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6" r:id="rId4"/>
    <p:sldId id="277" r:id="rId5"/>
    <p:sldId id="278" r:id="rId6"/>
    <p:sldId id="279" r:id="rId7"/>
    <p:sldId id="283" r:id="rId8"/>
    <p:sldId id="285" r:id="rId9"/>
    <p:sldId id="288" r:id="rId10"/>
    <p:sldId id="289" r:id="rId11"/>
    <p:sldId id="290" r:id="rId12"/>
    <p:sldId id="293" r:id="rId13"/>
    <p:sldId id="294" r:id="rId14"/>
    <p:sldId id="297" r:id="rId15"/>
    <p:sldId id="298" r:id="rId16"/>
    <p:sldId id="300" r:id="rId17"/>
    <p:sldId id="304" r:id="rId18"/>
    <p:sldId id="308" r:id="rId19"/>
    <p:sldId id="310" r:id="rId20"/>
    <p:sldId id="311" r:id="rId21"/>
    <p:sldId id="312" r:id="rId22"/>
    <p:sldId id="314" r:id="rId23"/>
    <p:sldId id="259" r:id="rId24"/>
    <p:sldId id="265" r:id="rId25"/>
    <p:sldId id="335" r:id="rId26"/>
    <p:sldId id="269" r:id="rId27"/>
    <p:sldId id="260" r:id="rId28"/>
    <p:sldId id="334" r:id="rId29"/>
    <p:sldId id="329" r:id="rId30"/>
    <p:sldId id="330" r:id="rId31"/>
    <p:sldId id="331" r:id="rId32"/>
    <p:sldId id="327" r:id="rId33"/>
    <p:sldId id="332" r:id="rId34"/>
    <p:sldId id="326" r:id="rId35"/>
    <p:sldId id="333" r:id="rId36"/>
    <p:sldId id="263" r:id="rId37"/>
    <p:sldId id="316" r:id="rId38"/>
    <p:sldId id="318" r:id="rId39"/>
    <p:sldId id="319" r:id="rId40"/>
    <p:sldId id="320" r:id="rId41"/>
    <p:sldId id="321" r:id="rId42"/>
    <p:sldId id="322" r:id="rId43"/>
    <p:sldId id="323" r:id="rId44"/>
    <p:sldId id="324" r:id="rId45"/>
    <p:sldId id="325" r:id="rId46"/>
    <p:sldId id="262" r:id="rId47"/>
    <p:sldId id="271" r:id="rId48"/>
    <p:sldId id="337" r:id="rId49"/>
    <p:sldId id="338" r:id="rId50"/>
    <p:sldId id="270" r:id="rId51"/>
    <p:sldId id="268" r:id="rId52"/>
    <p:sldId id="267" r:id="rId53"/>
    <p:sldId id="272" r:id="rId5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576"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7CC54-8964-432A-A56E-39A11B258661}" type="datetimeFigureOut">
              <a:rPr lang="es-MX" smtClean="0"/>
              <a:pPr/>
              <a:t>18/02/2011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8B81B7-B8C3-4410-A7B3-90E3C4D4ECF5}"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7CC54-8964-432A-A56E-39A11B258661}" type="datetimeFigureOut">
              <a:rPr lang="es-MX" smtClean="0"/>
              <a:pPr/>
              <a:t>18/02/2011</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B81B7-B8C3-4410-A7B3-90E3C4D4ECF5}"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Autofit/>
          </a:bodyPr>
          <a:lstStyle/>
          <a:p>
            <a:r>
              <a:rPr lang="es-SV" sz="3600" dirty="0" smtClean="0"/>
              <a:t>COMO GENERAR COMPROMISO EN LA FUERZA LABORAL</a:t>
            </a:r>
            <a:endParaRPr lang="es-MX" sz="3600" dirty="0"/>
          </a:p>
        </p:txBody>
      </p:sp>
      <p:sp>
        <p:nvSpPr>
          <p:cNvPr id="3" name="Text Placeholder 2"/>
          <p:cNvSpPr>
            <a:spLocks noGrp="1"/>
          </p:cNvSpPr>
          <p:nvPr>
            <p:ph type="body" idx="1"/>
          </p:nvPr>
        </p:nvSpPr>
        <p:spPr>
          <a:xfrm>
            <a:off x="500034" y="1285860"/>
            <a:ext cx="4040188" cy="393689"/>
          </a:xfrm>
        </p:spPr>
        <p:txBody>
          <a:bodyPr>
            <a:normAutofit fontScale="92500" lnSpcReduction="10000"/>
          </a:bodyPr>
          <a:lstStyle/>
          <a:p>
            <a:endParaRPr lang="es-MX" dirty="0"/>
          </a:p>
        </p:txBody>
      </p:sp>
      <p:sp>
        <p:nvSpPr>
          <p:cNvPr id="5" name="Text Placeholder 4"/>
          <p:cNvSpPr>
            <a:spLocks noGrp="1"/>
          </p:cNvSpPr>
          <p:nvPr>
            <p:ph type="body" sz="quarter" idx="3"/>
          </p:nvPr>
        </p:nvSpPr>
        <p:spPr>
          <a:xfrm>
            <a:off x="4645025" y="1285861"/>
            <a:ext cx="4041775" cy="428627"/>
          </a:xfrm>
        </p:spPr>
        <p:txBody>
          <a:bodyPr>
            <a:normAutofit lnSpcReduction="10000"/>
          </a:bodyPr>
          <a:lstStyle/>
          <a:p>
            <a:endParaRPr lang="es-MX" dirty="0"/>
          </a:p>
        </p:txBody>
      </p:sp>
      <p:pic>
        <p:nvPicPr>
          <p:cNvPr id="2051" name="Picture 3"/>
          <p:cNvPicPr>
            <a:picLocks noGrp="1" noChangeAspect="1" noChangeArrowheads="1"/>
          </p:cNvPicPr>
          <p:nvPr>
            <p:ph sz="quarter" idx="4"/>
          </p:nvPr>
        </p:nvPicPr>
        <p:blipFill>
          <a:blip r:embed="rId2"/>
          <a:srcRect/>
          <a:stretch>
            <a:fillRect/>
          </a:stretch>
        </p:blipFill>
        <p:spPr bwMode="auto">
          <a:xfrm>
            <a:off x="4285616" y="2428868"/>
            <a:ext cx="4715540" cy="3550847"/>
          </a:xfrm>
          <a:prstGeom prst="rect">
            <a:avLst/>
          </a:prstGeom>
          <a:noFill/>
          <a:ln w="9525">
            <a:noFill/>
            <a:miter lim="800000"/>
            <a:headEnd/>
            <a:tailEnd/>
          </a:ln>
          <a:effectLst/>
        </p:spPr>
      </p:pic>
      <p:sp>
        <p:nvSpPr>
          <p:cNvPr id="7" name="Content Placeholder 6"/>
          <p:cNvSpPr>
            <a:spLocks noGrp="1"/>
          </p:cNvSpPr>
          <p:nvPr>
            <p:ph sz="half" idx="2"/>
          </p:nvPr>
        </p:nvSpPr>
        <p:spPr>
          <a:xfrm>
            <a:off x="457200" y="2174875"/>
            <a:ext cx="3686172" cy="3951288"/>
          </a:xfrm>
        </p:spPr>
        <p:txBody>
          <a:bodyPr>
            <a:normAutofit lnSpcReduction="10000"/>
          </a:bodyPr>
          <a:lstStyle/>
          <a:p>
            <a:pPr>
              <a:buFont typeface="Wingdings" pitchFamily="2" charset="2"/>
              <a:buChar char="q"/>
            </a:pPr>
            <a:r>
              <a:rPr lang="es-SV" dirty="0" smtClean="0"/>
              <a:t>  LA NECESIDAD DE EXPLICAR LA CRISIS</a:t>
            </a:r>
          </a:p>
          <a:p>
            <a:pPr>
              <a:buFont typeface="Wingdings" pitchFamily="2" charset="2"/>
              <a:buChar char="q"/>
            </a:pPr>
            <a:r>
              <a:rPr lang="es-SV" dirty="0" smtClean="0"/>
              <a:t>EFECTOS DE LA FALTA DE LA ESTRATEGIA DEL DESARROLLO HUMANO</a:t>
            </a:r>
          </a:p>
          <a:p>
            <a:pPr>
              <a:buFont typeface="Wingdings" pitchFamily="2" charset="2"/>
              <a:buChar char="q"/>
            </a:pPr>
            <a:r>
              <a:rPr lang="es-SV" dirty="0" smtClean="0"/>
              <a:t>CAMBIO EN EL AMBIENTE LABORAL</a:t>
            </a:r>
          </a:p>
          <a:p>
            <a:pPr>
              <a:buFont typeface="Wingdings" pitchFamily="2" charset="2"/>
              <a:buChar char="q"/>
            </a:pPr>
            <a:r>
              <a:rPr lang="es-SV" dirty="0" smtClean="0"/>
              <a:t>LA VISION COMPARTIDA</a:t>
            </a:r>
          </a:p>
          <a:p>
            <a:pPr>
              <a:buFont typeface="Wingdings" pitchFamily="2" charset="2"/>
              <a:buChar char="q"/>
            </a:pPr>
            <a:r>
              <a:rPr lang="es-SV" dirty="0" smtClean="0"/>
              <a:t>EL VALOR ESPIRITUAL DE LA LEALTAD</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15820" t="10312" r="13867" b="5312"/>
          <a:stretch>
            <a:fillRect/>
          </a:stretch>
        </p:blipFill>
        <p:spPr bwMode="auto">
          <a:xfrm>
            <a:off x="285720" y="142852"/>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15820" t="10312" r="13867" b="5312"/>
          <a:stretch>
            <a:fillRect/>
          </a:stretch>
        </p:blipFill>
        <p:spPr bwMode="auto">
          <a:xfrm>
            <a:off x="214282"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5820" t="10312" r="14453" b="5312"/>
          <a:stretch>
            <a:fillRect/>
          </a:stretch>
        </p:blipFill>
        <p:spPr bwMode="auto">
          <a:xfrm>
            <a:off x="357158" y="214290"/>
            <a:ext cx="8501122"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15820" t="10312" r="13867" b="5312"/>
          <a:stretch>
            <a:fillRect/>
          </a:stretch>
        </p:blipFill>
        <p:spPr bwMode="auto">
          <a:xfrm>
            <a:off x="214282"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15820" t="10312" r="13867" b="5312"/>
          <a:stretch>
            <a:fillRect/>
          </a:stretch>
        </p:blipFill>
        <p:spPr bwMode="auto">
          <a:xfrm>
            <a:off x="357158"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15820" t="10312" r="13867" b="5312"/>
          <a:stretch>
            <a:fillRect/>
          </a:stretch>
        </p:blipFill>
        <p:spPr bwMode="auto">
          <a:xfrm>
            <a:off x="357158"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15820" t="10312" r="13867" b="5312"/>
          <a:stretch>
            <a:fillRect/>
          </a:stretch>
        </p:blipFill>
        <p:spPr bwMode="auto">
          <a:xfrm>
            <a:off x="357158"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15820" t="10312" r="13867" b="5312"/>
          <a:stretch>
            <a:fillRect/>
          </a:stretch>
        </p:blipFill>
        <p:spPr bwMode="auto">
          <a:xfrm>
            <a:off x="285720" y="285728"/>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l="15820" t="10312" r="13867" b="5312"/>
          <a:stretch>
            <a:fillRect/>
          </a:stretch>
        </p:blipFill>
        <p:spPr bwMode="auto">
          <a:xfrm>
            <a:off x="285720" y="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l="15820" t="10312" r="13867" b="5312"/>
          <a:stretch>
            <a:fillRect/>
          </a:stretch>
        </p:blipFill>
        <p:spPr bwMode="auto">
          <a:xfrm>
            <a:off x="285720" y="285728"/>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1470025"/>
          </a:xfrm>
        </p:spPr>
        <p:txBody>
          <a:bodyPr/>
          <a:lstStyle/>
          <a:p>
            <a:r>
              <a:rPr lang="es-SV" dirty="0" smtClean="0"/>
              <a:t>I- LA COMUNICACIÓN DE LA CRISIS</a:t>
            </a:r>
            <a:endParaRPr lang="es-MX" dirty="0"/>
          </a:p>
        </p:txBody>
      </p:sp>
      <p:sp>
        <p:nvSpPr>
          <p:cNvPr id="3" name="Subtitle 2"/>
          <p:cNvSpPr>
            <a:spLocks noGrp="1"/>
          </p:cNvSpPr>
          <p:nvPr>
            <p:ph type="subTitle" idx="1"/>
          </p:nvPr>
        </p:nvSpPr>
        <p:spPr>
          <a:xfrm>
            <a:off x="0" y="1643050"/>
            <a:ext cx="2214546" cy="4214842"/>
          </a:xfrm>
        </p:spPr>
        <p:txBody>
          <a:bodyPr>
            <a:normAutofit lnSpcReduction="10000"/>
          </a:bodyPr>
          <a:lstStyle/>
          <a:p>
            <a:r>
              <a:rPr lang="es-SV" dirty="0" smtClean="0"/>
              <a:t>EL SALVADOR                             </a:t>
            </a:r>
          </a:p>
          <a:p>
            <a:r>
              <a:rPr lang="es-SV" dirty="0" smtClean="0"/>
              <a:t>EE. UU.</a:t>
            </a:r>
          </a:p>
          <a:p>
            <a:endParaRPr lang="es-SV" dirty="0" smtClean="0"/>
          </a:p>
          <a:p>
            <a:endParaRPr lang="es-SV" dirty="0"/>
          </a:p>
          <a:p>
            <a:r>
              <a:rPr lang="es-SV" dirty="0" smtClean="0"/>
              <a:t>CHINA </a:t>
            </a:r>
          </a:p>
          <a:p>
            <a:r>
              <a:rPr lang="es-SV" dirty="0" smtClean="0"/>
              <a:t>INDIA </a:t>
            </a:r>
          </a:p>
          <a:p>
            <a:r>
              <a:rPr lang="es-SV" dirty="0" smtClean="0"/>
              <a:t>EUROPA</a:t>
            </a:r>
          </a:p>
          <a:p>
            <a:endParaRPr lang="es-MX" dirty="0"/>
          </a:p>
        </p:txBody>
      </p:sp>
      <p:sp>
        <p:nvSpPr>
          <p:cNvPr id="4" name="Right Arrow 3"/>
          <p:cNvSpPr/>
          <p:nvPr/>
        </p:nvSpPr>
        <p:spPr>
          <a:xfrm>
            <a:off x="3071802" y="2357430"/>
            <a:ext cx="1285884"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extBox 4"/>
          <p:cNvSpPr txBox="1"/>
          <p:nvPr/>
        </p:nvSpPr>
        <p:spPr>
          <a:xfrm>
            <a:off x="4857752" y="2357430"/>
            <a:ext cx="2786082" cy="1569660"/>
          </a:xfrm>
          <a:prstGeom prst="rect">
            <a:avLst/>
          </a:prstGeom>
          <a:noFill/>
        </p:spPr>
        <p:txBody>
          <a:bodyPr wrap="square" rtlCol="0">
            <a:spAutoFit/>
          </a:bodyPr>
          <a:lstStyle/>
          <a:p>
            <a:r>
              <a:rPr lang="es-SV" sz="3200" dirty="0" smtClean="0"/>
              <a:t>FUSADES, UNIVERSIDAD, CAPAL</a:t>
            </a:r>
            <a:endParaRPr lang="es-MX" sz="3200" dirty="0"/>
          </a:p>
        </p:txBody>
      </p:sp>
      <p:sp>
        <p:nvSpPr>
          <p:cNvPr id="6" name="Right Arrow 5"/>
          <p:cNvSpPr/>
          <p:nvPr/>
        </p:nvSpPr>
        <p:spPr>
          <a:xfrm>
            <a:off x="3071802" y="4572008"/>
            <a:ext cx="135732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TextBox 6"/>
          <p:cNvSpPr txBox="1"/>
          <p:nvPr/>
        </p:nvSpPr>
        <p:spPr>
          <a:xfrm>
            <a:off x="4786314" y="4143380"/>
            <a:ext cx="2500330" cy="2246769"/>
          </a:xfrm>
          <a:prstGeom prst="rect">
            <a:avLst/>
          </a:prstGeom>
          <a:noFill/>
        </p:spPr>
        <p:txBody>
          <a:bodyPr wrap="square" rtlCol="0">
            <a:spAutoFit/>
          </a:bodyPr>
          <a:lstStyle/>
          <a:p>
            <a:r>
              <a:rPr lang="es-SV" sz="2800" dirty="0" smtClean="0"/>
              <a:t>FORTUNE, CNN, GESTIOPOPLIS, ECONOMISTA, BANCO MUNDIAL, </a:t>
            </a:r>
            <a:endParaRPr lang="es-MX"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l="15820" t="10312" r="13867" b="5468"/>
          <a:stretch>
            <a:fillRect/>
          </a:stretch>
        </p:blipFill>
        <p:spPr bwMode="auto">
          <a:xfrm>
            <a:off x="214282" y="214290"/>
            <a:ext cx="8572560" cy="641752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l="15820" t="10312" r="13867" b="5312"/>
          <a:stretch>
            <a:fillRect/>
          </a:stretch>
        </p:blipFill>
        <p:spPr bwMode="auto">
          <a:xfrm>
            <a:off x="285720" y="142852"/>
            <a:ext cx="8572560" cy="642942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l="15820" t="10312" r="13867" b="5312"/>
          <a:stretch>
            <a:fillRect/>
          </a:stretch>
        </p:blipFill>
        <p:spPr bwMode="auto">
          <a:xfrm>
            <a:off x="285720" y="214290"/>
            <a:ext cx="8572560" cy="642942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SV" sz="3600" dirty="0" smtClean="0"/>
              <a:t>II- </a:t>
            </a:r>
            <a:r>
              <a:rPr lang="es-SV" sz="3600" u="sng" dirty="0" smtClean="0"/>
              <a:t>EFECTOS DE LA FALTA DE ESTRATEGIA DEL DESARROLLO HUMANO</a:t>
            </a:r>
            <a:endParaRPr lang="es-MX" sz="3600" u="sng" dirty="0"/>
          </a:p>
        </p:txBody>
      </p:sp>
      <p:sp>
        <p:nvSpPr>
          <p:cNvPr id="3" name="Text Placeholder 2"/>
          <p:cNvSpPr>
            <a:spLocks noGrp="1"/>
          </p:cNvSpPr>
          <p:nvPr>
            <p:ph type="body" idx="1"/>
          </p:nvPr>
        </p:nvSpPr>
        <p:spPr/>
        <p:txBody>
          <a:bodyPr/>
          <a:lstStyle/>
          <a:p>
            <a:r>
              <a:rPr lang="es-SV" dirty="0" smtClean="0"/>
              <a:t>FALTA DE CONOCIMIENTO</a:t>
            </a:r>
            <a:endParaRPr lang="es-MX" dirty="0"/>
          </a:p>
        </p:txBody>
      </p:sp>
      <p:sp>
        <p:nvSpPr>
          <p:cNvPr id="5" name="Text Placeholder 4"/>
          <p:cNvSpPr>
            <a:spLocks noGrp="1"/>
          </p:cNvSpPr>
          <p:nvPr>
            <p:ph type="body" sz="quarter" idx="3"/>
          </p:nvPr>
        </p:nvSpPr>
        <p:spPr/>
        <p:txBody>
          <a:bodyPr/>
          <a:lstStyle/>
          <a:p>
            <a:r>
              <a:rPr lang="es-SV" dirty="0" smtClean="0"/>
              <a:t> FALTA DE VALORES</a:t>
            </a:r>
            <a:endParaRPr lang="es-MX" dirty="0"/>
          </a:p>
        </p:txBody>
      </p:sp>
      <p:pic>
        <p:nvPicPr>
          <p:cNvPr id="17413" name="Picture 5" descr="News image"/>
          <p:cNvPicPr>
            <a:picLocks noChangeAspect="1" noChangeArrowheads="1"/>
          </p:cNvPicPr>
          <p:nvPr/>
        </p:nvPicPr>
        <p:blipFill>
          <a:blip r:embed="rId2"/>
          <a:srcRect/>
          <a:stretch>
            <a:fillRect/>
          </a:stretch>
        </p:blipFill>
        <p:spPr bwMode="auto">
          <a:xfrm>
            <a:off x="2857488" y="4786322"/>
            <a:ext cx="1357322" cy="1804440"/>
          </a:xfrm>
          <a:prstGeom prst="rect">
            <a:avLst/>
          </a:prstGeom>
          <a:noFill/>
        </p:spPr>
      </p:pic>
      <p:pic>
        <p:nvPicPr>
          <p:cNvPr id="1026" name="Picture 2"/>
          <p:cNvPicPr>
            <a:picLocks noGrp="1" noChangeAspect="1" noChangeArrowheads="1"/>
          </p:cNvPicPr>
          <p:nvPr>
            <p:ph sz="quarter" idx="4"/>
          </p:nvPr>
        </p:nvPicPr>
        <p:blipFill>
          <a:blip r:embed="rId3"/>
          <a:srcRect/>
          <a:stretch>
            <a:fillRect/>
          </a:stretch>
        </p:blipFill>
        <p:spPr bwMode="auto">
          <a:xfrm>
            <a:off x="4729947" y="2214554"/>
            <a:ext cx="3985457" cy="4143404"/>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a:srcRect/>
          <a:stretch>
            <a:fillRect/>
          </a:stretch>
        </p:blipFill>
        <p:spPr bwMode="auto">
          <a:xfrm>
            <a:off x="2857488" y="2500306"/>
            <a:ext cx="1457325" cy="2076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928662" y="4786322"/>
            <a:ext cx="1257300" cy="1905000"/>
          </a:xfrm>
          <a:prstGeom prst="rect">
            <a:avLst/>
          </a:prstGeom>
          <a:noFill/>
          <a:ln w="9525">
            <a:noFill/>
            <a:miter lim="800000"/>
            <a:headEnd/>
            <a:tailEnd/>
          </a:ln>
          <a:effectLst/>
        </p:spPr>
      </p:pic>
      <p:pic>
        <p:nvPicPr>
          <p:cNvPr id="9" name="Picture 8"/>
          <p:cNvPicPr/>
          <p:nvPr/>
        </p:nvPicPr>
        <p:blipFill>
          <a:blip r:embed="rId6"/>
          <a:srcRect/>
          <a:stretch>
            <a:fillRect/>
          </a:stretch>
        </p:blipFill>
        <p:spPr bwMode="auto">
          <a:xfrm>
            <a:off x="928662" y="2428868"/>
            <a:ext cx="1367370"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LA GESTION NECESARIA:</a:t>
            </a:r>
            <a:endParaRPr lang="es-MX" dirty="0"/>
          </a:p>
        </p:txBody>
      </p:sp>
      <p:sp>
        <p:nvSpPr>
          <p:cNvPr id="3" name="Text Placeholder 2"/>
          <p:cNvSpPr>
            <a:spLocks noGrp="1"/>
          </p:cNvSpPr>
          <p:nvPr>
            <p:ph type="body" idx="1"/>
          </p:nvPr>
        </p:nvSpPr>
        <p:spPr/>
        <p:txBody>
          <a:bodyPr/>
          <a:lstStyle/>
          <a:p>
            <a:endParaRPr lang="es-MX"/>
          </a:p>
        </p:txBody>
      </p:sp>
      <p:sp>
        <p:nvSpPr>
          <p:cNvPr id="5" name="Text Placeholder 4"/>
          <p:cNvSpPr>
            <a:spLocks noGrp="1"/>
          </p:cNvSpPr>
          <p:nvPr>
            <p:ph type="body" sz="quarter" idx="3"/>
          </p:nvPr>
        </p:nvSpPr>
        <p:spPr/>
        <p:txBody>
          <a:bodyPr/>
          <a:lstStyle/>
          <a:p>
            <a:endParaRPr lang="es-MX"/>
          </a:p>
        </p:txBody>
      </p:sp>
      <p:sp>
        <p:nvSpPr>
          <p:cNvPr id="7" name="Content Placeholder 2"/>
          <p:cNvSpPr>
            <a:spLocks noGrp="1"/>
          </p:cNvSpPr>
          <p:nvPr>
            <p:ph sz="half" idx="2"/>
          </p:nvPr>
        </p:nvSpPr>
        <p:spPr/>
        <p:txBody>
          <a:bodyPr>
            <a:normAutofit fontScale="92500"/>
          </a:bodyPr>
          <a:lstStyle/>
          <a:p>
            <a:r>
              <a:rPr lang="es-MX" dirty="0" smtClean="0"/>
              <a:t>Se entiende por gerente a quien tiene a su cargo un área de responsabilidad, desde toda la organización tomada en su conjunto hasta uno de sus sectores o proyectos, y el desempeño de la gente que lo integra (</a:t>
            </a:r>
            <a:r>
              <a:rPr lang="es-MX" dirty="0" err="1" smtClean="0"/>
              <a:t>Lazzati</a:t>
            </a:r>
            <a:r>
              <a:rPr lang="es-MX" dirty="0" smtClean="0"/>
              <a:t>, Santiago, El cambio del comportamiento en el trabajo, Buenos Aires, </a:t>
            </a:r>
            <a:r>
              <a:rPr lang="es-MX" dirty="0" err="1" smtClean="0"/>
              <a:t>Granica</a:t>
            </a:r>
            <a:r>
              <a:rPr lang="es-MX" dirty="0" smtClean="0"/>
              <a:t>, 2008)</a:t>
            </a:r>
            <a:endParaRPr lang="es-MX" dirty="0"/>
          </a:p>
        </p:txBody>
      </p:sp>
      <p:pic>
        <p:nvPicPr>
          <p:cNvPr id="2050" name="Picture 2"/>
          <p:cNvPicPr>
            <a:picLocks noGrp="1" noChangeAspect="1" noChangeArrowheads="1"/>
          </p:cNvPicPr>
          <p:nvPr>
            <p:ph sz="quarter" idx="4"/>
          </p:nvPr>
        </p:nvPicPr>
        <p:blipFill>
          <a:blip r:embed="rId2"/>
          <a:srcRect/>
          <a:stretch>
            <a:fillRect/>
          </a:stretch>
        </p:blipFill>
        <p:spPr bwMode="auto">
          <a:xfrm>
            <a:off x="5234286" y="2174875"/>
            <a:ext cx="2863252" cy="3951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685800" y="1676400"/>
            <a:ext cx="7772400" cy="4362450"/>
          </a:xfrm>
          <a:noFill/>
          <a:ln/>
        </p:spPr>
        <p:txBody>
          <a:bodyPr>
            <a:spAutoFit/>
          </a:bodyPr>
          <a:lstStyle/>
          <a:p>
            <a:pPr marL="0" indent="0" algn="just">
              <a:spcBef>
                <a:spcPct val="0"/>
              </a:spcBef>
              <a:buFontTx/>
              <a:buNone/>
            </a:pPr>
            <a:r>
              <a:rPr lang="es-ES" sz="2800"/>
              <a:t>Pero el ser gerente no sólo es dirigir actividades, ser gerente también implica ser un buen líder, es saber el proceso de cómo penetrar en esas actividades que realizan los miembros del grupo con el cual se trabaja. El gerente para poder lograr sus objetivos debe saber como usar las diferentes formas del poder para influir en la conducta de sus seguidores, en distintas formas, sin olvidar que es lo que se quiere lograr y hacia donde va. </a:t>
            </a:r>
          </a:p>
        </p:txBody>
      </p:sp>
      <p:sp>
        <p:nvSpPr>
          <p:cNvPr id="80901" name="Rectangle 5"/>
          <p:cNvSpPr>
            <a:spLocks noGrp="1" noChangeArrowheads="1"/>
          </p:cNvSpPr>
          <p:nvPr>
            <p:ph type="title"/>
          </p:nvPr>
        </p:nvSpPr>
        <p:spPr>
          <a:xfrm>
            <a:off x="1928813" y="914400"/>
            <a:ext cx="5284787" cy="579438"/>
          </a:xfrm>
          <a:noFill/>
          <a:ln/>
        </p:spPr>
        <p:txBody>
          <a:bodyPr wrap="none" anchor="t">
            <a:spAutoFit/>
          </a:bodyPr>
          <a:lstStyle/>
          <a:p>
            <a:pPr algn="l"/>
            <a:r>
              <a:rPr lang="es-ES" sz="3200" b="1">
                <a:solidFill>
                  <a:schemeClr val="tx1"/>
                </a:solidFill>
              </a:rPr>
              <a:t>GERENCIA Y LIDERAZGO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SV" sz="3200" dirty="0" smtClean="0"/>
              <a:t>GERENTE NATURAL Y GERENTE ESPIRITUAL</a:t>
            </a:r>
            <a:endParaRPr lang="es-MX" sz="3200" dirty="0"/>
          </a:p>
        </p:txBody>
      </p:sp>
      <p:sp>
        <p:nvSpPr>
          <p:cNvPr id="3" name="Text Placeholder 2"/>
          <p:cNvSpPr>
            <a:spLocks noGrp="1"/>
          </p:cNvSpPr>
          <p:nvPr>
            <p:ph type="body" idx="1"/>
          </p:nvPr>
        </p:nvSpPr>
        <p:spPr>
          <a:xfrm>
            <a:off x="428596" y="1214422"/>
            <a:ext cx="4040188" cy="639762"/>
          </a:xfrm>
        </p:spPr>
        <p:txBody>
          <a:bodyPr/>
          <a:lstStyle/>
          <a:p>
            <a:r>
              <a:rPr lang="es-SV" dirty="0" smtClean="0"/>
              <a:t>1 CORINTIOS 2:14-16</a:t>
            </a:r>
            <a:endParaRPr lang="es-MX" dirty="0"/>
          </a:p>
        </p:txBody>
      </p:sp>
      <p:sp>
        <p:nvSpPr>
          <p:cNvPr id="4" name="Content Placeholder 3"/>
          <p:cNvSpPr>
            <a:spLocks noGrp="1"/>
          </p:cNvSpPr>
          <p:nvPr>
            <p:ph sz="half" idx="2"/>
          </p:nvPr>
        </p:nvSpPr>
        <p:spPr>
          <a:xfrm>
            <a:off x="457200" y="1928802"/>
            <a:ext cx="4040188" cy="4643470"/>
          </a:xfrm>
        </p:spPr>
        <p:txBody>
          <a:bodyPr>
            <a:normAutofit fontScale="92500" lnSpcReduction="20000"/>
          </a:bodyPr>
          <a:lstStyle/>
          <a:p>
            <a:pPr>
              <a:buNone/>
            </a:pPr>
            <a:r>
              <a:rPr lang="es-ES" dirty="0" smtClean="0"/>
              <a:t> </a:t>
            </a:r>
          </a:p>
          <a:p>
            <a:pPr>
              <a:buNone/>
            </a:pPr>
            <a:r>
              <a:rPr lang="es-ES" sz="2600" dirty="0" smtClean="0"/>
              <a:t>﻿</a:t>
            </a:r>
            <a:r>
              <a:rPr lang="es-ES" sz="2600" baseline="30000" dirty="0" smtClean="0"/>
              <a:t>14</a:t>
            </a:r>
            <a:r>
              <a:rPr lang="es-ES" sz="2600" dirty="0" smtClean="0"/>
              <a:t>﻿Pero el hombre natural no percibe las cosas que son del Espíritu de Dios, porque para él son locura, y no las puede entender, porque se han de discernir espiritualmente.﻿</a:t>
            </a:r>
            <a:r>
              <a:rPr lang="es-ES" sz="2600" baseline="30000" dirty="0" smtClean="0"/>
              <a:t> 15</a:t>
            </a:r>
            <a:r>
              <a:rPr lang="es-ES" sz="2600" dirty="0" smtClean="0"/>
              <a:t>﻿En cambio el espiritual juzga todas las cosas; pero él no es juzgado de nadie.﻿</a:t>
            </a:r>
            <a:r>
              <a:rPr lang="es-ES" sz="2600" baseline="30000" dirty="0" smtClean="0"/>
              <a:t> 16</a:t>
            </a:r>
            <a:r>
              <a:rPr lang="es-ES" sz="2600" dirty="0" smtClean="0"/>
              <a:t>﻿Porque ¿quién conoció la mente del Señor? ¿Quién le instruirá?﻿</a:t>
            </a:r>
            <a:r>
              <a:rPr lang="es-ES" sz="2600" i="1" baseline="30000" dirty="0" smtClean="0">
                <a:hlinkClick r:id="" action="ppaction://hlinkfile"/>
              </a:rPr>
              <a:t>c</a:t>
            </a:r>
            <a:r>
              <a:rPr lang="es-ES" sz="2600" dirty="0" smtClean="0"/>
              <a:t>﻿ Mas nosotros tenemos la mente de Cristo.</a:t>
            </a:r>
            <a:endParaRPr lang="es-MX" sz="2600" dirty="0"/>
          </a:p>
        </p:txBody>
      </p:sp>
      <p:sp>
        <p:nvSpPr>
          <p:cNvPr id="5" name="Text Placeholder 4"/>
          <p:cNvSpPr>
            <a:spLocks noGrp="1"/>
          </p:cNvSpPr>
          <p:nvPr>
            <p:ph type="body" sz="quarter" idx="3"/>
          </p:nvPr>
        </p:nvSpPr>
        <p:spPr>
          <a:xfrm>
            <a:off x="4572000" y="1142984"/>
            <a:ext cx="4041775" cy="639762"/>
          </a:xfrm>
        </p:spPr>
        <p:txBody>
          <a:bodyPr/>
          <a:lstStyle/>
          <a:p>
            <a:r>
              <a:rPr lang="es-SV" dirty="0" smtClean="0"/>
              <a:t>              DOS  GERENTES</a:t>
            </a:r>
            <a:endParaRPr lang="es-MX" dirty="0"/>
          </a:p>
        </p:txBody>
      </p:sp>
      <p:pic>
        <p:nvPicPr>
          <p:cNvPr id="3074" name="Picture 2"/>
          <p:cNvPicPr>
            <a:picLocks noGrp="1" noChangeAspect="1" noChangeArrowheads="1"/>
          </p:cNvPicPr>
          <p:nvPr>
            <p:ph sz="quarter" idx="4"/>
          </p:nvPr>
        </p:nvPicPr>
        <p:blipFill>
          <a:blip r:embed="rId2"/>
          <a:srcRect/>
          <a:stretch>
            <a:fillRect/>
          </a:stretch>
        </p:blipFill>
        <p:spPr bwMode="auto">
          <a:xfrm>
            <a:off x="5072066" y="4343406"/>
            <a:ext cx="3827461" cy="229647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214942" y="1928802"/>
            <a:ext cx="3362717" cy="218939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SV" dirty="0" smtClean="0"/>
              <a:t>III- CAMBIO DEL COMPORTAMIENTO </a:t>
            </a:r>
            <a:r>
              <a:rPr lang="es-MX" dirty="0" smtClean="0"/>
              <a:t/>
            </a:r>
            <a:br>
              <a:rPr lang="es-MX" dirty="0" smtClean="0"/>
            </a:br>
            <a:r>
              <a:rPr lang="es-SV" dirty="0" smtClean="0"/>
              <a:t>LABORAL</a:t>
            </a:r>
            <a:endParaRPr lang="es-MX" dirty="0"/>
          </a:p>
        </p:txBody>
      </p:sp>
      <p:sp>
        <p:nvSpPr>
          <p:cNvPr id="3" name="Content Placeholder 2"/>
          <p:cNvSpPr>
            <a:spLocks noGrp="1"/>
          </p:cNvSpPr>
          <p:nvPr>
            <p:ph idx="1"/>
          </p:nvPr>
        </p:nvSpPr>
        <p:spPr/>
        <p:txBody>
          <a:bodyPr>
            <a:normAutofit fontScale="92500" lnSpcReduction="10000"/>
          </a:bodyPr>
          <a:lstStyle/>
          <a:p>
            <a:pPr algn="ctr">
              <a:buNone/>
            </a:pPr>
            <a:r>
              <a:rPr lang="es-SV" dirty="0" smtClean="0"/>
              <a:t>TRES PENSAMIENTOS MUY IMPORTANTES:</a:t>
            </a:r>
          </a:p>
          <a:p>
            <a:pPr>
              <a:buFont typeface="Wingdings" pitchFamily="2" charset="2"/>
              <a:buChar char="§"/>
            </a:pPr>
            <a:r>
              <a:rPr lang="es-SV" dirty="0" smtClean="0"/>
              <a:t>    SI QUEREMOS APORTAR ALGO NUEVO DEBEMOS PREPARARNOS DE UNA MANERA TOTALMENTE NUEVA. (Stephen </a:t>
            </a:r>
            <a:r>
              <a:rPr lang="es-SV" dirty="0" err="1" smtClean="0"/>
              <a:t>Covey</a:t>
            </a:r>
            <a:r>
              <a:rPr lang="es-SV" dirty="0" smtClean="0"/>
              <a:t>)</a:t>
            </a:r>
          </a:p>
          <a:p>
            <a:pPr>
              <a:buFont typeface="Wingdings" pitchFamily="2" charset="2"/>
              <a:buChar char="§"/>
            </a:pPr>
            <a:r>
              <a:rPr lang="es-SV" dirty="0" smtClean="0"/>
              <a:t>     POCOS DE NOSOTROS PODEMOS HACER GRANDES COSAS, PERO TODOS PODEMOS HACER COSAS CON AMOR.(Teresa de Calcuta)</a:t>
            </a:r>
          </a:p>
          <a:p>
            <a:pPr>
              <a:buFont typeface="Wingdings" pitchFamily="2" charset="2"/>
              <a:buChar char="§"/>
            </a:pPr>
            <a:r>
              <a:rPr lang="es-SV" dirty="0" smtClean="0"/>
              <a:t>     LO UNICO QUE SE NECESITA PARA QUE TRIUNFE EL MAL ES QUE LOS HOMBRES  BUENOS NO HAGAN NADA(</a:t>
            </a:r>
            <a:r>
              <a:rPr lang="es-SV" dirty="0" err="1" smtClean="0"/>
              <a:t>Edmund</a:t>
            </a:r>
            <a:r>
              <a:rPr lang="es-SV" dirty="0" smtClean="0"/>
              <a:t> </a:t>
            </a:r>
            <a:r>
              <a:rPr lang="es-SV" dirty="0" err="1" smtClean="0"/>
              <a:t>Burque</a:t>
            </a:r>
            <a:r>
              <a:rPr lang="es-SV" dirty="0" smtClean="0"/>
              <a:t>)</a:t>
            </a:r>
          </a:p>
          <a:p>
            <a:pPr>
              <a:buNone/>
            </a:pP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CARACTERISTICAS INDIVIDUALES</a:t>
            </a:r>
            <a:endParaRPr lang="es-MX" dirty="0"/>
          </a:p>
        </p:txBody>
      </p:sp>
      <p:sp>
        <p:nvSpPr>
          <p:cNvPr id="3" name="Content Placeholder 2"/>
          <p:cNvSpPr>
            <a:spLocks noGrp="1"/>
          </p:cNvSpPr>
          <p:nvPr>
            <p:ph idx="1"/>
          </p:nvPr>
        </p:nvSpPr>
        <p:spPr/>
        <p:txBody>
          <a:bodyPr/>
          <a:lstStyle/>
          <a:p>
            <a:endParaRPr lang="es-MX"/>
          </a:p>
        </p:txBody>
      </p:sp>
      <p:grpSp>
        <p:nvGrpSpPr>
          <p:cNvPr id="4" name="Group 3"/>
          <p:cNvGrpSpPr>
            <a:grpSpLocks/>
          </p:cNvGrpSpPr>
          <p:nvPr/>
        </p:nvGrpSpPr>
        <p:grpSpPr bwMode="auto">
          <a:xfrm>
            <a:off x="785786" y="1643050"/>
            <a:ext cx="7762875" cy="4575175"/>
            <a:chOff x="528" y="901"/>
            <a:chExt cx="4890" cy="2882"/>
          </a:xfrm>
        </p:grpSpPr>
        <p:sp>
          <p:nvSpPr>
            <p:cNvPr id="5" name="Rectangle 4"/>
            <p:cNvSpPr>
              <a:spLocks noChangeArrowheads="1"/>
            </p:cNvSpPr>
            <p:nvPr/>
          </p:nvSpPr>
          <p:spPr bwMode="auto">
            <a:xfrm>
              <a:off x="528" y="916"/>
              <a:ext cx="4890" cy="1584"/>
            </a:xfrm>
            <a:prstGeom prst="rect">
              <a:avLst/>
            </a:prstGeom>
            <a:solidFill>
              <a:srgbClr val="DDDDDD"/>
            </a:solidFill>
            <a:ln w="1651">
              <a:noFill/>
              <a:miter lim="800000"/>
              <a:headEnd/>
              <a:tailEnd/>
            </a:ln>
            <a:effectLst/>
          </p:spPr>
          <p:txBody>
            <a:bodyPr/>
            <a:lstStyle/>
            <a:p>
              <a:endParaRPr lang="es-MX"/>
            </a:p>
          </p:txBody>
        </p:sp>
        <p:sp>
          <p:nvSpPr>
            <p:cNvPr id="6" name="Freeform 5"/>
            <p:cNvSpPr>
              <a:spLocks/>
            </p:cNvSpPr>
            <p:nvPr/>
          </p:nvSpPr>
          <p:spPr bwMode="auto">
            <a:xfrm>
              <a:off x="4282" y="1838"/>
              <a:ext cx="205" cy="279"/>
            </a:xfrm>
            <a:custGeom>
              <a:avLst/>
              <a:gdLst/>
              <a:ahLst/>
              <a:cxnLst>
                <a:cxn ang="0">
                  <a:pos x="221" y="0"/>
                </a:cxn>
                <a:cxn ang="0">
                  <a:pos x="116" y="178"/>
                </a:cxn>
                <a:cxn ang="0">
                  <a:pos x="0" y="279"/>
                </a:cxn>
                <a:cxn ang="0">
                  <a:pos x="80" y="117"/>
                </a:cxn>
                <a:cxn ang="0">
                  <a:pos x="221" y="0"/>
                </a:cxn>
              </a:cxnLst>
              <a:rect l="0" t="0" r="r" b="b"/>
              <a:pathLst>
                <a:path w="221" h="279">
                  <a:moveTo>
                    <a:pt x="221" y="0"/>
                  </a:moveTo>
                  <a:lnTo>
                    <a:pt x="116" y="178"/>
                  </a:lnTo>
                  <a:lnTo>
                    <a:pt x="0" y="279"/>
                  </a:lnTo>
                  <a:lnTo>
                    <a:pt x="80" y="117"/>
                  </a:lnTo>
                  <a:lnTo>
                    <a:pt x="221" y="0"/>
                  </a:lnTo>
                  <a:close/>
                </a:path>
              </a:pathLst>
            </a:custGeom>
            <a:solidFill>
              <a:srgbClr val="A9E8FF"/>
            </a:solidFill>
            <a:ln w="1588">
              <a:noFill/>
              <a:prstDash val="solid"/>
              <a:round/>
              <a:headEnd/>
              <a:tailEnd/>
            </a:ln>
          </p:spPr>
          <p:txBody>
            <a:bodyPr/>
            <a:lstStyle/>
            <a:p>
              <a:endParaRPr lang="es-MX"/>
            </a:p>
          </p:txBody>
        </p:sp>
        <p:sp>
          <p:nvSpPr>
            <p:cNvPr id="7" name="Freeform 6"/>
            <p:cNvSpPr>
              <a:spLocks/>
            </p:cNvSpPr>
            <p:nvPr/>
          </p:nvSpPr>
          <p:spPr bwMode="auto">
            <a:xfrm>
              <a:off x="3892" y="1428"/>
              <a:ext cx="318" cy="333"/>
            </a:xfrm>
            <a:custGeom>
              <a:avLst/>
              <a:gdLst/>
              <a:ahLst/>
              <a:cxnLst>
                <a:cxn ang="0">
                  <a:pos x="347" y="0"/>
                </a:cxn>
                <a:cxn ang="0">
                  <a:pos x="0" y="333"/>
                </a:cxn>
                <a:cxn ang="0">
                  <a:pos x="278" y="39"/>
                </a:cxn>
                <a:cxn ang="0">
                  <a:pos x="347" y="0"/>
                </a:cxn>
              </a:cxnLst>
              <a:rect l="0" t="0" r="r" b="b"/>
              <a:pathLst>
                <a:path w="347" h="333">
                  <a:moveTo>
                    <a:pt x="347" y="0"/>
                  </a:moveTo>
                  <a:lnTo>
                    <a:pt x="0" y="333"/>
                  </a:lnTo>
                  <a:lnTo>
                    <a:pt x="278" y="39"/>
                  </a:lnTo>
                  <a:lnTo>
                    <a:pt x="347" y="0"/>
                  </a:lnTo>
                  <a:close/>
                </a:path>
              </a:pathLst>
            </a:custGeom>
            <a:solidFill>
              <a:srgbClr val="A9E8FF"/>
            </a:solidFill>
            <a:ln w="1588">
              <a:noFill/>
              <a:prstDash val="solid"/>
              <a:round/>
              <a:headEnd/>
              <a:tailEnd/>
            </a:ln>
          </p:spPr>
          <p:txBody>
            <a:bodyPr/>
            <a:lstStyle/>
            <a:p>
              <a:endParaRPr lang="es-MX"/>
            </a:p>
          </p:txBody>
        </p:sp>
        <p:sp>
          <p:nvSpPr>
            <p:cNvPr id="8" name="Freeform 7"/>
            <p:cNvSpPr>
              <a:spLocks/>
            </p:cNvSpPr>
            <p:nvPr/>
          </p:nvSpPr>
          <p:spPr bwMode="auto">
            <a:xfrm>
              <a:off x="4118" y="1257"/>
              <a:ext cx="23" cy="62"/>
            </a:xfrm>
            <a:custGeom>
              <a:avLst/>
              <a:gdLst/>
              <a:ahLst/>
              <a:cxnLst>
                <a:cxn ang="0">
                  <a:pos x="26" y="0"/>
                </a:cxn>
                <a:cxn ang="0">
                  <a:pos x="0" y="24"/>
                </a:cxn>
                <a:cxn ang="0">
                  <a:pos x="0" y="62"/>
                </a:cxn>
                <a:cxn ang="0">
                  <a:pos x="26" y="0"/>
                </a:cxn>
              </a:cxnLst>
              <a:rect l="0" t="0" r="r" b="b"/>
              <a:pathLst>
                <a:path w="26" h="62">
                  <a:moveTo>
                    <a:pt x="26" y="0"/>
                  </a:moveTo>
                  <a:lnTo>
                    <a:pt x="0" y="24"/>
                  </a:lnTo>
                  <a:lnTo>
                    <a:pt x="0" y="62"/>
                  </a:lnTo>
                  <a:lnTo>
                    <a:pt x="26" y="0"/>
                  </a:lnTo>
                  <a:close/>
                </a:path>
              </a:pathLst>
            </a:custGeom>
            <a:solidFill>
              <a:srgbClr val="A9E8FF"/>
            </a:solidFill>
            <a:ln w="1588">
              <a:noFill/>
              <a:prstDash val="solid"/>
              <a:round/>
              <a:headEnd/>
              <a:tailEnd/>
            </a:ln>
          </p:spPr>
          <p:txBody>
            <a:bodyPr/>
            <a:lstStyle/>
            <a:p>
              <a:endParaRPr lang="es-MX"/>
            </a:p>
          </p:txBody>
        </p:sp>
        <p:sp>
          <p:nvSpPr>
            <p:cNvPr id="9" name="Freeform 8"/>
            <p:cNvSpPr>
              <a:spLocks/>
            </p:cNvSpPr>
            <p:nvPr/>
          </p:nvSpPr>
          <p:spPr bwMode="auto">
            <a:xfrm>
              <a:off x="3572" y="1760"/>
              <a:ext cx="278" cy="378"/>
            </a:xfrm>
            <a:custGeom>
              <a:avLst/>
              <a:gdLst/>
              <a:ahLst/>
              <a:cxnLst>
                <a:cxn ang="0">
                  <a:pos x="0" y="0"/>
                </a:cxn>
                <a:cxn ang="0">
                  <a:pos x="299" y="378"/>
                </a:cxn>
                <a:cxn ang="0">
                  <a:pos x="120" y="107"/>
                </a:cxn>
                <a:cxn ang="0">
                  <a:pos x="0" y="0"/>
                </a:cxn>
              </a:cxnLst>
              <a:rect l="0" t="0" r="r" b="b"/>
              <a:pathLst>
                <a:path w="299" h="378">
                  <a:moveTo>
                    <a:pt x="0" y="0"/>
                  </a:moveTo>
                  <a:lnTo>
                    <a:pt x="299" y="378"/>
                  </a:lnTo>
                  <a:lnTo>
                    <a:pt x="120" y="107"/>
                  </a:lnTo>
                  <a:lnTo>
                    <a:pt x="0" y="0"/>
                  </a:lnTo>
                  <a:close/>
                </a:path>
              </a:pathLst>
            </a:custGeom>
            <a:solidFill>
              <a:srgbClr val="A9E8FF"/>
            </a:solidFill>
            <a:ln w="1588">
              <a:noFill/>
              <a:prstDash val="solid"/>
              <a:round/>
              <a:headEnd/>
              <a:tailEnd/>
            </a:ln>
          </p:spPr>
          <p:txBody>
            <a:bodyPr/>
            <a:lstStyle/>
            <a:p>
              <a:endParaRPr lang="es-MX"/>
            </a:p>
          </p:txBody>
        </p:sp>
        <p:sp>
          <p:nvSpPr>
            <p:cNvPr id="10" name="Freeform 9"/>
            <p:cNvSpPr>
              <a:spLocks/>
            </p:cNvSpPr>
            <p:nvPr/>
          </p:nvSpPr>
          <p:spPr bwMode="auto">
            <a:xfrm>
              <a:off x="3010" y="3149"/>
              <a:ext cx="111" cy="322"/>
            </a:xfrm>
            <a:custGeom>
              <a:avLst/>
              <a:gdLst/>
              <a:ahLst/>
              <a:cxnLst>
                <a:cxn ang="0">
                  <a:pos x="119" y="322"/>
                </a:cxn>
                <a:cxn ang="0">
                  <a:pos x="0" y="0"/>
                </a:cxn>
                <a:cxn ang="0">
                  <a:pos x="87" y="298"/>
                </a:cxn>
                <a:cxn ang="0">
                  <a:pos x="119" y="322"/>
                </a:cxn>
              </a:cxnLst>
              <a:rect l="0" t="0" r="r" b="b"/>
              <a:pathLst>
                <a:path w="119" h="322">
                  <a:moveTo>
                    <a:pt x="119" y="322"/>
                  </a:moveTo>
                  <a:lnTo>
                    <a:pt x="0" y="0"/>
                  </a:lnTo>
                  <a:lnTo>
                    <a:pt x="87" y="298"/>
                  </a:lnTo>
                  <a:lnTo>
                    <a:pt x="119" y="322"/>
                  </a:lnTo>
                  <a:close/>
                </a:path>
              </a:pathLst>
            </a:custGeom>
            <a:solidFill>
              <a:srgbClr val="35CAFF"/>
            </a:solidFill>
            <a:ln w="9525">
              <a:noFill/>
              <a:round/>
              <a:headEnd/>
              <a:tailEnd/>
            </a:ln>
          </p:spPr>
          <p:txBody>
            <a:bodyPr/>
            <a:lstStyle/>
            <a:p>
              <a:endParaRPr lang="es-MX"/>
            </a:p>
          </p:txBody>
        </p:sp>
        <p:sp>
          <p:nvSpPr>
            <p:cNvPr id="11" name="Rectangle 10"/>
            <p:cNvSpPr>
              <a:spLocks noChangeArrowheads="1"/>
            </p:cNvSpPr>
            <p:nvPr/>
          </p:nvSpPr>
          <p:spPr bwMode="auto">
            <a:xfrm>
              <a:off x="2098" y="3374"/>
              <a:ext cx="301" cy="136"/>
            </a:xfrm>
            <a:prstGeom prst="rect">
              <a:avLst/>
            </a:prstGeom>
            <a:solidFill>
              <a:schemeClr val="bg1"/>
            </a:solidFill>
            <a:ln w="12700">
              <a:solidFill>
                <a:schemeClr val="bg1"/>
              </a:solidFill>
              <a:miter lim="800000"/>
              <a:headEnd/>
              <a:tailEnd/>
            </a:ln>
            <a:effectLst/>
          </p:spPr>
          <p:txBody>
            <a:bodyPr wrap="none" anchor="ctr"/>
            <a:lstStyle/>
            <a:p>
              <a:endParaRPr lang="es-MX"/>
            </a:p>
          </p:txBody>
        </p:sp>
        <p:sp>
          <p:nvSpPr>
            <p:cNvPr id="12" name="Freeform 11"/>
            <p:cNvSpPr>
              <a:spLocks/>
            </p:cNvSpPr>
            <p:nvPr/>
          </p:nvSpPr>
          <p:spPr bwMode="auto">
            <a:xfrm>
              <a:off x="528" y="1894"/>
              <a:ext cx="4890" cy="1889"/>
            </a:xfrm>
            <a:custGeom>
              <a:avLst/>
              <a:gdLst/>
              <a:ahLst/>
              <a:cxnLst>
                <a:cxn ang="0">
                  <a:pos x="0" y="66"/>
                </a:cxn>
                <a:cxn ang="0">
                  <a:pos x="471" y="49"/>
                </a:cxn>
                <a:cxn ang="0">
                  <a:pos x="667" y="107"/>
                </a:cxn>
                <a:cxn ang="0">
                  <a:pos x="887" y="49"/>
                </a:cxn>
                <a:cxn ang="0">
                  <a:pos x="1052" y="66"/>
                </a:cxn>
                <a:cxn ang="0">
                  <a:pos x="1178" y="66"/>
                </a:cxn>
                <a:cxn ang="0">
                  <a:pos x="1429" y="41"/>
                </a:cxn>
                <a:cxn ang="0">
                  <a:pos x="2520" y="124"/>
                </a:cxn>
                <a:cxn ang="0">
                  <a:pos x="2787" y="74"/>
                </a:cxn>
                <a:cxn ang="0">
                  <a:pos x="3030" y="0"/>
                </a:cxn>
                <a:cxn ang="0">
                  <a:pos x="3242" y="25"/>
                </a:cxn>
                <a:cxn ang="0">
                  <a:pos x="3925" y="8"/>
                </a:cxn>
                <a:cxn ang="0">
                  <a:pos x="3925" y="1614"/>
                </a:cxn>
                <a:cxn ang="0">
                  <a:pos x="0" y="1614"/>
                </a:cxn>
                <a:cxn ang="0">
                  <a:pos x="0" y="66"/>
                </a:cxn>
              </a:cxnLst>
              <a:rect l="0" t="0" r="r" b="b"/>
              <a:pathLst>
                <a:path w="3926" h="1615">
                  <a:moveTo>
                    <a:pt x="0" y="66"/>
                  </a:moveTo>
                  <a:lnTo>
                    <a:pt x="471" y="49"/>
                  </a:lnTo>
                  <a:lnTo>
                    <a:pt x="667" y="107"/>
                  </a:lnTo>
                  <a:lnTo>
                    <a:pt x="887" y="49"/>
                  </a:lnTo>
                  <a:lnTo>
                    <a:pt x="1052" y="66"/>
                  </a:lnTo>
                  <a:lnTo>
                    <a:pt x="1178" y="66"/>
                  </a:lnTo>
                  <a:lnTo>
                    <a:pt x="1429" y="41"/>
                  </a:lnTo>
                  <a:lnTo>
                    <a:pt x="2520" y="124"/>
                  </a:lnTo>
                  <a:lnTo>
                    <a:pt x="2787" y="74"/>
                  </a:lnTo>
                  <a:lnTo>
                    <a:pt x="3030" y="0"/>
                  </a:lnTo>
                  <a:lnTo>
                    <a:pt x="3242" y="25"/>
                  </a:lnTo>
                  <a:lnTo>
                    <a:pt x="3925" y="8"/>
                  </a:lnTo>
                  <a:lnTo>
                    <a:pt x="3925" y="1614"/>
                  </a:lnTo>
                  <a:lnTo>
                    <a:pt x="0" y="1614"/>
                  </a:lnTo>
                  <a:lnTo>
                    <a:pt x="0" y="66"/>
                  </a:lnTo>
                </a:path>
              </a:pathLst>
            </a:custGeom>
            <a:gradFill rotWithShape="0">
              <a:gsLst>
                <a:gs pos="0">
                  <a:srgbClr val="99CCFF"/>
                </a:gs>
                <a:gs pos="100000">
                  <a:srgbClr val="99CCFF">
                    <a:gamma/>
                    <a:tint val="32157"/>
                    <a:invGamma/>
                  </a:srgbClr>
                </a:gs>
              </a:gsLst>
              <a:lin ang="5400000" scaled="1"/>
            </a:gradFill>
            <a:ln w="12700" cap="flat" cmpd="sng">
              <a:noFill/>
              <a:prstDash val="solid"/>
              <a:round/>
              <a:headEnd type="none" w="med" len="med"/>
              <a:tailEnd type="none" w="med" len="med"/>
            </a:ln>
            <a:effectLst/>
          </p:spPr>
          <p:txBody>
            <a:bodyPr wrap="none" anchor="ctr"/>
            <a:lstStyle/>
            <a:p>
              <a:endParaRPr lang="es-MX"/>
            </a:p>
          </p:txBody>
        </p:sp>
        <p:sp>
          <p:nvSpPr>
            <p:cNvPr id="13" name="Freeform 12"/>
            <p:cNvSpPr>
              <a:spLocks/>
            </p:cNvSpPr>
            <p:nvPr/>
          </p:nvSpPr>
          <p:spPr bwMode="auto">
            <a:xfrm>
              <a:off x="1949" y="901"/>
              <a:ext cx="1635" cy="1119"/>
            </a:xfrm>
            <a:custGeom>
              <a:avLst/>
              <a:gdLst/>
              <a:ahLst/>
              <a:cxnLst>
                <a:cxn ang="0">
                  <a:pos x="1470" y="1119"/>
                </a:cxn>
                <a:cxn ang="0">
                  <a:pos x="736" y="1050"/>
                </a:cxn>
                <a:cxn ang="0">
                  <a:pos x="375" y="1014"/>
                </a:cxn>
                <a:cxn ang="0">
                  <a:pos x="0" y="1050"/>
                </a:cxn>
                <a:cxn ang="0">
                  <a:pos x="250" y="803"/>
                </a:cxn>
                <a:cxn ang="0">
                  <a:pos x="389" y="596"/>
                </a:cxn>
                <a:cxn ang="0">
                  <a:pos x="413" y="451"/>
                </a:cxn>
                <a:cxn ang="0">
                  <a:pos x="676" y="162"/>
                </a:cxn>
                <a:cxn ang="0">
                  <a:pos x="838" y="18"/>
                </a:cxn>
                <a:cxn ang="0">
                  <a:pos x="930" y="0"/>
                </a:cxn>
                <a:cxn ang="0">
                  <a:pos x="1010" y="113"/>
                </a:cxn>
                <a:cxn ang="0">
                  <a:pos x="1080" y="97"/>
                </a:cxn>
                <a:cxn ang="0">
                  <a:pos x="1091" y="290"/>
                </a:cxn>
                <a:cxn ang="0">
                  <a:pos x="1125" y="257"/>
                </a:cxn>
                <a:cxn ang="0">
                  <a:pos x="1357" y="531"/>
                </a:cxn>
                <a:cxn ang="0">
                  <a:pos x="1389" y="709"/>
                </a:cxn>
                <a:cxn ang="0">
                  <a:pos x="1425" y="659"/>
                </a:cxn>
                <a:cxn ang="0">
                  <a:pos x="1540" y="835"/>
                </a:cxn>
                <a:cxn ang="0">
                  <a:pos x="1609" y="917"/>
                </a:cxn>
                <a:cxn ang="0">
                  <a:pos x="1736" y="997"/>
                </a:cxn>
                <a:cxn ang="0">
                  <a:pos x="1772" y="1032"/>
                </a:cxn>
                <a:cxn ang="0">
                  <a:pos x="1470" y="1119"/>
                </a:cxn>
              </a:cxnLst>
              <a:rect l="0" t="0" r="r" b="b"/>
              <a:pathLst>
                <a:path w="1772" h="1119">
                  <a:moveTo>
                    <a:pt x="1470" y="1119"/>
                  </a:moveTo>
                  <a:lnTo>
                    <a:pt x="736" y="1050"/>
                  </a:lnTo>
                  <a:lnTo>
                    <a:pt x="375" y="1014"/>
                  </a:lnTo>
                  <a:lnTo>
                    <a:pt x="0" y="1050"/>
                  </a:lnTo>
                  <a:lnTo>
                    <a:pt x="250" y="803"/>
                  </a:lnTo>
                  <a:lnTo>
                    <a:pt x="389" y="596"/>
                  </a:lnTo>
                  <a:lnTo>
                    <a:pt x="413" y="451"/>
                  </a:lnTo>
                  <a:lnTo>
                    <a:pt x="676" y="162"/>
                  </a:lnTo>
                  <a:lnTo>
                    <a:pt x="838" y="18"/>
                  </a:lnTo>
                  <a:lnTo>
                    <a:pt x="930" y="0"/>
                  </a:lnTo>
                  <a:lnTo>
                    <a:pt x="1010" y="113"/>
                  </a:lnTo>
                  <a:lnTo>
                    <a:pt x="1080" y="97"/>
                  </a:lnTo>
                  <a:lnTo>
                    <a:pt x="1091" y="290"/>
                  </a:lnTo>
                  <a:lnTo>
                    <a:pt x="1125" y="257"/>
                  </a:lnTo>
                  <a:lnTo>
                    <a:pt x="1357" y="531"/>
                  </a:lnTo>
                  <a:lnTo>
                    <a:pt x="1389" y="709"/>
                  </a:lnTo>
                  <a:lnTo>
                    <a:pt x="1425" y="659"/>
                  </a:lnTo>
                  <a:lnTo>
                    <a:pt x="1540" y="835"/>
                  </a:lnTo>
                  <a:lnTo>
                    <a:pt x="1609" y="917"/>
                  </a:lnTo>
                  <a:lnTo>
                    <a:pt x="1736" y="997"/>
                  </a:lnTo>
                  <a:lnTo>
                    <a:pt x="1772" y="1032"/>
                  </a:lnTo>
                  <a:lnTo>
                    <a:pt x="1470" y="1119"/>
                  </a:lnTo>
                  <a:close/>
                </a:path>
              </a:pathLst>
            </a:custGeom>
            <a:solidFill>
              <a:srgbClr val="FFFFFF"/>
            </a:solidFill>
            <a:ln w="1588">
              <a:solidFill>
                <a:srgbClr val="000000"/>
              </a:solidFill>
              <a:prstDash val="solid"/>
              <a:round/>
              <a:headEnd/>
              <a:tailEnd/>
            </a:ln>
          </p:spPr>
          <p:txBody>
            <a:bodyPr/>
            <a:lstStyle/>
            <a:p>
              <a:endParaRPr lang="es-MX"/>
            </a:p>
          </p:txBody>
        </p:sp>
        <p:sp>
          <p:nvSpPr>
            <p:cNvPr id="14" name="Freeform 13"/>
            <p:cNvSpPr>
              <a:spLocks/>
            </p:cNvSpPr>
            <p:nvPr/>
          </p:nvSpPr>
          <p:spPr bwMode="auto">
            <a:xfrm>
              <a:off x="1285" y="2060"/>
              <a:ext cx="3042" cy="1663"/>
            </a:xfrm>
            <a:custGeom>
              <a:avLst/>
              <a:gdLst/>
              <a:ahLst/>
              <a:cxnLst>
                <a:cxn ang="0">
                  <a:pos x="517" y="160"/>
                </a:cxn>
                <a:cxn ang="0">
                  <a:pos x="610" y="30"/>
                </a:cxn>
                <a:cxn ang="0">
                  <a:pos x="783" y="41"/>
                </a:cxn>
                <a:cxn ang="0">
                  <a:pos x="1022" y="19"/>
                </a:cxn>
                <a:cxn ang="0">
                  <a:pos x="1511" y="54"/>
                </a:cxn>
                <a:cxn ang="0">
                  <a:pos x="2093" y="107"/>
                </a:cxn>
                <a:cxn ang="0">
                  <a:pos x="2331" y="64"/>
                </a:cxn>
                <a:cxn ang="0">
                  <a:pos x="2406" y="46"/>
                </a:cxn>
                <a:cxn ang="0">
                  <a:pos x="2518" y="0"/>
                </a:cxn>
                <a:cxn ang="0">
                  <a:pos x="2636" y="126"/>
                </a:cxn>
                <a:cxn ang="0">
                  <a:pos x="2935" y="461"/>
                </a:cxn>
                <a:cxn ang="0">
                  <a:pos x="2996" y="716"/>
                </a:cxn>
                <a:cxn ang="0">
                  <a:pos x="3166" y="865"/>
                </a:cxn>
                <a:cxn ang="0">
                  <a:pos x="3090" y="1046"/>
                </a:cxn>
                <a:cxn ang="0">
                  <a:pos x="3297" y="1228"/>
                </a:cxn>
                <a:cxn ang="0">
                  <a:pos x="2906" y="1587"/>
                </a:cxn>
                <a:cxn ang="0">
                  <a:pos x="2906" y="1587"/>
                </a:cxn>
                <a:cxn ang="0">
                  <a:pos x="2872" y="1578"/>
                </a:cxn>
                <a:cxn ang="0">
                  <a:pos x="2827" y="1573"/>
                </a:cxn>
                <a:cxn ang="0">
                  <a:pos x="2771" y="1571"/>
                </a:cxn>
                <a:cxn ang="0">
                  <a:pos x="2705" y="1571"/>
                </a:cxn>
                <a:cxn ang="0">
                  <a:pos x="2630" y="1574"/>
                </a:cxn>
                <a:cxn ang="0">
                  <a:pos x="2547" y="1581"/>
                </a:cxn>
                <a:cxn ang="0">
                  <a:pos x="2456" y="1587"/>
                </a:cxn>
                <a:cxn ang="0">
                  <a:pos x="2359" y="1595"/>
                </a:cxn>
                <a:cxn ang="0">
                  <a:pos x="2254" y="1605"/>
                </a:cxn>
                <a:cxn ang="0">
                  <a:pos x="2146" y="1615"/>
                </a:cxn>
                <a:cxn ang="0">
                  <a:pos x="2031" y="1624"/>
                </a:cxn>
                <a:cxn ang="0">
                  <a:pos x="1914" y="1634"/>
                </a:cxn>
                <a:cxn ang="0">
                  <a:pos x="1793" y="1642"/>
                </a:cxn>
                <a:cxn ang="0">
                  <a:pos x="1672" y="1650"/>
                </a:cxn>
                <a:cxn ang="0">
                  <a:pos x="1547" y="1656"/>
                </a:cxn>
                <a:cxn ang="0">
                  <a:pos x="1423" y="1661"/>
                </a:cxn>
                <a:cxn ang="0">
                  <a:pos x="1298" y="1663"/>
                </a:cxn>
                <a:cxn ang="0">
                  <a:pos x="1175" y="1663"/>
                </a:cxn>
                <a:cxn ang="0">
                  <a:pos x="1053" y="1661"/>
                </a:cxn>
                <a:cxn ang="0">
                  <a:pos x="934" y="1655"/>
                </a:cxn>
                <a:cxn ang="0">
                  <a:pos x="820" y="1643"/>
                </a:cxn>
                <a:cxn ang="0">
                  <a:pos x="708" y="1629"/>
                </a:cxn>
                <a:cxn ang="0">
                  <a:pos x="601" y="1611"/>
                </a:cxn>
                <a:cxn ang="0">
                  <a:pos x="502" y="1587"/>
                </a:cxn>
                <a:cxn ang="0">
                  <a:pos x="408" y="1557"/>
                </a:cxn>
                <a:cxn ang="0">
                  <a:pos x="320" y="1523"/>
                </a:cxn>
                <a:cxn ang="0">
                  <a:pos x="242" y="1483"/>
                </a:cxn>
                <a:cxn ang="0">
                  <a:pos x="172" y="1435"/>
                </a:cxn>
                <a:cxn ang="0">
                  <a:pos x="113" y="1381"/>
                </a:cxn>
                <a:cxn ang="0">
                  <a:pos x="64" y="1320"/>
                </a:cxn>
                <a:cxn ang="0">
                  <a:pos x="25" y="1251"/>
                </a:cxn>
                <a:cxn ang="0">
                  <a:pos x="0" y="1174"/>
                </a:cxn>
                <a:cxn ang="0">
                  <a:pos x="148" y="1014"/>
                </a:cxn>
                <a:cxn ang="0">
                  <a:pos x="88" y="934"/>
                </a:cxn>
                <a:cxn ang="0">
                  <a:pos x="240" y="624"/>
                </a:cxn>
                <a:cxn ang="0">
                  <a:pos x="410" y="429"/>
                </a:cxn>
                <a:cxn ang="0">
                  <a:pos x="517" y="160"/>
                </a:cxn>
              </a:cxnLst>
              <a:rect l="0" t="0" r="r" b="b"/>
              <a:pathLst>
                <a:path w="3297" h="1663">
                  <a:moveTo>
                    <a:pt x="517" y="160"/>
                  </a:moveTo>
                  <a:lnTo>
                    <a:pt x="610" y="30"/>
                  </a:lnTo>
                  <a:lnTo>
                    <a:pt x="783" y="41"/>
                  </a:lnTo>
                  <a:lnTo>
                    <a:pt x="1022" y="19"/>
                  </a:lnTo>
                  <a:lnTo>
                    <a:pt x="1511" y="54"/>
                  </a:lnTo>
                  <a:lnTo>
                    <a:pt x="2093" y="107"/>
                  </a:lnTo>
                  <a:lnTo>
                    <a:pt x="2331" y="64"/>
                  </a:lnTo>
                  <a:lnTo>
                    <a:pt x="2406" y="46"/>
                  </a:lnTo>
                  <a:lnTo>
                    <a:pt x="2518" y="0"/>
                  </a:lnTo>
                  <a:lnTo>
                    <a:pt x="2636" y="126"/>
                  </a:lnTo>
                  <a:lnTo>
                    <a:pt x="2935" y="461"/>
                  </a:lnTo>
                  <a:lnTo>
                    <a:pt x="2996" y="716"/>
                  </a:lnTo>
                  <a:lnTo>
                    <a:pt x="3166" y="865"/>
                  </a:lnTo>
                  <a:lnTo>
                    <a:pt x="3090" y="1046"/>
                  </a:lnTo>
                  <a:lnTo>
                    <a:pt x="3297" y="1228"/>
                  </a:lnTo>
                  <a:lnTo>
                    <a:pt x="2906" y="1587"/>
                  </a:lnTo>
                  <a:lnTo>
                    <a:pt x="2906" y="1587"/>
                  </a:lnTo>
                  <a:lnTo>
                    <a:pt x="2872" y="1578"/>
                  </a:lnTo>
                  <a:lnTo>
                    <a:pt x="2827" y="1573"/>
                  </a:lnTo>
                  <a:lnTo>
                    <a:pt x="2771" y="1571"/>
                  </a:lnTo>
                  <a:lnTo>
                    <a:pt x="2705" y="1571"/>
                  </a:lnTo>
                  <a:lnTo>
                    <a:pt x="2630" y="1574"/>
                  </a:lnTo>
                  <a:lnTo>
                    <a:pt x="2547" y="1581"/>
                  </a:lnTo>
                  <a:lnTo>
                    <a:pt x="2456" y="1587"/>
                  </a:lnTo>
                  <a:lnTo>
                    <a:pt x="2359" y="1595"/>
                  </a:lnTo>
                  <a:lnTo>
                    <a:pt x="2254" y="1605"/>
                  </a:lnTo>
                  <a:lnTo>
                    <a:pt x="2146" y="1615"/>
                  </a:lnTo>
                  <a:lnTo>
                    <a:pt x="2031" y="1624"/>
                  </a:lnTo>
                  <a:lnTo>
                    <a:pt x="1914" y="1634"/>
                  </a:lnTo>
                  <a:lnTo>
                    <a:pt x="1793" y="1642"/>
                  </a:lnTo>
                  <a:lnTo>
                    <a:pt x="1672" y="1650"/>
                  </a:lnTo>
                  <a:lnTo>
                    <a:pt x="1547" y="1656"/>
                  </a:lnTo>
                  <a:lnTo>
                    <a:pt x="1423" y="1661"/>
                  </a:lnTo>
                  <a:lnTo>
                    <a:pt x="1298" y="1663"/>
                  </a:lnTo>
                  <a:lnTo>
                    <a:pt x="1175" y="1663"/>
                  </a:lnTo>
                  <a:lnTo>
                    <a:pt x="1053" y="1661"/>
                  </a:lnTo>
                  <a:lnTo>
                    <a:pt x="934" y="1655"/>
                  </a:lnTo>
                  <a:lnTo>
                    <a:pt x="820" y="1643"/>
                  </a:lnTo>
                  <a:lnTo>
                    <a:pt x="708" y="1629"/>
                  </a:lnTo>
                  <a:lnTo>
                    <a:pt x="601" y="1611"/>
                  </a:lnTo>
                  <a:lnTo>
                    <a:pt x="502" y="1587"/>
                  </a:lnTo>
                  <a:lnTo>
                    <a:pt x="408" y="1557"/>
                  </a:lnTo>
                  <a:lnTo>
                    <a:pt x="320" y="1523"/>
                  </a:lnTo>
                  <a:lnTo>
                    <a:pt x="242" y="1483"/>
                  </a:lnTo>
                  <a:lnTo>
                    <a:pt x="172" y="1435"/>
                  </a:lnTo>
                  <a:lnTo>
                    <a:pt x="113" y="1381"/>
                  </a:lnTo>
                  <a:lnTo>
                    <a:pt x="64" y="1320"/>
                  </a:lnTo>
                  <a:lnTo>
                    <a:pt x="25" y="1251"/>
                  </a:lnTo>
                  <a:lnTo>
                    <a:pt x="0" y="1174"/>
                  </a:lnTo>
                  <a:lnTo>
                    <a:pt x="148" y="1014"/>
                  </a:lnTo>
                  <a:lnTo>
                    <a:pt x="88" y="934"/>
                  </a:lnTo>
                  <a:lnTo>
                    <a:pt x="240" y="624"/>
                  </a:lnTo>
                  <a:lnTo>
                    <a:pt x="410" y="429"/>
                  </a:lnTo>
                  <a:lnTo>
                    <a:pt x="517" y="160"/>
                  </a:lnTo>
                  <a:close/>
                </a:path>
              </a:pathLst>
            </a:custGeom>
            <a:gradFill rotWithShape="0">
              <a:gsLst>
                <a:gs pos="0">
                  <a:srgbClr val="35CAFF"/>
                </a:gs>
                <a:gs pos="100000">
                  <a:srgbClr val="35CAFF">
                    <a:gamma/>
                    <a:tint val="22353"/>
                    <a:invGamma/>
                  </a:srgbClr>
                </a:gs>
              </a:gsLst>
              <a:lin ang="5400000" scaled="1"/>
            </a:gradFill>
            <a:ln w="1588">
              <a:solidFill>
                <a:srgbClr val="000000"/>
              </a:solidFill>
              <a:prstDash val="solid"/>
              <a:round/>
              <a:headEnd/>
              <a:tailEnd/>
            </a:ln>
          </p:spPr>
          <p:txBody>
            <a:bodyPr/>
            <a:lstStyle/>
            <a:p>
              <a:endParaRPr lang="es-MX"/>
            </a:p>
          </p:txBody>
        </p:sp>
        <p:sp>
          <p:nvSpPr>
            <p:cNvPr id="15" name="Freeform 14"/>
            <p:cNvSpPr>
              <a:spLocks/>
            </p:cNvSpPr>
            <p:nvPr/>
          </p:nvSpPr>
          <p:spPr bwMode="auto">
            <a:xfrm>
              <a:off x="3026" y="1598"/>
              <a:ext cx="205" cy="279"/>
            </a:xfrm>
            <a:custGeom>
              <a:avLst/>
              <a:gdLst/>
              <a:ahLst/>
              <a:cxnLst>
                <a:cxn ang="0">
                  <a:pos x="221" y="0"/>
                </a:cxn>
                <a:cxn ang="0">
                  <a:pos x="116" y="178"/>
                </a:cxn>
                <a:cxn ang="0">
                  <a:pos x="0" y="279"/>
                </a:cxn>
                <a:cxn ang="0">
                  <a:pos x="80" y="117"/>
                </a:cxn>
                <a:cxn ang="0">
                  <a:pos x="221" y="0"/>
                </a:cxn>
              </a:cxnLst>
              <a:rect l="0" t="0" r="r" b="b"/>
              <a:pathLst>
                <a:path w="221" h="279">
                  <a:moveTo>
                    <a:pt x="221" y="0"/>
                  </a:moveTo>
                  <a:lnTo>
                    <a:pt x="116" y="178"/>
                  </a:lnTo>
                  <a:lnTo>
                    <a:pt x="0" y="279"/>
                  </a:lnTo>
                  <a:lnTo>
                    <a:pt x="80" y="117"/>
                  </a:lnTo>
                  <a:lnTo>
                    <a:pt x="221" y="0"/>
                  </a:lnTo>
                  <a:close/>
                </a:path>
              </a:pathLst>
            </a:custGeom>
            <a:solidFill>
              <a:srgbClr val="A9E8FF"/>
            </a:solidFill>
            <a:ln w="1588">
              <a:noFill/>
              <a:prstDash val="solid"/>
              <a:round/>
              <a:headEnd/>
              <a:tailEnd/>
            </a:ln>
          </p:spPr>
          <p:txBody>
            <a:bodyPr/>
            <a:lstStyle/>
            <a:p>
              <a:endParaRPr lang="es-MX"/>
            </a:p>
          </p:txBody>
        </p:sp>
        <p:sp>
          <p:nvSpPr>
            <p:cNvPr id="16" name="Freeform 15"/>
            <p:cNvSpPr>
              <a:spLocks/>
            </p:cNvSpPr>
            <p:nvPr/>
          </p:nvSpPr>
          <p:spPr bwMode="auto">
            <a:xfrm>
              <a:off x="2636" y="1188"/>
              <a:ext cx="317" cy="333"/>
            </a:xfrm>
            <a:custGeom>
              <a:avLst/>
              <a:gdLst/>
              <a:ahLst/>
              <a:cxnLst>
                <a:cxn ang="0">
                  <a:pos x="347" y="0"/>
                </a:cxn>
                <a:cxn ang="0">
                  <a:pos x="0" y="333"/>
                </a:cxn>
                <a:cxn ang="0">
                  <a:pos x="278" y="39"/>
                </a:cxn>
                <a:cxn ang="0">
                  <a:pos x="347" y="0"/>
                </a:cxn>
              </a:cxnLst>
              <a:rect l="0" t="0" r="r" b="b"/>
              <a:pathLst>
                <a:path w="347" h="333">
                  <a:moveTo>
                    <a:pt x="347" y="0"/>
                  </a:moveTo>
                  <a:lnTo>
                    <a:pt x="0" y="333"/>
                  </a:lnTo>
                  <a:lnTo>
                    <a:pt x="278" y="39"/>
                  </a:lnTo>
                  <a:lnTo>
                    <a:pt x="347" y="0"/>
                  </a:lnTo>
                  <a:close/>
                </a:path>
              </a:pathLst>
            </a:custGeom>
            <a:solidFill>
              <a:srgbClr val="A9E8FF"/>
            </a:solidFill>
            <a:ln w="1588">
              <a:noFill/>
              <a:prstDash val="solid"/>
              <a:round/>
              <a:headEnd/>
              <a:tailEnd/>
            </a:ln>
          </p:spPr>
          <p:txBody>
            <a:bodyPr/>
            <a:lstStyle/>
            <a:p>
              <a:endParaRPr lang="es-MX"/>
            </a:p>
          </p:txBody>
        </p:sp>
        <p:sp>
          <p:nvSpPr>
            <p:cNvPr id="17" name="Freeform 16"/>
            <p:cNvSpPr>
              <a:spLocks/>
            </p:cNvSpPr>
            <p:nvPr/>
          </p:nvSpPr>
          <p:spPr bwMode="auto">
            <a:xfrm>
              <a:off x="2862" y="1017"/>
              <a:ext cx="23" cy="62"/>
            </a:xfrm>
            <a:custGeom>
              <a:avLst/>
              <a:gdLst/>
              <a:ahLst/>
              <a:cxnLst>
                <a:cxn ang="0">
                  <a:pos x="26" y="0"/>
                </a:cxn>
                <a:cxn ang="0">
                  <a:pos x="0" y="24"/>
                </a:cxn>
                <a:cxn ang="0">
                  <a:pos x="0" y="62"/>
                </a:cxn>
                <a:cxn ang="0">
                  <a:pos x="26" y="0"/>
                </a:cxn>
              </a:cxnLst>
              <a:rect l="0" t="0" r="r" b="b"/>
              <a:pathLst>
                <a:path w="26" h="62">
                  <a:moveTo>
                    <a:pt x="26" y="0"/>
                  </a:moveTo>
                  <a:lnTo>
                    <a:pt x="0" y="24"/>
                  </a:lnTo>
                  <a:lnTo>
                    <a:pt x="0" y="62"/>
                  </a:lnTo>
                  <a:lnTo>
                    <a:pt x="26" y="0"/>
                  </a:lnTo>
                  <a:close/>
                </a:path>
              </a:pathLst>
            </a:custGeom>
            <a:solidFill>
              <a:srgbClr val="A9E8FF"/>
            </a:solidFill>
            <a:ln w="1588">
              <a:noFill/>
              <a:prstDash val="solid"/>
              <a:round/>
              <a:headEnd/>
              <a:tailEnd/>
            </a:ln>
          </p:spPr>
          <p:txBody>
            <a:bodyPr/>
            <a:lstStyle/>
            <a:p>
              <a:endParaRPr lang="es-MX"/>
            </a:p>
          </p:txBody>
        </p:sp>
        <p:sp>
          <p:nvSpPr>
            <p:cNvPr id="18" name="Freeform 17"/>
            <p:cNvSpPr>
              <a:spLocks/>
            </p:cNvSpPr>
            <p:nvPr/>
          </p:nvSpPr>
          <p:spPr bwMode="auto">
            <a:xfrm>
              <a:off x="2315" y="1520"/>
              <a:ext cx="278" cy="378"/>
            </a:xfrm>
            <a:custGeom>
              <a:avLst/>
              <a:gdLst/>
              <a:ahLst/>
              <a:cxnLst>
                <a:cxn ang="0">
                  <a:pos x="0" y="0"/>
                </a:cxn>
                <a:cxn ang="0">
                  <a:pos x="299" y="378"/>
                </a:cxn>
                <a:cxn ang="0">
                  <a:pos x="120" y="107"/>
                </a:cxn>
                <a:cxn ang="0">
                  <a:pos x="0" y="0"/>
                </a:cxn>
              </a:cxnLst>
              <a:rect l="0" t="0" r="r" b="b"/>
              <a:pathLst>
                <a:path w="299" h="378">
                  <a:moveTo>
                    <a:pt x="0" y="0"/>
                  </a:moveTo>
                  <a:lnTo>
                    <a:pt x="299" y="378"/>
                  </a:lnTo>
                  <a:lnTo>
                    <a:pt x="120" y="107"/>
                  </a:lnTo>
                  <a:lnTo>
                    <a:pt x="0" y="0"/>
                  </a:lnTo>
                  <a:close/>
                </a:path>
              </a:pathLst>
            </a:custGeom>
            <a:solidFill>
              <a:srgbClr val="A9E8FF"/>
            </a:solidFill>
            <a:ln w="1588">
              <a:noFill/>
              <a:prstDash val="solid"/>
              <a:round/>
              <a:headEnd/>
              <a:tailEnd/>
            </a:ln>
          </p:spPr>
          <p:txBody>
            <a:bodyPr/>
            <a:lstStyle/>
            <a:p>
              <a:endParaRPr lang="es-MX"/>
            </a:p>
          </p:txBody>
        </p:sp>
        <p:sp>
          <p:nvSpPr>
            <p:cNvPr id="19" name="Freeform 18"/>
            <p:cNvSpPr>
              <a:spLocks/>
            </p:cNvSpPr>
            <p:nvPr/>
          </p:nvSpPr>
          <p:spPr bwMode="auto">
            <a:xfrm>
              <a:off x="2330" y="1385"/>
              <a:ext cx="288" cy="527"/>
            </a:xfrm>
            <a:custGeom>
              <a:avLst/>
              <a:gdLst/>
              <a:ahLst/>
              <a:cxnLst>
                <a:cxn ang="0">
                  <a:pos x="0" y="124"/>
                </a:cxn>
                <a:cxn ang="0">
                  <a:pos x="15" y="0"/>
                </a:cxn>
                <a:cxn ang="0">
                  <a:pos x="194" y="247"/>
                </a:cxn>
                <a:cxn ang="0">
                  <a:pos x="227" y="309"/>
                </a:cxn>
                <a:cxn ang="0">
                  <a:pos x="311" y="527"/>
                </a:cxn>
                <a:cxn ang="0">
                  <a:pos x="185" y="241"/>
                </a:cxn>
                <a:cxn ang="0">
                  <a:pos x="0" y="124"/>
                </a:cxn>
              </a:cxnLst>
              <a:rect l="0" t="0" r="r" b="b"/>
              <a:pathLst>
                <a:path w="311" h="527">
                  <a:moveTo>
                    <a:pt x="0" y="124"/>
                  </a:moveTo>
                  <a:lnTo>
                    <a:pt x="15" y="0"/>
                  </a:lnTo>
                  <a:lnTo>
                    <a:pt x="194" y="247"/>
                  </a:lnTo>
                  <a:lnTo>
                    <a:pt x="227" y="309"/>
                  </a:lnTo>
                  <a:lnTo>
                    <a:pt x="311" y="527"/>
                  </a:lnTo>
                  <a:lnTo>
                    <a:pt x="185" y="241"/>
                  </a:lnTo>
                  <a:lnTo>
                    <a:pt x="0" y="124"/>
                  </a:lnTo>
                  <a:close/>
                </a:path>
              </a:pathLst>
            </a:custGeom>
            <a:solidFill>
              <a:srgbClr val="A9E8FF"/>
            </a:solidFill>
            <a:ln w="1588">
              <a:noFill/>
              <a:prstDash val="solid"/>
              <a:round/>
              <a:headEnd/>
              <a:tailEnd/>
            </a:ln>
          </p:spPr>
          <p:txBody>
            <a:bodyPr/>
            <a:lstStyle/>
            <a:p>
              <a:endParaRPr lang="es-MX"/>
            </a:p>
          </p:txBody>
        </p:sp>
        <p:sp>
          <p:nvSpPr>
            <p:cNvPr id="20" name="Freeform 19"/>
            <p:cNvSpPr>
              <a:spLocks/>
            </p:cNvSpPr>
            <p:nvPr/>
          </p:nvSpPr>
          <p:spPr bwMode="auto">
            <a:xfrm>
              <a:off x="1649" y="2327"/>
              <a:ext cx="334" cy="490"/>
            </a:xfrm>
            <a:custGeom>
              <a:avLst/>
              <a:gdLst/>
              <a:ahLst/>
              <a:cxnLst>
                <a:cxn ang="0">
                  <a:pos x="0" y="394"/>
                </a:cxn>
                <a:cxn ang="0">
                  <a:pos x="363" y="0"/>
                </a:cxn>
                <a:cxn ang="0">
                  <a:pos x="42" y="490"/>
                </a:cxn>
                <a:cxn ang="0">
                  <a:pos x="0" y="394"/>
                </a:cxn>
              </a:cxnLst>
              <a:rect l="0" t="0" r="r" b="b"/>
              <a:pathLst>
                <a:path w="363" h="490">
                  <a:moveTo>
                    <a:pt x="0" y="394"/>
                  </a:moveTo>
                  <a:lnTo>
                    <a:pt x="363" y="0"/>
                  </a:lnTo>
                  <a:lnTo>
                    <a:pt x="42" y="490"/>
                  </a:lnTo>
                  <a:lnTo>
                    <a:pt x="0" y="394"/>
                  </a:lnTo>
                  <a:close/>
                </a:path>
              </a:pathLst>
            </a:custGeom>
            <a:solidFill>
              <a:srgbClr val="35CAFF"/>
            </a:solidFill>
            <a:ln w="9525">
              <a:noFill/>
              <a:round/>
              <a:headEnd/>
              <a:tailEnd/>
            </a:ln>
          </p:spPr>
          <p:txBody>
            <a:bodyPr/>
            <a:lstStyle/>
            <a:p>
              <a:endParaRPr lang="es-MX"/>
            </a:p>
          </p:txBody>
        </p:sp>
        <p:sp>
          <p:nvSpPr>
            <p:cNvPr id="21" name="Freeform 20"/>
            <p:cNvSpPr>
              <a:spLocks/>
            </p:cNvSpPr>
            <p:nvPr/>
          </p:nvSpPr>
          <p:spPr bwMode="auto">
            <a:xfrm>
              <a:off x="2086" y="2946"/>
              <a:ext cx="203" cy="368"/>
            </a:xfrm>
            <a:custGeom>
              <a:avLst/>
              <a:gdLst/>
              <a:ahLst/>
              <a:cxnLst>
                <a:cxn ang="0">
                  <a:pos x="0" y="149"/>
                </a:cxn>
                <a:cxn ang="0">
                  <a:pos x="70" y="0"/>
                </a:cxn>
                <a:cxn ang="0">
                  <a:pos x="218" y="368"/>
                </a:cxn>
                <a:cxn ang="0">
                  <a:pos x="0" y="149"/>
                </a:cxn>
              </a:cxnLst>
              <a:rect l="0" t="0" r="r" b="b"/>
              <a:pathLst>
                <a:path w="218" h="368">
                  <a:moveTo>
                    <a:pt x="0" y="149"/>
                  </a:moveTo>
                  <a:lnTo>
                    <a:pt x="70" y="0"/>
                  </a:lnTo>
                  <a:lnTo>
                    <a:pt x="218" y="368"/>
                  </a:lnTo>
                  <a:lnTo>
                    <a:pt x="0" y="149"/>
                  </a:lnTo>
                  <a:close/>
                </a:path>
              </a:pathLst>
            </a:custGeom>
            <a:solidFill>
              <a:srgbClr val="35CAFF"/>
            </a:solidFill>
            <a:ln w="9525">
              <a:noFill/>
              <a:round/>
              <a:headEnd/>
              <a:tailEnd/>
            </a:ln>
          </p:spPr>
          <p:txBody>
            <a:bodyPr/>
            <a:lstStyle/>
            <a:p>
              <a:endParaRPr lang="es-MX"/>
            </a:p>
          </p:txBody>
        </p:sp>
        <p:sp>
          <p:nvSpPr>
            <p:cNvPr id="22" name="Freeform 21"/>
            <p:cNvSpPr>
              <a:spLocks/>
            </p:cNvSpPr>
            <p:nvPr/>
          </p:nvSpPr>
          <p:spPr bwMode="auto">
            <a:xfrm>
              <a:off x="1754" y="2909"/>
              <a:ext cx="111" cy="322"/>
            </a:xfrm>
            <a:custGeom>
              <a:avLst/>
              <a:gdLst/>
              <a:ahLst/>
              <a:cxnLst>
                <a:cxn ang="0">
                  <a:pos x="119" y="322"/>
                </a:cxn>
                <a:cxn ang="0">
                  <a:pos x="0" y="0"/>
                </a:cxn>
                <a:cxn ang="0">
                  <a:pos x="87" y="298"/>
                </a:cxn>
                <a:cxn ang="0">
                  <a:pos x="119" y="322"/>
                </a:cxn>
              </a:cxnLst>
              <a:rect l="0" t="0" r="r" b="b"/>
              <a:pathLst>
                <a:path w="119" h="322">
                  <a:moveTo>
                    <a:pt x="119" y="322"/>
                  </a:moveTo>
                  <a:lnTo>
                    <a:pt x="0" y="0"/>
                  </a:lnTo>
                  <a:lnTo>
                    <a:pt x="87" y="298"/>
                  </a:lnTo>
                  <a:lnTo>
                    <a:pt x="119" y="322"/>
                  </a:lnTo>
                  <a:close/>
                </a:path>
              </a:pathLst>
            </a:custGeom>
            <a:solidFill>
              <a:srgbClr val="35CAFF"/>
            </a:solidFill>
            <a:ln w="9525">
              <a:noFill/>
              <a:round/>
              <a:headEnd/>
              <a:tailEnd/>
            </a:ln>
          </p:spPr>
          <p:txBody>
            <a:bodyPr/>
            <a:lstStyle/>
            <a:p>
              <a:endParaRPr lang="es-MX"/>
            </a:p>
          </p:txBody>
        </p:sp>
        <p:sp>
          <p:nvSpPr>
            <p:cNvPr id="23" name="Rectangle 22"/>
            <p:cNvSpPr>
              <a:spLocks noChangeArrowheads="1"/>
            </p:cNvSpPr>
            <p:nvPr/>
          </p:nvSpPr>
          <p:spPr bwMode="auto">
            <a:xfrm>
              <a:off x="2204" y="2112"/>
              <a:ext cx="1121" cy="1485"/>
            </a:xfrm>
            <a:prstGeom prst="rect">
              <a:avLst/>
            </a:prstGeom>
            <a:noFill/>
            <a:ln w="12700">
              <a:noFill/>
              <a:miter lim="800000"/>
              <a:headEnd/>
              <a:tailEnd/>
            </a:ln>
            <a:effectLst/>
          </p:spPr>
          <p:txBody>
            <a:bodyPr wrap="none" lIns="77788" tIns="39688" rIns="77788" bIns="39688">
              <a:spAutoFit/>
            </a:bodyPr>
            <a:lstStyle/>
            <a:p>
              <a:pPr algn="ctr" defTabSz="661988" eaLnBrk="0" hangingPunct="0">
                <a:lnSpc>
                  <a:spcPct val="125000"/>
                </a:lnSpc>
                <a:spcBef>
                  <a:spcPct val="70000"/>
                </a:spcBef>
              </a:pPr>
              <a:r>
                <a:rPr lang="es-AR" sz="2100" b="1" dirty="0">
                  <a:solidFill>
                    <a:srgbClr val="000000"/>
                  </a:solidFill>
                  <a:latin typeface="Tahoma" pitchFamily="34" charset="0"/>
                </a:rPr>
                <a:t>Rol Social</a:t>
              </a:r>
            </a:p>
            <a:p>
              <a:pPr algn="ctr" defTabSz="661988" eaLnBrk="0" hangingPunct="0">
                <a:lnSpc>
                  <a:spcPct val="125000"/>
                </a:lnSpc>
                <a:spcBef>
                  <a:spcPct val="70000"/>
                </a:spcBef>
              </a:pPr>
              <a:r>
                <a:rPr lang="es-AR" sz="2100" b="1" dirty="0">
                  <a:solidFill>
                    <a:srgbClr val="000000"/>
                  </a:solidFill>
                  <a:latin typeface="Tahoma" pitchFamily="34" charset="0"/>
                </a:rPr>
                <a:t>Autoimagen</a:t>
              </a:r>
            </a:p>
            <a:p>
              <a:pPr algn="ctr" defTabSz="661988" eaLnBrk="0" hangingPunct="0">
                <a:lnSpc>
                  <a:spcPct val="125000"/>
                </a:lnSpc>
                <a:spcBef>
                  <a:spcPct val="70000"/>
                </a:spcBef>
              </a:pPr>
              <a:r>
                <a:rPr lang="es-AR" sz="2100" b="1" dirty="0">
                  <a:solidFill>
                    <a:srgbClr val="000000"/>
                  </a:solidFill>
                  <a:latin typeface="Tahoma" pitchFamily="34" charset="0"/>
                </a:rPr>
                <a:t>Rasgos</a:t>
              </a:r>
            </a:p>
            <a:p>
              <a:pPr algn="ctr" defTabSz="661988" eaLnBrk="0" hangingPunct="0">
                <a:lnSpc>
                  <a:spcPct val="125000"/>
                </a:lnSpc>
                <a:spcBef>
                  <a:spcPct val="70000"/>
                </a:spcBef>
              </a:pPr>
              <a:r>
                <a:rPr lang="es-AR" sz="2100" b="1" dirty="0">
                  <a:solidFill>
                    <a:srgbClr val="000000"/>
                  </a:solidFill>
                  <a:latin typeface="Tahoma" pitchFamily="34" charset="0"/>
                </a:rPr>
                <a:t>Motivos</a:t>
              </a:r>
              <a:endParaRPr lang="es-AR" sz="2100" b="1" dirty="0">
                <a:solidFill>
                  <a:schemeClr val="bg2"/>
                </a:solidFill>
                <a:latin typeface="Tahoma" pitchFamily="34" charset="0"/>
              </a:endParaRPr>
            </a:p>
          </p:txBody>
        </p:sp>
        <p:sp>
          <p:nvSpPr>
            <p:cNvPr id="24" name="Rectangle 23"/>
            <p:cNvSpPr>
              <a:spLocks noChangeArrowheads="1"/>
            </p:cNvSpPr>
            <p:nvPr/>
          </p:nvSpPr>
          <p:spPr bwMode="auto">
            <a:xfrm>
              <a:off x="2086" y="1141"/>
              <a:ext cx="1345" cy="687"/>
            </a:xfrm>
            <a:prstGeom prst="rect">
              <a:avLst/>
            </a:prstGeom>
            <a:noFill/>
            <a:ln w="12700">
              <a:noFill/>
              <a:miter lim="800000"/>
              <a:headEnd/>
              <a:tailEnd/>
            </a:ln>
            <a:effectLst/>
          </p:spPr>
          <p:txBody>
            <a:bodyPr wrap="none" lIns="77788" tIns="39688" rIns="77788" bIns="39688">
              <a:spAutoFit/>
            </a:bodyPr>
            <a:lstStyle/>
            <a:p>
              <a:pPr algn="ctr" defTabSz="661988" eaLnBrk="0" hangingPunct="0">
                <a:lnSpc>
                  <a:spcPct val="135000"/>
                </a:lnSpc>
              </a:pPr>
              <a:r>
                <a:rPr lang="es-AR" sz="2100" b="1" dirty="0">
                  <a:solidFill>
                    <a:srgbClr val="000000"/>
                  </a:solidFill>
                  <a:latin typeface="Tahoma" pitchFamily="34" charset="0"/>
                </a:rPr>
                <a:t>Conocimientos</a:t>
              </a:r>
            </a:p>
            <a:p>
              <a:pPr algn="ctr" defTabSz="661988" eaLnBrk="0" hangingPunct="0">
                <a:lnSpc>
                  <a:spcPct val="180000"/>
                </a:lnSpc>
              </a:pPr>
              <a:r>
                <a:rPr lang="es-AR" sz="2100" b="1" dirty="0">
                  <a:solidFill>
                    <a:srgbClr val="000000"/>
                  </a:solidFill>
                  <a:latin typeface="Tahoma" pitchFamily="34" charset="0"/>
                </a:rPr>
                <a:t>Habilidades</a:t>
              </a:r>
              <a:endParaRPr lang="es-AR" sz="2100" b="1" dirty="0">
                <a:solidFill>
                  <a:schemeClr val="bg2"/>
                </a:solidFill>
                <a:latin typeface="Tahoma"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JM"/>
              <a:t>www.extendeddisc.com/caribbean</a:t>
            </a:r>
          </a:p>
        </p:txBody>
      </p:sp>
      <p:sp>
        <p:nvSpPr>
          <p:cNvPr id="474114" name="Rectangle 2"/>
          <p:cNvSpPr>
            <a:spLocks noGrp="1" noChangeArrowheads="1"/>
          </p:cNvSpPr>
          <p:nvPr>
            <p:ph type="title"/>
          </p:nvPr>
        </p:nvSpPr>
        <p:spPr>
          <a:xfrm>
            <a:off x="3200400" y="304800"/>
            <a:ext cx="4572000" cy="685800"/>
          </a:xfrm>
        </p:spPr>
        <p:txBody>
          <a:bodyPr>
            <a:normAutofit fontScale="90000"/>
          </a:bodyPr>
          <a:lstStyle/>
          <a:p>
            <a:pPr algn="r"/>
            <a:r>
              <a:rPr lang="en-US" sz="4600" b="1">
                <a:latin typeface="Times New Roman" pitchFamily="18" charset="0"/>
              </a:rPr>
              <a:t>Extended DISC</a:t>
            </a:r>
            <a:r>
              <a:rPr lang="en-US"/>
              <a:t> </a:t>
            </a:r>
            <a:r>
              <a:rPr lang="en-US" b="1" i="1" baseline="50000"/>
              <a:t>®</a:t>
            </a:r>
          </a:p>
        </p:txBody>
      </p:sp>
      <p:sp>
        <p:nvSpPr>
          <p:cNvPr id="474115" name="Rectangle 3"/>
          <p:cNvSpPr>
            <a:spLocks noChangeArrowheads="1"/>
          </p:cNvSpPr>
          <p:nvPr/>
        </p:nvSpPr>
        <p:spPr bwMode="auto">
          <a:xfrm>
            <a:off x="2005013" y="2486025"/>
            <a:ext cx="0" cy="427038"/>
          </a:xfrm>
          <a:prstGeom prst="rect">
            <a:avLst/>
          </a:prstGeom>
          <a:noFill/>
          <a:ln w="9525">
            <a:noFill/>
            <a:miter lim="800000"/>
            <a:headEnd/>
            <a:tailEnd/>
          </a:ln>
        </p:spPr>
        <p:txBody>
          <a:bodyPr wrap="none" lIns="0" tIns="0" rIns="0" bIns="0">
            <a:spAutoFit/>
          </a:bodyPr>
          <a:lstStyle/>
          <a:p>
            <a:pPr defTabSz="762000" eaLnBrk="0" hangingPunct="0"/>
            <a:endParaRPr lang="es-ES" sz="2800" b="1">
              <a:solidFill>
                <a:schemeClr val="hlink"/>
              </a:solidFill>
              <a:latin typeface="Times New Roman" pitchFamily="18" charset="0"/>
            </a:endParaRPr>
          </a:p>
        </p:txBody>
      </p:sp>
      <p:sp>
        <p:nvSpPr>
          <p:cNvPr id="474116" name="Rectangle 4"/>
          <p:cNvSpPr>
            <a:spLocks noChangeArrowheads="1"/>
          </p:cNvSpPr>
          <p:nvPr/>
        </p:nvSpPr>
        <p:spPr bwMode="auto">
          <a:xfrm>
            <a:off x="533400" y="1447800"/>
            <a:ext cx="7848600" cy="3759200"/>
          </a:xfrm>
          <a:prstGeom prst="rect">
            <a:avLst/>
          </a:prstGeom>
          <a:noFill/>
          <a:ln w="9525">
            <a:noFill/>
            <a:miter lim="800000"/>
            <a:headEnd/>
            <a:tailEnd/>
          </a:ln>
        </p:spPr>
        <p:txBody>
          <a:bodyPr lIns="0" tIns="0" rIns="0" bIns="0">
            <a:spAutoFit/>
          </a:bodyPr>
          <a:lstStyle/>
          <a:p>
            <a:pPr algn="l" defTabSz="762000" eaLnBrk="0" hangingPunct="0">
              <a:lnSpc>
                <a:spcPct val="110000"/>
              </a:lnSpc>
            </a:pPr>
            <a:r>
              <a:rPr lang="en-US" sz="2800" b="1" i="1">
                <a:solidFill>
                  <a:schemeClr val="hlink"/>
                </a:solidFill>
                <a:latin typeface="Times New Roman" pitchFamily="18" charset="0"/>
              </a:rPr>
              <a:t>“Al fin tenemos a nuestra disposición evaluaciones que suministran resultados para cambios de comportamiento, y no meros informes de análisis. Las evaluaciones de Extended DISC </a:t>
            </a:r>
            <a:r>
              <a:rPr lang="en-US" sz="2800" b="1" i="1">
                <a:solidFill>
                  <a:schemeClr val="hlink"/>
                </a:solidFill>
              </a:rPr>
              <a:t>® </a:t>
            </a:r>
            <a:r>
              <a:rPr lang="en-US" sz="2800" b="1" i="1">
                <a:solidFill>
                  <a:schemeClr val="hlink"/>
                </a:solidFill>
                <a:latin typeface="Times New Roman" pitchFamily="18" charset="0"/>
              </a:rPr>
              <a:t>son pragmáticas, concisas y fáciles de usar</a:t>
            </a:r>
            <a:r>
              <a:rPr lang="en-US" sz="2800" b="1" i="1">
                <a:solidFill>
                  <a:schemeClr val="hlink"/>
                </a:solidFill>
              </a:rPr>
              <a:t>. </a:t>
            </a:r>
            <a:r>
              <a:rPr lang="en-US" sz="2800" b="1" i="1">
                <a:solidFill>
                  <a:schemeClr val="hlink"/>
                </a:solidFill>
                <a:latin typeface="Times New Roman" pitchFamily="18" charset="0"/>
              </a:rPr>
              <a:t>Proporcionan un modelo práctico que mejora el desempeño del individuo, del</a:t>
            </a:r>
            <a:r>
              <a:rPr lang="en-US" sz="2800" b="1" i="1">
                <a:solidFill>
                  <a:schemeClr val="hlink"/>
                </a:solidFill>
              </a:rPr>
              <a:t> </a:t>
            </a:r>
            <a:r>
              <a:rPr lang="en-US" sz="2800" b="1" i="1">
                <a:solidFill>
                  <a:schemeClr val="hlink"/>
                </a:solidFill>
                <a:latin typeface="Times New Roman" pitchFamily="18" charset="0"/>
              </a:rPr>
              <a:t>equipo y de la organización”.</a:t>
            </a:r>
            <a:endParaRPr lang="en-US" sz="2800" b="1" i="1">
              <a:solidFill>
                <a:schemeClr val="hlink"/>
              </a:solidFill>
            </a:endParaRPr>
          </a:p>
        </p:txBody>
      </p:sp>
      <p:sp>
        <p:nvSpPr>
          <p:cNvPr id="474117" name="Rectangle 5"/>
          <p:cNvSpPr>
            <a:spLocks noChangeArrowheads="1"/>
          </p:cNvSpPr>
          <p:nvPr/>
        </p:nvSpPr>
        <p:spPr bwMode="auto">
          <a:xfrm>
            <a:off x="1879600" y="3025775"/>
            <a:ext cx="0" cy="427038"/>
          </a:xfrm>
          <a:prstGeom prst="rect">
            <a:avLst/>
          </a:prstGeom>
          <a:noFill/>
          <a:ln w="9525">
            <a:noFill/>
            <a:miter lim="800000"/>
            <a:headEnd/>
            <a:tailEnd/>
          </a:ln>
        </p:spPr>
        <p:txBody>
          <a:bodyPr wrap="none" lIns="0" tIns="0" rIns="0" bIns="0">
            <a:spAutoFit/>
          </a:bodyPr>
          <a:lstStyle/>
          <a:p>
            <a:pPr algn="l" defTabSz="762000" eaLnBrk="0" hangingPunct="0"/>
            <a:endParaRPr lang="es-ES" sz="2800" b="1">
              <a:solidFill>
                <a:schemeClr val="hlink"/>
              </a:solidFill>
              <a:latin typeface="Times New Roman" pitchFamily="18" charset="0"/>
            </a:endParaRPr>
          </a:p>
        </p:txBody>
      </p:sp>
      <p:sp>
        <p:nvSpPr>
          <p:cNvPr id="474118" name="Rectangle 6"/>
          <p:cNvSpPr>
            <a:spLocks noChangeArrowheads="1"/>
          </p:cNvSpPr>
          <p:nvPr/>
        </p:nvSpPr>
        <p:spPr bwMode="auto">
          <a:xfrm>
            <a:off x="3322638" y="3302000"/>
            <a:ext cx="0" cy="427038"/>
          </a:xfrm>
          <a:prstGeom prst="rect">
            <a:avLst/>
          </a:prstGeom>
          <a:noFill/>
          <a:ln w="9525">
            <a:noFill/>
            <a:miter lim="800000"/>
            <a:headEnd/>
            <a:tailEnd/>
          </a:ln>
        </p:spPr>
        <p:txBody>
          <a:bodyPr wrap="none" lIns="0" tIns="0" rIns="0" bIns="0">
            <a:spAutoFit/>
          </a:bodyPr>
          <a:lstStyle/>
          <a:p>
            <a:pPr defTabSz="762000" eaLnBrk="0" hangingPunct="0"/>
            <a:endParaRPr lang="es-ES" sz="2800" b="1" i="1">
              <a:solidFill>
                <a:schemeClr val="hlink"/>
              </a:solidFill>
              <a:latin typeface="Times New Roman" pitchFamily="18" charset="0"/>
            </a:endParaRPr>
          </a:p>
        </p:txBody>
      </p:sp>
      <p:sp>
        <p:nvSpPr>
          <p:cNvPr id="474119" name="Rectangle 7"/>
          <p:cNvSpPr>
            <a:spLocks noChangeArrowheads="1"/>
          </p:cNvSpPr>
          <p:nvPr/>
        </p:nvSpPr>
        <p:spPr bwMode="auto">
          <a:xfrm>
            <a:off x="4737100" y="3275013"/>
            <a:ext cx="0" cy="427037"/>
          </a:xfrm>
          <a:prstGeom prst="rect">
            <a:avLst/>
          </a:prstGeom>
          <a:noFill/>
          <a:ln w="9525">
            <a:noFill/>
            <a:miter lim="800000"/>
            <a:headEnd/>
            <a:tailEnd/>
          </a:ln>
        </p:spPr>
        <p:txBody>
          <a:bodyPr wrap="none" lIns="0" tIns="0" rIns="0" bIns="0">
            <a:spAutoFit/>
          </a:bodyPr>
          <a:lstStyle/>
          <a:p>
            <a:pPr defTabSz="762000" eaLnBrk="0" hangingPunct="0"/>
            <a:endParaRPr lang="es-ES" sz="2800" b="1">
              <a:solidFill>
                <a:schemeClr val="hlink"/>
              </a:solidFill>
              <a:latin typeface="Times New Roman" pitchFamily="18" charset="0"/>
            </a:endParaRPr>
          </a:p>
        </p:txBody>
      </p:sp>
      <p:sp>
        <p:nvSpPr>
          <p:cNvPr id="474120" name="Rectangle 8"/>
          <p:cNvSpPr>
            <a:spLocks noChangeArrowheads="1"/>
          </p:cNvSpPr>
          <p:nvPr/>
        </p:nvSpPr>
        <p:spPr bwMode="auto">
          <a:xfrm>
            <a:off x="3417888" y="3573463"/>
            <a:ext cx="0" cy="427037"/>
          </a:xfrm>
          <a:prstGeom prst="rect">
            <a:avLst/>
          </a:prstGeom>
          <a:noFill/>
          <a:ln w="9525">
            <a:noFill/>
            <a:miter lim="800000"/>
            <a:headEnd/>
            <a:tailEnd/>
          </a:ln>
        </p:spPr>
        <p:txBody>
          <a:bodyPr wrap="none" lIns="0" tIns="0" rIns="0" bIns="0">
            <a:spAutoFit/>
          </a:bodyPr>
          <a:lstStyle/>
          <a:p>
            <a:pPr defTabSz="762000" eaLnBrk="0" hangingPunct="0"/>
            <a:endParaRPr lang="es-ES" sz="2800" b="1">
              <a:solidFill>
                <a:schemeClr val="hlink"/>
              </a:solidFill>
              <a:latin typeface="Times New Roman" pitchFamily="18" charset="0"/>
            </a:endParaRPr>
          </a:p>
        </p:txBody>
      </p:sp>
      <p:sp>
        <p:nvSpPr>
          <p:cNvPr id="474121" name="Rectangle 9"/>
          <p:cNvSpPr>
            <a:spLocks noChangeArrowheads="1"/>
          </p:cNvSpPr>
          <p:nvPr/>
        </p:nvSpPr>
        <p:spPr bwMode="auto">
          <a:xfrm>
            <a:off x="6802438" y="3573463"/>
            <a:ext cx="0" cy="427037"/>
          </a:xfrm>
          <a:prstGeom prst="rect">
            <a:avLst/>
          </a:prstGeom>
          <a:noFill/>
          <a:ln w="9525">
            <a:noFill/>
            <a:miter lim="800000"/>
            <a:headEnd/>
            <a:tailEnd/>
          </a:ln>
        </p:spPr>
        <p:txBody>
          <a:bodyPr wrap="none" lIns="0" tIns="0" rIns="0" bIns="0">
            <a:spAutoFit/>
          </a:bodyPr>
          <a:lstStyle/>
          <a:p>
            <a:pPr defTabSz="762000" eaLnBrk="0" hangingPunct="0"/>
            <a:endParaRPr lang="es-ES" sz="2800" b="1">
              <a:solidFill>
                <a:schemeClr val="hlink"/>
              </a:solidFill>
              <a:latin typeface="Times New Roman" pitchFamily="18" charset="0"/>
            </a:endParaRPr>
          </a:p>
        </p:txBody>
      </p:sp>
      <p:sp>
        <p:nvSpPr>
          <p:cNvPr id="474122" name="Rectangle 10"/>
          <p:cNvSpPr>
            <a:spLocks noChangeArrowheads="1"/>
          </p:cNvSpPr>
          <p:nvPr/>
        </p:nvSpPr>
        <p:spPr bwMode="auto">
          <a:xfrm>
            <a:off x="3205163" y="3851275"/>
            <a:ext cx="0" cy="427038"/>
          </a:xfrm>
          <a:prstGeom prst="rect">
            <a:avLst/>
          </a:prstGeom>
          <a:noFill/>
          <a:ln w="9525">
            <a:noFill/>
            <a:miter lim="800000"/>
            <a:headEnd/>
            <a:tailEnd/>
          </a:ln>
        </p:spPr>
        <p:txBody>
          <a:bodyPr wrap="none" lIns="0" tIns="0" rIns="0" bIns="0">
            <a:spAutoFit/>
          </a:bodyPr>
          <a:lstStyle/>
          <a:p>
            <a:pPr defTabSz="762000" eaLnBrk="0" hangingPunct="0"/>
            <a:endParaRPr lang="es-ES" sz="2800" b="1">
              <a:solidFill>
                <a:schemeClr val="hlink"/>
              </a:solidFill>
              <a:latin typeface="Times New Roman" pitchFamily="18" charset="0"/>
            </a:endParaRPr>
          </a:p>
        </p:txBody>
      </p:sp>
      <p:sp>
        <p:nvSpPr>
          <p:cNvPr id="474123" name="Rectangle 11"/>
          <p:cNvSpPr>
            <a:spLocks noChangeArrowheads="1"/>
          </p:cNvSpPr>
          <p:nvPr/>
        </p:nvSpPr>
        <p:spPr bwMode="auto">
          <a:xfrm>
            <a:off x="6503988" y="5562600"/>
            <a:ext cx="46037" cy="198438"/>
          </a:xfrm>
          <a:prstGeom prst="rect">
            <a:avLst/>
          </a:prstGeom>
          <a:noFill/>
          <a:ln w="9525">
            <a:noFill/>
            <a:miter lim="800000"/>
            <a:headEnd/>
            <a:tailEnd/>
          </a:ln>
        </p:spPr>
        <p:txBody>
          <a:bodyPr wrap="none" lIns="0" tIns="0" rIns="0" bIns="0">
            <a:spAutoFit/>
          </a:bodyPr>
          <a:lstStyle/>
          <a:p>
            <a:pPr defTabSz="762000" eaLnBrk="0" hangingPunct="0"/>
            <a:r>
              <a:rPr lang="en-US" sz="1300" b="1">
                <a:solidFill>
                  <a:schemeClr val="hlink"/>
                </a:solidFill>
              </a:rPr>
              <a:t> </a:t>
            </a:r>
            <a:endParaRPr lang="en-US" sz="2800" b="1">
              <a:solidFill>
                <a:schemeClr val="hlink"/>
              </a:solidFill>
              <a:latin typeface="Times New Roman" pitchFamily="18" charset="0"/>
            </a:endParaRPr>
          </a:p>
        </p:txBody>
      </p:sp>
      <p:sp>
        <p:nvSpPr>
          <p:cNvPr id="474124" name="Rectangle 12"/>
          <p:cNvSpPr>
            <a:spLocks noChangeArrowheads="1"/>
          </p:cNvSpPr>
          <p:nvPr/>
        </p:nvSpPr>
        <p:spPr bwMode="auto">
          <a:xfrm>
            <a:off x="6689725" y="5553075"/>
            <a:ext cx="46038" cy="198438"/>
          </a:xfrm>
          <a:prstGeom prst="rect">
            <a:avLst/>
          </a:prstGeom>
          <a:noFill/>
          <a:ln w="9525">
            <a:noFill/>
            <a:miter lim="800000"/>
            <a:headEnd/>
            <a:tailEnd/>
          </a:ln>
        </p:spPr>
        <p:txBody>
          <a:bodyPr wrap="none" lIns="0" tIns="0" rIns="0" bIns="0">
            <a:spAutoFit/>
          </a:bodyPr>
          <a:lstStyle/>
          <a:p>
            <a:pPr defTabSz="762000" eaLnBrk="0" hangingPunct="0"/>
            <a:r>
              <a:rPr lang="en-US" sz="1300" b="1">
                <a:solidFill>
                  <a:schemeClr val="hlink"/>
                </a:solidFill>
              </a:rPr>
              <a:t> </a:t>
            </a:r>
            <a:endParaRPr lang="en-US" sz="2800" b="1">
              <a:solidFill>
                <a:schemeClr val="hlink"/>
              </a:solidFill>
              <a:latin typeface="Times New Roman" pitchFamily="18" charset="0"/>
            </a:endParaRPr>
          </a:p>
        </p:txBody>
      </p:sp>
      <p:sp>
        <p:nvSpPr>
          <p:cNvPr id="474125" name="Rectangle 13"/>
          <p:cNvSpPr>
            <a:spLocks noChangeArrowheads="1"/>
          </p:cNvSpPr>
          <p:nvPr/>
        </p:nvSpPr>
        <p:spPr bwMode="auto">
          <a:xfrm>
            <a:off x="8475663" y="6010275"/>
            <a:ext cx="46037" cy="198438"/>
          </a:xfrm>
          <a:prstGeom prst="rect">
            <a:avLst/>
          </a:prstGeom>
          <a:noFill/>
          <a:ln w="9525">
            <a:noFill/>
            <a:miter lim="800000"/>
            <a:headEnd/>
            <a:tailEnd/>
          </a:ln>
        </p:spPr>
        <p:txBody>
          <a:bodyPr wrap="none" lIns="0" tIns="0" rIns="0" bIns="0">
            <a:spAutoFit/>
          </a:bodyPr>
          <a:lstStyle/>
          <a:p>
            <a:pPr defTabSz="762000" eaLnBrk="0" hangingPunct="0"/>
            <a:r>
              <a:rPr lang="en-US" sz="1300" b="1">
                <a:solidFill>
                  <a:schemeClr val="hlink"/>
                </a:solidFill>
              </a:rPr>
              <a:t> </a:t>
            </a:r>
            <a:endParaRPr lang="en-US" sz="2800" b="1">
              <a:solidFill>
                <a:schemeClr val="hlink"/>
              </a:solidFill>
              <a:latin typeface="Times New Roman" pitchFamily="18" charset="0"/>
            </a:endParaRPr>
          </a:p>
        </p:txBody>
      </p:sp>
      <p:sp>
        <p:nvSpPr>
          <p:cNvPr id="474126" name="Text Box 14"/>
          <p:cNvSpPr txBox="1">
            <a:spLocks noChangeArrowheads="1"/>
          </p:cNvSpPr>
          <p:nvPr/>
        </p:nvSpPr>
        <p:spPr bwMode="auto">
          <a:xfrm>
            <a:off x="1905000" y="5105400"/>
            <a:ext cx="6400800" cy="1155700"/>
          </a:xfrm>
          <a:prstGeom prst="rect">
            <a:avLst/>
          </a:prstGeom>
          <a:noFill/>
          <a:ln w="12700">
            <a:noFill/>
            <a:miter lim="800000"/>
            <a:headEnd type="none" w="sm" len="sm"/>
            <a:tailEnd type="none" w="sm" len="sm"/>
          </a:ln>
          <a:effectLst/>
        </p:spPr>
        <p:txBody>
          <a:bodyPr anchor="ctr">
            <a:spAutoFit/>
          </a:bodyPr>
          <a:lstStyle/>
          <a:p>
            <a:pPr algn="l" defTabSz="762000" eaLnBrk="0" hangingPunct="0"/>
            <a:r>
              <a:rPr lang="en-US" sz="1400" b="1">
                <a:solidFill>
                  <a:srgbClr val="6600FF"/>
                </a:solidFill>
                <a:latin typeface="Times New Roman" pitchFamily="18" charset="0"/>
              </a:rPr>
              <a:t>Dr. Marshall Goldsmith</a:t>
            </a:r>
          </a:p>
          <a:p>
            <a:pPr algn="l" defTabSz="762000" eaLnBrk="0" hangingPunct="0"/>
            <a:r>
              <a:rPr lang="en-US" sz="1400" b="1">
                <a:solidFill>
                  <a:srgbClr val="6600FF"/>
                </a:solidFill>
                <a:latin typeface="Times New Roman" pitchFamily="18" charset="0"/>
              </a:rPr>
              <a:t>Director Fundador - Keilty, Goldsmith &amp; Company</a:t>
            </a:r>
          </a:p>
          <a:p>
            <a:pPr algn="l" defTabSz="762000" eaLnBrk="0" hangingPunct="0"/>
            <a:r>
              <a:rPr lang="en-US" sz="1400" b="1">
                <a:solidFill>
                  <a:srgbClr val="6600FF"/>
                </a:solidFill>
                <a:latin typeface="Times New Roman" pitchFamily="18" charset="0"/>
              </a:rPr>
              <a:t>Director - Peter Drucker Foundation</a:t>
            </a:r>
          </a:p>
          <a:p>
            <a:pPr algn="l" defTabSz="762000" eaLnBrk="0" hangingPunct="0"/>
            <a:endParaRPr lang="en-US" sz="1400" b="1">
              <a:solidFill>
                <a:srgbClr val="6600FF"/>
              </a:solidFill>
              <a:latin typeface="Times New Roman" pitchFamily="18" charset="0"/>
            </a:endParaRPr>
          </a:p>
          <a:p>
            <a:pPr algn="l" defTabSz="762000" eaLnBrk="0" hangingPunct="0"/>
            <a:r>
              <a:rPr lang="en-US" sz="1400" b="1">
                <a:solidFill>
                  <a:srgbClr val="6600FF"/>
                </a:solidFill>
                <a:latin typeface="Times New Roman" pitchFamily="18" charset="0"/>
              </a:rPr>
              <a:t>Entre los Mejores 10 Consultores, </a:t>
            </a:r>
            <a:r>
              <a:rPr lang="en-US" sz="1400" b="1" i="1">
                <a:solidFill>
                  <a:srgbClr val="6600FF"/>
                </a:solidFill>
                <a:latin typeface="Times New Roman" pitchFamily="18" charset="0"/>
              </a:rPr>
              <a:t>Wall Street Journal</a:t>
            </a:r>
            <a:r>
              <a:rPr lang="en-US" sz="1400" b="1">
                <a:solidFill>
                  <a:srgbClr val="6600FF"/>
                </a:solidFill>
                <a:latin typeface="Times New Roman" pitchFamily="18" charset="0"/>
              </a:rPr>
              <a:t>.</a:t>
            </a:r>
            <a:r>
              <a:rPr lang="en-US" sz="1300" b="1">
                <a:solidFill>
                  <a:srgbClr val="6600FF"/>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820" t="10313" r="14453" b="5312"/>
          <a:stretch>
            <a:fillRect/>
          </a:stretch>
        </p:blipFill>
        <p:spPr bwMode="auto">
          <a:xfrm>
            <a:off x="714348" y="285728"/>
            <a:ext cx="8143932" cy="61592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JM"/>
              <a:t>www.extendeddisc.com/caribbean</a:t>
            </a:r>
          </a:p>
        </p:txBody>
      </p:sp>
      <p:sp>
        <p:nvSpPr>
          <p:cNvPr id="468994" name="Text Box 2"/>
          <p:cNvSpPr txBox="1">
            <a:spLocks noChangeArrowheads="1"/>
          </p:cNvSpPr>
          <p:nvPr/>
        </p:nvSpPr>
        <p:spPr bwMode="auto">
          <a:xfrm>
            <a:off x="7621588" y="3697288"/>
            <a:ext cx="608012" cy="457200"/>
          </a:xfrm>
          <a:prstGeom prst="rect">
            <a:avLst/>
          </a:prstGeom>
          <a:noFill/>
          <a:ln w="9525">
            <a:noFill/>
            <a:miter lim="800000"/>
            <a:headEnd/>
            <a:tailEnd/>
          </a:ln>
          <a:effectLst/>
        </p:spPr>
        <p:txBody>
          <a:bodyPr wrap="none">
            <a:spAutoFit/>
          </a:bodyPr>
          <a:lstStyle/>
          <a:p>
            <a:pPr algn="l" eaLnBrk="0" hangingPunct="0"/>
            <a:r>
              <a:rPr lang="en-US" sz="2400">
                <a:solidFill>
                  <a:schemeClr val="bg1"/>
                </a:solidFill>
              </a:rPr>
              <a:t>CB</a:t>
            </a:r>
            <a:endParaRPr lang="en-US" sz="2400"/>
          </a:p>
        </p:txBody>
      </p:sp>
      <p:sp>
        <p:nvSpPr>
          <p:cNvPr id="468995" name="Text Box 3"/>
          <p:cNvSpPr txBox="1">
            <a:spLocks noChangeArrowheads="1"/>
          </p:cNvSpPr>
          <p:nvPr/>
        </p:nvSpPr>
        <p:spPr bwMode="auto">
          <a:xfrm>
            <a:off x="1889125" y="5851525"/>
            <a:ext cx="184150" cy="336550"/>
          </a:xfrm>
          <a:prstGeom prst="rect">
            <a:avLst/>
          </a:prstGeom>
          <a:noFill/>
          <a:ln w="12700">
            <a:noFill/>
            <a:miter lim="800000"/>
            <a:headEnd/>
            <a:tailEnd/>
          </a:ln>
          <a:effectLst/>
        </p:spPr>
        <p:txBody>
          <a:bodyPr wrap="none">
            <a:spAutoFit/>
          </a:bodyPr>
          <a:lstStyle/>
          <a:p>
            <a:pPr algn="l" defTabSz="762000" eaLnBrk="0" hangingPunct="0"/>
            <a:endParaRPr lang="es-ES_tradnl" sz="1600"/>
          </a:p>
        </p:txBody>
      </p:sp>
      <p:sp>
        <p:nvSpPr>
          <p:cNvPr id="468996" name="Text Box 4"/>
          <p:cNvSpPr txBox="1">
            <a:spLocks noChangeArrowheads="1"/>
          </p:cNvSpPr>
          <p:nvPr/>
        </p:nvSpPr>
        <p:spPr bwMode="auto">
          <a:xfrm>
            <a:off x="7527925" y="2249488"/>
            <a:ext cx="184150" cy="457200"/>
          </a:xfrm>
          <a:prstGeom prst="rect">
            <a:avLst/>
          </a:prstGeom>
          <a:noFill/>
          <a:ln w="12700">
            <a:noFill/>
            <a:miter lim="800000"/>
            <a:headEnd/>
            <a:tailEnd/>
          </a:ln>
          <a:effectLst/>
        </p:spPr>
        <p:txBody>
          <a:bodyPr wrap="none">
            <a:spAutoFit/>
          </a:bodyPr>
          <a:lstStyle/>
          <a:p>
            <a:pPr algn="l" defTabSz="762000" eaLnBrk="0" hangingPunct="0"/>
            <a:endParaRPr lang="es-ES_tradnl" sz="2400"/>
          </a:p>
        </p:txBody>
      </p:sp>
      <p:sp>
        <p:nvSpPr>
          <p:cNvPr id="468997" name="Text Box 5"/>
          <p:cNvSpPr txBox="1">
            <a:spLocks noChangeArrowheads="1"/>
          </p:cNvSpPr>
          <p:nvPr/>
        </p:nvSpPr>
        <p:spPr bwMode="auto">
          <a:xfrm>
            <a:off x="1828800" y="914400"/>
            <a:ext cx="6873875" cy="701675"/>
          </a:xfrm>
          <a:prstGeom prst="rect">
            <a:avLst/>
          </a:prstGeom>
          <a:noFill/>
          <a:ln w="12700">
            <a:noFill/>
            <a:miter lim="800000"/>
            <a:headEnd type="none" w="sm" len="sm"/>
            <a:tailEnd type="none" w="sm" len="sm"/>
          </a:ln>
          <a:effectLst/>
        </p:spPr>
        <p:txBody>
          <a:bodyPr>
            <a:spAutoFit/>
          </a:bodyPr>
          <a:lstStyle/>
          <a:p>
            <a:pPr marL="2286000" lvl="4" algn="l" defTabSz="762000" eaLnBrk="0" hangingPunct="0"/>
            <a:endParaRPr lang="en-US" sz="2400">
              <a:latin typeface="Times New Roman" pitchFamily="18" charset="0"/>
            </a:endParaRPr>
          </a:p>
          <a:p>
            <a:pPr algn="l" defTabSz="762000" eaLnBrk="0" hangingPunct="0"/>
            <a:endParaRPr lang="en-US" sz="800">
              <a:latin typeface="Times New Roman" pitchFamily="18" charset="0"/>
            </a:endParaRPr>
          </a:p>
          <a:p>
            <a:pPr algn="l" defTabSz="762000" eaLnBrk="0" hangingPunct="0"/>
            <a:endParaRPr lang="en-US" sz="800">
              <a:latin typeface="Times New Roman" pitchFamily="18" charset="0"/>
            </a:endParaRPr>
          </a:p>
        </p:txBody>
      </p:sp>
      <p:sp>
        <p:nvSpPr>
          <p:cNvPr id="468998" name="Rectangle 6"/>
          <p:cNvSpPr>
            <a:spLocks noGrp="1" noChangeArrowheads="1"/>
          </p:cNvSpPr>
          <p:nvPr>
            <p:ph type="title"/>
          </p:nvPr>
        </p:nvSpPr>
        <p:spPr/>
        <p:txBody>
          <a:bodyPr/>
          <a:lstStyle/>
          <a:p>
            <a:pPr algn="ctr"/>
            <a:r>
              <a:rPr lang="es-ES_tradnl" sz="3600" b="1" i="1">
                <a:latin typeface="Times New Roman" pitchFamily="18" charset="0"/>
              </a:rPr>
              <a:t>Lo Que Es</a:t>
            </a:r>
            <a:endParaRPr lang="en-US"/>
          </a:p>
        </p:txBody>
      </p:sp>
      <p:sp>
        <p:nvSpPr>
          <p:cNvPr id="468999" name="Rectangle 7"/>
          <p:cNvSpPr>
            <a:spLocks noGrp="1" noChangeArrowheads="1"/>
          </p:cNvSpPr>
          <p:nvPr>
            <p:ph type="body" idx="1"/>
          </p:nvPr>
        </p:nvSpPr>
        <p:spPr>
          <a:xfrm>
            <a:off x="533400" y="1447800"/>
            <a:ext cx="8001000" cy="4343400"/>
          </a:xfrm>
        </p:spPr>
        <p:txBody>
          <a:bodyPr/>
          <a:lstStyle/>
          <a:p>
            <a:pPr>
              <a:buClr>
                <a:schemeClr val="tx1"/>
              </a:buClr>
              <a:buFont typeface="Monotype Sorts" pitchFamily="2" charset="2"/>
              <a:buChar char="u"/>
            </a:pPr>
            <a:r>
              <a:rPr lang="es-ES_tradnl" sz="3600">
                <a:latin typeface="Times New Roman" pitchFamily="18" charset="0"/>
              </a:rPr>
              <a:t>Describe el modo de reaccionar o estilo de comportamiento natural de la persona en situaciones diferentes.</a:t>
            </a:r>
          </a:p>
          <a:p>
            <a:pPr>
              <a:buClr>
                <a:schemeClr val="tx1"/>
              </a:buClr>
              <a:buSzPct val="50000"/>
              <a:buFont typeface="Wingdings" pitchFamily="2" charset="2"/>
              <a:buChar char="u"/>
            </a:pPr>
            <a:r>
              <a:rPr lang="es-ES_tradnl" sz="3600">
                <a:latin typeface="Times New Roman" pitchFamily="18" charset="0"/>
              </a:rPr>
              <a:t>Un inventario de comportamientos basado en la autoevaluación</a:t>
            </a:r>
          </a:p>
          <a:p>
            <a:pPr>
              <a:buClr>
                <a:schemeClr val="tx1"/>
              </a:buClr>
              <a:buSzPct val="50000"/>
              <a:buFont typeface="Wingdings" pitchFamily="2" charset="2"/>
              <a:buChar char="u"/>
            </a:pPr>
            <a:r>
              <a:rPr lang="es-ES_tradnl" sz="3600">
                <a:latin typeface="Times New Roman" pitchFamily="18" charset="0"/>
              </a:rPr>
              <a:t>Mide los estilos naturales de comportamiento. 	</a:t>
            </a:r>
            <a:endParaRPr lang="es-ES_tradn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JM"/>
              <a:t>www.extendeddisc.com/caribbean</a:t>
            </a:r>
          </a:p>
        </p:txBody>
      </p:sp>
      <p:sp>
        <p:nvSpPr>
          <p:cNvPr id="477186" name="Rectangle 2"/>
          <p:cNvSpPr>
            <a:spLocks noGrp="1" noChangeArrowheads="1"/>
          </p:cNvSpPr>
          <p:nvPr>
            <p:ph type="title"/>
          </p:nvPr>
        </p:nvSpPr>
        <p:spPr/>
        <p:txBody>
          <a:bodyPr/>
          <a:lstStyle/>
          <a:p>
            <a:pPr algn="ctr"/>
            <a:r>
              <a:rPr lang="es-ES_tradnl" b="1" dirty="0">
                <a:effectLst>
                  <a:outerShdw blurRad="38100" dist="38100" dir="2700000" algn="tl">
                    <a:srgbClr val="C0C0C0"/>
                  </a:outerShdw>
                </a:effectLst>
                <a:latin typeface="Times New Roman" pitchFamily="18" charset="0"/>
              </a:rPr>
              <a:t>Lo Que No Es</a:t>
            </a:r>
            <a:endParaRPr lang="es-ES" b="1" dirty="0">
              <a:latin typeface="Times New Roman" pitchFamily="18" charset="0"/>
            </a:endParaRPr>
          </a:p>
        </p:txBody>
      </p:sp>
      <p:sp>
        <p:nvSpPr>
          <p:cNvPr id="477187" name="Rectangle 3"/>
          <p:cNvSpPr>
            <a:spLocks noGrp="1" noChangeArrowheads="1"/>
          </p:cNvSpPr>
          <p:nvPr>
            <p:ph type="body" idx="1"/>
          </p:nvPr>
        </p:nvSpPr>
        <p:spPr>
          <a:xfrm>
            <a:off x="304800" y="1600200"/>
            <a:ext cx="8458200" cy="4419600"/>
          </a:xfrm>
        </p:spPr>
        <p:txBody>
          <a:bodyPr>
            <a:normAutofit lnSpcReduction="10000"/>
          </a:bodyPr>
          <a:lstStyle/>
          <a:p>
            <a:pPr>
              <a:spcBef>
                <a:spcPct val="100000"/>
              </a:spcBef>
              <a:buFont typeface="Monotype Sorts" pitchFamily="2" charset="2"/>
              <a:buChar char=" "/>
            </a:pPr>
            <a:r>
              <a:rPr lang="es-ES_tradnl" b="1" dirty="0">
                <a:latin typeface="Times New Roman" pitchFamily="18" charset="0"/>
              </a:rPr>
              <a:t>No clasifica a las personas en buenas o malas</a:t>
            </a:r>
          </a:p>
          <a:p>
            <a:pPr>
              <a:buSzPct val="50000"/>
            </a:pPr>
            <a:r>
              <a:rPr lang="es-ES_tradnl" dirty="0">
                <a:latin typeface="Times New Roman" pitchFamily="18" charset="0"/>
              </a:rPr>
              <a:t>No limita la capacidad de una persona de desarrollarse en otra dirección o ambiente de trabajo, </a:t>
            </a:r>
          </a:p>
          <a:p>
            <a:pPr>
              <a:buSzPct val="50000"/>
            </a:pPr>
            <a:r>
              <a:rPr lang="es-ES_tradnl" dirty="0">
                <a:latin typeface="Times New Roman" pitchFamily="18" charset="0"/>
              </a:rPr>
              <a:t>No da puntuaciones altas o bajas, ni clasifica de ninguna otra forma a las personas en mejores o peores. </a:t>
            </a:r>
          </a:p>
          <a:p>
            <a:pPr>
              <a:buSzPct val="50000"/>
            </a:pPr>
            <a:r>
              <a:rPr lang="es-ES_tradnl" dirty="0">
                <a:latin typeface="Times New Roman" pitchFamily="18" charset="0"/>
              </a:rPr>
              <a:t>No mide la inteligencia, talento profesional ni las actitudes</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r>
              <a:rPr lang="en-JM"/>
              <a:t>www.extendeddisc.com/caribbean</a:t>
            </a:r>
          </a:p>
        </p:txBody>
      </p:sp>
      <p:sp>
        <p:nvSpPr>
          <p:cNvPr id="473090" name="Rectangle 2"/>
          <p:cNvSpPr>
            <a:spLocks noGrp="1" noChangeArrowheads="1"/>
          </p:cNvSpPr>
          <p:nvPr>
            <p:ph type="title"/>
          </p:nvPr>
        </p:nvSpPr>
        <p:spPr>
          <a:xfrm>
            <a:off x="1828800" y="319088"/>
            <a:ext cx="7239000" cy="671512"/>
          </a:xfrm>
        </p:spPr>
        <p:txBody>
          <a:bodyPr>
            <a:normAutofit fontScale="90000"/>
          </a:bodyPr>
          <a:lstStyle/>
          <a:p>
            <a:r>
              <a:rPr lang="es-ES_tradnl" sz="3400" b="1" i="1">
                <a:latin typeface="Times New Roman" pitchFamily="18" charset="0"/>
              </a:rPr>
              <a:t>Comportamiento Consciente vs. Inconsciente</a:t>
            </a:r>
            <a:endParaRPr lang="en-US" sz="3800" b="1" i="1"/>
          </a:p>
        </p:txBody>
      </p:sp>
      <p:sp>
        <p:nvSpPr>
          <p:cNvPr id="473091" name="Text Box 3"/>
          <p:cNvSpPr txBox="1">
            <a:spLocks noChangeArrowheads="1"/>
          </p:cNvSpPr>
          <p:nvPr/>
        </p:nvSpPr>
        <p:spPr bwMode="auto">
          <a:xfrm>
            <a:off x="7621588" y="3697288"/>
            <a:ext cx="608012" cy="457200"/>
          </a:xfrm>
          <a:prstGeom prst="rect">
            <a:avLst/>
          </a:prstGeom>
          <a:noFill/>
          <a:ln w="9525">
            <a:noFill/>
            <a:miter lim="800000"/>
            <a:headEnd/>
            <a:tailEnd/>
          </a:ln>
          <a:effectLst/>
        </p:spPr>
        <p:txBody>
          <a:bodyPr wrap="none">
            <a:spAutoFit/>
          </a:bodyPr>
          <a:lstStyle/>
          <a:p>
            <a:pPr algn="l" eaLnBrk="0" hangingPunct="0"/>
            <a:r>
              <a:rPr lang="en-US" sz="2400">
                <a:solidFill>
                  <a:schemeClr val="bg1"/>
                </a:solidFill>
              </a:rPr>
              <a:t>CB</a:t>
            </a:r>
            <a:endParaRPr lang="en-US" sz="2400"/>
          </a:p>
        </p:txBody>
      </p:sp>
      <p:sp>
        <p:nvSpPr>
          <p:cNvPr id="473092" name="Text Box 4"/>
          <p:cNvSpPr txBox="1">
            <a:spLocks noChangeArrowheads="1"/>
          </p:cNvSpPr>
          <p:nvPr/>
        </p:nvSpPr>
        <p:spPr bwMode="auto">
          <a:xfrm>
            <a:off x="1889125" y="5851525"/>
            <a:ext cx="184150" cy="336550"/>
          </a:xfrm>
          <a:prstGeom prst="rect">
            <a:avLst/>
          </a:prstGeom>
          <a:noFill/>
          <a:ln w="12700">
            <a:noFill/>
            <a:miter lim="800000"/>
            <a:headEnd/>
            <a:tailEnd/>
          </a:ln>
          <a:effectLst/>
        </p:spPr>
        <p:txBody>
          <a:bodyPr wrap="none">
            <a:spAutoFit/>
          </a:bodyPr>
          <a:lstStyle/>
          <a:p>
            <a:pPr algn="l" defTabSz="762000" eaLnBrk="0" hangingPunct="0"/>
            <a:endParaRPr lang="es-ES_tradnl" sz="1600"/>
          </a:p>
        </p:txBody>
      </p:sp>
      <p:sp>
        <p:nvSpPr>
          <p:cNvPr id="473093" name="Text Box 5"/>
          <p:cNvSpPr txBox="1">
            <a:spLocks noChangeArrowheads="1"/>
          </p:cNvSpPr>
          <p:nvPr/>
        </p:nvSpPr>
        <p:spPr bwMode="auto">
          <a:xfrm>
            <a:off x="7527925" y="2249488"/>
            <a:ext cx="184150" cy="457200"/>
          </a:xfrm>
          <a:prstGeom prst="rect">
            <a:avLst/>
          </a:prstGeom>
          <a:noFill/>
          <a:ln w="12700">
            <a:noFill/>
            <a:miter lim="800000"/>
            <a:headEnd/>
            <a:tailEnd/>
          </a:ln>
          <a:effectLst/>
        </p:spPr>
        <p:txBody>
          <a:bodyPr wrap="none">
            <a:spAutoFit/>
          </a:bodyPr>
          <a:lstStyle/>
          <a:p>
            <a:pPr algn="l" defTabSz="762000" eaLnBrk="0" hangingPunct="0"/>
            <a:endParaRPr lang="es-ES_tradnl" sz="2400"/>
          </a:p>
        </p:txBody>
      </p:sp>
      <p:sp>
        <p:nvSpPr>
          <p:cNvPr id="473094" name="Text Box 6"/>
          <p:cNvSpPr txBox="1">
            <a:spLocks noChangeArrowheads="1"/>
          </p:cNvSpPr>
          <p:nvPr/>
        </p:nvSpPr>
        <p:spPr bwMode="auto">
          <a:xfrm>
            <a:off x="6400800" y="3962400"/>
            <a:ext cx="2514600" cy="2563813"/>
          </a:xfrm>
          <a:prstGeom prst="rect">
            <a:avLst/>
          </a:prstGeom>
          <a:noFill/>
          <a:ln w="12700">
            <a:noFill/>
            <a:miter lim="800000"/>
            <a:headEnd/>
            <a:tailEnd/>
          </a:ln>
          <a:effectLst/>
        </p:spPr>
        <p:txBody>
          <a:bodyPr wrap="none">
            <a:spAutoFit/>
          </a:bodyPr>
          <a:lstStyle/>
          <a:p>
            <a:pPr algn="l" defTabSz="762000" eaLnBrk="0" hangingPunct="0"/>
            <a:r>
              <a:rPr lang="en-US" b="1">
                <a:latin typeface="Times New Roman" pitchFamily="18" charset="0"/>
              </a:rPr>
              <a:t>A - </a:t>
            </a:r>
            <a:r>
              <a:rPr lang="es-ES_tradnl" b="1">
                <a:latin typeface="Times New Roman" pitchFamily="18" charset="0"/>
              </a:rPr>
              <a:t>Actitudes</a:t>
            </a:r>
          </a:p>
          <a:p>
            <a:pPr algn="l" defTabSz="762000" eaLnBrk="0" hangingPunct="0"/>
            <a:r>
              <a:rPr lang="es-ES_tradnl" b="1">
                <a:latin typeface="Times New Roman" pitchFamily="18" charset="0"/>
              </a:rPr>
              <a:t>V - Valores</a:t>
            </a:r>
          </a:p>
          <a:p>
            <a:pPr algn="l" defTabSz="762000" eaLnBrk="0" hangingPunct="0"/>
            <a:r>
              <a:rPr lang="es-ES_tradnl" b="1">
                <a:latin typeface="Times New Roman" pitchFamily="18" charset="0"/>
              </a:rPr>
              <a:t>T - Talentos</a:t>
            </a:r>
          </a:p>
          <a:p>
            <a:pPr algn="l" defTabSz="762000" eaLnBrk="0" hangingPunct="0"/>
            <a:r>
              <a:rPr lang="es-ES_tradnl" b="1">
                <a:latin typeface="Times New Roman" pitchFamily="18" charset="0"/>
              </a:rPr>
              <a:t>C - Conocimientos</a:t>
            </a:r>
          </a:p>
          <a:p>
            <a:pPr algn="l" defTabSz="762000" eaLnBrk="0" hangingPunct="0"/>
            <a:r>
              <a:rPr lang="es-ES_tradnl" b="1">
                <a:latin typeface="Times New Roman" pitchFamily="18" charset="0"/>
              </a:rPr>
              <a:t>E - Experiencia</a:t>
            </a:r>
          </a:p>
          <a:p>
            <a:pPr algn="l" defTabSz="762000" eaLnBrk="0" hangingPunct="0"/>
            <a:r>
              <a:rPr lang="es-ES_tradnl" b="1">
                <a:latin typeface="Times New Roman" pitchFamily="18" charset="0"/>
              </a:rPr>
              <a:t>X - Expectativas</a:t>
            </a:r>
          </a:p>
          <a:p>
            <a:pPr algn="l" defTabSz="762000" eaLnBrk="0" hangingPunct="0"/>
            <a:r>
              <a:rPr lang="es-ES_tradnl" b="1">
                <a:latin typeface="Times New Roman" pitchFamily="18" charset="0"/>
              </a:rPr>
              <a:t>CM - Condición Mental</a:t>
            </a:r>
          </a:p>
          <a:p>
            <a:pPr algn="l" defTabSz="762000" eaLnBrk="0" hangingPunct="0"/>
            <a:r>
              <a:rPr lang="es-ES_tradnl" b="1">
                <a:latin typeface="Times New Roman" pitchFamily="18" charset="0"/>
              </a:rPr>
              <a:t>CF - Condición  Física</a:t>
            </a:r>
          </a:p>
          <a:p>
            <a:pPr algn="l" defTabSz="762000" eaLnBrk="0" hangingPunct="0"/>
            <a:r>
              <a:rPr lang="es-ES_tradnl" b="1">
                <a:latin typeface="Times New Roman" pitchFamily="18" charset="0"/>
              </a:rPr>
              <a:t>HC - Herencia Cultural</a:t>
            </a:r>
            <a:endParaRPr lang="en-US" sz="1200"/>
          </a:p>
        </p:txBody>
      </p:sp>
      <p:sp>
        <p:nvSpPr>
          <p:cNvPr id="473095" name="Text Box 7"/>
          <p:cNvSpPr txBox="1">
            <a:spLocks noChangeArrowheads="1"/>
          </p:cNvSpPr>
          <p:nvPr/>
        </p:nvSpPr>
        <p:spPr bwMode="auto">
          <a:xfrm>
            <a:off x="1600200" y="4876800"/>
            <a:ext cx="4714875" cy="822325"/>
          </a:xfrm>
          <a:prstGeom prst="rect">
            <a:avLst/>
          </a:prstGeom>
          <a:noFill/>
          <a:ln w="12700">
            <a:noFill/>
            <a:miter lim="800000"/>
            <a:headEnd/>
            <a:tailEnd/>
          </a:ln>
          <a:effectLst/>
        </p:spPr>
        <p:txBody>
          <a:bodyPr wrap="none">
            <a:spAutoFit/>
          </a:bodyPr>
          <a:lstStyle/>
          <a:p>
            <a:pPr algn="l" defTabSz="762000" eaLnBrk="0" hangingPunct="0"/>
            <a:r>
              <a:rPr lang="en-US" sz="2400" b="1">
                <a:solidFill>
                  <a:schemeClr val="hlink"/>
                </a:solidFill>
                <a:latin typeface="Times New Roman" pitchFamily="18" charset="0"/>
              </a:rPr>
              <a:t>CC - Comportamiento Consciente</a:t>
            </a:r>
          </a:p>
          <a:p>
            <a:pPr algn="l" defTabSz="762000" eaLnBrk="0" hangingPunct="0"/>
            <a:r>
              <a:rPr lang="en-US" sz="2400" b="1">
                <a:solidFill>
                  <a:schemeClr val="hlink"/>
                </a:solidFill>
                <a:latin typeface="Times New Roman" pitchFamily="18" charset="0"/>
              </a:rPr>
              <a:t>CI - Comportamiento Inconsciente</a:t>
            </a:r>
          </a:p>
        </p:txBody>
      </p:sp>
      <p:grpSp>
        <p:nvGrpSpPr>
          <p:cNvPr id="2" name="Group 8"/>
          <p:cNvGrpSpPr>
            <a:grpSpLocks/>
          </p:cNvGrpSpPr>
          <p:nvPr/>
        </p:nvGrpSpPr>
        <p:grpSpPr bwMode="auto">
          <a:xfrm>
            <a:off x="3657600" y="1371600"/>
            <a:ext cx="4953000" cy="2667000"/>
            <a:chOff x="1344" y="1536"/>
            <a:chExt cx="3120" cy="1680"/>
          </a:xfrm>
        </p:grpSpPr>
        <p:sp>
          <p:nvSpPr>
            <p:cNvPr id="473097" name="Oval 9"/>
            <p:cNvSpPr>
              <a:spLocks noChangeArrowheads="1"/>
            </p:cNvSpPr>
            <p:nvPr/>
          </p:nvSpPr>
          <p:spPr bwMode="auto">
            <a:xfrm>
              <a:off x="1344" y="1536"/>
              <a:ext cx="3120" cy="1680"/>
            </a:xfrm>
            <a:prstGeom prst="ellipse">
              <a:avLst/>
            </a:prstGeom>
            <a:solidFill>
              <a:srgbClr val="FF3300"/>
            </a:solidFill>
            <a:ln w="9525">
              <a:solidFill>
                <a:srgbClr val="000000"/>
              </a:solidFill>
              <a:round/>
              <a:headEnd/>
              <a:tailEnd/>
            </a:ln>
            <a:effectLst/>
          </p:spPr>
          <p:txBody>
            <a:bodyPr wrap="none" anchor="ctr"/>
            <a:lstStyle/>
            <a:p>
              <a:pPr eaLnBrk="0" hangingPunct="0"/>
              <a:endParaRPr lang="es-ES_tradnl" sz="2000">
                <a:solidFill>
                  <a:srgbClr val="000000"/>
                </a:solidFill>
              </a:endParaRPr>
            </a:p>
          </p:txBody>
        </p:sp>
        <p:sp>
          <p:nvSpPr>
            <p:cNvPr id="473098" name="Oval 10"/>
            <p:cNvSpPr>
              <a:spLocks noChangeArrowheads="1"/>
            </p:cNvSpPr>
            <p:nvPr/>
          </p:nvSpPr>
          <p:spPr bwMode="auto">
            <a:xfrm>
              <a:off x="1776" y="1776"/>
              <a:ext cx="2256" cy="1152"/>
            </a:xfrm>
            <a:prstGeom prst="ellipse">
              <a:avLst/>
            </a:prstGeom>
            <a:solidFill>
              <a:srgbClr val="FDF325"/>
            </a:solidFill>
            <a:ln w="9525">
              <a:solidFill>
                <a:srgbClr val="000000"/>
              </a:solidFill>
              <a:round/>
              <a:headEnd/>
              <a:tailEnd/>
            </a:ln>
            <a:effectLst/>
          </p:spPr>
          <p:txBody>
            <a:bodyPr wrap="none" anchor="ctr"/>
            <a:lstStyle/>
            <a:p>
              <a:pPr eaLnBrk="0" hangingPunct="0"/>
              <a:endParaRPr lang="es-ES_tradnl" sz="2400">
                <a:solidFill>
                  <a:srgbClr val="000000"/>
                </a:solidFill>
                <a:latin typeface="Times New Roman" pitchFamily="18" charset="0"/>
              </a:endParaRPr>
            </a:p>
          </p:txBody>
        </p:sp>
        <p:sp>
          <p:nvSpPr>
            <p:cNvPr id="473099" name="Oval 11"/>
            <p:cNvSpPr>
              <a:spLocks noChangeArrowheads="1"/>
            </p:cNvSpPr>
            <p:nvPr/>
          </p:nvSpPr>
          <p:spPr bwMode="auto">
            <a:xfrm>
              <a:off x="2112" y="2016"/>
              <a:ext cx="1584" cy="624"/>
            </a:xfrm>
            <a:prstGeom prst="ellipse">
              <a:avLst/>
            </a:prstGeom>
            <a:solidFill>
              <a:srgbClr val="0066FF"/>
            </a:solidFill>
            <a:ln w="9525">
              <a:solidFill>
                <a:srgbClr val="000000"/>
              </a:solidFill>
              <a:round/>
              <a:headEnd/>
              <a:tailEnd/>
            </a:ln>
            <a:effectLst/>
          </p:spPr>
          <p:txBody>
            <a:bodyPr wrap="none" anchor="ctr"/>
            <a:lstStyle/>
            <a:p>
              <a:pPr eaLnBrk="0" hangingPunct="0"/>
              <a:endParaRPr lang="es-ES_tradnl" sz="2400">
                <a:solidFill>
                  <a:srgbClr val="000000"/>
                </a:solidFill>
                <a:latin typeface="Times New Roman" pitchFamily="18" charset="0"/>
              </a:endParaRPr>
            </a:p>
          </p:txBody>
        </p:sp>
        <p:sp>
          <p:nvSpPr>
            <p:cNvPr id="473100" name="Oval 12"/>
            <p:cNvSpPr>
              <a:spLocks noChangeArrowheads="1"/>
            </p:cNvSpPr>
            <p:nvPr/>
          </p:nvSpPr>
          <p:spPr bwMode="auto">
            <a:xfrm>
              <a:off x="2352" y="2160"/>
              <a:ext cx="1008" cy="288"/>
            </a:xfrm>
            <a:prstGeom prst="ellipse">
              <a:avLst/>
            </a:prstGeom>
            <a:solidFill>
              <a:srgbClr val="008000"/>
            </a:solidFill>
            <a:ln w="9525">
              <a:solidFill>
                <a:srgbClr val="000000"/>
              </a:solidFill>
              <a:round/>
              <a:headEnd/>
              <a:tailEnd/>
            </a:ln>
            <a:effectLst/>
          </p:spPr>
          <p:txBody>
            <a:bodyPr wrap="none" anchor="ctr"/>
            <a:lstStyle/>
            <a:p>
              <a:pPr eaLnBrk="0" hangingPunct="0"/>
              <a:r>
                <a:rPr lang="en-US" sz="2400">
                  <a:solidFill>
                    <a:srgbClr val="000000"/>
                  </a:solidFill>
                  <a:latin typeface="Times New Roman" pitchFamily="18" charset="0"/>
                </a:rPr>
                <a:t>HC</a:t>
              </a:r>
              <a:endParaRPr lang="en-US" sz="2000">
                <a:solidFill>
                  <a:srgbClr val="000000"/>
                </a:solidFill>
              </a:endParaRPr>
            </a:p>
          </p:txBody>
        </p:sp>
        <p:sp>
          <p:nvSpPr>
            <p:cNvPr id="473101" name="Text Box 13"/>
            <p:cNvSpPr txBox="1">
              <a:spLocks noChangeArrowheads="1"/>
            </p:cNvSpPr>
            <p:nvPr/>
          </p:nvSpPr>
          <p:spPr bwMode="auto">
            <a:xfrm>
              <a:off x="3312" y="2161"/>
              <a:ext cx="308"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CI</a:t>
              </a:r>
              <a:endParaRPr lang="en-US" sz="2400">
                <a:solidFill>
                  <a:srgbClr val="000000"/>
                </a:solidFill>
              </a:endParaRPr>
            </a:p>
          </p:txBody>
        </p:sp>
        <p:sp>
          <p:nvSpPr>
            <p:cNvPr id="473102" name="Text Box 14"/>
            <p:cNvSpPr txBox="1">
              <a:spLocks noChangeArrowheads="1"/>
            </p:cNvSpPr>
            <p:nvPr/>
          </p:nvSpPr>
          <p:spPr bwMode="auto">
            <a:xfrm>
              <a:off x="3713" y="2025"/>
              <a:ext cx="244"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C</a:t>
              </a:r>
              <a:endParaRPr lang="en-US" sz="2000">
                <a:solidFill>
                  <a:srgbClr val="000000"/>
                </a:solidFill>
              </a:endParaRPr>
            </a:p>
          </p:txBody>
        </p:sp>
        <p:sp>
          <p:nvSpPr>
            <p:cNvPr id="473103" name="Text Box 15"/>
            <p:cNvSpPr txBox="1">
              <a:spLocks noChangeArrowheads="1"/>
            </p:cNvSpPr>
            <p:nvPr/>
          </p:nvSpPr>
          <p:spPr bwMode="auto">
            <a:xfrm>
              <a:off x="3521" y="1833"/>
              <a:ext cx="233"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T</a:t>
              </a:r>
              <a:endParaRPr lang="en-US" sz="2000">
                <a:solidFill>
                  <a:srgbClr val="000000"/>
                </a:solidFill>
              </a:endParaRPr>
            </a:p>
          </p:txBody>
        </p:sp>
        <p:sp>
          <p:nvSpPr>
            <p:cNvPr id="473104" name="Text Box 16"/>
            <p:cNvSpPr txBox="1">
              <a:spLocks noChangeArrowheads="1"/>
            </p:cNvSpPr>
            <p:nvPr/>
          </p:nvSpPr>
          <p:spPr bwMode="auto">
            <a:xfrm>
              <a:off x="3233" y="1785"/>
              <a:ext cx="255"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V</a:t>
              </a:r>
              <a:endParaRPr lang="en-US" sz="2000">
                <a:solidFill>
                  <a:srgbClr val="000000"/>
                </a:solidFill>
              </a:endParaRPr>
            </a:p>
          </p:txBody>
        </p:sp>
        <p:sp>
          <p:nvSpPr>
            <p:cNvPr id="473105" name="Text Box 17"/>
            <p:cNvSpPr txBox="1">
              <a:spLocks noChangeArrowheads="1"/>
            </p:cNvSpPr>
            <p:nvPr/>
          </p:nvSpPr>
          <p:spPr bwMode="auto">
            <a:xfrm>
              <a:off x="2880" y="1737"/>
              <a:ext cx="255"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A</a:t>
              </a:r>
              <a:endParaRPr lang="en-US" sz="2000">
                <a:solidFill>
                  <a:srgbClr val="000000"/>
                </a:solidFill>
              </a:endParaRPr>
            </a:p>
          </p:txBody>
        </p:sp>
        <p:sp>
          <p:nvSpPr>
            <p:cNvPr id="473106" name="Text Box 18"/>
            <p:cNvSpPr txBox="1">
              <a:spLocks noChangeArrowheads="1"/>
            </p:cNvSpPr>
            <p:nvPr/>
          </p:nvSpPr>
          <p:spPr bwMode="auto">
            <a:xfrm>
              <a:off x="3761" y="2313"/>
              <a:ext cx="233"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E</a:t>
              </a:r>
              <a:endParaRPr lang="en-US" sz="2000">
                <a:solidFill>
                  <a:srgbClr val="000000"/>
                </a:solidFill>
              </a:endParaRPr>
            </a:p>
          </p:txBody>
        </p:sp>
        <p:sp>
          <p:nvSpPr>
            <p:cNvPr id="473107" name="Text Box 19"/>
            <p:cNvSpPr txBox="1">
              <a:spLocks noChangeArrowheads="1"/>
            </p:cNvSpPr>
            <p:nvPr/>
          </p:nvSpPr>
          <p:spPr bwMode="auto">
            <a:xfrm>
              <a:off x="3552" y="2457"/>
              <a:ext cx="255"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X</a:t>
              </a:r>
              <a:endParaRPr lang="en-US" sz="2000">
                <a:solidFill>
                  <a:srgbClr val="000000"/>
                </a:solidFill>
              </a:endParaRPr>
            </a:p>
          </p:txBody>
        </p:sp>
        <p:sp>
          <p:nvSpPr>
            <p:cNvPr id="473108" name="Text Box 20"/>
            <p:cNvSpPr txBox="1">
              <a:spLocks noChangeArrowheads="1"/>
            </p:cNvSpPr>
            <p:nvPr/>
          </p:nvSpPr>
          <p:spPr bwMode="auto">
            <a:xfrm>
              <a:off x="4044" y="2161"/>
              <a:ext cx="372"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CC</a:t>
              </a:r>
              <a:endParaRPr lang="en-US" sz="2400">
                <a:solidFill>
                  <a:srgbClr val="000000"/>
                </a:solidFill>
              </a:endParaRPr>
            </a:p>
          </p:txBody>
        </p:sp>
        <p:sp>
          <p:nvSpPr>
            <p:cNvPr id="473109" name="Text Box 21"/>
            <p:cNvSpPr txBox="1">
              <a:spLocks noChangeArrowheads="1"/>
            </p:cNvSpPr>
            <p:nvPr/>
          </p:nvSpPr>
          <p:spPr bwMode="auto">
            <a:xfrm>
              <a:off x="2832" y="2649"/>
              <a:ext cx="415"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CM</a:t>
              </a:r>
              <a:endParaRPr lang="en-US" sz="2000">
                <a:solidFill>
                  <a:srgbClr val="000000"/>
                </a:solidFill>
              </a:endParaRPr>
            </a:p>
          </p:txBody>
        </p:sp>
        <p:sp>
          <p:nvSpPr>
            <p:cNvPr id="473110" name="Text Box 22"/>
            <p:cNvSpPr txBox="1">
              <a:spLocks noChangeArrowheads="1"/>
            </p:cNvSpPr>
            <p:nvPr/>
          </p:nvSpPr>
          <p:spPr bwMode="auto">
            <a:xfrm>
              <a:off x="3233" y="2563"/>
              <a:ext cx="351" cy="288"/>
            </a:xfrm>
            <a:prstGeom prst="rect">
              <a:avLst/>
            </a:prstGeom>
            <a:noFill/>
            <a:ln w="9525">
              <a:noFill/>
              <a:miter lim="800000"/>
              <a:headEnd/>
              <a:tailEnd/>
            </a:ln>
            <a:effectLst/>
          </p:spPr>
          <p:txBody>
            <a:bodyPr wrap="none">
              <a:spAutoFit/>
            </a:bodyPr>
            <a:lstStyle/>
            <a:p>
              <a:pPr algn="l" eaLnBrk="0" hangingPunct="0"/>
              <a:r>
                <a:rPr lang="en-US" sz="2400">
                  <a:solidFill>
                    <a:srgbClr val="000000"/>
                  </a:solidFill>
                  <a:latin typeface="Times New Roman" pitchFamily="18" charset="0"/>
                </a:rPr>
                <a:t>CF</a:t>
              </a:r>
              <a:endParaRPr lang="en-US" sz="2000">
                <a:solidFill>
                  <a:srgbClr val="000000"/>
                </a:solidFill>
              </a:endParaRPr>
            </a:p>
          </p:txBody>
        </p:sp>
      </p:grpSp>
      <p:sp>
        <p:nvSpPr>
          <p:cNvPr id="473111" name="Text Box 23"/>
          <p:cNvSpPr txBox="1">
            <a:spLocks noChangeArrowheads="1"/>
          </p:cNvSpPr>
          <p:nvPr/>
        </p:nvSpPr>
        <p:spPr bwMode="auto">
          <a:xfrm>
            <a:off x="1905000" y="1524000"/>
            <a:ext cx="2011363" cy="457200"/>
          </a:xfrm>
          <a:prstGeom prst="rect">
            <a:avLst/>
          </a:prstGeom>
          <a:noFill/>
          <a:ln w="12700">
            <a:noFill/>
            <a:miter lim="800000"/>
            <a:headEnd type="none" w="sm" len="sm"/>
            <a:tailEnd type="none" w="sm" len="sm"/>
          </a:ln>
          <a:effectLst/>
        </p:spPr>
        <p:txBody>
          <a:bodyPr wrap="none">
            <a:spAutoFit/>
          </a:bodyPr>
          <a:lstStyle/>
          <a:p>
            <a:pPr algn="l" defTabSz="762000" eaLnBrk="0" hangingPunct="0"/>
            <a:r>
              <a:rPr lang="es-ES_tradnl" sz="2400" b="1">
                <a:effectLst>
                  <a:outerShdw blurRad="38100" dist="38100" dir="2700000" algn="tl">
                    <a:srgbClr val="C0C0C0"/>
                  </a:outerShdw>
                </a:effectLst>
                <a:latin typeface="Times New Roman" pitchFamily="18" charset="0"/>
              </a:rPr>
              <a:t>Lo Que Mide:</a:t>
            </a:r>
            <a:endParaRPr lang="es-ES_tradnl" sz="2400">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JM" dirty="0"/>
              <a:t>www.extendeddisc.com/caribbean</a:t>
            </a:r>
          </a:p>
        </p:txBody>
      </p:sp>
      <p:sp>
        <p:nvSpPr>
          <p:cNvPr id="467970" name="Text Box 1026"/>
          <p:cNvSpPr txBox="1">
            <a:spLocks noChangeArrowheads="1"/>
          </p:cNvSpPr>
          <p:nvPr/>
        </p:nvSpPr>
        <p:spPr bwMode="auto">
          <a:xfrm>
            <a:off x="1785918" y="214290"/>
            <a:ext cx="5109091" cy="584775"/>
          </a:xfrm>
          <a:prstGeom prst="rect">
            <a:avLst/>
          </a:prstGeom>
          <a:noFill/>
          <a:ln w="12700">
            <a:noFill/>
            <a:miter lim="800000"/>
            <a:headEnd/>
            <a:tailEnd/>
          </a:ln>
          <a:effectLst/>
        </p:spPr>
        <p:txBody>
          <a:bodyPr wrap="none">
            <a:spAutoFit/>
          </a:bodyPr>
          <a:lstStyle/>
          <a:p>
            <a:pPr algn="l" defTabSz="762000" eaLnBrk="0" hangingPunct="0"/>
            <a:r>
              <a:rPr lang="en-US" sz="3200" b="1" dirty="0" err="1" smtClean="0">
                <a:latin typeface="Times New Roman" pitchFamily="18" charset="0"/>
              </a:rPr>
              <a:t>Estilos</a:t>
            </a:r>
            <a:r>
              <a:rPr lang="en-US" sz="3200" b="1" dirty="0" smtClean="0">
                <a:latin typeface="Times New Roman" pitchFamily="18" charset="0"/>
              </a:rPr>
              <a:t> de </a:t>
            </a:r>
            <a:r>
              <a:rPr lang="en-US" sz="3200" b="1" dirty="0" err="1" smtClean="0">
                <a:latin typeface="Times New Roman" pitchFamily="18" charset="0"/>
              </a:rPr>
              <a:t>Comportamientos</a:t>
            </a:r>
            <a:endParaRPr lang="en-US" sz="3200" b="1" dirty="0">
              <a:latin typeface="Times New Roman" pitchFamily="18" charset="0"/>
            </a:endParaRPr>
          </a:p>
        </p:txBody>
      </p:sp>
      <p:sp>
        <p:nvSpPr>
          <p:cNvPr id="467971" name="Text Box 1027"/>
          <p:cNvSpPr txBox="1">
            <a:spLocks noChangeArrowheads="1"/>
          </p:cNvSpPr>
          <p:nvPr/>
        </p:nvSpPr>
        <p:spPr bwMode="auto">
          <a:xfrm>
            <a:off x="1357290" y="928670"/>
            <a:ext cx="7643866" cy="5416868"/>
          </a:xfrm>
          <a:prstGeom prst="rect">
            <a:avLst/>
          </a:prstGeom>
          <a:noFill/>
          <a:ln w="12700">
            <a:noFill/>
            <a:miter lim="800000"/>
            <a:headEnd/>
            <a:tailEnd/>
          </a:ln>
          <a:effectLst/>
        </p:spPr>
        <p:txBody>
          <a:bodyPr wrap="square">
            <a:spAutoFit/>
          </a:bodyPr>
          <a:lstStyle/>
          <a:p>
            <a:pPr algn="l" defTabSz="762000" eaLnBrk="0" hangingPunct="0"/>
            <a:r>
              <a:rPr lang="en-US" sz="2400" b="1" dirty="0">
                <a:solidFill>
                  <a:srgbClr val="6600FF"/>
                </a:solidFill>
                <a:latin typeface="Times New Roman" pitchFamily="18" charset="0"/>
              </a:rPr>
              <a:t>D		I		S		C</a:t>
            </a:r>
            <a:endParaRPr lang="en-US" sz="2400" dirty="0">
              <a:solidFill>
                <a:srgbClr val="6600FF"/>
              </a:solidFill>
              <a:latin typeface="Times New Roman" pitchFamily="18" charset="0"/>
            </a:endParaRPr>
          </a:p>
          <a:p>
            <a:pPr algn="l" defTabSz="762000" eaLnBrk="0" hangingPunct="0"/>
            <a:r>
              <a:rPr lang="es-ES_tradnl" sz="1400" dirty="0">
                <a:latin typeface="Times New Roman" pitchFamily="18" charset="0"/>
              </a:rPr>
              <a:t>Desea nuevos             Olvida los roles 	Resiste el cambio	 Se atasca </a:t>
            </a:r>
          </a:p>
          <a:p>
            <a:pPr algn="l" defTabSz="762000" eaLnBrk="0" hangingPunct="0"/>
            <a:r>
              <a:rPr lang="es-ES_tradnl" sz="1400" dirty="0">
                <a:latin typeface="Times New Roman" pitchFamily="18" charset="0"/>
              </a:rPr>
              <a:t>retos;		 Comete pequeños	 y a nuevos  	 en detalles</a:t>
            </a:r>
          </a:p>
          <a:p>
            <a:pPr algn="l" defTabSz="762000" eaLnBrk="0" hangingPunct="0"/>
            <a:r>
              <a:rPr lang="es-ES_tradnl" sz="1400" dirty="0">
                <a:latin typeface="Times New Roman" pitchFamily="18" charset="0"/>
              </a:rPr>
              <a:t>se aburre		 errores	  	 procedimientos	 Rechaza responsabilidades</a:t>
            </a:r>
          </a:p>
          <a:p>
            <a:pPr algn="l" defTabSz="762000" eaLnBrk="0" hangingPunct="0"/>
            <a:r>
              <a:rPr lang="es-ES_tradnl" sz="1400" dirty="0">
                <a:latin typeface="Times New Roman" pitchFamily="18" charset="0"/>
              </a:rPr>
              <a:t>No se limita 	 Olvida las metas	 Muy </a:t>
            </a:r>
            <a:r>
              <a:rPr lang="es-ES_tradnl" sz="1400" dirty="0" err="1">
                <a:latin typeface="Times New Roman" pitchFamily="18" charset="0"/>
              </a:rPr>
              <a:t>opcionado</a:t>
            </a:r>
            <a:r>
              <a:rPr lang="es-ES_tradnl" sz="1400" dirty="0">
                <a:latin typeface="Times New Roman" pitchFamily="18" charset="0"/>
              </a:rPr>
              <a:t>	 en conflictos</a:t>
            </a:r>
          </a:p>
          <a:p>
            <a:pPr algn="l" defTabSz="762000" eaLnBrk="0" hangingPunct="0"/>
            <a:r>
              <a:rPr lang="es-ES_tradnl" sz="1400" dirty="0">
                <a:latin typeface="Times New Roman" pitchFamily="18" charset="0"/>
              </a:rPr>
              <a:t>  al área de	 Crea su propia	 Protege a su equipo	 Extremadamente responsabilidad	  red informal 	 con emoción	  precavido</a:t>
            </a:r>
          </a:p>
          <a:p>
            <a:pPr algn="l" defTabSz="762000" eaLnBrk="0" hangingPunct="0"/>
            <a:r>
              <a:rPr lang="es-ES_tradnl" sz="1400" dirty="0">
                <a:latin typeface="Times New Roman" pitchFamily="18" charset="0"/>
              </a:rPr>
              <a:t>Negocios propios	  No es persistente	 No toma la iniciativa</a:t>
            </a:r>
          </a:p>
          <a:p>
            <a:pPr algn="l" defTabSz="762000" eaLnBrk="0" hangingPunct="0"/>
            <a:r>
              <a:rPr lang="es-ES_tradnl" sz="1400" dirty="0">
                <a:latin typeface="Times New Roman" pitchFamily="18" charset="0"/>
              </a:rPr>
              <a:t>Relaciones personas	  Cae en el idealismo;</a:t>
            </a:r>
          </a:p>
          <a:p>
            <a:pPr algn="l" defTabSz="762000" eaLnBrk="0" hangingPunct="0"/>
            <a:r>
              <a:rPr lang="es-ES_tradnl" sz="1400" dirty="0">
                <a:latin typeface="Times New Roman" pitchFamily="18" charset="0"/>
              </a:rPr>
              <a:t>Trabajo en equipo	   no es realista</a:t>
            </a:r>
          </a:p>
          <a:p>
            <a:pPr algn="l" defTabSz="762000" eaLnBrk="0" hangingPunct="0"/>
            <a:endParaRPr lang="es-ES_tradnl" sz="1400" dirty="0">
              <a:latin typeface="Times New Roman" pitchFamily="18" charset="0"/>
            </a:endParaRPr>
          </a:p>
          <a:p>
            <a:pPr algn="l" defTabSz="762000" eaLnBrk="0" hangingPunct="0"/>
            <a:r>
              <a:rPr lang="es-ES_tradnl" sz="1400" dirty="0">
                <a:latin typeface="Times New Roman" pitchFamily="18" charset="0"/>
              </a:rPr>
              <a:t>Olvida los detalles	No está interesado	Burócrata; construye	  Efectivo en revisar</a:t>
            </a:r>
          </a:p>
          <a:p>
            <a:pPr algn="l" defTabSz="762000" eaLnBrk="0" hangingPunct="0"/>
            <a:r>
              <a:rPr lang="es-ES_tradnl" sz="1400" dirty="0">
                <a:latin typeface="Times New Roman" pitchFamily="18" charset="0"/>
              </a:rPr>
              <a:t>Requiere informa-	en rutina </a:t>
            </a:r>
            <a:r>
              <a:rPr lang="es-ES_tradnl" sz="1400" dirty="0" err="1">
                <a:latin typeface="Times New Roman" pitchFamily="18" charset="0"/>
              </a:rPr>
              <a:t>admi</a:t>
            </a:r>
            <a:r>
              <a:rPr lang="es-ES_tradnl" sz="1400" dirty="0">
                <a:latin typeface="Times New Roman" pitchFamily="18" charset="0"/>
              </a:rPr>
              <a:t>-	sistemas de </a:t>
            </a:r>
            <a:r>
              <a:rPr lang="es-ES_tradnl" sz="1400" dirty="0" err="1">
                <a:latin typeface="Times New Roman" pitchFamily="18" charset="0"/>
              </a:rPr>
              <a:t>recolec</a:t>
            </a:r>
            <a:r>
              <a:rPr lang="es-ES_tradnl" sz="1400" dirty="0">
                <a:latin typeface="Times New Roman" pitchFamily="18" charset="0"/>
              </a:rPr>
              <a:t>-        y encontrar errores</a:t>
            </a:r>
          </a:p>
          <a:p>
            <a:pPr algn="l" defTabSz="762000" eaLnBrk="0" hangingPunct="0"/>
            <a:r>
              <a:rPr lang="es-ES_tradnl" sz="1400" dirty="0" err="1">
                <a:latin typeface="Times New Roman" pitchFamily="18" charset="0"/>
              </a:rPr>
              <a:t>mación</a:t>
            </a:r>
            <a:r>
              <a:rPr lang="es-ES_tradnl" sz="1400" dirty="0">
                <a:latin typeface="Times New Roman" pitchFamily="18" charset="0"/>
              </a:rPr>
              <a:t> detallada de	</a:t>
            </a:r>
            <a:r>
              <a:rPr lang="es-ES_tradnl" sz="1400" dirty="0" err="1">
                <a:latin typeface="Times New Roman" pitchFamily="18" charset="0"/>
              </a:rPr>
              <a:t>nistrativa</a:t>
            </a:r>
            <a:r>
              <a:rPr lang="es-ES_tradnl" sz="1400" dirty="0">
                <a:latin typeface="Times New Roman" pitchFamily="18" charset="0"/>
              </a:rPr>
              <a:t>	 	</a:t>
            </a:r>
            <a:r>
              <a:rPr lang="es-ES_tradnl" sz="1400" dirty="0" err="1">
                <a:latin typeface="Times New Roman" pitchFamily="18" charset="0"/>
              </a:rPr>
              <a:t>ción</a:t>
            </a:r>
            <a:r>
              <a:rPr lang="es-ES_tradnl" sz="1400" dirty="0">
                <a:latin typeface="Times New Roman" pitchFamily="18" charset="0"/>
              </a:rPr>
              <a:t> de datos	   Preciso, meticuloso</a:t>
            </a:r>
          </a:p>
          <a:p>
            <a:pPr algn="l" defTabSz="762000" eaLnBrk="0" hangingPunct="0"/>
            <a:r>
              <a:rPr lang="es-ES_tradnl" sz="1400" dirty="0">
                <a:latin typeface="Times New Roman" pitchFamily="18" charset="0"/>
              </a:rPr>
              <a:t>otros para asistir en	No es bueno para	Se pierde/olvida	   Tiene dificultad en </a:t>
            </a:r>
          </a:p>
          <a:p>
            <a:pPr algn="l" defTabSz="762000" eaLnBrk="0" hangingPunct="0"/>
            <a:r>
              <a:rPr lang="es-ES_tradnl" sz="1400" dirty="0">
                <a:latin typeface="Times New Roman" pitchFamily="18" charset="0"/>
              </a:rPr>
              <a:t> toma de decisiones	organizar el trabajo	en su propia	    incrementar el</a:t>
            </a:r>
          </a:p>
          <a:p>
            <a:pPr algn="l" defTabSz="762000" eaLnBrk="0" hangingPunct="0"/>
            <a:r>
              <a:rPr lang="es-ES_tradnl" sz="1400" dirty="0">
                <a:latin typeface="Times New Roman" pitchFamily="18" charset="0"/>
              </a:rPr>
              <a:t>Necesita un asistente	  de oficina	 </a:t>
            </a:r>
            <a:r>
              <a:rPr lang="es-ES_tradnl" sz="1400" dirty="0" err="1">
                <a:latin typeface="Times New Roman" pitchFamily="18" charset="0"/>
              </a:rPr>
              <a:t>oficina</a:t>
            </a:r>
            <a:r>
              <a:rPr lang="es-ES_tradnl" sz="1400" dirty="0">
                <a:latin typeface="Times New Roman" pitchFamily="18" charset="0"/>
              </a:rPr>
              <a:t>		    ritmo de trabajo</a:t>
            </a:r>
          </a:p>
          <a:p>
            <a:pPr algn="l" defTabSz="762000" eaLnBrk="0" hangingPunct="0"/>
            <a:r>
              <a:rPr lang="es-ES_tradnl" sz="1400" dirty="0">
                <a:latin typeface="Times New Roman" pitchFamily="18" charset="0"/>
              </a:rPr>
              <a:t>que le provea	Necesita un asistente A menudo considera     Bueno para gene-</a:t>
            </a:r>
          </a:p>
          <a:p>
            <a:pPr algn="l" defTabSz="762000" eaLnBrk="0" hangingPunct="0"/>
            <a:r>
              <a:rPr lang="es-ES_tradnl" sz="1400" dirty="0">
                <a:latin typeface="Times New Roman" pitchFamily="18" charset="0"/>
              </a:rPr>
              <a:t>información	para organizar el </a:t>
            </a:r>
            <a:r>
              <a:rPr lang="es-ES_tradnl" sz="1400" dirty="0" err="1">
                <a:latin typeface="Times New Roman" pitchFamily="18" charset="0"/>
              </a:rPr>
              <a:t>tra</a:t>
            </a:r>
            <a:r>
              <a:rPr lang="es-ES_tradnl" sz="1400" dirty="0">
                <a:latin typeface="Times New Roman" pitchFamily="18" charset="0"/>
              </a:rPr>
              <a:t>-	 el trabajo de oficina	     </a:t>
            </a:r>
            <a:r>
              <a:rPr lang="es-ES_tradnl" sz="1400" dirty="0" err="1">
                <a:latin typeface="Times New Roman" pitchFamily="18" charset="0"/>
              </a:rPr>
              <a:t>rar</a:t>
            </a:r>
            <a:r>
              <a:rPr lang="es-ES_tradnl" sz="1400" dirty="0">
                <a:latin typeface="Times New Roman" pitchFamily="18" charset="0"/>
              </a:rPr>
              <a:t> informes</a:t>
            </a:r>
          </a:p>
          <a:p>
            <a:pPr algn="l" defTabSz="762000" eaLnBrk="0" hangingPunct="0"/>
            <a:r>
              <a:rPr lang="es-ES_tradnl" sz="1400" dirty="0">
                <a:latin typeface="Times New Roman" pitchFamily="18" charset="0"/>
              </a:rPr>
              <a:t>Podría olvidar	bajo de oficina	 más importante que</a:t>
            </a:r>
          </a:p>
          <a:p>
            <a:pPr algn="l" defTabSz="762000" eaLnBrk="0" hangingPunct="0"/>
            <a:r>
              <a:rPr lang="es-ES_tradnl" sz="1400" dirty="0">
                <a:latin typeface="Times New Roman" pitchFamily="18" charset="0"/>
              </a:rPr>
              <a:t>informar, al 	Podría olvidar los	 otras tareas</a:t>
            </a:r>
          </a:p>
          <a:p>
            <a:pPr algn="l" defTabSz="762000" eaLnBrk="0" hangingPunct="0"/>
            <a:r>
              <a:rPr lang="es-ES_tradnl" sz="1400" dirty="0">
                <a:latin typeface="Times New Roman" pitchFamily="18" charset="0"/>
              </a:rPr>
              <a:t>solicitar informes       </a:t>
            </a:r>
            <a:r>
              <a:rPr lang="es-ES_tradnl" sz="1400" dirty="0" err="1">
                <a:latin typeface="Times New Roman" pitchFamily="18" charset="0"/>
              </a:rPr>
              <a:t>informes</a:t>
            </a:r>
            <a:r>
              <a:rPr lang="es-ES_tradnl" sz="1400" dirty="0">
                <a:latin typeface="Times New Roman" pitchFamily="18" charset="0"/>
              </a:rPr>
              <a:t>, o los ha-	 Confiable y </a:t>
            </a:r>
          </a:p>
          <a:p>
            <a:pPr algn="l" defTabSz="762000" eaLnBrk="0" hangingPunct="0"/>
            <a:r>
              <a:rPr lang="es-ES_tradnl" sz="1400" dirty="0">
                <a:latin typeface="Times New Roman" pitchFamily="18" charset="0"/>
              </a:rPr>
              <a:t>de otros		ce a último minuto	 cuidadoso</a:t>
            </a:r>
          </a:p>
          <a:p>
            <a:pPr algn="l" defTabSz="762000" eaLnBrk="0" hangingPunct="0"/>
            <a:endParaRPr lang="es-ES_tradnl" sz="1400" b="1" dirty="0">
              <a:latin typeface="Times New Roman" pitchFamily="18" charset="0"/>
            </a:endParaRPr>
          </a:p>
        </p:txBody>
      </p:sp>
      <p:sp>
        <p:nvSpPr>
          <p:cNvPr id="467972" name="Text Box 1028"/>
          <p:cNvSpPr txBox="1">
            <a:spLocks noChangeArrowheads="1"/>
          </p:cNvSpPr>
          <p:nvPr/>
        </p:nvSpPr>
        <p:spPr bwMode="auto">
          <a:xfrm>
            <a:off x="0" y="1571612"/>
            <a:ext cx="1448025" cy="3785652"/>
          </a:xfrm>
          <a:prstGeom prst="rect">
            <a:avLst/>
          </a:prstGeom>
          <a:noFill/>
          <a:ln w="12700">
            <a:noFill/>
            <a:miter lim="800000"/>
            <a:headEnd/>
            <a:tailEnd/>
          </a:ln>
          <a:effectLst/>
        </p:spPr>
        <p:txBody>
          <a:bodyPr wrap="none">
            <a:spAutoFit/>
          </a:bodyPr>
          <a:lstStyle/>
          <a:p>
            <a:pPr algn="l" defTabSz="762000" eaLnBrk="0" hangingPunct="0"/>
            <a:r>
              <a:rPr lang="es-ES_tradnl" sz="2000" b="1" dirty="0">
                <a:solidFill>
                  <a:schemeClr val="hlink"/>
                </a:solidFill>
                <a:latin typeface="Times New Roman" pitchFamily="18" charset="0"/>
              </a:rPr>
              <a:t>Problemas</a:t>
            </a: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endParaRPr lang="es-ES_tradnl" sz="2000" b="1" dirty="0">
              <a:solidFill>
                <a:schemeClr val="hlink"/>
              </a:solidFill>
              <a:latin typeface="Times New Roman" pitchFamily="18" charset="0"/>
            </a:endParaRPr>
          </a:p>
          <a:p>
            <a:pPr algn="l" defTabSz="762000" eaLnBrk="0" hangingPunct="0"/>
            <a:r>
              <a:rPr lang="es-ES_tradnl" sz="2000" b="1" dirty="0">
                <a:solidFill>
                  <a:schemeClr val="hlink"/>
                </a:solidFill>
                <a:latin typeface="Times New Roman" pitchFamily="18" charset="0"/>
              </a:rPr>
              <a:t>Trabajo de </a:t>
            </a:r>
          </a:p>
          <a:p>
            <a:pPr algn="l" defTabSz="762000" eaLnBrk="0" hangingPunct="0"/>
            <a:r>
              <a:rPr lang="es-ES_tradnl" sz="2000" b="1" dirty="0">
                <a:solidFill>
                  <a:schemeClr val="hlink"/>
                </a:solidFill>
                <a:latin typeface="Times New Roman" pitchFamily="18" charset="0"/>
              </a:rPr>
              <a:t>oficina</a:t>
            </a:r>
            <a:endParaRPr lang="en-US" sz="2000" dirty="0">
              <a:solidFill>
                <a:schemeClr val="hlink"/>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s-SV" sz="3600" dirty="0" smtClean="0"/>
              <a:t>FACTORES CLAVES AL INICIAR EL PROCESO DE ENSEÑANZA </a:t>
            </a:r>
            <a:r>
              <a:rPr lang="es-SV" sz="3600" dirty="0" smtClean="0"/>
              <a:t>APRENDIZAJE</a:t>
            </a:r>
            <a:endParaRPr lang="es-MX" sz="3600" dirty="0"/>
          </a:p>
        </p:txBody>
      </p:sp>
      <p:sp>
        <p:nvSpPr>
          <p:cNvPr id="8" name="Content Placeholder 7"/>
          <p:cNvSpPr>
            <a:spLocks noGrp="1"/>
          </p:cNvSpPr>
          <p:nvPr>
            <p:ph idx="1"/>
          </p:nvPr>
        </p:nvSpPr>
        <p:spPr/>
        <p:txBody>
          <a:bodyPr/>
          <a:lstStyle/>
          <a:p>
            <a:pPr marL="514350" indent="-514350">
              <a:buFont typeface="+mj-lt"/>
              <a:buAutoNum type="arabicPeriod"/>
            </a:pPr>
            <a:r>
              <a:rPr lang="es-SV" dirty="0" smtClean="0"/>
              <a:t>DIAGNOSTICO: Identificar aspectos a mejorar.</a:t>
            </a:r>
          </a:p>
          <a:p>
            <a:pPr marL="514350" indent="-514350">
              <a:buFont typeface="+mj-lt"/>
              <a:buAutoNum type="arabicPeriod"/>
            </a:pPr>
            <a:r>
              <a:rPr lang="es-SV" dirty="0" smtClean="0"/>
              <a:t>DESAFIO: Planteo de metas ambiciosas y logrables.</a:t>
            </a:r>
          </a:p>
          <a:p>
            <a:pPr marL="514350" indent="-514350">
              <a:buFont typeface="+mj-lt"/>
              <a:buAutoNum type="arabicPeriod"/>
            </a:pPr>
            <a:r>
              <a:rPr lang="es-SV" dirty="0" smtClean="0"/>
              <a:t>APOYO: Comprende capacitación formal.</a:t>
            </a:r>
          </a:p>
          <a:p>
            <a:pPr marL="514350" indent="-514350">
              <a:buFont typeface="+mj-lt"/>
              <a:buAutoNum type="arabicPeriod"/>
            </a:pPr>
            <a:r>
              <a:rPr lang="es-SV" dirty="0" smtClean="0"/>
              <a:t>CAMBIO DE HABITOS: </a:t>
            </a:r>
            <a:r>
              <a:rPr lang="es-SV" dirty="0" err="1" smtClean="0"/>
              <a:t>Precomtemplación</a:t>
            </a:r>
            <a:r>
              <a:rPr lang="es-SV" dirty="0" smtClean="0"/>
              <a:t>, contemplación, preparación y mantenimiento.</a:t>
            </a:r>
            <a:endParaRPr lang="es-MX"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SV" dirty="0" smtClean="0"/>
              <a:t>FACTORES QUE FAVORECEN EL   APRENDIZAJE</a:t>
            </a:r>
            <a:endParaRPr lang="es-MX" dirty="0"/>
          </a:p>
        </p:txBody>
      </p:sp>
      <p:sp>
        <p:nvSpPr>
          <p:cNvPr id="7" name="Content Placeholder 6"/>
          <p:cNvSpPr>
            <a:spLocks noGrp="1"/>
          </p:cNvSpPr>
          <p:nvPr>
            <p:ph idx="1"/>
          </p:nvPr>
        </p:nvSpPr>
        <p:spPr/>
        <p:txBody>
          <a:bodyPr>
            <a:normAutofit/>
          </a:bodyPr>
          <a:lstStyle/>
          <a:p>
            <a:pPr marL="514350" indent="-514350">
              <a:buFont typeface="+mj-lt"/>
              <a:buAutoNum type="arabicPeriod"/>
            </a:pPr>
            <a:r>
              <a:rPr lang="es-SV" sz="4000" dirty="0" smtClean="0"/>
              <a:t>Un entorno que apoye el aprendizaje.</a:t>
            </a:r>
          </a:p>
          <a:p>
            <a:pPr marL="514350" indent="-514350">
              <a:buFont typeface="+mj-lt"/>
              <a:buAutoNum type="arabicPeriod"/>
            </a:pPr>
            <a:r>
              <a:rPr lang="es-SV" sz="4000" dirty="0" smtClean="0"/>
              <a:t>Procesos y prácticas concretos de aprendizaje.</a:t>
            </a:r>
          </a:p>
          <a:p>
            <a:pPr marL="514350" indent="-514350">
              <a:buFont typeface="+mj-lt"/>
              <a:buAutoNum type="arabicPeriod"/>
            </a:pPr>
            <a:r>
              <a:rPr lang="es-SV" sz="4000" dirty="0" smtClean="0"/>
              <a:t>Liderazgo que refuerce el aprendizaje.</a:t>
            </a:r>
            <a:endParaRPr lang="es-MX"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229600" cy="1143000"/>
          </a:xfrm>
        </p:spPr>
        <p:txBody>
          <a:bodyPr/>
          <a:lstStyle/>
          <a:p>
            <a:r>
              <a:rPr lang="es-SV" dirty="0" smtClean="0"/>
              <a:t> </a:t>
            </a:r>
            <a:r>
              <a:rPr lang="es-SV" dirty="0" smtClean="0"/>
              <a:t>LA COMUNICACIÓN CREATIVA</a:t>
            </a:r>
            <a:endParaRPr lang="es-MX" dirty="0"/>
          </a:p>
        </p:txBody>
      </p:sp>
      <p:sp>
        <p:nvSpPr>
          <p:cNvPr id="3" name="Text Placeholder 2"/>
          <p:cNvSpPr>
            <a:spLocks noGrp="1"/>
          </p:cNvSpPr>
          <p:nvPr>
            <p:ph type="body" idx="1"/>
          </p:nvPr>
        </p:nvSpPr>
        <p:spPr>
          <a:xfrm>
            <a:off x="857224" y="1071546"/>
            <a:ext cx="2786082" cy="639762"/>
          </a:xfrm>
        </p:spPr>
        <p:txBody>
          <a:bodyPr/>
          <a:lstStyle/>
          <a:p>
            <a:r>
              <a:rPr lang="es-SV" dirty="0" smtClean="0"/>
              <a:t>COMPORTAMIENTO </a:t>
            </a:r>
            <a:endParaRPr lang="es-MX" dirty="0"/>
          </a:p>
        </p:txBody>
      </p:sp>
      <p:sp>
        <p:nvSpPr>
          <p:cNvPr id="4" name="Content Placeholder 3"/>
          <p:cNvSpPr>
            <a:spLocks noGrp="1"/>
          </p:cNvSpPr>
          <p:nvPr>
            <p:ph sz="half" idx="2"/>
          </p:nvPr>
        </p:nvSpPr>
        <p:spPr/>
        <p:txBody>
          <a:bodyPr>
            <a:normAutofit lnSpcReduction="10000"/>
          </a:bodyPr>
          <a:lstStyle/>
          <a:p>
            <a:pPr>
              <a:buFont typeface="Wingdings" pitchFamily="2" charset="2"/>
              <a:buChar char="§"/>
            </a:pPr>
            <a:r>
              <a:rPr lang="es-SV" dirty="0" smtClean="0"/>
              <a:t>DEPENDE DE LAS COMPETENCIAS Y DE SUS MOTIVACIONES (INFLUENCIA DEL CONTEXTO)</a:t>
            </a:r>
          </a:p>
          <a:p>
            <a:pPr>
              <a:buFont typeface="Wingdings" pitchFamily="2" charset="2"/>
              <a:buChar char="§"/>
            </a:pPr>
            <a:endParaRPr lang="es-SV" dirty="0" smtClean="0"/>
          </a:p>
          <a:p>
            <a:pPr>
              <a:buFont typeface="Wingdings" pitchFamily="2" charset="2"/>
              <a:buChar char="§"/>
            </a:pPr>
            <a:endParaRPr lang="es-SV" dirty="0" smtClean="0"/>
          </a:p>
          <a:p>
            <a:pPr>
              <a:buFont typeface="Wingdings" pitchFamily="2" charset="2"/>
              <a:buChar char="§"/>
            </a:pPr>
            <a:endParaRPr lang="es-SV" dirty="0" smtClean="0"/>
          </a:p>
          <a:p>
            <a:pPr>
              <a:buFont typeface="Wingdings" pitchFamily="2" charset="2"/>
              <a:buChar char="§"/>
            </a:pPr>
            <a:r>
              <a:rPr lang="es-SV" dirty="0" smtClean="0"/>
              <a:t>RADICAN EN INTELIGENCIA, PERSONALIDAD Y VALORES</a:t>
            </a:r>
          </a:p>
          <a:p>
            <a:endParaRPr lang="es-MX" dirty="0"/>
          </a:p>
        </p:txBody>
      </p:sp>
      <p:sp>
        <p:nvSpPr>
          <p:cNvPr id="5" name="Text Placeholder 4"/>
          <p:cNvSpPr>
            <a:spLocks noGrp="1"/>
          </p:cNvSpPr>
          <p:nvPr>
            <p:ph type="body" sz="quarter" idx="3"/>
          </p:nvPr>
        </p:nvSpPr>
        <p:spPr>
          <a:xfrm>
            <a:off x="5000628" y="1071546"/>
            <a:ext cx="3429024" cy="639762"/>
          </a:xfrm>
        </p:spPr>
        <p:txBody>
          <a:bodyPr/>
          <a:lstStyle/>
          <a:p>
            <a:r>
              <a:rPr lang="es-SV" dirty="0" smtClean="0"/>
              <a:t>RESULTADOS</a:t>
            </a:r>
            <a:endParaRPr lang="es-MX" dirty="0"/>
          </a:p>
        </p:txBody>
      </p:sp>
      <p:sp>
        <p:nvSpPr>
          <p:cNvPr id="6" name="Content Placeholder 5"/>
          <p:cNvSpPr>
            <a:spLocks noGrp="1"/>
          </p:cNvSpPr>
          <p:nvPr>
            <p:ph sz="quarter" idx="4"/>
          </p:nvPr>
        </p:nvSpPr>
        <p:spPr>
          <a:xfrm>
            <a:off x="4714876" y="2071678"/>
            <a:ext cx="4141817" cy="4325959"/>
          </a:xfrm>
        </p:spPr>
        <p:txBody>
          <a:bodyPr/>
          <a:lstStyle/>
          <a:p>
            <a:pPr>
              <a:buFont typeface="Wingdings" pitchFamily="2" charset="2"/>
              <a:buChar char="§"/>
            </a:pPr>
            <a:r>
              <a:rPr lang="es-SV" dirty="0" smtClean="0"/>
              <a:t>DEPENDEN DEL CONTEXTO:</a:t>
            </a:r>
          </a:p>
          <a:p>
            <a:pPr>
              <a:buFont typeface="Wingdings" pitchFamily="2" charset="2"/>
              <a:buChar char="§"/>
            </a:pPr>
            <a:r>
              <a:rPr lang="es-SV" dirty="0" smtClean="0"/>
              <a:t>FAMILIAR, ECONOMICO</a:t>
            </a:r>
          </a:p>
          <a:p>
            <a:pPr>
              <a:buFont typeface="Wingdings" pitchFamily="2" charset="2"/>
              <a:buChar char="§"/>
            </a:pPr>
            <a:r>
              <a:rPr lang="es-SV" dirty="0" smtClean="0"/>
              <a:t>SOCIAL</a:t>
            </a:r>
          </a:p>
          <a:p>
            <a:pPr>
              <a:buFont typeface="Wingdings" pitchFamily="2" charset="2"/>
              <a:buChar char="§"/>
            </a:pPr>
            <a:endParaRPr lang="es-SV" dirty="0" smtClean="0"/>
          </a:p>
          <a:p>
            <a:pPr>
              <a:buFont typeface="Wingdings" pitchFamily="2" charset="2"/>
              <a:buChar char="§"/>
            </a:pPr>
            <a:endParaRPr lang="es-SV" dirty="0" smtClean="0"/>
          </a:p>
          <a:p>
            <a:pPr>
              <a:buFont typeface="Wingdings" pitchFamily="2" charset="2"/>
              <a:buChar char="§"/>
            </a:pPr>
            <a:endParaRPr lang="es-SV" dirty="0" smtClean="0"/>
          </a:p>
          <a:p>
            <a:pPr>
              <a:buFont typeface="Wingdings" pitchFamily="2" charset="2"/>
              <a:buChar char="§"/>
            </a:pPr>
            <a:r>
              <a:rPr lang="es-SV" dirty="0" smtClean="0"/>
              <a:t>CAPACITACION        COMPETENCIA</a:t>
            </a:r>
          </a:p>
          <a:p>
            <a:pPr>
              <a:buFont typeface="Wingdings" pitchFamily="2" charset="2"/>
              <a:buChar char="§"/>
            </a:pPr>
            <a:r>
              <a:rPr lang="es-SV" dirty="0" smtClean="0"/>
              <a:t>RECOMPENSA         MOTIVACION</a:t>
            </a:r>
          </a:p>
          <a:p>
            <a:endParaRPr lang="es-MX" dirty="0"/>
          </a:p>
        </p:txBody>
      </p:sp>
      <p:sp>
        <p:nvSpPr>
          <p:cNvPr id="7" name="Down Arrow 6"/>
          <p:cNvSpPr/>
          <p:nvPr/>
        </p:nvSpPr>
        <p:spPr>
          <a:xfrm>
            <a:off x="1785918" y="3857628"/>
            <a:ext cx="71438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Down Arrow 7"/>
          <p:cNvSpPr/>
          <p:nvPr/>
        </p:nvSpPr>
        <p:spPr>
          <a:xfrm>
            <a:off x="6000760" y="3571876"/>
            <a:ext cx="642942"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ight Arrow 8"/>
          <p:cNvSpPr/>
          <p:nvPr/>
        </p:nvSpPr>
        <p:spPr>
          <a:xfrm>
            <a:off x="7215206" y="4929198"/>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ight Arrow 9"/>
          <p:cNvSpPr/>
          <p:nvPr/>
        </p:nvSpPr>
        <p:spPr>
          <a:xfrm>
            <a:off x="7215206" y="5715016"/>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Sun 11"/>
          <p:cNvSpPr/>
          <p:nvPr/>
        </p:nvSpPr>
        <p:spPr>
          <a:xfrm>
            <a:off x="7929586" y="357166"/>
            <a:ext cx="357190"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Sun 12"/>
          <p:cNvSpPr/>
          <p:nvPr/>
        </p:nvSpPr>
        <p:spPr>
          <a:xfrm>
            <a:off x="357158" y="357166"/>
            <a:ext cx="357190"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Left-Right Arrow 13"/>
          <p:cNvSpPr/>
          <p:nvPr/>
        </p:nvSpPr>
        <p:spPr>
          <a:xfrm>
            <a:off x="1071538" y="1714488"/>
            <a:ext cx="2214578"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Up-Down Arrow 15"/>
          <p:cNvSpPr/>
          <p:nvPr/>
        </p:nvSpPr>
        <p:spPr>
          <a:xfrm>
            <a:off x="7000892" y="1142984"/>
            <a:ext cx="142876" cy="6429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IV- VISION COMPARTIDA</a:t>
            </a:r>
            <a:endParaRPr lang="es-MX" dirty="0"/>
          </a:p>
        </p:txBody>
      </p:sp>
      <p:sp>
        <p:nvSpPr>
          <p:cNvPr id="3" name="Text Placeholder 2"/>
          <p:cNvSpPr>
            <a:spLocks noGrp="1"/>
          </p:cNvSpPr>
          <p:nvPr>
            <p:ph type="body" idx="1"/>
          </p:nvPr>
        </p:nvSpPr>
        <p:spPr/>
        <p:txBody>
          <a:bodyPr/>
          <a:lstStyle/>
          <a:p>
            <a:endParaRPr lang="es-MX"/>
          </a:p>
        </p:txBody>
      </p:sp>
      <p:sp>
        <p:nvSpPr>
          <p:cNvPr id="4" name="Content Placeholder 3"/>
          <p:cNvSpPr>
            <a:spLocks noGrp="1"/>
          </p:cNvSpPr>
          <p:nvPr>
            <p:ph sz="half" idx="2"/>
          </p:nvPr>
        </p:nvSpPr>
        <p:spPr/>
        <p:txBody>
          <a:bodyPr>
            <a:normAutofit lnSpcReduction="10000"/>
          </a:bodyPr>
          <a:lstStyle/>
          <a:p>
            <a:r>
              <a:rPr lang="es-MX" dirty="0" smtClean="0"/>
              <a:t>Las empresas que podrán desarrollarse exitosamente en el futuro son aquellas que dispongan de entrenamientos y generen contextos de aprendizaje constante (lo mismo ocurre con las personas) aquellas que dejen de aprender, de innovar, se auto conducirán al fracaso. </a:t>
            </a:r>
          </a:p>
          <a:p>
            <a:endParaRPr lang="es-MX" dirty="0"/>
          </a:p>
        </p:txBody>
      </p:sp>
      <p:sp>
        <p:nvSpPr>
          <p:cNvPr id="5" name="Text Placeholder 4"/>
          <p:cNvSpPr>
            <a:spLocks noGrp="1"/>
          </p:cNvSpPr>
          <p:nvPr>
            <p:ph type="body" sz="quarter" idx="3"/>
          </p:nvPr>
        </p:nvSpPr>
        <p:spPr/>
        <p:txBody>
          <a:bodyPr/>
          <a:lstStyle/>
          <a:p>
            <a:endParaRPr lang="es-MX"/>
          </a:p>
        </p:txBody>
      </p:sp>
      <p:pic>
        <p:nvPicPr>
          <p:cNvPr id="7" name="Picture 2"/>
          <p:cNvPicPr>
            <a:picLocks noGrp="1" noChangeAspect="1" noChangeArrowheads="1"/>
          </p:cNvPicPr>
          <p:nvPr>
            <p:ph sz="quarter" idx="4"/>
          </p:nvPr>
        </p:nvPicPr>
        <p:blipFill>
          <a:blip r:embed="rId2"/>
          <a:srcRect/>
          <a:stretch>
            <a:fillRect/>
          </a:stretch>
        </p:blipFill>
        <p:spPr bwMode="auto">
          <a:xfrm>
            <a:off x="5347263" y="2174875"/>
            <a:ext cx="2637298" cy="3951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paisajes_Ajalvir_10"/>
          <p:cNvPicPr preferRelativeResize="0">
            <a:picLocks noChangeArrowheads="1"/>
          </p:cNvPicPr>
          <p:nvPr/>
        </p:nvPicPr>
        <p:blipFill>
          <a:blip r:embed="rId2"/>
          <a:srcRect/>
          <a:stretch>
            <a:fillRect/>
          </a:stretch>
        </p:blipFill>
        <p:spPr bwMode="auto">
          <a:xfrm>
            <a:off x="357158" y="285728"/>
            <a:ext cx="8521730" cy="6072229"/>
          </a:xfrm>
          <a:prstGeom prst="rect">
            <a:avLst/>
          </a:prstGeom>
          <a:noFill/>
          <a:ln w="9525">
            <a:noFill/>
            <a:miter lim="800000"/>
            <a:headEnd/>
            <a:tailEnd/>
          </a:ln>
        </p:spPr>
      </p:pic>
      <p:sp>
        <p:nvSpPr>
          <p:cNvPr id="5123" name="Rectangle 3"/>
          <p:cNvSpPr>
            <a:spLocks noGrp="1" noChangeArrowheads="1"/>
          </p:cNvSpPr>
          <p:nvPr>
            <p:ph type="body" idx="1"/>
          </p:nvPr>
        </p:nvSpPr>
        <p:spPr>
          <a:xfrm>
            <a:off x="428596" y="3286124"/>
            <a:ext cx="8229600" cy="2481262"/>
          </a:xfrm>
        </p:spPr>
        <p:txBody>
          <a:bodyPr>
            <a:normAutofit fontScale="85000" lnSpcReduction="10000"/>
          </a:bodyPr>
          <a:lstStyle/>
          <a:p>
            <a:pPr marL="0" indent="0" algn="just" eaLnBrk="1" hangingPunct="1">
              <a:buFont typeface="Symbol" pitchFamily="18" charset="2"/>
              <a:buNone/>
              <a:defRPr/>
            </a:pPr>
            <a:r>
              <a:rPr lang="es-ES_tradnl" sz="2800" dirty="0" smtClean="0">
                <a:solidFill>
                  <a:schemeClr val="bg1"/>
                </a:solidFill>
                <a:effectLst>
                  <a:outerShdw blurRad="38100" dist="38100" dir="2700000" algn="tl">
                    <a:srgbClr val="C0C0C0"/>
                  </a:outerShdw>
                </a:effectLst>
                <a:latin typeface="Zurich Lt BT" pitchFamily="34" charset="0"/>
              </a:rPr>
              <a:t> Hoy por hoy vivimos en un mundo en donde el sujeto es insuflado constantemente por la ley del deseo, cada vez ansia más, busca constantemente nuevas formas de acumular placer: “equipos musicales, autos, vestimenta, el más, por más y por comprar compulsivamente”. </a:t>
            </a:r>
            <a:r>
              <a:rPr lang="es-ES_tradnl" sz="2800" i="1" dirty="0" smtClean="0">
                <a:solidFill>
                  <a:schemeClr val="bg1"/>
                </a:solidFill>
                <a:effectLst>
                  <a:outerShdw blurRad="38100" dist="38100" dir="2700000" algn="tl">
                    <a:srgbClr val="C0C0C0"/>
                  </a:outerShdw>
                </a:effectLst>
                <a:latin typeface="Zurich Lt BT" pitchFamily="34" charset="0"/>
              </a:rPr>
              <a:t>Buscando constantemente satisfacer el TENER y olvidándose del desarrollo del SER.</a:t>
            </a:r>
            <a:r>
              <a:rPr lang="es-ES_tradnl" sz="2800" i="1" dirty="0" smtClean="0">
                <a:effectLst>
                  <a:outerShdw blurRad="38100" dist="38100" dir="2700000" algn="tl">
                    <a:srgbClr val="C0C0C0"/>
                  </a:outerShdw>
                </a:effectLst>
                <a:latin typeface="Zurich Lt BT" pitchFamily="34" charset="0"/>
              </a:rPr>
              <a:t> </a:t>
            </a:r>
            <a:endParaRPr lang="es-ES" sz="2800" dirty="0" smtClean="0">
              <a:effectLst>
                <a:outerShdw blurRad="38100" dist="38100" dir="2700000" algn="tl">
                  <a:srgbClr val="C0C0C0"/>
                </a:outerShdw>
              </a:effectLst>
              <a:latin typeface="Zurich Lt BT" pitchFamily="34" charset="0"/>
            </a:endParaRPr>
          </a:p>
          <a:p>
            <a:pPr marL="0" indent="0" eaLnBrk="1" hangingPunct="1">
              <a:defRPr/>
            </a:pPr>
            <a:endParaRPr lang="es-MX" sz="1800" dirty="0" smtClean="0">
              <a:effectLst>
                <a:outerShdw blurRad="38100" dist="38100" dir="2700000" algn="tl">
                  <a:srgbClr val="C0C0C0"/>
                </a:outerShdw>
              </a:effectLst>
              <a:latin typeface="Zurich Lt BT" pitchFamily="34" charset="0"/>
            </a:endParaRPr>
          </a:p>
        </p:txBody>
      </p:sp>
      <p:sp>
        <p:nvSpPr>
          <p:cNvPr id="5124" name="Rectangle 4"/>
          <p:cNvSpPr>
            <a:spLocks noChangeArrowheads="1"/>
          </p:cNvSpPr>
          <p:nvPr/>
        </p:nvSpPr>
        <p:spPr bwMode="auto">
          <a:xfrm>
            <a:off x="611188" y="1125538"/>
            <a:ext cx="5003800" cy="836612"/>
          </a:xfrm>
          <a:prstGeom prst="rect">
            <a:avLst/>
          </a:prstGeom>
          <a:noFill/>
          <a:ln w="9525">
            <a:noFill/>
            <a:miter lim="800000"/>
            <a:headEnd/>
            <a:tailEnd/>
          </a:ln>
          <a:effectLst/>
        </p:spPr>
        <p:txBody>
          <a:bodyPr anchor="ctr"/>
          <a:lstStyle/>
          <a:p>
            <a:pPr algn="ctr">
              <a:defRPr/>
            </a:pPr>
            <a:r>
              <a:rPr lang="es-ES" sz="2800" b="1" i="1" dirty="0" smtClean="0">
                <a:solidFill>
                  <a:schemeClr val="accent2"/>
                </a:solidFill>
                <a:effectLst>
                  <a:outerShdw blurRad="38100" dist="38100" dir="2700000" algn="tl">
                    <a:srgbClr val="C0C0C0"/>
                  </a:outerShdw>
                </a:effectLst>
                <a:latin typeface="Zurich Lt BT" pitchFamily="34" charset="0"/>
              </a:rPr>
              <a:t>  </a:t>
            </a:r>
            <a:r>
              <a:rPr lang="es-ES" sz="2800" b="1" i="1" dirty="0">
                <a:solidFill>
                  <a:schemeClr val="accent2"/>
                </a:solidFill>
                <a:effectLst>
                  <a:outerShdw blurRad="38100" dist="38100" dir="2700000" algn="tl">
                    <a:srgbClr val="C0C0C0"/>
                  </a:outerShdw>
                </a:effectLst>
                <a:latin typeface="Zurich Lt BT" pitchFamily="34" charset="0"/>
              </a:rPr>
              <a:t>para comenzar a reflexionar sobre nosotros mismos y las empresas</a:t>
            </a:r>
            <a:endParaRPr lang="es-MX" sz="2800" b="1" i="1" dirty="0">
              <a:solidFill>
                <a:schemeClr val="accent2"/>
              </a:solidFill>
              <a:effectLst>
                <a:outerShdw blurRad="38100" dist="38100" dir="2700000" algn="tl">
                  <a:srgbClr val="C0C0C0"/>
                </a:outerShdw>
              </a:effectLst>
              <a:latin typeface="Zurich Lt BT" pitchFamily="34" charset="0"/>
            </a:endParaRPr>
          </a:p>
        </p:txBody>
      </p:sp>
    </p:spTree>
  </p:cSld>
  <p:clrMapOvr>
    <a:masterClrMapping/>
  </p:clrMapOvr>
  <p:transition spd="med" advClick="0" advTm="21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1000"/>
                                        <p:tgtEl>
                                          <p:spTgt spid="5127"/>
                                        </p:tgtEl>
                                      </p:cBhvr>
                                    </p:animEffect>
                                    <p:anim calcmode="lin" valueType="num">
                                      <p:cBhvr>
                                        <p:cTn id="8" dur="1000" fill="hold"/>
                                        <p:tgtEl>
                                          <p:spTgt spid="5127"/>
                                        </p:tgtEl>
                                        <p:attrNameLst>
                                          <p:attrName>ppt_x</p:attrName>
                                        </p:attrNameLst>
                                      </p:cBhvr>
                                      <p:tavLst>
                                        <p:tav tm="0">
                                          <p:val>
                                            <p:strVal val="#ppt_x"/>
                                          </p:val>
                                        </p:tav>
                                        <p:tav tm="100000">
                                          <p:val>
                                            <p:strVal val="#ppt_x"/>
                                          </p:val>
                                        </p:tav>
                                      </p:tavLst>
                                    </p:anim>
                                    <p:anim calcmode="lin" valueType="num">
                                      <p:cBhvr>
                                        <p:cTn id="9" dur="1000" fill="hold"/>
                                        <p:tgtEl>
                                          <p:spTgt spid="512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5123">
                                            <p:txEl>
                                              <p:pRg st="0" end="0"/>
                                            </p:txEl>
                                          </p:spTgt>
                                        </p:tgtEl>
                                        <p:attrNameLst>
                                          <p:attrName>style.visibility</p:attrName>
                                        </p:attrNameLst>
                                      </p:cBhvr>
                                      <p:to>
                                        <p:strVal val="visible"/>
                                      </p:to>
                                    </p:set>
                                    <p:animEffect transition="in" filter="fade">
                                      <p:cBhvr>
                                        <p:cTn id="16"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organizacion"/>
          <p:cNvPicPr>
            <a:picLocks noChangeAspect="1" noChangeArrowheads="1"/>
          </p:cNvPicPr>
          <p:nvPr/>
        </p:nvPicPr>
        <p:blipFill>
          <a:blip r:embed="rId2"/>
          <a:srcRect/>
          <a:stretch>
            <a:fillRect/>
          </a:stretch>
        </p:blipFill>
        <p:spPr bwMode="auto">
          <a:xfrm>
            <a:off x="2928926" y="1643030"/>
            <a:ext cx="3214710" cy="3214710"/>
          </a:xfrm>
          <a:prstGeom prst="rect">
            <a:avLst/>
          </a:prstGeom>
          <a:noFill/>
          <a:ln w="9525">
            <a:noFill/>
            <a:miter lim="800000"/>
            <a:headEnd/>
            <a:tailEnd/>
          </a:ln>
        </p:spPr>
      </p:pic>
      <p:sp>
        <p:nvSpPr>
          <p:cNvPr id="6146" name="Rectangle 2"/>
          <p:cNvSpPr>
            <a:spLocks noGrp="1" noChangeArrowheads="1"/>
          </p:cNvSpPr>
          <p:nvPr>
            <p:ph type="title"/>
          </p:nvPr>
        </p:nvSpPr>
        <p:spPr>
          <a:xfrm>
            <a:off x="785786" y="1071546"/>
            <a:ext cx="7929618" cy="647700"/>
          </a:xfrm>
        </p:spPr>
        <p:txBody>
          <a:bodyPr>
            <a:noAutofit/>
          </a:bodyPr>
          <a:lstStyle/>
          <a:p>
            <a:pPr algn="l" eaLnBrk="1" hangingPunct="1"/>
            <a:r>
              <a:rPr lang="es-ES_tradnl" sz="2400" b="1" i="1" dirty="0" smtClean="0">
                <a:solidFill>
                  <a:schemeClr val="accent2"/>
                </a:solidFill>
                <a:latin typeface="Zurich Lt BT" pitchFamily="34" charset="0"/>
              </a:rPr>
              <a:t>FUNDAMENTOS  DE LA ORGANIZACIÓN INTELIGENTE:</a:t>
            </a:r>
            <a:r>
              <a:rPr lang="es-ES" sz="2400" b="1" i="1" dirty="0" smtClean="0">
                <a:solidFill>
                  <a:schemeClr val="accent2"/>
                </a:solidFill>
                <a:latin typeface="Zurich Lt BT" pitchFamily="34" charset="0"/>
              </a:rPr>
              <a:t> </a:t>
            </a:r>
            <a:endParaRPr lang="es-MX" sz="2400" b="1" i="1" dirty="0" smtClean="0">
              <a:solidFill>
                <a:schemeClr val="accent2"/>
              </a:solidFill>
              <a:latin typeface="Zurich Lt BT" pitchFamily="34" charset="0"/>
            </a:endParaRPr>
          </a:p>
        </p:txBody>
      </p:sp>
      <p:sp>
        <p:nvSpPr>
          <p:cNvPr id="6147" name="Rectangle 3"/>
          <p:cNvSpPr>
            <a:spLocks noGrp="1" noChangeArrowheads="1"/>
          </p:cNvSpPr>
          <p:nvPr>
            <p:ph type="body" idx="1"/>
          </p:nvPr>
        </p:nvSpPr>
        <p:spPr>
          <a:xfrm>
            <a:off x="611188" y="4724400"/>
            <a:ext cx="7870825" cy="1617663"/>
          </a:xfrm>
        </p:spPr>
        <p:txBody>
          <a:bodyPr/>
          <a:lstStyle/>
          <a:p>
            <a:pPr marL="0" indent="0" eaLnBrk="1" hangingPunct="1">
              <a:buFontTx/>
              <a:buNone/>
              <a:defRPr/>
            </a:pPr>
            <a:r>
              <a:rPr lang="es-ES_tradnl" sz="2400" smtClean="0">
                <a:effectLst>
                  <a:outerShdw blurRad="38100" dist="38100" dir="2700000" algn="tl">
                    <a:srgbClr val="C0C0C0"/>
                  </a:outerShdw>
                </a:effectLst>
                <a:latin typeface="Zurich Lt BT" pitchFamily="34" charset="0"/>
              </a:rPr>
              <a:t>Las organizaciones inteligentes buscan que la gente que forma parte de ellas, tenga entrenamiento en estas disciplinas:</a:t>
            </a:r>
            <a:endParaRPr lang="es-MX" sz="2400" smtClean="0">
              <a:effectLst>
                <a:outerShdw blurRad="38100" dist="38100" dir="2700000" algn="tl">
                  <a:srgbClr val="C0C0C0"/>
                </a:outerShdw>
              </a:effectLst>
              <a:latin typeface="Zurich Lt BT" pitchFamily="34" charset="0"/>
            </a:endParaRPr>
          </a:p>
        </p:txBody>
      </p:sp>
    </p:spTree>
  </p:cSld>
  <p:clrMapOvr>
    <a:masterClrMapping/>
  </p:clrMapOvr>
  <p:transition spd="med" advClick="0" advTm="21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 calcmode="lin" valueType="num">
                                      <p:cBhvr>
                                        <p:cTn id="10" dur="500" fill="hold"/>
                                        <p:tgtEl>
                                          <p:spTgt spid="6150"/>
                                        </p:tgtEl>
                                        <p:attrNameLst>
                                          <p:attrName>ppt_w</p:attrName>
                                        </p:attrNameLst>
                                      </p:cBhvr>
                                      <p:tavLst>
                                        <p:tav tm="0">
                                          <p:val>
                                            <p:fltVal val="0"/>
                                          </p:val>
                                        </p:tav>
                                        <p:tav tm="100000">
                                          <p:val>
                                            <p:strVal val="#ppt_w"/>
                                          </p:val>
                                        </p:tav>
                                      </p:tavLst>
                                    </p:anim>
                                    <p:anim calcmode="lin" valueType="num">
                                      <p:cBhvr>
                                        <p:cTn id="11" dur="500" fill="hold"/>
                                        <p:tgtEl>
                                          <p:spTgt spid="6150"/>
                                        </p:tgtEl>
                                        <p:attrNameLst>
                                          <p:attrName>ppt_h</p:attrName>
                                        </p:attrNameLst>
                                      </p:cBhvr>
                                      <p:tavLst>
                                        <p:tav tm="0">
                                          <p:val>
                                            <p:fltVal val="0"/>
                                          </p:val>
                                        </p:tav>
                                        <p:tav tm="100000">
                                          <p:val>
                                            <p:strVal val="#ppt_h"/>
                                          </p:val>
                                        </p:tav>
                                      </p:tavLst>
                                    </p:anim>
                                    <p:anim calcmode="lin" valueType="num">
                                      <p:cBhvr>
                                        <p:cTn id="12" dur="500" fill="hold"/>
                                        <p:tgtEl>
                                          <p:spTgt spid="6150"/>
                                        </p:tgtEl>
                                        <p:attrNameLst>
                                          <p:attrName>style.rotation</p:attrName>
                                        </p:attrNameLst>
                                      </p:cBhvr>
                                      <p:tavLst>
                                        <p:tav tm="0">
                                          <p:val>
                                            <p:fltVal val="360"/>
                                          </p:val>
                                        </p:tav>
                                        <p:tav tm="100000">
                                          <p:val>
                                            <p:fltVal val="0"/>
                                          </p:val>
                                        </p:tav>
                                      </p:tavLst>
                                    </p:anim>
                                    <p:animEffect transition="in" filter="fade">
                                      <p:cBhvr>
                                        <p:cTn id="13" dur="500"/>
                                        <p:tgtEl>
                                          <p:spTgt spid="6150"/>
                                        </p:tgtEl>
                                      </p:cBhvr>
                                    </p:animEffect>
                                  </p:childTnLst>
                                </p:cTn>
                              </p:par>
                            </p:childTnLst>
                          </p:cTn>
                        </p:par>
                        <p:par>
                          <p:cTn id="14" fill="hold">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 calcmode="lin" valueType="num">
                                      <p:cBhvr>
                                        <p:cTn id="17" dur="10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5820" t="10312" r="13867" b="5312"/>
          <a:stretch>
            <a:fillRect/>
          </a:stretch>
        </p:blipFill>
        <p:spPr bwMode="auto">
          <a:xfrm>
            <a:off x="214282" y="142852"/>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atardecer_Serracines_01"/>
          <p:cNvPicPr>
            <a:picLocks noChangeArrowheads="1"/>
          </p:cNvPicPr>
          <p:nvPr/>
        </p:nvPicPr>
        <p:blipFill>
          <a:blip r:embed="rId2"/>
          <a:srcRect b="2829"/>
          <a:stretch>
            <a:fillRect/>
          </a:stretch>
        </p:blipFill>
        <p:spPr bwMode="auto">
          <a:xfrm>
            <a:off x="357158" y="285728"/>
            <a:ext cx="8536017" cy="6143668"/>
          </a:xfrm>
          <a:prstGeom prst="rect">
            <a:avLst/>
          </a:prstGeom>
          <a:noFill/>
          <a:ln w="9525">
            <a:noFill/>
            <a:miter lim="800000"/>
            <a:headEnd/>
            <a:tailEnd/>
          </a:ln>
        </p:spPr>
      </p:pic>
      <p:sp>
        <p:nvSpPr>
          <p:cNvPr id="7171" name="Rectangle 3"/>
          <p:cNvSpPr>
            <a:spLocks noGrp="1" noChangeArrowheads="1"/>
          </p:cNvSpPr>
          <p:nvPr>
            <p:ph type="body" idx="1"/>
          </p:nvPr>
        </p:nvSpPr>
        <p:spPr>
          <a:xfrm>
            <a:off x="1177925" y="4692650"/>
            <a:ext cx="7715250" cy="1905000"/>
          </a:xfrm>
        </p:spPr>
        <p:txBody>
          <a:bodyPr/>
          <a:lstStyle/>
          <a:p>
            <a:pPr marL="0" indent="0" algn="r" eaLnBrk="1" hangingPunct="1">
              <a:buFontTx/>
              <a:buNone/>
            </a:pPr>
            <a:r>
              <a:rPr lang="es-ES_tradnl" sz="2800" dirty="0" smtClean="0">
                <a:solidFill>
                  <a:schemeClr val="bg1"/>
                </a:solidFill>
                <a:latin typeface="Zurich Lt BT" pitchFamily="34" charset="0"/>
              </a:rPr>
              <a:t>La gente con alto dominio personal alcanza las metas que se propone</a:t>
            </a:r>
            <a:r>
              <a:rPr lang="es-ES_tradnl" sz="2400" dirty="0" smtClean="0">
                <a:solidFill>
                  <a:schemeClr val="bg1"/>
                </a:solidFill>
                <a:latin typeface="Zurich Lt BT" pitchFamily="34" charset="0"/>
              </a:rPr>
              <a:t>. </a:t>
            </a:r>
            <a:endParaRPr lang="es-MX" sz="2400" dirty="0" smtClean="0">
              <a:solidFill>
                <a:schemeClr val="bg1"/>
              </a:solidFill>
              <a:latin typeface="Zurich Lt BT" pitchFamily="34" charset="0"/>
            </a:endParaRPr>
          </a:p>
        </p:txBody>
      </p:sp>
      <p:sp>
        <p:nvSpPr>
          <p:cNvPr id="7174" name="Rectangle 6"/>
          <p:cNvSpPr>
            <a:spLocks noChangeArrowheads="1"/>
          </p:cNvSpPr>
          <p:nvPr/>
        </p:nvSpPr>
        <p:spPr bwMode="auto">
          <a:xfrm>
            <a:off x="755650" y="1125538"/>
            <a:ext cx="3124573" cy="523220"/>
          </a:xfrm>
          <a:prstGeom prst="rect">
            <a:avLst/>
          </a:prstGeom>
          <a:noFill/>
          <a:ln w="9525">
            <a:noFill/>
            <a:miter lim="800000"/>
            <a:headEnd/>
            <a:tailEnd/>
          </a:ln>
        </p:spPr>
        <p:txBody>
          <a:bodyPr wrap="none">
            <a:spAutoFit/>
          </a:bodyPr>
          <a:lstStyle/>
          <a:p>
            <a:r>
              <a:rPr lang="es-ES_tradnl" sz="2800" i="1" dirty="0">
                <a:solidFill>
                  <a:schemeClr val="bg1"/>
                </a:solidFill>
                <a:latin typeface="Zurich Lt BT" pitchFamily="34" charset="0"/>
              </a:rPr>
              <a:t>Dominio Personal:</a:t>
            </a:r>
            <a:endParaRPr lang="es-MX" sz="2800" i="1" dirty="0">
              <a:solidFill>
                <a:schemeClr val="bg1"/>
              </a:solidFill>
              <a:latin typeface="Zurich Lt BT" pitchFamily="34" charset="0"/>
            </a:endParaRPr>
          </a:p>
        </p:txBody>
      </p:sp>
    </p:spTree>
  </p:cSld>
  <p:clrMapOvr>
    <a:masterClrMapping/>
  </p:clrMapOvr>
  <p:transition spd="med" advClick="0" advTm="13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2000"/>
                                        <p:tgtEl>
                                          <p:spTgt spid="717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Effect transition="in" filter="fade">
                                      <p:cBhvr>
                                        <p:cTn id="16"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tardecer_Serracines_19"/>
          <p:cNvPicPr>
            <a:picLocks noChangeArrowheads="1"/>
          </p:cNvPicPr>
          <p:nvPr/>
        </p:nvPicPr>
        <p:blipFill>
          <a:blip r:embed="rId2"/>
          <a:srcRect b="2855"/>
          <a:stretch>
            <a:fillRect/>
          </a:stretch>
        </p:blipFill>
        <p:spPr bwMode="auto">
          <a:xfrm>
            <a:off x="504795" y="428604"/>
            <a:ext cx="8639205" cy="6096022"/>
          </a:xfrm>
          <a:prstGeom prst="rect">
            <a:avLst/>
          </a:prstGeom>
          <a:noFill/>
          <a:ln w="9525">
            <a:noFill/>
            <a:miter lim="800000"/>
            <a:headEnd/>
            <a:tailEnd/>
          </a:ln>
        </p:spPr>
      </p:pic>
      <p:sp>
        <p:nvSpPr>
          <p:cNvPr id="15364" name="Rectangle 4"/>
          <p:cNvSpPr>
            <a:spLocks noChangeArrowheads="1"/>
          </p:cNvSpPr>
          <p:nvPr/>
        </p:nvSpPr>
        <p:spPr bwMode="auto">
          <a:xfrm>
            <a:off x="611188" y="1125538"/>
            <a:ext cx="7512569" cy="523220"/>
          </a:xfrm>
          <a:prstGeom prst="rect">
            <a:avLst/>
          </a:prstGeom>
          <a:noFill/>
          <a:ln w="9525">
            <a:noFill/>
            <a:miter lim="800000"/>
            <a:headEnd/>
            <a:tailEnd/>
          </a:ln>
        </p:spPr>
        <p:txBody>
          <a:bodyPr wrap="none">
            <a:spAutoFit/>
          </a:bodyPr>
          <a:lstStyle/>
          <a:p>
            <a:r>
              <a:rPr lang="es-ES_tradnl" sz="2800" i="1" dirty="0" smtClean="0">
                <a:solidFill>
                  <a:schemeClr val="bg1"/>
                </a:solidFill>
                <a:latin typeface="Zurich Lt BT" pitchFamily="34" charset="0"/>
              </a:rPr>
              <a:t>           </a:t>
            </a:r>
            <a:r>
              <a:rPr lang="es-ES_tradnl" sz="2800" i="1" dirty="0" smtClean="0">
                <a:solidFill>
                  <a:srgbClr val="FF0000"/>
                </a:solidFill>
                <a:latin typeface="Zurich Lt BT" pitchFamily="34" charset="0"/>
              </a:rPr>
              <a:t>LOS NUEVOS MODELOS MENTALES</a:t>
            </a:r>
            <a:endParaRPr lang="es-MX" sz="2800" i="1" dirty="0">
              <a:solidFill>
                <a:srgbClr val="FF0000"/>
              </a:solidFill>
              <a:latin typeface="Zurich Lt BT" pitchFamily="34" charset="0"/>
            </a:endParaRPr>
          </a:p>
        </p:txBody>
      </p:sp>
      <p:sp>
        <p:nvSpPr>
          <p:cNvPr id="15365" name="Rectangle 5"/>
          <p:cNvSpPr>
            <a:spLocks noChangeArrowheads="1"/>
          </p:cNvSpPr>
          <p:nvPr/>
        </p:nvSpPr>
        <p:spPr bwMode="auto">
          <a:xfrm>
            <a:off x="1357290" y="3000372"/>
            <a:ext cx="7027882" cy="2246769"/>
          </a:xfrm>
          <a:prstGeom prst="rect">
            <a:avLst/>
          </a:prstGeom>
          <a:noFill/>
          <a:ln w="9525">
            <a:noFill/>
            <a:miter lim="800000"/>
            <a:headEnd/>
            <a:tailEnd/>
          </a:ln>
          <a:effectLst/>
        </p:spPr>
        <p:txBody>
          <a:bodyPr wrap="square">
            <a:spAutoFit/>
          </a:bodyPr>
          <a:lstStyle/>
          <a:p>
            <a:pPr algn="just">
              <a:defRPr/>
            </a:pPr>
            <a:r>
              <a:rPr lang="es-ES_tradnl" sz="2800" b="1" dirty="0">
                <a:solidFill>
                  <a:srgbClr val="FFFF00"/>
                </a:solidFill>
                <a:effectLst>
                  <a:outerShdw blurRad="38100" dist="38100" dir="2700000" algn="tl">
                    <a:srgbClr val="C0C0C0"/>
                  </a:outerShdw>
                </a:effectLst>
                <a:latin typeface="Zurich Lt BT" pitchFamily="34" charset="0"/>
              </a:rPr>
              <a:t>Trabajar con modelos mentales implica llegar al nivel en el cual la persona que está incorporando nuevos modelos a su vida pueda mantener conversaciones de apertura, equilibrando la indagación.</a:t>
            </a:r>
            <a:endParaRPr lang="es-MX" sz="2800" b="1" dirty="0">
              <a:solidFill>
                <a:srgbClr val="FFFF00"/>
              </a:solidFill>
              <a:effectLst>
                <a:outerShdw blurRad="38100" dist="38100" dir="2700000" algn="tl">
                  <a:srgbClr val="C0C0C0"/>
                </a:outerShdw>
              </a:effectLst>
              <a:latin typeface="Zurich Lt BT" pitchFamily="34" charset="0"/>
            </a:endParaRPr>
          </a:p>
        </p:txBody>
      </p:sp>
    </p:spTree>
  </p:cSld>
  <p:clrMapOvr>
    <a:masterClrMapping/>
  </p:clrMapOvr>
  <p:transition spd="med" advClick="0" advTm="21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2000"/>
                                        <p:tgtEl>
                                          <p:spTgt spid="15364"/>
                                        </p:tgtEl>
                                      </p:cBhvr>
                                    </p:animEffect>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15365"/>
                                        </p:tgtEl>
                                        <p:attrNameLst>
                                          <p:attrName>style.visibility</p:attrName>
                                        </p:attrNameLst>
                                      </p:cBhvr>
                                      <p:to>
                                        <p:strVal val="visible"/>
                                      </p:to>
                                    </p:set>
                                    <p:animEffect transition="in" filter="fade">
                                      <p:cBhvr>
                                        <p:cTn id="14" dur="1000"/>
                                        <p:tgtEl>
                                          <p:spTgt spid="15365"/>
                                        </p:tgtEl>
                                      </p:cBhvr>
                                    </p:animEffect>
                                    <p:anim calcmode="lin" valueType="num">
                                      <p:cBhvr>
                                        <p:cTn id="15" dur="1000" fill="hold"/>
                                        <p:tgtEl>
                                          <p:spTgt spid="15365"/>
                                        </p:tgtEl>
                                        <p:attrNameLst>
                                          <p:attrName>ppt_x</p:attrName>
                                        </p:attrNameLst>
                                      </p:cBhvr>
                                      <p:tavLst>
                                        <p:tav tm="0">
                                          <p:val>
                                            <p:strVal val="#ppt_x"/>
                                          </p:val>
                                        </p:tav>
                                        <p:tav tm="100000">
                                          <p:val>
                                            <p:strVal val="#ppt_x"/>
                                          </p:val>
                                        </p:tav>
                                      </p:tavLst>
                                    </p:anim>
                                    <p:anim calcmode="lin" valueType="num">
                                      <p:cBhvr>
                                        <p:cTn id="16"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atardecer_Serracines_23"/>
          <p:cNvPicPr>
            <a:picLocks noChangeArrowheads="1"/>
          </p:cNvPicPr>
          <p:nvPr/>
        </p:nvPicPr>
        <p:blipFill>
          <a:blip r:embed="rId2"/>
          <a:srcRect b="3018"/>
          <a:stretch>
            <a:fillRect/>
          </a:stretch>
        </p:blipFill>
        <p:spPr bwMode="auto">
          <a:xfrm>
            <a:off x="357158" y="406398"/>
            <a:ext cx="8462992" cy="6022998"/>
          </a:xfrm>
          <a:prstGeom prst="rect">
            <a:avLst/>
          </a:prstGeom>
          <a:noFill/>
          <a:ln w="9525">
            <a:noFill/>
            <a:miter lim="800000"/>
            <a:headEnd/>
            <a:tailEnd/>
          </a:ln>
        </p:spPr>
      </p:pic>
      <p:sp>
        <p:nvSpPr>
          <p:cNvPr id="10243" name="Rectangle 3"/>
          <p:cNvSpPr>
            <a:spLocks noGrp="1" noChangeArrowheads="1"/>
          </p:cNvSpPr>
          <p:nvPr>
            <p:ph type="body" idx="1"/>
          </p:nvPr>
        </p:nvSpPr>
        <p:spPr>
          <a:xfrm>
            <a:off x="500034" y="1285860"/>
            <a:ext cx="8229600" cy="676275"/>
          </a:xfrm>
        </p:spPr>
        <p:txBody>
          <a:bodyPr/>
          <a:lstStyle/>
          <a:p>
            <a:pPr marL="0" indent="0" algn="ctr" eaLnBrk="1" hangingPunct="1">
              <a:buFontTx/>
              <a:buNone/>
              <a:tabLst>
                <a:tab pos="0" algn="l"/>
              </a:tabLst>
              <a:defRPr/>
            </a:pPr>
            <a:r>
              <a:rPr lang="es-ES_tradnl" sz="3600" i="1" dirty="0" smtClean="0">
                <a:effectLst>
                  <a:outerShdw blurRad="38100" dist="38100" dir="2700000" algn="tl">
                    <a:srgbClr val="C0C0C0"/>
                  </a:outerShdw>
                </a:effectLst>
                <a:latin typeface="Zurich Lt BT" pitchFamily="34" charset="0"/>
              </a:rPr>
              <a:t>Construcción de una visión compartida.</a:t>
            </a:r>
            <a:endParaRPr lang="es-MX" sz="3600" i="1" dirty="0" smtClean="0">
              <a:effectLst>
                <a:outerShdw blurRad="38100" dist="38100" dir="2700000" algn="tl">
                  <a:srgbClr val="C0C0C0"/>
                </a:outerShdw>
              </a:effectLst>
              <a:latin typeface="Zurich Lt BT" pitchFamily="34" charset="0"/>
            </a:endParaRPr>
          </a:p>
        </p:txBody>
      </p:sp>
      <p:sp>
        <p:nvSpPr>
          <p:cNvPr id="4" name="Rectangle 3"/>
          <p:cNvSpPr/>
          <p:nvPr/>
        </p:nvSpPr>
        <p:spPr>
          <a:xfrm>
            <a:off x="1214414" y="2690336"/>
            <a:ext cx="6572296" cy="2246769"/>
          </a:xfrm>
          <a:prstGeom prst="rect">
            <a:avLst/>
          </a:prstGeom>
        </p:spPr>
        <p:txBody>
          <a:bodyPr wrap="square">
            <a:spAutoFit/>
          </a:bodyPr>
          <a:lstStyle/>
          <a:p>
            <a:r>
              <a:rPr lang="es-MX" sz="2800" dirty="0" smtClean="0"/>
              <a:t>La visión compartida no es una idea. Es una fuerza en el corazón de la gente, una fuerza de impresionante poder. Cuando la gente comparte una visión está conectada por un interés común</a:t>
            </a:r>
            <a:endParaRPr lang="es-MX" sz="2800" dirty="0"/>
          </a:p>
        </p:txBody>
      </p:sp>
    </p:spTree>
  </p:cSld>
  <p:clrMapOvr>
    <a:masterClrMapping/>
  </p:clrMapOvr>
  <p:transition spd="med" advClick="0" advTm="16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2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dogsled-team-wallpaper"/>
          <p:cNvPicPr>
            <a:picLocks noChangeArrowheads="1"/>
          </p:cNvPicPr>
          <p:nvPr/>
        </p:nvPicPr>
        <p:blipFill>
          <a:blip r:embed="rId2"/>
          <a:srcRect/>
          <a:stretch>
            <a:fillRect/>
          </a:stretch>
        </p:blipFill>
        <p:spPr bwMode="auto">
          <a:xfrm>
            <a:off x="142844" y="357166"/>
            <a:ext cx="8856666" cy="5867405"/>
          </a:xfrm>
          <a:prstGeom prst="rect">
            <a:avLst/>
          </a:prstGeom>
          <a:noFill/>
          <a:ln w="9525">
            <a:noFill/>
            <a:miter lim="800000"/>
            <a:headEnd/>
            <a:tailEnd/>
          </a:ln>
        </p:spPr>
      </p:pic>
      <p:sp>
        <p:nvSpPr>
          <p:cNvPr id="12291" name="Rectangle 3"/>
          <p:cNvSpPr>
            <a:spLocks noGrp="1" noChangeArrowheads="1"/>
          </p:cNvSpPr>
          <p:nvPr>
            <p:ph type="body" idx="1"/>
          </p:nvPr>
        </p:nvSpPr>
        <p:spPr>
          <a:xfrm>
            <a:off x="457200" y="3971925"/>
            <a:ext cx="8229600" cy="2265363"/>
          </a:xfrm>
        </p:spPr>
        <p:txBody>
          <a:bodyPr/>
          <a:lstStyle/>
          <a:p>
            <a:pPr marL="0" indent="0" algn="just" eaLnBrk="1" hangingPunct="1">
              <a:buFontTx/>
              <a:buNone/>
              <a:defRPr/>
            </a:pPr>
            <a:r>
              <a:rPr lang="es-ES_tradnl" sz="2800" dirty="0" smtClean="0">
                <a:solidFill>
                  <a:srgbClr val="FFFF00"/>
                </a:solidFill>
                <a:effectLst>
                  <a:outerShdw blurRad="38100" dist="38100" dir="2700000" algn="tl">
                    <a:srgbClr val="C0C0C0"/>
                  </a:outerShdw>
                </a:effectLst>
                <a:latin typeface="Zurich Lt BT" pitchFamily="34" charset="0"/>
              </a:rPr>
              <a:t>Generar el contexto y desarrollo de aptitudes de trabajo en equipo, logrando el desarrollo de una figura más amplia, Enriquecedora de la perspectiva individual</a:t>
            </a:r>
            <a:r>
              <a:rPr lang="es-ES_tradnl" sz="2400" dirty="0" smtClean="0">
                <a:solidFill>
                  <a:srgbClr val="FFFF00"/>
                </a:solidFill>
                <a:effectLst>
                  <a:outerShdw blurRad="38100" dist="38100" dir="2700000" algn="tl">
                    <a:srgbClr val="C0C0C0"/>
                  </a:outerShdw>
                </a:effectLst>
                <a:latin typeface="Zurich Lt BT" pitchFamily="34" charset="0"/>
              </a:rPr>
              <a:t>. </a:t>
            </a:r>
            <a:endParaRPr lang="es-MX" sz="2400" dirty="0" smtClean="0">
              <a:solidFill>
                <a:srgbClr val="FFFF00"/>
              </a:solidFill>
              <a:effectLst>
                <a:outerShdw blurRad="38100" dist="38100" dir="2700000" algn="tl">
                  <a:srgbClr val="C0C0C0"/>
                </a:outerShdw>
              </a:effectLst>
              <a:latin typeface="Zurich Lt BT" pitchFamily="34" charset="0"/>
            </a:endParaRPr>
          </a:p>
        </p:txBody>
      </p:sp>
      <p:sp>
        <p:nvSpPr>
          <p:cNvPr id="12292" name="Rectangle 4"/>
          <p:cNvSpPr>
            <a:spLocks noChangeArrowheads="1"/>
          </p:cNvSpPr>
          <p:nvPr/>
        </p:nvSpPr>
        <p:spPr bwMode="auto">
          <a:xfrm>
            <a:off x="4857752" y="1357298"/>
            <a:ext cx="4139275" cy="523220"/>
          </a:xfrm>
          <a:prstGeom prst="rect">
            <a:avLst/>
          </a:prstGeom>
          <a:noFill/>
          <a:ln w="9525">
            <a:noFill/>
            <a:miter lim="800000"/>
            <a:headEnd/>
            <a:tailEnd/>
          </a:ln>
        </p:spPr>
        <p:txBody>
          <a:bodyPr wrap="none">
            <a:spAutoFit/>
          </a:bodyPr>
          <a:lstStyle/>
          <a:p>
            <a:r>
              <a:rPr lang="es-ES_tradnl" sz="2800" b="1" i="1" dirty="0">
                <a:solidFill>
                  <a:srgbClr val="FF0000"/>
                </a:solidFill>
                <a:latin typeface="Zurich Lt BT" pitchFamily="34" charset="0"/>
              </a:rPr>
              <a:t>Aprendizaje en equipo:</a:t>
            </a:r>
            <a:endParaRPr lang="es-MX" sz="2800" b="1" i="1" dirty="0">
              <a:solidFill>
                <a:srgbClr val="FF0000"/>
              </a:solidFill>
              <a:latin typeface="Zurich Lt BT" pitchFamily="34" charset="0"/>
            </a:endParaRPr>
          </a:p>
        </p:txBody>
      </p:sp>
    </p:spTree>
  </p:cSld>
  <p:clrMapOvr>
    <a:masterClrMapping/>
  </p:clrMapOvr>
  <p:transition spd="med" advClick="0" advTm="21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par>
                                <p:cTn id="10" presetID="30" presetClass="entr" presetSubtype="0" fill="hold" grpId="0" nodeType="with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800" decel="100000"/>
                                        <p:tgtEl>
                                          <p:spTgt spid="12292"/>
                                        </p:tgtEl>
                                      </p:cBhvr>
                                    </p:animEffect>
                                    <p:anim calcmode="lin" valueType="num">
                                      <p:cBhvr>
                                        <p:cTn id="13" dur="800" decel="100000" fill="hold"/>
                                        <p:tgtEl>
                                          <p:spTgt spid="12292"/>
                                        </p:tgtEl>
                                        <p:attrNameLst>
                                          <p:attrName>style.rotation</p:attrName>
                                        </p:attrNameLst>
                                      </p:cBhvr>
                                      <p:tavLst>
                                        <p:tav tm="0">
                                          <p:val>
                                            <p:fltVal val="-90"/>
                                          </p:val>
                                        </p:tav>
                                        <p:tav tm="100000">
                                          <p:val>
                                            <p:fltVal val="0"/>
                                          </p:val>
                                        </p:tav>
                                      </p:tavLst>
                                    </p:anim>
                                    <p:anim calcmode="lin" valueType="num">
                                      <p:cBhvr>
                                        <p:cTn id="14" dur="800" decel="100000" fill="hold"/>
                                        <p:tgtEl>
                                          <p:spTgt spid="12292"/>
                                        </p:tgtEl>
                                        <p:attrNameLst>
                                          <p:attrName>ppt_x</p:attrName>
                                        </p:attrNameLst>
                                      </p:cBhvr>
                                      <p:tavLst>
                                        <p:tav tm="0">
                                          <p:val>
                                            <p:strVal val="#ppt_x+0.4"/>
                                          </p:val>
                                        </p:tav>
                                        <p:tav tm="100000">
                                          <p:val>
                                            <p:strVal val="#ppt_x-0.05"/>
                                          </p:val>
                                        </p:tav>
                                      </p:tavLst>
                                    </p:anim>
                                    <p:anim calcmode="lin" valueType="num">
                                      <p:cBhvr>
                                        <p:cTn id="15" dur="800" decel="100000" fill="hold"/>
                                        <p:tgtEl>
                                          <p:spTgt spid="1229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29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292"/>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30" presetClass="entr" presetSubtype="0" fill="hold" grpId="0" nodeType="afterEffect">
                                  <p:stCondLst>
                                    <p:cond delay="0"/>
                                  </p:stCondLst>
                                  <p:childTnLst>
                                    <p:set>
                                      <p:cBhvr>
                                        <p:cTn id="20" dur="1" fill="hold">
                                          <p:stCondLst>
                                            <p:cond delay="0"/>
                                          </p:stCondLst>
                                        </p:cTn>
                                        <p:tgtEl>
                                          <p:spTgt spid="12291">
                                            <p:txEl>
                                              <p:pRg st="0" end="0"/>
                                            </p:txEl>
                                          </p:spTgt>
                                        </p:tgtEl>
                                        <p:attrNameLst>
                                          <p:attrName>style.visibility</p:attrName>
                                        </p:attrNameLst>
                                      </p:cBhvr>
                                      <p:to>
                                        <p:strVal val="visible"/>
                                      </p:to>
                                    </p:set>
                                    <p:animEffect transition="in" filter="fade">
                                      <p:cBhvr>
                                        <p:cTn id="21" dur="800" decel="100000"/>
                                        <p:tgtEl>
                                          <p:spTgt spid="12291">
                                            <p:txEl>
                                              <p:pRg st="0" end="0"/>
                                            </p:txEl>
                                          </p:spTgt>
                                        </p:tgtEl>
                                      </p:cBhvr>
                                    </p:animEffect>
                                    <p:anim calcmode="lin" valueType="num">
                                      <p:cBhvr>
                                        <p:cTn id="22" dur="800" decel="100000" fill="hold"/>
                                        <p:tgtEl>
                                          <p:spTgt spid="12291">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2291">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2291">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291">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29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panticosa_1816"/>
          <p:cNvPicPr>
            <a:picLocks noChangeArrowheads="1"/>
          </p:cNvPicPr>
          <p:nvPr/>
        </p:nvPicPr>
        <p:blipFill>
          <a:blip r:embed="rId2"/>
          <a:srcRect b="2510"/>
          <a:stretch>
            <a:fillRect/>
          </a:stretch>
        </p:blipFill>
        <p:spPr bwMode="auto">
          <a:xfrm>
            <a:off x="214282" y="357166"/>
            <a:ext cx="8785225" cy="6000768"/>
          </a:xfrm>
          <a:prstGeom prst="rect">
            <a:avLst/>
          </a:prstGeom>
          <a:noFill/>
          <a:ln w="9525">
            <a:noFill/>
            <a:miter lim="800000"/>
            <a:headEnd/>
            <a:tailEnd/>
          </a:ln>
        </p:spPr>
      </p:pic>
      <p:sp>
        <p:nvSpPr>
          <p:cNvPr id="13315" name="Rectangle 3"/>
          <p:cNvSpPr>
            <a:spLocks noGrp="1" noChangeArrowheads="1"/>
          </p:cNvSpPr>
          <p:nvPr>
            <p:ph type="body" idx="1"/>
          </p:nvPr>
        </p:nvSpPr>
        <p:spPr>
          <a:xfrm>
            <a:off x="500034" y="2285992"/>
            <a:ext cx="5113337" cy="1684338"/>
          </a:xfrm>
        </p:spPr>
        <p:txBody>
          <a:bodyPr>
            <a:noAutofit/>
          </a:bodyPr>
          <a:lstStyle/>
          <a:p>
            <a:pPr marL="0" indent="0" algn="just" eaLnBrk="1" hangingPunct="1">
              <a:lnSpc>
                <a:spcPct val="90000"/>
              </a:lnSpc>
              <a:buFontTx/>
              <a:buNone/>
              <a:defRPr/>
            </a:pPr>
            <a:r>
              <a:rPr lang="es-ES_tradnl" sz="2400" b="1" dirty="0" smtClean="0">
                <a:solidFill>
                  <a:srgbClr val="FFFF99"/>
                </a:solidFill>
                <a:effectLst>
                  <a:outerShdw blurRad="38100" dist="38100" dir="2700000" algn="tl">
                    <a:srgbClr val="C0C0C0"/>
                  </a:outerShdw>
                </a:effectLst>
                <a:latin typeface="Zurich Lt BT" pitchFamily="34" charset="0"/>
              </a:rPr>
              <a:t>En las organizaciones, esta presente el paradigma de personas interrelacionadas, como eslabones de una misma cadena, superando las barreras entre las diferentes gerencias o formando equipos interdisciplinarios. </a:t>
            </a:r>
            <a:endParaRPr lang="es-MX" sz="2400" b="1" dirty="0" smtClean="0">
              <a:solidFill>
                <a:srgbClr val="FFFF99"/>
              </a:solidFill>
              <a:effectLst>
                <a:outerShdw blurRad="38100" dist="38100" dir="2700000" algn="tl">
                  <a:srgbClr val="C0C0C0"/>
                </a:outerShdw>
              </a:effectLst>
              <a:latin typeface="Zurich Lt BT" pitchFamily="34" charset="0"/>
            </a:endParaRPr>
          </a:p>
        </p:txBody>
      </p:sp>
    </p:spTree>
  </p:cSld>
  <p:clrMapOvr>
    <a:masterClrMapping/>
  </p:clrMapOvr>
  <p:transition spd="med" advClick="0" advTm="21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1000"/>
                                        <p:tgtEl>
                                          <p:spTgt spid="13320"/>
                                        </p:tgtEl>
                                      </p:cBhvr>
                                    </p:animEffect>
                                    <p:anim calcmode="lin" valueType="num">
                                      <p:cBhvr>
                                        <p:cTn id="8" dur="1000" fill="hold"/>
                                        <p:tgtEl>
                                          <p:spTgt spid="13320"/>
                                        </p:tgtEl>
                                        <p:attrNameLst>
                                          <p:attrName>ppt_x</p:attrName>
                                        </p:attrNameLst>
                                      </p:cBhvr>
                                      <p:tavLst>
                                        <p:tav tm="0">
                                          <p:val>
                                            <p:strVal val="#ppt_x"/>
                                          </p:val>
                                        </p:tav>
                                        <p:tav tm="100000">
                                          <p:val>
                                            <p:strVal val="#ppt_x"/>
                                          </p:val>
                                        </p:tav>
                                      </p:tavLst>
                                    </p:anim>
                                    <p:anim calcmode="lin" valueType="num">
                                      <p:cBhvr>
                                        <p:cTn id="9" dur="1000" fill="hold"/>
                                        <p:tgtEl>
                                          <p:spTgt spid="133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800" decel="100000"/>
                                        <p:tgtEl>
                                          <p:spTgt spid="13315">
                                            <p:txEl>
                                              <p:pRg st="0" end="0"/>
                                            </p:txEl>
                                          </p:spTgt>
                                        </p:tgtEl>
                                      </p:cBhvr>
                                    </p:animEffect>
                                    <p:anim calcmode="lin" valueType="num">
                                      <p:cBhvr>
                                        <p:cTn id="14" dur="800" decel="100000" fill="hold"/>
                                        <p:tgtEl>
                                          <p:spTgt spid="13315">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3315">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3315">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315">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31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elva_de_oza_2709"/>
          <p:cNvPicPr>
            <a:picLocks noChangeArrowheads="1"/>
          </p:cNvPicPr>
          <p:nvPr/>
        </p:nvPicPr>
        <p:blipFill>
          <a:blip r:embed="rId2"/>
          <a:srcRect b="3839"/>
          <a:stretch>
            <a:fillRect/>
          </a:stretch>
        </p:blipFill>
        <p:spPr bwMode="auto">
          <a:xfrm>
            <a:off x="428596" y="357166"/>
            <a:ext cx="8286808" cy="6072229"/>
          </a:xfrm>
          <a:prstGeom prst="rect">
            <a:avLst/>
          </a:prstGeom>
          <a:noFill/>
          <a:ln w="9525">
            <a:noFill/>
            <a:miter lim="800000"/>
            <a:headEnd/>
            <a:tailEnd/>
          </a:ln>
        </p:spPr>
      </p:pic>
      <p:sp>
        <p:nvSpPr>
          <p:cNvPr id="14339" name="Rectangle 3"/>
          <p:cNvSpPr>
            <a:spLocks noGrp="1" noChangeArrowheads="1"/>
          </p:cNvSpPr>
          <p:nvPr>
            <p:ph type="body" idx="1"/>
          </p:nvPr>
        </p:nvSpPr>
        <p:spPr>
          <a:xfrm>
            <a:off x="1500166" y="642918"/>
            <a:ext cx="6491288" cy="1944687"/>
          </a:xfrm>
        </p:spPr>
        <p:txBody>
          <a:bodyPr>
            <a:noAutofit/>
          </a:bodyPr>
          <a:lstStyle/>
          <a:p>
            <a:pPr marL="0" indent="0" algn="ctr" eaLnBrk="1" hangingPunct="1">
              <a:buFontTx/>
              <a:buNone/>
            </a:pPr>
            <a:r>
              <a:rPr lang="es-ES_tradnl" sz="2800" b="1" dirty="0" smtClean="0">
                <a:solidFill>
                  <a:srgbClr val="002060"/>
                </a:solidFill>
                <a:latin typeface="Zurich Lt BT" pitchFamily="34" charset="0"/>
              </a:rPr>
              <a:t>Al enfatizar cada una de ESTAS DISCIPLINAS, el pensamiento sistémico nos recuerda constantemente el principio de sinergia en el cual los resultados del trabajo en equipo son mejores al de las partes.</a:t>
            </a:r>
            <a:endParaRPr lang="es-MX" sz="2800" b="1" dirty="0" smtClean="0">
              <a:solidFill>
                <a:srgbClr val="002060"/>
              </a:solidFill>
              <a:latin typeface="Zurich Lt BT" pitchFamily="34" charset="0"/>
            </a:endParaRPr>
          </a:p>
        </p:txBody>
      </p:sp>
    </p:spTree>
  </p:cSld>
  <p:clrMapOvr>
    <a:masterClrMapping/>
  </p:clrMapOvr>
  <p:transition spd="med" advClick="0" advTm="21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anim calcmode="lin" valueType="num">
                                      <p:cBhvr>
                                        <p:cTn id="8" dur="1000" fill="hold"/>
                                        <p:tgtEl>
                                          <p:spTgt spid="14341"/>
                                        </p:tgtEl>
                                        <p:attrNameLst>
                                          <p:attrName>ppt_x</p:attrName>
                                        </p:attrNameLst>
                                      </p:cBhvr>
                                      <p:tavLst>
                                        <p:tav tm="0">
                                          <p:val>
                                            <p:strVal val="#ppt_x"/>
                                          </p:val>
                                        </p:tav>
                                        <p:tav tm="100000">
                                          <p:val>
                                            <p:strVal val="#ppt_x"/>
                                          </p:val>
                                        </p:tav>
                                      </p:tavLst>
                                    </p:anim>
                                    <p:anim calcmode="lin" valueType="num">
                                      <p:cBhvr>
                                        <p:cTn id="9" dur="1000" fill="hold"/>
                                        <p:tgtEl>
                                          <p:spTgt spid="143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fade">
                                      <p:cBhvr>
                                        <p:cTn id="13" dur="1000"/>
                                        <p:tgtEl>
                                          <p:spTgt spid="14339">
                                            <p:txEl>
                                              <p:pRg st="0" end="0"/>
                                            </p:txEl>
                                          </p:spTgt>
                                        </p:tgtEl>
                                      </p:cBhvr>
                                    </p:animEffect>
                                    <p:anim calcmode="lin" valueType="num">
                                      <p:cBhvr>
                                        <p:cTn id="14"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SV" dirty="0" smtClean="0"/>
              <a:t>V- EL VALOR ESPIRITUAL DE LA LEALTAD</a:t>
            </a:r>
            <a:endParaRPr lang="es-MX" dirty="0"/>
          </a:p>
        </p:txBody>
      </p:sp>
      <p:sp>
        <p:nvSpPr>
          <p:cNvPr id="3" name="Content Placeholder 2"/>
          <p:cNvSpPr>
            <a:spLocks noGrp="1"/>
          </p:cNvSpPr>
          <p:nvPr>
            <p:ph idx="1"/>
          </p:nvPr>
        </p:nvSpPr>
        <p:spPr>
          <a:xfrm>
            <a:off x="457200" y="1600200"/>
            <a:ext cx="8229600" cy="4829196"/>
          </a:xfrm>
        </p:spPr>
        <p:txBody>
          <a:bodyPr/>
          <a:lstStyle/>
          <a:p>
            <a:endParaRPr lang="es-MX" dirty="0"/>
          </a:p>
        </p:txBody>
      </p:sp>
      <p:pic>
        <p:nvPicPr>
          <p:cNvPr id="4098" name="Picture 2"/>
          <p:cNvPicPr>
            <a:picLocks noChangeAspect="1" noChangeArrowheads="1"/>
          </p:cNvPicPr>
          <p:nvPr/>
        </p:nvPicPr>
        <p:blipFill>
          <a:blip r:embed="rId2"/>
          <a:srcRect/>
          <a:stretch>
            <a:fillRect/>
          </a:stretch>
        </p:blipFill>
        <p:spPr bwMode="auto">
          <a:xfrm>
            <a:off x="1071538" y="1525101"/>
            <a:ext cx="6858048" cy="51362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14356"/>
            <a:ext cx="8429684" cy="5632311"/>
          </a:xfrm>
          <a:prstGeom prst="rect">
            <a:avLst/>
          </a:prstGeom>
        </p:spPr>
        <p:txBody>
          <a:bodyPr wrap="square">
            <a:spAutoFit/>
          </a:bodyPr>
          <a:lstStyle/>
          <a:p>
            <a:r>
              <a:rPr lang="es-MX" b="1" dirty="0" smtClean="0"/>
              <a:t>LEALTAD</a:t>
            </a:r>
            <a:r>
              <a:rPr lang="es-MX" dirty="0" smtClean="0"/>
              <a:t>.- Se refiere principalmente a la lealtad a ti mismo a tu familia, a tus sueños a tus superiores y sobre todo a tu trabajo.</a:t>
            </a:r>
            <a:br>
              <a:rPr lang="es-MX" dirty="0" smtClean="0"/>
            </a:br>
            <a:r>
              <a:rPr lang="es-MX" b="1" dirty="0" smtClean="0"/>
              <a:t>SERVICIO</a:t>
            </a:r>
            <a:r>
              <a:rPr lang="es-MX" dirty="0" smtClean="0"/>
              <a:t>.- Cualidad de suma importancia que nos da la razón de ser.</a:t>
            </a:r>
            <a:br>
              <a:rPr lang="es-MX" dirty="0" smtClean="0"/>
            </a:br>
            <a:r>
              <a:rPr lang="es-MX" b="1" dirty="0" smtClean="0"/>
              <a:t>INICIATIVA</a:t>
            </a:r>
            <a:r>
              <a:rPr lang="es-MX" dirty="0" smtClean="0"/>
              <a:t>.- Cualidad necesaria para poder realizar nuestro trabajo de manera profesional.</a:t>
            </a:r>
            <a:br>
              <a:rPr lang="es-MX" dirty="0" smtClean="0"/>
            </a:br>
            <a:r>
              <a:rPr lang="es-MX" b="1" dirty="0" smtClean="0"/>
              <a:t>RESPETO</a:t>
            </a:r>
            <a:r>
              <a:rPr lang="es-MX" dirty="0" smtClean="0"/>
              <a:t>.- Esta cualidad nos abre las puertas, fomentamos el respeto a nuestros compañeros a la empresa y sus bienes.</a:t>
            </a:r>
            <a:br>
              <a:rPr lang="es-MX" dirty="0" smtClean="0"/>
            </a:br>
            <a:r>
              <a:rPr lang="es-MX" b="1" dirty="0" smtClean="0"/>
              <a:t>DISCIPLINA</a:t>
            </a:r>
            <a:r>
              <a:rPr lang="es-MX" dirty="0" smtClean="0"/>
              <a:t>.- Esta es de vital importancia para el desarrollo de nuestra actividad con la máxima de que las órdenes primero se cumplen y después se discuten, no perdiendo de vista tu integridad personal.</a:t>
            </a:r>
            <a:br>
              <a:rPr lang="es-MX" dirty="0" smtClean="0"/>
            </a:br>
            <a:r>
              <a:rPr lang="es-MX" b="1" dirty="0" smtClean="0"/>
              <a:t>LIDERAZGO</a:t>
            </a:r>
            <a:r>
              <a:rPr lang="es-MX" dirty="0" smtClean="0"/>
              <a:t>.- Es la cualidad que debemos tener para la coordinación y control de nuestro servicio ya que en interacción con las líneas transportistas es de suma importancia su aplicación.</a:t>
            </a:r>
            <a:br>
              <a:rPr lang="es-MX" dirty="0" smtClean="0"/>
            </a:br>
            <a:r>
              <a:rPr lang="es-MX" b="1" dirty="0" smtClean="0"/>
              <a:t>RESPONSABILIDAD</a:t>
            </a:r>
            <a:r>
              <a:rPr lang="es-MX" dirty="0" smtClean="0"/>
              <a:t>.- En este punto es igual de importante que los anteriores, necesitamos gente comprometida y responsable de sus actos y actividades encomendadas, desde la puntualidad hasta la limpieza.</a:t>
            </a:r>
            <a:br>
              <a:rPr lang="es-MX" dirty="0" smtClean="0"/>
            </a:br>
            <a:r>
              <a:rPr lang="es-MX" b="1" dirty="0" smtClean="0"/>
              <a:t>AMABILIDAD</a:t>
            </a:r>
            <a:r>
              <a:rPr lang="es-MX" dirty="0" smtClean="0"/>
              <a:t>.- Esta cualidad no esta peleada con la educación se logra mas siendo amable que autoritario.</a:t>
            </a:r>
            <a:br>
              <a:rPr lang="es-MX" dirty="0" smtClean="0"/>
            </a:br>
            <a:r>
              <a:rPr lang="es-MX" b="1" dirty="0" smtClean="0"/>
              <a:t>PULCRITUD</a:t>
            </a:r>
            <a:r>
              <a:rPr lang="es-MX" dirty="0" smtClean="0"/>
              <a:t>.- Como empresa de servicio promovemos la limpieza personal y de los bienes, recuerda que como te ven te tratan.</a:t>
            </a:r>
            <a:endParaRPr lang="es-MX"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SV" dirty="0" smtClean="0"/>
              <a:t>EJEMPLOS DE LEALTAD EN LA BIBLIA</a:t>
            </a:r>
            <a:endParaRPr lang="es-MX" dirty="0"/>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es-ES" i="1" dirty="0" smtClean="0">
                <a:latin typeface="Arial Black" pitchFamily="34" charset="0"/>
                <a:ea typeface="Times New Roman" pitchFamily="18" charset="0"/>
                <a:cs typeface="Times New Roman" pitchFamily="18" charset="0"/>
              </a:rPr>
              <a:t>( LEATAD ES : fidelidad en la ejecuci</a:t>
            </a:r>
            <a:r>
              <a:rPr lang="es-ES" i="1" dirty="0" smtClean="0">
                <a:ea typeface="Times New Roman" pitchFamily="18" charset="0"/>
                <a:cs typeface="Times New Roman" pitchFamily="18" charset="0"/>
              </a:rPr>
              <a:t>ó</a:t>
            </a:r>
            <a:r>
              <a:rPr lang="es-ES" i="1" dirty="0" smtClean="0">
                <a:latin typeface="Arial Black" pitchFamily="34" charset="0"/>
                <a:ea typeface="Times New Roman" pitchFamily="18" charset="0"/>
                <a:cs typeface="Times New Roman" pitchFamily="18" charset="0"/>
              </a:rPr>
              <a:t>n de un deber</a:t>
            </a:r>
            <a:endParaRPr lang="es-MX" dirty="0" smtClean="0">
              <a:latin typeface="Arial" pitchFamily="34" charset="0"/>
              <a:cs typeface="Arial" pitchFamily="34" charset="0"/>
            </a:endParaRPr>
          </a:p>
          <a:p>
            <a:pPr marL="0" indent="0" eaLnBrk="0" fontAlgn="base" hangingPunct="0">
              <a:spcBef>
                <a:spcPct val="0"/>
              </a:spcBef>
              <a:spcAft>
                <a:spcPct val="0"/>
              </a:spcAft>
            </a:pPr>
            <a:r>
              <a:rPr lang="es-ES" dirty="0" smtClean="0">
                <a:latin typeface="Calibri" pitchFamily="34" charset="0"/>
                <a:ea typeface="Times New Roman" pitchFamily="18" charset="0"/>
                <a:cs typeface="Times New Roman" pitchFamily="18" charset="0"/>
              </a:rPr>
              <a:t>En las finanzas: 		2 </a:t>
            </a:r>
            <a:r>
              <a:rPr lang="es-ES" dirty="0" err="1" smtClean="0">
                <a:latin typeface="Calibri" pitchFamily="34" charset="0"/>
                <a:ea typeface="Times New Roman" pitchFamily="18" charset="0"/>
                <a:cs typeface="Times New Roman" pitchFamily="18" charset="0"/>
              </a:rPr>
              <a:t>Ro.</a:t>
            </a:r>
            <a:r>
              <a:rPr lang="es-ES" dirty="0" smtClean="0">
                <a:latin typeface="Calibri" pitchFamily="34" charset="0"/>
                <a:ea typeface="Times New Roman" pitchFamily="18" charset="0"/>
                <a:cs typeface="Times New Roman" pitchFamily="18" charset="0"/>
              </a:rPr>
              <a:t> 12.15</a:t>
            </a:r>
            <a:endParaRPr lang="es-MX" dirty="0" smtClean="0">
              <a:latin typeface="Arial" pitchFamily="34" charset="0"/>
              <a:cs typeface="Arial" pitchFamily="34" charset="0"/>
            </a:endParaRPr>
          </a:p>
          <a:p>
            <a:pPr marL="0" indent="0" eaLnBrk="0" fontAlgn="base" hangingPunct="0">
              <a:spcBef>
                <a:spcPct val="0"/>
              </a:spcBef>
              <a:spcAft>
                <a:spcPct val="0"/>
              </a:spcAft>
            </a:pPr>
            <a:r>
              <a:rPr lang="es-ES" dirty="0" smtClean="0">
                <a:latin typeface="Calibri" pitchFamily="34" charset="0"/>
                <a:ea typeface="Times New Roman" pitchFamily="18" charset="0"/>
                <a:cs typeface="Times New Roman" pitchFamily="18" charset="0"/>
              </a:rPr>
              <a:t>En la industria: 		2 </a:t>
            </a:r>
            <a:r>
              <a:rPr lang="es-ES" dirty="0" err="1" smtClean="0">
                <a:latin typeface="Calibri" pitchFamily="34" charset="0"/>
                <a:ea typeface="Times New Roman" pitchFamily="18" charset="0"/>
                <a:cs typeface="Times New Roman" pitchFamily="18" charset="0"/>
              </a:rPr>
              <a:t>Cr.</a:t>
            </a:r>
            <a:r>
              <a:rPr lang="es-ES" dirty="0" smtClean="0">
                <a:latin typeface="Calibri" pitchFamily="34" charset="0"/>
                <a:ea typeface="Times New Roman" pitchFamily="18" charset="0"/>
                <a:cs typeface="Times New Roman" pitchFamily="18" charset="0"/>
              </a:rPr>
              <a:t> 34.11,12</a:t>
            </a:r>
            <a:endParaRPr lang="es-MX" dirty="0" smtClean="0">
              <a:latin typeface="Arial" pitchFamily="34" charset="0"/>
              <a:cs typeface="Arial" pitchFamily="34" charset="0"/>
            </a:endParaRPr>
          </a:p>
          <a:p>
            <a:pPr marL="0" indent="0" eaLnBrk="0" fontAlgn="base" hangingPunct="0">
              <a:spcBef>
                <a:spcPct val="0"/>
              </a:spcBef>
              <a:spcAft>
                <a:spcPct val="0"/>
              </a:spcAft>
            </a:pPr>
            <a:r>
              <a:rPr lang="es-ES" dirty="0" smtClean="0">
                <a:latin typeface="Calibri" pitchFamily="34" charset="0"/>
                <a:ea typeface="Times New Roman" pitchFamily="18" charset="0"/>
                <a:cs typeface="Times New Roman" pitchFamily="18" charset="0"/>
              </a:rPr>
              <a:t>Vista en José: 		</a:t>
            </a:r>
            <a:r>
              <a:rPr lang="es-ES" dirty="0" err="1" smtClean="0">
                <a:latin typeface="Calibri" pitchFamily="34" charset="0"/>
                <a:ea typeface="Times New Roman" pitchFamily="18" charset="0"/>
                <a:cs typeface="Times New Roman" pitchFamily="18" charset="0"/>
              </a:rPr>
              <a:t>Gn.</a:t>
            </a:r>
            <a:r>
              <a:rPr lang="es-ES" dirty="0" smtClean="0">
                <a:latin typeface="Calibri" pitchFamily="34" charset="0"/>
                <a:ea typeface="Times New Roman" pitchFamily="18" charset="0"/>
                <a:cs typeface="Times New Roman" pitchFamily="18" charset="0"/>
              </a:rPr>
              <a:t> 39.6</a:t>
            </a:r>
            <a:endParaRPr lang="es-MX" dirty="0" smtClean="0">
              <a:latin typeface="Arial" pitchFamily="34" charset="0"/>
              <a:cs typeface="Arial" pitchFamily="34" charset="0"/>
            </a:endParaRPr>
          </a:p>
          <a:p>
            <a:pPr marL="0" indent="0" eaLnBrk="0" fontAlgn="base" hangingPunct="0">
              <a:spcBef>
                <a:spcPct val="0"/>
              </a:spcBef>
              <a:spcAft>
                <a:spcPct val="0"/>
              </a:spcAft>
            </a:pPr>
            <a:r>
              <a:rPr lang="es-ES" dirty="0" smtClean="0">
                <a:latin typeface="Calibri" pitchFamily="34" charset="0"/>
                <a:ea typeface="Times New Roman" pitchFamily="18" charset="0"/>
                <a:cs typeface="Times New Roman" pitchFamily="18" charset="0"/>
              </a:rPr>
              <a:t>Vista en Daniel: 	</a:t>
            </a:r>
            <a:r>
              <a:rPr lang="es-ES" dirty="0" err="1" smtClean="0">
                <a:latin typeface="Calibri" pitchFamily="34" charset="0"/>
                <a:ea typeface="Times New Roman" pitchFamily="18" charset="0"/>
                <a:cs typeface="Times New Roman" pitchFamily="18" charset="0"/>
              </a:rPr>
              <a:t>Dn.</a:t>
            </a:r>
            <a:r>
              <a:rPr lang="es-ES" dirty="0" smtClean="0">
                <a:latin typeface="Calibri" pitchFamily="34" charset="0"/>
                <a:ea typeface="Times New Roman" pitchFamily="18" charset="0"/>
                <a:cs typeface="Times New Roman" pitchFamily="18" charset="0"/>
              </a:rPr>
              <a:t> 6.1–3,28</a:t>
            </a:r>
            <a:endParaRPr lang="es-MX" dirty="0" smtClean="0">
              <a:latin typeface="Arial" pitchFamily="34" charset="0"/>
              <a:cs typeface="Arial" pitchFamily="34" charset="0"/>
            </a:endParaRPr>
          </a:p>
          <a:p>
            <a:pPr marL="0" indent="0" eaLnBrk="0" fontAlgn="base" hangingPunct="0">
              <a:spcBef>
                <a:spcPct val="0"/>
              </a:spcBef>
              <a:spcAft>
                <a:spcPct val="0"/>
              </a:spcAft>
            </a:pPr>
            <a:r>
              <a:rPr lang="es-ES" dirty="0" smtClean="0">
                <a:latin typeface="Calibri" pitchFamily="34" charset="0"/>
                <a:ea typeface="Times New Roman" pitchFamily="18" charset="0"/>
                <a:cs typeface="Times New Roman" pitchFamily="18" charset="0"/>
              </a:rPr>
              <a:t>Rey</a:t>
            </a:r>
            <a:r>
              <a:rPr lang="es-SV" dirty="0" smtClean="0">
                <a:latin typeface="Calibri" pitchFamily="34" charset="0"/>
                <a:ea typeface="Times New Roman" pitchFamily="18" charset="0"/>
                <a:cs typeface="Times New Roman" pitchFamily="18" charset="0"/>
              </a:rPr>
              <a:t>: 			</a:t>
            </a:r>
            <a:r>
              <a:rPr lang="es-ES" dirty="0" smtClean="0">
                <a:latin typeface="Calibri" pitchFamily="34" charset="0"/>
                <a:ea typeface="Times New Roman" pitchFamily="18" charset="0"/>
                <a:cs typeface="Times New Roman" pitchFamily="18" charset="0"/>
              </a:rPr>
              <a:t>1 </a:t>
            </a:r>
            <a:r>
              <a:rPr lang="es-ES" dirty="0" err="1" smtClean="0">
                <a:latin typeface="Calibri" pitchFamily="34" charset="0"/>
                <a:ea typeface="Times New Roman" pitchFamily="18" charset="0"/>
                <a:cs typeface="Times New Roman" pitchFamily="18" charset="0"/>
              </a:rPr>
              <a:t>Sam.</a:t>
            </a:r>
            <a:r>
              <a:rPr lang="es-ES" dirty="0" smtClean="0">
                <a:latin typeface="Calibri" pitchFamily="34" charset="0"/>
                <a:ea typeface="Times New Roman" pitchFamily="18" charset="0"/>
                <a:cs typeface="Times New Roman" pitchFamily="18" charset="0"/>
              </a:rPr>
              <a:t> 24.6–10</a:t>
            </a:r>
            <a:endParaRPr lang="es-MX" dirty="0" smtClean="0">
              <a:latin typeface="Arial" pitchFamily="34" charset="0"/>
              <a:cs typeface="Arial" pitchFamily="34" charset="0"/>
            </a:endParaRPr>
          </a:p>
          <a:p>
            <a:pPr marL="0" indent="0" eaLnBrk="0" fontAlgn="base" hangingPunct="0">
              <a:spcBef>
                <a:spcPct val="0"/>
              </a:spcBef>
              <a:spcAft>
                <a:spcPct val="0"/>
              </a:spcAft>
            </a:pPr>
            <a:r>
              <a:rPr lang="es-ES" dirty="0" smtClean="0">
                <a:latin typeface="Calibri" pitchFamily="34" charset="0"/>
                <a:ea typeface="Times New Roman" pitchFamily="18" charset="0"/>
                <a:cs typeface="Times New Roman" pitchFamily="18" charset="0"/>
              </a:rPr>
              <a:t>Lealtad a una causa: 	2 </a:t>
            </a:r>
            <a:r>
              <a:rPr lang="es-ES" dirty="0" err="1" smtClean="0">
                <a:latin typeface="Calibri" pitchFamily="34" charset="0"/>
                <a:ea typeface="Times New Roman" pitchFamily="18" charset="0"/>
                <a:cs typeface="Times New Roman" pitchFamily="18" charset="0"/>
              </a:rPr>
              <a:t>Sam.</a:t>
            </a:r>
            <a:r>
              <a:rPr lang="es-ES" dirty="0" smtClean="0">
                <a:latin typeface="Calibri" pitchFamily="34" charset="0"/>
                <a:ea typeface="Times New Roman" pitchFamily="18" charset="0"/>
                <a:cs typeface="Times New Roman" pitchFamily="18" charset="0"/>
              </a:rPr>
              <a:t> 11.9–11</a:t>
            </a:r>
            <a:endParaRPr lang="es-MX" dirty="0" smtClean="0">
              <a:latin typeface="Arial" pitchFamily="34" charset="0"/>
              <a:cs typeface="Arial" pitchFamily="34" charset="0"/>
            </a:endParaRPr>
          </a:p>
          <a:p>
            <a:pPr marL="0" indent="0" eaLnBrk="0" fontAlgn="base" hangingPunct="0">
              <a:spcBef>
                <a:spcPct val="0"/>
              </a:spcBef>
              <a:spcAft>
                <a:spcPct val="0"/>
              </a:spcAft>
              <a:buNone/>
            </a:pPr>
            <a:endParaRPr lang="es-ES" dirty="0" smtClean="0">
              <a:latin typeface="Arial" pitchFamily="34" charset="0"/>
              <a:cs typeface="Arial" pitchFamily="34" charset="0"/>
            </a:endParaRPr>
          </a:p>
          <a:p>
            <a:endParaRPr lang="es-MX"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rmAutofit/>
          </a:bodyPr>
          <a:lstStyle/>
          <a:p>
            <a:r>
              <a:rPr lang="es-SV" sz="4000" dirty="0" smtClean="0"/>
              <a:t>EJEMPLOS DE LEALTAD</a:t>
            </a:r>
            <a:endParaRPr lang="es-MX" sz="4000" dirty="0"/>
          </a:p>
        </p:txBody>
      </p:sp>
      <p:sp>
        <p:nvSpPr>
          <p:cNvPr id="3" name="Text Placeholder 2"/>
          <p:cNvSpPr>
            <a:spLocks noGrp="1"/>
          </p:cNvSpPr>
          <p:nvPr>
            <p:ph type="body" idx="1"/>
          </p:nvPr>
        </p:nvSpPr>
        <p:spPr/>
        <p:txBody>
          <a:bodyPr/>
          <a:lstStyle/>
          <a:p>
            <a:r>
              <a:rPr lang="es-SV" dirty="0" smtClean="0"/>
              <a:t>GENESIS 39.6</a:t>
            </a:r>
            <a:endParaRPr lang="es-MX" dirty="0"/>
          </a:p>
        </p:txBody>
      </p:sp>
      <p:sp>
        <p:nvSpPr>
          <p:cNvPr id="4" name="Content Placeholder 3"/>
          <p:cNvSpPr>
            <a:spLocks noGrp="1"/>
          </p:cNvSpPr>
          <p:nvPr>
            <p:ph sz="half" idx="2"/>
          </p:nvPr>
        </p:nvSpPr>
        <p:spPr/>
        <p:txBody>
          <a:bodyPr>
            <a:normAutofit/>
          </a:bodyPr>
          <a:lstStyle/>
          <a:p>
            <a:pPr>
              <a:buNone/>
            </a:pPr>
            <a:r>
              <a:rPr lang="es-MX" dirty="0" smtClean="0"/>
              <a:t>﻿</a:t>
            </a:r>
          </a:p>
          <a:p>
            <a:r>
              <a:rPr lang="es-ES" dirty="0" smtClean="0"/>
              <a:t>﻿</a:t>
            </a:r>
            <a:r>
              <a:rPr lang="es-MX" dirty="0" smtClean="0"/>
              <a:t>﻿Y dejó todo lo que tenía en mano de José, y con él no se preocupaba de cosa alguna sino del pan que comía. Y era José de hermoso semblante y bella presencia. </a:t>
            </a:r>
          </a:p>
          <a:p>
            <a:endParaRPr lang="es-MX" dirty="0"/>
          </a:p>
        </p:txBody>
      </p:sp>
      <p:sp>
        <p:nvSpPr>
          <p:cNvPr id="5" name="Text Placeholder 4"/>
          <p:cNvSpPr>
            <a:spLocks noGrp="1"/>
          </p:cNvSpPr>
          <p:nvPr>
            <p:ph type="body" sz="quarter" idx="3"/>
          </p:nvPr>
        </p:nvSpPr>
        <p:spPr>
          <a:xfrm>
            <a:off x="4857752" y="1142984"/>
            <a:ext cx="3498875" cy="639762"/>
          </a:xfrm>
        </p:spPr>
        <p:txBody>
          <a:bodyPr/>
          <a:lstStyle/>
          <a:p>
            <a:r>
              <a:rPr lang="es-SV" dirty="0" smtClean="0"/>
              <a:t> Daniel 6:1-3 y 28</a:t>
            </a:r>
            <a:endParaRPr lang="es-MX" dirty="0"/>
          </a:p>
        </p:txBody>
      </p:sp>
      <p:sp>
        <p:nvSpPr>
          <p:cNvPr id="6" name="Content Placeholder 5"/>
          <p:cNvSpPr>
            <a:spLocks noGrp="1"/>
          </p:cNvSpPr>
          <p:nvPr>
            <p:ph sz="quarter" idx="4"/>
          </p:nvPr>
        </p:nvSpPr>
        <p:spPr>
          <a:xfrm>
            <a:off x="4645025" y="1928802"/>
            <a:ext cx="4041775" cy="4714907"/>
          </a:xfrm>
        </p:spPr>
        <p:txBody>
          <a:bodyPr>
            <a:normAutofit fontScale="77500" lnSpcReduction="20000"/>
          </a:bodyPr>
          <a:lstStyle/>
          <a:p>
            <a:r>
              <a:rPr lang="es-MX" dirty="0" smtClean="0"/>
              <a:t>﻿</a:t>
            </a:r>
            <a:r>
              <a:rPr lang="es-MX" baseline="30000" dirty="0" smtClean="0"/>
              <a:t>1</a:t>
            </a:r>
            <a:r>
              <a:rPr lang="es-MX" dirty="0" smtClean="0"/>
              <a:t>﻿Pareció bien a Darío constituir sobre el reino ciento veinte sátrapas, que gobernasen en todo el reino.﻿</a:t>
            </a:r>
            <a:r>
              <a:rPr lang="es-MX" baseline="30000" dirty="0" smtClean="0"/>
              <a:t> 2</a:t>
            </a:r>
            <a:r>
              <a:rPr lang="es-MX" dirty="0" smtClean="0"/>
              <a:t>﻿Y sobre ellos tres gobernadores, de los cuales Daniel era uno, a quienes estos sátrapas diesen cuenta, para que el rey no fuese perjudicado.﻿</a:t>
            </a:r>
            <a:r>
              <a:rPr lang="es-MX" baseline="30000" dirty="0" smtClean="0"/>
              <a:t> 3</a:t>
            </a:r>
            <a:r>
              <a:rPr lang="es-MX" dirty="0" smtClean="0"/>
              <a:t>﻿Pero Daniel mismo era superior a estos sátrapas y gobernadores, porque había en él un espíritu superior; y el rey pensó en ponerlo sobre todo el reino.﻿</a:t>
            </a:r>
            <a:r>
              <a:rPr lang="es-MX" baseline="30000" dirty="0" smtClean="0"/>
              <a:t> 4</a:t>
            </a:r>
            <a:r>
              <a:rPr lang="es-MX" dirty="0" smtClean="0"/>
              <a:t>﻿Entonces los gobernadores y sátrapas buscaban ocasión para acusar a Daniel en lo relacionado al reino; mas no podían hallar ocasión alguna o falta, porque él era fiel, y ningún vicio ni falta fue hallado en él.﻿ </a:t>
            </a:r>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5820" t="10312" r="13867" b="5312"/>
          <a:stretch>
            <a:fillRect/>
          </a:stretch>
        </p:blipFill>
        <p:spPr bwMode="auto">
          <a:xfrm>
            <a:off x="285720" y="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SV" dirty="0" smtClean="0"/>
              <a:t>EL VALOR MAS IMPORTANTE PARA GENERAR COMPROMISO</a:t>
            </a:r>
            <a:endParaRPr lang="es-MX" dirty="0"/>
          </a:p>
        </p:txBody>
      </p:sp>
      <p:sp>
        <p:nvSpPr>
          <p:cNvPr id="3" name="Text Placeholder 2"/>
          <p:cNvSpPr>
            <a:spLocks noGrp="1"/>
          </p:cNvSpPr>
          <p:nvPr>
            <p:ph type="body" idx="1"/>
          </p:nvPr>
        </p:nvSpPr>
        <p:spPr>
          <a:xfrm>
            <a:off x="857224" y="1714488"/>
            <a:ext cx="3071834" cy="714380"/>
          </a:xfrm>
        </p:spPr>
        <p:txBody>
          <a:bodyPr>
            <a:normAutofit fontScale="62500" lnSpcReduction="20000"/>
          </a:bodyPr>
          <a:lstStyle/>
          <a:p>
            <a:r>
              <a:rPr lang="es-SV" sz="3200" dirty="0" smtClean="0"/>
              <a:t>LEALTAD </a:t>
            </a:r>
            <a:r>
              <a:rPr lang="es-SV" sz="3800" dirty="0" smtClean="0"/>
              <a:t>y fidelidad de  </a:t>
            </a:r>
            <a:r>
              <a:rPr lang="es-SV" sz="3400" dirty="0" smtClean="0"/>
              <a:t>JESUS.</a:t>
            </a:r>
            <a:endParaRPr lang="es-MX" sz="3400" dirty="0"/>
          </a:p>
        </p:txBody>
      </p:sp>
      <p:sp>
        <p:nvSpPr>
          <p:cNvPr id="5" name="Text Placeholder 4"/>
          <p:cNvSpPr>
            <a:spLocks noGrp="1"/>
          </p:cNvSpPr>
          <p:nvPr>
            <p:ph type="body" sz="quarter" idx="3"/>
          </p:nvPr>
        </p:nvSpPr>
        <p:spPr>
          <a:xfrm>
            <a:off x="4929190" y="1857364"/>
            <a:ext cx="3714776" cy="639762"/>
          </a:xfrm>
        </p:spPr>
        <p:txBody>
          <a:bodyPr>
            <a:noAutofit/>
          </a:bodyPr>
          <a:lstStyle/>
          <a:p>
            <a:r>
              <a:rPr lang="es-SV" dirty="0" smtClean="0"/>
              <a:t>SEGURIDAD permanente. </a:t>
            </a:r>
            <a:r>
              <a:rPr lang="es-SV" dirty="0" smtClean="0"/>
              <a:t>CRISTO </a:t>
            </a:r>
            <a:r>
              <a:rPr lang="es-SV" dirty="0" smtClean="0"/>
              <a:t>VIVO ESTA</a:t>
            </a:r>
            <a:endParaRPr lang="es-MX" dirty="0"/>
          </a:p>
        </p:txBody>
      </p:sp>
      <p:pic>
        <p:nvPicPr>
          <p:cNvPr id="4098" name="Picture 2"/>
          <p:cNvPicPr>
            <a:picLocks noGrp="1" noChangeAspect="1" noChangeArrowheads="1"/>
          </p:cNvPicPr>
          <p:nvPr>
            <p:ph sz="half" idx="2"/>
          </p:nvPr>
        </p:nvPicPr>
        <p:blipFill>
          <a:blip r:embed="rId2"/>
          <a:srcRect/>
          <a:stretch>
            <a:fillRect/>
          </a:stretch>
        </p:blipFill>
        <p:spPr bwMode="auto">
          <a:xfrm>
            <a:off x="896144" y="2564606"/>
            <a:ext cx="3162300" cy="3171825"/>
          </a:xfrm>
          <a:prstGeom prst="rect">
            <a:avLst/>
          </a:prstGeom>
          <a:noFill/>
          <a:ln w="9525">
            <a:noFill/>
            <a:miter lim="800000"/>
            <a:headEnd/>
            <a:tailEnd/>
          </a:ln>
          <a:effectLst/>
        </p:spPr>
      </p:pic>
      <p:pic>
        <p:nvPicPr>
          <p:cNvPr id="25601" name="Picture 1"/>
          <p:cNvPicPr>
            <a:picLocks noGrp="1" noChangeAspect="1" noChangeArrowheads="1"/>
          </p:cNvPicPr>
          <p:nvPr>
            <p:ph sz="quarter" idx="4"/>
          </p:nvPr>
        </p:nvPicPr>
        <p:blipFill>
          <a:blip r:embed="rId3"/>
          <a:srcRect/>
          <a:stretch>
            <a:fillRect/>
          </a:stretch>
        </p:blipFill>
        <p:spPr bwMode="auto">
          <a:xfrm>
            <a:off x="4786314" y="2928934"/>
            <a:ext cx="3914775" cy="28075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SV" sz="3200" dirty="0" smtClean="0"/>
              <a:t>HOMBRE NATURAL Y HOMBRE ESPIRITUAL</a:t>
            </a:r>
            <a:endParaRPr lang="es-MX" sz="3200" dirty="0"/>
          </a:p>
        </p:txBody>
      </p:sp>
      <p:sp>
        <p:nvSpPr>
          <p:cNvPr id="3" name="Content Placeholder 2"/>
          <p:cNvSpPr>
            <a:spLocks noGrp="1"/>
          </p:cNvSpPr>
          <p:nvPr>
            <p:ph idx="1"/>
          </p:nvPr>
        </p:nvSpPr>
        <p:spPr/>
        <p:txBody>
          <a:bodyPr>
            <a:normAutofit/>
          </a:bodyPr>
          <a:lstStyle/>
          <a:p>
            <a:r>
              <a:rPr lang="es-SV" u="sng" dirty="0" smtClean="0"/>
              <a:t>1 Corintios 2: 14 </a:t>
            </a:r>
            <a:r>
              <a:rPr lang="es-ES" dirty="0" smtClean="0"/>
              <a:t>﻿</a:t>
            </a:r>
            <a:r>
              <a:rPr lang="es-ES" baseline="30000" dirty="0" smtClean="0"/>
              <a:t>14</a:t>
            </a:r>
            <a:r>
              <a:rPr lang="es-ES" dirty="0" smtClean="0"/>
              <a:t>﻿Pero el hombre natural no percibe las cosas que son del Espíritu de Dios, porque para él son locura, y no las puede entender, porque se han de discernir espiritualmente.﻿</a:t>
            </a:r>
            <a:r>
              <a:rPr lang="es-ES" baseline="30000" dirty="0" smtClean="0"/>
              <a:t> 15</a:t>
            </a:r>
            <a:r>
              <a:rPr lang="es-ES" dirty="0" smtClean="0"/>
              <a:t>﻿En cambio el espiritual juzga todas las cosas; pero él no es juzgado de nadie.﻿</a:t>
            </a:r>
            <a:r>
              <a:rPr lang="es-ES" baseline="30000" dirty="0" smtClean="0"/>
              <a:t> 16</a:t>
            </a:r>
            <a:r>
              <a:rPr lang="es-ES" dirty="0" smtClean="0"/>
              <a:t>﻿Porque ¿quién conoció la mente del Señor? ¿Quién le instruirá?﻿</a:t>
            </a:r>
            <a:r>
              <a:rPr lang="es-ES" i="1" baseline="30000" dirty="0" smtClean="0"/>
              <a:t> </a:t>
            </a:r>
            <a:r>
              <a:rPr lang="es-ES" dirty="0" smtClean="0"/>
              <a:t>Mas nosotros tenemos la mente de Cristo.</a:t>
            </a:r>
            <a:endParaRPr lang="es-MX"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LA PALABRA CLAVE</a:t>
            </a:r>
            <a:endParaRPr lang="es-MX" dirty="0"/>
          </a:p>
        </p:txBody>
      </p:sp>
      <p:sp>
        <p:nvSpPr>
          <p:cNvPr id="3" name="Content Placeholder 2"/>
          <p:cNvSpPr>
            <a:spLocks noGrp="1"/>
          </p:cNvSpPr>
          <p:nvPr>
            <p:ph idx="1"/>
          </p:nvPr>
        </p:nvSpPr>
        <p:spPr>
          <a:xfrm>
            <a:off x="428596" y="1785926"/>
            <a:ext cx="8229600" cy="4525963"/>
          </a:xfrm>
        </p:spPr>
        <p:txBody>
          <a:bodyPr/>
          <a:lstStyle/>
          <a:p>
            <a:r>
              <a:rPr lang="es-SV" dirty="0" smtClean="0"/>
              <a:t>HEBREOS 4:12 </a:t>
            </a:r>
            <a:r>
              <a:rPr lang="es-ES" baseline="30000" dirty="0" smtClean="0"/>
              <a:t>12</a:t>
            </a:r>
            <a:r>
              <a:rPr lang="es-ES" dirty="0" smtClean="0"/>
              <a:t>﻿Porque la palabra de Dios es viva y eficaz, y más cortante que toda espada de dos filos; y penetra hasta partir el alma y el espíritu, las coyunturas y los tuétanos, y discierne los pensamientos y las intenciones del corazón.﻿</a:t>
            </a:r>
          </a:p>
          <a:p>
            <a:endParaRPr lang="es-MX"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8229600" cy="1143000"/>
          </a:xfrm>
        </p:spPr>
        <p:txBody>
          <a:bodyPr>
            <a:normAutofit fontScale="90000"/>
          </a:bodyPr>
          <a:lstStyle/>
          <a:p>
            <a:r>
              <a:rPr lang="es-SV" sz="3200" dirty="0" smtClean="0"/>
              <a:t>DESCANSO Y PAZ EN EL TRABAJO, CUANDO LAS PERSONAS DESCANSAN EN CRISTO JESUS</a:t>
            </a:r>
            <a:br>
              <a:rPr lang="es-SV" sz="3200" dirty="0" smtClean="0"/>
            </a:br>
            <a:r>
              <a:rPr lang="es-SV" sz="3200" dirty="0" smtClean="0"/>
              <a:t>JUAN 14:6</a:t>
            </a:r>
            <a:endParaRPr lang="es-MX" sz="3200" dirty="0"/>
          </a:p>
        </p:txBody>
      </p:sp>
      <p:pic>
        <p:nvPicPr>
          <p:cNvPr id="5122" name="Picture 2"/>
          <p:cNvPicPr>
            <a:picLocks noGrp="1" noChangeAspect="1" noChangeArrowheads="1"/>
          </p:cNvPicPr>
          <p:nvPr>
            <p:ph sz="half" idx="1"/>
          </p:nvPr>
        </p:nvPicPr>
        <p:blipFill>
          <a:blip r:embed="rId2"/>
          <a:srcRect/>
          <a:stretch>
            <a:fillRect/>
          </a:stretch>
        </p:blipFill>
        <p:spPr bwMode="auto">
          <a:xfrm>
            <a:off x="528637" y="2196306"/>
            <a:ext cx="3895725" cy="3333750"/>
          </a:xfrm>
          <a:prstGeom prst="rect">
            <a:avLst/>
          </a:prstGeom>
          <a:noFill/>
          <a:ln w="9525">
            <a:noFill/>
            <a:miter lim="800000"/>
            <a:headEnd/>
            <a:tailEnd/>
          </a:ln>
          <a:effectLst/>
        </p:spPr>
      </p:pic>
      <p:pic>
        <p:nvPicPr>
          <p:cNvPr id="5123" name="Picture 3"/>
          <p:cNvPicPr>
            <a:picLocks noGrp="1" noChangeAspect="1" noChangeArrowheads="1"/>
          </p:cNvPicPr>
          <p:nvPr>
            <p:ph sz="half" idx="2"/>
          </p:nvPr>
        </p:nvPicPr>
        <p:blipFill>
          <a:blip r:embed="rId3"/>
          <a:srcRect/>
          <a:stretch>
            <a:fillRect/>
          </a:stretch>
        </p:blipFill>
        <p:spPr bwMode="auto">
          <a:xfrm>
            <a:off x="4648200" y="2611215"/>
            <a:ext cx="4038600" cy="2503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5820" t="10312" r="13867" b="5312"/>
          <a:stretch>
            <a:fillRect/>
          </a:stretch>
        </p:blipFill>
        <p:spPr bwMode="auto">
          <a:xfrm>
            <a:off x="285720" y="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5820" t="10312" r="13867" b="5312"/>
          <a:stretch>
            <a:fillRect/>
          </a:stretch>
        </p:blipFill>
        <p:spPr bwMode="auto">
          <a:xfrm>
            <a:off x="214282"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15820" t="10312" r="13867" b="5312"/>
          <a:stretch>
            <a:fillRect/>
          </a:stretch>
        </p:blipFill>
        <p:spPr bwMode="auto">
          <a:xfrm>
            <a:off x="357158" y="142852"/>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15820" t="10312" r="13867" b="5312"/>
          <a:stretch>
            <a:fillRect/>
          </a:stretch>
        </p:blipFill>
        <p:spPr bwMode="auto">
          <a:xfrm>
            <a:off x="285720"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1143</Words>
  <Application>Microsoft Office PowerPoint</Application>
  <PresentationFormat>On-screen Show (4:3)</PresentationFormat>
  <Paragraphs>191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COMO GENERAR COMPROMISO EN LA FUERZA LABORAL</vt:lpstr>
      <vt:lpstr>I- LA COMUNICACIÓN DE LA CRISIS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II- EFECTOS DE LA FALTA DE ESTRATEGIA DEL DESARROLLO HUMANO</vt:lpstr>
      <vt:lpstr>LA GESTION NECESARIA:</vt:lpstr>
      <vt:lpstr>GERENCIA Y LIDERAZGO</vt:lpstr>
      <vt:lpstr>GERENTE NATURAL Y GERENTE ESPIRITUAL</vt:lpstr>
      <vt:lpstr>III- CAMBIO DEL COMPORTAMIENTO  LABORAL</vt:lpstr>
      <vt:lpstr>CARACTERISTICAS INDIVIDUALES</vt:lpstr>
      <vt:lpstr>Extended DISC ®</vt:lpstr>
      <vt:lpstr>Lo Que Es</vt:lpstr>
      <vt:lpstr>Lo Que No Es</vt:lpstr>
      <vt:lpstr>Comportamiento Consciente vs. Inconsciente</vt:lpstr>
      <vt:lpstr>Slide 33</vt:lpstr>
      <vt:lpstr>FACTORES CLAVES AL INICIAR EL PROCESO DE ENSEÑANZA APRENDIZAJE</vt:lpstr>
      <vt:lpstr>FACTORES QUE FAVORECEN EL   APRENDIZAJE</vt:lpstr>
      <vt:lpstr> LA COMUNICACIÓN CREATIVA</vt:lpstr>
      <vt:lpstr>IV- VISION COMPARTIDA</vt:lpstr>
      <vt:lpstr>Slide 38</vt:lpstr>
      <vt:lpstr>FUNDAMENTOS  DE LA ORGANIZACIÓN INTELIGENTE: </vt:lpstr>
      <vt:lpstr>Slide 40</vt:lpstr>
      <vt:lpstr>Slide 41</vt:lpstr>
      <vt:lpstr>Slide 42</vt:lpstr>
      <vt:lpstr>Slide 43</vt:lpstr>
      <vt:lpstr>Slide 44</vt:lpstr>
      <vt:lpstr>Slide 45</vt:lpstr>
      <vt:lpstr>V- EL VALOR ESPIRITUAL DE LA LEALTAD</vt:lpstr>
      <vt:lpstr>Slide 47</vt:lpstr>
      <vt:lpstr>EJEMPLOS DE LEALTAD EN LA BIBLIA</vt:lpstr>
      <vt:lpstr>EJEMPLOS DE LEALTAD</vt:lpstr>
      <vt:lpstr>EL VALOR MAS IMPORTANTE PARA GENERAR COMPROMISO</vt:lpstr>
      <vt:lpstr>HOMBRE NATURAL Y HOMBRE ESPIRITUAL</vt:lpstr>
      <vt:lpstr>LA PALABRA CLAVE</vt:lpstr>
      <vt:lpstr>DESCANSO Y PAZ EN EL TRABAJO, CUANDO LAS PERSONAS DESCANSAN EN CRISTO JESUS JUAN 14:6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Roberto Montoya</dc:creator>
  <cp:lastModifiedBy>Roberto Montoya</cp:lastModifiedBy>
  <cp:revision>112</cp:revision>
  <dcterms:created xsi:type="dcterms:W3CDTF">2011-02-13T12:01:04Z</dcterms:created>
  <dcterms:modified xsi:type="dcterms:W3CDTF">2011-02-18T12:42:34Z</dcterms:modified>
</cp:coreProperties>
</file>