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61" r:id="rId5"/>
    <p:sldId id="267" r:id="rId6"/>
    <p:sldId id="270" r:id="rId7"/>
    <p:sldId id="278" r:id="rId8"/>
    <p:sldId id="269" r:id="rId9"/>
    <p:sldId id="268" r:id="rId10"/>
    <p:sldId id="259" r:id="rId11"/>
    <p:sldId id="264" r:id="rId12"/>
    <p:sldId id="262" r:id="rId13"/>
    <p:sldId id="265" r:id="rId14"/>
    <p:sldId id="266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3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73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0A78-99A8-4B84-8432-C47A8C899192}" type="datetimeFigureOut">
              <a:rPr lang="es-MX" smtClean="0"/>
              <a:pPr/>
              <a:t>30/07/2009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5720-C249-4506-AB06-094A386B18A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0A78-99A8-4B84-8432-C47A8C899192}" type="datetimeFigureOut">
              <a:rPr lang="es-MX" smtClean="0"/>
              <a:pPr/>
              <a:t>30/07/2009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5720-C249-4506-AB06-094A386B18A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0A78-99A8-4B84-8432-C47A8C899192}" type="datetimeFigureOut">
              <a:rPr lang="es-MX" smtClean="0"/>
              <a:pPr/>
              <a:t>30/07/2009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5720-C249-4506-AB06-094A386B18A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0A78-99A8-4B84-8432-C47A8C899192}" type="datetimeFigureOut">
              <a:rPr lang="es-MX" smtClean="0"/>
              <a:pPr/>
              <a:t>30/07/2009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5720-C249-4506-AB06-094A386B18A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0A78-99A8-4B84-8432-C47A8C899192}" type="datetimeFigureOut">
              <a:rPr lang="es-MX" smtClean="0"/>
              <a:pPr/>
              <a:t>30/07/2009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5720-C249-4506-AB06-094A386B18A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0A78-99A8-4B84-8432-C47A8C899192}" type="datetimeFigureOut">
              <a:rPr lang="es-MX" smtClean="0"/>
              <a:pPr/>
              <a:t>30/07/2009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5720-C249-4506-AB06-094A386B18A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0A78-99A8-4B84-8432-C47A8C899192}" type="datetimeFigureOut">
              <a:rPr lang="es-MX" smtClean="0"/>
              <a:pPr/>
              <a:t>30/07/2009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5720-C249-4506-AB06-094A386B18A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0A78-99A8-4B84-8432-C47A8C899192}" type="datetimeFigureOut">
              <a:rPr lang="es-MX" smtClean="0"/>
              <a:pPr/>
              <a:t>30/07/2009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5720-C249-4506-AB06-094A386B18A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0A78-99A8-4B84-8432-C47A8C899192}" type="datetimeFigureOut">
              <a:rPr lang="es-MX" smtClean="0"/>
              <a:pPr/>
              <a:t>30/07/2009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5720-C249-4506-AB06-094A386B18A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0A78-99A8-4B84-8432-C47A8C899192}" type="datetimeFigureOut">
              <a:rPr lang="es-MX" smtClean="0"/>
              <a:pPr/>
              <a:t>30/07/2009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5720-C249-4506-AB06-094A386B18A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0A78-99A8-4B84-8432-C47A8C899192}" type="datetimeFigureOut">
              <a:rPr lang="es-MX" smtClean="0"/>
              <a:pPr/>
              <a:t>30/07/2009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5720-C249-4506-AB06-094A386B18A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D0A78-99A8-4B84-8432-C47A8C899192}" type="datetimeFigureOut">
              <a:rPr lang="es-MX" smtClean="0"/>
              <a:pPr/>
              <a:t>30/07/2009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15720-C249-4506-AB06-094A386B18A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erian.com/" TargetMode="External"/><Relationship Id="rId2" Type="http://schemas.openxmlformats.org/officeDocument/2006/relationships/hyperlink" Target="http://publicidadenblogs.com/2009/02/02/el-marketing-on-line-rey-de-la-estrategia-de-marketing-en-2009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PLAN DE UTILIDADES EN LA PEQUEÑA Y MEDIANA EMPRESA</a:t>
            </a:r>
            <a:endParaRPr lang="es-MX" dirty="0"/>
          </a:p>
        </p:txBody>
      </p:sp>
      <p:pic>
        <p:nvPicPr>
          <p:cNvPr id="1026" name="Picture 2" descr="C:\Users\Roberto Montoya\Pictures\cash-coin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643050"/>
            <a:ext cx="7358114" cy="48399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500042"/>
            <a:ext cx="7772400" cy="1362075"/>
          </a:xfrm>
        </p:spPr>
        <p:txBody>
          <a:bodyPr/>
          <a:lstStyle/>
          <a:p>
            <a:r>
              <a:rPr lang="es-MX" dirty="0" smtClean="0"/>
              <a:t>      EL PUNTO DE EQULIBRIO   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1472" y="1142984"/>
            <a:ext cx="7772400" cy="1500187"/>
          </a:xfrm>
        </p:spPr>
        <p:txBody>
          <a:bodyPr>
            <a:normAutofit/>
          </a:bodyPr>
          <a:lstStyle/>
          <a:p>
            <a:endParaRPr lang="es-MX" sz="3600" dirty="0"/>
          </a:p>
        </p:txBody>
      </p:sp>
      <p:pic>
        <p:nvPicPr>
          <p:cNvPr id="4098" name="Picture 2" descr="http://images.google.com.sv/url?source=imgres&amp;ct=img&amp;q=http://www.monografias.com/trabajos55/control-costos-supervisores/Image9126.gif&amp;usg=AFQjCNEug4f6qRukyeak1N-LyHpV2GSyV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00174"/>
            <a:ext cx="6699055" cy="5170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ages.google.com.sv/url?source=imgres&amp;ct=img&amp;q=http://www.shiatsucontacto.com/equilibrio.jpg&amp;usg=AFQjCNFskbgKFV_SDIg1YV6GPACAqIKib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GRAFICO # 2 P.E.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9458" name="Picture 2" descr="http://images.google.com.sv/url?source=imgres&amp;ct=img&amp;q=http://www.aulafacil.com/administracionempresas/grafico.gif&amp;usg=AFQjCNEEnj-pcBloIaQjZR4fDx8qGoQlM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214422"/>
            <a:ext cx="6000792" cy="53505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142852"/>
            <a:ext cx="8229600" cy="2357446"/>
          </a:xfrm>
        </p:spPr>
        <p:txBody>
          <a:bodyPr>
            <a:noAutofit/>
          </a:bodyPr>
          <a:lstStyle/>
          <a:p>
            <a:r>
              <a:rPr lang="es-MX" sz="3200" dirty="0" smtClean="0"/>
              <a:t>EL PUNTO DE EQUILIBRIO ES PARA NO CAERSE, PERO NO PARA LLEGAR A LA META, AUNQUE ES NECESARIO CONOCERLO Y APLICARLO, PARA SABER HASTA DONDE PUEDO LLEGAR EN DETERMINADO MOMENTO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714620"/>
            <a:ext cx="8229600" cy="3929090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22530" name="Picture 2" descr="http://images.google.com.sv/url?source=imgres&amp;ct=img&amp;q=http://2.bp.blogspot.com/_4lhj-VWCT7A/RlTW1FcT0qI/AAAAAAAAAU0/gmS6LlRLSJc/s400/17.bmp&amp;usg=AFQjCNH_fadPuihpDMa7owDDHyvo6dBi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714620"/>
            <a:ext cx="5286413" cy="39648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CASI GOL ES IGUAL A CAMPEON EN SIMASITOS O CASI CAMPEON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23554" name="Picture 2" descr="http://images.google.com.sv/url?source=imgres&amp;ct=img&amp;q=http://www.radiochiloe.cl/portal_radioemisoras_/chiloe_deportes/Galeria_Regional/fotos_regional/tiro%2520libre.JPG&amp;usg=AFQjCNEurMNM5l0V-99SBHXJHQgkdZrC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0"/>
            <a:ext cx="6572256" cy="4929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EJEMPLO DE PUNTO DE EQUILIBRIO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Es el punto en donde los ingresos  totales recibidos se igualan a los costos asociados con la venta de un producto (</a:t>
            </a:r>
            <a:r>
              <a:rPr lang="es-ES" b="1" dirty="0" smtClean="0"/>
              <a:t>IT = CT</a:t>
            </a:r>
            <a:r>
              <a:rPr lang="es-ES" dirty="0" smtClean="0"/>
              <a:t>). Un </a:t>
            </a:r>
            <a:r>
              <a:rPr lang="es-ES" b="1" dirty="0" smtClean="0"/>
              <a:t>punto de equilibrio</a:t>
            </a:r>
            <a:r>
              <a:rPr lang="es-ES" dirty="0" smtClean="0"/>
              <a:t> es usado comúnmente en las empresas/organizaciones para determinar la posible rentabilidad  de vender determinado producto. Para calcular el punto de equilibrio es necesario tener bien identificado el comportamiento de los costos; de otra manera es sumamente difícil determinar la ubicación de este punto.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FORMULA PARA ENCONTRAR PUNTO DE EQUILIBRIO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Sean IT los Ingresos  totales, CT los costos totales, P el precio por unidad, Q la cantidad de unidades producidas y vendidas, CF los costos fijos, y CV los costos variables. </a:t>
            </a:r>
            <a:r>
              <a:rPr lang="en-US" dirty="0" err="1" smtClean="0"/>
              <a:t>Entonces</a:t>
            </a:r>
            <a:r>
              <a:rPr lang="en-US" dirty="0" smtClean="0"/>
              <a:t>:</a:t>
            </a:r>
            <a:endParaRPr lang="es-MX" dirty="0" smtClean="0"/>
          </a:p>
          <a:p>
            <a:r>
              <a:rPr lang="en-US" i="1" dirty="0" smtClean="0"/>
              <a:t>IT</a:t>
            </a:r>
            <a:r>
              <a:rPr lang="en-US" dirty="0" smtClean="0"/>
              <a:t> = </a:t>
            </a:r>
            <a:r>
              <a:rPr lang="en-US" i="1" dirty="0" smtClean="0"/>
              <a:t>CT</a:t>
            </a:r>
            <a:endParaRPr lang="es-MX" dirty="0" smtClean="0"/>
          </a:p>
          <a:p>
            <a:r>
              <a:rPr lang="en-US" i="1" dirty="0" smtClean="0"/>
              <a:t>P</a:t>
            </a:r>
            <a:r>
              <a:rPr lang="en-US" dirty="0" smtClean="0"/>
              <a:t> * </a:t>
            </a:r>
            <a:r>
              <a:rPr lang="en-US" i="1" dirty="0" smtClean="0"/>
              <a:t>Q</a:t>
            </a:r>
            <a:r>
              <a:rPr lang="en-US" dirty="0" smtClean="0"/>
              <a:t> = </a:t>
            </a:r>
            <a:r>
              <a:rPr lang="en-US" i="1" dirty="0" smtClean="0"/>
              <a:t>CF</a:t>
            </a:r>
            <a:r>
              <a:rPr lang="en-US" dirty="0" smtClean="0"/>
              <a:t> + </a:t>
            </a:r>
            <a:r>
              <a:rPr lang="en-US" i="1" dirty="0" smtClean="0"/>
              <a:t>CV</a:t>
            </a:r>
            <a:r>
              <a:rPr lang="en-US" dirty="0" smtClean="0"/>
              <a:t> * </a:t>
            </a:r>
            <a:r>
              <a:rPr lang="en-US" i="1" dirty="0" smtClean="0"/>
              <a:t>Q</a:t>
            </a:r>
            <a:endParaRPr lang="es-MX" dirty="0" smtClean="0"/>
          </a:p>
          <a:p>
            <a:r>
              <a:rPr lang="en-US" i="1" dirty="0" smtClean="0"/>
              <a:t>P</a:t>
            </a:r>
            <a:r>
              <a:rPr lang="en-US" dirty="0" smtClean="0"/>
              <a:t> * </a:t>
            </a:r>
            <a:r>
              <a:rPr lang="en-US" i="1" dirty="0" smtClean="0"/>
              <a:t>Q</a:t>
            </a:r>
            <a:r>
              <a:rPr lang="en-US" dirty="0" smtClean="0"/>
              <a:t> − </a:t>
            </a:r>
            <a:r>
              <a:rPr lang="en-US" i="1" dirty="0" smtClean="0"/>
              <a:t>CF</a:t>
            </a:r>
            <a:r>
              <a:rPr lang="en-US" dirty="0" smtClean="0"/>
              <a:t> − </a:t>
            </a:r>
            <a:r>
              <a:rPr lang="en-US" i="1" dirty="0" smtClean="0"/>
              <a:t>CV</a:t>
            </a:r>
            <a:r>
              <a:rPr lang="en-US" dirty="0" smtClean="0"/>
              <a:t> * </a:t>
            </a:r>
            <a:r>
              <a:rPr lang="en-US" i="1" dirty="0" smtClean="0"/>
              <a:t>Q</a:t>
            </a:r>
            <a:r>
              <a:rPr lang="en-US" dirty="0" smtClean="0"/>
              <a:t> = 0</a:t>
            </a:r>
            <a:endParaRPr lang="es-MX" dirty="0" smtClean="0"/>
          </a:p>
          <a:p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 − </a:t>
            </a:r>
            <a:r>
              <a:rPr lang="en-US" i="1" dirty="0" smtClean="0"/>
              <a:t>CV</a:t>
            </a:r>
            <a:r>
              <a:rPr lang="en-US" dirty="0" smtClean="0"/>
              <a:t>) * </a:t>
            </a:r>
            <a:r>
              <a:rPr lang="en-US" i="1" dirty="0" smtClean="0"/>
              <a:t>Q</a:t>
            </a:r>
            <a:r>
              <a:rPr lang="en-US" dirty="0" smtClean="0"/>
              <a:t> − </a:t>
            </a:r>
            <a:r>
              <a:rPr lang="en-US" i="1" dirty="0" smtClean="0"/>
              <a:t>CF</a:t>
            </a:r>
            <a:r>
              <a:rPr lang="en-US" dirty="0" smtClean="0"/>
              <a:t> = 0</a:t>
            </a:r>
          </a:p>
          <a:p>
            <a:endParaRPr lang="es-MX" sz="2400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SPORT KINGDOM APPARREL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empresa opera una cadena de tiendas alquiladas para ventas de calzado. Las tiendas venden diez estilos diferentes de zapatos para hombre relativamente baratos, con costos de compra y precios de venta idénticos. “</a:t>
            </a:r>
            <a:r>
              <a:rPr lang="es-ES" dirty="0" err="1" smtClean="0"/>
              <a:t>SportKing</a:t>
            </a:r>
            <a:r>
              <a:rPr lang="es-ES" dirty="0" smtClean="0"/>
              <a:t>” está tratando de determinar si resulta conveniente abrir otra tienda, que tendría las siguientes relaciones de costos e ingresos: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u="sng" dirty="0" smtClean="0"/>
              <a:t>INFORMACION POR PAR</a:t>
            </a:r>
            <a:endParaRPr lang="es-MX" sz="40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/>
          <a:lstStyle/>
          <a:p>
            <a:r>
              <a:rPr lang="es-ES" b="1" u="sng" dirty="0" smtClean="0"/>
              <a:t>Información variable:</a:t>
            </a:r>
            <a:endParaRPr lang="es-MX" b="1" u="sng" dirty="0" smtClean="0"/>
          </a:p>
          <a:p>
            <a:r>
              <a:rPr lang="es-ES" dirty="0" smtClean="0"/>
              <a:t>Precio de venta $30,00</a:t>
            </a:r>
            <a:endParaRPr lang="es-MX" dirty="0" smtClean="0"/>
          </a:p>
          <a:p>
            <a:r>
              <a:rPr lang="es-ES" dirty="0" smtClean="0"/>
              <a:t>Costo de los zapatos $19,50</a:t>
            </a:r>
            <a:endParaRPr lang="es-MX" dirty="0" smtClean="0"/>
          </a:p>
          <a:p>
            <a:r>
              <a:rPr lang="es-ES" dirty="0" smtClean="0"/>
              <a:t>Comisiones sobre ventas $1,50</a:t>
            </a:r>
            <a:endParaRPr lang="es-MX" dirty="0" smtClean="0"/>
          </a:p>
          <a:p>
            <a:r>
              <a:rPr lang="es-ES" u="sng" dirty="0" smtClean="0"/>
              <a:t>Total Costos variables $21,00</a:t>
            </a:r>
            <a:endParaRPr lang="es-MX" u="sng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u="sng" dirty="0" smtClean="0"/>
              <a:t>COSTOS FIJOS ANUALES</a:t>
            </a:r>
            <a:endParaRPr lang="es-MX" sz="40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2332037"/>
            <a:ext cx="8229600" cy="4525963"/>
          </a:xfrm>
        </p:spPr>
        <p:txBody>
          <a:bodyPr/>
          <a:lstStyle/>
          <a:p>
            <a:r>
              <a:rPr lang="es-ES" dirty="0" smtClean="0"/>
              <a:t>Alquiler $60.000,00</a:t>
            </a:r>
            <a:endParaRPr lang="es-MX" dirty="0" smtClean="0"/>
          </a:p>
          <a:p>
            <a:r>
              <a:rPr lang="es-ES" dirty="0" smtClean="0"/>
              <a:t>Sueldos $200.000,00</a:t>
            </a:r>
            <a:endParaRPr lang="es-MX" dirty="0" smtClean="0"/>
          </a:p>
          <a:p>
            <a:r>
              <a:rPr lang="es-ES" dirty="0" smtClean="0"/>
              <a:t>Publicidad $80.000,00</a:t>
            </a:r>
            <a:endParaRPr lang="es-MX" dirty="0" smtClean="0"/>
          </a:p>
          <a:p>
            <a:r>
              <a:rPr lang="es-ES" dirty="0" smtClean="0"/>
              <a:t>Otros costos fijos $20.000,00</a:t>
            </a:r>
            <a:endParaRPr lang="es-MX" dirty="0" smtClean="0"/>
          </a:p>
          <a:p>
            <a:r>
              <a:rPr lang="es-ES" u="sng" dirty="0" smtClean="0"/>
              <a:t>Total costos fijos $360.000,00</a:t>
            </a:r>
            <a:endParaRPr lang="es-MX" u="sng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dirty="0"/>
              <a:t> </a:t>
            </a:r>
            <a:r>
              <a:rPr lang="es-MX" dirty="0" smtClean="0"/>
              <a:t>EL PRESUPUESTO EMPRESARIAL</a:t>
            </a:r>
            <a:r>
              <a:rPr lang="es-MX" dirty="0"/>
              <a:t> 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Es </a:t>
            </a:r>
            <a:r>
              <a:rPr lang="es-MX" dirty="0"/>
              <a:t>una herramienta </a:t>
            </a:r>
            <a:r>
              <a:rPr lang="es-MX" dirty="0" smtClean="0"/>
              <a:t>indispensable, </a:t>
            </a:r>
            <a:r>
              <a:rPr lang="es-MX" dirty="0"/>
              <a:t>para la administración de las organizaciones públicas y </a:t>
            </a:r>
            <a:r>
              <a:rPr lang="es-MX" dirty="0" smtClean="0"/>
              <a:t>privadas; </a:t>
            </a:r>
            <a:r>
              <a:rPr lang="es-MX" dirty="0"/>
              <a:t>es un plan integrador y </a:t>
            </a:r>
            <a:r>
              <a:rPr lang="es-MX" dirty="0" smtClean="0"/>
              <a:t>coordinado </a:t>
            </a:r>
            <a:r>
              <a:rPr lang="es-MX" dirty="0"/>
              <a:t>de todas las áreas que requieren de la previsión para analizar alternativas y </a:t>
            </a:r>
            <a:r>
              <a:rPr lang="es-MX" dirty="0" smtClean="0"/>
              <a:t> </a:t>
            </a:r>
            <a:r>
              <a:rPr lang="es-MX" dirty="0"/>
              <a:t>tomar las decisiones correctas en términos financieros 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-1428784"/>
            <a:ext cx="7572428" cy="1752600"/>
          </a:xfrm>
        </p:spPr>
        <p:txBody>
          <a:bodyPr/>
          <a:lstStyle/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7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APLICANDO FORMULAS</a:t>
            </a:r>
            <a:endParaRPr lang="es-MX" sz="3200" dirty="0"/>
          </a:p>
        </p:txBody>
      </p:sp>
      <p:pic>
        <p:nvPicPr>
          <p:cNvPr id="6" name="5 Marcador de contenido" descr="Q*={360. 000 \over (30,00 - 21,00)}=40.000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000108"/>
            <a:ext cx="3429024" cy="108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071538" y="2357430"/>
            <a:ext cx="6715139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 decir, la empresa logra el equilibrio entre ingresos totales y costos totales al punto de 40 mil unidades.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Unidades de equilibrio.</a:t>
            </a:r>
            <a:endParaRPr kumimoji="0" lang="es-MX" sz="2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 importe de estas Unidades de equilibrio es: (p*q) = 40.000 unds * $30 = $1.200.000,00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7 Imagen" descr="Q*={360.000 \over (1 - 21,00/30)}=1.200.00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5643578"/>
            <a:ext cx="342902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Roberto Montoya\Documents\fondo hno. montoya pp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143000"/>
          </a:xfrm>
        </p:spPr>
        <p:txBody>
          <a:bodyPr/>
          <a:lstStyle/>
          <a:p>
            <a:r>
              <a:rPr lang="es-MX" dirty="0" smtClean="0"/>
              <a:t>SALMO 27:13-14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1857364"/>
            <a:ext cx="7643866" cy="4525963"/>
          </a:xfrm>
        </p:spPr>
        <p:txBody>
          <a:bodyPr/>
          <a:lstStyle/>
          <a:p>
            <a:r>
              <a:rPr lang="es-MX" sz="3600" dirty="0" smtClean="0"/>
              <a:t>﻿Hubiera yo desmayado, si no creyese que veré la bondad de Jehová</a:t>
            </a:r>
          </a:p>
          <a:p>
            <a:r>
              <a:rPr lang="es-MX" sz="3600" dirty="0" smtClean="0"/>
              <a:t>En la tierra de los vivientes.</a:t>
            </a:r>
          </a:p>
          <a:p>
            <a:pPr>
              <a:buNone/>
            </a:pPr>
            <a:r>
              <a:rPr lang="es-MX" sz="3600" dirty="0" smtClean="0"/>
              <a:t>     ﻿Aguarda a Jehová;</a:t>
            </a:r>
          </a:p>
          <a:p>
            <a:r>
              <a:rPr lang="es-MX" sz="3600" dirty="0" smtClean="0"/>
              <a:t>Esfuérzate, y aliéntese tu corazón;</a:t>
            </a:r>
          </a:p>
          <a:p>
            <a:r>
              <a:rPr lang="es-MX" sz="3600" dirty="0" smtClean="0"/>
              <a:t>Sí, espera a Jehová.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785794"/>
            <a:ext cx="83582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b="1" dirty="0" smtClean="0"/>
              <a:t>QUE DEBEMOS </a:t>
            </a:r>
          </a:p>
          <a:p>
            <a:r>
              <a:rPr lang="es-MX" sz="3600" b="1" dirty="0" smtClean="0"/>
              <a:t>PRESUPUESTAR</a:t>
            </a:r>
          </a:p>
          <a:p>
            <a:endParaRPr lang="es-MX" sz="3600" dirty="0"/>
          </a:p>
          <a:p>
            <a:r>
              <a:rPr lang="es-MX" sz="3600" b="1" u="sng" dirty="0" smtClean="0"/>
              <a:t>Tres </a:t>
            </a:r>
            <a:r>
              <a:rPr lang="es-MX" sz="3600" b="1" u="sng" dirty="0"/>
              <a:t>áreas básicas</a:t>
            </a:r>
            <a:r>
              <a:rPr lang="es-MX" sz="3600" b="1" u="sng" dirty="0" smtClean="0"/>
              <a:t>:</a:t>
            </a:r>
          </a:p>
          <a:p>
            <a:endParaRPr lang="es-MX" sz="3600" b="1" u="sng" dirty="0" smtClean="0"/>
          </a:p>
          <a:p>
            <a:r>
              <a:rPr lang="es-MX" sz="3600" dirty="0" smtClean="0"/>
              <a:t>Ventas.</a:t>
            </a:r>
          </a:p>
          <a:p>
            <a:r>
              <a:rPr lang="es-MX" sz="3600" dirty="0" smtClean="0"/>
              <a:t>Producción.</a:t>
            </a:r>
            <a:endParaRPr lang="es-MX" sz="3600" dirty="0"/>
          </a:p>
          <a:p>
            <a:r>
              <a:rPr lang="es-MX" sz="3600" dirty="0" smtClean="0"/>
              <a:t> </a:t>
            </a:r>
            <a:r>
              <a:rPr lang="es-MX" sz="3600" dirty="0"/>
              <a:t>Inversiones.</a:t>
            </a:r>
          </a:p>
        </p:txBody>
      </p:sp>
      <p:pic>
        <p:nvPicPr>
          <p:cNvPr id="2051" name="Picture 3" descr="C:\Users\Roberto Montoya\Picture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785794"/>
            <a:ext cx="3143272" cy="54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PRONOSTICO DE DIOS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Mi ayuda proviene de DIOS, creador del cielo y de la tierra (Salmo 121:2 )</a:t>
            </a:r>
            <a:endParaRPr lang="es-MX" dirty="0"/>
          </a:p>
        </p:txBody>
      </p:sp>
      <p:pic>
        <p:nvPicPr>
          <p:cNvPr id="3074" name="Picture 2" descr="http://images.google.com.sv/url?source=imgres&amp;ct=img&amp;q=http://www.coronadoaldia.com/snt_tiempo.jpg&amp;usg=AFQjCNFGKoZ91PkFctWKoUNA-XSpGoX9Y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000372"/>
            <a:ext cx="3714744" cy="3215025"/>
          </a:xfrm>
          <a:prstGeom prst="rect">
            <a:avLst/>
          </a:prstGeom>
          <a:noFill/>
        </p:spPr>
      </p:pic>
      <p:pic>
        <p:nvPicPr>
          <p:cNvPr id="3076" name="Picture 4" descr="http://images.google.com.sv/url?source=imgres&amp;ct=img&amp;q=http://www.oceantur.com.ar/fotosclima.gif&amp;usg=AFQjCNEYVUaKyYFisdaCYuobirHYgWQrj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000372"/>
            <a:ext cx="4999022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PRONOSTICO DE VENTAS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24578" name="Picture 2" descr="http://images.google.com.sv/url?source=imgres&amp;ct=img&amp;q=http://www.gestiopolis.com/marketing/pronos16456.gif&amp;usg=AFQjCNHWsjjOARx7AlmOahQvIH7ui3umZ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428736"/>
            <a:ext cx="6315883" cy="5078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TECNICAS MAS USUALES PARA PRONOSTICOS DE VENTAS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JUICIO EJECUTIVO</a:t>
            </a:r>
          </a:p>
          <a:p>
            <a:r>
              <a:rPr lang="es-MX" dirty="0" smtClean="0"/>
              <a:t>ENCUESTA DE PRONOSTICO DE CLIENTES</a:t>
            </a:r>
          </a:p>
          <a:p>
            <a:r>
              <a:rPr lang="es-MX" dirty="0" smtClean="0"/>
              <a:t>ENCUESTA DE PRONOSTICO DE FUERZA DE VENTAS</a:t>
            </a:r>
          </a:p>
          <a:p>
            <a:r>
              <a:rPr lang="es-MX" dirty="0" smtClean="0"/>
              <a:t>INVESTIGACION DE MERCADOS</a:t>
            </a:r>
          </a:p>
          <a:p>
            <a:r>
              <a:rPr lang="es-MX" dirty="0" smtClean="0"/>
              <a:t>ESTADISTICAS ( ANALISIS DE REGRESION)</a:t>
            </a:r>
          </a:p>
          <a:p>
            <a:r>
              <a:rPr lang="es-MX" dirty="0" smtClean="0"/>
              <a:t>ANALISIS DE SERIES DE TIEMPO (DATOS HISTORICOS)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BASES QUE DIOS ME DA PARA HACER EL PRONOSTICO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NO TE IRRITES A CAUSA DE LOS IMPIOS,</a:t>
            </a:r>
          </a:p>
          <a:p>
            <a:r>
              <a:rPr lang="es-MX" dirty="0" smtClean="0"/>
              <a:t>NO  TENGAS ENVIDIA DE LOS QUE HACEN INIQUIDAD,</a:t>
            </a:r>
          </a:p>
          <a:p>
            <a:r>
              <a:rPr lang="es-MX" dirty="0" smtClean="0"/>
              <a:t>CONFIA EN DIOS Y HAZ EL BIEN,</a:t>
            </a:r>
          </a:p>
          <a:p>
            <a:r>
              <a:rPr lang="es-MX" dirty="0" smtClean="0"/>
              <a:t>ENCOMIENDA A DIOS TU CAMINO, Y CONFIA EN EL;Y EL HARA.</a:t>
            </a:r>
          </a:p>
          <a:p>
            <a:pPr>
              <a:buNone/>
            </a:pPr>
            <a:r>
              <a:rPr lang="es-MX" dirty="0" smtClean="0"/>
              <a:t>     SALMO 37:1-5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42976" y="500042"/>
            <a:ext cx="60722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>
                <a:hlinkClick r:id="rId2" tooltip="Permanent Link: El marketing on line, rey de la estrategia de marketing en 2009"/>
              </a:rPr>
              <a:t>El marketing </a:t>
            </a:r>
            <a:r>
              <a:rPr lang="es-MX" sz="2800" b="1" dirty="0" err="1" smtClean="0">
                <a:hlinkClick r:id="rId2" tooltip="Permanent Link: El marketing on line, rey de la estrategia de marketing en 2009"/>
              </a:rPr>
              <a:t>on</a:t>
            </a:r>
            <a:r>
              <a:rPr lang="es-MX" sz="2800" b="1" dirty="0" smtClean="0">
                <a:hlinkClick r:id="rId2" tooltip="Permanent Link: El marketing on line, rey de la estrategia de marketing en 2009"/>
              </a:rPr>
              <a:t> line, rey de la estrategia de marketing en 2009</a:t>
            </a:r>
            <a:r>
              <a:rPr lang="es-MX" sz="2800" b="1" dirty="0" smtClean="0"/>
              <a:t> </a:t>
            </a:r>
          </a:p>
          <a:p>
            <a:r>
              <a:rPr lang="es-MX" sz="2800" b="1" dirty="0" smtClean="0"/>
              <a:t>El 62% de los profesionales dotará de más presupuesto estrategias online y el 26% restante prevé mantener la inversión actual</a:t>
            </a:r>
            <a:r>
              <a:rPr lang="es-MX" sz="2800" dirty="0" smtClean="0"/>
              <a:t>, según la sexta edición del estudio que realiza anualmente </a:t>
            </a:r>
            <a:r>
              <a:rPr lang="es-MX" sz="2800" dirty="0" err="1" smtClean="0">
                <a:hlinkClick r:id="rId3"/>
              </a:rPr>
              <a:t>Alterian</a:t>
            </a:r>
            <a:r>
              <a:rPr lang="es-MX" sz="2800" dirty="0" smtClean="0">
                <a:hlinkClick r:id="rId3"/>
              </a:rPr>
              <a:t> </a:t>
            </a:r>
            <a:r>
              <a:rPr lang="es-MX" sz="2800" dirty="0" smtClean="0"/>
              <a:t>entrevistando a más de 1.500 profesionales de agencias, empresas consultoras y departamentos de marketing, repartidos entre Europa, Estados Unidos y Asia. 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s-MX" sz="4000" dirty="0" smtClean="0"/>
              <a:t>PRONOSTICO DE COMPUTADORAS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</p:spPr>
        <p:txBody>
          <a:bodyPr>
            <a:normAutofit/>
          </a:bodyPr>
          <a:lstStyle/>
          <a:p>
            <a:r>
              <a:rPr lang="es-MX" dirty="0" smtClean="0"/>
              <a:t>computadoras personales crecieron un 13.4% en el 2007, llegando a la cifra de 271.2 millones de unidades vendidas.</a:t>
            </a:r>
          </a:p>
          <a:p>
            <a:r>
              <a:rPr lang="es-MX" dirty="0" smtClean="0"/>
              <a:t>Sin embargo, para EL año 2008 </a:t>
            </a:r>
            <a:r>
              <a:rPr lang="es-MX" smtClean="0"/>
              <a:t>se </a:t>
            </a:r>
            <a:r>
              <a:rPr lang="es-MX" smtClean="0"/>
              <a:t>pronostico </a:t>
            </a:r>
            <a:r>
              <a:rPr lang="es-MX" dirty="0" smtClean="0"/>
              <a:t>un crecimiento de 10.9%, significando ello una reducción de ventas, argumentando una debilidad de la economía mundial y casi puede reducirse a 10%.</a:t>
            </a:r>
          </a:p>
          <a:p>
            <a:endParaRPr lang="es-MX" dirty="0"/>
          </a:p>
        </p:txBody>
      </p:sp>
      <p:pic>
        <p:nvPicPr>
          <p:cNvPr id="25602" name="Picture 2" descr="http://images.google.com.sv/url?source=imgres&amp;ct=img&amp;q=http://www.miguelflores.com.mx/blog/blog/images/271-millones-de-computadora.gif&amp;usg=AFQjCNHRsnrpdUYEQl4L48j8Q5dS6AQL3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81008" y="4786322"/>
            <a:ext cx="2356168" cy="2071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645</Words>
  <Application>Microsoft Office PowerPoint</Application>
  <PresentationFormat>Presentación en pantalla (4:3)</PresentationFormat>
  <Paragraphs>67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EL PLAN DE UTILIDADES EN LA PEQUEÑA Y MEDIANA EMPRESA</vt:lpstr>
      <vt:lpstr> EL PRESUPUESTO EMPRESARIAL   Es una herramienta indispensable, para la administración de las organizaciones públicas y privadas; es un plan integrador y coordinado de todas las áreas que requieren de la previsión para analizar alternativas y  tomar las decisiones correctas en términos financieros .</vt:lpstr>
      <vt:lpstr>Diapositiva 3</vt:lpstr>
      <vt:lpstr>EL PRONOSTICO DE DIOS</vt:lpstr>
      <vt:lpstr>EL PRONOSTICO DE VENTAS</vt:lpstr>
      <vt:lpstr>TECNICAS MAS USUALES PARA PRONOSTICOS DE VENTAS</vt:lpstr>
      <vt:lpstr>BASES QUE DIOS ME DA PARA HACER EL PRONOSTICO</vt:lpstr>
      <vt:lpstr>Diapositiva 8</vt:lpstr>
      <vt:lpstr>PRONOSTICO DE COMPUTADORAS</vt:lpstr>
      <vt:lpstr>      EL PUNTO DE EQULIBRIO   </vt:lpstr>
      <vt:lpstr>Diapositiva 11</vt:lpstr>
      <vt:lpstr>GRAFICO # 2 P.E.</vt:lpstr>
      <vt:lpstr>EL PUNTO DE EQUILIBRIO ES PARA NO CAERSE, PERO NO PARA LLEGAR A LA META, AUNQUE ES NECESARIO CONOCERLO Y APLICARLO, PARA SABER HASTA DONDE PUEDO LLEGAR EN DETERMINADO MOMENTO</vt:lpstr>
      <vt:lpstr>CASI GOL ES IGUAL A CAMPEON EN SIMASITOS O CASI CAMPEON</vt:lpstr>
      <vt:lpstr>EJEMPLO DE PUNTO DE EQUILIBRIO</vt:lpstr>
      <vt:lpstr>FORMULA PARA ENCONTRAR PUNTO DE EQUILIBRIO</vt:lpstr>
      <vt:lpstr>SPORT KINGDOM APPARREL</vt:lpstr>
      <vt:lpstr>INFORMACION POR PAR</vt:lpstr>
      <vt:lpstr>COSTOS FIJOS ANUALES</vt:lpstr>
      <vt:lpstr>APLICANDO FORMULAS</vt:lpstr>
      <vt:lpstr>SALMO 27:13-14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 Presupuesto Empresarial es una herramienta indispensable para la administración de las organizaciones públicas y privadas, es un plan integrador y coordinador de todas las áreas que requieren de la previsión para analizar alternativas y poder tomar las decisiones correctas en términos financieros y de recursos.</dc:title>
  <dc:creator>Roberto Montoya</dc:creator>
  <cp:lastModifiedBy>Roberto Montoya</cp:lastModifiedBy>
  <cp:revision>26</cp:revision>
  <dcterms:created xsi:type="dcterms:W3CDTF">2009-07-25T15:43:45Z</dcterms:created>
  <dcterms:modified xsi:type="dcterms:W3CDTF">2009-07-30T18:08:09Z</dcterms:modified>
</cp:coreProperties>
</file>