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3" r:id="rId3"/>
    <p:sldId id="264" r:id="rId4"/>
    <p:sldId id="266" r:id="rId5"/>
    <p:sldId id="265" r:id="rId6"/>
    <p:sldId id="281" r:id="rId7"/>
    <p:sldId id="270" r:id="rId8"/>
    <p:sldId id="282" r:id="rId9"/>
    <p:sldId id="280" r:id="rId10"/>
    <p:sldId id="260" r:id="rId11"/>
    <p:sldId id="261" r:id="rId12"/>
    <p:sldId id="271" r:id="rId13"/>
    <p:sldId id="283" r:id="rId14"/>
    <p:sldId id="284" r:id="rId15"/>
    <p:sldId id="285" r:id="rId16"/>
    <p:sldId id="267" r:id="rId17"/>
    <p:sldId id="268" r:id="rId18"/>
    <p:sldId id="273" r:id="rId19"/>
    <p:sldId id="274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3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style val="4"/>
  <c:chart>
    <c:plotArea>
      <c:layout>
        <c:manualLayout>
          <c:layoutTarget val="inner"/>
          <c:xMode val="edge"/>
          <c:yMode val="edge"/>
          <c:x val="8.1600359639963746E-2"/>
          <c:y val="5.1154539915219531E-2"/>
          <c:w val="0.91839962616286153"/>
          <c:h val="0.9154168853893262"/>
        </c:manualLayout>
      </c:layout>
      <c:barChart>
        <c:barDir val="col"/>
        <c:grouping val="stacked"/>
        <c:ser>
          <c:idx val="0"/>
          <c:order val="0"/>
          <c:tx>
            <c:strRef>
              <c:f>Hoja1!$B$1</c:f>
              <c:strCache>
                <c:ptCount val="1"/>
                <c:pt idx="0">
                  <c:v>Columna2</c:v>
                </c:pt>
              </c:strCache>
            </c:strRef>
          </c:tx>
          <c:cat>
            <c:strRef>
              <c:f>Hoja1!$A$2:$A$7</c:f>
              <c:strCache>
                <c:ptCount val="6"/>
                <c:pt idx="0">
                  <c:v>export/07 </c:v>
                </c:pt>
                <c:pt idx="1">
                  <c:v>Import/07</c:v>
                </c:pt>
                <c:pt idx="2">
                  <c:v>Cuenta comercial 07 </c:v>
                </c:pt>
                <c:pt idx="3">
                  <c:v>Export/08</c:v>
                </c:pt>
                <c:pt idx="4">
                  <c:v>Import/08</c:v>
                </c:pt>
                <c:pt idx="5">
                  <c:v>Cuenta comercial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2.6</c:v>
                </c:pt>
                <c:pt idx="1">
                  <c:v>5.7</c:v>
                </c:pt>
                <c:pt idx="2">
                  <c:v>-3</c:v>
                </c:pt>
                <c:pt idx="3">
                  <c:v>3.1</c:v>
                </c:pt>
                <c:pt idx="4">
                  <c:v>6.7</c:v>
                </c:pt>
                <c:pt idx="5">
                  <c:v>-3.5</c:v>
                </c:pt>
              </c:numCache>
            </c:numRef>
          </c:val>
        </c:ser>
        <c:ser>
          <c:idx val="1"/>
          <c:order val="1"/>
          <c:cat>
            <c:strRef>
              <c:f>Hoja1!$A$2:$A$7</c:f>
              <c:strCache>
                <c:ptCount val="6"/>
                <c:pt idx="0">
                  <c:v>export/07 </c:v>
                </c:pt>
                <c:pt idx="1">
                  <c:v>Import/07</c:v>
                </c:pt>
                <c:pt idx="2">
                  <c:v>Cuenta comercial 07 </c:v>
                </c:pt>
                <c:pt idx="3">
                  <c:v>Export/08</c:v>
                </c:pt>
                <c:pt idx="4">
                  <c:v>Import/08</c:v>
                </c:pt>
                <c:pt idx="5">
                  <c:v>Cuenta comercial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cat>
            <c:strRef>
              <c:f>Hoja1!$A$2:$A$7</c:f>
              <c:strCache>
                <c:ptCount val="6"/>
                <c:pt idx="0">
                  <c:v>export/07 </c:v>
                </c:pt>
                <c:pt idx="1">
                  <c:v>Import/07</c:v>
                </c:pt>
                <c:pt idx="2">
                  <c:v>Cuenta comercial 07 </c:v>
                </c:pt>
                <c:pt idx="3">
                  <c:v>Export/08</c:v>
                </c:pt>
                <c:pt idx="4">
                  <c:v>Import/08</c:v>
                </c:pt>
                <c:pt idx="5">
                  <c:v>Cuenta comercial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6"/>
              </c:numCache>
            </c:numRef>
          </c:val>
        </c:ser>
        <c:overlap val="100"/>
        <c:axId val="52832896"/>
        <c:axId val="53406336"/>
      </c:barChart>
      <c:catAx>
        <c:axId val="52832896"/>
        <c:scaling>
          <c:orientation val="minMax"/>
        </c:scaling>
        <c:axPos val="b"/>
        <c:tickLblPos val="nextTo"/>
        <c:crossAx val="53406336"/>
        <c:crosses val="autoZero"/>
        <c:auto val="1"/>
        <c:lblAlgn val="ctr"/>
        <c:lblOffset val="100"/>
      </c:catAx>
      <c:valAx>
        <c:axId val="53406336"/>
        <c:scaling>
          <c:orientation val="minMax"/>
        </c:scaling>
        <c:axPos val="l"/>
        <c:majorGridlines/>
        <c:numFmt formatCode="General" sourceLinked="1"/>
        <c:tickLblPos val="nextTo"/>
        <c:crossAx val="5283289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s-MX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DB269-85BD-467E-BFF1-4AD064F42761}" type="datetimeFigureOut">
              <a:rPr lang="es-MX" smtClean="0"/>
              <a:pPr/>
              <a:t>06/11/2008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5F6BFFF-C5D6-4D49-9287-926FA35A526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DB269-85BD-467E-BFF1-4AD064F42761}" type="datetimeFigureOut">
              <a:rPr lang="es-MX" smtClean="0"/>
              <a:pPr/>
              <a:t>06/11/2008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BFFF-C5D6-4D49-9287-926FA35A526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5F6BFFF-C5D6-4D49-9287-926FA35A526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DB269-85BD-467E-BFF1-4AD064F42761}" type="datetimeFigureOut">
              <a:rPr lang="es-MX" smtClean="0"/>
              <a:pPr/>
              <a:t>06/11/2008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DB269-85BD-467E-BFF1-4AD064F42761}" type="datetimeFigureOut">
              <a:rPr lang="es-MX" smtClean="0"/>
              <a:pPr/>
              <a:t>06/11/2008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5F6BFFF-C5D6-4D49-9287-926FA35A526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DB269-85BD-467E-BFF1-4AD064F42761}" type="datetimeFigureOut">
              <a:rPr lang="es-MX" smtClean="0"/>
              <a:pPr/>
              <a:t>06/11/2008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5F6BFFF-C5D6-4D49-9287-926FA35A526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A4DB269-85BD-467E-BFF1-4AD064F42761}" type="datetimeFigureOut">
              <a:rPr lang="es-MX" smtClean="0"/>
              <a:pPr/>
              <a:t>06/11/2008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6BFFF-C5D6-4D49-9287-926FA35A526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DB269-85BD-467E-BFF1-4AD064F42761}" type="datetimeFigureOut">
              <a:rPr lang="es-MX" smtClean="0"/>
              <a:pPr/>
              <a:t>06/11/2008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5F6BFFF-C5D6-4D49-9287-926FA35A526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DB269-85BD-467E-BFF1-4AD064F42761}" type="datetimeFigureOut">
              <a:rPr lang="es-MX" smtClean="0"/>
              <a:pPr/>
              <a:t>06/11/2008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5F6BFFF-C5D6-4D49-9287-926FA35A526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DB269-85BD-467E-BFF1-4AD064F42761}" type="datetimeFigureOut">
              <a:rPr lang="es-MX" smtClean="0"/>
              <a:pPr/>
              <a:t>06/11/2008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5F6BFFF-C5D6-4D49-9287-926FA35A526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5F6BFFF-C5D6-4D49-9287-926FA35A526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DB269-85BD-467E-BFF1-4AD064F42761}" type="datetimeFigureOut">
              <a:rPr lang="es-MX" smtClean="0"/>
              <a:pPr/>
              <a:t>06/11/2008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5F6BFFF-C5D6-4D49-9287-926FA35A526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A4DB269-85BD-467E-BFF1-4AD064F42761}" type="datetimeFigureOut">
              <a:rPr lang="es-MX" smtClean="0"/>
              <a:pPr/>
              <a:t>06/11/2008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A4DB269-85BD-467E-BFF1-4AD064F42761}" type="datetimeFigureOut">
              <a:rPr lang="es-MX" smtClean="0"/>
              <a:pPr/>
              <a:t>06/11/2008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5F6BFFF-C5D6-4D49-9287-926FA35A526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MX" sz="2800" dirty="0" smtClean="0"/>
              <a:t>“La inversión es de importancia crucial porque la capacidad de la producción de la economía depende del capital disponible para producir.”</a:t>
            </a:r>
            <a:endParaRPr lang="es-MX" sz="2800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752600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accent6"/>
                </a:solidFill>
              </a:rPr>
              <a:t>PERCEPCION DEL CLIMA DE INVERSION DE EL SALVADOR</a:t>
            </a:r>
            <a:endParaRPr lang="es-MX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accent6"/>
                </a:solidFill>
              </a:rPr>
              <a:t>Principales Indicadores Económicos</a:t>
            </a:r>
            <a:endParaRPr lang="es-MX" dirty="0">
              <a:solidFill>
                <a:schemeClr val="accent6"/>
              </a:solidFill>
            </a:endParaRPr>
          </a:p>
        </p:txBody>
      </p:sp>
      <p:pic>
        <p:nvPicPr>
          <p:cNvPr id="4" name="3 Marcador de contenido" descr="indicadores economicos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96995" y="1785926"/>
            <a:ext cx="8349315" cy="42862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accent6"/>
                </a:solidFill>
              </a:rPr>
              <a:t>Principales Indicadores Económicos</a:t>
            </a:r>
            <a:endParaRPr lang="es-MX" dirty="0">
              <a:solidFill>
                <a:schemeClr val="accent6"/>
              </a:solidFill>
            </a:endParaRPr>
          </a:p>
        </p:txBody>
      </p:sp>
      <p:pic>
        <p:nvPicPr>
          <p:cNvPr id="4" name="3 Marcador de contenido" descr="IMAGEN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71472" y="1285859"/>
            <a:ext cx="8001056" cy="1314153"/>
          </a:xfrm>
        </p:spPr>
      </p:pic>
      <p:pic>
        <p:nvPicPr>
          <p:cNvPr id="5" name="4 Imagen" descr="indicadores economicos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2587966"/>
            <a:ext cx="8001056" cy="4198620"/>
          </a:xfrm>
          <a:prstGeom prst="rect">
            <a:avLst/>
          </a:prstGeom>
        </p:spPr>
      </p:pic>
      <p:sp>
        <p:nvSpPr>
          <p:cNvPr id="6" name="5 Rectángulo"/>
          <p:cNvSpPr/>
          <p:nvPr/>
        </p:nvSpPr>
        <p:spPr>
          <a:xfrm>
            <a:off x="928662" y="2928934"/>
            <a:ext cx="7215238" cy="142876"/>
          </a:xfrm>
          <a:prstGeom prst="rect">
            <a:avLst/>
          </a:prstGeom>
          <a:solidFill>
            <a:srgbClr val="FFC000">
              <a:alpha val="32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Autofit/>
          </a:bodyPr>
          <a:lstStyle/>
          <a:p>
            <a:r>
              <a:rPr lang="es-ES" sz="2800" u="sng" dirty="0" smtClean="0">
                <a:solidFill>
                  <a:schemeClr val="accent6"/>
                </a:solidFill>
              </a:rPr>
              <a:t>III-EL AMBIENTE ECONOMICO LATINOAMERICANO</a:t>
            </a:r>
            <a:endParaRPr lang="es-MX" sz="2800" dirty="0">
              <a:solidFill>
                <a:schemeClr val="accent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s-ES" dirty="0" smtClean="0"/>
              <a:t>B- EL INFORME TRIMESTRAL DE FUSADES</a:t>
            </a:r>
          </a:p>
          <a:p>
            <a:pPr marL="514350" lvl="0" indent="-514350">
              <a:buNone/>
            </a:pPr>
            <a:r>
              <a:rPr lang="es-ES" dirty="0" smtClean="0"/>
              <a:t>1-En general los países y regiones que integran la economía mundial están en dificultades con las intensas tensiones financieras, los precios altos de comodities y desaceleración económica .</a:t>
            </a:r>
          </a:p>
          <a:p>
            <a:pPr marL="514350" lvl="0" indent="-514350"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2-Latinoamérica ya esta resintiendo las turbulentas condiciones de los mercados financieros maduros, y el difícil acceso al fondeo externo y precios mas bajos de productos comodities de exportación.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3341554" cy="842946"/>
          </a:xfrm>
        </p:spPr>
        <p:txBody>
          <a:bodyPr/>
          <a:lstStyle/>
          <a:p>
            <a:r>
              <a:rPr lang="es-MX" dirty="0" smtClean="0">
                <a:solidFill>
                  <a:schemeClr val="accent6"/>
                </a:solidFill>
              </a:rPr>
              <a:t>Continuación </a:t>
            </a:r>
            <a:endParaRPr lang="es-MX" dirty="0">
              <a:solidFill>
                <a:schemeClr val="accent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285860"/>
            <a:ext cx="8503920" cy="5286412"/>
          </a:xfrm>
        </p:spPr>
        <p:txBody>
          <a:bodyPr/>
          <a:lstStyle/>
          <a:p>
            <a:pPr>
              <a:buNone/>
            </a:pPr>
            <a:r>
              <a:rPr lang="es-MX" dirty="0" smtClean="0"/>
              <a:t>3. Crecimiento de Centroamérica:</a:t>
            </a:r>
          </a:p>
          <a:p>
            <a:pPr>
              <a:buNone/>
            </a:pPr>
            <a:r>
              <a:rPr lang="es-MX" dirty="0" smtClean="0"/>
              <a:t>     2007 = 5.5%</a:t>
            </a:r>
          </a:p>
          <a:p>
            <a:pPr>
              <a:buNone/>
            </a:pPr>
            <a:r>
              <a:rPr lang="es-MX" dirty="0" smtClean="0"/>
              <a:t>     2008=  4.5%</a:t>
            </a:r>
          </a:p>
          <a:p>
            <a:pPr>
              <a:buNone/>
            </a:pPr>
            <a:r>
              <a:rPr lang="es-MX" dirty="0" smtClean="0"/>
              <a:t>     2009 = 3.25%</a:t>
            </a:r>
          </a:p>
          <a:p>
            <a:pPr>
              <a:buNone/>
            </a:pPr>
            <a:r>
              <a:rPr lang="es-MX" dirty="0" smtClean="0"/>
              <a:t>4.Bajo crecimiento de remesas, </a:t>
            </a:r>
          </a:p>
          <a:p>
            <a:pPr>
              <a:buNone/>
            </a:pPr>
            <a:r>
              <a:rPr lang="es-MX" dirty="0" smtClean="0"/>
              <a:t>    poco turismo, </a:t>
            </a:r>
          </a:p>
          <a:p>
            <a:pPr>
              <a:buNone/>
            </a:pPr>
            <a:r>
              <a:rPr lang="es-MX" dirty="0" smtClean="0"/>
              <a:t>    altos costos de combustible .</a:t>
            </a:r>
          </a:p>
          <a:p>
            <a:pPr>
              <a:buNone/>
            </a:pPr>
            <a:r>
              <a:rPr lang="es-MX" dirty="0" smtClean="0"/>
              <a:t>5.Deficit de la balanza comercial : por compra de </a:t>
            </a:r>
            <a:r>
              <a:rPr lang="es-MX" dirty="0" err="1" smtClean="0"/>
              <a:t>petroleo</a:t>
            </a:r>
            <a:r>
              <a:rPr lang="es-MX" dirty="0" smtClean="0"/>
              <a:t>: 527 millones .adicionales = </a:t>
            </a:r>
            <a:endParaRPr lang="es-MX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-214338"/>
            <a:ext cx="8534400" cy="2473464"/>
          </a:xfrm>
        </p:spPr>
        <p:txBody>
          <a:bodyPr>
            <a:normAutofit/>
          </a:bodyPr>
          <a:lstStyle/>
          <a:p>
            <a:r>
              <a:rPr lang="es-MX" dirty="0" smtClean="0">
                <a:solidFill>
                  <a:srgbClr val="C00000"/>
                </a:solidFill>
              </a:rPr>
              <a:t>BALANZA COMERCIAL ENERO-AGOSTO/08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>
                <a:solidFill>
                  <a:srgbClr val="7030A0"/>
                </a:solidFill>
              </a:rPr>
              <a:t>EX.07=2,800/IMP.07=5,701/DIF.-3,047</a:t>
            </a:r>
            <a:br>
              <a:rPr lang="es-MX" dirty="0" smtClean="0">
                <a:solidFill>
                  <a:srgbClr val="7030A0"/>
                </a:solidFill>
              </a:rPr>
            </a:br>
            <a:endParaRPr lang="es-MX" dirty="0">
              <a:solidFill>
                <a:srgbClr val="7030A0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428596" y="1785926"/>
          <a:ext cx="8377267" cy="4027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357158" y="5715016"/>
            <a:ext cx="850112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300" dirty="0" smtClean="0">
                <a:solidFill>
                  <a:srgbClr val="7030A0"/>
                </a:solidFill>
                <a:ea typeface="+mj-ea"/>
                <a:cs typeface="+mj-cs"/>
              </a:rPr>
              <a:t>      EX.08=3,365/IMP.08=6,672/DIF:3,524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rgbClr val="7030A0"/>
                </a:solidFill>
              </a:rPr>
              <a:t>Indicador de percepción del clima de inversión </a:t>
            </a:r>
            <a:endParaRPr lang="es-MX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a. El 40% de los empresarios perciben el clima desfavorable por incertidumbre electoral </a:t>
            </a:r>
          </a:p>
          <a:p>
            <a:r>
              <a:rPr lang="es-MX" dirty="0" smtClean="0"/>
              <a:t>b. La reducción de los precios del petróleo reduce las altas presiones en el saldo de cuenta corriente </a:t>
            </a:r>
          </a:p>
          <a:p>
            <a:r>
              <a:rPr lang="es-MX" dirty="0" smtClean="0"/>
              <a:t>c. Manejando un nivel mas bajo de inflación por la baja en los precios de algunos alimentos: </a:t>
            </a:r>
          </a:p>
          <a:p>
            <a:pPr>
              <a:buNone/>
            </a:pPr>
            <a:r>
              <a:rPr lang="es-MX" dirty="0" smtClean="0"/>
              <a:t>    Trigo        439.7 </a:t>
            </a:r>
            <a:r>
              <a:rPr lang="es-MX" dirty="0" err="1" smtClean="0"/>
              <a:t>t.m</a:t>
            </a:r>
            <a:r>
              <a:rPr lang="es-MX" dirty="0" smtClean="0"/>
              <a:t>	  bajo a 	295.6 en sept.</a:t>
            </a:r>
          </a:p>
          <a:p>
            <a:pPr>
              <a:buNone/>
            </a:pPr>
            <a:r>
              <a:rPr lang="es-MX" dirty="0" smtClean="0"/>
              <a:t>    Maíz	287.1		  bajo a  	233.9 en sept.</a:t>
            </a:r>
          </a:p>
          <a:p>
            <a:pPr>
              <a:buNone/>
            </a:pPr>
            <a:r>
              <a:rPr lang="es-MX" dirty="0" smtClean="0"/>
              <a:t>    Petróleo    132.50	  bajo a 	60,16 dólares,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312594"/>
            <a:ext cx="8534400" cy="758952"/>
          </a:xfrm>
        </p:spPr>
        <p:txBody>
          <a:bodyPr>
            <a:noAutofit/>
          </a:bodyPr>
          <a:lstStyle/>
          <a:p>
            <a:r>
              <a:rPr lang="es-ES" sz="2800" u="sng" dirty="0" smtClean="0">
                <a:solidFill>
                  <a:srgbClr val="0070C0"/>
                </a:solidFill>
              </a:rPr>
              <a:t>II- EFECTOS DE LA CRISIS NORTEAMERICANA EN EL SALVADOR</a:t>
            </a:r>
            <a:endParaRPr lang="es-MX" sz="2800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s-ES" dirty="0" smtClean="0"/>
              <a:t>A- BAJA DE LAS REMESAS Y POCAS POSIBILIDADES DE EMIGRAR.</a:t>
            </a:r>
            <a:endParaRPr lang="es-MX" dirty="0" smtClean="0"/>
          </a:p>
          <a:p>
            <a:endParaRPr lang="es-MX" dirty="0"/>
          </a:p>
        </p:txBody>
      </p:sp>
      <p:pic>
        <p:nvPicPr>
          <p:cNvPr id="22530" name="Picture 2" descr="http://www.soitu.es/soitu/imagenes/2008/10/17/info/1224200850_438358_fotonoticia_normal_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216563" y="-1804988"/>
            <a:ext cx="3810000" cy="3762376"/>
          </a:xfrm>
          <a:prstGeom prst="rect">
            <a:avLst/>
          </a:prstGeom>
          <a:noFill/>
        </p:spPr>
      </p:pic>
      <p:pic>
        <p:nvPicPr>
          <p:cNvPr id="22532" name="Picture 4" descr="http://www.soitu.es/soitu/imagenes/2008/10/17/info/1224200850_438358_fotonoticia_normal_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216563" y="-1804988"/>
            <a:ext cx="3810000" cy="3762376"/>
          </a:xfrm>
          <a:prstGeom prst="rect">
            <a:avLst/>
          </a:prstGeom>
          <a:noFill/>
        </p:spPr>
      </p:pic>
      <p:pic>
        <p:nvPicPr>
          <p:cNvPr id="6" name="5 Imagen" descr="1224200850_438358_fotonoticia_normal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2571744"/>
            <a:ext cx="3357586" cy="3643338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4857752" y="2487573"/>
            <a:ext cx="392909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600" dirty="0" smtClean="0">
                <a:solidFill>
                  <a:schemeClr val="accent5">
                    <a:lumMod val="50000"/>
                  </a:schemeClr>
                </a:solidFill>
              </a:rPr>
              <a:t>El BCR explicó que el promedio mensual recibido durante 2008 ha sido de 320,1 millones de dólares, que supera al promedio de los 9 primeros meses de 2007, que fue de 304,1 millones.4.9 % contra 18%.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384032"/>
            <a:ext cx="8534400" cy="758952"/>
          </a:xfrm>
        </p:spPr>
        <p:txBody>
          <a:bodyPr>
            <a:noAutofit/>
          </a:bodyPr>
          <a:lstStyle/>
          <a:p>
            <a:r>
              <a:rPr lang="es-ES" sz="2800" u="sng" dirty="0" smtClean="0">
                <a:solidFill>
                  <a:srgbClr val="0070C0"/>
                </a:solidFill>
              </a:rPr>
              <a:t>…… EFECTOS DE LA CRISIS NORTEAMERICANA EN EL SALVADOR</a:t>
            </a:r>
            <a:endParaRPr lang="es-MX" sz="2800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485090" cy="4572000"/>
          </a:xfrm>
        </p:spPr>
        <p:txBody>
          <a:bodyPr>
            <a:normAutofit/>
          </a:bodyPr>
          <a:lstStyle/>
          <a:p>
            <a:r>
              <a:rPr lang="es-ES" dirty="0" smtClean="0"/>
              <a:t>B- POSIBLE BAJA  LAS EXPORTACIONES.</a:t>
            </a:r>
          </a:p>
          <a:p>
            <a:pPr lvl="1"/>
            <a:r>
              <a:rPr lang="es-ES" dirty="0" smtClean="0"/>
              <a:t>Las exportaciones de productos como el café se verán afectadas por la baja en los precios de este producto como materia prima. Y otros comodities.</a:t>
            </a:r>
          </a:p>
          <a:p>
            <a:pPr lvl="0"/>
            <a:r>
              <a:rPr lang="es-ES" sz="2400" dirty="0" smtClean="0"/>
              <a:t>C- LIMITACIONES CREDITICIAS Y TASAS DE INTERES MAS ALTAS. </a:t>
            </a:r>
          </a:p>
          <a:p>
            <a:pPr lvl="0"/>
            <a:endParaRPr lang="es-ES" sz="2400" dirty="0" smtClean="0"/>
          </a:p>
          <a:p>
            <a:pPr lvl="0"/>
            <a:r>
              <a:rPr lang="es-ES" sz="2400" dirty="0" smtClean="0"/>
              <a:t>E- BAJA EN EL SECTOR CONSTRUCCION Y MAQUILA</a:t>
            </a:r>
          </a:p>
          <a:p>
            <a:pPr lvl="1"/>
            <a:endParaRPr lang="es-MX" sz="2400" dirty="0" smtClean="0"/>
          </a:p>
          <a:p>
            <a:pPr lvl="0"/>
            <a:r>
              <a:rPr lang="es-ES" sz="2400" dirty="0" smtClean="0"/>
              <a:t>D- AUMENTO DEL INDICE DESEMPLEO.</a:t>
            </a:r>
          </a:p>
          <a:p>
            <a:pPr lvl="0">
              <a:buNone/>
            </a:pPr>
            <a:endParaRPr lang="es-E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u="sng" dirty="0" smtClean="0"/>
              <a:t>IV-  OTROS FACTORES NEGATIVOS PARA LA INVERSION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857364"/>
            <a:ext cx="8503920" cy="4241684"/>
          </a:xfrm>
        </p:spPr>
        <p:txBody>
          <a:bodyPr>
            <a:normAutofit/>
          </a:bodyPr>
          <a:lstStyle/>
          <a:p>
            <a:pPr lvl="0"/>
            <a:r>
              <a:rPr lang="es-ES" sz="2400" dirty="0" smtClean="0"/>
              <a:t>A- AMBIENTE PREELECTORAL. EL CAMBIO POLITICO NO ES LA RESPUESTA .ES NECESARIO :</a:t>
            </a:r>
          </a:p>
          <a:p>
            <a:pPr lvl="0">
              <a:buNone/>
            </a:pPr>
            <a:r>
              <a:rPr lang="es-ES" sz="2400" dirty="0" smtClean="0"/>
              <a:t>BUSCAR LA SABIDURIA DE DIOS, ENCOMENDAR LOS  CAMINOS Y EL HARA…SALMO 37:5.</a:t>
            </a:r>
          </a:p>
          <a:p>
            <a:pPr lvl="0">
              <a:buNone/>
            </a:pPr>
            <a:endParaRPr lang="es-ES" sz="2400" dirty="0" smtClean="0"/>
          </a:p>
          <a:p>
            <a:pPr lvl="0"/>
            <a:r>
              <a:rPr lang="es-ES" sz="2400" dirty="0" smtClean="0"/>
              <a:t>EL PROBLEMA NO SON LOS SISTEMAS;EL PROBLEMA DEL HOMBRE ESTA EN EL CORAZON.MAT.15:19 DEL CORAZO SALEN LOS MALOS PENSAMIENTOS (ABARICIA,CONTIENDAS, MALDAD,EGOISMO)</a:t>
            </a:r>
          </a:p>
          <a:p>
            <a:pPr lvl="0"/>
            <a:endParaRPr lang="es-ES" sz="2400" dirty="0" smtClean="0"/>
          </a:p>
          <a:p>
            <a:pPr lvl="0"/>
            <a:endParaRPr lang="es-ES" dirty="0" smtClean="0"/>
          </a:p>
          <a:p>
            <a:pPr lvl="0"/>
            <a:endParaRPr lang="es-ES" dirty="0" smtClean="0"/>
          </a:p>
          <a:p>
            <a:pPr lvl="0"/>
            <a:endParaRPr lang="es-ES" dirty="0" smtClean="0"/>
          </a:p>
          <a:p>
            <a:pPr lvl="0"/>
            <a:endParaRPr lang="es-ES" dirty="0" smtClean="0"/>
          </a:p>
          <a:p>
            <a:pPr lvl="0"/>
            <a:endParaRPr lang="es-ES" dirty="0" smtClean="0"/>
          </a:p>
          <a:p>
            <a:pPr lvl="0">
              <a:buNone/>
            </a:pP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0070C0"/>
                </a:solidFill>
              </a:rPr>
              <a:t>CONTINUACION………OTROS FACTORES</a:t>
            </a:r>
            <a:endParaRPr lang="es-MX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2285992"/>
            <a:ext cx="8503920" cy="3813056"/>
          </a:xfrm>
        </p:spPr>
        <p:txBody>
          <a:bodyPr>
            <a:normAutofit lnSpcReduction="10000"/>
          </a:bodyPr>
          <a:lstStyle/>
          <a:p>
            <a:pPr lvl="0"/>
            <a:r>
              <a:rPr lang="es-ES" dirty="0" smtClean="0"/>
              <a:t>B- RESTRICCION PARA NUEVOS CREDITOS DE FONDEO </a:t>
            </a:r>
          </a:p>
          <a:p>
            <a:pPr lvl="0"/>
            <a:endParaRPr lang="es-MX" dirty="0" smtClean="0"/>
          </a:p>
          <a:p>
            <a:pPr lvl="0"/>
            <a:r>
              <a:rPr lang="es-ES" dirty="0" smtClean="0"/>
              <a:t>C- ALTOS  INTERESES  BANCARIOS</a:t>
            </a:r>
          </a:p>
          <a:p>
            <a:pPr lvl="0"/>
            <a:endParaRPr lang="es-MX" dirty="0" smtClean="0"/>
          </a:p>
          <a:p>
            <a:pPr lvl="0"/>
            <a:r>
              <a:rPr lang="es-ES" dirty="0" smtClean="0"/>
              <a:t>D- FALTA DE CAPACIDAD  CREDITICIA</a:t>
            </a:r>
          </a:p>
          <a:p>
            <a:pPr lvl="0"/>
            <a:endParaRPr lang="es-ES" dirty="0" smtClean="0"/>
          </a:p>
          <a:p>
            <a:pPr lvl="0"/>
            <a:r>
              <a:rPr lang="es-ES" dirty="0" smtClean="0"/>
              <a:t>BAJA EN AL ACTIVIDAD COMERCIAL (-12% )</a:t>
            </a: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accent6"/>
                </a:solidFill>
              </a:rPr>
              <a:t>INTRODUCCIÓN</a:t>
            </a:r>
            <a:endParaRPr lang="es-MX" dirty="0">
              <a:solidFill>
                <a:schemeClr val="accent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313122"/>
          </a:xfrm>
        </p:spPr>
        <p:txBody>
          <a:bodyPr>
            <a:normAutofit/>
          </a:bodyPr>
          <a:lstStyle/>
          <a:p>
            <a:r>
              <a:rPr lang="es-ES" sz="3200" dirty="0" smtClean="0"/>
              <a:t>En El Salvador hemos vivido diferentes tipos de crisis, como: guerras, terremotos y crisis económicas, pero Dios ha sido fiel con nuestro pueblo, y ha levantado Iglesias y Ministros para comunicar un mensaje de esperanza en Jesucristo . Y ésta conferencia es una muestra de la visión que Dios ha puesto en los lideres de la Iglesia Josué.</a:t>
            </a:r>
            <a:endParaRPr lang="es-MX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u="sng" dirty="0" smtClean="0">
                <a:solidFill>
                  <a:srgbClr val="FFC000"/>
                </a:solidFill>
              </a:rPr>
              <a:t>V- MINIMAS POSIBILIDADES DE INVERSION</a:t>
            </a:r>
            <a:endParaRPr lang="es-MX" dirty="0">
              <a:solidFill>
                <a:srgbClr val="FFC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2214554"/>
            <a:ext cx="8503920" cy="3884494"/>
          </a:xfrm>
        </p:spPr>
        <p:txBody>
          <a:bodyPr>
            <a:normAutofit/>
          </a:bodyPr>
          <a:lstStyle/>
          <a:p>
            <a:pPr lvl="0"/>
            <a:r>
              <a:rPr lang="es-ES" dirty="0" smtClean="0"/>
              <a:t> A- EMPRESAS GRANDES CON PROYECTOS INICIADOS ESTE AÑO, SERAN DESARROLLADOS. SUJETOS A SITUACION CREDITICIA: (BAJA INTENSIDAD)</a:t>
            </a:r>
          </a:p>
          <a:p>
            <a:pPr lvl="0"/>
            <a:r>
              <a:rPr lang="es-ES" dirty="0" smtClean="0"/>
              <a:t>AMPLIACION CENTROS COMERCIALES</a:t>
            </a:r>
          </a:p>
          <a:p>
            <a:pPr lvl="0"/>
            <a:r>
              <a:rPr lang="es-ES" dirty="0" smtClean="0"/>
              <a:t>EDIFICIOS DE OFICINAS</a:t>
            </a:r>
          </a:p>
          <a:p>
            <a:pPr lvl="0"/>
            <a:r>
              <a:rPr lang="es-ES" dirty="0" smtClean="0"/>
              <a:t>EDIFICIOS DE APARTAMENTOS.</a:t>
            </a: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u="sng" dirty="0" smtClean="0">
                <a:solidFill>
                  <a:srgbClr val="FFC000"/>
                </a:solidFill>
              </a:rPr>
              <a:t> MINIMAS POSIBILIDADES DE INVERSION</a:t>
            </a:r>
            <a:endParaRPr lang="es-MX" dirty="0">
              <a:solidFill>
                <a:srgbClr val="FFC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s-ES" dirty="0" smtClean="0"/>
              <a:t>B- MICROEMPRESARIOS CREATIVOS, PUEDEN DESRROLLAR        PROYECTOS  EN LAS AREAS DE: ALIMENTACION, TURISMO INTERNO, COSTURERIA, SECTOR AGRICOLA Y GANADERO.</a:t>
            </a:r>
          </a:p>
          <a:p>
            <a:pPr lvl="0"/>
            <a:endParaRPr lang="es-MX" dirty="0" smtClean="0"/>
          </a:p>
          <a:p>
            <a:pPr lvl="0"/>
            <a:r>
              <a:rPr lang="es-ES" dirty="0" smtClean="0"/>
              <a:t>C- LOS PEQUEÑOS Y MEDIANOS EMPRESARIOS QUE PUEDAN      INVERTIR DE SUS POCAS UTILIDADES EN LAS MEJORES DE SU EFICIENCIA; Y EN ALGUNA POSIBILIDAD DE CRECER A FINES DEL 2009.</a:t>
            </a: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u="sng" dirty="0" smtClean="0">
                <a:solidFill>
                  <a:srgbClr val="FFC000"/>
                </a:solidFill>
              </a:rPr>
              <a:t>VI- CONCLUSION</a:t>
            </a:r>
            <a:endParaRPr lang="es-MX" dirty="0">
              <a:solidFill>
                <a:srgbClr val="FFC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sz="2200" dirty="0" smtClean="0"/>
              <a:t>“ANTE ESTA SITUACION DEBEMOS APRENDER A  CONFIAR EN LAS PROMESAS DE DIOS”</a:t>
            </a:r>
            <a:endParaRPr lang="es-MX" sz="2200" dirty="0" smtClean="0"/>
          </a:p>
          <a:p>
            <a:pPr lvl="0"/>
            <a:r>
              <a:rPr lang="es-ES" sz="2600" u="sng" dirty="0" smtClean="0"/>
              <a:t>CONFIANZA EN EL SEÑOR:</a:t>
            </a:r>
            <a:endParaRPr lang="es-MX" sz="2600" dirty="0" smtClean="0"/>
          </a:p>
          <a:p>
            <a:pPr lvl="1"/>
            <a:r>
              <a:rPr lang="es-ES" dirty="0" smtClean="0"/>
              <a:t>JUAN 16:33 “EN EL MUNDO TENDREIS AFLICCION, PERO CONFIAD, YO HE VENCIDO EL MUNDO”.</a:t>
            </a:r>
            <a:endParaRPr lang="es-MX" dirty="0" smtClean="0"/>
          </a:p>
          <a:p>
            <a:pPr lvl="0"/>
            <a:r>
              <a:rPr lang="es-ES" sz="2200" u="sng" dirty="0" smtClean="0"/>
              <a:t>SABIDURIA:</a:t>
            </a:r>
            <a:endParaRPr lang="es-MX" sz="2200" dirty="0" smtClean="0"/>
          </a:p>
          <a:p>
            <a:pPr lvl="1"/>
            <a:r>
              <a:rPr lang="es-ES" dirty="0" smtClean="0"/>
              <a:t>SALMO 19:2 “UN DIA EMITE PALABRA A OTRO DIA Y UNA NOCHE A OTRA NOCHE DECLARA SABIDURIA”</a:t>
            </a:r>
            <a:endParaRPr lang="es-MX" dirty="0" smtClean="0"/>
          </a:p>
          <a:p>
            <a:pPr lvl="0"/>
            <a:r>
              <a:rPr lang="es-ES" sz="2200" u="sng" dirty="0" smtClean="0"/>
              <a:t>DIOS  REINA EN LA INCERTIDUMBRE.</a:t>
            </a:r>
          </a:p>
          <a:p>
            <a:pPr lvl="1"/>
            <a:r>
              <a:rPr lang="es-ES" dirty="0" smtClean="0"/>
              <a:t>HABACUC: 3:17-18.</a:t>
            </a:r>
            <a:endParaRPr lang="es-MX" dirty="0" smtClean="0"/>
          </a:p>
          <a:p>
            <a:pPr lvl="2"/>
            <a:r>
              <a:rPr lang="es-ES" sz="2200" dirty="0" smtClean="0"/>
              <a:t>“Aunque la higuera no florezca, Ni en las vides haya frutos,…………………….</a:t>
            </a:r>
            <a:endParaRPr lang="es-MX" sz="2200" dirty="0" smtClean="0"/>
          </a:p>
          <a:p>
            <a:pPr lvl="2"/>
            <a:r>
              <a:rPr lang="es-ES" sz="2200" dirty="0" smtClean="0"/>
              <a:t>Con todo, yo me alegraré en Jehová, Y me gozaré en el Dios de mi salvación”.</a:t>
            </a:r>
            <a:endParaRPr lang="es-MX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00B0F0"/>
                </a:solidFill>
              </a:rPr>
              <a:t>PREGUNTA</a:t>
            </a:r>
            <a:endParaRPr lang="es-MX" dirty="0">
              <a:solidFill>
                <a:srgbClr val="00B0F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YO QUIERO DEJARLES UNA PREGUNTA, QUE SI LOGRAMOS CONTESTARLA, TENDREMOS UNA </a:t>
            </a:r>
            <a:r>
              <a:rPr lang="es-ES" u="sng" dirty="0" smtClean="0"/>
              <a:t>MEJOR RESPUESTA </a:t>
            </a:r>
            <a:r>
              <a:rPr lang="es-ES" dirty="0" smtClean="0"/>
              <a:t>A</a:t>
            </a:r>
            <a:r>
              <a:rPr lang="es-MX" dirty="0" smtClean="0"/>
              <a:t> </a:t>
            </a:r>
            <a:r>
              <a:rPr lang="es-ES" dirty="0" smtClean="0"/>
              <a:t>LA INSEGURIDAD QUE NOS GENERA ESTA CRISIS:</a:t>
            </a:r>
            <a:endParaRPr lang="es-MX" dirty="0" smtClean="0"/>
          </a:p>
          <a:p>
            <a:pPr>
              <a:buNone/>
            </a:pPr>
            <a:endParaRPr lang="es-MX" dirty="0" smtClean="0"/>
          </a:p>
          <a:p>
            <a:r>
              <a:rPr lang="es-ES" dirty="0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¿DE DONDE VENDRA MI SOCORRO?</a:t>
            </a:r>
            <a:endParaRPr lang="es-MX" dirty="0" smtClean="0">
              <a:solidFill>
                <a:srgbClr val="00B0F0"/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r>
              <a:rPr lang="es-ES" dirty="0" smtClean="0">
                <a:solidFill>
                  <a:srgbClr val="00B0F0"/>
                </a:solidFill>
                <a:latin typeface="Aharoni" pitchFamily="2" charset="-79"/>
                <a:cs typeface="Aharoni" pitchFamily="2" charset="-79"/>
              </a:rPr>
              <a:t> </a:t>
            </a:r>
            <a:endParaRPr lang="es-MX" dirty="0" smtClean="0">
              <a:solidFill>
                <a:srgbClr val="00B0F0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s-ES" sz="2400" dirty="0" smtClean="0">
                <a:solidFill>
                  <a:srgbClr val="FFC000"/>
                </a:solidFill>
                <a:latin typeface="Arial Black" pitchFamily="34" charset="0"/>
              </a:rPr>
              <a:t>MI SOCORRO VIENE DE JEHOVA,</a:t>
            </a:r>
            <a:r>
              <a:rPr lang="es-MX" sz="2400" dirty="0" smtClean="0">
                <a:solidFill>
                  <a:srgbClr val="FFC000"/>
                </a:solidFill>
                <a:latin typeface="Arial Black" pitchFamily="34" charset="0"/>
              </a:rPr>
              <a:t> </a:t>
            </a:r>
            <a:r>
              <a:rPr lang="es-ES" sz="2400" dirty="0" smtClean="0">
                <a:solidFill>
                  <a:srgbClr val="FFC000"/>
                </a:solidFill>
                <a:latin typeface="Arial Black" pitchFamily="34" charset="0"/>
              </a:rPr>
              <a:t>QUE HIZO LOS CIELOS Y LA TIERRA (SALMO 121:2)</a:t>
            </a:r>
            <a:endParaRPr lang="es-MX" sz="2400" dirty="0" smtClean="0">
              <a:solidFill>
                <a:srgbClr val="FFC000"/>
              </a:solidFill>
              <a:latin typeface="Arial Black" pitchFamily="34" charset="0"/>
            </a:endParaRP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34400" cy="758952"/>
          </a:xfrm>
        </p:spPr>
        <p:txBody>
          <a:bodyPr>
            <a:normAutofit/>
          </a:bodyPr>
          <a:lstStyle/>
          <a:p>
            <a:r>
              <a:rPr lang="es-ES" sz="2800" u="sng" dirty="0" smtClean="0">
                <a:solidFill>
                  <a:schemeClr val="accent6"/>
                </a:solidFill>
              </a:rPr>
              <a:t>I-INCERTIDUMBRE POR  LA RECESION GLOBAL</a:t>
            </a:r>
            <a:endParaRPr lang="es-MX" sz="2800" dirty="0">
              <a:solidFill>
                <a:schemeClr val="accent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71612"/>
            <a:ext cx="8627966" cy="1357322"/>
          </a:xfrm>
        </p:spPr>
        <p:txBody>
          <a:bodyPr>
            <a:normAutofit/>
          </a:bodyPr>
          <a:lstStyle/>
          <a:p>
            <a:r>
              <a:rPr lang="es-ES" dirty="0" smtClean="0"/>
              <a:t>A-Standard and Poors, calificó a El Salvador en “BB” Negativo; “A” es la mejor y “C” la peor.</a:t>
            </a:r>
            <a:endParaRPr lang="es-MX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571472" y="2500306"/>
          <a:ext cx="8286808" cy="3358896"/>
        </p:xfrm>
        <a:graphic>
          <a:graphicData uri="http://schemas.openxmlformats.org/drawingml/2006/table">
            <a:tbl>
              <a:tblPr/>
              <a:tblGrid>
                <a:gridCol w="2858743"/>
                <a:gridCol w="5428065"/>
              </a:tblGrid>
              <a:tr h="297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600" dirty="0">
                        <a:latin typeface="Calibri"/>
                        <a:ea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72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latin typeface="Arial"/>
                          <a:ea typeface="Calibri"/>
                          <a:cs typeface="Times New Roman"/>
                        </a:rPr>
                        <a:t>Acción: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latin typeface="Arial"/>
                          <a:ea typeface="Calibri"/>
                          <a:cs typeface="Times New Roman"/>
                        </a:rPr>
                        <a:t>Confirmación de calificaciones</a:t>
                      </a:r>
                      <a:br>
                        <a:rPr lang="es-MX" sz="1600" dirty="0"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s-MX" sz="1600" dirty="0">
                          <a:latin typeface="Arial"/>
                          <a:ea typeface="Calibri"/>
                          <a:cs typeface="Times New Roman"/>
                        </a:rPr>
                        <a:t>Revisión de perspectiva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FF"/>
                    </a:solidFill>
                  </a:tcPr>
                </a:tc>
              </a:tr>
              <a:tr h="297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600">
                        <a:latin typeface="Calibri"/>
                        <a:ea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600">
                        <a:latin typeface="Calibri"/>
                        <a:ea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05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latin typeface="Arial"/>
                          <a:ea typeface="Calibri"/>
                          <a:cs typeface="Times New Roman"/>
                        </a:rPr>
                        <a:t>Calificación Soberana 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latin typeface="Arial"/>
                          <a:ea typeface="Calibri"/>
                          <a:cs typeface="Times New Roman"/>
                        </a:rPr>
                        <a:t>Largo Plazo</a:t>
                      </a:r>
                      <a:br>
                        <a:rPr lang="es-MX" sz="1600"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s-MX" sz="1600">
                          <a:latin typeface="Arial"/>
                          <a:ea typeface="Calibri"/>
                          <a:cs typeface="Times New Roman"/>
                        </a:rPr>
                        <a:t>BB+</a:t>
                      </a:r>
                      <a:br>
                        <a:rPr lang="es-MX" sz="1600"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s-MX" sz="1600">
                          <a:latin typeface="Arial"/>
                          <a:ea typeface="Calibri"/>
                          <a:cs typeface="Times New Roman"/>
                        </a:rPr>
                        <a:t/>
                      </a:r>
                      <a:br>
                        <a:rPr lang="es-MX" sz="1600"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s-MX" sz="1600">
                          <a:latin typeface="Arial"/>
                          <a:ea typeface="Calibri"/>
                          <a:cs typeface="Times New Roman"/>
                        </a:rPr>
                        <a:t>Corto Plazo</a:t>
                      </a:r>
                      <a:br>
                        <a:rPr lang="es-MX" sz="1600"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s-MX" sz="1600">
                          <a:latin typeface="Arial"/>
                          <a:ea typeface="Calibri"/>
                          <a:cs typeface="Times New Roman"/>
                        </a:rPr>
                        <a:t>B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latin typeface="Arial"/>
                          <a:ea typeface="Calibri"/>
                          <a:cs typeface="Times New Roman"/>
                        </a:rPr>
                        <a:t>Perspectiva Actual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latin typeface="Arial"/>
                          <a:ea typeface="Calibri"/>
                          <a:cs typeface="Times New Roman"/>
                        </a:rPr>
                        <a:t>Negativa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FF"/>
                    </a:solidFill>
                  </a:tcPr>
                </a:tc>
              </a:tr>
              <a:tr h="281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>
                          <a:latin typeface="Arial"/>
                          <a:ea typeface="Calibri"/>
                          <a:cs typeface="Times New Roman"/>
                        </a:rPr>
                        <a:t>Perspectiva Anterior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600" dirty="0">
                          <a:latin typeface="Arial"/>
                          <a:ea typeface="Calibri"/>
                          <a:cs typeface="Times New Roman"/>
                        </a:rPr>
                        <a:t>Estable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60" marR="22860" marT="22860" marB="228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>
                <a:solidFill>
                  <a:schemeClr val="accent6"/>
                </a:solidFill>
              </a:rPr>
              <a:t>PERDIDA DE LIDERAZGO ECONOMICO</a:t>
            </a:r>
            <a:endParaRPr lang="es-MX" sz="2800" dirty="0">
              <a:solidFill>
                <a:schemeClr val="accent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85720" y="1714488"/>
            <a:ext cx="8503920" cy="4572000"/>
          </a:xfrm>
        </p:spPr>
        <p:txBody>
          <a:bodyPr>
            <a:normAutofit/>
          </a:bodyPr>
          <a:lstStyle/>
          <a:p>
            <a:r>
              <a:rPr lang="es-ES" dirty="0" smtClean="0"/>
              <a:t>B-Pérdida </a:t>
            </a:r>
            <a:r>
              <a:rPr lang="es-ES" dirty="0" smtClean="0"/>
              <a:t>de liderazgo de nuestro </a:t>
            </a:r>
            <a:r>
              <a:rPr lang="es-ES" u="sng" dirty="0" smtClean="0"/>
              <a:t>principal socio comercial </a:t>
            </a:r>
            <a:r>
              <a:rPr lang="es-ES" dirty="0" smtClean="0"/>
              <a:t>(Estados Unidos).</a:t>
            </a:r>
          </a:p>
          <a:p>
            <a:pPr lvl="1"/>
            <a:r>
              <a:rPr lang="es-MX" sz="2800" dirty="0" smtClean="0"/>
              <a:t>La economía estadounidense se está desacelerando </a:t>
            </a:r>
            <a:r>
              <a:rPr lang="es-MX" sz="2800" dirty="0" smtClean="0"/>
              <a:t>MAS cada </a:t>
            </a:r>
            <a:r>
              <a:rPr lang="es-MX" sz="2800" dirty="0" err="1" smtClean="0"/>
              <a:t>dia</a:t>
            </a:r>
            <a:r>
              <a:rPr lang="es-MX" sz="2800" smtClean="0"/>
              <a:t>.</a:t>
            </a:r>
            <a:endParaRPr lang="es-MX" sz="2800" dirty="0" smtClean="0"/>
          </a:p>
          <a:p>
            <a:pPr lvl="1"/>
            <a:r>
              <a:rPr lang="es-MX" sz="2800" dirty="0" smtClean="0"/>
              <a:t>Tendencia clara a una resecion,ya que el respaldo derivado del estímulo fiscal ha perdido impulso.</a:t>
            </a:r>
          </a:p>
          <a:p>
            <a:pPr lvl="1"/>
            <a:r>
              <a:rPr lang="es-MX" sz="3200" dirty="0" smtClean="0"/>
              <a:t>tasa anual de crecimiento del 1,6% en 2008 y del 0,1% en 2009, frente al 2,0% en 2007.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accent6"/>
                </a:solidFill>
              </a:rPr>
              <a:t>PERSPECTIVA  FINANCIERA</a:t>
            </a:r>
            <a:endParaRPr lang="es-MX" dirty="0">
              <a:solidFill>
                <a:schemeClr val="accent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57158" y="1857364"/>
            <a:ext cx="8503920" cy="4572000"/>
          </a:xfrm>
        </p:spPr>
        <p:txBody>
          <a:bodyPr>
            <a:normAutofit lnSpcReduction="10000"/>
          </a:bodyPr>
          <a:lstStyle/>
          <a:p>
            <a:r>
              <a:rPr lang="es-MX" sz="2800" dirty="0" smtClean="0"/>
              <a:t>Nueva York, 18 de septiembre de 2008.- Standard &amp; Poor's Ratings Cervices revisó hoy la perspectiva de la República de El Salvador a negativa de estable. </a:t>
            </a:r>
          </a:p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MX" sz="2800" dirty="0" smtClean="0"/>
              <a:t>La perspectiva negativa refleja los crecientes riesgos que entraña el debilitamiento de las políticas en épocas de mayor inflación y presión fiscal.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accent6"/>
                </a:solidFill>
              </a:rPr>
              <a:t>BAJO CRECIMIENTO EN EE.UU.</a:t>
            </a:r>
            <a:endParaRPr lang="es-MX" dirty="0">
              <a:solidFill>
                <a:schemeClr val="accent6"/>
              </a:solidFill>
            </a:endParaRPr>
          </a:p>
        </p:txBody>
      </p:sp>
      <p:pic>
        <p:nvPicPr>
          <p:cNvPr id="4" name="3 Marcador de contenido" descr="proyecciones de crecimiento e inflacion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714480" y="1643050"/>
            <a:ext cx="5857916" cy="459114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800" u="sng" dirty="0" smtClean="0">
                <a:solidFill>
                  <a:schemeClr val="accent6"/>
                </a:solidFill>
              </a:rPr>
              <a:t>III-EL AMBIENTE ECONOMICO LATINOAMERICANO</a:t>
            </a:r>
            <a:endParaRPr lang="es-MX" sz="2800" dirty="0">
              <a:solidFill>
                <a:schemeClr val="accent6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s-ES" dirty="0" smtClean="0"/>
              <a:t>A- LAS OPINIONES DEL BANCO MUNDIAL </a:t>
            </a:r>
            <a:endParaRPr lang="es-MX" dirty="0" smtClean="0"/>
          </a:p>
          <a:p>
            <a:endParaRPr lang="es-MX" dirty="0"/>
          </a:p>
        </p:txBody>
      </p:sp>
      <p:pic>
        <p:nvPicPr>
          <p:cNvPr id="4" name="3 Imagen" descr="Perspectivas mundial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2071172"/>
            <a:ext cx="5715040" cy="43582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42860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accent6"/>
                </a:solidFill>
              </a:rPr>
              <a:t>PRECIOS INTERNACIONALES DE MATERIAS PRIMAS IMPORTANTES</a:t>
            </a:r>
            <a:endParaRPr lang="es-MX" dirty="0">
              <a:solidFill>
                <a:schemeClr val="accent6"/>
              </a:solidFill>
            </a:endParaRPr>
          </a:p>
        </p:txBody>
      </p:sp>
      <p:pic>
        <p:nvPicPr>
          <p:cNvPr id="4" name="3 Marcador de contenido" descr="materias prima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214546" y="1509972"/>
            <a:ext cx="5000660" cy="47997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accent6"/>
                </a:solidFill>
              </a:rPr>
              <a:t>PRECIOS DE LOS ALIMENTOS</a:t>
            </a:r>
            <a:endParaRPr lang="es-MX" dirty="0">
              <a:solidFill>
                <a:schemeClr val="accent6"/>
              </a:solidFill>
            </a:endParaRPr>
          </a:p>
        </p:txBody>
      </p:sp>
      <p:pic>
        <p:nvPicPr>
          <p:cNvPr id="4" name="3 Marcador de contenido" descr="inflacion de precio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071670" y="1603856"/>
            <a:ext cx="5143536" cy="46112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</TotalTime>
  <Words>930</Words>
  <Application>Microsoft Office PowerPoint</Application>
  <PresentationFormat>Presentación en pantalla (4:3)</PresentationFormat>
  <Paragraphs>111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Civil</vt:lpstr>
      <vt:lpstr>PERCEPCION DEL CLIMA DE INVERSION DE EL SALVADOR</vt:lpstr>
      <vt:lpstr>INTRODUCCIÓN</vt:lpstr>
      <vt:lpstr>I-INCERTIDUMBRE POR  LA RECESION GLOBAL</vt:lpstr>
      <vt:lpstr>PERDIDA DE LIDERAZGO ECONOMICO</vt:lpstr>
      <vt:lpstr>PERSPECTIVA  FINANCIERA</vt:lpstr>
      <vt:lpstr>BAJO CRECIMIENTO EN EE.UU.</vt:lpstr>
      <vt:lpstr>III-EL AMBIENTE ECONOMICO LATINOAMERICANO</vt:lpstr>
      <vt:lpstr>PRECIOS INTERNACIONALES DE MATERIAS PRIMAS IMPORTANTES</vt:lpstr>
      <vt:lpstr>PRECIOS DE LOS ALIMENTOS</vt:lpstr>
      <vt:lpstr>Principales Indicadores Económicos</vt:lpstr>
      <vt:lpstr>Principales Indicadores Económicos</vt:lpstr>
      <vt:lpstr>III-EL AMBIENTE ECONOMICO LATINOAMERICANO</vt:lpstr>
      <vt:lpstr>Continuación </vt:lpstr>
      <vt:lpstr>BALANZA COMERCIAL ENERO-AGOSTO/08 EX.07=2,800/IMP.07=5,701/DIF.-3,047 </vt:lpstr>
      <vt:lpstr>Indicador de percepción del clima de inversión </vt:lpstr>
      <vt:lpstr>II- EFECTOS DE LA CRISIS NORTEAMERICANA EN EL SALVADOR</vt:lpstr>
      <vt:lpstr>…… EFECTOS DE LA CRISIS NORTEAMERICANA EN EL SALVADOR</vt:lpstr>
      <vt:lpstr>IV-  OTROS FACTORES NEGATIVOS PARA LA INVERSION</vt:lpstr>
      <vt:lpstr>CONTINUACION………OTROS FACTORES</vt:lpstr>
      <vt:lpstr>V- MINIMAS POSIBILIDADES DE INVERSION</vt:lpstr>
      <vt:lpstr> MINIMAS POSIBILIDADES DE INVERSION</vt:lpstr>
      <vt:lpstr>VI- CONCLUSION</vt:lpstr>
      <vt:lpstr>PREGUNTA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PERCEPCION DEL CLIMA DE INVERSION DE EL SALVADOR</dc:title>
  <dc:creator>Roberto Montoya</dc:creator>
  <cp:lastModifiedBy>Roberto Montoya</cp:lastModifiedBy>
  <cp:revision>79</cp:revision>
  <dcterms:created xsi:type="dcterms:W3CDTF">2008-11-05T03:11:29Z</dcterms:created>
  <dcterms:modified xsi:type="dcterms:W3CDTF">2008-11-07T05:48:03Z</dcterms:modified>
</cp:coreProperties>
</file>