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56" r:id="rId4"/>
    <p:sldId id="267" r:id="rId5"/>
    <p:sldId id="260" r:id="rId6"/>
    <p:sldId id="257" r:id="rId7"/>
    <p:sldId id="266" r:id="rId8"/>
    <p:sldId id="278" r:id="rId9"/>
    <p:sldId id="27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3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6975-42ED-418A-A548-B19560B7182B}" type="datetimeFigureOut">
              <a:rPr lang="es-MX" smtClean="0"/>
              <a:pPr/>
              <a:t>30/01/2009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74EB-7D06-42E2-9166-702F3E1227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6975-42ED-418A-A548-B19560B7182B}" type="datetimeFigureOut">
              <a:rPr lang="es-MX" smtClean="0"/>
              <a:pPr/>
              <a:t>30/01/2009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74EB-7D06-42E2-9166-702F3E1227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6975-42ED-418A-A548-B19560B7182B}" type="datetimeFigureOut">
              <a:rPr lang="es-MX" smtClean="0"/>
              <a:pPr/>
              <a:t>30/01/2009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74EB-7D06-42E2-9166-702F3E1227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6975-42ED-418A-A548-B19560B7182B}" type="datetimeFigureOut">
              <a:rPr lang="es-MX" smtClean="0"/>
              <a:pPr/>
              <a:t>30/01/2009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74EB-7D06-42E2-9166-702F3E1227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6975-42ED-418A-A548-B19560B7182B}" type="datetimeFigureOut">
              <a:rPr lang="es-MX" smtClean="0"/>
              <a:pPr/>
              <a:t>30/01/2009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74EB-7D06-42E2-9166-702F3E1227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6975-42ED-418A-A548-B19560B7182B}" type="datetimeFigureOut">
              <a:rPr lang="es-MX" smtClean="0"/>
              <a:pPr/>
              <a:t>30/01/2009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74EB-7D06-42E2-9166-702F3E1227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6975-42ED-418A-A548-B19560B7182B}" type="datetimeFigureOut">
              <a:rPr lang="es-MX" smtClean="0"/>
              <a:pPr/>
              <a:t>30/01/2009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74EB-7D06-42E2-9166-702F3E1227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6975-42ED-418A-A548-B19560B7182B}" type="datetimeFigureOut">
              <a:rPr lang="es-MX" smtClean="0"/>
              <a:pPr/>
              <a:t>30/01/2009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74EB-7D06-42E2-9166-702F3E1227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6975-42ED-418A-A548-B19560B7182B}" type="datetimeFigureOut">
              <a:rPr lang="es-MX" smtClean="0"/>
              <a:pPr/>
              <a:t>30/01/2009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74EB-7D06-42E2-9166-702F3E1227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6975-42ED-418A-A548-B19560B7182B}" type="datetimeFigureOut">
              <a:rPr lang="es-MX" smtClean="0"/>
              <a:pPr/>
              <a:t>30/01/2009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74EB-7D06-42E2-9166-702F3E1227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6975-42ED-418A-A548-B19560B7182B}" type="datetimeFigureOut">
              <a:rPr lang="es-MX" smtClean="0"/>
              <a:pPr/>
              <a:t>30/01/2009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74EB-7D06-42E2-9166-702F3E1227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D6975-42ED-418A-A548-B19560B7182B}" type="datetimeFigureOut">
              <a:rPr lang="es-MX" smtClean="0"/>
              <a:pPr/>
              <a:t>30/01/2009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A74EB-7D06-42E2-9166-702F3E1227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hyperlink" Target="http://teoigo.net/iglesiaj/promo/promoli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documents\hector\Ap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8794" y="4786322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“</a:t>
            </a:r>
            <a:r>
              <a:rPr lang="es-MX" sz="3600" dirty="0" smtClean="0">
                <a:solidFill>
                  <a:srgbClr val="FFC000"/>
                </a:solidFill>
              </a:rPr>
              <a:t>EN EL PRINCIPIO DIOS CREO LOS CIELOS Y LA TIERRA”</a:t>
            </a:r>
            <a:br>
              <a:rPr lang="es-MX" sz="3600" dirty="0" smtClean="0">
                <a:solidFill>
                  <a:srgbClr val="FFC000"/>
                </a:solidFill>
              </a:rPr>
            </a:br>
            <a:r>
              <a:rPr lang="es-MX" sz="3600" dirty="0" smtClean="0">
                <a:solidFill>
                  <a:srgbClr val="FFC000"/>
                </a:solidFill>
              </a:rPr>
              <a:t>                                    Génesis 1:1</a:t>
            </a:r>
            <a:endParaRPr lang="es-MX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berto Montoya\Pictures\desorden-publ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14612" y="571480"/>
            <a:ext cx="5486400" cy="566738"/>
          </a:xfrm>
        </p:spPr>
        <p:txBody>
          <a:bodyPr>
            <a:noAutofit/>
          </a:bodyPr>
          <a:lstStyle/>
          <a:p>
            <a:r>
              <a:rPr lang="es-MX" sz="2800" dirty="0" smtClean="0">
                <a:solidFill>
                  <a:srgbClr val="FF0000"/>
                </a:solidFill>
              </a:rPr>
              <a:t>III- FACTORES  QUE OSBTACULIZAN EL PENSAMIENTO CREATIVO 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85918" y="3357562"/>
            <a:ext cx="5486400" cy="1714512"/>
          </a:xfrm>
        </p:spPr>
        <p:txBody>
          <a:bodyPr>
            <a:noAutofit/>
          </a:bodyPr>
          <a:lstStyle/>
          <a:p>
            <a:pPr algn="ctr"/>
            <a:r>
              <a:rPr lang="es-MX" sz="3600" dirty="0" smtClean="0">
                <a:solidFill>
                  <a:schemeClr val="bg2"/>
                </a:solidFill>
              </a:rPr>
              <a:t>Pecado, Pereza, Exceso de comodidad y la Extrema pobreza</a:t>
            </a:r>
            <a:endParaRPr lang="es-MX" sz="3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2" y="357166"/>
            <a:ext cx="5486400" cy="923928"/>
          </a:xfrm>
        </p:spPr>
        <p:txBody>
          <a:bodyPr>
            <a:noAutofit/>
          </a:bodyPr>
          <a:lstStyle/>
          <a:p>
            <a:pPr algn="ctr"/>
            <a:r>
              <a:rPr lang="es-MX" sz="3200" dirty="0" smtClean="0"/>
              <a:t>IV-LA CREATIVIDAD EN EL LIDERAZGO</a:t>
            </a:r>
            <a:endParaRPr lang="es-MX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7158" y="428604"/>
            <a:ext cx="3643338" cy="804862"/>
          </a:xfrm>
        </p:spPr>
        <p:txBody>
          <a:bodyPr>
            <a:noAutofit/>
          </a:bodyPr>
          <a:lstStyle/>
          <a:p>
            <a:r>
              <a:rPr lang="es-MX" sz="3200" dirty="0" smtClean="0"/>
              <a:t>Liderazgo Cristiano                    </a:t>
            </a:r>
          </a:p>
          <a:p>
            <a:r>
              <a:rPr lang="es-MX" sz="3200" dirty="0" smtClean="0"/>
              <a:t>                                    </a:t>
            </a:r>
          </a:p>
        </p:txBody>
      </p:sp>
      <p:pic>
        <p:nvPicPr>
          <p:cNvPr id="3078" name="Picture 6" descr="http://www.iglesiajosue.org/site/images/stories/hno.lisandroydoritabojorqu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2214578" cy="2571768"/>
          </a:xfrm>
          <a:prstGeom prst="rect">
            <a:avLst/>
          </a:prstGeom>
          <a:noFill/>
        </p:spPr>
      </p:pic>
      <p:pic>
        <p:nvPicPr>
          <p:cNvPr id="3080" name="Picture 8" descr="http://doc.noticias24.com/0708/d02gates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71678"/>
            <a:ext cx="4071966" cy="2800350"/>
          </a:xfrm>
          <a:prstGeom prst="rect">
            <a:avLst/>
          </a:prstGeom>
          <a:noFill/>
        </p:spPr>
      </p:pic>
      <p:pic>
        <p:nvPicPr>
          <p:cNvPr id="3082" name="Picture 10" descr="http://www.iglesiajosue.org/site/images/stories/Anuncios/Banner-Libro-Web-mod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1643050"/>
            <a:ext cx="1905000" cy="4562476"/>
          </a:xfrm>
          <a:prstGeom prst="rect">
            <a:avLst/>
          </a:prstGeom>
          <a:noFill/>
        </p:spPr>
      </p:pic>
      <p:sp>
        <p:nvSpPr>
          <p:cNvPr id="10" name="3 Marcador de texto"/>
          <p:cNvSpPr txBox="1">
            <a:spLocks/>
          </p:cNvSpPr>
          <p:nvPr/>
        </p:nvSpPr>
        <p:spPr>
          <a:xfrm>
            <a:off x="4929190" y="5429264"/>
            <a:ext cx="3929090" cy="804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Liderazgo empresarial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3042" y="357166"/>
            <a:ext cx="5486400" cy="566738"/>
          </a:xfrm>
        </p:spPr>
        <p:txBody>
          <a:bodyPr>
            <a:noAutofit/>
          </a:bodyPr>
          <a:lstStyle/>
          <a:p>
            <a:r>
              <a:rPr lang="es-MX" sz="3200" dirty="0" smtClean="0"/>
              <a:t>V-TIPOS DE CREATIVIDAD</a:t>
            </a:r>
            <a:endParaRPr lang="es-MX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286380" y="4572008"/>
            <a:ext cx="3571900" cy="804862"/>
          </a:xfrm>
        </p:spPr>
        <p:txBody>
          <a:bodyPr>
            <a:noAutofit/>
          </a:bodyPr>
          <a:lstStyle/>
          <a:p>
            <a:r>
              <a:rPr lang="es-MX" sz="2800" dirty="0" smtClean="0"/>
              <a:t>Creatividad   DESTRUCTIVA Y NEGATIVA </a:t>
            </a:r>
          </a:p>
        </p:txBody>
      </p:sp>
      <p:pic>
        <p:nvPicPr>
          <p:cNvPr id="24578" name="Picture 2" descr="http://img66.imageshack.us/img66/6985/thebeastuk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000240"/>
            <a:ext cx="3008302" cy="2406642"/>
          </a:xfrm>
          <a:prstGeom prst="rect">
            <a:avLst/>
          </a:prstGeom>
          <a:noFill/>
        </p:spPr>
      </p:pic>
      <p:pic>
        <p:nvPicPr>
          <p:cNvPr id="24579" name="Picture 3" descr="C:\Users\Roberto Montoya\Pictures\moto-solar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4143404" cy="3857652"/>
          </a:xfrm>
          <a:prstGeom prst="rect">
            <a:avLst/>
          </a:prstGeom>
          <a:noFill/>
        </p:spPr>
      </p:pic>
      <p:sp>
        <p:nvSpPr>
          <p:cNvPr id="7" name="3 Marcador de texto"/>
          <p:cNvSpPr txBox="1">
            <a:spLocks/>
          </p:cNvSpPr>
          <p:nvPr/>
        </p:nvSpPr>
        <p:spPr>
          <a:xfrm>
            <a:off x="642910" y="1071546"/>
            <a:ext cx="4500594" cy="804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Creatividad útil y positiva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:\Users\Roberto Montoya\Pictures\G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91816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0"/>
            <a:ext cx="5486400" cy="566738"/>
          </a:xfrm>
        </p:spPr>
        <p:txBody>
          <a:bodyPr>
            <a:normAutofit/>
          </a:bodyPr>
          <a:lstStyle/>
          <a:p>
            <a:r>
              <a:rPr lang="es-MX" sz="2800" dirty="0" smtClean="0">
                <a:solidFill>
                  <a:srgbClr val="00B0F0"/>
                </a:solidFill>
              </a:rPr>
              <a:t>VI- LIDERAZAGO ECONOMICO</a:t>
            </a:r>
            <a:endParaRPr lang="es-MX" sz="2800" dirty="0">
              <a:solidFill>
                <a:srgbClr val="00B0F0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3042" y="5429264"/>
            <a:ext cx="6500858" cy="804862"/>
          </a:xfrm>
        </p:spPr>
        <p:txBody>
          <a:bodyPr>
            <a:noAutofit/>
          </a:bodyPr>
          <a:lstStyle/>
          <a:p>
            <a:r>
              <a:rPr lang="es-MX" sz="2800" dirty="0" smtClean="0">
                <a:solidFill>
                  <a:srgbClr val="FFFF00"/>
                </a:solidFill>
              </a:rPr>
              <a:t>VALORES ESPIRITUALES</a:t>
            </a:r>
          </a:p>
          <a:p>
            <a:r>
              <a:rPr lang="es-MX" sz="2800" dirty="0" smtClean="0">
                <a:solidFill>
                  <a:srgbClr val="FFFF00"/>
                </a:solidFill>
              </a:rPr>
              <a:t>EDUCACION  Y CAPITAL  INTELECTUAL</a:t>
            </a:r>
            <a:endParaRPr lang="es-MX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357694"/>
            <a:ext cx="5486400" cy="866768"/>
          </a:xfrm>
        </p:spPr>
        <p:txBody>
          <a:bodyPr>
            <a:noAutofit/>
          </a:bodyPr>
          <a:lstStyle/>
          <a:p>
            <a:r>
              <a:rPr lang="es-MX" sz="2400" dirty="0" smtClean="0"/>
              <a:t>VII-DESRROLLO DE LA CREATIVIDAD EN LA CULTURA EMPRESARIAL</a:t>
            </a:r>
            <a:endParaRPr lang="es-MX" sz="24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85918" y="5214950"/>
            <a:ext cx="5486400" cy="1133496"/>
          </a:xfrm>
        </p:spPr>
        <p:txBody>
          <a:bodyPr>
            <a:noAutofit/>
          </a:bodyPr>
          <a:lstStyle/>
          <a:p>
            <a:r>
              <a:rPr lang="es-MX" sz="2000" dirty="0" smtClean="0"/>
              <a:t>EMPRENDEDOR</a:t>
            </a:r>
          </a:p>
          <a:p>
            <a:r>
              <a:rPr lang="es-MX" sz="2000" dirty="0" smtClean="0"/>
              <a:t>ARTE Y CULTURA</a:t>
            </a:r>
          </a:p>
          <a:p>
            <a:r>
              <a:rPr lang="es-MX" sz="2000" dirty="0" smtClean="0"/>
              <a:t>ORGANIZACIÓN BASADA EN VALORES AUTENTICOS</a:t>
            </a:r>
            <a:endParaRPr lang="es-MX" sz="2000" dirty="0"/>
          </a:p>
        </p:txBody>
      </p:sp>
      <p:pic>
        <p:nvPicPr>
          <p:cNvPr id="2051" name="Picture 3" descr="C:\Users\Roberto Montoya\Pictures\decision004.gif"/>
          <p:cNvPicPr>
            <a:picLocks noChangeAspect="1" noChangeArrowheads="1"/>
          </p:cNvPicPr>
          <p:nvPr/>
        </p:nvPicPr>
        <p:blipFill>
          <a:blip r:embed="rId2"/>
          <a:srcRect l="2075" t="2694" r="2489" b="3355"/>
          <a:stretch>
            <a:fillRect/>
          </a:stretch>
        </p:blipFill>
        <p:spPr bwMode="auto">
          <a:xfrm>
            <a:off x="1142976" y="428604"/>
            <a:ext cx="657229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5918" y="4000504"/>
            <a:ext cx="5486400" cy="566738"/>
          </a:xfrm>
        </p:spPr>
        <p:txBody>
          <a:bodyPr>
            <a:noAutofit/>
          </a:bodyPr>
          <a:lstStyle/>
          <a:p>
            <a:r>
              <a:rPr lang="es-MX" sz="3200" dirty="0" smtClean="0"/>
              <a:t>VIII- EMPRESAS CREATIVAS</a:t>
            </a:r>
            <a:endParaRPr lang="es-MX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14480" y="4714884"/>
            <a:ext cx="5486400" cy="804862"/>
          </a:xfrm>
        </p:spPr>
        <p:txBody>
          <a:bodyPr>
            <a:noAutofit/>
          </a:bodyPr>
          <a:lstStyle/>
          <a:p>
            <a:r>
              <a:rPr lang="es-MX" sz="2800" dirty="0" smtClean="0"/>
              <a:t>VISION GLOBAL</a:t>
            </a:r>
          </a:p>
          <a:p>
            <a:r>
              <a:rPr lang="es-MX" sz="2800" dirty="0" smtClean="0"/>
              <a:t>MEJORA CONTINUA</a:t>
            </a:r>
          </a:p>
          <a:p>
            <a:r>
              <a:rPr lang="es-MX" sz="2800" dirty="0" smtClean="0"/>
              <a:t>INNOVACION</a:t>
            </a:r>
            <a:endParaRPr lang="es-MX" sz="2800" dirty="0"/>
          </a:p>
        </p:txBody>
      </p:sp>
      <p:pic>
        <p:nvPicPr>
          <p:cNvPr id="1026" name="Picture 2" descr="C:\Users\Roberto Montoya\Pictures\020208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585768"/>
            <a:ext cx="4857784" cy="2914670"/>
          </a:xfrm>
          <a:prstGeom prst="rect">
            <a:avLst/>
          </a:prstGeom>
          <a:noFill/>
        </p:spPr>
      </p:pic>
      <p:pic>
        <p:nvPicPr>
          <p:cNvPr id="7" name="Picture 3" descr="C:\Users\Roberto Montoya\Pictures\Adidas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0359"/>
            <a:ext cx="1901279" cy="1284024"/>
          </a:xfrm>
          <a:prstGeom prst="rect">
            <a:avLst/>
          </a:prstGeom>
          <a:noFill/>
        </p:spPr>
      </p:pic>
      <p:pic>
        <p:nvPicPr>
          <p:cNvPr id="8" name="Picture 4" descr="C:\Users\Roberto Montoya\Pictures\logo-pu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137260"/>
            <a:ext cx="2214578" cy="118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14558" y="4429132"/>
            <a:ext cx="5486400" cy="938206"/>
          </a:xfrm>
        </p:spPr>
        <p:txBody>
          <a:bodyPr>
            <a:noAutofit/>
          </a:bodyPr>
          <a:lstStyle/>
          <a:p>
            <a:r>
              <a:rPr lang="es-MX" sz="3200" dirty="0" smtClean="0"/>
              <a:t>IX-LA CREATIVIDAD COMO FACTOR DE CAMBIO</a:t>
            </a:r>
            <a:endParaRPr lang="es-MX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14558" y="5367338"/>
            <a:ext cx="5486400" cy="804862"/>
          </a:xfrm>
        </p:spPr>
        <p:txBody>
          <a:bodyPr>
            <a:noAutofit/>
          </a:bodyPr>
          <a:lstStyle/>
          <a:p>
            <a:r>
              <a:rPr lang="es-MX" sz="2800" dirty="0" smtClean="0"/>
              <a:t>ACTITUDES</a:t>
            </a:r>
          </a:p>
          <a:p>
            <a:r>
              <a:rPr lang="es-MX" sz="2800" dirty="0" smtClean="0"/>
              <a:t>VALORES</a:t>
            </a:r>
            <a:endParaRPr lang="es-MX" sz="2800" dirty="0"/>
          </a:p>
        </p:txBody>
      </p:sp>
      <p:pic>
        <p:nvPicPr>
          <p:cNvPr id="3074" name="Picture 2" descr="C:\Users\Roberto Montoya\Pictures\figurasMan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4550211" cy="3170540"/>
          </a:xfrm>
          <a:prstGeom prst="rect">
            <a:avLst/>
          </a:prstGeom>
          <a:noFill/>
        </p:spPr>
      </p:pic>
      <p:grpSp>
        <p:nvGrpSpPr>
          <p:cNvPr id="7" name="6 Grupo"/>
          <p:cNvGrpSpPr/>
          <p:nvPr/>
        </p:nvGrpSpPr>
        <p:grpSpPr>
          <a:xfrm>
            <a:off x="5214942" y="785794"/>
            <a:ext cx="3429024" cy="3143272"/>
            <a:chOff x="5214942" y="785794"/>
            <a:chExt cx="3429024" cy="3143272"/>
          </a:xfrm>
        </p:grpSpPr>
        <p:sp>
          <p:nvSpPr>
            <p:cNvPr id="6" name="5 Rectángulo"/>
            <p:cNvSpPr/>
            <p:nvPr/>
          </p:nvSpPr>
          <p:spPr>
            <a:xfrm>
              <a:off x="5214942" y="785794"/>
              <a:ext cx="3429024" cy="3143272"/>
            </a:xfrm>
            <a:prstGeom prst="rect">
              <a:avLst/>
            </a:prstGeom>
            <a:solidFill>
              <a:srgbClr val="33330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76" name="Picture 4" descr="http://www.noseas.com/wp-content/uploads/2007/07/arte-en-lego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14942" y="1071546"/>
              <a:ext cx="3429024" cy="257176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5918" y="714356"/>
            <a:ext cx="5486400" cy="566738"/>
          </a:xfrm>
        </p:spPr>
        <p:txBody>
          <a:bodyPr>
            <a:noAutofit/>
          </a:bodyPr>
          <a:lstStyle/>
          <a:p>
            <a:r>
              <a:rPr lang="es-MX" sz="3200" dirty="0" smtClean="0"/>
              <a:t>X- DIOS QUIERE QUE SEAMOS CREATIVOS</a:t>
            </a:r>
            <a:endParaRPr lang="es-MX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357554" y="1357298"/>
            <a:ext cx="2643206" cy="4929222"/>
          </a:xfrm>
          <a:ln w="158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 anchorCtr="0"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es-MX" sz="4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TALENTOS</a:t>
            </a:r>
          </a:p>
          <a:p>
            <a:pPr algn="ctr">
              <a:lnSpc>
                <a:spcPct val="150000"/>
              </a:lnSpc>
            </a:pPr>
            <a:r>
              <a:rPr lang="es-MX" sz="4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DONES </a:t>
            </a:r>
          </a:p>
          <a:p>
            <a:pPr algn="ctr">
              <a:lnSpc>
                <a:spcPct val="150000"/>
              </a:lnSpc>
            </a:pPr>
            <a:r>
              <a:rPr lang="es-MX" sz="4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</a:t>
            </a:r>
          </a:p>
          <a:p>
            <a:pPr algn="ctr">
              <a:lnSpc>
                <a:spcPct val="150000"/>
              </a:lnSpc>
            </a:pPr>
            <a:r>
              <a:rPr lang="es-MX" sz="4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</a:t>
            </a:r>
          </a:p>
          <a:p>
            <a:pPr algn="ctr">
              <a:lnSpc>
                <a:spcPct val="150000"/>
              </a:lnSpc>
            </a:pPr>
            <a:r>
              <a:rPr lang="es-MX" sz="4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</a:t>
            </a:r>
          </a:p>
          <a:p>
            <a:endParaRPr lang="es-MX" sz="2800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098" name="Picture 2" descr="http://www.euroresidentes.com/Blogs/todo-amor/uploaded_images/amor-corazon-745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76462"/>
            <a:ext cx="2786082" cy="19957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102" name="Picture 6" descr="http://usuarios.lycos.es/yeselyn/dibujante%20color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62607"/>
            <a:ext cx="2293922" cy="22521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104" name="Picture 8" descr="http://tabloide.eurofull.com/imagenes/f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65616"/>
            <a:ext cx="1450324" cy="22491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106" name="Picture 10" descr="http://elalmaalaire.blogia.com/upload/20070115130647-paloma-pa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992984"/>
            <a:ext cx="2049164" cy="2157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592933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Dios es quien provee de todo pensamiento bueno y útil.</a:t>
            </a:r>
            <a:br>
              <a:rPr lang="es-MX" dirty="0" smtClean="0"/>
            </a:br>
            <a:r>
              <a:rPr lang="es-MX" dirty="0" smtClean="0"/>
              <a:t>El pecado nos aleja de Dios</a:t>
            </a:r>
            <a:br>
              <a:rPr lang="es-MX" dirty="0" smtClean="0"/>
            </a:br>
            <a:r>
              <a:rPr lang="es-MX" dirty="0" smtClean="0"/>
              <a:t>Cuando estamos en pecado se anula la creatividad.</a:t>
            </a:r>
            <a:br>
              <a:rPr lang="es-MX" dirty="0" smtClean="0"/>
            </a:br>
            <a:r>
              <a:rPr lang="es-MX" dirty="0" smtClean="0"/>
              <a:t>Cuando estamos en crisis se afecta la creatividad</a:t>
            </a:r>
            <a:br>
              <a:rPr lang="es-MX" dirty="0" smtClean="0"/>
            </a:br>
            <a:r>
              <a:rPr lang="es-MX" dirty="0" smtClean="0"/>
              <a:t>En la total comodidad y ante una completa satisfacción de necesidades se disminuye la creatividad.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berto Montoya\Pictures\creativid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8868"/>
            <a:ext cx="7072362" cy="4429132"/>
          </a:xfrm>
          <a:prstGeom prst="rect">
            <a:avLst/>
          </a:prstGeom>
          <a:noFill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940048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“El pensamiento creativo es el bien mas valioso y rentable para cualquier individuo, corporación o país. Tiene el poder de cambiar al individuo, a su empresa y al mundo”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85918" y="0"/>
            <a:ext cx="5486400" cy="8048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MX" sz="3600" dirty="0" smtClean="0">
                <a:latin typeface="Rockwell Extra Bold" pitchFamily="18" charset="0"/>
              </a:rPr>
              <a:t>I-EL PENSAMIENTO CREATIVO</a:t>
            </a:r>
            <a:endParaRPr lang="es-MX" sz="3600" dirty="0">
              <a:latin typeface="Rockwell Extra Bold" pitchFamily="18" charset="0"/>
            </a:endParaRPr>
          </a:p>
        </p:txBody>
      </p:sp>
      <p:pic>
        <p:nvPicPr>
          <p:cNvPr id="1027" name="Picture 3" descr="C:\Users\Roberto Montoya\Pictures\20070308235438-20070219234818-creatividad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4071934" cy="5755384"/>
          </a:xfrm>
          <a:prstGeom prst="rect">
            <a:avLst/>
          </a:prstGeom>
          <a:noFill/>
        </p:spPr>
      </p:pic>
      <p:pic>
        <p:nvPicPr>
          <p:cNvPr id="1028" name="Picture 4" descr="C:\Users\Roberto Montoya\Pictures\9788449307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3512" y="857232"/>
            <a:ext cx="3651892" cy="5642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7700"/>
          </a:xfrm>
        </p:spPr>
        <p:txBody>
          <a:bodyPr>
            <a:noAutofit/>
          </a:bodyPr>
          <a:lstStyle/>
          <a:p>
            <a:r>
              <a:rPr lang="es-MX" sz="3600" dirty="0" smtClean="0"/>
              <a:t>La Creatividad se desarrolla en una mente capaz de concentrarse y de desconcentrarse.</a:t>
            </a:r>
            <a:r>
              <a:rPr lang="es-MX" sz="3600" dirty="0"/>
              <a:t/>
            </a:r>
            <a:br>
              <a:rPr lang="es-MX" sz="3600" dirty="0"/>
            </a:br>
            <a:r>
              <a:rPr lang="es-MX" sz="3600" dirty="0" smtClean="0"/>
              <a:t> Las personas altamente creativas pueden estar en muchas actividades al mismo tiempo.</a:t>
            </a:r>
            <a:br>
              <a:rPr lang="es-MX" sz="3600" dirty="0" smtClean="0"/>
            </a:br>
            <a:r>
              <a:rPr lang="es-MX" sz="3600" dirty="0" smtClean="0"/>
              <a:t>Una persona creativa mira su entorno de mil maneras, ya sea este negativo o positivo.</a:t>
            </a:r>
            <a:br>
              <a:rPr lang="es-MX" sz="3600" dirty="0" smtClean="0"/>
            </a:br>
            <a:r>
              <a:rPr lang="es-MX" sz="3600" dirty="0" smtClean="0"/>
              <a:t>Un persona creativa es servicial, por que inventa 1000,000,000,000……de formas para quedar bien.</a:t>
            </a:r>
            <a:br>
              <a:rPr lang="es-MX" sz="3600" dirty="0" smtClean="0"/>
            </a:br>
            <a:r>
              <a:rPr lang="es-MX" sz="3600" dirty="0" smtClean="0"/>
              <a:t> </a:t>
            </a:r>
            <a:endParaRPr lang="es-MX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documents\hector\Ap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86058"/>
            <a:ext cx="9144000" cy="4714884"/>
          </a:xfrm>
        </p:spPr>
        <p:txBody>
          <a:bodyPr>
            <a:normAutofit/>
          </a:bodyPr>
          <a:lstStyle/>
          <a:p>
            <a:pPr algn="l"/>
            <a:r>
              <a:rPr lang="es-MX" dirty="0" smtClean="0">
                <a:solidFill>
                  <a:srgbClr val="92D050"/>
                </a:solidFill>
              </a:rPr>
              <a:t>              </a:t>
            </a:r>
            <a:r>
              <a:rPr lang="es-MX" sz="3600" dirty="0" smtClean="0">
                <a:solidFill>
                  <a:srgbClr val="92D050"/>
                </a:solidFill>
              </a:rPr>
              <a:t>1- el ambiente apropiado:</a:t>
            </a:r>
            <a:br>
              <a:rPr lang="es-MX" sz="3600" dirty="0" smtClean="0">
                <a:solidFill>
                  <a:srgbClr val="92D050"/>
                </a:solidFill>
              </a:rPr>
            </a:br>
            <a:r>
              <a:rPr lang="es-MX" sz="3600" dirty="0" smtClean="0">
                <a:solidFill>
                  <a:srgbClr val="92D050"/>
                </a:solidFill>
              </a:rPr>
              <a:t>           A-los elementos de la naturaleza</a:t>
            </a:r>
            <a:br>
              <a:rPr lang="es-MX" sz="3600" dirty="0" smtClean="0">
                <a:solidFill>
                  <a:srgbClr val="92D050"/>
                </a:solidFill>
              </a:rPr>
            </a:br>
            <a:r>
              <a:rPr lang="es-MX" sz="3600" dirty="0" smtClean="0">
                <a:solidFill>
                  <a:srgbClr val="92D050"/>
                </a:solidFill>
              </a:rPr>
              <a:t/>
            </a:r>
            <a:br>
              <a:rPr lang="es-MX" sz="3600" dirty="0" smtClean="0">
                <a:solidFill>
                  <a:srgbClr val="92D050"/>
                </a:solidFill>
              </a:rPr>
            </a:br>
            <a:r>
              <a:rPr lang="es-MX" sz="3600" dirty="0" smtClean="0">
                <a:solidFill>
                  <a:srgbClr val="92D050"/>
                </a:solidFill>
              </a:rPr>
              <a:t>           B-los elementos relacionados a mis</a:t>
            </a:r>
            <a:br>
              <a:rPr lang="es-MX" sz="3600" dirty="0" smtClean="0">
                <a:solidFill>
                  <a:srgbClr val="92D050"/>
                </a:solidFill>
              </a:rPr>
            </a:br>
            <a:r>
              <a:rPr lang="es-MX" sz="3600" dirty="0" smtClean="0">
                <a:solidFill>
                  <a:srgbClr val="92D050"/>
                </a:solidFill>
              </a:rPr>
              <a:t>              gustos y preferencias</a:t>
            </a:r>
            <a:br>
              <a:rPr lang="es-MX" sz="3600" dirty="0" smtClean="0">
                <a:solidFill>
                  <a:srgbClr val="92D050"/>
                </a:solidFill>
              </a:rPr>
            </a:br>
            <a:endParaRPr lang="es-MX" sz="3600" dirty="0">
              <a:solidFill>
                <a:srgbClr val="92D050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214290"/>
            <a:ext cx="9144000" cy="1714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II-EL 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desarrollo</a:t>
            </a:r>
            <a:r>
              <a:rPr kumimoji="0" lang="es-MX" sz="4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 creatividad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es-MX" sz="3800" dirty="0" smtClean="0">
                <a:solidFill>
                  <a:srgbClr val="0070C0"/>
                </a:solidFill>
                <a:latin typeface="Rockwell Extra Bold" pitchFamily="18" charset="0"/>
              </a:rPr>
              <a:t>¿De donde vienen ?</a:t>
            </a:r>
            <a:br>
              <a:rPr lang="es-MX" sz="3800" dirty="0" smtClean="0">
                <a:solidFill>
                  <a:srgbClr val="0070C0"/>
                </a:solidFill>
                <a:latin typeface="Rockwell Extra Bold" pitchFamily="18" charset="0"/>
              </a:rPr>
            </a:br>
            <a:r>
              <a:rPr lang="es-MX" sz="3800" dirty="0" smtClean="0">
                <a:solidFill>
                  <a:srgbClr val="0070C0"/>
                </a:solidFill>
                <a:latin typeface="Rockwell Extra Bold" pitchFamily="18" charset="0"/>
              </a:rPr>
              <a:t>                                 las Ideas</a:t>
            </a:r>
            <a:endParaRPr lang="es-MX" sz="3800" dirty="0">
              <a:solidFill>
                <a:srgbClr val="0070C0"/>
              </a:solidFill>
              <a:latin typeface="Rockwell Extra Bold" pitchFamily="18" charset="0"/>
            </a:endParaRPr>
          </a:p>
        </p:txBody>
      </p:sp>
      <p:pic>
        <p:nvPicPr>
          <p:cNvPr id="6" name="Picture 2" descr="E:\documents\hector\APICTT1946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572000" cy="4643470"/>
          </a:xfrm>
          <a:prstGeom prst="rect">
            <a:avLst/>
          </a:prstGeom>
          <a:noFill/>
        </p:spPr>
      </p:pic>
      <p:pic>
        <p:nvPicPr>
          <p:cNvPr id="7" name="Picture 2" descr="E:\documents\hector\Ap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57298"/>
            <a:ext cx="4572000" cy="4071966"/>
          </a:xfrm>
          <a:prstGeom prst="rect">
            <a:avLst/>
          </a:prstGeom>
          <a:noFill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500034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 smtClean="0">
                <a:solidFill>
                  <a:srgbClr val="FFC000"/>
                </a:solidFill>
                <a:latin typeface="Rockwell Extra Bold" pitchFamily="18" charset="0"/>
                <a:ea typeface="+mj-ea"/>
                <a:cs typeface="+mj-cs"/>
              </a:rPr>
              <a:t>ESTAR EN EL AMBIENTE ADECUADO</a:t>
            </a: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Rockwell Extra Bol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documents\hector\Ap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7860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FFFF00"/>
                </a:solidFill>
              </a:rPr>
              <a:t>LA BOCA DEL JUSTO  HABLA SABIDURIA Y  SU LENGUA HABLA JUSTICIA.</a:t>
            </a:r>
            <a:br>
              <a:rPr lang="es-MX" dirty="0" smtClean="0">
                <a:solidFill>
                  <a:srgbClr val="FFFF00"/>
                </a:solidFill>
              </a:rPr>
            </a:br>
            <a:r>
              <a:rPr lang="es-MX" dirty="0" smtClean="0">
                <a:solidFill>
                  <a:srgbClr val="FFFF00"/>
                </a:solidFill>
              </a:rPr>
              <a:t>LA LEY DE SU DIOS ESTA EN SU CORAZON,POR TANTO SUS PIES NO RESBALARAN</a:t>
            </a:r>
            <a:br>
              <a:rPr lang="es-MX" dirty="0" smtClean="0">
                <a:solidFill>
                  <a:srgbClr val="FFFF00"/>
                </a:solidFill>
              </a:rPr>
            </a:br>
            <a:r>
              <a:rPr lang="es-MX" dirty="0" smtClean="0">
                <a:solidFill>
                  <a:srgbClr val="FFFF00"/>
                </a:solidFill>
              </a:rPr>
              <a:t>SALMO 37:30-32</a:t>
            </a:r>
            <a:endParaRPr lang="es-MX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documents\hector\A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9289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FFFF00"/>
                </a:solidFill>
              </a:rPr>
              <a:t>LA LUZ EN LAS TINIEBLAS </a:t>
            </a:r>
            <a:br>
              <a:rPr lang="es-MX" dirty="0" smtClean="0">
                <a:solidFill>
                  <a:srgbClr val="FFFF00"/>
                </a:solidFill>
              </a:rPr>
            </a:br>
            <a:r>
              <a:rPr lang="es-MX" dirty="0" smtClean="0">
                <a:solidFill>
                  <a:srgbClr val="FFFF00"/>
                </a:solidFill>
              </a:rPr>
              <a:t/>
            </a:r>
            <a:br>
              <a:rPr lang="es-MX" dirty="0" smtClean="0">
                <a:solidFill>
                  <a:srgbClr val="FFFF00"/>
                </a:solidFill>
              </a:rPr>
            </a:br>
            <a:r>
              <a:rPr lang="es-MX" dirty="0" smtClean="0">
                <a:solidFill>
                  <a:srgbClr val="FFFF00"/>
                </a:solidFill>
              </a:rPr>
              <a:t>RESPLANDECE,Y LAS TINIEBLAS NO </a:t>
            </a:r>
            <a:br>
              <a:rPr lang="es-MX" dirty="0" smtClean="0">
                <a:solidFill>
                  <a:srgbClr val="FFFF00"/>
                </a:solidFill>
              </a:rPr>
            </a:br>
            <a:r>
              <a:rPr lang="es-MX" dirty="0" smtClean="0">
                <a:solidFill>
                  <a:srgbClr val="FFFF00"/>
                </a:solidFill>
              </a:rPr>
              <a:t/>
            </a:r>
            <a:br>
              <a:rPr lang="es-MX" dirty="0" smtClean="0">
                <a:solidFill>
                  <a:srgbClr val="FFFF00"/>
                </a:solidFill>
              </a:rPr>
            </a:br>
            <a:r>
              <a:rPr lang="es-MX" dirty="0" smtClean="0">
                <a:solidFill>
                  <a:srgbClr val="FFFF00"/>
                </a:solidFill>
              </a:rPr>
              <a:t>PREVALECIERON CONTRA ELLA</a:t>
            </a:r>
            <a:br>
              <a:rPr lang="es-MX" dirty="0" smtClean="0">
                <a:solidFill>
                  <a:srgbClr val="FFFF00"/>
                </a:solidFill>
              </a:rPr>
            </a:br>
            <a:r>
              <a:rPr lang="es-MX" dirty="0" smtClean="0">
                <a:solidFill>
                  <a:srgbClr val="FFFF00"/>
                </a:solidFill>
              </a:rPr>
              <a:t/>
            </a:r>
            <a:br>
              <a:rPr lang="es-MX" dirty="0" smtClean="0">
                <a:solidFill>
                  <a:srgbClr val="FFFF00"/>
                </a:solidFill>
              </a:rPr>
            </a:br>
            <a:r>
              <a:rPr lang="es-MX" dirty="0" smtClean="0">
                <a:solidFill>
                  <a:srgbClr val="FFFF00"/>
                </a:solidFill>
              </a:rPr>
              <a:t>JUAN 1:5</a:t>
            </a:r>
            <a:endParaRPr lang="es-MX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205</Words>
  <Application>Microsoft Office PowerPoint</Application>
  <PresentationFormat>Presentación en pantalla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“EN EL PRINCIPIO DIOS CREO LOS CIELOS Y LA TIERRA”                                     Génesis 1:1</vt:lpstr>
      <vt:lpstr>Dios es quien provee de todo pensamiento bueno y útil. El pecado nos aleja de Dios Cuando estamos en pecado se anula la creatividad. Cuando estamos en crisis se afecta la creatividad En la total comodidad y ante una completa satisfacción de necesidades se disminuye la creatividad.  </vt:lpstr>
      <vt:lpstr>“El pensamiento creativo es el bien mas valioso y rentable para cualquier individuo, corporación o país. Tiene el poder de cambiar al individuo, a su empresa y al mundo” </vt:lpstr>
      <vt:lpstr>Diapositiva 4</vt:lpstr>
      <vt:lpstr>La Creatividad se desarrolla en una mente capaz de concentrarse y de desconcentrarse.  Las personas altamente creativas pueden estar en muchas actividades al mismo tiempo. Una persona creativa mira su entorno de mil maneras, ya sea este negativo o positivo. Un persona creativa es servicial, por que inventa 1000,000,000,000……de formas para quedar bien.  </vt:lpstr>
      <vt:lpstr>              1- el ambiente apropiado:            A-los elementos de la naturaleza             B-los elementos relacionados a mis               gustos y preferencias </vt:lpstr>
      <vt:lpstr>¿De donde vienen ?                                  las Ideas</vt:lpstr>
      <vt:lpstr>LA BOCA DEL JUSTO  HABLA SABIDURIA Y  SU LENGUA HABLA JUSTICIA. LA LEY DE SU DIOS ESTA EN SU CORAZON,POR TANTO SUS PIES NO RESBALARAN SALMO 37:30-32</vt:lpstr>
      <vt:lpstr>LA LUZ EN LAS TINIEBLAS   RESPLANDECE,Y LAS TINIEBLAS NO   PREVALECIERON CONTRA ELLA  JUAN 1:5</vt:lpstr>
      <vt:lpstr>III- FACTORES  QUE OSBTACULIZAN EL PENSAMIENTO CREATIVO </vt:lpstr>
      <vt:lpstr>IV-LA CREATIVIDAD EN EL LIDERAZGO</vt:lpstr>
      <vt:lpstr>V-TIPOS DE CREATIVIDAD</vt:lpstr>
      <vt:lpstr>VI- LIDERAZAGO ECONOMICO</vt:lpstr>
      <vt:lpstr>VII-DESRROLLO DE LA CREATIVIDAD EN LA CULTURA EMPRESARIAL</vt:lpstr>
      <vt:lpstr>VIII- EMPRESAS CREATIVAS</vt:lpstr>
      <vt:lpstr>IX-LA CREATIVIDAD COMO FACTOR DE CAMBIO</vt:lpstr>
      <vt:lpstr>X- DIOS QUIERE QUE SEAMOS CREATIVOS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“El pensamiento creativo es el bien mas valioso y rentable para cualquier individuo, corporación o país. Tiene el poder de cambiar al individuo, a su empresa y al mundo” </dc:title>
  <dc:creator>Roberto Montoya</dc:creator>
  <cp:lastModifiedBy>Roberto Montoya</cp:lastModifiedBy>
  <cp:revision>19</cp:revision>
  <dcterms:created xsi:type="dcterms:W3CDTF">2009-01-11T13:45:13Z</dcterms:created>
  <dcterms:modified xsi:type="dcterms:W3CDTF">2009-01-30T16:10:09Z</dcterms:modified>
</cp:coreProperties>
</file>