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74" r:id="rId4"/>
    <p:sldId id="256" r:id="rId5"/>
    <p:sldId id="281" r:id="rId6"/>
    <p:sldId id="258" r:id="rId7"/>
    <p:sldId id="267" r:id="rId8"/>
    <p:sldId id="270" r:id="rId9"/>
    <p:sldId id="279" r:id="rId10"/>
    <p:sldId id="259" r:id="rId11"/>
    <p:sldId id="260" r:id="rId12"/>
    <p:sldId id="261" r:id="rId13"/>
    <p:sldId id="262" r:id="rId14"/>
    <p:sldId id="263" r:id="rId15"/>
    <p:sldId id="265" r:id="rId16"/>
    <p:sldId id="266" r:id="rId17"/>
    <p:sldId id="280" r:id="rId18"/>
    <p:sldId id="282" r:id="rId19"/>
    <p:sldId id="284" r:id="rId20"/>
    <p:sldId id="285" r:id="rId21"/>
    <p:sldId id="286" r:id="rId22"/>
    <p:sldId id="272" r:id="rId23"/>
    <p:sldId id="283"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9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B3DDF7-ED2E-475B-AC8F-515C0DBBFE83}" type="datetimeFigureOut">
              <a:rPr lang="es-MX" smtClean="0"/>
              <a:pPr/>
              <a:t>13/04/2009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0E10FFF-4C39-46F5-8835-33D7957FB2C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DDF7-ED2E-475B-AC8F-515C0DBBFE83}" type="datetimeFigureOut">
              <a:rPr lang="es-MX" smtClean="0"/>
              <a:pPr/>
              <a:t>13/04/2009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10FFF-4C39-46F5-8835-33D7957FB2C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summanews.com/es/article/home/Compra_del_Gobierno_de_Costa_Rica_2009CD00008799999" TargetMode="External"/><Relationship Id="rId13" Type="http://schemas.openxmlformats.org/officeDocument/2006/relationships/hyperlink" Target="http://www.summanews.com/es/article/home/Compra_del_Gobierno_de_El_Salvador_LPI072009AMSM" TargetMode="External"/><Relationship Id="rId3" Type="http://schemas.openxmlformats.org/officeDocument/2006/relationships/hyperlink" Target="http://www.summanews.com/es/article/home/Compra_del_Gobierno_de_El_Salvador_LPISC022009" TargetMode="External"/><Relationship Id="rId7" Type="http://schemas.openxmlformats.org/officeDocument/2006/relationships/hyperlink" Target="http://www.summanews.com/es/article/home/Compra_del_Gobierno_de_Costa_Rica_2009CD00089704400" TargetMode="External"/><Relationship Id="rId12" Type="http://schemas.openxmlformats.org/officeDocument/2006/relationships/hyperlink" Target="http://www.summanews.com/es/article/home/Compra_del_Gobierno_de_Guatemala_749672" TargetMode="External"/><Relationship Id="rId2" Type="http://schemas.openxmlformats.org/officeDocument/2006/relationships/hyperlink" Target="http://www.summanews.com/es/article/home/Compra_del_Gobierno_de_El_Salvador_LPSC012009" TargetMode="External"/><Relationship Id="rId1" Type="http://schemas.openxmlformats.org/officeDocument/2006/relationships/slideLayout" Target="../slideLayouts/slideLayout6.xml"/><Relationship Id="rId6" Type="http://schemas.openxmlformats.org/officeDocument/2006/relationships/hyperlink" Target="http://www.summanews.com/es/article/home/Compra_del_Gobierno_de_Costa_Rica_2009CD00089909005" TargetMode="External"/><Relationship Id="rId11" Type="http://schemas.openxmlformats.org/officeDocument/2006/relationships/hyperlink" Target="http://www.summanews.com/es/article/home/Compra_del_Gobierno_de_Costa_Rica_2009CD00064199999" TargetMode="External"/><Relationship Id="rId5" Type="http://schemas.openxmlformats.org/officeDocument/2006/relationships/hyperlink" Target="http://www.summanews.com/es/article/home/Compra_del_Gobierno_de_Costa_Rica_2009CD00077513405" TargetMode="External"/><Relationship Id="rId10" Type="http://schemas.openxmlformats.org/officeDocument/2006/relationships/hyperlink" Target="http://www.summanews.com/es/article/home/Compra_del_Gobierno_de_Costa_Rica_2009CD00063699999" TargetMode="External"/><Relationship Id="rId4" Type="http://schemas.openxmlformats.org/officeDocument/2006/relationships/hyperlink" Target="http://www.summanews.com/es/article/home/Compra_del_Gobierno_de_Costa_Rica_2009CD00088532600" TargetMode="External"/><Relationship Id="rId9" Type="http://schemas.openxmlformats.org/officeDocument/2006/relationships/hyperlink" Target="http://www.summanews.com/es/article/home/Compra_del_Gobierno_de_Costa_Rica_2009CD0000300PR00" TargetMode="External"/><Relationship Id="rId14" Type="http://schemas.openxmlformats.org/officeDocument/2006/relationships/hyperlink" Target="http://www.summanews.com/es/article/home/Compra_del_Gobierno_de_Honduras_DGC_1662009_CM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erto Montoya\Documents\fondo hno. montoya pp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28596" y="3357570"/>
            <a:ext cx="8229600" cy="1500190"/>
          </a:xfrm>
        </p:spPr>
        <p:txBody>
          <a:bodyPr>
            <a:normAutofit fontScale="90000"/>
          </a:bodyPr>
          <a:lstStyle/>
          <a:p>
            <a:r>
              <a:rPr lang="es-MX" dirty="0" smtClean="0"/>
              <a:t>COMO APROVECHAR LA NUEVA ORIENTACIÓN DEL MERCADO EN TIEMPOS DE CRISIS</a:t>
            </a:r>
            <a:br>
              <a:rPr lang="es-MX" dirty="0" smtClean="0"/>
            </a:br>
            <a:r>
              <a:rPr lang="es-MX" dirty="0" smtClean="0"/>
              <a:t>LUCAS 22:27 </a:t>
            </a:r>
            <a:br>
              <a:rPr lang="es-MX" dirty="0" smtClean="0"/>
            </a:br>
            <a:r>
              <a:rPr lang="es-MX" b="1" dirty="0" smtClean="0">
                <a:solidFill>
                  <a:srgbClr val="FFC000"/>
                </a:solidFill>
              </a:rPr>
              <a:t>Porque, ¿cuál es mayor, el que se sienta a la mesa, o el que sirve? ¿No es el que se sienta a la mesa? Mas yo estoy entre vosotros como </a:t>
            </a:r>
            <a:br>
              <a:rPr lang="es-MX" b="1" dirty="0" smtClean="0">
                <a:solidFill>
                  <a:srgbClr val="FFC000"/>
                </a:solidFill>
              </a:rPr>
            </a:br>
            <a:r>
              <a:rPr lang="es-MX" b="1" dirty="0" smtClean="0">
                <a:solidFill>
                  <a:srgbClr val="FFC000"/>
                </a:solidFill>
              </a:rPr>
              <a:t>el que sirve</a:t>
            </a:r>
            <a:r>
              <a:rPr lang="es-MX" b="1" dirty="0" smtClean="0"/>
              <a:t/>
            </a:r>
            <a:br>
              <a:rPr lang="es-MX" b="1" dirty="0" smtClean="0"/>
            </a:br>
            <a:endParaRPr lang="es-MX"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p:txBody>
          <a:bodyPr>
            <a:normAutofit fontScale="70000" lnSpcReduction="20000"/>
          </a:bodyPr>
          <a:lstStyle/>
          <a:p>
            <a:pPr algn="just"/>
            <a:r>
              <a:rPr lang="es-MX" b="1" dirty="0" smtClean="0"/>
              <a:t>"Si quieres hacer </a:t>
            </a:r>
            <a:r>
              <a:rPr lang="es-MX" b="1" dirty="0" err="1" smtClean="0"/>
              <a:t>sonrreír</a:t>
            </a:r>
            <a:r>
              <a:rPr lang="es-MX" b="1" dirty="0" smtClean="0"/>
              <a:t> </a:t>
            </a:r>
            <a:r>
              <a:rPr lang="es-MX" b="1" dirty="0" smtClean="0"/>
              <a:t>a Dios, cuéntale acerca de tus planes"</a:t>
            </a:r>
            <a:endParaRPr lang="es-MX" dirty="0" smtClean="0"/>
          </a:p>
          <a:p>
            <a:pPr algn="just">
              <a:buNone/>
            </a:pPr>
            <a:r>
              <a:rPr lang="es-MX" dirty="0" smtClean="0"/>
              <a:t>	La frase de Woody Allen sugiere que Dios no presta mucha atención a los PowerPoint y documentos de planificación de negocios que los estrategas corporativos utilizan para trazar y explicar el rumbo de sus organizaciones. Muchos de esos planes son impulsados por opiniones que se convierten en material de comedia en muy pocos meses.</a:t>
            </a:r>
          </a:p>
          <a:p>
            <a:pPr algn="just">
              <a:buNone/>
            </a:pPr>
            <a:r>
              <a:rPr lang="es-MX" dirty="0" smtClean="0"/>
              <a:t/>
            </a:r>
            <a:br>
              <a:rPr lang="es-MX" dirty="0" smtClean="0"/>
            </a:br>
            <a:r>
              <a:rPr lang="es-MX" dirty="0" smtClean="0"/>
              <a:t>Entonces, ¿cómo podemos planificar estrategias para mercados nuevos o inestables?</a:t>
            </a:r>
          </a:p>
          <a:p>
            <a:pPr algn="just">
              <a:buNone/>
            </a:pPr>
            <a:r>
              <a:rPr lang="es-MX" dirty="0" smtClean="0"/>
              <a:t/>
            </a:r>
            <a:br>
              <a:rPr lang="es-MX" dirty="0" smtClean="0"/>
            </a:br>
            <a:r>
              <a:rPr lang="es-MX" dirty="0" smtClean="0"/>
              <a:t>Rita Gunther McGrath, de la Universidad de Columbia, y su co-autor, Ian MacMillan, presentan paso a paso un proceso de planificación estratégica, que no exige inspiración divina.</a:t>
            </a:r>
          </a:p>
          <a:p>
            <a:pPr algn="just"/>
            <a:endParaRPr lang="es-MX" dirty="0"/>
          </a:p>
        </p:txBody>
      </p:sp>
      <p:sp>
        <p:nvSpPr>
          <p:cNvPr id="2" name="1 Título"/>
          <p:cNvSpPr>
            <a:spLocks noGrp="1"/>
          </p:cNvSpPr>
          <p:nvPr>
            <p:ph type="title"/>
          </p:nvPr>
        </p:nvSpPr>
        <p:spPr>
          <a:xfrm>
            <a:off x="428596" y="428604"/>
            <a:ext cx="8229600" cy="1143000"/>
          </a:xfrm>
        </p:spPr>
        <p:txBody>
          <a:bodyPr/>
          <a:lstStyle/>
          <a:p>
            <a:r>
              <a:rPr lang="es-MX" b="1" dirty="0" smtClean="0"/>
              <a:t>LOS PLANES ESTRATEGICOS</a:t>
            </a:r>
            <a:endParaRPr lang="es-MX"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214282" y="1571612"/>
            <a:ext cx="8929718" cy="1066780"/>
          </a:xfrm>
        </p:spPr>
        <p:txBody>
          <a:bodyPr>
            <a:noAutofit/>
          </a:bodyPr>
          <a:lstStyle/>
          <a:p>
            <a:pPr algn="ctr"/>
            <a:r>
              <a:rPr lang="es-MX" sz="3200" dirty="0" smtClean="0"/>
              <a:t>EL INTERNET ES UNA GRAN POSIBILIDAD </a:t>
            </a:r>
            <a:br>
              <a:rPr lang="es-MX" sz="3200" dirty="0" smtClean="0"/>
            </a:br>
            <a:r>
              <a:rPr lang="es-MX" sz="3200" dirty="0" smtClean="0"/>
              <a:t>PARA EL FUTURO</a:t>
            </a:r>
            <a:br>
              <a:rPr lang="es-MX" sz="3200" dirty="0" smtClean="0"/>
            </a:br>
            <a:r>
              <a:rPr lang="es-MX" sz="3200" dirty="0" smtClean="0"/>
              <a:t>I-MEMORIA HISTORICA</a:t>
            </a:r>
            <a:br>
              <a:rPr lang="es-MX" sz="3200" dirty="0" smtClean="0"/>
            </a:br>
            <a:r>
              <a:rPr lang="es-MX" sz="3200" dirty="0" smtClean="0"/>
              <a:t>II-FUTURO CERCANO</a:t>
            </a:r>
            <a:endParaRPr lang="es-MX" sz="3200" dirty="0"/>
          </a:p>
        </p:txBody>
      </p:sp>
      <p:sp>
        <p:nvSpPr>
          <p:cNvPr id="4" name="3 Marcador de texto"/>
          <p:cNvSpPr>
            <a:spLocks noGrp="1"/>
          </p:cNvSpPr>
          <p:nvPr>
            <p:ph type="body" sz="half" idx="2"/>
          </p:nvPr>
        </p:nvSpPr>
        <p:spPr/>
        <p:txBody>
          <a:bodyPr/>
          <a:lstStyle/>
          <a:p>
            <a:endParaRPr lang="es-MX" dirty="0"/>
          </a:p>
        </p:txBody>
      </p:sp>
      <p:pic>
        <p:nvPicPr>
          <p:cNvPr id="5" name="4 Marcador de posición de imagen" descr="http://farm4.static.flickr.com/3051/2668834386_ef9cfbd4e0_m.jpg"/>
          <p:cNvPicPr>
            <a:picLocks noGrp="1"/>
          </p:cNvPicPr>
          <p:nvPr>
            <p:ph type="pic" idx="1"/>
          </p:nvPr>
        </p:nvPicPr>
        <p:blipFill>
          <a:blip r:embed="rId3"/>
          <a:srcRect/>
          <a:stretch>
            <a:fillRect/>
          </a:stretch>
        </p:blipFill>
        <p:spPr bwMode="auto">
          <a:xfrm>
            <a:off x="1571604" y="2571744"/>
            <a:ext cx="6000792"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642910" y="3357570"/>
            <a:ext cx="8229600" cy="1143000"/>
          </a:xfrm>
        </p:spPr>
        <p:txBody>
          <a:bodyPr>
            <a:normAutofit fontScale="90000"/>
          </a:bodyPr>
          <a:lstStyle/>
          <a:p>
            <a:r>
              <a:rPr lang="es-MX" sz="4000" b="1" dirty="0" smtClean="0"/>
              <a:t>A través de la web se pueden lograr ventas de exportación en nichos de mercado muy difíciles y costosos de alcanzar por medios tradicionales.</a:t>
            </a:r>
            <a:r>
              <a:rPr lang="es-MX" sz="4000" dirty="0" smtClean="0"/>
              <a:t/>
            </a:r>
            <a:br>
              <a:rPr lang="es-MX" sz="4000" dirty="0" smtClean="0"/>
            </a:br>
            <a:r>
              <a:rPr lang="es-MX" sz="4000" dirty="0" smtClean="0"/>
              <a:t>El potencial de la web como herramienta de mercadeo y ventas no es aprovechado por las pequeñas empresas. Sin incurrir en costos excesivos, las empresas pequeñas pueden marcar presencia en Internet, y exponer sus productos en forma global.</a:t>
            </a: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14366" y="2786066"/>
            <a:ext cx="8229600" cy="1143000"/>
          </a:xfrm>
        </p:spPr>
        <p:txBody>
          <a:bodyPr>
            <a:normAutofit fontScale="90000"/>
          </a:bodyPr>
          <a:lstStyle/>
          <a:p>
            <a:r>
              <a:rPr lang="es-MX" sz="3100" dirty="0" smtClean="0"/>
              <a:t/>
            </a:r>
            <a:br>
              <a:rPr lang="es-MX" sz="3100" dirty="0" smtClean="0"/>
            </a:br>
            <a:r>
              <a:rPr lang="es-MX" sz="3100" dirty="0" smtClean="0"/>
              <a:t/>
            </a:r>
            <a:br>
              <a:rPr lang="es-MX" sz="3100" dirty="0" smtClean="0"/>
            </a:br>
            <a:r>
              <a:rPr lang="es-MX" sz="3100" b="1" dirty="0" smtClean="0"/>
              <a:t>APROVECHANDO EL INTERNET</a:t>
            </a:r>
            <a:br>
              <a:rPr lang="es-MX" sz="3100" b="1" dirty="0" smtClean="0"/>
            </a:br>
            <a:r>
              <a:rPr lang="es-MX" sz="3100" b="1" dirty="0" smtClean="0"/>
              <a:t/>
            </a:r>
            <a:br>
              <a:rPr lang="es-MX" sz="3100" b="1" dirty="0" smtClean="0"/>
            </a:br>
            <a:r>
              <a:rPr lang="es-MX" sz="3100" b="1" dirty="0" smtClean="0"/>
              <a:t>"- Presentar la información y antecedentes de la empresa al menos en dos idiomas.</a:t>
            </a:r>
            <a:br>
              <a:rPr lang="es-MX" sz="3100" b="1" dirty="0" smtClean="0"/>
            </a:br>
            <a:r>
              <a:rPr lang="es-MX" sz="3100" b="1" dirty="0" smtClean="0"/>
              <a:t>- Proveer información técnica sobre los productos y el proceso exportador, dejando claros plazos de entrega y logística reversa en caso de problemas.</a:t>
            </a:r>
            <a:br>
              <a:rPr lang="es-MX" sz="3100" b="1" dirty="0" smtClean="0"/>
            </a:br>
            <a:r>
              <a:rPr lang="es-MX" sz="3100" b="1" dirty="0" smtClean="0"/>
              <a:t>- Asistencia técnica online, con respuesta rápida en la lengua nativa del cliente.</a:t>
            </a:r>
            <a:br>
              <a:rPr lang="es-MX" sz="3100" b="1" dirty="0" smtClean="0"/>
            </a:br>
            <a:r>
              <a:rPr lang="es-MX" sz="3100" b="1" dirty="0" smtClean="0"/>
              <a:t>- Desarrollo de boletines electrónicos, actualización periódica de contenido, y material promocional que pueda adecuarse a nuevos mercados."</a:t>
            </a:r>
            <a:r>
              <a:rPr lang="es-MX" sz="2800" b="1" dirty="0" smtClean="0"/>
              <a:t/>
            </a:r>
            <a:br>
              <a:rPr lang="es-MX" sz="2800" b="1" dirty="0" smtClean="0"/>
            </a:br>
            <a:endParaRPr lang="es-MX"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57200" y="428612"/>
            <a:ext cx="8229600" cy="1143000"/>
          </a:xfrm>
        </p:spPr>
        <p:txBody>
          <a:bodyPr>
            <a:normAutofit/>
          </a:bodyPr>
          <a:lstStyle/>
          <a:p>
            <a:r>
              <a:rPr lang="es-MX" sz="4000" b="1" u="sng" dirty="0" smtClean="0"/>
              <a:t>E.E. U.U. TODAVIA ES MEJOR</a:t>
            </a:r>
            <a:endParaRPr lang="es-MX" sz="4000" b="1" u="sng" dirty="0"/>
          </a:p>
        </p:txBody>
      </p:sp>
      <p:pic>
        <p:nvPicPr>
          <p:cNvPr id="4" name="3 Marcador de contenido" descr="http://www.summanews.com/image_archive/m/373570.jpg"/>
          <p:cNvPicPr>
            <a:picLocks noGrp="1"/>
          </p:cNvPicPr>
          <p:nvPr>
            <p:ph idx="1"/>
          </p:nvPr>
        </p:nvPicPr>
        <p:blipFill>
          <a:blip r:embed="rId3"/>
          <a:srcRect/>
          <a:stretch>
            <a:fillRect/>
          </a:stretch>
        </p:blipFill>
        <p:spPr bwMode="auto">
          <a:xfrm>
            <a:off x="2285984" y="1571612"/>
            <a:ext cx="4414862"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571472" y="357166"/>
            <a:ext cx="8229600" cy="1143000"/>
          </a:xfrm>
        </p:spPr>
        <p:txBody>
          <a:bodyPr/>
          <a:lstStyle/>
          <a:p>
            <a:r>
              <a:rPr lang="es-MX" sz="2800" b="1" u="sng" dirty="0" smtClean="0"/>
              <a:t>¿OPORTUNIDADES EN EE UU?</a:t>
            </a:r>
            <a:endParaRPr lang="es-MX" sz="2800" b="1" u="sng" dirty="0"/>
          </a:p>
        </p:txBody>
      </p:sp>
      <p:sp>
        <p:nvSpPr>
          <p:cNvPr id="3" name="2 Rectángulo"/>
          <p:cNvSpPr/>
          <p:nvPr/>
        </p:nvSpPr>
        <p:spPr>
          <a:xfrm>
            <a:off x="785786" y="1309293"/>
            <a:ext cx="7858180" cy="5262979"/>
          </a:xfrm>
          <a:prstGeom prst="rect">
            <a:avLst/>
          </a:prstGeom>
        </p:spPr>
        <p:txBody>
          <a:bodyPr wrap="square">
            <a:spAutoFit/>
          </a:bodyPr>
          <a:lstStyle/>
          <a:p>
            <a:pPr algn="just"/>
            <a:r>
              <a:rPr lang="es-MX" sz="2400" dirty="0" smtClean="0"/>
              <a:t>¿Oportunidades comerciales en medio de la recesión de Estados Unidos? Siempre las hay.</a:t>
            </a:r>
          </a:p>
          <a:p>
            <a:pPr algn="just"/>
            <a:r>
              <a:rPr lang="es-MX" sz="2400" dirty="0" smtClean="0"/>
              <a:t>Ahora más que nunca es momento de </a:t>
            </a:r>
            <a:r>
              <a:rPr lang="es-MX" sz="2400" b="1" dirty="0" smtClean="0"/>
              <a:t>afinar la puntería para mantener los clientes</a:t>
            </a:r>
            <a:r>
              <a:rPr lang="es-MX" sz="2400" dirty="0" smtClean="0"/>
              <a:t> , </a:t>
            </a:r>
            <a:r>
              <a:rPr lang="es-MX" sz="2400" b="1" dirty="0" smtClean="0"/>
              <a:t>encontrar otros segmentos o nichos de mercado</a:t>
            </a:r>
            <a:r>
              <a:rPr lang="es-MX" sz="2400" dirty="0" smtClean="0"/>
              <a:t> en los cuales colocar nuestros productos y servicios, y </a:t>
            </a:r>
            <a:r>
              <a:rPr lang="es-MX" sz="2400" b="1" dirty="0" smtClean="0"/>
              <a:t>fortalecer la imagen del país en Estados Unidos</a:t>
            </a:r>
            <a:r>
              <a:rPr lang="es-MX" sz="2400" dirty="0" smtClean="0"/>
              <a:t> , que sigue siendo nuestro principal socio comercial, a pesar de la caída en las ventas.</a:t>
            </a:r>
          </a:p>
          <a:p>
            <a:pPr algn="just"/>
            <a:r>
              <a:rPr lang="es-MX" sz="2400" dirty="0" smtClean="0"/>
              <a:t>La meta debe ser </a:t>
            </a:r>
            <a:r>
              <a:rPr lang="es-MX" sz="2400" b="1" dirty="0" smtClean="0"/>
              <a:t>resistir a pesar de la adversidad</a:t>
            </a:r>
            <a:r>
              <a:rPr lang="es-MX" sz="2400" dirty="0" smtClean="0"/>
              <a:t> . Tome en cuenta que con </a:t>
            </a:r>
            <a:r>
              <a:rPr lang="es-MX" sz="2400" b="1" dirty="0" smtClean="0"/>
              <a:t>la entrada en vigencia del Tratado de Libre comercio con Estados Unidos</a:t>
            </a:r>
            <a:r>
              <a:rPr lang="es-MX" sz="2400" dirty="0" smtClean="0"/>
              <a:t> , desde el 1 de enero de este año, las reglas del juego ahora son parejas y la lucha por el mercado se hace más intensa entre los países socios por captar la atención de un consumidor cada vez más pesimista.</a:t>
            </a:r>
            <a:endParaRPr lang="es-MX"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357158" y="500042"/>
            <a:ext cx="8229600" cy="928670"/>
          </a:xfrm>
        </p:spPr>
        <p:txBody>
          <a:bodyPr>
            <a:normAutofit/>
          </a:bodyPr>
          <a:lstStyle/>
          <a:p>
            <a:r>
              <a:rPr lang="es-MX" sz="3600" b="1" u="sng" dirty="0" smtClean="0"/>
              <a:t>SUPLEMENTO ESPECIAL</a:t>
            </a:r>
            <a:endParaRPr lang="es-MX" sz="3600" b="1" u="sng" dirty="0"/>
          </a:p>
        </p:txBody>
      </p:sp>
      <p:sp>
        <p:nvSpPr>
          <p:cNvPr id="3" name="2 Rectángulo"/>
          <p:cNvSpPr/>
          <p:nvPr/>
        </p:nvSpPr>
        <p:spPr>
          <a:xfrm>
            <a:off x="714348" y="1427885"/>
            <a:ext cx="7715304" cy="6001643"/>
          </a:xfrm>
          <a:prstGeom prst="rect">
            <a:avLst/>
          </a:prstGeom>
        </p:spPr>
        <p:txBody>
          <a:bodyPr wrap="square">
            <a:spAutoFit/>
          </a:bodyPr>
          <a:lstStyle/>
          <a:p>
            <a:pPr algn="just"/>
            <a:r>
              <a:rPr lang="es-MX" sz="2400" dirty="0" smtClean="0"/>
              <a:t>Por eso </a:t>
            </a:r>
            <a:r>
              <a:rPr lang="es-MX" sz="2400" b="1" dirty="0" smtClean="0"/>
              <a:t>EF creó</a:t>
            </a:r>
            <a:r>
              <a:rPr lang="es-MX" sz="2400" dirty="0" smtClean="0"/>
              <a:t> </a:t>
            </a:r>
            <a:r>
              <a:rPr lang="es-MX" sz="2400" b="1" dirty="0" smtClean="0"/>
              <a:t>un suplemento especial con detalles del mercado estadounidense</a:t>
            </a:r>
            <a:r>
              <a:rPr lang="es-MX" sz="2400" dirty="0" smtClean="0"/>
              <a:t> para que usted pueda aprovechar esas oportunidades.</a:t>
            </a:r>
          </a:p>
          <a:p>
            <a:pPr algn="just"/>
            <a:r>
              <a:rPr lang="es-MX" sz="2400" dirty="0" smtClean="0"/>
              <a:t>En el especial, </a:t>
            </a:r>
            <a:r>
              <a:rPr lang="es-MX" sz="2400" b="1" dirty="0" smtClean="0"/>
              <a:t>los especialistas recomiendan redoblar esfuerzos</a:t>
            </a:r>
            <a:r>
              <a:rPr lang="es-MX" sz="2400" dirty="0" smtClean="0"/>
              <a:t> , llevarle el pulso al contexto económico, analizar las tendencias, buscar ayuda para ajustar su estrategia y participar en todas las ferias, seminarios y misiones comerciales posibles.</a:t>
            </a:r>
          </a:p>
          <a:p>
            <a:pPr algn="just"/>
            <a:r>
              <a:rPr lang="es-MX" sz="2400" dirty="0" smtClean="0"/>
              <a:t>Además, se detalla </a:t>
            </a:r>
            <a:r>
              <a:rPr lang="es-MX" sz="2400" b="1" dirty="0" smtClean="0"/>
              <a:t>la estrategia</a:t>
            </a:r>
            <a:r>
              <a:rPr lang="es-MX" sz="2400" dirty="0" smtClean="0"/>
              <a:t> de promoción,  para impulsar las exportaciones en este mercado y </a:t>
            </a:r>
            <a:r>
              <a:rPr lang="es-MX" sz="2400" b="1" dirty="0" smtClean="0"/>
              <a:t>los servicios que ofrecen cada una de las cuatro oficinas</a:t>
            </a:r>
            <a:r>
              <a:rPr lang="es-MX" sz="2400" dirty="0" smtClean="0"/>
              <a:t> instaladas en ese país.</a:t>
            </a:r>
          </a:p>
          <a:p>
            <a:pPr algn="just"/>
            <a:r>
              <a:rPr lang="es-MX" sz="2400" dirty="0" smtClean="0"/>
              <a:t>La consigna debe ser no perder un solo cliente y llegar a más consumidores estadounidenses.</a:t>
            </a:r>
          </a:p>
          <a:p>
            <a:pPr algn="just"/>
            <a:r>
              <a:rPr lang="es-MX" sz="2400" dirty="0" smtClean="0"/>
              <a:t/>
            </a:r>
            <a:br>
              <a:rPr lang="es-MX" sz="2400" dirty="0" smtClean="0"/>
            </a:br>
            <a:endParaRPr lang="es-MX"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u="sng" dirty="0" smtClean="0"/>
              <a:t>EL MARKET PLACE</a:t>
            </a:r>
            <a:endParaRPr lang="es-MX" b="1" u="sng" dirty="0"/>
          </a:p>
        </p:txBody>
      </p:sp>
      <p:sp>
        <p:nvSpPr>
          <p:cNvPr id="3" name="2 Marcador de contenido"/>
          <p:cNvSpPr>
            <a:spLocks noGrp="1"/>
          </p:cNvSpPr>
          <p:nvPr>
            <p:ph idx="1"/>
          </p:nvPr>
        </p:nvSpPr>
        <p:spPr/>
        <p:txBody>
          <a:bodyPr/>
          <a:lstStyle/>
          <a:p>
            <a:endParaRPr lang="es-MX" dirty="0"/>
          </a:p>
        </p:txBody>
      </p:sp>
      <p:pic>
        <p:nvPicPr>
          <p:cNvPr id="33794" name="Picture 2" descr="http://images.uk-plc.net/imagesuk/diagrams/@UK_Marketplace.jpg"/>
          <p:cNvPicPr>
            <a:picLocks noChangeAspect="1" noChangeArrowheads="1"/>
          </p:cNvPicPr>
          <p:nvPr/>
        </p:nvPicPr>
        <p:blipFill>
          <a:blip r:embed="rId2"/>
          <a:srcRect/>
          <a:stretch>
            <a:fillRect/>
          </a:stretch>
        </p:blipFill>
        <p:spPr bwMode="auto">
          <a:xfrm>
            <a:off x="428596" y="1571612"/>
            <a:ext cx="8358245" cy="48577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b="1" dirty="0" smtClean="0"/>
              <a:t>EL MARKET PLACE</a:t>
            </a:r>
            <a:br>
              <a:rPr lang="es-MX" sz="4000" b="1" dirty="0" smtClean="0"/>
            </a:br>
            <a:r>
              <a:rPr lang="es-MX" sz="4000" b="1" u="sng" dirty="0" smtClean="0"/>
              <a:t>SUMMANEWS.COM</a:t>
            </a:r>
            <a:r>
              <a:rPr lang="es-MX" u="sng" dirty="0" smtClean="0"/>
              <a:t/>
            </a:r>
            <a:br>
              <a:rPr lang="es-MX" u="sng" dirty="0" smtClean="0"/>
            </a:br>
            <a:endParaRPr lang="es-MX" u="sng" dirty="0"/>
          </a:p>
        </p:txBody>
      </p:sp>
      <p:sp>
        <p:nvSpPr>
          <p:cNvPr id="36865" name="Rectangle 1"/>
          <p:cNvSpPr>
            <a:spLocks noChangeArrowheads="1"/>
          </p:cNvSpPr>
          <p:nvPr/>
        </p:nvSpPr>
        <p:spPr bwMode="auto">
          <a:xfrm>
            <a:off x="142844" y="1000108"/>
            <a:ext cx="8643934" cy="595547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rgbClr val="680103"/>
                </a:solidFill>
                <a:effectLst/>
                <a:latin typeface="Georgia" pitchFamily="18" charset="0"/>
                <a:cs typeface="Arial" pitchFamily="34" charset="0"/>
              </a:rPr>
              <a:t>Market Place</a:t>
            </a:r>
            <a:endParaRPr kumimoji="0" lang="es-MX" sz="2000" b="1" i="0" u="none" strike="noStrike" cap="none" normalizeH="0" baseline="0" dirty="0" smtClean="0">
              <a:ln>
                <a:noFill/>
              </a:ln>
              <a:solidFill>
                <a:srgbClr val="80828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rgbClr val="80828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808284"/>
                </a:solidFill>
                <a:effectLst/>
                <a:latin typeface="Arial" pitchFamily="34" charset="0"/>
                <a:cs typeface="Arial" pitchFamily="34" charset="0"/>
              </a:rPr>
              <a:t> </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Agricultura y Alimentos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2"/>
              </a:rPr>
              <a:t>"SUMINISTRO DE MATERIA PRIMA PARA ALIMENTACION ANIMAL DURANTE EL 2009"</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LICITACIÓN PÚBLICA (LP) EL SALVADOR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2"/>
              </a:rPr>
              <a:t>LP-SC-01/2009</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Vehículos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3"/>
              </a:rPr>
              <a:t>"SUMINISTRO DE COMBUSTIBLES Y LUBRICANTES PARA VEHICULOS MAQUINARIA Y EQUIPO DURANTE EL 2009"</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LICITACIÓN PÚBLICA POR INVITACIÓN (LPI) EL SALVADOR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3"/>
              </a:rPr>
              <a:t>LPI-SC-02/2009</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Informática y Telecomunicaciones - Maquinaria y Herramientas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4"/>
              </a:rPr>
              <a:t>COMPRA DE RECOLECTOR DE DATOS PARA EQUIPOS MARIAS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4"/>
              </a:rPr>
              <a:t>2009CD-000885-32600</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Textil, Cuero y Vestimenta</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5"/>
              </a:rPr>
              <a:t>TEXTILES Y VESTUARIOS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5"/>
              </a:rPr>
              <a:t>2009CD-000775-13405</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Infraestructura y Construcción</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6"/>
              </a:rPr>
              <a:t>TINTAS, PINTURAS Y DILUYENTES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6"/>
              </a:rPr>
              <a:t>2009CD-000899-09005</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Agricultura y Alimentos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7"/>
              </a:rPr>
              <a:t>ALIMENTOS - CAFÉ Y AZUCAR -</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7"/>
              </a:rPr>
              <a:t>2009CD-000897-04400</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Equipamiento de hogar y oficina</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8"/>
              </a:rPr>
              <a:t>COMPRA DE UTENCILIOS DE COCINA</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8"/>
              </a:rPr>
              <a:t>2009CD-000087-99999</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Limpieza y Mantenimiento</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9"/>
              </a:rPr>
              <a:t>ADQUISICIÓN DE PRODUCTOS DE LIMPIEZA</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9"/>
              </a:rPr>
              <a:t>2009CD-000030-0PR00</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Armamento y Seguridad</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0"/>
              </a:rPr>
              <a:t>ADQUISICION DE INDUMENTARIA PARA SEGURIDAD</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0"/>
              </a:rPr>
              <a:t>2009CD-000636-99999</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Hoteles, Transporte y Viajes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1"/>
              </a:rPr>
              <a:t>SERVICIO DE ALIMENTACION PARA EL DIA 4 DE ABRIL 09 SEGUN DETALLE COMO CARTEL.</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CONTRATACION DIRECTA COSTA RICA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1"/>
              </a:rPr>
              <a:t>2009CD-000641-99999</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Infraestructura y Construcción</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2"/>
              </a:rPr>
              <a:t>CONSTRUCCION DE CINCO PARQUES DEPORTIVOS Y RECREATIVOS EN EL DEPARTAMENTO DE JUTIAPA(ZAPOTITLAN, EL ADELANTO, COMAPA, YUPILTEPEQUE). CONSULTAS AQUI.</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PÚBLICO GUATEMALA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2"/>
              </a:rPr>
              <a:t>749672</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Salud y Medicamentos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3"/>
              </a:rPr>
              <a:t>"SEGUROS PARA AUTOMOTORES LIVIANOS, MOTOCICLETAS Y MAQUINARIA PESADA DE LA ALCALDIA MUNICIPAL DE SAN MIGUEL" SEGUNDA CONVOCATORIA</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LICITACIÓN PÚBLICA POR INVITACIÓN (LPI) EL SALVADOR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3"/>
              </a:rPr>
              <a:t>LPI-07/2009AMSM</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1" u="none" strike="noStrike" cap="none" normalizeH="0" baseline="0" dirty="0" smtClean="0">
                <a:ln>
                  <a:noFill/>
                </a:ln>
                <a:solidFill>
                  <a:srgbClr val="680103"/>
                </a:solidFill>
                <a:effectLst/>
                <a:latin typeface="Georgia" pitchFamily="18" charset="0"/>
                <a:cs typeface="Arial" pitchFamily="34" charset="0"/>
              </a:rPr>
              <a:t>Armamento y Seguridad - Textil, Cuero y Vestimenta</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4"/>
              </a:rPr>
              <a:t>ROPA PROTECTORA CONTRA PARA MATERIAS PELIGROSAS</a:t>
            </a:r>
            <a:endParaRPr kumimoji="0" lang="es-MX" sz="700" b="0" i="0" u="none" strike="noStrike" cap="none" normalizeH="0" baseline="0" dirty="0" smtClean="0">
              <a:ln>
                <a:noFill/>
              </a:ln>
              <a:solidFill>
                <a:srgbClr val="6C6C6C"/>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700" b="0" i="0" u="none" strike="noStrike" cap="none" normalizeH="0" baseline="0" dirty="0" smtClean="0">
                <a:ln>
                  <a:noFill/>
                </a:ln>
                <a:solidFill>
                  <a:srgbClr val="6C6C6C"/>
                </a:solidFill>
                <a:effectLst/>
                <a:latin typeface="Georgia" pitchFamily="18" charset="0"/>
                <a:cs typeface="Arial" pitchFamily="34" charset="0"/>
              </a:rPr>
              <a:t>COTIZACION HONDURAS - </a:t>
            </a:r>
            <a:r>
              <a:rPr kumimoji="0" lang="es-MX" sz="700" b="0" i="0" u="none" strike="noStrike" cap="none" normalizeH="0" baseline="0" dirty="0" smtClean="0">
                <a:ln>
                  <a:noFill/>
                </a:ln>
                <a:solidFill>
                  <a:srgbClr val="6C6C6C"/>
                </a:solidFill>
                <a:effectLst/>
                <a:latin typeface="Georgia" pitchFamily="18" charset="0"/>
                <a:cs typeface="Arial" pitchFamily="34" charset="0"/>
                <a:hlinkClick r:id="rId14"/>
              </a:rPr>
              <a:t>DGC- 166-2009- C.M.O.</a:t>
            </a:r>
            <a:endParaRPr kumimoji="0" lang="es-MX"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u="sng" dirty="0" smtClean="0"/>
              <a:t>EL </a:t>
            </a:r>
            <a:r>
              <a:rPr lang="es-MX" u="sng" dirty="0" smtClean="0"/>
              <a:t>OVER CROSS</a:t>
            </a:r>
            <a:endParaRPr lang="es-MX" u="sng" dirty="0"/>
          </a:p>
        </p:txBody>
      </p:sp>
      <p:sp>
        <p:nvSpPr>
          <p:cNvPr id="4" name="3 Marcador de texto"/>
          <p:cNvSpPr>
            <a:spLocks noGrp="1"/>
          </p:cNvSpPr>
          <p:nvPr>
            <p:ph type="body" sz="half" idx="2"/>
          </p:nvPr>
        </p:nvSpPr>
        <p:spPr>
          <a:xfrm>
            <a:off x="863594" y="5367338"/>
            <a:ext cx="7208868" cy="804862"/>
          </a:xfrm>
        </p:spPr>
        <p:txBody>
          <a:bodyPr>
            <a:noAutofit/>
          </a:bodyPr>
          <a:lstStyle/>
          <a:p>
            <a:pPr algn="just"/>
            <a:r>
              <a:rPr lang="es-MX" sz="1800" b="1" dirty="0" smtClean="0"/>
              <a:t>EL CANTANTE MIJARES DECIA QUE NO CANTARIA EN INGLES, PERO….</a:t>
            </a:r>
          </a:p>
          <a:p>
            <a:pPr algn="just"/>
            <a:r>
              <a:rPr lang="es-MX" sz="1800" b="1" dirty="0" smtClean="0"/>
              <a:t>UN PRODUCTOR DE JUGOS AHORA EXPORTA SALSAS.</a:t>
            </a:r>
          </a:p>
          <a:p>
            <a:pPr algn="just"/>
            <a:r>
              <a:rPr lang="es-MX" sz="1800" b="1" dirty="0" smtClean="0"/>
              <a:t>UN PRODUCTOR DE SEMITAS PRODUCE  GALLETAS.</a:t>
            </a:r>
          </a:p>
        </p:txBody>
      </p:sp>
      <p:pic>
        <p:nvPicPr>
          <p:cNvPr id="5" name="4 Marcador de posición de imagen" descr="http://www.summanews.com/image_archive/m/368950.jpg"/>
          <p:cNvPicPr>
            <a:picLocks noGrp="1"/>
          </p:cNvPicPr>
          <p:nvPr>
            <p:ph type="pic" idx="1"/>
          </p:nvPr>
        </p:nvPicPr>
        <p:blipFill>
          <a:blip r:embed="rId2"/>
          <a:srcRect t="1872" b="1872"/>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laopinioncoruna.es/laserinias/files/2008/05/corazon-pape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28596" y="2214554"/>
            <a:ext cx="8229600" cy="2500330"/>
          </a:xfrm>
        </p:spPr>
        <p:txBody>
          <a:bodyPr>
            <a:normAutofit fontScale="90000"/>
          </a:bodyPr>
          <a:lstStyle/>
          <a:p>
            <a:r>
              <a:rPr lang="es-MX" b="1" dirty="0" smtClean="0">
                <a:solidFill>
                  <a:srgbClr val="FFFF00"/>
                </a:solidFill>
              </a:rPr>
              <a:t>¿DONDE CAMBIAR?</a:t>
            </a:r>
            <a:br>
              <a:rPr lang="es-MX" b="1" dirty="0" smtClean="0">
                <a:solidFill>
                  <a:srgbClr val="FFFF00"/>
                </a:solidFill>
              </a:rPr>
            </a:br>
            <a:r>
              <a:rPr lang="es-MX" b="1" dirty="0" smtClean="0">
                <a:solidFill>
                  <a:srgbClr val="FFFF00"/>
                </a:solidFill>
              </a:rPr>
              <a:t/>
            </a:r>
            <a:br>
              <a:rPr lang="es-MX" b="1" dirty="0" smtClean="0">
                <a:solidFill>
                  <a:srgbClr val="FFFF00"/>
                </a:solidFill>
              </a:rPr>
            </a:br>
            <a:r>
              <a:rPr lang="es-MX" b="1" dirty="0" smtClean="0">
                <a:solidFill>
                  <a:srgbClr val="FFFF00"/>
                </a:solidFill>
              </a:rPr>
              <a:t>EN EL NEGOCIO</a:t>
            </a:r>
            <a:br>
              <a:rPr lang="es-MX" b="1" dirty="0" smtClean="0">
                <a:solidFill>
                  <a:srgbClr val="FFFF00"/>
                </a:solidFill>
              </a:rPr>
            </a:br>
            <a:r>
              <a:rPr lang="es-MX" b="1" dirty="0" smtClean="0">
                <a:solidFill>
                  <a:srgbClr val="FFFF00"/>
                </a:solidFill>
              </a:rPr>
              <a:t/>
            </a:r>
            <a:br>
              <a:rPr lang="es-MX" b="1" dirty="0" smtClean="0">
                <a:solidFill>
                  <a:srgbClr val="FFFF00"/>
                </a:solidFill>
              </a:rPr>
            </a:br>
            <a:r>
              <a:rPr lang="es-MX" b="1" dirty="0" smtClean="0">
                <a:solidFill>
                  <a:srgbClr val="FFFF00"/>
                </a:solidFill>
              </a:rPr>
              <a:t>EN LA OPERATIVIDAD </a:t>
            </a:r>
            <a:br>
              <a:rPr lang="es-MX" b="1" dirty="0" smtClean="0">
                <a:solidFill>
                  <a:srgbClr val="FFFF00"/>
                </a:solidFill>
              </a:rPr>
            </a:br>
            <a:r>
              <a:rPr lang="es-MX" b="1" dirty="0" smtClean="0">
                <a:solidFill>
                  <a:srgbClr val="FFFF00"/>
                </a:solidFill>
              </a:rPr>
              <a:t/>
            </a:r>
            <a:br>
              <a:rPr lang="es-MX" b="1" dirty="0" smtClean="0">
                <a:solidFill>
                  <a:srgbClr val="FFFF00"/>
                </a:solidFill>
              </a:rPr>
            </a:br>
            <a:r>
              <a:rPr lang="es-MX" b="1" dirty="0" smtClean="0">
                <a:solidFill>
                  <a:srgbClr val="FFFF00"/>
                </a:solidFill>
              </a:rPr>
              <a:t>EN LA FORMA DE VIDA</a:t>
            </a:r>
            <a:br>
              <a:rPr lang="es-MX" b="1" dirty="0" smtClean="0">
                <a:solidFill>
                  <a:srgbClr val="FFFF00"/>
                </a:solidFill>
              </a:rPr>
            </a:br>
            <a:r>
              <a:rPr lang="es-MX" b="1" dirty="0" smtClean="0">
                <a:solidFill>
                  <a:srgbClr val="FFFF00"/>
                </a:solidFill>
              </a:rPr>
              <a:t/>
            </a:r>
            <a:br>
              <a:rPr lang="es-MX" b="1" dirty="0" smtClean="0">
                <a:solidFill>
                  <a:srgbClr val="FFFF00"/>
                </a:solidFill>
              </a:rPr>
            </a:br>
            <a:r>
              <a:rPr lang="es-MX" b="1" dirty="0" smtClean="0">
                <a:solidFill>
                  <a:srgbClr val="FFFF00"/>
                </a:solidFill>
              </a:rPr>
              <a:t>Y EL CORAZON?</a:t>
            </a:r>
            <a:endParaRPr lang="es-MX"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Roberto Montoya\Documents\fondo hno. montoya ppt.jpg"/>
          <p:cNvPicPr>
            <a:picLocks noChangeAspect="1" noChangeArrowheads="1"/>
          </p:cNvPicPr>
          <p:nvPr/>
        </p:nvPicPr>
        <p:blipFill>
          <a:blip r:embed="rId2"/>
          <a:srcRect/>
          <a:stretch>
            <a:fillRect/>
          </a:stretch>
        </p:blipFill>
        <p:spPr bwMode="auto">
          <a:xfrm>
            <a:off x="0" y="0"/>
            <a:ext cx="9144000" cy="7286604"/>
          </a:xfrm>
          <a:prstGeom prst="rect">
            <a:avLst/>
          </a:prstGeom>
          <a:noFill/>
        </p:spPr>
      </p:pic>
      <p:sp>
        <p:nvSpPr>
          <p:cNvPr id="2" name="1 Título"/>
          <p:cNvSpPr>
            <a:spLocks noGrp="1"/>
          </p:cNvSpPr>
          <p:nvPr>
            <p:ph type="title"/>
          </p:nvPr>
        </p:nvSpPr>
        <p:spPr>
          <a:xfrm>
            <a:off x="500034" y="1000108"/>
            <a:ext cx="8229600" cy="5583254"/>
          </a:xfrm>
        </p:spPr>
        <p:txBody>
          <a:bodyPr>
            <a:normAutofit/>
          </a:bodyPr>
          <a:lstStyle/>
          <a:p>
            <a:r>
              <a:rPr lang="es-MX" u="sng" dirty="0" smtClean="0">
                <a:solidFill>
                  <a:srgbClr val="FF0000"/>
                </a:solidFill>
              </a:rPr>
              <a:t>EL CROSSOVER</a:t>
            </a:r>
            <a:r>
              <a:rPr lang="es-MX" u="sng" dirty="0" smtClean="0">
                <a:solidFill>
                  <a:srgbClr val="FFC000"/>
                </a:solidFill>
              </a:rPr>
              <a:t/>
            </a:r>
            <a:br>
              <a:rPr lang="es-MX" u="sng" dirty="0" smtClean="0">
                <a:solidFill>
                  <a:srgbClr val="FFC000"/>
                </a:solidFill>
              </a:rPr>
            </a:br>
            <a:r>
              <a:rPr lang="es-MX" dirty="0" smtClean="0"/>
              <a:t/>
            </a:r>
            <a:br>
              <a:rPr lang="es-MX" dirty="0" smtClean="0"/>
            </a:br>
            <a:r>
              <a:rPr lang="es-MX" b="1" dirty="0" smtClean="0"/>
              <a:t> El "Cross-Over" puede ser el concepto que le ayude a tener éxito en la introducción de un producto en mercados diferentes al original.</a:t>
            </a: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143248"/>
            <a:ext cx="8643966" cy="1143000"/>
          </a:xfrm>
        </p:spPr>
        <p:txBody>
          <a:bodyPr>
            <a:noAutofit/>
          </a:bodyPr>
          <a:lstStyle/>
          <a:p>
            <a:r>
              <a:rPr lang="es-SV" sz="3200" b="1" dirty="0" smtClean="0"/>
              <a:t>Una compañía centroamericana que produce un tipo de repostería, pastelitos con relleno de jalea de piña, muy popular en el mercado étnico de su país en los Estados Unidos. Para introducirlo en el mercado anglosajón , se inspiró en los </a:t>
            </a:r>
            <a:r>
              <a:rPr lang="es-SV" sz="3200" b="1" dirty="0" smtClean="0">
                <a:solidFill>
                  <a:srgbClr val="FFC000"/>
                </a:solidFill>
              </a:rPr>
              <a:t>Pop Tarts de Kellogs ®</a:t>
            </a:r>
            <a:r>
              <a:rPr lang="es-SV" sz="3200" b="1" dirty="0" smtClean="0"/>
              <a:t> y modificó la forma y tamaño de sus pastelitos hasta hacerlos lucir como un </a:t>
            </a:r>
            <a:r>
              <a:rPr lang="es-SV" sz="3200" b="1" dirty="0" smtClean="0">
                <a:solidFill>
                  <a:srgbClr val="FFC000"/>
                </a:solidFill>
              </a:rPr>
              <a:t>Pop Tart</a:t>
            </a:r>
            <a:r>
              <a:rPr lang="es-SV" sz="3200" b="1" dirty="0" smtClean="0"/>
              <a:t>, los cuales son rectangulares ya que se calientan en tostadoras de pan. Cambió empaque y uso sugerido hasta lograr que un producto étnico fuese considerado como una variante exótica de un producto regularmente consumido en el desayuno por el mercado estadounidense.</a:t>
            </a:r>
            <a:r>
              <a:rPr lang="es-MX" sz="3200" dirty="0" smtClean="0"/>
              <a:t/>
            </a:r>
            <a:br>
              <a:rPr lang="es-MX" sz="3200" dirty="0" smtClean="0"/>
            </a:br>
            <a:endParaRPr lang="es-MX"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posición de imagen"/>
          <p:cNvSpPr>
            <a:spLocks noGrp="1"/>
          </p:cNvSpPr>
          <p:nvPr>
            <p:ph type="pic" idx="1"/>
          </p:nvPr>
        </p:nvSpPr>
        <p:spPr/>
      </p:sp>
      <p:sp>
        <p:nvSpPr>
          <p:cNvPr id="4" name="3 Marcador de texto"/>
          <p:cNvSpPr>
            <a:spLocks noGrp="1"/>
          </p:cNvSpPr>
          <p:nvPr>
            <p:ph type="body" sz="half" idx="2"/>
          </p:nvPr>
        </p:nvSpPr>
        <p:spPr>
          <a:xfrm>
            <a:off x="1871682" y="5500702"/>
            <a:ext cx="5486400" cy="804862"/>
          </a:xfrm>
        </p:spPr>
        <p:txBody>
          <a:bodyPr>
            <a:noAutofit/>
          </a:bodyPr>
          <a:lstStyle/>
          <a:p>
            <a:pPr algn="ctr"/>
            <a:r>
              <a:rPr lang="es-MX" sz="3200" b="1" dirty="0" smtClean="0"/>
              <a:t>ANIMO  DO BRASIL PUEDE SER UN NUEVO SOCIO COMERCIAL.</a:t>
            </a:r>
            <a:endParaRPr lang="es-MX" sz="3200" b="1" dirty="0"/>
          </a:p>
        </p:txBody>
      </p:sp>
      <p:pic>
        <p:nvPicPr>
          <p:cNvPr id="32770" name="Picture 2" descr="http://luisramirez.cl/blog/wp-content/uploads/2007/12/olpc_brasil2.jpg"/>
          <p:cNvPicPr>
            <a:picLocks noChangeAspect="1" noChangeArrowheads="1"/>
          </p:cNvPicPr>
          <p:nvPr/>
        </p:nvPicPr>
        <p:blipFill>
          <a:blip r:embed="rId2"/>
          <a:srcRect/>
          <a:stretch>
            <a:fillRect/>
          </a:stretch>
        </p:blipFill>
        <p:spPr bwMode="auto">
          <a:xfrm>
            <a:off x="1142976" y="571480"/>
            <a:ext cx="6186503" cy="481239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857372"/>
            <a:ext cx="8229600" cy="1143000"/>
          </a:xfrm>
        </p:spPr>
        <p:txBody>
          <a:bodyPr>
            <a:normAutofit fontScale="90000"/>
          </a:bodyPr>
          <a:lstStyle/>
          <a:p>
            <a:pPr algn="l"/>
            <a:r>
              <a:rPr lang="es-MX" sz="3600" b="1" u="sng" dirty="0" smtClean="0"/>
              <a:t>ULTIMAS RECOMENDACIONES:</a:t>
            </a:r>
            <a:br>
              <a:rPr lang="es-MX" sz="3600" b="1" u="sng" dirty="0" smtClean="0"/>
            </a:br>
            <a:r>
              <a:rPr lang="es-MX" b="1" dirty="0" smtClean="0"/>
              <a:t/>
            </a:r>
            <a:br>
              <a:rPr lang="es-MX" b="1" dirty="0" smtClean="0"/>
            </a:br>
            <a:r>
              <a:rPr lang="es-MX" sz="3600" b="1" dirty="0" smtClean="0"/>
              <a:t>1-HAGA UN PLAN ESTRATEGICO :</a:t>
            </a:r>
            <a:br>
              <a:rPr lang="es-MX" sz="3600" b="1" dirty="0" smtClean="0"/>
            </a:br>
            <a:r>
              <a:rPr lang="es-MX" sz="3600" b="1" dirty="0" smtClean="0"/>
              <a:t/>
            </a:r>
            <a:br>
              <a:rPr lang="es-MX" sz="3600" b="1" dirty="0" smtClean="0"/>
            </a:br>
            <a:r>
              <a:rPr lang="es-MX" sz="3600" b="1" dirty="0" smtClean="0"/>
              <a:t>A- DE LOS PROXIMOS  SEIS MESES</a:t>
            </a:r>
            <a:br>
              <a:rPr lang="es-MX" sz="3600" b="1" dirty="0" smtClean="0"/>
            </a:br>
            <a:r>
              <a:rPr lang="es-MX" sz="3600" b="1" dirty="0" smtClean="0"/>
              <a:t>B- HASTA  EL 2010</a:t>
            </a:r>
            <a:br>
              <a:rPr lang="es-MX" sz="3600" b="1" dirty="0" smtClean="0"/>
            </a:br>
            <a:r>
              <a:rPr lang="es-MX" sz="3600" b="1" dirty="0" smtClean="0"/>
              <a:t>C- IMAGINAR UN ESCENARIO DEL 2011 AL 2014</a:t>
            </a:r>
            <a:br>
              <a:rPr lang="es-MX" sz="3600" b="1" dirty="0" smtClean="0"/>
            </a:br>
            <a:r>
              <a:rPr lang="es-MX" sz="3600" b="1" dirty="0" smtClean="0"/>
              <a:t>D- BUSQUE A DIOS HOY MISMO Y EL  </a:t>
            </a:r>
            <a:br>
              <a:rPr lang="es-MX" sz="3600" b="1" dirty="0" smtClean="0"/>
            </a:br>
            <a:r>
              <a:rPr lang="es-MX" sz="3600" b="1" dirty="0" smtClean="0"/>
              <a:t>     RESPONDERA HOY MISMO.</a:t>
            </a:r>
            <a:endParaRPr lang="es-MX" sz="3600" b="1" dirty="0"/>
          </a:p>
        </p:txBody>
      </p:sp>
      <p:sp>
        <p:nvSpPr>
          <p:cNvPr id="3" name="2 Rectángulo"/>
          <p:cNvSpPr/>
          <p:nvPr/>
        </p:nvSpPr>
        <p:spPr>
          <a:xfrm>
            <a:off x="1571604" y="4960822"/>
            <a:ext cx="6572296" cy="1754326"/>
          </a:xfrm>
          <a:prstGeom prst="rect">
            <a:avLst/>
          </a:prstGeom>
        </p:spPr>
        <p:txBody>
          <a:bodyPr wrap="square">
            <a:spAutoFit/>
          </a:bodyPr>
          <a:lstStyle/>
          <a:p>
            <a:pPr algn="ctr"/>
            <a:r>
              <a:rPr lang="es-MX" sz="3600" b="1" u="sng" dirty="0" smtClean="0">
                <a:solidFill>
                  <a:srgbClr val="FFC000"/>
                </a:solidFill>
              </a:rPr>
              <a:t>Busqué a Jehová, y él me oyó,</a:t>
            </a:r>
          </a:p>
          <a:p>
            <a:pPr algn="ctr"/>
            <a:r>
              <a:rPr lang="es-MX" sz="3600" b="1" u="sng" dirty="0" smtClean="0">
                <a:solidFill>
                  <a:srgbClr val="FFC000"/>
                </a:solidFill>
              </a:rPr>
              <a:t>Y me libró de todos mis temores.</a:t>
            </a:r>
          </a:p>
          <a:p>
            <a:pPr algn="ctr"/>
            <a:r>
              <a:rPr lang="es-MX" sz="3600" b="1" u="sng" dirty="0" smtClean="0">
                <a:solidFill>
                  <a:schemeClr val="accent2"/>
                </a:solidFill>
              </a:rPr>
              <a:t> Sal 34.4</a:t>
            </a:r>
            <a:endParaRPr lang="es-MX" sz="3600" b="1" u="sng"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ESTRATEGIA PARA TIEMPOS DE INCERTIDUMBRE</a:t>
            </a:r>
            <a:endParaRPr lang="es-MX" b="1" dirty="0"/>
          </a:p>
        </p:txBody>
      </p:sp>
      <p:pic>
        <p:nvPicPr>
          <p:cNvPr id="4" name="3 Marcador de contenido" descr="http://farm1.static.flickr.com/216/481001708_685954f3db_m.jpg"/>
          <p:cNvPicPr>
            <a:picLocks noGrp="1"/>
          </p:cNvPicPr>
          <p:nvPr>
            <p:ph idx="1"/>
          </p:nvPr>
        </p:nvPicPr>
        <p:blipFill>
          <a:blip r:embed="rId2"/>
          <a:srcRect/>
          <a:stretch>
            <a:fillRect/>
          </a:stretch>
        </p:blipFill>
        <p:spPr bwMode="auto">
          <a:xfrm>
            <a:off x="1428728" y="1928802"/>
            <a:ext cx="5143536"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o Montoya\Documents\fondo hno. montoya pp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p:txBody>
          <a:bodyPr>
            <a:normAutofit fontScale="90000"/>
          </a:bodyPr>
          <a:lstStyle/>
          <a:p>
            <a:r>
              <a:rPr lang="es-MX" b="1" dirty="0" smtClean="0"/>
              <a:t>ACTITUD DEL LIDERAZGO</a:t>
            </a:r>
            <a:r>
              <a:rPr lang="es-MX" dirty="0" smtClean="0"/>
              <a:t/>
            </a:r>
            <a:br>
              <a:rPr lang="es-MX" dirty="0" smtClean="0"/>
            </a:br>
            <a:r>
              <a:rPr lang="es-MX" dirty="0" smtClean="0"/>
              <a:t/>
            </a:r>
            <a:br>
              <a:rPr lang="es-MX" dirty="0" smtClean="0"/>
            </a:br>
            <a:r>
              <a:rPr lang="es-MX" dirty="0" smtClean="0"/>
              <a:t/>
            </a:r>
            <a:br>
              <a:rPr lang="es-MX" dirty="0" smtClean="0"/>
            </a:br>
            <a:endParaRPr lang="es-MX" dirty="0"/>
          </a:p>
        </p:txBody>
      </p:sp>
      <p:sp>
        <p:nvSpPr>
          <p:cNvPr id="3" name="2 Subtítulo"/>
          <p:cNvSpPr>
            <a:spLocks noGrp="1"/>
          </p:cNvSpPr>
          <p:nvPr>
            <p:ph type="subTitle" idx="1"/>
          </p:nvPr>
        </p:nvSpPr>
        <p:spPr>
          <a:xfrm>
            <a:off x="642910" y="3071810"/>
            <a:ext cx="8072494" cy="3214710"/>
          </a:xfrm>
        </p:spPr>
        <p:txBody>
          <a:bodyPr>
            <a:normAutofit/>
          </a:bodyPr>
          <a:lstStyle/>
          <a:p>
            <a:pPr algn="l"/>
            <a:r>
              <a:rPr lang="es-MX" sz="3600" b="1" dirty="0" smtClean="0">
                <a:solidFill>
                  <a:srgbClr val="FF0000"/>
                </a:solidFill>
              </a:rPr>
              <a:t>I-ACTITUD DE CAMBIO HACIA LO MEJOR</a:t>
            </a:r>
          </a:p>
          <a:p>
            <a:pPr algn="l"/>
            <a:r>
              <a:rPr lang="es-MX" sz="3600" b="1" dirty="0" smtClean="0">
                <a:solidFill>
                  <a:srgbClr val="FF0000"/>
                </a:solidFill>
              </a:rPr>
              <a:t>II- ACTITUD DE ESFUERZO</a:t>
            </a:r>
          </a:p>
          <a:p>
            <a:pPr algn="l"/>
            <a:r>
              <a:rPr lang="es-MX" sz="3600" b="1" dirty="0" smtClean="0">
                <a:solidFill>
                  <a:srgbClr val="FF0000"/>
                </a:solidFill>
              </a:rPr>
              <a:t>III-ACTITUD DE FUTURO</a:t>
            </a:r>
          </a:p>
          <a:p>
            <a:pPr algn="l"/>
            <a:r>
              <a:rPr lang="es-MX" sz="3600" b="1" dirty="0" smtClean="0">
                <a:solidFill>
                  <a:srgbClr val="FF0000"/>
                </a:solidFill>
              </a:rPr>
              <a:t>IV-ACTITUD DE SERVICIO</a:t>
            </a:r>
            <a:endParaRPr lang="es-MX" sz="3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C:\Users\Roberto Montoya\Documents\fondo hno. montoya ppt.jpg"/>
          <p:cNvPicPr>
            <a:picLocks noChangeAspect="1" noChangeArrowheads="1"/>
          </p:cNvPicPr>
          <p:nvPr/>
        </p:nvPicPr>
        <p:blipFill>
          <a:blip r:embed="rId2"/>
          <a:srcRect/>
          <a:stretch>
            <a:fillRect/>
          </a:stretch>
        </p:blipFill>
        <p:spPr bwMode="auto">
          <a:xfrm>
            <a:off x="0" y="0"/>
            <a:ext cx="9358282" cy="6858000"/>
          </a:xfrm>
          <a:prstGeom prst="rect">
            <a:avLst/>
          </a:prstGeom>
          <a:noFill/>
        </p:spPr>
      </p:pic>
      <p:pic>
        <p:nvPicPr>
          <p:cNvPr id="35847" name="Picture 7" descr="a-3.jpg image by heyfrankie"/>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32" y="3429024"/>
            <a:ext cx="8572560" cy="30718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Título"/>
          <p:cNvSpPr>
            <a:spLocks noGrp="1"/>
          </p:cNvSpPr>
          <p:nvPr>
            <p:ph type="title"/>
          </p:nvPr>
        </p:nvSpPr>
        <p:spPr>
          <a:xfrm>
            <a:off x="571472" y="1142984"/>
            <a:ext cx="8229600" cy="2071694"/>
          </a:xfrm>
        </p:spPr>
        <p:txBody>
          <a:bodyPr>
            <a:normAutofit fontScale="90000"/>
          </a:bodyPr>
          <a:lstStyle/>
          <a:p>
            <a:r>
              <a:rPr lang="es-MX" sz="4000" b="1" u="sng" dirty="0" smtClean="0"/>
              <a:t>ELEMENTOS QUE PROVOCAN </a:t>
            </a:r>
            <a:br>
              <a:rPr lang="es-MX" sz="4000" b="1" u="sng" dirty="0" smtClean="0"/>
            </a:br>
            <a:r>
              <a:rPr lang="es-MX" sz="4000" b="1" u="sng" dirty="0" smtClean="0"/>
              <a:t>LOS CAMBIOS</a:t>
            </a:r>
            <a:br>
              <a:rPr lang="es-MX" sz="4000" b="1" u="sng" dirty="0" smtClean="0"/>
            </a:br>
            <a:r>
              <a:rPr lang="es-MX" b="1" dirty="0" smtClean="0"/>
              <a:t/>
            </a:r>
            <a:br>
              <a:rPr lang="es-MX" b="1" dirty="0" smtClean="0"/>
            </a:br>
            <a:r>
              <a:rPr lang="es-MX" sz="3600" b="1" dirty="0" smtClean="0"/>
              <a:t>1-POLITICAS GUBERNAMENTALES</a:t>
            </a:r>
            <a:br>
              <a:rPr lang="es-MX" sz="3600" b="1" dirty="0" smtClean="0"/>
            </a:br>
            <a:r>
              <a:rPr lang="es-MX" sz="3600" b="1" dirty="0" smtClean="0"/>
              <a:t>2- ENTORNO SOCIOECONOMICO</a:t>
            </a:r>
            <a:br>
              <a:rPr lang="es-MX" sz="3600" b="1" dirty="0" smtClean="0"/>
            </a:br>
            <a:r>
              <a:rPr lang="es-MX" sz="3600" b="1" dirty="0" smtClean="0"/>
              <a:t>3- CRISIS ECONOMICA</a:t>
            </a:r>
            <a:endParaRPr lang="es-MX"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8"/>
            <a:ext cx="8229600" cy="1143000"/>
          </a:xfrm>
        </p:spPr>
        <p:txBody>
          <a:bodyPr>
            <a:normAutofit fontScale="90000"/>
          </a:bodyPr>
          <a:lstStyle/>
          <a:p>
            <a:r>
              <a:rPr lang="es-MX" b="1" i="1" u="sng" dirty="0" smtClean="0">
                <a:solidFill>
                  <a:srgbClr val="0070C0"/>
                </a:solidFill>
              </a:rPr>
              <a:t>LOS AGENTES DE CAMBIO</a:t>
            </a:r>
            <a:r>
              <a:rPr lang="es-MX" b="1" u="sng" dirty="0" smtClean="0"/>
              <a:t/>
            </a:r>
            <a:br>
              <a:rPr lang="es-MX" b="1" u="sng" dirty="0" smtClean="0"/>
            </a:br>
            <a:r>
              <a:rPr lang="es-MX" b="1" dirty="0" smtClean="0">
                <a:solidFill>
                  <a:srgbClr val="0070C0"/>
                </a:solidFill>
              </a:rPr>
              <a:t>Apártate del mal, y haz el bien;</a:t>
            </a:r>
            <a:br>
              <a:rPr lang="es-MX" b="1" dirty="0" smtClean="0">
                <a:solidFill>
                  <a:srgbClr val="0070C0"/>
                </a:solidFill>
              </a:rPr>
            </a:br>
            <a:r>
              <a:rPr lang="es-MX" b="1" dirty="0" smtClean="0">
                <a:solidFill>
                  <a:srgbClr val="0070C0"/>
                </a:solidFill>
              </a:rPr>
              <a:t>Busca la paz, y síguela. </a:t>
            </a:r>
            <a:r>
              <a:rPr lang="es-MX" b="1" dirty="0" smtClean="0">
                <a:solidFill>
                  <a:schemeClr val="accent6">
                    <a:lumMod val="75000"/>
                  </a:schemeClr>
                </a:solidFill>
              </a:rPr>
              <a:t>Sal 34.14</a:t>
            </a:r>
            <a:endParaRPr lang="es-MX" b="1" dirty="0">
              <a:solidFill>
                <a:schemeClr val="accent6">
                  <a:lumMod val="75000"/>
                </a:schemeClr>
              </a:solidFill>
            </a:endParaRPr>
          </a:p>
        </p:txBody>
      </p:sp>
      <p:sp>
        <p:nvSpPr>
          <p:cNvPr id="3" name="2 Marcador de contenido"/>
          <p:cNvSpPr>
            <a:spLocks noGrp="1"/>
          </p:cNvSpPr>
          <p:nvPr>
            <p:ph idx="1"/>
          </p:nvPr>
        </p:nvSpPr>
        <p:spPr/>
        <p:txBody>
          <a:bodyPr/>
          <a:lstStyle/>
          <a:p>
            <a:endParaRPr lang="es-MX" dirty="0" smtClean="0"/>
          </a:p>
          <a:p>
            <a:endParaRPr lang="es-MX" dirty="0" smtClean="0"/>
          </a:p>
          <a:p>
            <a:endParaRPr lang="es-MX" dirty="0" smtClean="0"/>
          </a:p>
          <a:p>
            <a:r>
              <a:rPr lang="es-MX" b="1" dirty="0" smtClean="0">
                <a:solidFill>
                  <a:srgbClr val="FFC000"/>
                </a:solidFill>
              </a:rPr>
              <a:t>PERSONAS</a:t>
            </a:r>
          </a:p>
          <a:p>
            <a:r>
              <a:rPr lang="es-MX" b="1" dirty="0" smtClean="0">
                <a:solidFill>
                  <a:srgbClr val="FFC000"/>
                </a:solidFill>
              </a:rPr>
              <a:t>EMPRESAS</a:t>
            </a:r>
          </a:p>
          <a:p>
            <a:r>
              <a:rPr lang="es-MX" b="1" dirty="0" smtClean="0">
                <a:solidFill>
                  <a:srgbClr val="FFC000"/>
                </a:solidFill>
              </a:rPr>
              <a:t>GOBIERNO</a:t>
            </a:r>
            <a:endParaRPr lang="es-MX" b="1" dirty="0">
              <a:solidFill>
                <a:srgbClr val="FFC000"/>
              </a:solidFill>
            </a:endParaRPr>
          </a:p>
        </p:txBody>
      </p:sp>
      <p:pic>
        <p:nvPicPr>
          <p:cNvPr id="5" name="4 Imagen" descr="123.PNG"/>
          <p:cNvPicPr>
            <a:picLocks noChangeAspect="1"/>
          </p:cNvPicPr>
          <p:nvPr/>
        </p:nvPicPr>
        <p:blipFill>
          <a:blip r:embed="rId2"/>
          <a:stretch>
            <a:fillRect/>
          </a:stretch>
        </p:blipFill>
        <p:spPr>
          <a:xfrm>
            <a:off x="3086443" y="1857364"/>
            <a:ext cx="5914713" cy="479109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html.rincondelvago.com/000255100.png"/>
          <p:cNvPicPr>
            <a:picLocks noChangeAspect="1" noChangeArrowheads="1"/>
          </p:cNvPicPr>
          <p:nvPr/>
        </p:nvPicPr>
        <p:blipFill>
          <a:blip r:embed="rId2"/>
          <a:srcRect/>
          <a:stretch>
            <a:fillRect/>
          </a:stretch>
        </p:blipFill>
        <p:spPr bwMode="auto">
          <a:xfrm>
            <a:off x="71406" y="500042"/>
            <a:ext cx="8858312" cy="60102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27650" name="Picture 2" descr="http://llamadavirtual.files.wordpress.com/2008/05/2447906379-63aba3fecc-o.jpg"/>
          <p:cNvPicPr>
            <a:picLocks noGrp="1" noChangeAspect="1" noChangeArrowheads="1"/>
          </p:cNvPicPr>
          <p:nvPr>
            <p:ph idx="1"/>
          </p:nvPr>
        </p:nvPicPr>
        <p:blipFill>
          <a:blip r:embed="rId2"/>
          <a:srcRect/>
          <a:stretch>
            <a:fillRect/>
          </a:stretch>
        </p:blipFill>
        <p:spPr bwMode="auto">
          <a:xfrm>
            <a:off x="285720" y="0"/>
            <a:ext cx="857256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08"/>
            <a:ext cx="8229600" cy="1143000"/>
          </a:xfrm>
        </p:spPr>
        <p:txBody>
          <a:bodyPr>
            <a:normAutofit fontScale="90000"/>
          </a:bodyPr>
          <a:lstStyle/>
          <a:p>
            <a:r>
              <a:rPr lang="es-MX" b="1" u="sng" dirty="0" smtClean="0">
                <a:solidFill>
                  <a:srgbClr val="0070C0"/>
                </a:solidFill>
              </a:rPr>
              <a:t>EL MEJOR AGENTE DE CAMBIO</a:t>
            </a:r>
            <a:br>
              <a:rPr lang="es-MX" b="1" u="sng" dirty="0" smtClean="0">
                <a:solidFill>
                  <a:srgbClr val="0070C0"/>
                </a:solidFill>
              </a:rPr>
            </a:br>
            <a:r>
              <a:rPr lang="es-MX" dirty="0" smtClean="0"/>
              <a:t/>
            </a:r>
            <a:br>
              <a:rPr lang="es-MX" dirty="0" smtClean="0"/>
            </a:br>
            <a:r>
              <a:rPr lang="es-MX" sz="3600" b="1" dirty="0" smtClean="0">
                <a:solidFill>
                  <a:srgbClr val="FFC000"/>
                </a:solidFill>
              </a:rPr>
              <a:t>Jesús le dijo: Yo soy el camino, y la verdad, y la vida; nadie viene al Padre, sino por mí. </a:t>
            </a:r>
            <a:r>
              <a:rPr lang="es-MX" sz="3600" b="1" dirty="0" smtClean="0">
                <a:solidFill>
                  <a:srgbClr val="0070C0"/>
                </a:solidFill>
              </a:rPr>
              <a:t>Jn. 14.6</a:t>
            </a:r>
            <a:br>
              <a:rPr lang="es-MX" sz="3600" b="1" dirty="0" smtClean="0">
                <a:solidFill>
                  <a:srgbClr val="0070C0"/>
                </a:solidFill>
              </a:rPr>
            </a:br>
            <a:endParaRPr lang="es-MX" sz="3600" b="1" dirty="0">
              <a:solidFill>
                <a:srgbClr val="0070C0"/>
              </a:solidFill>
            </a:endParaRPr>
          </a:p>
        </p:txBody>
      </p:sp>
      <p:pic>
        <p:nvPicPr>
          <p:cNvPr id="4" name="Picture 2" descr="https://eqkmgq.bay.livefilestore.com/y1m_voUfXb28wbtp4xgeAGYOKpz5VJHfXyASxdRJ7YbQtnkwZzuk2EIxkXtQmZC3nZvkLZgAJUAA-P1rKl9Z9p9w4ZHYZ6cn1KC2WKiGIH0v7Ua27gLIJUKYkZfEKvxEBYxI5Cahcuz30M/afg138_450.jpg"/>
          <p:cNvPicPr>
            <a:picLocks noGrp="1" noChangeAspect="1" noChangeArrowheads="1"/>
          </p:cNvPicPr>
          <p:nvPr>
            <p:ph idx="1"/>
          </p:nvPr>
        </p:nvPicPr>
        <p:blipFill>
          <a:blip r:embed="rId2"/>
          <a:srcRect/>
          <a:stretch>
            <a:fillRect/>
          </a:stretch>
        </p:blipFill>
        <p:spPr bwMode="auto">
          <a:xfrm>
            <a:off x="785818" y="2500330"/>
            <a:ext cx="7500958" cy="42483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823</Words>
  <Application>Microsoft Office PowerPoint</Application>
  <PresentationFormat>Presentación en pantalla (4:3)</PresentationFormat>
  <Paragraphs>91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COMO APROVECHAR LA NUEVA ORIENTACIÓN DEL MERCADO EN TIEMPOS DE CRISIS LUCAS 22:27  Porque, ¿cuál es mayor, el que se sienta a la mesa, o el que sirve? ¿No es el que se sienta a la mesa? Mas yo estoy entre vosotros como  el que sirve </vt:lpstr>
      <vt:lpstr>¿DONDE CAMBIAR?  EN EL NEGOCIO  EN LA OPERATIVIDAD   EN LA FORMA DE VIDA  Y EL CORAZON?</vt:lpstr>
      <vt:lpstr>ESTRATEGIA PARA TIEMPOS DE INCERTIDUMBRE</vt:lpstr>
      <vt:lpstr>ACTITUD DEL LIDERAZGO   </vt:lpstr>
      <vt:lpstr>ELEMENTOS QUE PROVOCAN  LOS CAMBIOS  1-POLITICAS GUBERNAMENTALES 2- ENTORNO SOCIOECONOMICO 3- CRISIS ECONOMICA</vt:lpstr>
      <vt:lpstr>LOS AGENTES DE CAMBIO Apártate del mal, y haz el bien; Busca la paz, y síguela. Sal 34.14</vt:lpstr>
      <vt:lpstr>Diapositiva 7</vt:lpstr>
      <vt:lpstr>Diapositiva 8</vt:lpstr>
      <vt:lpstr>EL MEJOR AGENTE DE CAMBIO  Jesús le dijo: Yo soy el camino, y la verdad, y la vida; nadie viene al Padre, sino por mí. Jn. 14.6 </vt:lpstr>
      <vt:lpstr>LOS PLANES ESTRATEGICOS</vt:lpstr>
      <vt:lpstr>EL INTERNET ES UNA GRAN POSIBILIDAD  PARA EL FUTURO I-MEMORIA HISTORICA II-FUTURO CERCANO</vt:lpstr>
      <vt:lpstr>A través de la web se pueden lograr ventas de exportación en nichos de mercado muy difíciles y costosos de alcanzar por medios tradicionales. El potencial de la web como herramienta de mercadeo y ventas no es aprovechado por las pequeñas empresas. Sin incurrir en costos excesivos, las empresas pequeñas pueden marcar presencia en Internet, y exponer sus productos en forma global. </vt:lpstr>
      <vt:lpstr>  APROVECHANDO EL INTERNET  "- Presentar la información y antecedentes de la empresa al menos en dos idiomas. - Proveer información técnica sobre los productos y el proceso exportador, dejando claros plazos de entrega y logística reversa en caso de problemas. - Asistencia técnica online, con respuesta rápida en la lengua nativa del cliente. - Desarrollo de boletines electrónicos, actualización periódica de contenido, y material promocional que pueda adecuarse a nuevos mercados." </vt:lpstr>
      <vt:lpstr>E.E. U.U. TODAVIA ES MEJOR</vt:lpstr>
      <vt:lpstr>¿OPORTUNIDADES EN EE UU?</vt:lpstr>
      <vt:lpstr>SUPLEMENTO ESPECIAL</vt:lpstr>
      <vt:lpstr>EL MARKET PLACE</vt:lpstr>
      <vt:lpstr>EL MARKET PLACE SUMMANEWS.COM </vt:lpstr>
      <vt:lpstr>EL OVER CROSS</vt:lpstr>
      <vt:lpstr>EL CROSSOVER   El "Cross-Over" puede ser el concepto que le ayude a tener éxito en la introducción de un producto en mercados diferentes al original. </vt:lpstr>
      <vt:lpstr>Una compañía centroamericana que produce un tipo de repostería, pastelitos con relleno de jalea de piña, muy popular en el mercado étnico de su país en los Estados Unidos. Para introducirlo en el mercado anglosajón , se inspiró en los Pop Tarts de Kellogs ® y modificó la forma y tamaño de sus pastelitos hasta hacerlos lucir como un Pop Tart, los cuales son rectangulares ya que se calientan en tostadoras de pan. Cambió empaque y uso sugerido hasta lograr que un producto étnico fuese considerado como una variante exótica de un producto regularmente consumido en el desayuno por el mercado estadounidense. </vt:lpstr>
      <vt:lpstr>Diapositiva 22</vt:lpstr>
      <vt:lpstr>ULTIMAS RECOMENDACIONES:  1-HAGA UN PLAN ESTRATEGICO :  A- DE LOS PROXIMOS  SEIS MESES B- HASTA  EL 2010 C- IMAGINAR UN ESCENARIO DEL 2011 AL 2014 D- BUSQUE A DIOS HOY MISMO Y EL        RESPONDERA HOY MISMO.</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APROBECHAR LA NUEVA ORIENTACION DEL MERCADO EN TIEMPOS DE CRISIS</dc:title>
  <dc:creator>Roberto Montoya</dc:creator>
  <cp:lastModifiedBy>Your User Name</cp:lastModifiedBy>
  <cp:revision>63</cp:revision>
  <dcterms:created xsi:type="dcterms:W3CDTF">2009-03-22T22:48:21Z</dcterms:created>
  <dcterms:modified xsi:type="dcterms:W3CDTF">2009-04-13T18:38:10Z</dcterms:modified>
</cp:coreProperties>
</file>