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activeX/activeX4.xml" ContentType="application/vnd.ms-office.activeX+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activeX/activeX2.xml" ContentType="application/vnd.ms-office.activeX+xml"/>
  <Override PartName="/ppt/activeX/activeX3.xml" ContentType="application/vnd.ms-office.activeX+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Override PartName="/ppt/activeX/activeX1.xml" ContentType="application/vnd.ms-office.activeX+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ms-office.activeX"/>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8" r:id="rId3"/>
    <p:sldId id="274" r:id="rId4"/>
    <p:sldId id="256" r:id="rId5"/>
    <p:sldId id="281" r:id="rId6"/>
    <p:sldId id="258" r:id="rId7"/>
    <p:sldId id="267" r:id="rId8"/>
    <p:sldId id="270" r:id="rId9"/>
    <p:sldId id="279" r:id="rId10"/>
    <p:sldId id="259" r:id="rId11"/>
    <p:sldId id="260" r:id="rId12"/>
    <p:sldId id="261" r:id="rId13"/>
    <p:sldId id="262" r:id="rId14"/>
    <p:sldId id="263" r:id="rId15"/>
    <p:sldId id="265" r:id="rId16"/>
    <p:sldId id="266" r:id="rId17"/>
    <p:sldId id="280" r:id="rId18"/>
    <p:sldId id="282" r:id="rId19"/>
    <p:sldId id="284" r:id="rId20"/>
    <p:sldId id="285" r:id="rId21"/>
    <p:sldId id="286" r:id="rId22"/>
    <p:sldId id="272" r:id="rId23"/>
    <p:sldId id="283" r:id="rId2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1" d="100"/>
          <a:sy n="111" d="100"/>
        </p:scale>
        <p:origin x="-978"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activeX1.xml><?xml version="1.0" encoding="utf-8"?>
<ax:ocx xmlns:ax="http://schemas.microsoft.com/office/2006/activeX" xmlns:r="http://schemas.openxmlformats.org/officeDocument/2006/relationships" ax:classid="{5512D11C-5CC6-11CF-8D67-00AA00BDCE1D}" ax:persistence="persistStream" r:id="rId1"/>
</file>

<file path=ppt/activeX/activeX2.xml><?xml version="1.0" encoding="utf-8"?>
<ax:ocx xmlns:ax="http://schemas.microsoft.com/office/2006/activeX" xmlns:r="http://schemas.openxmlformats.org/officeDocument/2006/relationships" ax:classid="{5512D122-5CC6-11CF-8D67-00AA00BDCE1D}" ax:persistence="persistStream" r:id="rId1"/>
</file>

<file path=ppt/activeX/activeX3.xml><?xml version="1.0" encoding="utf-8"?>
<ax:ocx xmlns:ax="http://schemas.microsoft.com/office/2006/activeX" xmlns:r="http://schemas.openxmlformats.org/officeDocument/2006/relationships" ax:classid="{5512D122-5CC6-11CF-8D67-00AA00BDCE1D}" ax:persistence="persistStream" r:id="rId1"/>
</file>

<file path=ppt/activeX/activeX4.xml><?xml version="1.0" encoding="utf-8"?>
<ax:ocx xmlns:ax="http://schemas.microsoft.com/office/2006/activeX" xmlns:r="http://schemas.openxmlformats.org/officeDocument/2006/relationships" ax:classid="{5512D11A-5CC6-11CF-8D67-00AA00BDCE1D}" ax:persistence="persistStream" r:id="rId1"/>
</file>

<file path=ppt/drawings/_rels/vmlDrawing1.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4" Type="http://schemas.openxmlformats.org/officeDocument/2006/relationships/image" Target="../media/image1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4B3DDF7-ED2E-475B-AC8F-515C0DBBFE83}" type="datetimeFigureOut">
              <a:rPr lang="es-MX" smtClean="0"/>
              <a:pPr/>
              <a:t>06/04/2009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0E10FFF-4C39-46F5-8835-33D7957FB2C7}"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4B3DDF7-ED2E-475B-AC8F-515C0DBBFE83}" type="datetimeFigureOut">
              <a:rPr lang="es-MX" smtClean="0"/>
              <a:pPr/>
              <a:t>06/04/2009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0E10FFF-4C39-46F5-8835-33D7957FB2C7}"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4B3DDF7-ED2E-475B-AC8F-515C0DBBFE83}" type="datetimeFigureOut">
              <a:rPr lang="es-MX" smtClean="0"/>
              <a:pPr/>
              <a:t>06/04/2009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0E10FFF-4C39-46F5-8835-33D7957FB2C7}"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4B3DDF7-ED2E-475B-AC8F-515C0DBBFE83}" type="datetimeFigureOut">
              <a:rPr lang="es-MX" smtClean="0"/>
              <a:pPr/>
              <a:t>06/04/2009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0E10FFF-4C39-46F5-8835-33D7957FB2C7}"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4B3DDF7-ED2E-475B-AC8F-515C0DBBFE83}" type="datetimeFigureOut">
              <a:rPr lang="es-MX" smtClean="0"/>
              <a:pPr/>
              <a:t>06/04/2009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0E10FFF-4C39-46F5-8835-33D7957FB2C7}"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4B3DDF7-ED2E-475B-AC8F-515C0DBBFE83}" type="datetimeFigureOut">
              <a:rPr lang="es-MX" smtClean="0"/>
              <a:pPr/>
              <a:t>06/04/2009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0E10FFF-4C39-46F5-8835-33D7957FB2C7}"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4B3DDF7-ED2E-475B-AC8F-515C0DBBFE83}" type="datetimeFigureOut">
              <a:rPr lang="es-MX" smtClean="0"/>
              <a:pPr/>
              <a:t>06/04/2009</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C0E10FFF-4C39-46F5-8835-33D7957FB2C7}"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4B3DDF7-ED2E-475B-AC8F-515C0DBBFE83}" type="datetimeFigureOut">
              <a:rPr lang="es-MX" smtClean="0"/>
              <a:pPr/>
              <a:t>06/04/2009</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C0E10FFF-4C39-46F5-8835-33D7957FB2C7}"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4B3DDF7-ED2E-475B-AC8F-515C0DBBFE83}" type="datetimeFigureOut">
              <a:rPr lang="es-MX" smtClean="0"/>
              <a:pPr/>
              <a:t>06/04/2009</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C0E10FFF-4C39-46F5-8835-33D7957FB2C7}"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4B3DDF7-ED2E-475B-AC8F-515C0DBBFE83}" type="datetimeFigureOut">
              <a:rPr lang="es-MX" smtClean="0"/>
              <a:pPr/>
              <a:t>06/04/2009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0E10FFF-4C39-46F5-8835-33D7957FB2C7}"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4B3DDF7-ED2E-475B-AC8F-515C0DBBFE83}" type="datetimeFigureOut">
              <a:rPr lang="es-MX" smtClean="0"/>
              <a:pPr/>
              <a:t>06/04/2009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0E10FFF-4C39-46F5-8835-33D7957FB2C7}"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B3DDF7-ED2E-475B-AC8F-515C0DBBFE83}" type="datetimeFigureOut">
              <a:rPr lang="es-MX" smtClean="0"/>
              <a:pPr/>
              <a:t>06/04/2009</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E10FFF-4C39-46F5-8835-33D7957FB2C7}"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www.summanews.com/marketplace/show/page:2/sort:date_created/direction:desc" TargetMode="External"/><Relationship Id="rId13" Type="http://schemas.openxmlformats.org/officeDocument/2006/relationships/hyperlink" Target="http://www.summanews.com/marketplace/show/page:7/sort:date_created/direction:desc" TargetMode="External"/><Relationship Id="rId18" Type="http://schemas.openxmlformats.org/officeDocument/2006/relationships/hyperlink" Target="http://www.summanews.com/es/article/home/Compra_del_Gobierno_de_Costa_Rica_2009CD00088532600" TargetMode="External"/><Relationship Id="rId26" Type="http://schemas.openxmlformats.org/officeDocument/2006/relationships/hyperlink" Target="http://www.summanews.com/es/article/home/Compra_del_Gobierno_de_Guatemala_749672" TargetMode="External"/><Relationship Id="rId3" Type="http://schemas.openxmlformats.org/officeDocument/2006/relationships/control" Target="../activeX/activeX2.xml"/><Relationship Id="rId21" Type="http://schemas.openxmlformats.org/officeDocument/2006/relationships/hyperlink" Target="http://www.summanews.com/es/article/home/Compra_del_Gobierno_de_Costa_Rica_2009CD00089704400" TargetMode="External"/><Relationship Id="rId34" Type="http://schemas.openxmlformats.org/officeDocument/2006/relationships/hyperlink" Target="http://www.summanews.com/es/article/home/Compra_del_Gobierno_de_Honduras_01609_1" TargetMode="External"/><Relationship Id="rId7" Type="http://schemas.openxmlformats.org/officeDocument/2006/relationships/hyperlink" Target="http://www.summanews.com/es/marketplace/show" TargetMode="External"/><Relationship Id="rId12" Type="http://schemas.openxmlformats.org/officeDocument/2006/relationships/hyperlink" Target="http://www.summanews.com/marketplace/show/page:6/sort:date_created/direction:desc" TargetMode="External"/><Relationship Id="rId17" Type="http://schemas.openxmlformats.org/officeDocument/2006/relationships/hyperlink" Target="http://www.summanews.com/es/article/home/Compra_del_Gobierno_de_El_Salvador_LPISC022009" TargetMode="External"/><Relationship Id="rId25" Type="http://schemas.openxmlformats.org/officeDocument/2006/relationships/hyperlink" Target="http://www.summanews.com/es/article/home/Compra_del_Gobierno_de_Costa_Rica_2009CD00064199999" TargetMode="External"/><Relationship Id="rId33" Type="http://schemas.openxmlformats.org/officeDocument/2006/relationships/hyperlink" Target="http://www.summanews.com/es/article/home/Compra_del_Gobierno_de_Honduras_DGCGM1552009" TargetMode="External"/><Relationship Id="rId2" Type="http://schemas.openxmlformats.org/officeDocument/2006/relationships/control" Target="../activeX/activeX1.xml"/><Relationship Id="rId16" Type="http://schemas.openxmlformats.org/officeDocument/2006/relationships/hyperlink" Target="http://www.summanews.com/es/article/home/Compra_del_Gobierno_de_El_Salvador_LPSC012009" TargetMode="External"/><Relationship Id="rId20" Type="http://schemas.openxmlformats.org/officeDocument/2006/relationships/hyperlink" Target="http://www.summanews.com/es/article/home/Compra_del_Gobierno_de_Costa_Rica_2009CD00089909005" TargetMode="External"/><Relationship Id="rId29" Type="http://schemas.openxmlformats.org/officeDocument/2006/relationships/hyperlink" Target="http://www.summanews.com/es/article/home/Compra_del_Gobierno_de_Honduras_DGC232_2009" TargetMode="External"/><Relationship Id="rId1" Type="http://schemas.openxmlformats.org/officeDocument/2006/relationships/vmlDrawing" Target="../drawings/vmlDrawing1.vml"/><Relationship Id="rId6" Type="http://schemas.openxmlformats.org/officeDocument/2006/relationships/slideLayout" Target="../slideLayouts/slideLayout6.xml"/><Relationship Id="rId11" Type="http://schemas.openxmlformats.org/officeDocument/2006/relationships/hyperlink" Target="http://www.summanews.com/marketplace/show/page:5/sort:date_created/direction:desc" TargetMode="External"/><Relationship Id="rId24" Type="http://schemas.openxmlformats.org/officeDocument/2006/relationships/hyperlink" Target="http://www.summanews.com/es/article/home/Compra_del_Gobierno_de_Costa_Rica_2009CD00063699999" TargetMode="External"/><Relationship Id="rId32" Type="http://schemas.openxmlformats.org/officeDocument/2006/relationships/hyperlink" Target="http://www.summanews.com/es/article/home/Compra_del_Gobierno_de_Honduras_DGC136_2009" TargetMode="External"/><Relationship Id="rId5" Type="http://schemas.openxmlformats.org/officeDocument/2006/relationships/control" Target="../activeX/activeX4.xml"/><Relationship Id="rId15" Type="http://schemas.openxmlformats.org/officeDocument/2006/relationships/hyperlink" Target="http://www.summanews.com/marketplace/show/page:9/sort:date_created/direction:desc" TargetMode="External"/><Relationship Id="rId23" Type="http://schemas.openxmlformats.org/officeDocument/2006/relationships/hyperlink" Target="http://www.summanews.com/es/article/home/Compra_del_Gobierno_de_Costa_Rica_2009CD0000300PR00" TargetMode="External"/><Relationship Id="rId28" Type="http://schemas.openxmlformats.org/officeDocument/2006/relationships/hyperlink" Target="http://www.summanews.com/es/article/home/Compra_del_Gobierno_de_Honduras_DGC_1662009_CMO" TargetMode="External"/><Relationship Id="rId10" Type="http://schemas.openxmlformats.org/officeDocument/2006/relationships/hyperlink" Target="http://www.summanews.com/marketplace/show/page:4/sort:date_created/direction:desc" TargetMode="External"/><Relationship Id="rId19" Type="http://schemas.openxmlformats.org/officeDocument/2006/relationships/hyperlink" Target="http://www.summanews.com/es/article/home/Compra_del_Gobierno_de_Costa_Rica_2009CD00077513405" TargetMode="External"/><Relationship Id="rId31" Type="http://schemas.openxmlformats.org/officeDocument/2006/relationships/hyperlink" Target="http://www.summanews.com/es/article/home/Compra_del_Gobierno_de_Honduras_DGC080_2009" TargetMode="External"/><Relationship Id="rId4" Type="http://schemas.openxmlformats.org/officeDocument/2006/relationships/control" Target="../activeX/activeX3.xml"/><Relationship Id="rId9" Type="http://schemas.openxmlformats.org/officeDocument/2006/relationships/hyperlink" Target="http://www.summanews.com/marketplace/show/page:3/sort:date_created/direction:desc" TargetMode="External"/><Relationship Id="rId14" Type="http://schemas.openxmlformats.org/officeDocument/2006/relationships/hyperlink" Target="http://www.summanews.com/marketplace/show/page:8/sort:date_created/direction:desc" TargetMode="External"/><Relationship Id="rId22" Type="http://schemas.openxmlformats.org/officeDocument/2006/relationships/hyperlink" Target="http://www.summanews.com/es/article/home/Compra_del_Gobierno_de_Costa_Rica_2009CD00008799999" TargetMode="External"/><Relationship Id="rId27" Type="http://schemas.openxmlformats.org/officeDocument/2006/relationships/hyperlink" Target="http://www.summanews.com/es/article/home/Compra_del_Gobierno_de_El_Salvador_LPI072009AMSM" TargetMode="External"/><Relationship Id="rId30" Type="http://schemas.openxmlformats.org/officeDocument/2006/relationships/hyperlink" Target="http://www.summanews.com/es/article/home/Compra_del_Gobierno_de_Honduras_DGC258_2009" TargetMode="External"/><Relationship Id="rId35" Type="http://schemas.openxmlformats.org/officeDocument/2006/relationships/hyperlink" Target="http://www.summanews.com/es/article/home/Compra_del_Gobierno_de_Honduras_0615B"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Roberto Montoya\Documents\fondo hno. montoya ppt.jpg"/>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p:spPr>
      </p:pic>
      <p:sp>
        <p:nvSpPr>
          <p:cNvPr id="2" name="1 Título"/>
          <p:cNvSpPr>
            <a:spLocks noGrp="1"/>
          </p:cNvSpPr>
          <p:nvPr>
            <p:ph type="title"/>
          </p:nvPr>
        </p:nvSpPr>
        <p:spPr>
          <a:xfrm>
            <a:off x="428596" y="3214686"/>
            <a:ext cx="8229600" cy="1500190"/>
          </a:xfrm>
        </p:spPr>
        <p:txBody>
          <a:bodyPr>
            <a:normAutofit fontScale="90000"/>
          </a:bodyPr>
          <a:lstStyle/>
          <a:p>
            <a:r>
              <a:rPr lang="es-MX" dirty="0" smtClean="0"/>
              <a:t>COMO APROVECHAR LA NUEVA ORIENTACION DEL MERCADO EN TIEMPOS DE CRISIS</a:t>
            </a:r>
            <a:br>
              <a:rPr lang="es-MX" dirty="0" smtClean="0"/>
            </a:br>
            <a:r>
              <a:rPr lang="es-MX" dirty="0" smtClean="0"/>
              <a:t>LUCAS 22:27 </a:t>
            </a:r>
            <a:br>
              <a:rPr lang="es-MX" dirty="0" smtClean="0"/>
            </a:br>
            <a:r>
              <a:rPr lang="es-MX" dirty="0" smtClean="0">
                <a:solidFill>
                  <a:srgbClr val="FFC000"/>
                </a:solidFill>
              </a:rPr>
              <a:t>﻿Porque, ¿cuál es mayor, el que se sienta a la mesa, o el que sirve? ¿No es el que se sienta a la mesa? Mas yo estoy entre vosotros como </a:t>
            </a:r>
            <a:br>
              <a:rPr lang="es-MX" dirty="0" smtClean="0">
                <a:solidFill>
                  <a:srgbClr val="FFC000"/>
                </a:solidFill>
              </a:rPr>
            </a:br>
            <a:r>
              <a:rPr lang="es-MX" dirty="0" smtClean="0">
                <a:solidFill>
                  <a:srgbClr val="FFC000"/>
                </a:solidFill>
              </a:rPr>
              <a:t>el que sirve</a:t>
            </a:r>
            <a:r>
              <a:rPr lang="es-MX" dirty="0" smtClean="0"/>
              <a:t/>
            </a:r>
            <a:br>
              <a:rPr lang="es-MX" dirty="0" smtClean="0"/>
            </a:br>
            <a:endParaRPr lang="es-MX"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1" descr="C:\Users\Roberto Montoya\Documents\fondo hno. montoya ppt.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2 Marcador de contenido"/>
          <p:cNvSpPr>
            <a:spLocks noGrp="1"/>
          </p:cNvSpPr>
          <p:nvPr>
            <p:ph idx="1"/>
          </p:nvPr>
        </p:nvSpPr>
        <p:spPr/>
        <p:txBody>
          <a:bodyPr>
            <a:normAutofit fontScale="70000" lnSpcReduction="20000"/>
          </a:bodyPr>
          <a:lstStyle/>
          <a:p>
            <a:r>
              <a:rPr lang="es-MX" b="1" dirty="0" smtClean="0"/>
              <a:t>"Si quieres hacer sonrreír a Dios, cuéntale acerca de tus planes"</a:t>
            </a:r>
            <a:endParaRPr lang="es-MX" dirty="0" smtClean="0"/>
          </a:p>
          <a:p>
            <a:r>
              <a:rPr lang="es-MX" dirty="0" smtClean="0"/>
              <a:t>La frase de Woody Allen sugiere que Dios no presta mucha atención a los PowerPoint y documentos de planificación de negocios que los estrategas corporativos utilizan para trazar y explicar el rumbo de sus organizaciones. Muchos de esos planes son impulsados por opiniones que se convierten en material de comedia en muy pocos meses.</a:t>
            </a:r>
            <a:br>
              <a:rPr lang="es-MX" dirty="0" smtClean="0"/>
            </a:br>
            <a:r>
              <a:rPr lang="es-MX" dirty="0" smtClean="0"/>
              <a:t/>
            </a:r>
            <a:br>
              <a:rPr lang="es-MX" dirty="0" smtClean="0"/>
            </a:br>
            <a:r>
              <a:rPr lang="es-MX" dirty="0" smtClean="0"/>
              <a:t>Entonces, ¿cómo podemos planificar estrategias para mercados nuevos o inestables?</a:t>
            </a:r>
            <a:br>
              <a:rPr lang="es-MX" dirty="0" smtClean="0"/>
            </a:br>
            <a:r>
              <a:rPr lang="es-MX" dirty="0" smtClean="0"/>
              <a:t/>
            </a:r>
            <a:br>
              <a:rPr lang="es-MX" dirty="0" smtClean="0"/>
            </a:br>
            <a:r>
              <a:rPr lang="es-MX" dirty="0" smtClean="0"/>
              <a:t>Rita </a:t>
            </a:r>
            <a:r>
              <a:rPr lang="es-MX" dirty="0" err="1" smtClean="0"/>
              <a:t>Gunther</a:t>
            </a:r>
            <a:r>
              <a:rPr lang="es-MX" dirty="0" smtClean="0"/>
              <a:t> McGrath, de la Universidad de Columbia, y su </a:t>
            </a:r>
            <a:r>
              <a:rPr lang="es-MX" dirty="0" err="1" smtClean="0"/>
              <a:t>co</a:t>
            </a:r>
            <a:r>
              <a:rPr lang="es-MX" dirty="0" smtClean="0"/>
              <a:t>-autor, </a:t>
            </a:r>
            <a:r>
              <a:rPr lang="es-MX" dirty="0" err="1" smtClean="0"/>
              <a:t>Ian</a:t>
            </a:r>
            <a:r>
              <a:rPr lang="es-MX" dirty="0" smtClean="0"/>
              <a:t> </a:t>
            </a:r>
            <a:r>
              <a:rPr lang="es-MX" dirty="0" err="1" smtClean="0"/>
              <a:t>MacMillan</a:t>
            </a:r>
            <a:r>
              <a:rPr lang="es-MX" dirty="0" smtClean="0"/>
              <a:t>, presentan paso a paso un proceso de planificación estratégica, que no exige inspiración divina.</a:t>
            </a:r>
          </a:p>
          <a:p>
            <a:endParaRPr lang="es-MX" dirty="0"/>
          </a:p>
        </p:txBody>
      </p:sp>
      <p:sp>
        <p:nvSpPr>
          <p:cNvPr id="2" name="1 Título"/>
          <p:cNvSpPr>
            <a:spLocks noGrp="1"/>
          </p:cNvSpPr>
          <p:nvPr>
            <p:ph type="title"/>
          </p:nvPr>
        </p:nvSpPr>
        <p:spPr>
          <a:xfrm>
            <a:off x="428596" y="428604"/>
            <a:ext cx="8229600" cy="1143000"/>
          </a:xfrm>
        </p:spPr>
        <p:txBody>
          <a:bodyPr/>
          <a:lstStyle/>
          <a:p>
            <a:r>
              <a:rPr lang="es-MX" dirty="0" smtClean="0"/>
              <a:t>LOS PLANES ESTRATEGICOS</a:t>
            </a:r>
            <a:endParaRPr lang="es-MX"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1" descr="C:\Users\Roberto Montoya\Documents\fondo hno. montoya ppt.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Título"/>
          <p:cNvSpPr>
            <a:spLocks noGrp="1"/>
          </p:cNvSpPr>
          <p:nvPr>
            <p:ph type="title"/>
          </p:nvPr>
        </p:nvSpPr>
        <p:spPr>
          <a:xfrm>
            <a:off x="1928794" y="1571612"/>
            <a:ext cx="5486400" cy="1066780"/>
          </a:xfrm>
        </p:spPr>
        <p:txBody>
          <a:bodyPr>
            <a:noAutofit/>
          </a:bodyPr>
          <a:lstStyle/>
          <a:p>
            <a:r>
              <a:rPr lang="es-MX" sz="3200" dirty="0" smtClean="0"/>
              <a:t>EL INTERNET ES UNA GRAN POSIBILIDAD PARA EL FUTURO</a:t>
            </a:r>
            <a:br>
              <a:rPr lang="es-MX" sz="3200" dirty="0" smtClean="0"/>
            </a:br>
            <a:r>
              <a:rPr lang="es-MX" sz="3200" dirty="0" smtClean="0"/>
              <a:t>I-MEMORIA HISTORICA</a:t>
            </a:r>
            <a:br>
              <a:rPr lang="es-MX" sz="3200" dirty="0" smtClean="0"/>
            </a:br>
            <a:r>
              <a:rPr lang="es-MX" sz="3200" dirty="0" smtClean="0"/>
              <a:t>II-FUTURO CERCANO</a:t>
            </a:r>
            <a:endParaRPr lang="es-MX" sz="3200" dirty="0"/>
          </a:p>
        </p:txBody>
      </p:sp>
      <p:sp>
        <p:nvSpPr>
          <p:cNvPr id="4" name="3 Marcador de texto"/>
          <p:cNvSpPr>
            <a:spLocks noGrp="1"/>
          </p:cNvSpPr>
          <p:nvPr>
            <p:ph type="body" sz="half" idx="2"/>
          </p:nvPr>
        </p:nvSpPr>
        <p:spPr/>
        <p:txBody>
          <a:bodyPr/>
          <a:lstStyle/>
          <a:p>
            <a:endParaRPr lang="es-MX"/>
          </a:p>
        </p:txBody>
      </p:sp>
      <p:pic>
        <p:nvPicPr>
          <p:cNvPr id="5" name="4 Marcador de posición de imagen" descr="http://farm4.static.flickr.com/3051/2668834386_ef9cfbd4e0_m.jpg"/>
          <p:cNvPicPr>
            <a:picLocks noGrp="1"/>
          </p:cNvPicPr>
          <p:nvPr>
            <p:ph type="pic" idx="1"/>
          </p:nvPr>
        </p:nvPicPr>
        <p:blipFill>
          <a:blip r:embed="rId3"/>
          <a:srcRect/>
          <a:stretch>
            <a:fillRect/>
          </a:stretch>
        </p:blipFill>
        <p:spPr bwMode="auto">
          <a:xfrm>
            <a:off x="1714480" y="2571744"/>
            <a:ext cx="6000792" cy="407196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1" descr="C:\Users\Roberto Montoya\Documents\fondo hno. montoya ppt.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Título"/>
          <p:cNvSpPr>
            <a:spLocks noGrp="1"/>
          </p:cNvSpPr>
          <p:nvPr>
            <p:ph type="title"/>
          </p:nvPr>
        </p:nvSpPr>
        <p:spPr>
          <a:xfrm>
            <a:off x="642910" y="3071810"/>
            <a:ext cx="8229600" cy="1143000"/>
          </a:xfrm>
        </p:spPr>
        <p:txBody>
          <a:bodyPr>
            <a:normAutofit fontScale="90000"/>
          </a:bodyPr>
          <a:lstStyle/>
          <a:p>
            <a:r>
              <a:rPr lang="es-MX" sz="4000" b="1" dirty="0" smtClean="0"/>
              <a:t>A través de la web se pueden lograr ventas de exportación en nichos de mercado muy difíciles y costosos de alcanzar por medios tradicionales.</a:t>
            </a:r>
            <a:r>
              <a:rPr lang="es-MX" sz="4000" dirty="0" smtClean="0"/>
              <a:t/>
            </a:r>
            <a:br>
              <a:rPr lang="es-MX" sz="4000" dirty="0" smtClean="0"/>
            </a:br>
            <a:r>
              <a:rPr lang="es-MX" sz="4000" dirty="0" smtClean="0"/>
              <a:t>El potencial de la web como herramienta de mercadeo y ventas no es aprovechado por las pequeñas empresas. Sin incurrir en costos excesivos, las empresas pequeñas pueden marcar presencia en Internet, y exponer sus productos en forma global.</a:t>
            </a:r>
            <a:r>
              <a:rPr lang="es-MX" dirty="0" smtClean="0"/>
              <a:t/>
            </a:r>
            <a:br>
              <a:rPr lang="es-MX" dirty="0" smtClean="0"/>
            </a:br>
            <a:endParaRPr lang="es-MX"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1" descr="C:\Users\Roberto Montoya\Documents\fondo hno. montoya ppt.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Título"/>
          <p:cNvSpPr>
            <a:spLocks noGrp="1"/>
          </p:cNvSpPr>
          <p:nvPr>
            <p:ph type="title"/>
          </p:nvPr>
        </p:nvSpPr>
        <p:spPr>
          <a:xfrm>
            <a:off x="357158" y="2928934"/>
            <a:ext cx="8229600" cy="1143000"/>
          </a:xfrm>
        </p:spPr>
        <p:txBody>
          <a:bodyPr>
            <a:normAutofit fontScale="90000"/>
          </a:bodyPr>
          <a:lstStyle/>
          <a:p>
            <a:r>
              <a:rPr lang="es-MX" sz="3100" dirty="0" smtClean="0"/>
              <a:t/>
            </a:r>
            <a:br>
              <a:rPr lang="es-MX" sz="3100" dirty="0" smtClean="0"/>
            </a:br>
            <a:r>
              <a:rPr lang="es-MX" sz="3100" dirty="0" smtClean="0"/>
              <a:t/>
            </a:r>
            <a:br>
              <a:rPr lang="es-MX" sz="3100" dirty="0" smtClean="0"/>
            </a:br>
            <a:r>
              <a:rPr lang="es-MX" sz="3100" dirty="0" smtClean="0"/>
              <a:t>APROVECHANDO EL INTERNET</a:t>
            </a:r>
            <a:br>
              <a:rPr lang="es-MX" sz="3100" dirty="0" smtClean="0"/>
            </a:br>
            <a:r>
              <a:rPr lang="es-MX" sz="3100" dirty="0" smtClean="0"/>
              <a:t>"- Presentar la información y antecedentes de la empresa al menos en dos idiomas.</a:t>
            </a:r>
            <a:br>
              <a:rPr lang="es-MX" sz="3100" dirty="0" smtClean="0"/>
            </a:br>
            <a:r>
              <a:rPr lang="es-MX" sz="3100" dirty="0" smtClean="0"/>
              <a:t>- Proveer información técnica sobre los productos y el proceso exportador, dejando claros plazos de entrega y logística reversa en caso de problemas.</a:t>
            </a:r>
            <a:br>
              <a:rPr lang="es-MX" sz="3100" dirty="0" smtClean="0"/>
            </a:br>
            <a:r>
              <a:rPr lang="es-MX" sz="3100" dirty="0" smtClean="0"/>
              <a:t>- Asistencia técnica online, con respuesta rápida en la lengua nativa del cliente.</a:t>
            </a:r>
            <a:br>
              <a:rPr lang="es-MX" sz="3100" dirty="0" smtClean="0"/>
            </a:br>
            <a:r>
              <a:rPr lang="es-MX" sz="3100" dirty="0" smtClean="0"/>
              <a:t>- Desarrollo de boletines electrónicos, actualización periódica de contenido, y material promocional que pueda adecuarse a nuevos mercados."</a:t>
            </a:r>
            <a:r>
              <a:rPr lang="es-MX" sz="2800" dirty="0" smtClean="0"/>
              <a:t/>
            </a:r>
            <a:br>
              <a:rPr lang="es-MX" sz="2800" dirty="0" smtClean="0"/>
            </a:br>
            <a:endParaRPr lang="es-MX"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1" descr="C:\Users\Roberto Montoya\Documents\fondo hno. montoya ppt.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Título"/>
          <p:cNvSpPr>
            <a:spLocks noGrp="1"/>
          </p:cNvSpPr>
          <p:nvPr>
            <p:ph type="title"/>
          </p:nvPr>
        </p:nvSpPr>
        <p:spPr/>
        <p:txBody>
          <a:bodyPr>
            <a:normAutofit/>
          </a:bodyPr>
          <a:lstStyle/>
          <a:p>
            <a:r>
              <a:rPr lang="es-MX" sz="4000" u="sng" dirty="0" smtClean="0"/>
              <a:t>EE UU TODAVIA ES MEJOR</a:t>
            </a:r>
            <a:endParaRPr lang="es-MX" sz="4000" u="sng" dirty="0"/>
          </a:p>
        </p:txBody>
      </p:sp>
      <p:pic>
        <p:nvPicPr>
          <p:cNvPr id="4" name="3 Marcador de contenido" descr="http://www.summanews.com/image_archive/m/373570.jpg"/>
          <p:cNvPicPr>
            <a:picLocks noGrp="1"/>
          </p:cNvPicPr>
          <p:nvPr>
            <p:ph idx="1"/>
          </p:nvPr>
        </p:nvPicPr>
        <p:blipFill>
          <a:blip r:embed="rId3"/>
          <a:srcRect/>
          <a:stretch>
            <a:fillRect/>
          </a:stretch>
        </p:blipFill>
        <p:spPr bwMode="auto">
          <a:xfrm>
            <a:off x="2285984" y="1428736"/>
            <a:ext cx="4414862" cy="507209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1" descr="C:\Users\Roberto Montoya\Documents\fondo hno. montoya ppt.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Título"/>
          <p:cNvSpPr>
            <a:spLocks noGrp="1"/>
          </p:cNvSpPr>
          <p:nvPr>
            <p:ph type="title"/>
          </p:nvPr>
        </p:nvSpPr>
        <p:spPr>
          <a:xfrm>
            <a:off x="571472" y="357166"/>
            <a:ext cx="8229600" cy="1143000"/>
          </a:xfrm>
        </p:spPr>
        <p:txBody>
          <a:bodyPr/>
          <a:lstStyle/>
          <a:p>
            <a:r>
              <a:rPr lang="es-MX" u="sng" dirty="0" smtClean="0"/>
              <a:t>¿</a:t>
            </a:r>
            <a:r>
              <a:rPr lang="es-MX" sz="2800" u="sng" dirty="0" smtClean="0"/>
              <a:t>OPORTUNIDADES EN EE UU?</a:t>
            </a:r>
            <a:endParaRPr lang="es-MX" sz="2800" u="sng" dirty="0"/>
          </a:p>
        </p:txBody>
      </p:sp>
      <p:sp>
        <p:nvSpPr>
          <p:cNvPr id="3" name="2 Rectángulo"/>
          <p:cNvSpPr/>
          <p:nvPr/>
        </p:nvSpPr>
        <p:spPr>
          <a:xfrm>
            <a:off x="785786" y="1142984"/>
            <a:ext cx="7858180" cy="5262979"/>
          </a:xfrm>
          <a:prstGeom prst="rect">
            <a:avLst/>
          </a:prstGeom>
        </p:spPr>
        <p:txBody>
          <a:bodyPr wrap="square">
            <a:spAutoFit/>
          </a:bodyPr>
          <a:lstStyle/>
          <a:p>
            <a:r>
              <a:rPr lang="es-MX" sz="2400" dirty="0" smtClean="0"/>
              <a:t>¿Oportunidades comerciales en medio de la recesión de Estados Unidos? Siempre las hay.</a:t>
            </a:r>
            <a:br>
              <a:rPr lang="es-MX" sz="2400" dirty="0" smtClean="0"/>
            </a:br>
            <a:r>
              <a:rPr lang="es-MX" sz="2400" dirty="0" smtClean="0"/>
              <a:t>Ahora más que nunca es momento de </a:t>
            </a:r>
            <a:r>
              <a:rPr lang="es-MX" sz="2400" b="1" dirty="0" smtClean="0"/>
              <a:t>afinar la puntería para mantener los clientes</a:t>
            </a:r>
            <a:r>
              <a:rPr lang="es-MX" sz="2400" dirty="0" smtClean="0"/>
              <a:t> , </a:t>
            </a:r>
            <a:r>
              <a:rPr lang="es-MX" sz="2400" b="1" dirty="0" smtClean="0"/>
              <a:t>encontrar otros segmentos o nichos de mercado</a:t>
            </a:r>
            <a:r>
              <a:rPr lang="es-MX" sz="2400" dirty="0" smtClean="0"/>
              <a:t> en los cuales colocar nuestros productos y servicios, y </a:t>
            </a:r>
            <a:r>
              <a:rPr lang="es-MX" sz="2400" b="1" dirty="0" smtClean="0"/>
              <a:t>fortalecer la imagen del país en Estados Unidos</a:t>
            </a:r>
            <a:r>
              <a:rPr lang="es-MX" sz="2400" dirty="0" smtClean="0"/>
              <a:t> , que sigue siendo nuestro principal socio comercial, a pesar de la caída en las ventas.</a:t>
            </a:r>
            <a:br>
              <a:rPr lang="es-MX" sz="2400" dirty="0" smtClean="0"/>
            </a:br>
            <a:r>
              <a:rPr lang="es-MX" sz="2400" dirty="0" smtClean="0"/>
              <a:t>La meta debe ser </a:t>
            </a:r>
            <a:r>
              <a:rPr lang="es-MX" sz="2400" b="1" dirty="0" smtClean="0"/>
              <a:t>resistir a pesar de la adversidad</a:t>
            </a:r>
            <a:r>
              <a:rPr lang="es-MX" sz="2400" dirty="0" smtClean="0"/>
              <a:t> . Tome en cuenta que con </a:t>
            </a:r>
            <a:r>
              <a:rPr lang="es-MX" sz="2400" b="1" dirty="0" smtClean="0"/>
              <a:t>la entrada en vigencia del Tratado de Libre comercio con Estados Unidos</a:t>
            </a:r>
            <a:r>
              <a:rPr lang="es-MX" sz="2400" dirty="0" smtClean="0"/>
              <a:t> , desde el 1 de enero de este año, las reglas del juego ahora son parejas y la lucha por el mercado se hace más intensa entre los países socios por captar la atención de un consumidor cada vez más pesimista.</a:t>
            </a:r>
            <a:endParaRPr lang="es-MX"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1" descr="C:\Users\Roberto Montoya\Documents\fondo hno. montoya ppt.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Título"/>
          <p:cNvSpPr>
            <a:spLocks noGrp="1"/>
          </p:cNvSpPr>
          <p:nvPr>
            <p:ph type="title"/>
          </p:nvPr>
        </p:nvSpPr>
        <p:spPr>
          <a:xfrm>
            <a:off x="357158" y="500042"/>
            <a:ext cx="8229600" cy="928670"/>
          </a:xfrm>
        </p:spPr>
        <p:txBody>
          <a:bodyPr>
            <a:normAutofit/>
          </a:bodyPr>
          <a:lstStyle/>
          <a:p>
            <a:r>
              <a:rPr lang="es-MX" sz="3600" u="sng" dirty="0" smtClean="0"/>
              <a:t>SUPLEMENTO ESPECIAL</a:t>
            </a:r>
            <a:endParaRPr lang="es-MX" sz="3600" u="sng" dirty="0"/>
          </a:p>
        </p:txBody>
      </p:sp>
      <p:sp>
        <p:nvSpPr>
          <p:cNvPr id="3" name="2 Rectángulo"/>
          <p:cNvSpPr/>
          <p:nvPr/>
        </p:nvSpPr>
        <p:spPr>
          <a:xfrm>
            <a:off x="714348" y="1225689"/>
            <a:ext cx="7715304" cy="5632311"/>
          </a:xfrm>
          <a:prstGeom prst="rect">
            <a:avLst/>
          </a:prstGeom>
        </p:spPr>
        <p:txBody>
          <a:bodyPr wrap="square">
            <a:spAutoFit/>
          </a:bodyPr>
          <a:lstStyle/>
          <a:p>
            <a:r>
              <a:rPr lang="es-MX" sz="2400" dirty="0" smtClean="0"/>
              <a:t>Por eso </a:t>
            </a:r>
            <a:r>
              <a:rPr lang="es-MX" sz="2400" b="1" dirty="0" smtClean="0"/>
              <a:t>EF creó</a:t>
            </a:r>
            <a:r>
              <a:rPr lang="es-MX" sz="2400" dirty="0" smtClean="0"/>
              <a:t> </a:t>
            </a:r>
            <a:r>
              <a:rPr lang="es-MX" sz="2400" b="1" dirty="0" smtClean="0"/>
              <a:t>un suplemento especial con detalles del mercado estadounidense</a:t>
            </a:r>
            <a:r>
              <a:rPr lang="es-MX" sz="2400" dirty="0" smtClean="0"/>
              <a:t> para que usted pueda aprovechar esas oportunidades.</a:t>
            </a:r>
            <a:br>
              <a:rPr lang="es-MX" sz="2400" dirty="0" smtClean="0"/>
            </a:br>
            <a:r>
              <a:rPr lang="es-MX" sz="2400" dirty="0" smtClean="0"/>
              <a:t>En el especial, </a:t>
            </a:r>
            <a:r>
              <a:rPr lang="es-MX" sz="2400" b="1" dirty="0" smtClean="0"/>
              <a:t>los especialistas recomiendan redoblar esfuerzos</a:t>
            </a:r>
            <a:r>
              <a:rPr lang="es-MX" sz="2400" dirty="0" smtClean="0"/>
              <a:t> , llevarle el pulso al contexto económico, analizar las tendencias, buscar ayuda para ajustar su estrategia y participar en todas las ferias, seminarios y misiones comerciales posibles.</a:t>
            </a:r>
            <a:br>
              <a:rPr lang="es-MX" sz="2400" dirty="0" smtClean="0"/>
            </a:br>
            <a:r>
              <a:rPr lang="es-MX" sz="2400" dirty="0" smtClean="0"/>
              <a:t>Además, se detalla </a:t>
            </a:r>
            <a:r>
              <a:rPr lang="es-MX" sz="2400" b="1" dirty="0" smtClean="0"/>
              <a:t>la estrategia</a:t>
            </a:r>
            <a:r>
              <a:rPr lang="es-MX" sz="2400" dirty="0" smtClean="0"/>
              <a:t> de promoción,  para impulsar las exportaciones en este mercado y </a:t>
            </a:r>
            <a:r>
              <a:rPr lang="es-MX" sz="2400" b="1" dirty="0" smtClean="0"/>
              <a:t>los servicios que ofrecen cada una de las cuatro oficinas</a:t>
            </a:r>
            <a:r>
              <a:rPr lang="es-MX" sz="2400" dirty="0" smtClean="0"/>
              <a:t> instaladas en ese país.</a:t>
            </a:r>
            <a:br>
              <a:rPr lang="es-MX" sz="2400" dirty="0" smtClean="0"/>
            </a:br>
            <a:r>
              <a:rPr lang="es-MX" sz="2400" dirty="0" smtClean="0"/>
              <a:t>La consigna debe ser no perder un solo cliente y llegar a más consumidores estadounidenses.</a:t>
            </a:r>
            <a:br>
              <a:rPr lang="es-MX" sz="2400" dirty="0" smtClean="0"/>
            </a:br>
            <a:endParaRPr lang="es-MX"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MARKET PLACE</a:t>
            </a:r>
            <a:endParaRPr lang="es-MX" dirty="0"/>
          </a:p>
        </p:txBody>
      </p:sp>
      <p:sp>
        <p:nvSpPr>
          <p:cNvPr id="3" name="2 Marcador de contenido"/>
          <p:cNvSpPr>
            <a:spLocks noGrp="1"/>
          </p:cNvSpPr>
          <p:nvPr>
            <p:ph idx="1"/>
          </p:nvPr>
        </p:nvSpPr>
        <p:spPr/>
        <p:txBody>
          <a:bodyPr/>
          <a:lstStyle/>
          <a:p>
            <a:endParaRPr lang="es-MX" dirty="0"/>
          </a:p>
        </p:txBody>
      </p:sp>
      <p:pic>
        <p:nvPicPr>
          <p:cNvPr id="33794" name="Picture 2" descr="http://images.uk-plc.net/imagesuk/diagrams/@UK_Marketplace.jpg"/>
          <p:cNvPicPr>
            <a:picLocks noChangeAspect="1" noChangeArrowheads="1"/>
          </p:cNvPicPr>
          <p:nvPr/>
        </p:nvPicPr>
        <p:blipFill>
          <a:blip r:embed="rId2"/>
          <a:srcRect/>
          <a:stretch>
            <a:fillRect/>
          </a:stretch>
        </p:blipFill>
        <p:spPr bwMode="auto">
          <a:xfrm>
            <a:off x="428596" y="1571612"/>
            <a:ext cx="8358245" cy="4857784"/>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sz="4000" dirty="0" smtClean="0"/>
              <a:t>EL MARKETPLACE</a:t>
            </a:r>
            <a:br>
              <a:rPr lang="es-MX" sz="4000" dirty="0" smtClean="0"/>
            </a:br>
            <a:r>
              <a:rPr lang="es-MX" sz="4000" dirty="0" smtClean="0"/>
              <a:t>SUMMANEWS.COM</a:t>
            </a:r>
            <a:r>
              <a:rPr lang="es-MX" dirty="0" smtClean="0"/>
              <a:t/>
            </a:r>
            <a:br>
              <a:rPr lang="es-MX" dirty="0" smtClean="0"/>
            </a:br>
            <a:endParaRPr lang="es-MX" dirty="0"/>
          </a:p>
        </p:txBody>
      </p:sp>
      <p:graphicFrame>
        <p:nvGraphicFramePr>
          <p:cNvPr id="3" name="2 Tabla"/>
          <p:cNvGraphicFramePr>
            <a:graphicFrameLocks noGrp="1"/>
          </p:cNvGraphicFramePr>
          <p:nvPr/>
        </p:nvGraphicFramePr>
        <p:xfrm>
          <a:off x="6929454" y="1428736"/>
          <a:ext cx="332696" cy="4377230"/>
        </p:xfrm>
        <a:graphic>
          <a:graphicData uri="http://schemas.openxmlformats.org/drawingml/2006/table">
            <a:tbl>
              <a:tblPr/>
              <a:tblGrid>
                <a:gridCol w="25400"/>
                <a:gridCol w="153648"/>
                <a:gridCol w="153648"/>
              </a:tblGrid>
              <a:tr h="161386">
                <a:tc>
                  <a:txBody>
                    <a:bodyPr/>
                    <a:lstStyle/>
                    <a:p>
                      <a:r>
                        <a:rPr lang="es-MX" sz="100" b="1"/>
                        <a:t>Market Place</a:t>
                      </a:r>
                    </a:p>
                    <a:p>
                      <a:pPr>
                        <a:buFont typeface="Arial"/>
                        <a:buChar char="•"/>
                      </a:pPr>
                      <a:r>
                        <a:rPr lang="es-MX" sz="100">
                          <a:hlinkClick r:id="rId7" action="ppaction://hlinkfile"/>
                        </a:rPr>
                        <a:t>Procesos públicos</a:t>
                      </a:r>
                      <a:r>
                        <a:rPr lang="es-MX" sz="100"/>
                        <a:t> </a:t>
                      </a:r>
                    </a:p>
                  </a:txBody>
                  <a:tcPr marL="0" marR="0" marT="0" marB="0" anchor="ctr">
                    <a:lnL>
                      <a:noFill/>
                    </a:lnL>
                    <a:lnR>
                      <a:noFill/>
                    </a:lnR>
                    <a:lnT>
                      <a:noFill/>
                    </a:lnT>
                    <a:lnB>
                      <a:noFill/>
                    </a:lnB>
                  </a:tcPr>
                </a:tc>
                <a:tc>
                  <a:txBody>
                    <a:bodyPr/>
                    <a:lstStyle/>
                    <a:p>
                      <a:endParaRPr lang="es-MX" sz="100"/>
                    </a:p>
                  </a:txBody>
                  <a:tcPr marL="4890" marR="4890" marT="2445" marB="2445">
                    <a:lnL>
                      <a:noFill/>
                    </a:lnL>
                  </a:tcPr>
                </a:tc>
                <a:tc>
                  <a:txBody>
                    <a:bodyPr/>
                    <a:lstStyle/>
                    <a:p>
                      <a:endParaRPr lang="es-MX" sz="100"/>
                    </a:p>
                  </a:txBody>
                  <a:tcPr marL="4890" marR="4890" marT="2445" marB="2445"/>
                </a:tc>
              </a:tr>
              <a:tr h="0">
                <a:tc>
                  <a:txBody>
                    <a:bodyPr/>
                    <a:lstStyle/>
                    <a:p>
                      <a:r>
                        <a:rPr lang="es-MX" sz="100"/>
                        <a:t>País:</a:t>
                      </a:r>
                    </a:p>
                  </a:txBody>
                  <a:tcPr marL="0" marR="0" marT="0" marB="0" anchor="ctr">
                    <a:lnL>
                      <a:noFill/>
                    </a:lnL>
                    <a:lnR>
                      <a:noFill/>
                    </a:lnR>
                    <a:lnT>
                      <a:noFill/>
                    </a:lnT>
                    <a:lnB>
                      <a:noFill/>
                    </a:lnB>
                  </a:tcPr>
                </a:tc>
                <a:tc>
                  <a:txBody>
                    <a:bodyPr/>
                    <a:lstStyle/>
                    <a:p>
                      <a:endParaRPr lang="es-MX" sz="100"/>
                    </a:p>
                  </a:txBody>
                  <a:tcPr marL="0" marR="0" marT="0" marB="0" anchor="ctr">
                    <a:lnL>
                      <a:noFill/>
                    </a:lnL>
                    <a:lnR>
                      <a:noFill/>
                    </a:lnR>
                    <a:lnB>
                      <a:noFill/>
                    </a:lnB>
                  </a:tcPr>
                </a:tc>
                <a:tc>
                  <a:txBody>
                    <a:bodyPr/>
                    <a:lstStyle/>
                    <a:p>
                      <a:endParaRPr lang="es-MX" sz="100"/>
                    </a:p>
                  </a:txBody>
                  <a:tcPr marL="4890" marR="4890" marT="2445" marB="2445">
                    <a:lnL>
                      <a:noFill/>
                    </a:lnL>
                  </a:tcPr>
                </a:tc>
              </a:tr>
              <a:tr h="0">
                <a:tc>
                  <a:txBody>
                    <a:bodyPr/>
                    <a:lstStyle/>
                    <a:p>
                      <a:r>
                        <a:rPr lang="es-MX" sz="100"/>
                        <a:t>Sector:</a:t>
                      </a:r>
                    </a:p>
                  </a:txBody>
                  <a:tcPr marL="0" marR="0" marT="0" marB="0" anchor="ctr">
                    <a:lnL>
                      <a:noFill/>
                    </a:lnL>
                    <a:lnR>
                      <a:noFill/>
                    </a:lnR>
                    <a:lnT>
                      <a:noFill/>
                    </a:lnT>
                    <a:lnB>
                      <a:noFill/>
                    </a:lnB>
                  </a:tcPr>
                </a:tc>
                <a:tc>
                  <a:txBody>
                    <a:bodyPr/>
                    <a:lstStyle/>
                    <a:p>
                      <a:endParaRPr lang="es-MX" sz="100"/>
                    </a:p>
                  </a:txBody>
                  <a:tcPr marL="0" marR="0" marT="0" marB="0" anchor="ctr">
                    <a:lnL>
                      <a:noFill/>
                    </a:lnL>
                    <a:lnR>
                      <a:noFill/>
                    </a:lnR>
                    <a:lnT>
                      <a:noFill/>
                    </a:lnT>
                    <a:lnB>
                      <a:noFill/>
                    </a:lnB>
                  </a:tcPr>
                </a:tc>
                <a:tc>
                  <a:txBody>
                    <a:bodyPr/>
                    <a:lstStyle/>
                    <a:p>
                      <a:endParaRPr lang="es-MX" sz="100"/>
                    </a:p>
                  </a:txBody>
                  <a:tcPr marL="4890" marR="4890" marT="2445" marB="2445">
                    <a:lnL>
                      <a:noFill/>
                    </a:lnL>
                  </a:tcPr>
                </a:tc>
              </a:tr>
              <a:tr h="73357">
                <a:tc>
                  <a:txBody>
                    <a:bodyPr/>
                    <a:lstStyle/>
                    <a:p>
                      <a:r>
                        <a:rPr lang="es-MX" sz="100"/>
                        <a:t>Palabra clave:</a:t>
                      </a:r>
                    </a:p>
                  </a:txBody>
                  <a:tcPr marL="0" marR="0" marT="0" marB="0" anchor="ctr">
                    <a:lnL>
                      <a:noFill/>
                    </a:lnL>
                    <a:lnR>
                      <a:noFill/>
                    </a:lnR>
                    <a:lnT>
                      <a:noFill/>
                    </a:lnT>
                    <a:lnB>
                      <a:noFill/>
                    </a:lnB>
                  </a:tcPr>
                </a:tc>
                <a:tc>
                  <a:txBody>
                    <a:bodyPr/>
                    <a:lstStyle/>
                    <a:p>
                      <a:r>
                        <a:rPr lang="es-MX" sz="100"/>
                        <a:t>Ejemplo: "fumigación" </a:t>
                      </a:r>
                    </a:p>
                  </a:txBody>
                  <a:tcPr marL="0" marR="0" marT="0" marB="0" anchor="ctr">
                    <a:lnL>
                      <a:noFill/>
                    </a:lnL>
                    <a:lnR>
                      <a:noFill/>
                    </a:lnR>
                    <a:lnT>
                      <a:noFill/>
                    </a:lnT>
                    <a:lnB>
                      <a:noFill/>
                    </a:lnB>
                  </a:tcPr>
                </a:tc>
                <a:tc>
                  <a:txBody>
                    <a:bodyPr/>
                    <a:lstStyle/>
                    <a:p>
                      <a:endParaRPr lang="es-MX" sz="100"/>
                    </a:p>
                  </a:txBody>
                  <a:tcPr marL="4890" marR="4890" marT="2445" marB="2445">
                    <a:lnL>
                      <a:noFill/>
                    </a:lnL>
                  </a:tcPr>
                </a:tc>
              </a:tr>
              <a:tr h="73357">
                <a:tc>
                  <a:txBody>
                    <a:bodyPr/>
                    <a:lstStyle/>
                    <a:p>
                      <a:r>
                        <a:rPr lang="es-MX" sz="100"/>
                        <a:t>Ordenar por:</a:t>
                      </a:r>
                    </a:p>
                  </a:txBody>
                  <a:tcPr marL="0" marR="0" marT="0" marB="0" anchor="ctr">
                    <a:lnL>
                      <a:noFill/>
                    </a:lnL>
                    <a:lnR>
                      <a:noFill/>
                    </a:lnR>
                    <a:lnT>
                      <a:noFill/>
                    </a:lnT>
                    <a:lnB>
                      <a:noFill/>
                    </a:lnB>
                  </a:tcPr>
                </a:tc>
                <a:tc>
                  <a:txBody>
                    <a:bodyPr/>
                    <a:lstStyle/>
                    <a:p>
                      <a:endParaRPr lang="es-MX" sz="100"/>
                    </a:p>
                  </a:txBody>
                  <a:tcPr marL="0" marR="0" marT="0" marB="0" anchor="ctr">
                    <a:lnL>
                      <a:noFill/>
                    </a:lnL>
                    <a:lnR>
                      <a:noFill/>
                    </a:lnR>
                    <a:lnT>
                      <a:noFill/>
                    </a:lnT>
                    <a:lnB>
                      <a:noFill/>
                    </a:lnB>
                  </a:tcPr>
                </a:tc>
                <a:tc>
                  <a:txBody>
                    <a:bodyPr/>
                    <a:lstStyle/>
                    <a:p>
                      <a:endParaRPr lang="es-MX" sz="100"/>
                    </a:p>
                  </a:txBody>
                  <a:tcPr marL="4890" marR="4890" marT="2445" marB="2445">
                    <a:lnL>
                      <a:noFill/>
                    </a:lnL>
                  </a:tcPr>
                </a:tc>
              </a:tr>
              <a:tr h="146715">
                <a:tc gridSpan="2">
                  <a:txBody>
                    <a:bodyPr/>
                    <a:lstStyle/>
                    <a:p>
                      <a:r>
                        <a:rPr lang="es-MX" sz="100"/>
                        <a:t>Buscar</a:t>
                      </a:r>
                    </a:p>
                    <a:p>
                      <a:r>
                        <a:rPr lang="es-MX" sz="100"/>
                        <a:t>1 | </a:t>
                      </a:r>
                      <a:r>
                        <a:rPr lang="es-MX" sz="100">
                          <a:hlinkClick r:id="rId8" action="ppaction://hlinkfile"/>
                        </a:rPr>
                        <a:t>2</a:t>
                      </a:r>
                      <a:r>
                        <a:rPr lang="es-MX" sz="100"/>
                        <a:t> | </a:t>
                      </a:r>
                      <a:r>
                        <a:rPr lang="es-MX" sz="100">
                          <a:hlinkClick r:id="rId9" action="ppaction://hlinkfile"/>
                        </a:rPr>
                        <a:t>3</a:t>
                      </a:r>
                      <a:r>
                        <a:rPr lang="es-MX" sz="100"/>
                        <a:t> | </a:t>
                      </a:r>
                      <a:r>
                        <a:rPr lang="es-MX" sz="100">
                          <a:hlinkClick r:id="rId10" action="ppaction://hlinkfile"/>
                        </a:rPr>
                        <a:t>4</a:t>
                      </a:r>
                      <a:r>
                        <a:rPr lang="es-MX" sz="100"/>
                        <a:t> | </a:t>
                      </a:r>
                      <a:r>
                        <a:rPr lang="es-MX" sz="100">
                          <a:hlinkClick r:id="rId11" action="ppaction://hlinkfile"/>
                        </a:rPr>
                        <a:t>5</a:t>
                      </a:r>
                      <a:r>
                        <a:rPr lang="es-MX" sz="100"/>
                        <a:t> | </a:t>
                      </a:r>
                      <a:r>
                        <a:rPr lang="es-MX" sz="100">
                          <a:hlinkClick r:id="rId12" action="ppaction://hlinkfile"/>
                        </a:rPr>
                        <a:t>6</a:t>
                      </a:r>
                      <a:r>
                        <a:rPr lang="es-MX" sz="100"/>
                        <a:t> | </a:t>
                      </a:r>
                      <a:r>
                        <a:rPr lang="es-MX" sz="100">
                          <a:hlinkClick r:id="rId13" action="ppaction://hlinkfile"/>
                        </a:rPr>
                        <a:t>7</a:t>
                      </a:r>
                      <a:r>
                        <a:rPr lang="es-MX" sz="100"/>
                        <a:t> | </a:t>
                      </a:r>
                      <a:r>
                        <a:rPr lang="es-MX" sz="100">
                          <a:hlinkClick r:id="rId14" action="ppaction://hlinkfile"/>
                        </a:rPr>
                        <a:t>8</a:t>
                      </a:r>
                      <a:r>
                        <a:rPr lang="es-MX" sz="100"/>
                        <a:t> | </a:t>
                      </a:r>
                      <a:r>
                        <a:rPr lang="es-MX" sz="100">
                          <a:hlinkClick r:id="rId15" action="ppaction://hlinkfile"/>
                        </a:rPr>
                        <a:t>9</a:t>
                      </a:r>
                      <a:endParaRPr lang="es-MX" sz="100"/>
                    </a:p>
                    <a:p>
                      <a:r>
                        <a:rPr lang="es-MX" sz="100">
                          <a:hlinkClick r:id="rId8" action="ppaction://hlinkfile"/>
                        </a:rPr>
                        <a:t>Siguiente</a:t>
                      </a:r>
                      <a:endParaRPr lang="es-MX" sz="100"/>
                    </a:p>
                    <a:p>
                      <a:r>
                        <a:rPr lang="es-MX" sz="100"/>
                        <a:t>Mostrando 1 - 20 de 1362 </a:t>
                      </a:r>
                    </a:p>
                    <a:p>
                      <a:r>
                        <a:rPr lang="es-MX" sz="100"/>
                        <a:t>Agricultura y Alimentos</a:t>
                      </a:r>
                    </a:p>
                    <a:p>
                      <a:r>
                        <a:rPr lang="es-MX" sz="100">
                          <a:hlinkClick r:id="rId16" action="ppaction://hlinkfile"/>
                        </a:rPr>
                        <a:t>"SUMINISTRO DE MATERIA PRIMA PARA ALIMENTACION ANIMAL DURANTE EL 2009"</a:t>
                      </a:r>
                      <a:endParaRPr lang="es-MX" sz="100"/>
                    </a:p>
                    <a:p>
                      <a:r>
                        <a:rPr lang="es-MX" sz="100"/>
                        <a:t>Licitación Pública (LP) El Salvador - </a:t>
                      </a:r>
                      <a:r>
                        <a:rPr lang="es-MX" sz="100">
                          <a:hlinkClick r:id="rId16" action="ppaction://hlinkfile"/>
                        </a:rPr>
                        <a:t>LP-SC-01/2009</a:t>
                      </a:r>
                      <a:endParaRPr lang="es-MX" sz="100"/>
                    </a:p>
                  </a:txBody>
                  <a:tcPr marL="0" marR="0" marT="0" marB="0" anchor="ctr">
                    <a:lnL>
                      <a:noFill/>
                    </a:lnL>
                    <a:lnR>
                      <a:noFill/>
                    </a:lnR>
                    <a:lnT>
                      <a:noFill/>
                    </a:lnT>
                    <a:lnB>
                      <a:noFill/>
                    </a:lnB>
                  </a:tcPr>
                </a:tc>
                <a:tc hMerge="1">
                  <a:txBody>
                    <a:bodyPr/>
                    <a:lstStyle/>
                    <a:p>
                      <a:endParaRPr lang="es-MX"/>
                    </a:p>
                  </a:txBody>
                  <a:tcPr/>
                </a:tc>
                <a:tc>
                  <a:txBody>
                    <a:bodyPr/>
                    <a:lstStyle/>
                    <a:p>
                      <a:endParaRPr lang="es-MX" sz="100"/>
                    </a:p>
                  </a:txBody>
                  <a:tcPr marL="4890" marR="4890" marT="2445" marB="2445">
                    <a:lnL>
                      <a:noFill/>
                    </a:lnL>
                  </a:tcPr>
                </a:tc>
              </a:tr>
              <a:tr h="58686">
                <a:tc>
                  <a:txBody>
                    <a:bodyPr/>
                    <a:lstStyle/>
                    <a:p>
                      <a:r>
                        <a:rPr lang="es-MX" sz="100"/>
                        <a:t>Publicado: </a:t>
                      </a:r>
                    </a:p>
                  </a:txBody>
                  <a:tcPr marL="0" marR="0" marT="0" marB="0" anchor="ctr">
                    <a:lnL>
                      <a:noFill/>
                    </a:lnL>
                    <a:lnR>
                      <a:noFill/>
                    </a:lnR>
                    <a:lnT>
                      <a:noFill/>
                    </a:lnT>
                    <a:lnB>
                      <a:noFill/>
                    </a:lnB>
                  </a:tcPr>
                </a:tc>
                <a:tc>
                  <a:txBody>
                    <a:bodyPr/>
                    <a:lstStyle/>
                    <a:p>
                      <a:r>
                        <a:rPr lang="es-MX" sz="100"/>
                        <a:t>Fecha de apertura:</a:t>
                      </a:r>
                    </a:p>
                  </a:txBody>
                  <a:tcPr marL="0" marR="0" marT="0" marB="0" anchor="ctr">
                    <a:lnL>
                      <a:noFill/>
                    </a:lnL>
                    <a:lnR>
                      <a:noFill/>
                    </a:lnR>
                    <a:lnT>
                      <a:noFill/>
                    </a:lnT>
                    <a:lnB>
                      <a:noFill/>
                    </a:lnB>
                  </a:tcPr>
                </a:tc>
                <a:tc>
                  <a:txBody>
                    <a:bodyPr/>
                    <a:lstStyle/>
                    <a:p>
                      <a:r>
                        <a:rPr lang="es-MX" sz="100"/>
                        <a:t>Volumen estimado:</a:t>
                      </a:r>
                    </a:p>
                  </a:txBody>
                  <a:tcPr marL="0" marR="0" marT="0" marB="0" anchor="ctr">
                    <a:lnL>
                      <a:noFill/>
                    </a:lnL>
                    <a:lnR>
                      <a:noFill/>
                    </a:lnR>
                    <a:lnB>
                      <a:noFill/>
                    </a:lnB>
                  </a:tcPr>
                </a:tc>
              </a:tr>
              <a:tr h="146715">
                <a:tc>
                  <a:txBody>
                    <a:bodyPr/>
                    <a:lstStyle/>
                    <a:p>
                      <a:r>
                        <a:rPr lang="es-MX" sz="100"/>
                        <a:t>Mar-30-09</a:t>
                      </a:r>
                    </a:p>
                  </a:txBody>
                  <a:tcPr marL="0" marR="0" marT="0" marB="0" anchor="ctr">
                    <a:lnL>
                      <a:noFill/>
                    </a:lnL>
                    <a:lnR>
                      <a:noFill/>
                    </a:lnR>
                    <a:lnT>
                      <a:noFill/>
                    </a:lnT>
                    <a:lnB>
                      <a:noFill/>
                    </a:lnB>
                  </a:tcPr>
                </a:tc>
                <a:tc>
                  <a:txBody>
                    <a:bodyPr/>
                    <a:lstStyle/>
                    <a:p>
                      <a:r>
                        <a:rPr lang="es-MX" sz="100"/>
                        <a:t>Abr-24-09</a:t>
                      </a:r>
                    </a:p>
                  </a:txBody>
                  <a:tcPr marL="0" marR="0" marT="0" marB="0" anchor="ctr">
                    <a:lnL>
                      <a:noFill/>
                    </a:lnL>
                    <a:lnR>
                      <a:noFill/>
                    </a:lnR>
                    <a:lnT>
                      <a:noFill/>
                    </a:lnT>
                    <a:lnB>
                      <a:noFill/>
                    </a:lnB>
                  </a:tcPr>
                </a:tc>
                <a:tc>
                  <a:txBody>
                    <a:bodyPr/>
                    <a:lstStyle/>
                    <a:p>
                      <a:r>
                        <a:rPr lang="es-MX" sz="100"/>
                        <a:t>Más que $ 122,110 </a:t>
                      </a:r>
                    </a:p>
                    <a:p>
                      <a:r>
                        <a:rPr lang="es-MX" sz="100"/>
                        <a:t>Vehículos</a:t>
                      </a:r>
                    </a:p>
                    <a:p>
                      <a:r>
                        <a:rPr lang="es-MX" sz="100">
                          <a:hlinkClick r:id="rId17" action="ppaction://hlinkfile"/>
                        </a:rPr>
                        <a:t>"SUMINISTRO DE COMBUSTIBLES Y LUBRICANTES PARA VEHICULOS MAQUINARIA Y EQUIPO DURANTE EL 2009"</a:t>
                      </a:r>
                      <a:endParaRPr lang="es-MX" sz="100"/>
                    </a:p>
                    <a:p>
                      <a:r>
                        <a:rPr lang="es-MX" sz="100"/>
                        <a:t>Licitación Pública por Invitación (LPI) El Salvador - </a:t>
                      </a:r>
                      <a:r>
                        <a:rPr lang="es-MX" sz="100">
                          <a:hlinkClick r:id="rId17" action="ppaction://hlinkfile"/>
                        </a:rPr>
                        <a:t>LPI-SC-02/2009</a:t>
                      </a:r>
                      <a:endParaRPr lang="es-MX" sz="100"/>
                    </a:p>
                  </a:txBody>
                  <a:tcPr marL="0" marR="0" marT="0" marB="0" anchor="ctr">
                    <a:lnL>
                      <a:noFill/>
                    </a:lnL>
                    <a:lnR>
                      <a:noFill/>
                    </a:lnR>
                    <a:lnT>
                      <a:noFill/>
                    </a:lnT>
                    <a:lnB>
                      <a:noFill/>
                    </a:lnB>
                  </a:tcPr>
                </a:tc>
              </a:tr>
              <a:tr h="58686">
                <a:tc>
                  <a:txBody>
                    <a:bodyPr/>
                    <a:lstStyle/>
                    <a:p>
                      <a:r>
                        <a:rPr lang="es-MX" sz="100"/>
                        <a:t>Publicado: </a:t>
                      </a:r>
                    </a:p>
                  </a:txBody>
                  <a:tcPr marL="0" marR="0" marT="0" marB="0" anchor="ctr">
                    <a:lnL>
                      <a:noFill/>
                    </a:lnL>
                    <a:lnR>
                      <a:noFill/>
                    </a:lnR>
                    <a:lnT>
                      <a:noFill/>
                    </a:lnT>
                    <a:lnB>
                      <a:noFill/>
                    </a:lnB>
                  </a:tcPr>
                </a:tc>
                <a:tc>
                  <a:txBody>
                    <a:bodyPr/>
                    <a:lstStyle/>
                    <a:p>
                      <a:r>
                        <a:rPr lang="es-MX" sz="100"/>
                        <a:t>Fecha de apertura:</a:t>
                      </a:r>
                    </a:p>
                  </a:txBody>
                  <a:tcPr marL="0" marR="0" marT="0" marB="0" anchor="ctr">
                    <a:lnL>
                      <a:noFill/>
                    </a:lnL>
                    <a:lnR>
                      <a:noFill/>
                    </a:lnR>
                    <a:lnT>
                      <a:noFill/>
                    </a:lnT>
                    <a:lnB>
                      <a:noFill/>
                    </a:lnB>
                  </a:tcPr>
                </a:tc>
                <a:tc>
                  <a:txBody>
                    <a:bodyPr/>
                    <a:lstStyle/>
                    <a:p>
                      <a:r>
                        <a:rPr lang="es-MX" sz="100"/>
                        <a:t>Volumen estimado:</a:t>
                      </a:r>
                    </a:p>
                  </a:txBody>
                  <a:tcPr marL="0" marR="0" marT="0" marB="0" anchor="ctr">
                    <a:lnL>
                      <a:noFill/>
                    </a:lnL>
                    <a:lnR>
                      <a:noFill/>
                    </a:lnR>
                    <a:lnT>
                      <a:noFill/>
                    </a:lnT>
                    <a:lnB>
                      <a:noFill/>
                    </a:lnB>
                  </a:tcPr>
                </a:tc>
              </a:tr>
              <a:tr h="117372">
                <a:tc>
                  <a:txBody>
                    <a:bodyPr/>
                    <a:lstStyle/>
                    <a:p>
                      <a:r>
                        <a:rPr lang="es-MX" sz="100"/>
                        <a:t>Mar-28-09</a:t>
                      </a:r>
                    </a:p>
                  </a:txBody>
                  <a:tcPr marL="0" marR="0" marT="0" marB="0" anchor="ctr">
                    <a:lnL>
                      <a:noFill/>
                    </a:lnL>
                    <a:lnR>
                      <a:noFill/>
                    </a:lnR>
                    <a:lnT>
                      <a:noFill/>
                    </a:lnT>
                    <a:lnB>
                      <a:noFill/>
                    </a:lnB>
                  </a:tcPr>
                </a:tc>
                <a:tc>
                  <a:txBody>
                    <a:bodyPr/>
                    <a:lstStyle/>
                    <a:p>
                      <a:r>
                        <a:rPr lang="es-MX" sz="100"/>
                        <a:t>Abr-24-09</a:t>
                      </a:r>
                    </a:p>
                  </a:txBody>
                  <a:tcPr marL="0" marR="0" marT="0" marB="0" anchor="ctr">
                    <a:lnL>
                      <a:noFill/>
                    </a:lnL>
                    <a:lnR>
                      <a:noFill/>
                    </a:lnR>
                    <a:lnT>
                      <a:noFill/>
                    </a:lnT>
                    <a:lnB>
                      <a:noFill/>
                    </a:lnB>
                  </a:tcPr>
                </a:tc>
                <a:tc>
                  <a:txBody>
                    <a:bodyPr/>
                    <a:lstStyle/>
                    <a:p>
                      <a:r>
                        <a:rPr lang="es-MX" sz="100"/>
                        <a:t>Entre $ 15,384 y $ 122,110 </a:t>
                      </a:r>
                    </a:p>
                    <a:p>
                      <a:r>
                        <a:rPr lang="es-MX" sz="100"/>
                        <a:t>Informática y Telecomunicaciones - Maquinaria y Herramientas</a:t>
                      </a:r>
                    </a:p>
                    <a:p>
                      <a:r>
                        <a:rPr lang="es-MX" sz="100">
                          <a:hlinkClick r:id="rId18" action="ppaction://hlinkfile"/>
                        </a:rPr>
                        <a:t>COMPRA DE RECOLECTOR DE DATOS PARA EQUIPOS MARIAS</a:t>
                      </a:r>
                      <a:endParaRPr lang="es-MX" sz="100"/>
                    </a:p>
                    <a:p>
                      <a:r>
                        <a:rPr lang="es-MX" sz="100"/>
                        <a:t>CONTRATACION DIRECTA Costa Rica - </a:t>
                      </a:r>
                      <a:r>
                        <a:rPr lang="es-MX" sz="100">
                          <a:hlinkClick r:id="rId18" action="ppaction://hlinkfile"/>
                        </a:rPr>
                        <a:t>2009CD-000885-32600</a:t>
                      </a:r>
                      <a:endParaRPr lang="es-MX" sz="100"/>
                    </a:p>
                  </a:txBody>
                  <a:tcPr marL="0" marR="0" marT="0" marB="0" anchor="ctr">
                    <a:lnL>
                      <a:noFill/>
                    </a:lnL>
                    <a:lnR>
                      <a:noFill/>
                    </a:lnR>
                    <a:lnT>
                      <a:noFill/>
                    </a:lnT>
                    <a:lnB>
                      <a:noFill/>
                    </a:lnB>
                  </a:tcPr>
                </a:tc>
              </a:tr>
              <a:tr h="58686">
                <a:tc>
                  <a:txBody>
                    <a:bodyPr/>
                    <a:lstStyle/>
                    <a:p>
                      <a:r>
                        <a:rPr lang="es-MX" sz="100"/>
                        <a:t>Publicado: </a:t>
                      </a:r>
                    </a:p>
                  </a:txBody>
                  <a:tcPr marL="0" marR="0" marT="0" marB="0" anchor="ctr">
                    <a:lnL>
                      <a:noFill/>
                    </a:lnL>
                    <a:lnR>
                      <a:noFill/>
                    </a:lnR>
                    <a:lnT>
                      <a:noFill/>
                    </a:lnT>
                    <a:lnB>
                      <a:noFill/>
                    </a:lnB>
                  </a:tcPr>
                </a:tc>
                <a:tc>
                  <a:txBody>
                    <a:bodyPr/>
                    <a:lstStyle/>
                    <a:p>
                      <a:r>
                        <a:rPr lang="es-MX" sz="100"/>
                        <a:t>Fecha de apertura:</a:t>
                      </a:r>
                    </a:p>
                  </a:txBody>
                  <a:tcPr marL="0" marR="0" marT="0" marB="0" anchor="ctr">
                    <a:lnL>
                      <a:noFill/>
                    </a:lnL>
                    <a:lnR>
                      <a:noFill/>
                    </a:lnR>
                    <a:lnT>
                      <a:noFill/>
                    </a:lnT>
                    <a:lnB>
                      <a:noFill/>
                    </a:lnB>
                  </a:tcPr>
                </a:tc>
                <a:tc>
                  <a:txBody>
                    <a:bodyPr/>
                    <a:lstStyle/>
                    <a:p>
                      <a:r>
                        <a:rPr lang="es-MX" sz="100"/>
                        <a:t>Volumen estimado:</a:t>
                      </a:r>
                    </a:p>
                  </a:txBody>
                  <a:tcPr marL="0" marR="0" marT="0" marB="0" anchor="ctr">
                    <a:lnL>
                      <a:noFill/>
                    </a:lnL>
                    <a:lnR>
                      <a:noFill/>
                    </a:lnR>
                    <a:lnT>
                      <a:noFill/>
                    </a:lnT>
                    <a:lnB>
                      <a:noFill/>
                    </a:lnB>
                  </a:tcPr>
                </a:tc>
              </a:tr>
              <a:tr h="73357">
                <a:tc>
                  <a:txBody>
                    <a:bodyPr/>
                    <a:lstStyle/>
                    <a:p>
                      <a:r>
                        <a:rPr lang="es-MX" sz="100"/>
                        <a:t>Mar-27-09</a:t>
                      </a:r>
                    </a:p>
                  </a:txBody>
                  <a:tcPr marL="0" marR="0" marT="0" marB="0" anchor="ctr">
                    <a:lnL>
                      <a:noFill/>
                    </a:lnL>
                    <a:lnR>
                      <a:noFill/>
                    </a:lnR>
                    <a:lnT>
                      <a:noFill/>
                    </a:lnT>
                    <a:lnB>
                      <a:noFill/>
                    </a:lnB>
                  </a:tcPr>
                </a:tc>
                <a:tc>
                  <a:txBody>
                    <a:bodyPr/>
                    <a:lstStyle/>
                    <a:p>
                      <a:r>
                        <a:rPr lang="es-MX" sz="100"/>
                        <a:t>Abr-1-09</a:t>
                      </a:r>
                    </a:p>
                  </a:txBody>
                  <a:tcPr marL="0" marR="0" marT="0" marB="0" anchor="ctr">
                    <a:lnL>
                      <a:noFill/>
                    </a:lnL>
                    <a:lnR>
                      <a:noFill/>
                    </a:lnR>
                    <a:lnT>
                      <a:noFill/>
                    </a:lnT>
                    <a:lnB>
                      <a:noFill/>
                    </a:lnB>
                  </a:tcPr>
                </a:tc>
                <a:tc>
                  <a:txBody>
                    <a:bodyPr/>
                    <a:lstStyle/>
                    <a:p>
                      <a:r>
                        <a:rPr lang="es-MX" sz="100"/>
                        <a:t>Menos que $ 74,840 </a:t>
                      </a:r>
                    </a:p>
                    <a:p>
                      <a:r>
                        <a:rPr lang="es-MX" sz="100"/>
                        <a:t>Textil, Cuero y Vestimenta</a:t>
                      </a:r>
                    </a:p>
                    <a:p>
                      <a:r>
                        <a:rPr lang="es-MX" sz="100">
                          <a:hlinkClick r:id="rId19" action="ppaction://hlinkfile"/>
                        </a:rPr>
                        <a:t>TEXTILES Y VESTUARIOS</a:t>
                      </a:r>
                      <a:endParaRPr lang="es-MX" sz="100"/>
                    </a:p>
                    <a:p>
                      <a:r>
                        <a:rPr lang="es-MX" sz="100"/>
                        <a:t>CONTRATACION DIRECTA Costa Rica - </a:t>
                      </a:r>
                      <a:r>
                        <a:rPr lang="es-MX" sz="100">
                          <a:hlinkClick r:id="rId19" action="ppaction://hlinkfile"/>
                        </a:rPr>
                        <a:t>2009CD-000775-13405</a:t>
                      </a:r>
                      <a:endParaRPr lang="es-MX" sz="100"/>
                    </a:p>
                  </a:txBody>
                  <a:tcPr marL="0" marR="0" marT="0" marB="0" anchor="ctr">
                    <a:lnL>
                      <a:noFill/>
                    </a:lnL>
                    <a:lnR>
                      <a:noFill/>
                    </a:lnR>
                    <a:lnT>
                      <a:noFill/>
                    </a:lnT>
                    <a:lnB>
                      <a:noFill/>
                    </a:lnB>
                  </a:tcPr>
                </a:tc>
              </a:tr>
              <a:tr h="58686">
                <a:tc>
                  <a:txBody>
                    <a:bodyPr/>
                    <a:lstStyle/>
                    <a:p>
                      <a:r>
                        <a:rPr lang="es-MX" sz="100"/>
                        <a:t>Publicado: </a:t>
                      </a:r>
                    </a:p>
                  </a:txBody>
                  <a:tcPr marL="0" marR="0" marT="0" marB="0" anchor="ctr">
                    <a:lnL>
                      <a:noFill/>
                    </a:lnL>
                    <a:lnR>
                      <a:noFill/>
                    </a:lnR>
                    <a:lnT>
                      <a:noFill/>
                    </a:lnT>
                    <a:lnB>
                      <a:noFill/>
                    </a:lnB>
                  </a:tcPr>
                </a:tc>
                <a:tc>
                  <a:txBody>
                    <a:bodyPr/>
                    <a:lstStyle/>
                    <a:p>
                      <a:r>
                        <a:rPr lang="es-MX" sz="100"/>
                        <a:t>Fecha de apertura:</a:t>
                      </a:r>
                    </a:p>
                  </a:txBody>
                  <a:tcPr marL="0" marR="0" marT="0" marB="0" anchor="ctr">
                    <a:lnL>
                      <a:noFill/>
                    </a:lnL>
                    <a:lnR>
                      <a:noFill/>
                    </a:lnR>
                    <a:lnT>
                      <a:noFill/>
                    </a:lnT>
                    <a:lnB>
                      <a:noFill/>
                    </a:lnB>
                  </a:tcPr>
                </a:tc>
                <a:tc>
                  <a:txBody>
                    <a:bodyPr/>
                    <a:lstStyle/>
                    <a:p>
                      <a:r>
                        <a:rPr lang="es-MX" sz="100"/>
                        <a:t>Volumen estimado:</a:t>
                      </a:r>
                    </a:p>
                  </a:txBody>
                  <a:tcPr marL="0" marR="0" marT="0" marB="0" anchor="ctr">
                    <a:lnL>
                      <a:noFill/>
                    </a:lnL>
                    <a:lnR>
                      <a:noFill/>
                    </a:lnR>
                    <a:lnT>
                      <a:noFill/>
                    </a:lnT>
                    <a:lnB>
                      <a:noFill/>
                    </a:lnB>
                  </a:tcPr>
                </a:tc>
              </a:tr>
              <a:tr h="88029">
                <a:tc>
                  <a:txBody>
                    <a:bodyPr/>
                    <a:lstStyle/>
                    <a:p>
                      <a:r>
                        <a:rPr lang="es-MX" sz="100"/>
                        <a:t>Mar-27-09</a:t>
                      </a:r>
                    </a:p>
                  </a:txBody>
                  <a:tcPr marL="0" marR="0" marT="0" marB="0" anchor="ctr">
                    <a:lnL>
                      <a:noFill/>
                    </a:lnL>
                    <a:lnR>
                      <a:noFill/>
                    </a:lnR>
                    <a:lnT>
                      <a:noFill/>
                    </a:lnT>
                    <a:lnB>
                      <a:noFill/>
                    </a:lnB>
                  </a:tcPr>
                </a:tc>
                <a:tc>
                  <a:txBody>
                    <a:bodyPr/>
                    <a:lstStyle/>
                    <a:p>
                      <a:r>
                        <a:rPr lang="es-MX" sz="100"/>
                        <a:t>Abr-2-09</a:t>
                      </a:r>
                    </a:p>
                  </a:txBody>
                  <a:tcPr marL="0" marR="0" marT="0" marB="0" anchor="ctr">
                    <a:lnL>
                      <a:noFill/>
                    </a:lnL>
                    <a:lnR>
                      <a:noFill/>
                    </a:lnR>
                    <a:lnT>
                      <a:noFill/>
                    </a:lnT>
                    <a:lnB>
                      <a:noFill/>
                    </a:lnB>
                  </a:tcPr>
                </a:tc>
                <a:tc>
                  <a:txBody>
                    <a:bodyPr/>
                    <a:lstStyle/>
                    <a:p>
                      <a:r>
                        <a:rPr lang="es-MX" sz="100"/>
                        <a:t>Menos que $ 74,840 </a:t>
                      </a:r>
                    </a:p>
                    <a:p>
                      <a:r>
                        <a:rPr lang="es-MX" sz="100"/>
                        <a:t>Infraestructura y Construcción</a:t>
                      </a:r>
                    </a:p>
                    <a:p>
                      <a:r>
                        <a:rPr lang="es-MX" sz="100">
                          <a:hlinkClick r:id="rId20" action="ppaction://hlinkfile"/>
                        </a:rPr>
                        <a:t>TINTAS, PINTURAS Y DILUYENTES</a:t>
                      </a:r>
                      <a:endParaRPr lang="es-MX" sz="100"/>
                    </a:p>
                    <a:p>
                      <a:r>
                        <a:rPr lang="es-MX" sz="100"/>
                        <a:t>CONTRATACION DIRECTA Costa Rica - </a:t>
                      </a:r>
                      <a:r>
                        <a:rPr lang="es-MX" sz="100">
                          <a:hlinkClick r:id="rId20" action="ppaction://hlinkfile"/>
                        </a:rPr>
                        <a:t>2009CD-000899-09005</a:t>
                      </a:r>
                      <a:endParaRPr lang="es-MX" sz="100"/>
                    </a:p>
                  </a:txBody>
                  <a:tcPr marL="0" marR="0" marT="0" marB="0" anchor="ctr">
                    <a:lnL>
                      <a:noFill/>
                    </a:lnL>
                    <a:lnR>
                      <a:noFill/>
                    </a:lnR>
                    <a:lnT>
                      <a:noFill/>
                    </a:lnT>
                    <a:lnB>
                      <a:noFill/>
                    </a:lnB>
                  </a:tcPr>
                </a:tc>
              </a:tr>
              <a:tr h="58686">
                <a:tc>
                  <a:txBody>
                    <a:bodyPr/>
                    <a:lstStyle/>
                    <a:p>
                      <a:r>
                        <a:rPr lang="es-MX" sz="100"/>
                        <a:t>Publicado: </a:t>
                      </a:r>
                    </a:p>
                  </a:txBody>
                  <a:tcPr marL="0" marR="0" marT="0" marB="0" anchor="ctr">
                    <a:lnL>
                      <a:noFill/>
                    </a:lnL>
                    <a:lnR>
                      <a:noFill/>
                    </a:lnR>
                    <a:lnT>
                      <a:noFill/>
                    </a:lnT>
                    <a:lnB>
                      <a:noFill/>
                    </a:lnB>
                  </a:tcPr>
                </a:tc>
                <a:tc>
                  <a:txBody>
                    <a:bodyPr/>
                    <a:lstStyle/>
                    <a:p>
                      <a:r>
                        <a:rPr lang="es-MX" sz="100"/>
                        <a:t>Fecha de apertura:</a:t>
                      </a:r>
                    </a:p>
                  </a:txBody>
                  <a:tcPr marL="0" marR="0" marT="0" marB="0" anchor="ctr">
                    <a:lnL>
                      <a:noFill/>
                    </a:lnL>
                    <a:lnR>
                      <a:noFill/>
                    </a:lnR>
                    <a:lnT>
                      <a:noFill/>
                    </a:lnT>
                    <a:lnB>
                      <a:noFill/>
                    </a:lnB>
                  </a:tcPr>
                </a:tc>
                <a:tc>
                  <a:txBody>
                    <a:bodyPr/>
                    <a:lstStyle/>
                    <a:p>
                      <a:r>
                        <a:rPr lang="es-MX" sz="100"/>
                        <a:t>Volumen estimado:</a:t>
                      </a:r>
                    </a:p>
                  </a:txBody>
                  <a:tcPr marL="0" marR="0" marT="0" marB="0" anchor="ctr">
                    <a:lnL>
                      <a:noFill/>
                    </a:lnL>
                    <a:lnR>
                      <a:noFill/>
                    </a:lnR>
                    <a:lnT>
                      <a:noFill/>
                    </a:lnT>
                    <a:lnB>
                      <a:noFill/>
                    </a:lnB>
                  </a:tcPr>
                </a:tc>
              </a:tr>
              <a:tr h="73357">
                <a:tc>
                  <a:txBody>
                    <a:bodyPr/>
                    <a:lstStyle/>
                    <a:p>
                      <a:r>
                        <a:rPr lang="es-MX" sz="100"/>
                        <a:t>Mar-27-09</a:t>
                      </a:r>
                    </a:p>
                  </a:txBody>
                  <a:tcPr marL="0" marR="0" marT="0" marB="0" anchor="ctr">
                    <a:lnL>
                      <a:noFill/>
                    </a:lnL>
                    <a:lnR>
                      <a:noFill/>
                    </a:lnR>
                    <a:lnT>
                      <a:noFill/>
                    </a:lnT>
                    <a:lnB>
                      <a:noFill/>
                    </a:lnB>
                  </a:tcPr>
                </a:tc>
                <a:tc>
                  <a:txBody>
                    <a:bodyPr/>
                    <a:lstStyle/>
                    <a:p>
                      <a:r>
                        <a:rPr lang="es-MX" sz="100"/>
                        <a:t>Abr-2-09</a:t>
                      </a:r>
                    </a:p>
                  </a:txBody>
                  <a:tcPr marL="0" marR="0" marT="0" marB="0" anchor="ctr">
                    <a:lnL>
                      <a:noFill/>
                    </a:lnL>
                    <a:lnR>
                      <a:noFill/>
                    </a:lnR>
                    <a:lnT>
                      <a:noFill/>
                    </a:lnT>
                    <a:lnB>
                      <a:noFill/>
                    </a:lnB>
                  </a:tcPr>
                </a:tc>
                <a:tc>
                  <a:txBody>
                    <a:bodyPr/>
                    <a:lstStyle/>
                    <a:p>
                      <a:r>
                        <a:rPr lang="es-MX" sz="100"/>
                        <a:t>Menos que $ 74,840 </a:t>
                      </a:r>
                    </a:p>
                    <a:p>
                      <a:r>
                        <a:rPr lang="es-MX" sz="100"/>
                        <a:t>Agricultura y Alimentos</a:t>
                      </a:r>
                    </a:p>
                    <a:p>
                      <a:r>
                        <a:rPr lang="es-MX" sz="100">
                          <a:hlinkClick r:id="rId21" action="ppaction://hlinkfile"/>
                        </a:rPr>
                        <a:t>ALIMENTOS - CAFÉ Y AZUCAR -</a:t>
                      </a:r>
                      <a:endParaRPr lang="es-MX" sz="100"/>
                    </a:p>
                    <a:p>
                      <a:r>
                        <a:rPr lang="es-MX" sz="100"/>
                        <a:t>CONTRATACION DIRECTA Costa Rica - </a:t>
                      </a:r>
                      <a:r>
                        <a:rPr lang="es-MX" sz="100">
                          <a:hlinkClick r:id="rId21" action="ppaction://hlinkfile"/>
                        </a:rPr>
                        <a:t>2009CD-000897-04400</a:t>
                      </a:r>
                      <a:endParaRPr lang="es-MX" sz="100"/>
                    </a:p>
                  </a:txBody>
                  <a:tcPr marL="0" marR="0" marT="0" marB="0" anchor="ctr">
                    <a:lnL>
                      <a:noFill/>
                    </a:lnL>
                    <a:lnR>
                      <a:noFill/>
                    </a:lnR>
                    <a:lnT>
                      <a:noFill/>
                    </a:lnT>
                    <a:lnB>
                      <a:noFill/>
                    </a:lnB>
                  </a:tcPr>
                </a:tc>
              </a:tr>
              <a:tr h="58686">
                <a:tc>
                  <a:txBody>
                    <a:bodyPr/>
                    <a:lstStyle/>
                    <a:p>
                      <a:r>
                        <a:rPr lang="es-MX" sz="100"/>
                        <a:t>Publicado: </a:t>
                      </a:r>
                    </a:p>
                  </a:txBody>
                  <a:tcPr marL="0" marR="0" marT="0" marB="0" anchor="ctr">
                    <a:lnL>
                      <a:noFill/>
                    </a:lnL>
                    <a:lnR>
                      <a:noFill/>
                    </a:lnR>
                    <a:lnT>
                      <a:noFill/>
                    </a:lnT>
                    <a:lnB>
                      <a:noFill/>
                    </a:lnB>
                  </a:tcPr>
                </a:tc>
                <a:tc>
                  <a:txBody>
                    <a:bodyPr/>
                    <a:lstStyle/>
                    <a:p>
                      <a:r>
                        <a:rPr lang="es-MX" sz="100"/>
                        <a:t>Fecha de apertura:</a:t>
                      </a:r>
                    </a:p>
                  </a:txBody>
                  <a:tcPr marL="0" marR="0" marT="0" marB="0" anchor="ctr">
                    <a:lnL>
                      <a:noFill/>
                    </a:lnL>
                    <a:lnR>
                      <a:noFill/>
                    </a:lnR>
                    <a:lnT>
                      <a:noFill/>
                    </a:lnT>
                    <a:lnB>
                      <a:noFill/>
                    </a:lnB>
                  </a:tcPr>
                </a:tc>
                <a:tc>
                  <a:txBody>
                    <a:bodyPr/>
                    <a:lstStyle/>
                    <a:p>
                      <a:r>
                        <a:rPr lang="es-MX" sz="100"/>
                        <a:t>Volumen estimado:</a:t>
                      </a:r>
                    </a:p>
                  </a:txBody>
                  <a:tcPr marL="0" marR="0" marT="0" marB="0" anchor="ctr">
                    <a:lnL>
                      <a:noFill/>
                    </a:lnL>
                    <a:lnR>
                      <a:noFill/>
                    </a:lnR>
                    <a:lnT>
                      <a:noFill/>
                    </a:lnT>
                    <a:lnB>
                      <a:noFill/>
                    </a:lnB>
                  </a:tcPr>
                </a:tc>
              </a:tr>
              <a:tr h="102700">
                <a:tc>
                  <a:txBody>
                    <a:bodyPr/>
                    <a:lstStyle/>
                    <a:p>
                      <a:r>
                        <a:rPr lang="es-MX" sz="100"/>
                        <a:t>Mar-27-09</a:t>
                      </a:r>
                    </a:p>
                  </a:txBody>
                  <a:tcPr marL="0" marR="0" marT="0" marB="0" anchor="ctr">
                    <a:lnL>
                      <a:noFill/>
                    </a:lnL>
                    <a:lnR>
                      <a:noFill/>
                    </a:lnR>
                    <a:lnT>
                      <a:noFill/>
                    </a:lnT>
                    <a:lnB>
                      <a:noFill/>
                    </a:lnB>
                  </a:tcPr>
                </a:tc>
                <a:tc>
                  <a:txBody>
                    <a:bodyPr/>
                    <a:lstStyle/>
                    <a:p>
                      <a:r>
                        <a:rPr lang="es-MX" sz="100"/>
                        <a:t>Mar-31-09</a:t>
                      </a:r>
                    </a:p>
                  </a:txBody>
                  <a:tcPr marL="0" marR="0" marT="0" marB="0" anchor="ctr">
                    <a:lnL>
                      <a:noFill/>
                    </a:lnL>
                    <a:lnR>
                      <a:noFill/>
                    </a:lnR>
                    <a:lnT>
                      <a:noFill/>
                    </a:lnT>
                    <a:lnB>
                      <a:noFill/>
                    </a:lnB>
                  </a:tcPr>
                </a:tc>
                <a:tc>
                  <a:txBody>
                    <a:bodyPr/>
                    <a:lstStyle/>
                    <a:p>
                      <a:r>
                        <a:rPr lang="es-MX" sz="100"/>
                        <a:t>Menos que $ 74,840 </a:t>
                      </a:r>
                    </a:p>
                    <a:p>
                      <a:r>
                        <a:rPr lang="es-MX" sz="100"/>
                        <a:t>Equipamiento de hogar y oficina</a:t>
                      </a:r>
                    </a:p>
                    <a:p>
                      <a:r>
                        <a:rPr lang="es-MX" sz="100">
                          <a:hlinkClick r:id="rId22" action="ppaction://hlinkfile"/>
                        </a:rPr>
                        <a:t>COMPRA DE UTENCILIOS DE COCINA</a:t>
                      </a:r>
                      <a:endParaRPr lang="es-MX" sz="100"/>
                    </a:p>
                    <a:p>
                      <a:r>
                        <a:rPr lang="es-MX" sz="100"/>
                        <a:t>CONTRATACION DIRECTA Costa Rica - </a:t>
                      </a:r>
                      <a:r>
                        <a:rPr lang="es-MX" sz="100">
                          <a:hlinkClick r:id="rId22" action="ppaction://hlinkfile"/>
                        </a:rPr>
                        <a:t>2009CD-000087-99999</a:t>
                      </a:r>
                      <a:endParaRPr lang="es-MX" sz="100"/>
                    </a:p>
                  </a:txBody>
                  <a:tcPr marL="0" marR="0" marT="0" marB="0" anchor="ctr">
                    <a:lnL>
                      <a:noFill/>
                    </a:lnL>
                    <a:lnR>
                      <a:noFill/>
                    </a:lnR>
                    <a:lnT>
                      <a:noFill/>
                    </a:lnT>
                    <a:lnB>
                      <a:noFill/>
                    </a:lnB>
                  </a:tcPr>
                </a:tc>
              </a:tr>
              <a:tr h="58686">
                <a:tc>
                  <a:txBody>
                    <a:bodyPr/>
                    <a:lstStyle/>
                    <a:p>
                      <a:r>
                        <a:rPr lang="es-MX" sz="100"/>
                        <a:t>Publicado: </a:t>
                      </a:r>
                    </a:p>
                  </a:txBody>
                  <a:tcPr marL="0" marR="0" marT="0" marB="0" anchor="ctr">
                    <a:lnL>
                      <a:noFill/>
                    </a:lnL>
                    <a:lnR>
                      <a:noFill/>
                    </a:lnR>
                    <a:lnT>
                      <a:noFill/>
                    </a:lnT>
                    <a:lnB>
                      <a:noFill/>
                    </a:lnB>
                  </a:tcPr>
                </a:tc>
                <a:tc>
                  <a:txBody>
                    <a:bodyPr/>
                    <a:lstStyle/>
                    <a:p>
                      <a:r>
                        <a:rPr lang="es-MX" sz="100"/>
                        <a:t>Fecha de apertura:</a:t>
                      </a:r>
                    </a:p>
                  </a:txBody>
                  <a:tcPr marL="0" marR="0" marT="0" marB="0" anchor="ctr">
                    <a:lnL>
                      <a:noFill/>
                    </a:lnL>
                    <a:lnR>
                      <a:noFill/>
                    </a:lnR>
                    <a:lnT>
                      <a:noFill/>
                    </a:lnT>
                    <a:lnB>
                      <a:noFill/>
                    </a:lnB>
                  </a:tcPr>
                </a:tc>
                <a:tc>
                  <a:txBody>
                    <a:bodyPr/>
                    <a:lstStyle/>
                    <a:p>
                      <a:r>
                        <a:rPr lang="es-MX" sz="100"/>
                        <a:t>Volumen estimado:</a:t>
                      </a:r>
                    </a:p>
                  </a:txBody>
                  <a:tcPr marL="0" marR="0" marT="0" marB="0" anchor="ctr">
                    <a:lnL>
                      <a:noFill/>
                    </a:lnL>
                    <a:lnR>
                      <a:noFill/>
                    </a:lnR>
                    <a:lnT>
                      <a:noFill/>
                    </a:lnT>
                    <a:lnB>
                      <a:noFill/>
                    </a:lnB>
                  </a:tcPr>
                </a:tc>
              </a:tr>
              <a:tr h="88029">
                <a:tc>
                  <a:txBody>
                    <a:bodyPr/>
                    <a:lstStyle/>
                    <a:p>
                      <a:r>
                        <a:rPr lang="es-MX" sz="100"/>
                        <a:t>Mar-27-09</a:t>
                      </a:r>
                    </a:p>
                  </a:txBody>
                  <a:tcPr marL="0" marR="0" marT="0" marB="0" anchor="ctr">
                    <a:lnL>
                      <a:noFill/>
                    </a:lnL>
                    <a:lnR>
                      <a:noFill/>
                    </a:lnR>
                    <a:lnT>
                      <a:noFill/>
                    </a:lnT>
                    <a:lnB>
                      <a:noFill/>
                    </a:lnB>
                  </a:tcPr>
                </a:tc>
                <a:tc>
                  <a:txBody>
                    <a:bodyPr/>
                    <a:lstStyle/>
                    <a:p>
                      <a:r>
                        <a:rPr lang="es-MX" sz="100"/>
                        <a:t>Abr-1-09</a:t>
                      </a:r>
                    </a:p>
                  </a:txBody>
                  <a:tcPr marL="0" marR="0" marT="0" marB="0" anchor="ctr">
                    <a:lnL>
                      <a:noFill/>
                    </a:lnL>
                    <a:lnR>
                      <a:noFill/>
                    </a:lnR>
                    <a:lnT>
                      <a:noFill/>
                    </a:lnT>
                    <a:lnB>
                      <a:noFill/>
                    </a:lnB>
                  </a:tcPr>
                </a:tc>
                <a:tc>
                  <a:txBody>
                    <a:bodyPr/>
                    <a:lstStyle/>
                    <a:p>
                      <a:r>
                        <a:rPr lang="es-MX" sz="100"/>
                        <a:t>Menos que $ 74,840 </a:t>
                      </a:r>
                    </a:p>
                    <a:p>
                      <a:r>
                        <a:rPr lang="es-MX" sz="100"/>
                        <a:t>Limpieza y Mantenimiento</a:t>
                      </a:r>
                    </a:p>
                    <a:p>
                      <a:r>
                        <a:rPr lang="es-MX" sz="100">
                          <a:hlinkClick r:id="rId23" action="ppaction://hlinkfile"/>
                        </a:rPr>
                        <a:t>ADQUISICIÓN DE PRODUCTOS DE LIMPIEZA</a:t>
                      </a:r>
                      <a:endParaRPr lang="es-MX" sz="100"/>
                    </a:p>
                    <a:p>
                      <a:r>
                        <a:rPr lang="es-MX" sz="100"/>
                        <a:t>CONTRATACION DIRECTA Costa Rica - </a:t>
                      </a:r>
                      <a:r>
                        <a:rPr lang="es-MX" sz="100">
                          <a:hlinkClick r:id="rId23" action="ppaction://hlinkfile"/>
                        </a:rPr>
                        <a:t>2009CD-000030-0PR00</a:t>
                      </a:r>
                      <a:endParaRPr lang="es-MX" sz="100"/>
                    </a:p>
                  </a:txBody>
                  <a:tcPr marL="0" marR="0" marT="0" marB="0" anchor="ctr">
                    <a:lnL>
                      <a:noFill/>
                    </a:lnL>
                    <a:lnR>
                      <a:noFill/>
                    </a:lnR>
                    <a:lnT>
                      <a:noFill/>
                    </a:lnT>
                    <a:lnB>
                      <a:noFill/>
                    </a:lnB>
                  </a:tcPr>
                </a:tc>
              </a:tr>
              <a:tr h="58686">
                <a:tc>
                  <a:txBody>
                    <a:bodyPr/>
                    <a:lstStyle/>
                    <a:p>
                      <a:r>
                        <a:rPr lang="es-MX" sz="100"/>
                        <a:t>Publicado: </a:t>
                      </a:r>
                    </a:p>
                  </a:txBody>
                  <a:tcPr marL="0" marR="0" marT="0" marB="0" anchor="ctr">
                    <a:lnL>
                      <a:noFill/>
                    </a:lnL>
                    <a:lnR>
                      <a:noFill/>
                    </a:lnR>
                    <a:lnT>
                      <a:noFill/>
                    </a:lnT>
                    <a:lnB>
                      <a:noFill/>
                    </a:lnB>
                  </a:tcPr>
                </a:tc>
                <a:tc>
                  <a:txBody>
                    <a:bodyPr/>
                    <a:lstStyle/>
                    <a:p>
                      <a:r>
                        <a:rPr lang="es-MX" sz="100"/>
                        <a:t>Fecha de apertura:</a:t>
                      </a:r>
                    </a:p>
                  </a:txBody>
                  <a:tcPr marL="0" marR="0" marT="0" marB="0" anchor="ctr">
                    <a:lnL>
                      <a:noFill/>
                    </a:lnL>
                    <a:lnR>
                      <a:noFill/>
                    </a:lnR>
                    <a:lnT>
                      <a:noFill/>
                    </a:lnT>
                    <a:lnB>
                      <a:noFill/>
                    </a:lnB>
                  </a:tcPr>
                </a:tc>
                <a:tc>
                  <a:txBody>
                    <a:bodyPr/>
                    <a:lstStyle/>
                    <a:p>
                      <a:r>
                        <a:rPr lang="es-MX" sz="100"/>
                        <a:t>Volumen estimado:</a:t>
                      </a:r>
                    </a:p>
                  </a:txBody>
                  <a:tcPr marL="0" marR="0" marT="0" marB="0" anchor="ctr">
                    <a:lnL>
                      <a:noFill/>
                    </a:lnL>
                    <a:lnR>
                      <a:noFill/>
                    </a:lnR>
                    <a:lnT>
                      <a:noFill/>
                    </a:lnT>
                    <a:lnB>
                      <a:noFill/>
                    </a:lnB>
                  </a:tcPr>
                </a:tc>
              </a:tr>
              <a:tr h="102700">
                <a:tc>
                  <a:txBody>
                    <a:bodyPr/>
                    <a:lstStyle/>
                    <a:p>
                      <a:r>
                        <a:rPr lang="es-MX" sz="100"/>
                        <a:t>Mar-27-09</a:t>
                      </a:r>
                    </a:p>
                  </a:txBody>
                  <a:tcPr marL="0" marR="0" marT="0" marB="0" anchor="ctr">
                    <a:lnL>
                      <a:noFill/>
                    </a:lnL>
                    <a:lnR>
                      <a:noFill/>
                    </a:lnR>
                    <a:lnT>
                      <a:noFill/>
                    </a:lnT>
                    <a:lnB>
                      <a:noFill/>
                    </a:lnB>
                  </a:tcPr>
                </a:tc>
                <a:tc>
                  <a:txBody>
                    <a:bodyPr/>
                    <a:lstStyle/>
                    <a:p>
                      <a:r>
                        <a:rPr lang="es-MX" sz="100"/>
                        <a:t>Abr-2-09</a:t>
                      </a:r>
                    </a:p>
                  </a:txBody>
                  <a:tcPr marL="0" marR="0" marT="0" marB="0" anchor="ctr">
                    <a:lnL>
                      <a:noFill/>
                    </a:lnL>
                    <a:lnR>
                      <a:noFill/>
                    </a:lnR>
                    <a:lnT>
                      <a:noFill/>
                    </a:lnT>
                    <a:lnB>
                      <a:noFill/>
                    </a:lnB>
                  </a:tcPr>
                </a:tc>
                <a:tc>
                  <a:txBody>
                    <a:bodyPr/>
                    <a:lstStyle/>
                    <a:p>
                      <a:r>
                        <a:rPr lang="es-MX" sz="100"/>
                        <a:t>Menos que $ 74,840 </a:t>
                      </a:r>
                    </a:p>
                    <a:p>
                      <a:r>
                        <a:rPr lang="es-MX" sz="100"/>
                        <a:t>Armamento y Seguridad</a:t>
                      </a:r>
                    </a:p>
                    <a:p>
                      <a:r>
                        <a:rPr lang="es-MX" sz="100">
                          <a:hlinkClick r:id="rId24" action="ppaction://hlinkfile"/>
                        </a:rPr>
                        <a:t>ADQUISICION DE INDUMENTARIA PARA SEGURIDAD</a:t>
                      </a:r>
                      <a:endParaRPr lang="es-MX" sz="100"/>
                    </a:p>
                    <a:p>
                      <a:r>
                        <a:rPr lang="es-MX" sz="100"/>
                        <a:t>CONTRATACION DIRECTA Costa Rica - </a:t>
                      </a:r>
                      <a:r>
                        <a:rPr lang="es-MX" sz="100">
                          <a:hlinkClick r:id="rId24" action="ppaction://hlinkfile"/>
                        </a:rPr>
                        <a:t>2009CD-000636-99999</a:t>
                      </a:r>
                      <a:endParaRPr lang="es-MX" sz="100"/>
                    </a:p>
                  </a:txBody>
                  <a:tcPr marL="0" marR="0" marT="0" marB="0" anchor="ctr">
                    <a:lnL>
                      <a:noFill/>
                    </a:lnL>
                    <a:lnR>
                      <a:noFill/>
                    </a:lnR>
                    <a:lnT>
                      <a:noFill/>
                    </a:lnT>
                    <a:lnB>
                      <a:noFill/>
                    </a:lnB>
                  </a:tcPr>
                </a:tc>
              </a:tr>
              <a:tr h="58686">
                <a:tc>
                  <a:txBody>
                    <a:bodyPr/>
                    <a:lstStyle/>
                    <a:p>
                      <a:r>
                        <a:rPr lang="es-MX" sz="100"/>
                        <a:t>Publicado: </a:t>
                      </a:r>
                    </a:p>
                  </a:txBody>
                  <a:tcPr marL="0" marR="0" marT="0" marB="0" anchor="ctr">
                    <a:lnL>
                      <a:noFill/>
                    </a:lnL>
                    <a:lnR>
                      <a:noFill/>
                    </a:lnR>
                    <a:lnT>
                      <a:noFill/>
                    </a:lnT>
                    <a:lnB>
                      <a:noFill/>
                    </a:lnB>
                  </a:tcPr>
                </a:tc>
                <a:tc>
                  <a:txBody>
                    <a:bodyPr/>
                    <a:lstStyle/>
                    <a:p>
                      <a:r>
                        <a:rPr lang="es-MX" sz="100"/>
                        <a:t>Fecha de apertura:</a:t>
                      </a:r>
                    </a:p>
                  </a:txBody>
                  <a:tcPr marL="0" marR="0" marT="0" marB="0" anchor="ctr">
                    <a:lnL>
                      <a:noFill/>
                    </a:lnL>
                    <a:lnR>
                      <a:noFill/>
                    </a:lnR>
                    <a:lnT>
                      <a:noFill/>
                    </a:lnT>
                    <a:lnB>
                      <a:noFill/>
                    </a:lnB>
                  </a:tcPr>
                </a:tc>
                <a:tc>
                  <a:txBody>
                    <a:bodyPr/>
                    <a:lstStyle/>
                    <a:p>
                      <a:r>
                        <a:rPr lang="es-MX" sz="100"/>
                        <a:t>Volumen estimado:</a:t>
                      </a:r>
                    </a:p>
                  </a:txBody>
                  <a:tcPr marL="0" marR="0" marT="0" marB="0" anchor="ctr">
                    <a:lnL>
                      <a:noFill/>
                    </a:lnL>
                    <a:lnR>
                      <a:noFill/>
                    </a:lnR>
                    <a:lnT>
                      <a:noFill/>
                    </a:lnT>
                    <a:lnB>
                      <a:noFill/>
                    </a:lnB>
                  </a:tcPr>
                </a:tc>
              </a:tr>
              <a:tr h="117372">
                <a:tc>
                  <a:txBody>
                    <a:bodyPr/>
                    <a:lstStyle/>
                    <a:p>
                      <a:r>
                        <a:rPr lang="es-MX" sz="100"/>
                        <a:t>Mar-27-09</a:t>
                      </a:r>
                    </a:p>
                  </a:txBody>
                  <a:tcPr marL="0" marR="0" marT="0" marB="0" anchor="ctr">
                    <a:lnL>
                      <a:noFill/>
                    </a:lnL>
                    <a:lnR>
                      <a:noFill/>
                    </a:lnR>
                    <a:lnT>
                      <a:noFill/>
                    </a:lnT>
                    <a:lnB>
                      <a:noFill/>
                    </a:lnB>
                  </a:tcPr>
                </a:tc>
                <a:tc>
                  <a:txBody>
                    <a:bodyPr/>
                    <a:lstStyle/>
                    <a:p>
                      <a:r>
                        <a:rPr lang="es-MX" sz="100"/>
                        <a:t>Abr-3-09</a:t>
                      </a:r>
                    </a:p>
                  </a:txBody>
                  <a:tcPr marL="0" marR="0" marT="0" marB="0" anchor="ctr">
                    <a:lnL>
                      <a:noFill/>
                    </a:lnL>
                    <a:lnR>
                      <a:noFill/>
                    </a:lnR>
                    <a:lnT>
                      <a:noFill/>
                    </a:lnT>
                    <a:lnB>
                      <a:noFill/>
                    </a:lnB>
                  </a:tcPr>
                </a:tc>
                <a:tc>
                  <a:txBody>
                    <a:bodyPr/>
                    <a:lstStyle/>
                    <a:p>
                      <a:r>
                        <a:rPr lang="es-MX" sz="100"/>
                        <a:t>Menos que $ 74,840 </a:t>
                      </a:r>
                    </a:p>
                    <a:p>
                      <a:r>
                        <a:rPr lang="es-MX" sz="100"/>
                        <a:t>Hoteles, Transporte y Viajes</a:t>
                      </a:r>
                    </a:p>
                    <a:p>
                      <a:r>
                        <a:rPr lang="es-MX" sz="100">
                          <a:hlinkClick r:id="rId25" action="ppaction://hlinkfile"/>
                        </a:rPr>
                        <a:t>SERVICIO DE ALIMENTACION PARA EL DIA 4 DE ABRIL 09 SEGUN DETALLE COMO CARTEL.</a:t>
                      </a:r>
                      <a:endParaRPr lang="es-MX" sz="100"/>
                    </a:p>
                    <a:p>
                      <a:r>
                        <a:rPr lang="es-MX" sz="100"/>
                        <a:t>CONTRATACION DIRECTA Costa Rica - </a:t>
                      </a:r>
                      <a:r>
                        <a:rPr lang="es-MX" sz="100">
                          <a:hlinkClick r:id="rId25" action="ppaction://hlinkfile"/>
                        </a:rPr>
                        <a:t>2009CD-000641-99999</a:t>
                      </a:r>
                      <a:endParaRPr lang="es-MX" sz="100"/>
                    </a:p>
                  </a:txBody>
                  <a:tcPr marL="0" marR="0" marT="0" marB="0" anchor="ctr">
                    <a:lnL>
                      <a:noFill/>
                    </a:lnL>
                    <a:lnR>
                      <a:noFill/>
                    </a:lnR>
                    <a:lnT>
                      <a:noFill/>
                    </a:lnT>
                    <a:lnB>
                      <a:noFill/>
                    </a:lnB>
                  </a:tcPr>
                </a:tc>
              </a:tr>
              <a:tr h="58686">
                <a:tc>
                  <a:txBody>
                    <a:bodyPr/>
                    <a:lstStyle/>
                    <a:p>
                      <a:r>
                        <a:rPr lang="es-MX" sz="100"/>
                        <a:t>Publicado: </a:t>
                      </a:r>
                    </a:p>
                  </a:txBody>
                  <a:tcPr marL="0" marR="0" marT="0" marB="0" anchor="ctr">
                    <a:lnL>
                      <a:noFill/>
                    </a:lnL>
                    <a:lnR>
                      <a:noFill/>
                    </a:lnR>
                    <a:lnT>
                      <a:noFill/>
                    </a:lnT>
                    <a:lnB>
                      <a:noFill/>
                    </a:lnB>
                  </a:tcPr>
                </a:tc>
                <a:tc>
                  <a:txBody>
                    <a:bodyPr/>
                    <a:lstStyle/>
                    <a:p>
                      <a:r>
                        <a:rPr lang="es-MX" sz="100"/>
                        <a:t>Fecha de apertura:</a:t>
                      </a:r>
                    </a:p>
                  </a:txBody>
                  <a:tcPr marL="0" marR="0" marT="0" marB="0" anchor="ctr">
                    <a:lnL>
                      <a:noFill/>
                    </a:lnL>
                    <a:lnR>
                      <a:noFill/>
                    </a:lnR>
                    <a:lnT>
                      <a:noFill/>
                    </a:lnT>
                    <a:lnB>
                      <a:noFill/>
                    </a:lnB>
                  </a:tcPr>
                </a:tc>
                <a:tc>
                  <a:txBody>
                    <a:bodyPr/>
                    <a:lstStyle/>
                    <a:p>
                      <a:r>
                        <a:rPr lang="es-MX" sz="100"/>
                        <a:t>Volumen estimado:</a:t>
                      </a:r>
                    </a:p>
                  </a:txBody>
                  <a:tcPr marL="0" marR="0" marT="0" marB="0" anchor="ctr">
                    <a:lnL>
                      <a:noFill/>
                    </a:lnL>
                    <a:lnR>
                      <a:noFill/>
                    </a:lnR>
                    <a:lnT>
                      <a:noFill/>
                    </a:lnT>
                    <a:lnB>
                      <a:noFill/>
                    </a:lnB>
                  </a:tcPr>
                </a:tc>
              </a:tr>
              <a:tr h="161386">
                <a:tc>
                  <a:txBody>
                    <a:bodyPr/>
                    <a:lstStyle/>
                    <a:p>
                      <a:r>
                        <a:rPr lang="es-MX" sz="100"/>
                        <a:t>Mar-27-09</a:t>
                      </a:r>
                    </a:p>
                  </a:txBody>
                  <a:tcPr marL="0" marR="0" marT="0" marB="0" anchor="ctr">
                    <a:lnL>
                      <a:noFill/>
                    </a:lnL>
                    <a:lnR>
                      <a:noFill/>
                    </a:lnR>
                    <a:lnT>
                      <a:noFill/>
                    </a:lnT>
                    <a:lnB>
                      <a:noFill/>
                    </a:lnB>
                  </a:tcPr>
                </a:tc>
                <a:tc>
                  <a:txBody>
                    <a:bodyPr/>
                    <a:lstStyle/>
                    <a:p>
                      <a:r>
                        <a:rPr lang="es-MX" sz="100"/>
                        <a:t>Mar-30-09</a:t>
                      </a:r>
                    </a:p>
                  </a:txBody>
                  <a:tcPr marL="0" marR="0" marT="0" marB="0" anchor="ctr">
                    <a:lnL>
                      <a:noFill/>
                    </a:lnL>
                    <a:lnR>
                      <a:noFill/>
                    </a:lnR>
                    <a:lnT>
                      <a:noFill/>
                    </a:lnT>
                    <a:lnB>
                      <a:noFill/>
                    </a:lnB>
                  </a:tcPr>
                </a:tc>
                <a:tc>
                  <a:txBody>
                    <a:bodyPr/>
                    <a:lstStyle/>
                    <a:p>
                      <a:r>
                        <a:rPr lang="es-MX" sz="100"/>
                        <a:t>Menos que $ 74,840 </a:t>
                      </a:r>
                    </a:p>
                    <a:p>
                      <a:r>
                        <a:rPr lang="es-MX" sz="100"/>
                        <a:t>Infraestructura y Construcción</a:t>
                      </a:r>
                    </a:p>
                    <a:p>
                      <a:r>
                        <a:rPr lang="es-MX" sz="100">
                          <a:hlinkClick r:id="rId26" action="ppaction://hlinkfile"/>
                        </a:rPr>
                        <a:t>CONSTRUCCION DE CINCO PARQUES DEPORTIVOS Y RECREATIVOS EN EL DEPARTAMENTO DE JUTIAPA(ZAPOTITLAN, EL ADELANTO, COMAPA, YUPILTEPEQUE). CONSULTAS AQUI.</a:t>
                      </a:r>
                      <a:endParaRPr lang="es-MX" sz="100"/>
                    </a:p>
                    <a:p>
                      <a:r>
                        <a:rPr lang="es-MX" sz="100"/>
                        <a:t>Público Guatemala - </a:t>
                      </a:r>
                      <a:r>
                        <a:rPr lang="es-MX" sz="100">
                          <a:hlinkClick r:id="rId26" action="ppaction://hlinkfile"/>
                        </a:rPr>
                        <a:t>749672</a:t>
                      </a:r>
                      <a:endParaRPr lang="es-MX" sz="100"/>
                    </a:p>
                  </a:txBody>
                  <a:tcPr marL="0" marR="0" marT="0" marB="0" anchor="ctr">
                    <a:lnL>
                      <a:noFill/>
                    </a:lnL>
                    <a:lnR>
                      <a:noFill/>
                    </a:lnR>
                    <a:lnT>
                      <a:noFill/>
                    </a:lnT>
                    <a:lnB>
                      <a:noFill/>
                    </a:lnB>
                  </a:tcPr>
                </a:tc>
              </a:tr>
              <a:tr h="58686">
                <a:tc>
                  <a:txBody>
                    <a:bodyPr/>
                    <a:lstStyle/>
                    <a:p>
                      <a:r>
                        <a:rPr lang="es-MX" sz="100"/>
                        <a:t>Publicado: </a:t>
                      </a:r>
                    </a:p>
                  </a:txBody>
                  <a:tcPr marL="0" marR="0" marT="0" marB="0" anchor="ctr">
                    <a:lnL>
                      <a:noFill/>
                    </a:lnL>
                    <a:lnR>
                      <a:noFill/>
                    </a:lnR>
                    <a:lnT>
                      <a:noFill/>
                    </a:lnT>
                    <a:lnB>
                      <a:noFill/>
                    </a:lnB>
                  </a:tcPr>
                </a:tc>
                <a:tc>
                  <a:txBody>
                    <a:bodyPr/>
                    <a:lstStyle/>
                    <a:p>
                      <a:r>
                        <a:rPr lang="es-MX" sz="100"/>
                        <a:t>Fecha de apertura:</a:t>
                      </a:r>
                    </a:p>
                  </a:txBody>
                  <a:tcPr marL="0" marR="0" marT="0" marB="0" anchor="ctr">
                    <a:lnL>
                      <a:noFill/>
                    </a:lnL>
                    <a:lnR>
                      <a:noFill/>
                    </a:lnR>
                    <a:lnT>
                      <a:noFill/>
                    </a:lnT>
                    <a:lnB>
                      <a:noFill/>
                    </a:lnB>
                  </a:tcPr>
                </a:tc>
                <a:tc>
                  <a:txBody>
                    <a:bodyPr/>
                    <a:lstStyle/>
                    <a:p>
                      <a:r>
                        <a:rPr lang="es-MX" sz="100"/>
                        <a:t>Volumen estimado:</a:t>
                      </a:r>
                    </a:p>
                  </a:txBody>
                  <a:tcPr marL="0" marR="0" marT="0" marB="0" anchor="ctr">
                    <a:lnL>
                      <a:noFill/>
                    </a:lnL>
                    <a:lnR>
                      <a:noFill/>
                    </a:lnR>
                    <a:lnT>
                      <a:noFill/>
                    </a:lnT>
                    <a:lnB>
                      <a:noFill/>
                    </a:lnB>
                  </a:tcPr>
                </a:tc>
              </a:tr>
              <a:tr h="176058">
                <a:tc>
                  <a:txBody>
                    <a:bodyPr/>
                    <a:lstStyle/>
                    <a:p>
                      <a:r>
                        <a:rPr lang="es-MX" sz="100"/>
                        <a:t>Mar-27-09</a:t>
                      </a:r>
                    </a:p>
                  </a:txBody>
                  <a:tcPr marL="0" marR="0" marT="0" marB="0" anchor="ctr">
                    <a:lnL>
                      <a:noFill/>
                    </a:lnL>
                    <a:lnR>
                      <a:noFill/>
                    </a:lnR>
                    <a:lnT>
                      <a:noFill/>
                    </a:lnT>
                    <a:lnB>
                      <a:noFill/>
                    </a:lnB>
                  </a:tcPr>
                </a:tc>
                <a:tc>
                  <a:txBody>
                    <a:bodyPr/>
                    <a:lstStyle/>
                    <a:p>
                      <a:r>
                        <a:rPr lang="es-MX" sz="100"/>
                        <a:t>Abr-8-09</a:t>
                      </a:r>
                    </a:p>
                  </a:txBody>
                  <a:tcPr marL="0" marR="0" marT="0" marB="0" anchor="ctr">
                    <a:lnL>
                      <a:noFill/>
                    </a:lnL>
                    <a:lnR>
                      <a:noFill/>
                    </a:lnR>
                    <a:lnT>
                      <a:noFill/>
                    </a:lnT>
                    <a:lnB>
                      <a:noFill/>
                    </a:lnB>
                  </a:tcPr>
                </a:tc>
                <a:tc>
                  <a:txBody>
                    <a:bodyPr/>
                    <a:lstStyle/>
                    <a:p>
                      <a:r>
                        <a:rPr lang="es-MX" sz="100"/>
                        <a:t>n/d </a:t>
                      </a:r>
                    </a:p>
                    <a:p>
                      <a:r>
                        <a:rPr lang="es-MX" sz="100"/>
                        <a:t>Salud y Medicamentos</a:t>
                      </a:r>
                    </a:p>
                    <a:p>
                      <a:r>
                        <a:rPr lang="es-MX" sz="100">
                          <a:hlinkClick r:id="rId27" action="ppaction://hlinkfile"/>
                        </a:rPr>
                        <a:t>"SEGUROS PARA AUTOMOTORES LIVIANOS, MOTOCICLETAS Y MAQUINARIA PESADA DE LA ALCALDIA MUNICIPAL DE SAN MIGUEL" SEGUNDA CONVOCATORIA</a:t>
                      </a:r>
                      <a:endParaRPr lang="es-MX" sz="100"/>
                    </a:p>
                    <a:p>
                      <a:r>
                        <a:rPr lang="es-MX" sz="100"/>
                        <a:t>Licitación Pública por Invitación (LPI) El Salvador - </a:t>
                      </a:r>
                      <a:r>
                        <a:rPr lang="es-MX" sz="100">
                          <a:hlinkClick r:id="rId27" action="ppaction://hlinkfile"/>
                        </a:rPr>
                        <a:t>LPI-07/2009AMSM</a:t>
                      </a:r>
                      <a:endParaRPr lang="es-MX" sz="100"/>
                    </a:p>
                  </a:txBody>
                  <a:tcPr marL="0" marR="0" marT="0" marB="0" anchor="ctr">
                    <a:lnL>
                      <a:noFill/>
                    </a:lnL>
                    <a:lnR>
                      <a:noFill/>
                    </a:lnR>
                    <a:lnT>
                      <a:noFill/>
                    </a:lnT>
                    <a:lnB>
                      <a:noFill/>
                    </a:lnB>
                  </a:tcPr>
                </a:tc>
              </a:tr>
              <a:tr h="58686">
                <a:tc>
                  <a:txBody>
                    <a:bodyPr/>
                    <a:lstStyle/>
                    <a:p>
                      <a:r>
                        <a:rPr lang="es-MX" sz="100"/>
                        <a:t>Publicado: </a:t>
                      </a:r>
                    </a:p>
                  </a:txBody>
                  <a:tcPr marL="0" marR="0" marT="0" marB="0" anchor="ctr">
                    <a:lnL>
                      <a:noFill/>
                    </a:lnL>
                    <a:lnR>
                      <a:noFill/>
                    </a:lnR>
                    <a:lnT>
                      <a:noFill/>
                    </a:lnT>
                    <a:lnB>
                      <a:noFill/>
                    </a:lnB>
                  </a:tcPr>
                </a:tc>
                <a:tc>
                  <a:txBody>
                    <a:bodyPr/>
                    <a:lstStyle/>
                    <a:p>
                      <a:r>
                        <a:rPr lang="es-MX" sz="100"/>
                        <a:t>Fecha de apertura:</a:t>
                      </a:r>
                    </a:p>
                  </a:txBody>
                  <a:tcPr marL="0" marR="0" marT="0" marB="0" anchor="ctr">
                    <a:lnL>
                      <a:noFill/>
                    </a:lnL>
                    <a:lnR>
                      <a:noFill/>
                    </a:lnR>
                    <a:lnT>
                      <a:noFill/>
                    </a:lnT>
                    <a:lnB>
                      <a:noFill/>
                    </a:lnB>
                  </a:tcPr>
                </a:tc>
                <a:tc>
                  <a:txBody>
                    <a:bodyPr/>
                    <a:lstStyle/>
                    <a:p>
                      <a:r>
                        <a:rPr lang="es-MX" sz="100"/>
                        <a:t>Volumen estimado:</a:t>
                      </a:r>
                    </a:p>
                  </a:txBody>
                  <a:tcPr marL="0" marR="0" marT="0" marB="0" anchor="ctr">
                    <a:lnL>
                      <a:noFill/>
                    </a:lnL>
                    <a:lnR>
                      <a:noFill/>
                    </a:lnR>
                    <a:lnT>
                      <a:noFill/>
                    </a:lnT>
                    <a:lnB>
                      <a:noFill/>
                    </a:lnB>
                  </a:tcPr>
                </a:tc>
              </a:tr>
              <a:tr h="102700">
                <a:tc>
                  <a:txBody>
                    <a:bodyPr/>
                    <a:lstStyle/>
                    <a:p>
                      <a:r>
                        <a:rPr lang="es-MX" sz="100"/>
                        <a:t>Mar-27-09</a:t>
                      </a:r>
                    </a:p>
                  </a:txBody>
                  <a:tcPr marL="0" marR="0" marT="0" marB="0" anchor="ctr">
                    <a:lnL>
                      <a:noFill/>
                    </a:lnL>
                    <a:lnR>
                      <a:noFill/>
                    </a:lnR>
                    <a:lnT>
                      <a:noFill/>
                    </a:lnT>
                    <a:lnB>
                      <a:noFill/>
                    </a:lnB>
                  </a:tcPr>
                </a:tc>
                <a:tc>
                  <a:txBody>
                    <a:bodyPr/>
                    <a:lstStyle/>
                    <a:p>
                      <a:r>
                        <a:rPr lang="es-MX" sz="100"/>
                        <a:t>Abr-20-09</a:t>
                      </a:r>
                    </a:p>
                  </a:txBody>
                  <a:tcPr marL="0" marR="0" marT="0" marB="0" anchor="ctr">
                    <a:lnL>
                      <a:noFill/>
                    </a:lnL>
                    <a:lnR>
                      <a:noFill/>
                    </a:lnR>
                    <a:lnT>
                      <a:noFill/>
                    </a:lnT>
                    <a:lnB>
                      <a:noFill/>
                    </a:lnB>
                  </a:tcPr>
                </a:tc>
                <a:tc>
                  <a:txBody>
                    <a:bodyPr/>
                    <a:lstStyle/>
                    <a:p>
                      <a:r>
                        <a:rPr lang="es-MX" sz="100"/>
                        <a:t>Entre $ 15,384 y $ 122,110 </a:t>
                      </a:r>
                    </a:p>
                    <a:p>
                      <a:r>
                        <a:rPr lang="es-MX" sz="100"/>
                        <a:t>Armamento y Seguridad - Textil, Cuero y Vestimenta</a:t>
                      </a:r>
                    </a:p>
                    <a:p>
                      <a:r>
                        <a:rPr lang="es-MX" sz="100">
                          <a:hlinkClick r:id="rId28" action="ppaction://hlinkfile"/>
                        </a:rPr>
                        <a:t>ROPA PROTECTORA CONTRA PARA MATERIAS PELIGROSAS</a:t>
                      </a:r>
                      <a:endParaRPr lang="es-MX" sz="100"/>
                    </a:p>
                    <a:p>
                      <a:r>
                        <a:rPr lang="es-MX" sz="100"/>
                        <a:t>Cotizacion Honduras - </a:t>
                      </a:r>
                      <a:r>
                        <a:rPr lang="es-MX" sz="100">
                          <a:hlinkClick r:id="rId28" action="ppaction://hlinkfile"/>
                        </a:rPr>
                        <a:t>DGC- 166-2009- C.M.O.</a:t>
                      </a:r>
                      <a:endParaRPr lang="es-MX" sz="100"/>
                    </a:p>
                  </a:txBody>
                  <a:tcPr marL="0" marR="0" marT="0" marB="0" anchor="ctr">
                    <a:lnL>
                      <a:noFill/>
                    </a:lnL>
                    <a:lnR>
                      <a:noFill/>
                    </a:lnR>
                    <a:lnT>
                      <a:noFill/>
                    </a:lnT>
                    <a:lnB>
                      <a:noFill/>
                    </a:lnB>
                  </a:tcPr>
                </a:tc>
              </a:tr>
              <a:tr h="58686">
                <a:tc>
                  <a:txBody>
                    <a:bodyPr/>
                    <a:lstStyle/>
                    <a:p>
                      <a:r>
                        <a:rPr lang="es-MX" sz="100"/>
                        <a:t>Publicado: </a:t>
                      </a:r>
                    </a:p>
                  </a:txBody>
                  <a:tcPr marL="0" marR="0" marT="0" marB="0" anchor="ctr">
                    <a:lnL>
                      <a:noFill/>
                    </a:lnL>
                    <a:lnR>
                      <a:noFill/>
                    </a:lnR>
                    <a:lnT>
                      <a:noFill/>
                    </a:lnT>
                    <a:lnB>
                      <a:noFill/>
                    </a:lnB>
                  </a:tcPr>
                </a:tc>
                <a:tc>
                  <a:txBody>
                    <a:bodyPr/>
                    <a:lstStyle/>
                    <a:p>
                      <a:r>
                        <a:rPr lang="es-MX" sz="100"/>
                        <a:t>Fecha de apertura:</a:t>
                      </a:r>
                    </a:p>
                  </a:txBody>
                  <a:tcPr marL="0" marR="0" marT="0" marB="0" anchor="ctr">
                    <a:lnL>
                      <a:noFill/>
                    </a:lnL>
                    <a:lnR>
                      <a:noFill/>
                    </a:lnR>
                    <a:lnT>
                      <a:noFill/>
                    </a:lnT>
                    <a:lnB>
                      <a:noFill/>
                    </a:lnB>
                  </a:tcPr>
                </a:tc>
                <a:tc>
                  <a:txBody>
                    <a:bodyPr/>
                    <a:lstStyle/>
                    <a:p>
                      <a:r>
                        <a:rPr lang="es-MX" sz="100"/>
                        <a:t>Volumen estimado:</a:t>
                      </a:r>
                    </a:p>
                  </a:txBody>
                  <a:tcPr marL="0" marR="0" marT="0" marB="0" anchor="ctr">
                    <a:lnL>
                      <a:noFill/>
                    </a:lnL>
                    <a:lnR>
                      <a:noFill/>
                    </a:lnR>
                    <a:lnT>
                      <a:noFill/>
                    </a:lnT>
                    <a:lnB>
                      <a:noFill/>
                    </a:lnB>
                  </a:tcPr>
                </a:tc>
              </a:tr>
              <a:tr h="176058">
                <a:tc>
                  <a:txBody>
                    <a:bodyPr/>
                    <a:lstStyle/>
                    <a:p>
                      <a:r>
                        <a:rPr lang="es-MX" sz="100"/>
                        <a:t>Mar-26-09</a:t>
                      </a:r>
                    </a:p>
                  </a:txBody>
                  <a:tcPr marL="0" marR="0" marT="0" marB="0" anchor="ctr">
                    <a:lnL>
                      <a:noFill/>
                    </a:lnL>
                    <a:lnR>
                      <a:noFill/>
                    </a:lnR>
                    <a:lnT>
                      <a:noFill/>
                    </a:lnT>
                    <a:lnB>
                      <a:noFill/>
                    </a:lnB>
                  </a:tcPr>
                </a:tc>
                <a:tc>
                  <a:txBody>
                    <a:bodyPr/>
                    <a:lstStyle/>
                    <a:p>
                      <a:r>
                        <a:rPr lang="es-MX" sz="100"/>
                        <a:t>Mar-27-09</a:t>
                      </a:r>
                    </a:p>
                  </a:txBody>
                  <a:tcPr marL="0" marR="0" marT="0" marB="0" anchor="ctr">
                    <a:lnL>
                      <a:noFill/>
                    </a:lnL>
                    <a:lnR>
                      <a:noFill/>
                    </a:lnR>
                    <a:lnT>
                      <a:noFill/>
                    </a:lnT>
                    <a:lnB>
                      <a:noFill/>
                    </a:lnB>
                  </a:tcPr>
                </a:tc>
                <a:tc>
                  <a:txBody>
                    <a:bodyPr/>
                    <a:lstStyle/>
                    <a:p>
                      <a:r>
                        <a:rPr lang="es-MX" sz="100"/>
                        <a:t>Menos que $ 8,997 </a:t>
                      </a:r>
                    </a:p>
                    <a:p>
                      <a:r>
                        <a:rPr lang="es-MX" sz="100"/>
                        <a:t>Vehículos</a:t>
                      </a:r>
                    </a:p>
                    <a:p>
                      <a:r>
                        <a:rPr lang="es-MX" sz="100">
                          <a:hlinkClick r:id="rId29" action="ppaction://hlinkfile"/>
                        </a:rPr>
                        <a:t>KIT DE MANTENIMIENTO DE VEHÍCULO DE SOPORTE EN TIERRA - DIFERENCIALES - BATERÍAS PARA VEHÍCULOS - TERMINALES DE CABLE O ALAMBRE - LIMPIAPARABRISAS DE CAMIÓN</a:t>
                      </a:r>
                      <a:endParaRPr lang="es-MX" sz="100"/>
                    </a:p>
                    <a:p>
                      <a:r>
                        <a:rPr lang="es-MX" sz="100"/>
                        <a:t>Cotizacion Honduras - </a:t>
                      </a:r>
                      <a:r>
                        <a:rPr lang="es-MX" sz="100">
                          <a:hlinkClick r:id="rId29" action="ppaction://hlinkfile"/>
                        </a:rPr>
                        <a:t>DGC-232- 2009</a:t>
                      </a:r>
                      <a:endParaRPr lang="es-MX" sz="100"/>
                    </a:p>
                  </a:txBody>
                  <a:tcPr marL="0" marR="0" marT="0" marB="0" anchor="ctr">
                    <a:lnL>
                      <a:noFill/>
                    </a:lnL>
                    <a:lnR>
                      <a:noFill/>
                    </a:lnR>
                    <a:lnT>
                      <a:noFill/>
                    </a:lnT>
                    <a:lnB>
                      <a:noFill/>
                    </a:lnB>
                  </a:tcPr>
                </a:tc>
              </a:tr>
              <a:tr h="58686">
                <a:tc>
                  <a:txBody>
                    <a:bodyPr/>
                    <a:lstStyle/>
                    <a:p>
                      <a:r>
                        <a:rPr lang="es-MX" sz="100"/>
                        <a:t>Publicado: </a:t>
                      </a:r>
                    </a:p>
                  </a:txBody>
                  <a:tcPr marL="0" marR="0" marT="0" marB="0" anchor="ctr">
                    <a:lnL>
                      <a:noFill/>
                    </a:lnL>
                    <a:lnR>
                      <a:noFill/>
                    </a:lnR>
                    <a:lnT>
                      <a:noFill/>
                    </a:lnT>
                    <a:lnB>
                      <a:noFill/>
                    </a:lnB>
                  </a:tcPr>
                </a:tc>
                <a:tc>
                  <a:txBody>
                    <a:bodyPr/>
                    <a:lstStyle/>
                    <a:p>
                      <a:r>
                        <a:rPr lang="es-MX" sz="100"/>
                        <a:t>Fecha de apertura:</a:t>
                      </a:r>
                    </a:p>
                  </a:txBody>
                  <a:tcPr marL="0" marR="0" marT="0" marB="0" anchor="ctr">
                    <a:lnL>
                      <a:noFill/>
                    </a:lnL>
                    <a:lnR>
                      <a:noFill/>
                    </a:lnR>
                    <a:lnT>
                      <a:noFill/>
                    </a:lnT>
                    <a:lnB>
                      <a:noFill/>
                    </a:lnB>
                  </a:tcPr>
                </a:tc>
                <a:tc>
                  <a:txBody>
                    <a:bodyPr/>
                    <a:lstStyle/>
                    <a:p>
                      <a:r>
                        <a:rPr lang="es-MX" sz="100"/>
                        <a:t>Volumen estimado:</a:t>
                      </a:r>
                    </a:p>
                  </a:txBody>
                  <a:tcPr marL="0" marR="0" marT="0" marB="0" anchor="ctr">
                    <a:lnL>
                      <a:noFill/>
                    </a:lnL>
                    <a:lnR>
                      <a:noFill/>
                    </a:lnR>
                    <a:lnT>
                      <a:noFill/>
                    </a:lnT>
                    <a:lnB>
                      <a:noFill/>
                    </a:lnB>
                  </a:tcPr>
                </a:tc>
              </a:tr>
              <a:tr h="88029">
                <a:tc>
                  <a:txBody>
                    <a:bodyPr/>
                    <a:lstStyle/>
                    <a:p>
                      <a:r>
                        <a:rPr lang="es-MX" sz="100"/>
                        <a:t>Mar-26-09</a:t>
                      </a:r>
                    </a:p>
                  </a:txBody>
                  <a:tcPr marL="0" marR="0" marT="0" marB="0" anchor="ctr">
                    <a:lnL>
                      <a:noFill/>
                    </a:lnL>
                    <a:lnR>
                      <a:noFill/>
                    </a:lnR>
                    <a:lnT>
                      <a:noFill/>
                    </a:lnT>
                    <a:lnB>
                      <a:noFill/>
                    </a:lnB>
                  </a:tcPr>
                </a:tc>
                <a:tc>
                  <a:txBody>
                    <a:bodyPr/>
                    <a:lstStyle/>
                    <a:p>
                      <a:r>
                        <a:rPr lang="es-MX" sz="100"/>
                        <a:t>Mar-27-09</a:t>
                      </a:r>
                    </a:p>
                  </a:txBody>
                  <a:tcPr marL="0" marR="0" marT="0" marB="0" anchor="ctr">
                    <a:lnL>
                      <a:noFill/>
                    </a:lnL>
                    <a:lnR>
                      <a:noFill/>
                    </a:lnR>
                    <a:lnT>
                      <a:noFill/>
                    </a:lnT>
                    <a:lnB>
                      <a:noFill/>
                    </a:lnB>
                  </a:tcPr>
                </a:tc>
                <a:tc>
                  <a:txBody>
                    <a:bodyPr/>
                    <a:lstStyle/>
                    <a:p>
                      <a:r>
                        <a:rPr lang="es-MX" sz="100"/>
                        <a:t>Menos que $ 8,997 </a:t>
                      </a:r>
                    </a:p>
                    <a:p>
                      <a:r>
                        <a:rPr lang="es-MX" sz="100"/>
                        <a:t>Vehículos</a:t>
                      </a:r>
                    </a:p>
                    <a:p>
                      <a:r>
                        <a:rPr lang="es-MX" sz="100">
                          <a:hlinkClick r:id="rId30" action="ppaction://hlinkfile"/>
                        </a:rPr>
                        <a:t>LLANTAS Y RUEDAS PARA AUTOMÓVILES</a:t>
                      </a:r>
                      <a:endParaRPr lang="es-MX" sz="100"/>
                    </a:p>
                    <a:p>
                      <a:r>
                        <a:rPr lang="es-MX" sz="100"/>
                        <a:t>Cotizacion Honduras - </a:t>
                      </a:r>
                      <a:r>
                        <a:rPr lang="es-MX" sz="100">
                          <a:hlinkClick r:id="rId30" action="ppaction://hlinkfile"/>
                        </a:rPr>
                        <a:t>DGC-258- 2009</a:t>
                      </a:r>
                      <a:endParaRPr lang="es-MX" sz="100"/>
                    </a:p>
                  </a:txBody>
                  <a:tcPr marL="0" marR="0" marT="0" marB="0" anchor="ctr">
                    <a:lnL>
                      <a:noFill/>
                    </a:lnL>
                    <a:lnR>
                      <a:noFill/>
                    </a:lnR>
                    <a:lnT>
                      <a:noFill/>
                    </a:lnT>
                    <a:lnB>
                      <a:noFill/>
                    </a:lnB>
                  </a:tcPr>
                </a:tc>
              </a:tr>
              <a:tr h="58686">
                <a:tc>
                  <a:txBody>
                    <a:bodyPr/>
                    <a:lstStyle/>
                    <a:p>
                      <a:r>
                        <a:rPr lang="es-MX" sz="100"/>
                        <a:t>Publicado: </a:t>
                      </a:r>
                    </a:p>
                  </a:txBody>
                  <a:tcPr marL="0" marR="0" marT="0" marB="0" anchor="ctr">
                    <a:lnL>
                      <a:noFill/>
                    </a:lnL>
                    <a:lnR>
                      <a:noFill/>
                    </a:lnR>
                    <a:lnT>
                      <a:noFill/>
                    </a:lnT>
                    <a:lnB>
                      <a:noFill/>
                    </a:lnB>
                  </a:tcPr>
                </a:tc>
                <a:tc>
                  <a:txBody>
                    <a:bodyPr/>
                    <a:lstStyle/>
                    <a:p>
                      <a:r>
                        <a:rPr lang="es-MX" sz="100"/>
                        <a:t>Fecha de apertura:</a:t>
                      </a:r>
                    </a:p>
                  </a:txBody>
                  <a:tcPr marL="0" marR="0" marT="0" marB="0" anchor="ctr">
                    <a:lnL>
                      <a:noFill/>
                    </a:lnL>
                    <a:lnR>
                      <a:noFill/>
                    </a:lnR>
                    <a:lnT>
                      <a:noFill/>
                    </a:lnT>
                    <a:lnB>
                      <a:noFill/>
                    </a:lnB>
                  </a:tcPr>
                </a:tc>
                <a:tc>
                  <a:txBody>
                    <a:bodyPr/>
                    <a:lstStyle/>
                    <a:p>
                      <a:r>
                        <a:rPr lang="es-MX" sz="100"/>
                        <a:t>Volumen estimado:</a:t>
                      </a:r>
                    </a:p>
                  </a:txBody>
                  <a:tcPr marL="0" marR="0" marT="0" marB="0" anchor="ctr">
                    <a:lnL>
                      <a:noFill/>
                    </a:lnL>
                    <a:lnR>
                      <a:noFill/>
                    </a:lnR>
                    <a:lnT>
                      <a:noFill/>
                    </a:lnT>
                    <a:lnB>
                      <a:noFill/>
                    </a:lnB>
                  </a:tcPr>
                </a:tc>
              </a:tr>
              <a:tr h="220072">
                <a:tc>
                  <a:txBody>
                    <a:bodyPr/>
                    <a:lstStyle/>
                    <a:p>
                      <a:r>
                        <a:rPr lang="es-MX" sz="100"/>
                        <a:t>Mar-26-09</a:t>
                      </a:r>
                    </a:p>
                  </a:txBody>
                  <a:tcPr marL="0" marR="0" marT="0" marB="0" anchor="ctr">
                    <a:lnL>
                      <a:noFill/>
                    </a:lnL>
                    <a:lnR>
                      <a:noFill/>
                    </a:lnR>
                    <a:lnT>
                      <a:noFill/>
                    </a:lnT>
                    <a:lnB>
                      <a:noFill/>
                    </a:lnB>
                  </a:tcPr>
                </a:tc>
                <a:tc>
                  <a:txBody>
                    <a:bodyPr/>
                    <a:lstStyle/>
                    <a:p>
                      <a:r>
                        <a:rPr lang="es-MX" sz="100"/>
                        <a:t>Mar-27-09</a:t>
                      </a:r>
                    </a:p>
                  </a:txBody>
                  <a:tcPr marL="0" marR="0" marT="0" marB="0" anchor="ctr">
                    <a:lnL>
                      <a:noFill/>
                    </a:lnL>
                    <a:lnR>
                      <a:noFill/>
                    </a:lnR>
                    <a:lnT>
                      <a:noFill/>
                    </a:lnT>
                    <a:lnB>
                      <a:noFill/>
                    </a:lnB>
                  </a:tcPr>
                </a:tc>
                <a:tc>
                  <a:txBody>
                    <a:bodyPr/>
                    <a:lstStyle/>
                    <a:p>
                      <a:r>
                        <a:rPr lang="es-MX" sz="100"/>
                        <a:t>Menos que $ 8,997 </a:t>
                      </a:r>
                    </a:p>
                    <a:p>
                      <a:r>
                        <a:rPr lang="es-MX" sz="100"/>
                        <a:t>Equipamiento de hogar y oficina - Fotografía - Informática y Telecomunicaciones</a:t>
                      </a:r>
                    </a:p>
                    <a:p>
                      <a:r>
                        <a:rPr lang="es-MX" sz="100">
                          <a:hlinkClick r:id="rId31" action="ppaction://hlinkfile"/>
                        </a:rPr>
                        <a:t>CÁMARAS FOTOGRÁFICAS DE VIDEOCONFERENCIA - ORDENADORES PERSONALES (PC) - IMPRESORAS MULTIFUNCIÓN - DISEÑOS DE APLICACIONES PARA ORDENADORES PERSONALES (PC)</a:t>
                      </a:r>
                      <a:endParaRPr lang="es-MX" sz="100"/>
                    </a:p>
                    <a:p>
                      <a:r>
                        <a:rPr lang="es-MX" sz="100"/>
                        <a:t>Cotizacion Honduras - </a:t>
                      </a:r>
                      <a:r>
                        <a:rPr lang="es-MX" sz="100">
                          <a:hlinkClick r:id="rId31" action="ppaction://hlinkfile"/>
                        </a:rPr>
                        <a:t>DGC-080- 2009</a:t>
                      </a:r>
                      <a:endParaRPr lang="es-MX" sz="100"/>
                    </a:p>
                  </a:txBody>
                  <a:tcPr marL="0" marR="0" marT="0" marB="0" anchor="ctr">
                    <a:lnL>
                      <a:noFill/>
                    </a:lnL>
                    <a:lnR>
                      <a:noFill/>
                    </a:lnR>
                    <a:lnT>
                      <a:noFill/>
                    </a:lnT>
                    <a:lnB>
                      <a:noFill/>
                    </a:lnB>
                  </a:tcPr>
                </a:tc>
              </a:tr>
              <a:tr h="58686">
                <a:tc>
                  <a:txBody>
                    <a:bodyPr/>
                    <a:lstStyle/>
                    <a:p>
                      <a:r>
                        <a:rPr lang="es-MX" sz="100"/>
                        <a:t>Publicado: </a:t>
                      </a:r>
                    </a:p>
                  </a:txBody>
                  <a:tcPr marL="0" marR="0" marT="0" marB="0" anchor="ctr">
                    <a:lnL>
                      <a:noFill/>
                    </a:lnL>
                    <a:lnR>
                      <a:noFill/>
                    </a:lnR>
                    <a:lnT>
                      <a:noFill/>
                    </a:lnT>
                    <a:lnB>
                      <a:noFill/>
                    </a:lnB>
                  </a:tcPr>
                </a:tc>
                <a:tc>
                  <a:txBody>
                    <a:bodyPr/>
                    <a:lstStyle/>
                    <a:p>
                      <a:r>
                        <a:rPr lang="es-MX" sz="100"/>
                        <a:t>Fecha de apertura:</a:t>
                      </a:r>
                    </a:p>
                  </a:txBody>
                  <a:tcPr marL="0" marR="0" marT="0" marB="0" anchor="ctr">
                    <a:lnL>
                      <a:noFill/>
                    </a:lnL>
                    <a:lnR>
                      <a:noFill/>
                    </a:lnR>
                    <a:lnT>
                      <a:noFill/>
                    </a:lnT>
                    <a:lnB>
                      <a:noFill/>
                    </a:lnB>
                  </a:tcPr>
                </a:tc>
                <a:tc>
                  <a:txBody>
                    <a:bodyPr/>
                    <a:lstStyle/>
                    <a:p>
                      <a:r>
                        <a:rPr lang="es-MX" sz="100"/>
                        <a:t>Volumen estimado:</a:t>
                      </a:r>
                    </a:p>
                  </a:txBody>
                  <a:tcPr marL="0" marR="0" marT="0" marB="0" anchor="ctr">
                    <a:lnL>
                      <a:noFill/>
                    </a:lnL>
                    <a:lnR>
                      <a:noFill/>
                    </a:lnR>
                    <a:lnT>
                      <a:noFill/>
                    </a:lnT>
                    <a:lnB>
                      <a:noFill/>
                    </a:lnB>
                  </a:tcPr>
                </a:tc>
              </a:tr>
              <a:tr h="117372">
                <a:tc>
                  <a:txBody>
                    <a:bodyPr/>
                    <a:lstStyle/>
                    <a:p>
                      <a:r>
                        <a:rPr lang="es-MX" sz="100"/>
                        <a:t>Mar-26-09</a:t>
                      </a:r>
                    </a:p>
                  </a:txBody>
                  <a:tcPr marL="0" marR="0" marT="0" marB="0" anchor="ctr">
                    <a:lnL>
                      <a:noFill/>
                    </a:lnL>
                    <a:lnR>
                      <a:noFill/>
                    </a:lnR>
                    <a:lnT>
                      <a:noFill/>
                    </a:lnT>
                    <a:lnB>
                      <a:noFill/>
                    </a:lnB>
                  </a:tcPr>
                </a:tc>
                <a:tc>
                  <a:txBody>
                    <a:bodyPr/>
                    <a:lstStyle/>
                    <a:p>
                      <a:r>
                        <a:rPr lang="es-MX" sz="100"/>
                        <a:t>Mar-27-09</a:t>
                      </a:r>
                    </a:p>
                  </a:txBody>
                  <a:tcPr marL="0" marR="0" marT="0" marB="0" anchor="ctr">
                    <a:lnL>
                      <a:noFill/>
                    </a:lnL>
                    <a:lnR>
                      <a:noFill/>
                    </a:lnR>
                    <a:lnT>
                      <a:noFill/>
                    </a:lnT>
                    <a:lnB>
                      <a:noFill/>
                    </a:lnB>
                  </a:tcPr>
                </a:tc>
                <a:tc>
                  <a:txBody>
                    <a:bodyPr/>
                    <a:lstStyle/>
                    <a:p>
                      <a:r>
                        <a:rPr lang="es-MX" sz="100"/>
                        <a:t>Menos que $ 8,997 </a:t>
                      </a:r>
                    </a:p>
                    <a:p>
                      <a:r>
                        <a:rPr lang="es-MX" sz="100"/>
                        <a:t>Vehículos</a:t>
                      </a:r>
                    </a:p>
                    <a:p>
                      <a:r>
                        <a:rPr lang="es-MX" sz="100">
                          <a:hlinkClick r:id="rId32" action="ppaction://hlinkfile"/>
                        </a:rPr>
                        <a:t>ACEITE DE ENGRANAJES - KIT DE MANTENIMIENTO DE VEHÍCULO DE SOPORTE EN TIERRA</a:t>
                      </a:r>
                      <a:endParaRPr lang="es-MX" sz="100"/>
                    </a:p>
                    <a:p>
                      <a:r>
                        <a:rPr lang="es-MX" sz="100"/>
                        <a:t>Cotizacion Honduras - </a:t>
                      </a:r>
                      <a:r>
                        <a:rPr lang="es-MX" sz="100">
                          <a:hlinkClick r:id="rId32" action="ppaction://hlinkfile"/>
                        </a:rPr>
                        <a:t>DGC-136- 2009</a:t>
                      </a:r>
                      <a:endParaRPr lang="es-MX" sz="100"/>
                    </a:p>
                  </a:txBody>
                  <a:tcPr marL="0" marR="0" marT="0" marB="0" anchor="ctr">
                    <a:lnL>
                      <a:noFill/>
                    </a:lnL>
                    <a:lnR>
                      <a:noFill/>
                    </a:lnR>
                    <a:lnT>
                      <a:noFill/>
                    </a:lnT>
                    <a:lnB>
                      <a:noFill/>
                    </a:lnB>
                  </a:tcPr>
                </a:tc>
              </a:tr>
              <a:tr h="58686">
                <a:tc>
                  <a:txBody>
                    <a:bodyPr/>
                    <a:lstStyle/>
                    <a:p>
                      <a:r>
                        <a:rPr lang="es-MX" sz="100"/>
                        <a:t>Publicado: </a:t>
                      </a:r>
                    </a:p>
                  </a:txBody>
                  <a:tcPr marL="0" marR="0" marT="0" marB="0" anchor="ctr">
                    <a:lnL>
                      <a:noFill/>
                    </a:lnL>
                    <a:lnR>
                      <a:noFill/>
                    </a:lnR>
                    <a:lnT>
                      <a:noFill/>
                    </a:lnT>
                    <a:lnB>
                      <a:noFill/>
                    </a:lnB>
                  </a:tcPr>
                </a:tc>
                <a:tc>
                  <a:txBody>
                    <a:bodyPr/>
                    <a:lstStyle/>
                    <a:p>
                      <a:r>
                        <a:rPr lang="es-MX" sz="100"/>
                        <a:t>Fecha de apertura:</a:t>
                      </a:r>
                    </a:p>
                  </a:txBody>
                  <a:tcPr marL="0" marR="0" marT="0" marB="0" anchor="ctr">
                    <a:lnL>
                      <a:noFill/>
                    </a:lnL>
                    <a:lnR>
                      <a:noFill/>
                    </a:lnR>
                    <a:lnT>
                      <a:noFill/>
                    </a:lnT>
                    <a:lnB>
                      <a:noFill/>
                    </a:lnB>
                  </a:tcPr>
                </a:tc>
                <a:tc>
                  <a:txBody>
                    <a:bodyPr/>
                    <a:lstStyle/>
                    <a:p>
                      <a:r>
                        <a:rPr lang="es-MX" sz="100"/>
                        <a:t>Volumen estimado:</a:t>
                      </a:r>
                    </a:p>
                  </a:txBody>
                  <a:tcPr marL="0" marR="0" marT="0" marB="0" anchor="ctr">
                    <a:lnL>
                      <a:noFill/>
                    </a:lnL>
                    <a:lnR>
                      <a:noFill/>
                    </a:lnR>
                    <a:lnT>
                      <a:noFill/>
                    </a:lnT>
                    <a:lnB>
                      <a:noFill/>
                    </a:lnB>
                  </a:tcPr>
                </a:tc>
              </a:tr>
              <a:tr h="176058">
                <a:tc>
                  <a:txBody>
                    <a:bodyPr/>
                    <a:lstStyle/>
                    <a:p>
                      <a:r>
                        <a:rPr lang="es-MX" sz="100"/>
                        <a:t>Mar-26-09</a:t>
                      </a:r>
                    </a:p>
                  </a:txBody>
                  <a:tcPr marL="0" marR="0" marT="0" marB="0" anchor="ctr">
                    <a:lnL>
                      <a:noFill/>
                    </a:lnL>
                    <a:lnR>
                      <a:noFill/>
                    </a:lnR>
                    <a:lnT>
                      <a:noFill/>
                    </a:lnT>
                    <a:lnB>
                      <a:noFill/>
                    </a:lnB>
                  </a:tcPr>
                </a:tc>
                <a:tc>
                  <a:txBody>
                    <a:bodyPr/>
                    <a:lstStyle/>
                    <a:p>
                      <a:r>
                        <a:rPr lang="es-MX" sz="100"/>
                        <a:t>Mar-27-09</a:t>
                      </a:r>
                    </a:p>
                  </a:txBody>
                  <a:tcPr marL="0" marR="0" marT="0" marB="0" anchor="ctr">
                    <a:lnL>
                      <a:noFill/>
                    </a:lnL>
                    <a:lnR>
                      <a:noFill/>
                    </a:lnR>
                    <a:lnT>
                      <a:noFill/>
                    </a:lnT>
                    <a:lnB>
                      <a:noFill/>
                    </a:lnB>
                  </a:tcPr>
                </a:tc>
                <a:tc>
                  <a:txBody>
                    <a:bodyPr/>
                    <a:lstStyle/>
                    <a:p>
                      <a:r>
                        <a:rPr lang="es-MX" sz="100"/>
                        <a:t>Menos que $ 8,997 </a:t>
                      </a:r>
                    </a:p>
                    <a:p>
                      <a:r>
                        <a:rPr lang="es-MX" sz="100"/>
                        <a:t>Maquinaria y Herramientas</a:t>
                      </a:r>
                    </a:p>
                    <a:p>
                      <a:r>
                        <a:rPr lang="es-MX" sz="100">
                          <a:hlinkClick r:id="rId33" action="ppaction://hlinkfile"/>
                        </a:rPr>
                        <a:t>LLAVES - LIMATONES - PRENSAS - CUBOS METÁLICOS - LLAVES AJUSTABLES - TENAZAS - CONJUNTOS GENERALES DE HERRAMIENTAS - CINTAS DE MEDIR - CEPILLOS DE ALAMBRE - BROCAS</a:t>
                      </a:r>
                      <a:endParaRPr lang="es-MX" sz="100"/>
                    </a:p>
                    <a:p>
                      <a:r>
                        <a:rPr lang="es-MX" sz="100"/>
                        <a:t>Cotizacion Honduras - </a:t>
                      </a:r>
                      <a:r>
                        <a:rPr lang="es-MX" sz="100">
                          <a:hlinkClick r:id="rId33" action="ppaction://hlinkfile"/>
                        </a:rPr>
                        <a:t>DGC-G.M.-155-2009</a:t>
                      </a:r>
                      <a:endParaRPr lang="es-MX" sz="100"/>
                    </a:p>
                  </a:txBody>
                  <a:tcPr marL="0" marR="0" marT="0" marB="0" anchor="ctr">
                    <a:lnL>
                      <a:noFill/>
                    </a:lnL>
                    <a:lnR>
                      <a:noFill/>
                    </a:lnR>
                    <a:lnT>
                      <a:noFill/>
                    </a:lnT>
                    <a:lnB>
                      <a:noFill/>
                    </a:lnB>
                  </a:tcPr>
                </a:tc>
              </a:tr>
              <a:tr h="58686">
                <a:tc>
                  <a:txBody>
                    <a:bodyPr/>
                    <a:lstStyle/>
                    <a:p>
                      <a:r>
                        <a:rPr lang="es-MX" sz="100"/>
                        <a:t>Publicado: </a:t>
                      </a:r>
                    </a:p>
                  </a:txBody>
                  <a:tcPr marL="0" marR="0" marT="0" marB="0" anchor="ctr">
                    <a:lnL>
                      <a:noFill/>
                    </a:lnL>
                    <a:lnR>
                      <a:noFill/>
                    </a:lnR>
                    <a:lnT>
                      <a:noFill/>
                    </a:lnT>
                    <a:lnB>
                      <a:noFill/>
                    </a:lnB>
                  </a:tcPr>
                </a:tc>
                <a:tc>
                  <a:txBody>
                    <a:bodyPr/>
                    <a:lstStyle/>
                    <a:p>
                      <a:r>
                        <a:rPr lang="es-MX" sz="100"/>
                        <a:t>Fecha de apertura:</a:t>
                      </a:r>
                    </a:p>
                  </a:txBody>
                  <a:tcPr marL="0" marR="0" marT="0" marB="0" anchor="ctr">
                    <a:lnL>
                      <a:noFill/>
                    </a:lnL>
                    <a:lnR>
                      <a:noFill/>
                    </a:lnR>
                    <a:lnT>
                      <a:noFill/>
                    </a:lnT>
                    <a:lnB>
                      <a:noFill/>
                    </a:lnB>
                  </a:tcPr>
                </a:tc>
                <a:tc>
                  <a:txBody>
                    <a:bodyPr/>
                    <a:lstStyle/>
                    <a:p>
                      <a:r>
                        <a:rPr lang="es-MX" sz="100"/>
                        <a:t>Volumen estimado:</a:t>
                      </a:r>
                    </a:p>
                  </a:txBody>
                  <a:tcPr marL="0" marR="0" marT="0" marB="0" anchor="ctr">
                    <a:lnL>
                      <a:noFill/>
                    </a:lnL>
                    <a:lnR>
                      <a:noFill/>
                    </a:lnR>
                    <a:lnT>
                      <a:noFill/>
                    </a:lnT>
                    <a:lnB>
                      <a:noFill/>
                    </a:lnB>
                  </a:tcPr>
                </a:tc>
              </a:tr>
              <a:tr h="88029">
                <a:tc>
                  <a:txBody>
                    <a:bodyPr/>
                    <a:lstStyle/>
                    <a:p>
                      <a:r>
                        <a:rPr lang="es-MX" sz="100"/>
                        <a:t>Mar-26-09</a:t>
                      </a:r>
                    </a:p>
                  </a:txBody>
                  <a:tcPr marL="0" marR="0" marT="0" marB="0" anchor="ctr">
                    <a:lnL>
                      <a:noFill/>
                    </a:lnL>
                    <a:lnR>
                      <a:noFill/>
                    </a:lnR>
                    <a:lnT>
                      <a:noFill/>
                    </a:lnT>
                    <a:lnB>
                      <a:noFill/>
                    </a:lnB>
                  </a:tcPr>
                </a:tc>
                <a:tc>
                  <a:txBody>
                    <a:bodyPr/>
                    <a:lstStyle/>
                    <a:p>
                      <a:r>
                        <a:rPr lang="es-MX" sz="100"/>
                        <a:t>Mar-27-09</a:t>
                      </a:r>
                    </a:p>
                  </a:txBody>
                  <a:tcPr marL="0" marR="0" marT="0" marB="0" anchor="ctr">
                    <a:lnL>
                      <a:noFill/>
                    </a:lnL>
                    <a:lnR>
                      <a:noFill/>
                    </a:lnR>
                    <a:lnT>
                      <a:noFill/>
                    </a:lnT>
                    <a:lnB>
                      <a:noFill/>
                    </a:lnB>
                  </a:tcPr>
                </a:tc>
                <a:tc>
                  <a:txBody>
                    <a:bodyPr/>
                    <a:lstStyle/>
                    <a:p>
                      <a:r>
                        <a:rPr lang="es-MX" sz="100"/>
                        <a:t>Menos que $ 8,997 </a:t>
                      </a:r>
                    </a:p>
                    <a:p>
                      <a:r>
                        <a:rPr lang="es-MX" sz="100"/>
                        <a:t>Equipamiento de hogar y oficina</a:t>
                      </a:r>
                    </a:p>
                    <a:p>
                      <a:r>
                        <a:rPr lang="es-MX" sz="100">
                          <a:hlinkClick r:id="rId34" action="ppaction://hlinkfile"/>
                        </a:rPr>
                        <a:t>TAPAS DE ENCUADERNADORA O ACCESORIOS</a:t>
                      </a:r>
                      <a:endParaRPr lang="es-MX" sz="100"/>
                    </a:p>
                    <a:p>
                      <a:r>
                        <a:rPr lang="es-MX" sz="100"/>
                        <a:t>Cotizacion Honduras - </a:t>
                      </a:r>
                      <a:r>
                        <a:rPr lang="es-MX" sz="100">
                          <a:hlinkClick r:id="rId34" action="ppaction://hlinkfile"/>
                        </a:rPr>
                        <a:t>016/09</a:t>
                      </a:r>
                      <a:endParaRPr lang="es-MX" sz="100"/>
                    </a:p>
                  </a:txBody>
                  <a:tcPr marL="0" marR="0" marT="0" marB="0" anchor="ctr">
                    <a:lnL>
                      <a:noFill/>
                    </a:lnL>
                    <a:lnR>
                      <a:noFill/>
                    </a:lnR>
                    <a:lnT>
                      <a:noFill/>
                    </a:lnT>
                    <a:lnB>
                      <a:noFill/>
                    </a:lnB>
                  </a:tcPr>
                </a:tc>
              </a:tr>
              <a:tr h="58686">
                <a:tc>
                  <a:txBody>
                    <a:bodyPr/>
                    <a:lstStyle/>
                    <a:p>
                      <a:r>
                        <a:rPr lang="es-MX" sz="100"/>
                        <a:t>Publicado: </a:t>
                      </a:r>
                    </a:p>
                  </a:txBody>
                  <a:tcPr marL="0" marR="0" marT="0" marB="0" anchor="ctr">
                    <a:lnL>
                      <a:noFill/>
                    </a:lnL>
                    <a:lnR>
                      <a:noFill/>
                    </a:lnR>
                    <a:lnT>
                      <a:noFill/>
                    </a:lnT>
                    <a:lnB>
                      <a:noFill/>
                    </a:lnB>
                  </a:tcPr>
                </a:tc>
                <a:tc>
                  <a:txBody>
                    <a:bodyPr/>
                    <a:lstStyle/>
                    <a:p>
                      <a:r>
                        <a:rPr lang="es-MX" sz="100"/>
                        <a:t>Fecha de apertura:</a:t>
                      </a:r>
                    </a:p>
                  </a:txBody>
                  <a:tcPr marL="0" marR="0" marT="0" marB="0" anchor="ctr">
                    <a:lnL>
                      <a:noFill/>
                    </a:lnL>
                    <a:lnR>
                      <a:noFill/>
                    </a:lnR>
                    <a:lnT>
                      <a:noFill/>
                    </a:lnT>
                    <a:lnB>
                      <a:noFill/>
                    </a:lnB>
                  </a:tcPr>
                </a:tc>
                <a:tc>
                  <a:txBody>
                    <a:bodyPr/>
                    <a:lstStyle/>
                    <a:p>
                      <a:r>
                        <a:rPr lang="es-MX" sz="100"/>
                        <a:t>Volumen estimado:</a:t>
                      </a:r>
                    </a:p>
                  </a:txBody>
                  <a:tcPr marL="0" marR="0" marT="0" marB="0" anchor="ctr">
                    <a:lnL>
                      <a:noFill/>
                    </a:lnL>
                    <a:lnR>
                      <a:noFill/>
                    </a:lnR>
                    <a:lnT>
                      <a:noFill/>
                    </a:lnT>
                    <a:lnB>
                      <a:noFill/>
                    </a:lnB>
                  </a:tcPr>
                </a:tc>
              </a:tr>
              <a:tr h="102700">
                <a:tc>
                  <a:txBody>
                    <a:bodyPr/>
                    <a:lstStyle/>
                    <a:p>
                      <a:r>
                        <a:rPr lang="es-MX" sz="100"/>
                        <a:t>Mar-26-09</a:t>
                      </a:r>
                    </a:p>
                  </a:txBody>
                  <a:tcPr marL="0" marR="0" marT="0" marB="0" anchor="ctr">
                    <a:lnL>
                      <a:noFill/>
                    </a:lnL>
                    <a:lnR>
                      <a:noFill/>
                    </a:lnR>
                    <a:lnT>
                      <a:noFill/>
                    </a:lnT>
                    <a:lnB>
                      <a:noFill/>
                    </a:lnB>
                  </a:tcPr>
                </a:tc>
                <a:tc>
                  <a:txBody>
                    <a:bodyPr/>
                    <a:lstStyle/>
                    <a:p>
                      <a:r>
                        <a:rPr lang="es-MX" sz="100"/>
                        <a:t>Abr-1-09</a:t>
                      </a:r>
                    </a:p>
                  </a:txBody>
                  <a:tcPr marL="0" marR="0" marT="0" marB="0" anchor="ctr">
                    <a:lnL>
                      <a:noFill/>
                    </a:lnL>
                    <a:lnR>
                      <a:noFill/>
                    </a:lnR>
                    <a:lnT>
                      <a:noFill/>
                    </a:lnT>
                    <a:lnB>
                      <a:noFill/>
                    </a:lnB>
                  </a:tcPr>
                </a:tc>
                <a:tc>
                  <a:txBody>
                    <a:bodyPr/>
                    <a:lstStyle/>
                    <a:p>
                      <a:r>
                        <a:rPr lang="es-MX" sz="100"/>
                        <a:t>Menos que $ 8,997 </a:t>
                      </a:r>
                    </a:p>
                    <a:p>
                      <a:r>
                        <a:rPr lang="es-MX" sz="100"/>
                        <a:t>Informática y Telecomunicaciones</a:t>
                      </a:r>
                    </a:p>
                    <a:p>
                      <a:r>
                        <a:rPr lang="es-MX" sz="100">
                          <a:hlinkClick r:id="rId35" action="ppaction://hlinkfile"/>
                        </a:rPr>
                        <a:t>PROCESADORES DE UNIDAD CENTRAL DE PROCESAMIENTO (CPU)</a:t>
                      </a:r>
                      <a:endParaRPr lang="es-MX" sz="100"/>
                    </a:p>
                    <a:p>
                      <a:r>
                        <a:rPr lang="es-MX" sz="100"/>
                        <a:t>Cotizacion Honduras - </a:t>
                      </a:r>
                      <a:r>
                        <a:rPr lang="es-MX" sz="100">
                          <a:hlinkClick r:id="rId35" action="ppaction://hlinkfile"/>
                        </a:rPr>
                        <a:t>0615-B</a:t>
                      </a:r>
                      <a:endParaRPr lang="es-MX" sz="100"/>
                    </a:p>
                  </a:txBody>
                  <a:tcPr marL="0" marR="0" marT="0" marB="0" anchor="ctr">
                    <a:lnL>
                      <a:noFill/>
                    </a:lnL>
                    <a:lnR>
                      <a:noFill/>
                    </a:lnR>
                    <a:lnT>
                      <a:noFill/>
                    </a:lnT>
                    <a:lnB>
                      <a:noFill/>
                    </a:lnB>
                  </a:tcPr>
                </a:tc>
              </a:tr>
              <a:tr h="58686">
                <a:tc>
                  <a:txBody>
                    <a:bodyPr/>
                    <a:lstStyle/>
                    <a:p>
                      <a:r>
                        <a:rPr lang="es-MX" sz="100"/>
                        <a:t>Publicado: </a:t>
                      </a:r>
                    </a:p>
                  </a:txBody>
                  <a:tcPr marL="0" marR="0" marT="0" marB="0" anchor="ctr">
                    <a:lnL>
                      <a:noFill/>
                    </a:lnL>
                    <a:lnR>
                      <a:noFill/>
                    </a:lnR>
                    <a:lnT>
                      <a:noFill/>
                    </a:lnT>
                    <a:lnB>
                      <a:noFill/>
                    </a:lnB>
                  </a:tcPr>
                </a:tc>
                <a:tc>
                  <a:txBody>
                    <a:bodyPr/>
                    <a:lstStyle/>
                    <a:p>
                      <a:r>
                        <a:rPr lang="es-MX" sz="100"/>
                        <a:t>Fecha de apertura:</a:t>
                      </a:r>
                    </a:p>
                  </a:txBody>
                  <a:tcPr marL="0" marR="0" marT="0" marB="0" anchor="ctr">
                    <a:lnL>
                      <a:noFill/>
                    </a:lnL>
                    <a:lnR>
                      <a:noFill/>
                    </a:lnR>
                    <a:lnT>
                      <a:noFill/>
                    </a:lnT>
                    <a:lnB>
                      <a:noFill/>
                    </a:lnB>
                  </a:tcPr>
                </a:tc>
                <a:tc>
                  <a:txBody>
                    <a:bodyPr/>
                    <a:lstStyle/>
                    <a:p>
                      <a:r>
                        <a:rPr lang="es-MX" sz="100"/>
                        <a:t>Volumen estimado:</a:t>
                      </a:r>
                    </a:p>
                  </a:txBody>
                  <a:tcPr marL="0" marR="0" marT="0" marB="0" anchor="ctr">
                    <a:lnL>
                      <a:noFill/>
                    </a:lnL>
                    <a:lnR>
                      <a:noFill/>
                    </a:lnR>
                    <a:lnT>
                      <a:noFill/>
                    </a:lnT>
                    <a:lnB>
                      <a:noFill/>
                    </a:lnB>
                  </a:tcPr>
                </a:tc>
              </a:tr>
              <a:tr h="58686">
                <a:tc>
                  <a:txBody>
                    <a:bodyPr/>
                    <a:lstStyle/>
                    <a:p>
                      <a:r>
                        <a:rPr lang="es-MX" sz="100"/>
                        <a:t>Mar-26-09</a:t>
                      </a:r>
                    </a:p>
                  </a:txBody>
                  <a:tcPr marL="0" marR="0" marT="0" marB="0" anchor="ctr">
                    <a:lnL>
                      <a:noFill/>
                    </a:lnL>
                    <a:lnR>
                      <a:noFill/>
                    </a:lnR>
                    <a:lnT>
                      <a:noFill/>
                    </a:lnT>
                    <a:lnB>
                      <a:noFill/>
                    </a:lnB>
                  </a:tcPr>
                </a:tc>
                <a:tc>
                  <a:txBody>
                    <a:bodyPr/>
                    <a:lstStyle/>
                    <a:p>
                      <a:r>
                        <a:rPr lang="es-MX" sz="100"/>
                        <a:t>Mar-30-09</a:t>
                      </a:r>
                    </a:p>
                  </a:txBody>
                  <a:tcPr marL="0" marR="0" marT="0" marB="0" anchor="ctr">
                    <a:lnL>
                      <a:noFill/>
                    </a:lnL>
                    <a:lnR>
                      <a:noFill/>
                    </a:lnR>
                    <a:lnT>
                      <a:noFill/>
                    </a:lnT>
                    <a:lnB>
                      <a:noFill/>
                    </a:lnB>
                  </a:tcPr>
                </a:tc>
                <a:tc>
                  <a:txBody>
                    <a:bodyPr/>
                    <a:lstStyle/>
                    <a:p>
                      <a:r>
                        <a:rPr lang="es-MX" sz="100" dirty="0"/>
                        <a:t>Menos que $ 8,997 </a:t>
                      </a:r>
                    </a:p>
                    <a:p>
                      <a:r>
                        <a:rPr lang="es-MX" sz="100" dirty="0"/>
                        <a:t>1 | </a:t>
                      </a:r>
                      <a:r>
                        <a:rPr lang="es-MX" sz="100" dirty="0">
                          <a:hlinkClick r:id="rId8" action="ppaction://hlinkfile"/>
                        </a:rPr>
                        <a:t>2</a:t>
                      </a:r>
                      <a:r>
                        <a:rPr lang="es-MX" sz="100" dirty="0"/>
                        <a:t> | </a:t>
                      </a:r>
                      <a:r>
                        <a:rPr lang="es-MX" sz="100" dirty="0">
                          <a:hlinkClick r:id="rId9" action="ppaction://hlinkfile"/>
                        </a:rPr>
                        <a:t>3</a:t>
                      </a:r>
                      <a:r>
                        <a:rPr lang="es-MX" sz="100" dirty="0"/>
                        <a:t> | </a:t>
                      </a:r>
                      <a:r>
                        <a:rPr lang="es-MX" sz="100" dirty="0">
                          <a:hlinkClick r:id="rId10" action="ppaction://hlinkfile"/>
                        </a:rPr>
                        <a:t>4</a:t>
                      </a:r>
                      <a:r>
                        <a:rPr lang="es-MX" sz="100" dirty="0"/>
                        <a:t> | </a:t>
                      </a:r>
                      <a:r>
                        <a:rPr lang="es-MX" sz="100" dirty="0">
                          <a:hlinkClick r:id="rId11" action="ppaction://hlinkfile"/>
                        </a:rPr>
                        <a:t>5</a:t>
                      </a:r>
                      <a:r>
                        <a:rPr lang="es-MX" sz="100" dirty="0"/>
                        <a:t> | </a:t>
                      </a:r>
                      <a:r>
                        <a:rPr lang="es-MX" sz="100" dirty="0">
                          <a:hlinkClick r:id="rId12" action="ppaction://hlinkfile"/>
                        </a:rPr>
                        <a:t>6</a:t>
                      </a:r>
                      <a:r>
                        <a:rPr lang="es-MX" sz="100" dirty="0"/>
                        <a:t> | </a:t>
                      </a:r>
                      <a:r>
                        <a:rPr lang="es-MX" sz="100" dirty="0">
                          <a:hlinkClick r:id="rId13" action="ppaction://hlinkfile"/>
                        </a:rPr>
                        <a:t>7</a:t>
                      </a:r>
                      <a:r>
                        <a:rPr lang="es-MX" sz="100" dirty="0"/>
                        <a:t> | </a:t>
                      </a:r>
                      <a:r>
                        <a:rPr lang="es-MX" sz="100" dirty="0">
                          <a:hlinkClick r:id="rId14" action="ppaction://hlinkfile"/>
                        </a:rPr>
                        <a:t>8</a:t>
                      </a:r>
                      <a:r>
                        <a:rPr lang="es-MX" sz="100" dirty="0"/>
                        <a:t> | </a:t>
                      </a:r>
                      <a:r>
                        <a:rPr lang="es-MX" sz="100" dirty="0">
                          <a:hlinkClick r:id="rId15" action="ppaction://hlinkfile"/>
                        </a:rPr>
                        <a:t>9</a:t>
                      </a:r>
                      <a:endParaRPr lang="es-MX" sz="100" dirty="0"/>
                    </a:p>
                    <a:p>
                      <a:r>
                        <a:rPr lang="es-MX" sz="100" dirty="0">
                          <a:hlinkClick r:id="rId8" action="ppaction://hlinkfile"/>
                        </a:rPr>
                        <a:t>Siguiente</a:t>
                      </a:r>
                      <a:endParaRPr lang="es-MX" sz="100" dirty="0"/>
                    </a:p>
                  </a:txBody>
                  <a:tcPr marL="0" marR="0" marT="0" marB="0" anchor="ctr">
                    <a:lnL>
                      <a:noFill/>
                    </a:lnL>
                    <a:lnR>
                      <a:noFill/>
                    </a:lnR>
                    <a:lnT>
                      <a:noFill/>
                    </a:lnT>
                    <a:lnB>
                      <a:noFill/>
                    </a:lnB>
                  </a:tcPr>
                </a:tc>
              </a:tr>
            </a:tbl>
          </a:graphicData>
        </a:graphic>
      </p:graphicFrame>
      <p:sp>
        <p:nvSpPr>
          <p:cNvPr id="36865" name="Rectangle 1"/>
          <p:cNvSpPr>
            <a:spLocks noChangeArrowheads="1"/>
          </p:cNvSpPr>
          <p:nvPr/>
        </p:nvSpPr>
        <p:spPr bwMode="auto">
          <a:xfrm>
            <a:off x="0" y="1142984"/>
            <a:ext cx="9144000" cy="23908733"/>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900" b="1" i="0" u="none" strike="noStrike" cap="none" normalizeH="0" baseline="0" dirty="0" err="1" smtClean="0">
                <a:ln>
                  <a:noFill/>
                </a:ln>
                <a:solidFill>
                  <a:srgbClr val="680103"/>
                </a:solidFill>
                <a:effectLst/>
                <a:latin typeface="Georgia" pitchFamily="18" charset="0"/>
                <a:cs typeface="Arial" pitchFamily="34" charset="0"/>
              </a:rPr>
              <a:t>Market</a:t>
            </a:r>
            <a:r>
              <a:rPr kumimoji="0" lang="es-MX" sz="900" b="1" i="0" u="none" strike="noStrike" cap="none" normalizeH="0" baseline="0" dirty="0" smtClean="0">
                <a:ln>
                  <a:noFill/>
                </a:ln>
                <a:solidFill>
                  <a:srgbClr val="680103"/>
                </a:solidFill>
                <a:effectLst/>
                <a:latin typeface="Georgia" pitchFamily="18" charset="0"/>
                <a:cs typeface="Arial" pitchFamily="34" charset="0"/>
              </a:rPr>
              <a:t> Place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MX" sz="700" b="0" i="0" u="none" strike="noStrike" cap="none" normalizeH="0" baseline="0" dirty="0" smtClean="0">
                <a:ln>
                  <a:noFill/>
                </a:ln>
                <a:solidFill>
                  <a:srgbClr val="666666"/>
                </a:solidFill>
                <a:effectLst/>
                <a:latin typeface="Arial" pitchFamily="34" charset="0"/>
                <a:cs typeface="Arial" pitchFamily="34" charset="0"/>
                <a:hlinkClick r:id="rId7"/>
              </a:rPr>
              <a:t>Procesos públicos</a:t>
            </a:r>
            <a:r>
              <a:rPr kumimoji="0" lang="es-MX" sz="700" b="0" i="0" u="none" strike="noStrike" cap="none" normalizeH="0" baseline="0" dirty="0" smtClean="0">
                <a:ln>
                  <a:noFill/>
                </a:ln>
                <a:solidFill>
                  <a:srgbClr val="666666"/>
                </a:solidFill>
                <a:effectLst/>
                <a:latin typeface="Arial" pitchFamily="34" charset="0"/>
                <a:cs typeface="Arial" pitchFamily="34" charset="0"/>
              </a:rPr>
              <a:t> </a:t>
            </a:r>
            <a:endParaRPr kumimoji="0" lang="es-MX" sz="900" b="0" i="0" u="none" strike="noStrike" cap="none" normalizeH="0" baseline="0" dirty="0" smtClean="0">
              <a:ln>
                <a:noFill/>
              </a:ln>
              <a:solidFill>
                <a:srgbClr val="808284"/>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808284"/>
                </a:solidFill>
                <a:effectLst/>
                <a:latin typeface="Arial" pitchFamily="34" charset="0"/>
                <a:cs typeface="Arial" pitchFamily="34" charset="0"/>
              </a:rPr>
              <a:t>1 | </a:t>
            </a:r>
            <a:r>
              <a:rPr kumimoji="0" lang="es-MX" sz="700" b="0" i="0" u="none" strike="noStrike" cap="none" normalizeH="0" baseline="0" dirty="0" smtClean="0">
                <a:ln>
                  <a:noFill/>
                </a:ln>
                <a:solidFill>
                  <a:srgbClr val="808284"/>
                </a:solidFill>
                <a:effectLst/>
                <a:latin typeface="Arial" pitchFamily="34" charset="0"/>
                <a:cs typeface="Arial" pitchFamily="34" charset="0"/>
                <a:hlinkClick r:id="rId8"/>
              </a:rPr>
              <a:t>2</a:t>
            </a:r>
            <a:r>
              <a:rPr kumimoji="0" lang="es-MX" sz="700" b="0" i="0" u="none" strike="noStrike" cap="none" normalizeH="0" baseline="0" dirty="0" smtClean="0">
                <a:ln>
                  <a:noFill/>
                </a:ln>
                <a:solidFill>
                  <a:srgbClr val="808284"/>
                </a:solidFill>
                <a:effectLst/>
                <a:latin typeface="Arial" pitchFamily="34" charset="0"/>
                <a:cs typeface="Arial" pitchFamily="34" charset="0"/>
              </a:rPr>
              <a:t> | </a:t>
            </a:r>
            <a:r>
              <a:rPr kumimoji="0" lang="es-MX" sz="700" b="0" i="0" u="none" strike="noStrike" cap="none" normalizeH="0" baseline="0" dirty="0" smtClean="0">
                <a:ln>
                  <a:noFill/>
                </a:ln>
                <a:solidFill>
                  <a:srgbClr val="808284"/>
                </a:solidFill>
                <a:effectLst/>
                <a:latin typeface="Arial" pitchFamily="34" charset="0"/>
                <a:cs typeface="Arial" pitchFamily="34" charset="0"/>
                <a:hlinkClick r:id="rId9"/>
              </a:rPr>
              <a:t>3</a:t>
            </a:r>
            <a:r>
              <a:rPr kumimoji="0" lang="es-MX" sz="700" b="0" i="0" u="none" strike="noStrike" cap="none" normalizeH="0" baseline="0" dirty="0" smtClean="0">
                <a:ln>
                  <a:noFill/>
                </a:ln>
                <a:solidFill>
                  <a:srgbClr val="808284"/>
                </a:solidFill>
                <a:effectLst/>
                <a:latin typeface="Arial" pitchFamily="34" charset="0"/>
                <a:cs typeface="Arial" pitchFamily="34" charset="0"/>
              </a:rPr>
              <a:t> | </a:t>
            </a:r>
            <a:r>
              <a:rPr kumimoji="0" lang="es-MX" sz="700" b="0" i="0" u="none" strike="noStrike" cap="none" normalizeH="0" baseline="0" dirty="0" smtClean="0">
                <a:ln>
                  <a:noFill/>
                </a:ln>
                <a:solidFill>
                  <a:srgbClr val="808284"/>
                </a:solidFill>
                <a:effectLst/>
                <a:latin typeface="Arial" pitchFamily="34" charset="0"/>
                <a:cs typeface="Arial" pitchFamily="34" charset="0"/>
                <a:hlinkClick r:id="rId10"/>
              </a:rPr>
              <a:t>4</a:t>
            </a:r>
            <a:r>
              <a:rPr kumimoji="0" lang="es-MX" sz="700" b="0" i="0" u="none" strike="noStrike" cap="none" normalizeH="0" baseline="0" dirty="0" smtClean="0">
                <a:ln>
                  <a:noFill/>
                </a:ln>
                <a:solidFill>
                  <a:srgbClr val="808284"/>
                </a:solidFill>
                <a:effectLst/>
                <a:latin typeface="Arial" pitchFamily="34" charset="0"/>
                <a:cs typeface="Arial" pitchFamily="34" charset="0"/>
              </a:rPr>
              <a:t> | </a:t>
            </a:r>
            <a:r>
              <a:rPr kumimoji="0" lang="es-MX" sz="700" b="0" i="0" u="none" strike="noStrike" cap="none" normalizeH="0" baseline="0" dirty="0" smtClean="0">
                <a:ln>
                  <a:noFill/>
                </a:ln>
                <a:solidFill>
                  <a:srgbClr val="808284"/>
                </a:solidFill>
                <a:effectLst/>
                <a:latin typeface="Arial" pitchFamily="34" charset="0"/>
                <a:cs typeface="Arial" pitchFamily="34" charset="0"/>
                <a:hlinkClick r:id="rId11"/>
              </a:rPr>
              <a:t>5</a:t>
            </a:r>
            <a:r>
              <a:rPr kumimoji="0" lang="es-MX" sz="700" b="0" i="0" u="none" strike="noStrike" cap="none" normalizeH="0" baseline="0" dirty="0" smtClean="0">
                <a:ln>
                  <a:noFill/>
                </a:ln>
                <a:solidFill>
                  <a:srgbClr val="808284"/>
                </a:solidFill>
                <a:effectLst/>
                <a:latin typeface="Arial" pitchFamily="34" charset="0"/>
                <a:cs typeface="Arial" pitchFamily="34" charset="0"/>
              </a:rPr>
              <a:t> | </a:t>
            </a:r>
            <a:r>
              <a:rPr kumimoji="0" lang="es-MX" sz="700" b="0" i="0" u="none" strike="noStrike" cap="none" normalizeH="0" baseline="0" dirty="0" smtClean="0">
                <a:ln>
                  <a:noFill/>
                </a:ln>
                <a:solidFill>
                  <a:srgbClr val="808284"/>
                </a:solidFill>
                <a:effectLst/>
                <a:latin typeface="Arial" pitchFamily="34" charset="0"/>
                <a:cs typeface="Arial" pitchFamily="34" charset="0"/>
                <a:hlinkClick r:id="rId12"/>
              </a:rPr>
              <a:t>6</a:t>
            </a:r>
            <a:r>
              <a:rPr kumimoji="0" lang="es-MX" sz="700" b="0" i="0" u="none" strike="noStrike" cap="none" normalizeH="0" baseline="0" dirty="0" smtClean="0">
                <a:ln>
                  <a:noFill/>
                </a:ln>
                <a:solidFill>
                  <a:srgbClr val="808284"/>
                </a:solidFill>
                <a:effectLst/>
                <a:latin typeface="Arial" pitchFamily="34" charset="0"/>
                <a:cs typeface="Arial" pitchFamily="34" charset="0"/>
              </a:rPr>
              <a:t> | </a:t>
            </a:r>
            <a:r>
              <a:rPr kumimoji="0" lang="es-MX" sz="700" b="0" i="0" u="none" strike="noStrike" cap="none" normalizeH="0" baseline="0" dirty="0" smtClean="0">
                <a:ln>
                  <a:noFill/>
                </a:ln>
                <a:solidFill>
                  <a:srgbClr val="808284"/>
                </a:solidFill>
                <a:effectLst/>
                <a:latin typeface="Arial" pitchFamily="34" charset="0"/>
                <a:cs typeface="Arial" pitchFamily="34" charset="0"/>
                <a:hlinkClick r:id="rId13"/>
              </a:rPr>
              <a:t>7</a:t>
            </a:r>
            <a:r>
              <a:rPr kumimoji="0" lang="es-MX" sz="700" b="0" i="0" u="none" strike="noStrike" cap="none" normalizeH="0" baseline="0" dirty="0" smtClean="0">
                <a:ln>
                  <a:noFill/>
                </a:ln>
                <a:solidFill>
                  <a:srgbClr val="808284"/>
                </a:solidFill>
                <a:effectLst/>
                <a:latin typeface="Arial" pitchFamily="34" charset="0"/>
                <a:cs typeface="Arial" pitchFamily="34" charset="0"/>
              </a:rPr>
              <a:t> | </a:t>
            </a:r>
            <a:r>
              <a:rPr kumimoji="0" lang="es-MX" sz="700" b="0" i="0" u="none" strike="noStrike" cap="none" normalizeH="0" baseline="0" dirty="0" smtClean="0">
                <a:ln>
                  <a:noFill/>
                </a:ln>
                <a:solidFill>
                  <a:srgbClr val="808284"/>
                </a:solidFill>
                <a:effectLst/>
                <a:latin typeface="Arial" pitchFamily="34" charset="0"/>
                <a:cs typeface="Arial" pitchFamily="34" charset="0"/>
                <a:hlinkClick r:id="rId14"/>
              </a:rPr>
              <a:t>8</a:t>
            </a:r>
            <a:r>
              <a:rPr kumimoji="0" lang="es-MX" sz="700" b="0" i="0" u="none" strike="noStrike" cap="none" normalizeH="0" baseline="0" dirty="0" smtClean="0">
                <a:ln>
                  <a:noFill/>
                </a:ln>
                <a:solidFill>
                  <a:srgbClr val="808284"/>
                </a:solidFill>
                <a:effectLst/>
                <a:latin typeface="Arial" pitchFamily="34" charset="0"/>
                <a:cs typeface="Arial" pitchFamily="34" charset="0"/>
              </a:rPr>
              <a:t> | </a:t>
            </a:r>
            <a:r>
              <a:rPr kumimoji="0" lang="es-MX" sz="700" b="0" i="0" u="none" strike="noStrike" cap="none" normalizeH="0" baseline="0" dirty="0" smtClean="0">
                <a:ln>
                  <a:noFill/>
                </a:ln>
                <a:solidFill>
                  <a:srgbClr val="808284"/>
                </a:solidFill>
                <a:effectLst/>
                <a:latin typeface="Arial" pitchFamily="34" charset="0"/>
                <a:cs typeface="Arial" pitchFamily="34" charset="0"/>
                <a:hlinkClick r:id="rId15"/>
              </a:rPr>
              <a:t>9</a:t>
            </a:r>
            <a:endParaRPr kumimoji="0" lang="es-MX" sz="700" b="0" i="0" u="none" strike="noStrike" cap="none" normalizeH="0" baseline="0" dirty="0" smtClean="0">
              <a:ln>
                <a:noFill/>
              </a:ln>
              <a:solidFill>
                <a:srgbClr val="808284"/>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808284"/>
                </a:solidFill>
                <a:effectLst/>
                <a:latin typeface="Arial" pitchFamily="34" charset="0"/>
                <a:cs typeface="Arial" pitchFamily="34" charset="0"/>
                <a:hlinkClick r:id="rId8"/>
              </a:rPr>
              <a:t>Siguiente</a:t>
            </a:r>
            <a:endParaRPr kumimoji="0" lang="es-MX" sz="700" b="0" i="0" u="none" strike="noStrike" cap="none" normalizeH="0" baseline="0" dirty="0" smtClean="0">
              <a:ln>
                <a:noFill/>
              </a:ln>
              <a:solidFill>
                <a:srgbClr val="808284"/>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808284"/>
                </a:solidFill>
                <a:effectLst/>
                <a:latin typeface="Arial" pitchFamily="34" charset="0"/>
                <a:cs typeface="Arial" pitchFamily="34" charset="0"/>
              </a:rPr>
              <a:t>Mostrando 1 - 20 de 1362 </a:t>
            </a:r>
            <a:endParaRPr kumimoji="0" lang="es-MX"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200" b="1" i="1" u="none" strike="noStrike" cap="none" normalizeH="0" baseline="0" dirty="0" smtClean="0">
                <a:ln>
                  <a:noFill/>
                </a:ln>
                <a:solidFill>
                  <a:srgbClr val="680103"/>
                </a:solidFill>
                <a:effectLst/>
                <a:latin typeface="Georgia" pitchFamily="18" charset="0"/>
                <a:cs typeface="Arial" pitchFamily="34" charset="0"/>
              </a:rPr>
              <a:t>Agricultura y Alimentos</a:t>
            </a:r>
            <a:endParaRPr kumimoji="0" lang="es-MX" sz="700" b="0" i="0" u="none" strike="noStrike" cap="none" normalizeH="0" baseline="0" dirty="0" smtClean="0">
              <a:ln>
                <a:noFill/>
              </a:ln>
              <a:solidFill>
                <a:srgbClr val="6C6C6C"/>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6C6C6C"/>
                </a:solidFill>
                <a:effectLst/>
                <a:latin typeface="Georgia" pitchFamily="18" charset="0"/>
                <a:cs typeface="Arial" pitchFamily="34" charset="0"/>
                <a:hlinkClick r:id="rId16"/>
              </a:rPr>
              <a:t>"SUMINISTRO DE MATERIA PRIMA PARA ALIMENTACION ANIMAL DURANTE EL 2009"</a:t>
            </a:r>
            <a:endParaRPr kumimoji="0" lang="es-MX" sz="700" b="0" i="0" u="none" strike="noStrike" cap="none" normalizeH="0" baseline="0" dirty="0" smtClean="0">
              <a:ln>
                <a:noFill/>
              </a:ln>
              <a:solidFill>
                <a:srgbClr val="6C6C6C"/>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6C6C6C"/>
                </a:solidFill>
                <a:effectLst/>
                <a:latin typeface="Georgia" pitchFamily="18" charset="0"/>
                <a:cs typeface="Arial" pitchFamily="34" charset="0"/>
              </a:rPr>
              <a:t>LICITACIÓN PÚBLICA (LP) EL SALVADOR - </a:t>
            </a:r>
            <a:r>
              <a:rPr kumimoji="0" lang="es-MX" sz="700" b="0" i="0" u="none" strike="noStrike" cap="none" normalizeH="0" baseline="0" dirty="0" smtClean="0">
                <a:ln>
                  <a:noFill/>
                </a:ln>
                <a:solidFill>
                  <a:srgbClr val="6C6C6C"/>
                </a:solidFill>
                <a:effectLst/>
                <a:latin typeface="Georgia" pitchFamily="18" charset="0"/>
                <a:cs typeface="Arial" pitchFamily="34" charset="0"/>
                <a:hlinkClick r:id="rId16"/>
              </a:rPr>
              <a:t>LP-SC-01/2009</a:t>
            </a:r>
            <a:endParaRPr kumimoji="0" lang="es-MX"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200" b="1" i="1" u="none" strike="noStrike" cap="none" normalizeH="0" baseline="0" dirty="0" smtClean="0">
                <a:ln>
                  <a:noFill/>
                </a:ln>
                <a:solidFill>
                  <a:srgbClr val="680103"/>
                </a:solidFill>
                <a:effectLst/>
                <a:latin typeface="Georgia" pitchFamily="18" charset="0"/>
                <a:cs typeface="Arial" pitchFamily="34" charset="0"/>
              </a:rPr>
              <a:t>Vehículos</a:t>
            </a:r>
            <a:endParaRPr kumimoji="0" lang="es-MX" sz="700" b="0" i="0" u="none" strike="noStrike" cap="none" normalizeH="0" baseline="0" dirty="0" smtClean="0">
              <a:ln>
                <a:noFill/>
              </a:ln>
              <a:solidFill>
                <a:srgbClr val="6C6C6C"/>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6C6C6C"/>
                </a:solidFill>
                <a:effectLst/>
                <a:latin typeface="Georgia" pitchFamily="18" charset="0"/>
                <a:cs typeface="Arial" pitchFamily="34" charset="0"/>
                <a:hlinkClick r:id="rId17"/>
              </a:rPr>
              <a:t>"SUMINISTRO DE COMBUSTIBLES Y LUBRICANTES PARA VEHICULOS MAQUINARIA Y EQUIPO DURANTE EL 2009"</a:t>
            </a:r>
            <a:endParaRPr kumimoji="0" lang="es-MX" sz="700" b="0" i="0" u="none" strike="noStrike" cap="none" normalizeH="0" baseline="0" dirty="0" smtClean="0">
              <a:ln>
                <a:noFill/>
              </a:ln>
              <a:solidFill>
                <a:srgbClr val="6C6C6C"/>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6C6C6C"/>
                </a:solidFill>
                <a:effectLst/>
                <a:latin typeface="Georgia" pitchFamily="18" charset="0"/>
                <a:cs typeface="Arial" pitchFamily="34" charset="0"/>
              </a:rPr>
              <a:t>LICITACIÓN PÚBLICA POR INVITACIÓN (LPI) EL SALVADOR - </a:t>
            </a:r>
            <a:r>
              <a:rPr kumimoji="0" lang="es-MX" sz="700" b="0" i="0" u="none" strike="noStrike" cap="none" normalizeH="0" baseline="0" dirty="0" smtClean="0">
                <a:ln>
                  <a:noFill/>
                </a:ln>
                <a:solidFill>
                  <a:srgbClr val="6C6C6C"/>
                </a:solidFill>
                <a:effectLst/>
                <a:latin typeface="Georgia" pitchFamily="18" charset="0"/>
                <a:cs typeface="Arial" pitchFamily="34" charset="0"/>
                <a:hlinkClick r:id="rId17"/>
              </a:rPr>
              <a:t>LPI-SC-02/2009</a:t>
            </a:r>
            <a:endParaRPr kumimoji="0" lang="es-MX"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200" b="1" i="1" u="none" strike="noStrike" cap="none" normalizeH="0" baseline="0" dirty="0" smtClean="0">
                <a:ln>
                  <a:noFill/>
                </a:ln>
                <a:solidFill>
                  <a:srgbClr val="680103"/>
                </a:solidFill>
                <a:effectLst/>
                <a:latin typeface="Georgia" pitchFamily="18" charset="0"/>
                <a:cs typeface="Arial" pitchFamily="34" charset="0"/>
              </a:rPr>
              <a:t>Informática y Telecomunicaciones - Maquinaria y Herramientas</a:t>
            </a:r>
            <a:endParaRPr kumimoji="0" lang="es-MX" sz="700" b="0" i="0" u="none" strike="noStrike" cap="none" normalizeH="0" baseline="0" dirty="0" smtClean="0">
              <a:ln>
                <a:noFill/>
              </a:ln>
              <a:solidFill>
                <a:srgbClr val="6C6C6C"/>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6C6C6C"/>
                </a:solidFill>
                <a:effectLst/>
                <a:latin typeface="Georgia" pitchFamily="18" charset="0"/>
                <a:cs typeface="Arial" pitchFamily="34" charset="0"/>
                <a:hlinkClick r:id="rId18"/>
              </a:rPr>
              <a:t>COMPRA DE RECOLECTOR DE DATOS PARA EQUIPOS MARIAS</a:t>
            </a:r>
            <a:endParaRPr kumimoji="0" lang="es-MX" sz="700" b="0" i="0" u="none" strike="noStrike" cap="none" normalizeH="0" baseline="0" dirty="0" smtClean="0">
              <a:ln>
                <a:noFill/>
              </a:ln>
              <a:solidFill>
                <a:srgbClr val="6C6C6C"/>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6C6C6C"/>
                </a:solidFill>
                <a:effectLst/>
                <a:latin typeface="Georgia" pitchFamily="18" charset="0"/>
                <a:cs typeface="Arial" pitchFamily="34" charset="0"/>
              </a:rPr>
              <a:t>CONTRATACION DIRECTA COSTA RICA - </a:t>
            </a:r>
            <a:r>
              <a:rPr kumimoji="0" lang="es-MX" sz="700" b="0" i="0" u="none" strike="noStrike" cap="none" normalizeH="0" baseline="0" dirty="0" smtClean="0">
                <a:ln>
                  <a:noFill/>
                </a:ln>
                <a:solidFill>
                  <a:srgbClr val="6C6C6C"/>
                </a:solidFill>
                <a:effectLst/>
                <a:latin typeface="Georgia" pitchFamily="18" charset="0"/>
                <a:cs typeface="Arial" pitchFamily="34" charset="0"/>
                <a:hlinkClick r:id="rId18"/>
              </a:rPr>
              <a:t>2009CD-000885-32600</a:t>
            </a:r>
            <a:endParaRPr kumimoji="0" lang="es-MX"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200" b="1" i="1" u="none" strike="noStrike" cap="none" normalizeH="0" baseline="0" dirty="0" smtClean="0">
                <a:ln>
                  <a:noFill/>
                </a:ln>
                <a:solidFill>
                  <a:srgbClr val="680103"/>
                </a:solidFill>
                <a:effectLst/>
                <a:latin typeface="Georgia" pitchFamily="18" charset="0"/>
                <a:cs typeface="Arial" pitchFamily="34" charset="0"/>
              </a:rPr>
              <a:t>Textil, Cuero y Vestimenta</a:t>
            </a:r>
            <a:endParaRPr kumimoji="0" lang="es-MX" sz="700" b="0" i="0" u="none" strike="noStrike" cap="none" normalizeH="0" baseline="0" dirty="0" smtClean="0">
              <a:ln>
                <a:noFill/>
              </a:ln>
              <a:solidFill>
                <a:srgbClr val="6C6C6C"/>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6C6C6C"/>
                </a:solidFill>
                <a:effectLst/>
                <a:latin typeface="Georgia" pitchFamily="18" charset="0"/>
                <a:cs typeface="Arial" pitchFamily="34" charset="0"/>
                <a:hlinkClick r:id="rId19"/>
              </a:rPr>
              <a:t>TEXTILES Y VESTUARIOS</a:t>
            </a:r>
            <a:endParaRPr kumimoji="0" lang="es-MX" sz="700" b="0" i="0" u="none" strike="noStrike" cap="none" normalizeH="0" baseline="0" dirty="0" smtClean="0">
              <a:ln>
                <a:noFill/>
              </a:ln>
              <a:solidFill>
                <a:srgbClr val="6C6C6C"/>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6C6C6C"/>
                </a:solidFill>
                <a:effectLst/>
                <a:latin typeface="Georgia" pitchFamily="18" charset="0"/>
                <a:cs typeface="Arial" pitchFamily="34" charset="0"/>
              </a:rPr>
              <a:t>CONTRATACION DIRECTA COSTA RICA - </a:t>
            </a:r>
            <a:r>
              <a:rPr kumimoji="0" lang="es-MX" sz="700" b="0" i="0" u="none" strike="noStrike" cap="none" normalizeH="0" baseline="0" dirty="0" smtClean="0">
                <a:ln>
                  <a:noFill/>
                </a:ln>
                <a:solidFill>
                  <a:srgbClr val="6C6C6C"/>
                </a:solidFill>
                <a:effectLst/>
                <a:latin typeface="Georgia" pitchFamily="18" charset="0"/>
                <a:cs typeface="Arial" pitchFamily="34" charset="0"/>
                <a:hlinkClick r:id="rId19"/>
              </a:rPr>
              <a:t>2009CD-000775-13405</a:t>
            </a:r>
            <a:endParaRPr kumimoji="0" lang="es-MX"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200" b="1" i="1" u="none" strike="noStrike" cap="none" normalizeH="0" baseline="0" dirty="0" smtClean="0">
                <a:ln>
                  <a:noFill/>
                </a:ln>
                <a:solidFill>
                  <a:srgbClr val="680103"/>
                </a:solidFill>
                <a:effectLst/>
                <a:latin typeface="Georgia" pitchFamily="18" charset="0"/>
                <a:cs typeface="Arial" pitchFamily="34" charset="0"/>
              </a:rPr>
              <a:t>Infraestructura y Construcción</a:t>
            </a:r>
            <a:endParaRPr kumimoji="0" lang="es-MX" sz="700" b="0" i="0" u="none" strike="noStrike" cap="none" normalizeH="0" baseline="0" dirty="0" smtClean="0">
              <a:ln>
                <a:noFill/>
              </a:ln>
              <a:solidFill>
                <a:srgbClr val="6C6C6C"/>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6C6C6C"/>
                </a:solidFill>
                <a:effectLst/>
                <a:latin typeface="Georgia" pitchFamily="18" charset="0"/>
                <a:cs typeface="Arial" pitchFamily="34" charset="0"/>
                <a:hlinkClick r:id="rId20"/>
              </a:rPr>
              <a:t>TINTAS, PINTURAS Y DILUYENTES</a:t>
            </a:r>
            <a:endParaRPr kumimoji="0" lang="es-MX" sz="700" b="0" i="0" u="none" strike="noStrike" cap="none" normalizeH="0" baseline="0" dirty="0" smtClean="0">
              <a:ln>
                <a:noFill/>
              </a:ln>
              <a:solidFill>
                <a:srgbClr val="6C6C6C"/>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6C6C6C"/>
                </a:solidFill>
                <a:effectLst/>
                <a:latin typeface="Georgia" pitchFamily="18" charset="0"/>
                <a:cs typeface="Arial" pitchFamily="34" charset="0"/>
              </a:rPr>
              <a:t>CONTRATACION DIRECTA COSTA RICA - </a:t>
            </a:r>
            <a:r>
              <a:rPr kumimoji="0" lang="es-MX" sz="700" b="0" i="0" u="none" strike="noStrike" cap="none" normalizeH="0" baseline="0" dirty="0" smtClean="0">
                <a:ln>
                  <a:noFill/>
                </a:ln>
                <a:solidFill>
                  <a:srgbClr val="6C6C6C"/>
                </a:solidFill>
                <a:effectLst/>
                <a:latin typeface="Georgia" pitchFamily="18" charset="0"/>
                <a:cs typeface="Arial" pitchFamily="34" charset="0"/>
                <a:hlinkClick r:id="rId20"/>
              </a:rPr>
              <a:t>2009CD-000899-09005</a:t>
            </a:r>
            <a:endParaRPr kumimoji="0" lang="es-MX"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200" b="1" i="1" u="none" strike="noStrike" cap="none" normalizeH="0" baseline="0" dirty="0" smtClean="0">
                <a:ln>
                  <a:noFill/>
                </a:ln>
                <a:solidFill>
                  <a:srgbClr val="680103"/>
                </a:solidFill>
                <a:effectLst/>
                <a:latin typeface="Georgia" pitchFamily="18" charset="0"/>
                <a:cs typeface="Arial" pitchFamily="34" charset="0"/>
              </a:rPr>
              <a:t>Agricultura y Alimentos</a:t>
            </a:r>
            <a:endParaRPr kumimoji="0" lang="es-MX" sz="700" b="0" i="0" u="none" strike="noStrike" cap="none" normalizeH="0" baseline="0" dirty="0" smtClean="0">
              <a:ln>
                <a:noFill/>
              </a:ln>
              <a:solidFill>
                <a:srgbClr val="6C6C6C"/>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6C6C6C"/>
                </a:solidFill>
                <a:effectLst/>
                <a:latin typeface="Georgia" pitchFamily="18" charset="0"/>
                <a:cs typeface="Arial" pitchFamily="34" charset="0"/>
                <a:hlinkClick r:id="rId21"/>
              </a:rPr>
              <a:t>ALIMENTOS - CAFÉ Y AZUCAR -</a:t>
            </a:r>
            <a:endParaRPr kumimoji="0" lang="es-MX" sz="700" b="0" i="0" u="none" strike="noStrike" cap="none" normalizeH="0" baseline="0" dirty="0" smtClean="0">
              <a:ln>
                <a:noFill/>
              </a:ln>
              <a:solidFill>
                <a:srgbClr val="6C6C6C"/>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6C6C6C"/>
                </a:solidFill>
                <a:effectLst/>
                <a:latin typeface="Georgia" pitchFamily="18" charset="0"/>
                <a:cs typeface="Arial" pitchFamily="34" charset="0"/>
              </a:rPr>
              <a:t>CONTRATACION DIRECTA COSTA RICA - </a:t>
            </a:r>
            <a:r>
              <a:rPr kumimoji="0" lang="es-MX" sz="700" b="0" i="0" u="none" strike="noStrike" cap="none" normalizeH="0" baseline="0" dirty="0" smtClean="0">
                <a:ln>
                  <a:noFill/>
                </a:ln>
                <a:solidFill>
                  <a:srgbClr val="6C6C6C"/>
                </a:solidFill>
                <a:effectLst/>
                <a:latin typeface="Georgia" pitchFamily="18" charset="0"/>
                <a:cs typeface="Arial" pitchFamily="34" charset="0"/>
                <a:hlinkClick r:id="rId21"/>
              </a:rPr>
              <a:t>2009CD-000897-04400</a:t>
            </a:r>
            <a:endParaRPr kumimoji="0" lang="es-MX"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200" b="1" i="1" u="none" strike="noStrike" cap="none" normalizeH="0" baseline="0" dirty="0" smtClean="0">
                <a:ln>
                  <a:noFill/>
                </a:ln>
                <a:solidFill>
                  <a:srgbClr val="680103"/>
                </a:solidFill>
                <a:effectLst/>
                <a:latin typeface="Georgia" pitchFamily="18" charset="0"/>
                <a:cs typeface="Arial" pitchFamily="34" charset="0"/>
              </a:rPr>
              <a:t>Equipamiento de hogar y oficina</a:t>
            </a:r>
            <a:endParaRPr kumimoji="0" lang="es-MX" sz="700" b="0" i="0" u="none" strike="noStrike" cap="none" normalizeH="0" baseline="0" dirty="0" smtClean="0">
              <a:ln>
                <a:noFill/>
              </a:ln>
              <a:solidFill>
                <a:srgbClr val="6C6C6C"/>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6C6C6C"/>
                </a:solidFill>
                <a:effectLst/>
                <a:latin typeface="Georgia" pitchFamily="18" charset="0"/>
                <a:cs typeface="Arial" pitchFamily="34" charset="0"/>
                <a:hlinkClick r:id="rId22"/>
              </a:rPr>
              <a:t>COMPRA DE UTENCILIOS DE COCINA</a:t>
            </a:r>
            <a:endParaRPr kumimoji="0" lang="es-MX" sz="700" b="0" i="0" u="none" strike="noStrike" cap="none" normalizeH="0" baseline="0" dirty="0" smtClean="0">
              <a:ln>
                <a:noFill/>
              </a:ln>
              <a:solidFill>
                <a:srgbClr val="6C6C6C"/>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6C6C6C"/>
                </a:solidFill>
                <a:effectLst/>
                <a:latin typeface="Georgia" pitchFamily="18" charset="0"/>
                <a:cs typeface="Arial" pitchFamily="34" charset="0"/>
              </a:rPr>
              <a:t>CONTRATACION DIRECTA COSTA RICA - </a:t>
            </a:r>
            <a:r>
              <a:rPr kumimoji="0" lang="es-MX" sz="700" b="0" i="0" u="none" strike="noStrike" cap="none" normalizeH="0" baseline="0" dirty="0" smtClean="0">
                <a:ln>
                  <a:noFill/>
                </a:ln>
                <a:solidFill>
                  <a:srgbClr val="6C6C6C"/>
                </a:solidFill>
                <a:effectLst/>
                <a:latin typeface="Georgia" pitchFamily="18" charset="0"/>
                <a:cs typeface="Arial" pitchFamily="34" charset="0"/>
                <a:hlinkClick r:id="rId22"/>
              </a:rPr>
              <a:t>2009CD-000087-99999</a:t>
            </a:r>
            <a:endParaRPr kumimoji="0" lang="es-MX"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200" b="1" i="1" u="none" strike="noStrike" cap="none" normalizeH="0" baseline="0" dirty="0" smtClean="0">
                <a:ln>
                  <a:noFill/>
                </a:ln>
                <a:solidFill>
                  <a:srgbClr val="680103"/>
                </a:solidFill>
                <a:effectLst/>
                <a:latin typeface="Georgia" pitchFamily="18" charset="0"/>
                <a:cs typeface="Arial" pitchFamily="34" charset="0"/>
              </a:rPr>
              <a:t>Limpieza y Mantenimiento</a:t>
            </a:r>
            <a:endParaRPr kumimoji="0" lang="es-MX" sz="700" b="0" i="0" u="none" strike="noStrike" cap="none" normalizeH="0" baseline="0" dirty="0" smtClean="0">
              <a:ln>
                <a:noFill/>
              </a:ln>
              <a:solidFill>
                <a:srgbClr val="6C6C6C"/>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6C6C6C"/>
                </a:solidFill>
                <a:effectLst/>
                <a:latin typeface="Georgia" pitchFamily="18" charset="0"/>
                <a:cs typeface="Arial" pitchFamily="34" charset="0"/>
                <a:hlinkClick r:id="rId23"/>
              </a:rPr>
              <a:t>ADQUISICIÓN DE PRODUCTOS DE LIMPIEZA</a:t>
            </a:r>
            <a:endParaRPr kumimoji="0" lang="es-MX" sz="700" b="0" i="0" u="none" strike="noStrike" cap="none" normalizeH="0" baseline="0" dirty="0" smtClean="0">
              <a:ln>
                <a:noFill/>
              </a:ln>
              <a:solidFill>
                <a:srgbClr val="6C6C6C"/>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6C6C6C"/>
                </a:solidFill>
                <a:effectLst/>
                <a:latin typeface="Georgia" pitchFamily="18" charset="0"/>
                <a:cs typeface="Arial" pitchFamily="34" charset="0"/>
              </a:rPr>
              <a:t>CONTRATACION DIRECTA COSTA RICA - </a:t>
            </a:r>
            <a:r>
              <a:rPr kumimoji="0" lang="es-MX" sz="700" b="0" i="0" u="none" strike="noStrike" cap="none" normalizeH="0" baseline="0" dirty="0" smtClean="0">
                <a:ln>
                  <a:noFill/>
                </a:ln>
                <a:solidFill>
                  <a:srgbClr val="6C6C6C"/>
                </a:solidFill>
                <a:effectLst/>
                <a:latin typeface="Georgia" pitchFamily="18" charset="0"/>
                <a:cs typeface="Arial" pitchFamily="34" charset="0"/>
                <a:hlinkClick r:id="rId23"/>
              </a:rPr>
              <a:t>2009CD-000030-0PR00</a:t>
            </a:r>
            <a:endParaRPr kumimoji="0" lang="es-MX"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200" b="1" i="1" u="none" strike="noStrike" cap="none" normalizeH="0" baseline="0" dirty="0" smtClean="0">
                <a:ln>
                  <a:noFill/>
                </a:ln>
                <a:solidFill>
                  <a:srgbClr val="680103"/>
                </a:solidFill>
                <a:effectLst/>
                <a:latin typeface="Georgia" pitchFamily="18" charset="0"/>
                <a:cs typeface="Arial" pitchFamily="34" charset="0"/>
              </a:rPr>
              <a:t>Armamento y Seguridad</a:t>
            </a:r>
            <a:endParaRPr kumimoji="0" lang="es-MX" sz="700" b="0" i="0" u="none" strike="noStrike" cap="none" normalizeH="0" baseline="0" dirty="0" smtClean="0">
              <a:ln>
                <a:noFill/>
              </a:ln>
              <a:solidFill>
                <a:srgbClr val="6C6C6C"/>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6C6C6C"/>
                </a:solidFill>
                <a:effectLst/>
                <a:latin typeface="Georgia" pitchFamily="18" charset="0"/>
                <a:cs typeface="Arial" pitchFamily="34" charset="0"/>
                <a:hlinkClick r:id="rId24"/>
              </a:rPr>
              <a:t>ADQUISICION DE INDUMENTARIA PARA SEGURIDAD</a:t>
            </a:r>
            <a:endParaRPr kumimoji="0" lang="es-MX" sz="700" b="0" i="0" u="none" strike="noStrike" cap="none" normalizeH="0" baseline="0" dirty="0" smtClean="0">
              <a:ln>
                <a:noFill/>
              </a:ln>
              <a:solidFill>
                <a:srgbClr val="6C6C6C"/>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6C6C6C"/>
                </a:solidFill>
                <a:effectLst/>
                <a:latin typeface="Georgia" pitchFamily="18" charset="0"/>
                <a:cs typeface="Arial" pitchFamily="34" charset="0"/>
              </a:rPr>
              <a:t>CONTRATACION DIRECTA COSTA RICA - </a:t>
            </a:r>
            <a:r>
              <a:rPr kumimoji="0" lang="es-MX" sz="700" b="0" i="0" u="none" strike="noStrike" cap="none" normalizeH="0" baseline="0" dirty="0" smtClean="0">
                <a:ln>
                  <a:noFill/>
                </a:ln>
                <a:solidFill>
                  <a:srgbClr val="6C6C6C"/>
                </a:solidFill>
                <a:effectLst/>
                <a:latin typeface="Georgia" pitchFamily="18" charset="0"/>
                <a:cs typeface="Arial" pitchFamily="34" charset="0"/>
                <a:hlinkClick r:id="rId24"/>
              </a:rPr>
              <a:t>2009CD-000636-99999</a:t>
            </a:r>
            <a:endParaRPr kumimoji="0" lang="es-MX"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200" b="1" i="1" u="none" strike="noStrike" cap="none" normalizeH="0" baseline="0" dirty="0" smtClean="0">
                <a:ln>
                  <a:noFill/>
                </a:ln>
                <a:solidFill>
                  <a:srgbClr val="680103"/>
                </a:solidFill>
                <a:effectLst/>
                <a:latin typeface="Georgia" pitchFamily="18" charset="0"/>
                <a:cs typeface="Arial" pitchFamily="34" charset="0"/>
              </a:rPr>
              <a:t>Hoteles, Transporte y Viajes</a:t>
            </a:r>
            <a:endParaRPr kumimoji="0" lang="es-MX" sz="700" b="0" i="0" u="none" strike="noStrike" cap="none" normalizeH="0" baseline="0" dirty="0" smtClean="0">
              <a:ln>
                <a:noFill/>
              </a:ln>
              <a:solidFill>
                <a:srgbClr val="6C6C6C"/>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6C6C6C"/>
                </a:solidFill>
                <a:effectLst/>
                <a:latin typeface="Georgia" pitchFamily="18" charset="0"/>
                <a:cs typeface="Arial" pitchFamily="34" charset="0"/>
                <a:hlinkClick r:id="rId25"/>
              </a:rPr>
              <a:t>SERVICIO DE ALIMENTACION PARA EL DIA 4 DE ABRIL 09 SEGUN DETALLE COMO CARTEL.</a:t>
            </a:r>
            <a:endParaRPr kumimoji="0" lang="es-MX" sz="700" b="0" i="0" u="none" strike="noStrike" cap="none" normalizeH="0" baseline="0" dirty="0" smtClean="0">
              <a:ln>
                <a:noFill/>
              </a:ln>
              <a:solidFill>
                <a:srgbClr val="6C6C6C"/>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6C6C6C"/>
                </a:solidFill>
                <a:effectLst/>
                <a:latin typeface="Georgia" pitchFamily="18" charset="0"/>
                <a:cs typeface="Arial" pitchFamily="34" charset="0"/>
              </a:rPr>
              <a:t>CONTRATACION DIRECTA COSTA RICA - </a:t>
            </a:r>
            <a:r>
              <a:rPr kumimoji="0" lang="es-MX" sz="700" b="0" i="0" u="none" strike="noStrike" cap="none" normalizeH="0" baseline="0" dirty="0" smtClean="0">
                <a:ln>
                  <a:noFill/>
                </a:ln>
                <a:solidFill>
                  <a:srgbClr val="6C6C6C"/>
                </a:solidFill>
                <a:effectLst/>
                <a:latin typeface="Georgia" pitchFamily="18" charset="0"/>
                <a:cs typeface="Arial" pitchFamily="34" charset="0"/>
                <a:hlinkClick r:id="rId25"/>
              </a:rPr>
              <a:t>2009CD-000641-99999</a:t>
            </a:r>
            <a:endParaRPr kumimoji="0" lang="es-MX"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200" b="1" i="1" u="none" strike="noStrike" cap="none" normalizeH="0" baseline="0" dirty="0" smtClean="0">
                <a:ln>
                  <a:noFill/>
                </a:ln>
                <a:solidFill>
                  <a:srgbClr val="680103"/>
                </a:solidFill>
                <a:effectLst/>
                <a:latin typeface="Georgia" pitchFamily="18" charset="0"/>
                <a:cs typeface="Arial" pitchFamily="34" charset="0"/>
              </a:rPr>
              <a:t>Infraestructura y Construcción</a:t>
            </a:r>
            <a:endParaRPr kumimoji="0" lang="es-MX" sz="700" b="0" i="0" u="none" strike="noStrike" cap="none" normalizeH="0" baseline="0" dirty="0" smtClean="0">
              <a:ln>
                <a:noFill/>
              </a:ln>
              <a:solidFill>
                <a:srgbClr val="6C6C6C"/>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6C6C6C"/>
                </a:solidFill>
                <a:effectLst/>
                <a:latin typeface="Georgia" pitchFamily="18" charset="0"/>
                <a:cs typeface="Arial" pitchFamily="34" charset="0"/>
                <a:hlinkClick r:id="rId26"/>
              </a:rPr>
              <a:t>CONSTRUCCION DE CINCO PARQUES DEPORTIVOS Y RECREATIVOS EN EL DEPARTAMENTO DE JUTIAPA(ZAPOTITLAN, EL ADELANTO, COMAPA, YUPILTEPEQUE). CONSULTAS AQUI.</a:t>
            </a:r>
            <a:endParaRPr kumimoji="0" lang="es-MX" sz="700" b="0" i="0" u="none" strike="noStrike" cap="none" normalizeH="0" baseline="0" dirty="0" smtClean="0">
              <a:ln>
                <a:noFill/>
              </a:ln>
              <a:solidFill>
                <a:srgbClr val="6C6C6C"/>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6C6C6C"/>
                </a:solidFill>
                <a:effectLst/>
                <a:latin typeface="Georgia" pitchFamily="18" charset="0"/>
                <a:cs typeface="Arial" pitchFamily="34" charset="0"/>
              </a:rPr>
              <a:t>PÚBLICO GUATEMALA - </a:t>
            </a:r>
            <a:r>
              <a:rPr kumimoji="0" lang="es-MX" sz="700" b="0" i="0" u="none" strike="noStrike" cap="none" normalizeH="0" baseline="0" dirty="0" smtClean="0">
                <a:ln>
                  <a:noFill/>
                </a:ln>
                <a:solidFill>
                  <a:srgbClr val="6C6C6C"/>
                </a:solidFill>
                <a:effectLst/>
                <a:latin typeface="Georgia" pitchFamily="18" charset="0"/>
                <a:cs typeface="Arial" pitchFamily="34" charset="0"/>
                <a:hlinkClick r:id="rId26"/>
              </a:rPr>
              <a:t>749672</a:t>
            </a:r>
            <a:endParaRPr kumimoji="0" lang="es-MX"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200" b="1" i="1" u="none" strike="noStrike" cap="none" normalizeH="0" baseline="0" dirty="0" smtClean="0">
                <a:ln>
                  <a:noFill/>
                </a:ln>
                <a:solidFill>
                  <a:srgbClr val="680103"/>
                </a:solidFill>
                <a:effectLst/>
                <a:latin typeface="Georgia" pitchFamily="18" charset="0"/>
                <a:cs typeface="Arial" pitchFamily="34" charset="0"/>
              </a:rPr>
              <a:t>Salud y Medicamentos</a:t>
            </a:r>
            <a:endParaRPr kumimoji="0" lang="es-MX" sz="700" b="0" i="0" u="none" strike="noStrike" cap="none" normalizeH="0" baseline="0" dirty="0" smtClean="0">
              <a:ln>
                <a:noFill/>
              </a:ln>
              <a:solidFill>
                <a:srgbClr val="6C6C6C"/>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6C6C6C"/>
                </a:solidFill>
                <a:effectLst/>
                <a:latin typeface="Georgia" pitchFamily="18" charset="0"/>
                <a:cs typeface="Arial" pitchFamily="34" charset="0"/>
                <a:hlinkClick r:id="rId27"/>
              </a:rPr>
              <a:t>"SEGUROS PARA AUTOMOTORES LIVIANOS, MOTOCICLETAS Y MAQUINARIA PESADA DE LA ALCALDIA MUNICIPAL DE SAN MIGUEL" SEGUNDA CONVOCATORIA</a:t>
            </a:r>
            <a:endParaRPr kumimoji="0" lang="es-MX" sz="700" b="0" i="0" u="none" strike="noStrike" cap="none" normalizeH="0" baseline="0" dirty="0" smtClean="0">
              <a:ln>
                <a:noFill/>
              </a:ln>
              <a:solidFill>
                <a:srgbClr val="6C6C6C"/>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6C6C6C"/>
                </a:solidFill>
                <a:effectLst/>
                <a:latin typeface="Georgia" pitchFamily="18" charset="0"/>
                <a:cs typeface="Arial" pitchFamily="34" charset="0"/>
              </a:rPr>
              <a:t>LICITACIÓN PÚBLICA POR INVITACIÓN (LPI) EL SALVADOR - </a:t>
            </a:r>
            <a:r>
              <a:rPr kumimoji="0" lang="es-MX" sz="700" b="0" i="0" u="none" strike="noStrike" cap="none" normalizeH="0" baseline="0" dirty="0" smtClean="0">
                <a:ln>
                  <a:noFill/>
                </a:ln>
                <a:solidFill>
                  <a:srgbClr val="6C6C6C"/>
                </a:solidFill>
                <a:effectLst/>
                <a:latin typeface="Georgia" pitchFamily="18" charset="0"/>
                <a:cs typeface="Arial" pitchFamily="34" charset="0"/>
                <a:hlinkClick r:id="rId27"/>
              </a:rPr>
              <a:t>LPI-07/2009AMSM</a:t>
            </a:r>
            <a:endParaRPr kumimoji="0" lang="es-MX"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200" b="1" i="1" u="none" strike="noStrike" cap="none" normalizeH="0" baseline="0" dirty="0" smtClean="0">
                <a:ln>
                  <a:noFill/>
                </a:ln>
                <a:solidFill>
                  <a:srgbClr val="680103"/>
                </a:solidFill>
                <a:effectLst/>
                <a:latin typeface="Georgia" pitchFamily="18" charset="0"/>
                <a:cs typeface="Arial" pitchFamily="34" charset="0"/>
              </a:rPr>
              <a:t>Armamento y Seguridad - Textil, Cuero y Vestimenta</a:t>
            </a:r>
            <a:endParaRPr kumimoji="0" lang="es-MX" sz="700" b="0" i="0" u="none" strike="noStrike" cap="none" normalizeH="0" baseline="0" dirty="0" smtClean="0">
              <a:ln>
                <a:noFill/>
              </a:ln>
              <a:solidFill>
                <a:srgbClr val="6C6C6C"/>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6C6C6C"/>
                </a:solidFill>
                <a:effectLst/>
                <a:latin typeface="Georgia" pitchFamily="18" charset="0"/>
                <a:cs typeface="Arial" pitchFamily="34" charset="0"/>
                <a:hlinkClick r:id="rId28"/>
              </a:rPr>
              <a:t>ROPA PROTECTORA CONTRA PARA MATERIAS PELIGROSAS</a:t>
            </a:r>
            <a:endParaRPr kumimoji="0" lang="es-MX" sz="700" b="0" i="0" u="none" strike="noStrike" cap="none" normalizeH="0" baseline="0" dirty="0" smtClean="0">
              <a:ln>
                <a:noFill/>
              </a:ln>
              <a:solidFill>
                <a:srgbClr val="6C6C6C"/>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6C6C6C"/>
                </a:solidFill>
                <a:effectLst/>
                <a:latin typeface="Georgia" pitchFamily="18" charset="0"/>
                <a:cs typeface="Arial" pitchFamily="34" charset="0"/>
              </a:rPr>
              <a:t>COTIZACION HONDURAS - </a:t>
            </a:r>
            <a:r>
              <a:rPr kumimoji="0" lang="es-MX" sz="700" b="0" i="0" u="none" strike="noStrike" cap="none" normalizeH="0" baseline="0" dirty="0" smtClean="0">
                <a:ln>
                  <a:noFill/>
                </a:ln>
                <a:solidFill>
                  <a:srgbClr val="6C6C6C"/>
                </a:solidFill>
                <a:effectLst/>
                <a:latin typeface="Georgia" pitchFamily="18" charset="0"/>
                <a:cs typeface="Arial" pitchFamily="34" charset="0"/>
                <a:hlinkClick r:id="rId28"/>
              </a:rPr>
              <a:t>DGC- 166-2009- C.M.O.</a:t>
            </a:r>
            <a:endParaRPr kumimoji="0" lang="es-MX"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200" b="1" i="1" u="none" strike="noStrike" cap="none" normalizeH="0" baseline="0" dirty="0" smtClean="0">
                <a:ln>
                  <a:noFill/>
                </a:ln>
                <a:solidFill>
                  <a:srgbClr val="680103"/>
                </a:solidFill>
                <a:effectLst/>
                <a:latin typeface="Georgia" pitchFamily="18" charset="0"/>
                <a:cs typeface="Arial" pitchFamily="34" charset="0"/>
              </a:rPr>
              <a:t>Vehículos</a:t>
            </a:r>
            <a:endParaRPr kumimoji="0" lang="es-MX" sz="700" b="0" i="0" u="none" strike="noStrike" cap="none" normalizeH="0" baseline="0" dirty="0" smtClean="0">
              <a:ln>
                <a:noFill/>
              </a:ln>
              <a:solidFill>
                <a:srgbClr val="6C6C6C"/>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6C6C6C"/>
                </a:solidFill>
                <a:effectLst/>
                <a:latin typeface="Georgia" pitchFamily="18" charset="0"/>
                <a:cs typeface="Arial" pitchFamily="34" charset="0"/>
                <a:hlinkClick r:id="rId29"/>
              </a:rPr>
              <a:t>KIT DE MANTENIMIENTO DE VEHÍCULO DE SOPORTE EN TIERRA - DIFERENCIALES - BATERÍAS PARA VEHÍCULOS - TERMINALES DE CABLE O ALAMBRE - LIMPIAPARABRISAS DE CAMIÓN</a:t>
            </a:r>
            <a:endParaRPr kumimoji="0" lang="es-MX" sz="700" b="0" i="0" u="none" strike="noStrike" cap="none" normalizeH="0" baseline="0" dirty="0" smtClean="0">
              <a:ln>
                <a:noFill/>
              </a:ln>
              <a:solidFill>
                <a:srgbClr val="6C6C6C"/>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6C6C6C"/>
                </a:solidFill>
                <a:effectLst/>
                <a:latin typeface="Georgia" pitchFamily="18" charset="0"/>
                <a:cs typeface="Arial" pitchFamily="34" charset="0"/>
              </a:rPr>
              <a:t>COTIZACION HONDURAS - </a:t>
            </a:r>
            <a:r>
              <a:rPr kumimoji="0" lang="es-MX" sz="700" b="0" i="0" u="none" strike="noStrike" cap="none" normalizeH="0" baseline="0" dirty="0" smtClean="0">
                <a:ln>
                  <a:noFill/>
                </a:ln>
                <a:solidFill>
                  <a:srgbClr val="6C6C6C"/>
                </a:solidFill>
                <a:effectLst/>
                <a:latin typeface="Georgia" pitchFamily="18" charset="0"/>
                <a:cs typeface="Arial" pitchFamily="34" charset="0"/>
                <a:hlinkClick r:id="rId29"/>
              </a:rPr>
              <a:t>DGC-232- 2009</a:t>
            </a:r>
            <a:endParaRPr kumimoji="0" lang="es-MX"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200" b="1" i="1" u="none" strike="noStrike" cap="none" normalizeH="0" baseline="0" dirty="0" smtClean="0">
                <a:ln>
                  <a:noFill/>
                </a:ln>
                <a:solidFill>
                  <a:srgbClr val="680103"/>
                </a:solidFill>
                <a:effectLst/>
                <a:latin typeface="Georgia" pitchFamily="18" charset="0"/>
                <a:cs typeface="Arial" pitchFamily="34" charset="0"/>
              </a:rPr>
              <a:t>Vehículos</a:t>
            </a:r>
            <a:endParaRPr kumimoji="0" lang="es-MX" sz="700" b="0" i="0" u="none" strike="noStrike" cap="none" normalizeH="0" baseline="0" dirty="0" smtClean="0">
              <a:ln>
                <a:noFill/>
              </a:ln>
              <a:solidFill>
                <a:srgbClr val="6C6C6C"/>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6C6C6C"/>
                </a:solidFill>
                <a:effectLst/>
                <a:latin typeface="Georgia" pitchFamily="18" charset="0"/>
                <a:cs typeface="Arial" pitchFamily="34" charset="0"/>
                <a:hlinkClick r:id="rId30"/>
              </a:rPr>
              <a:t>LLANTAS Y RUEDAS PARA AUTOMÓVILES</a:t>
            </a:r>
            <a:endParaRPr kumimoji="0" lang="es-MX" sz="700" b="0" i="0" u="none" strike="noStrike" cap="none" normalizeH="0" baseline="0" dirty="0" smtClean="0">
              <a:ln>
                <a:noFill/>
              </a:ln>
              <a:solidFill>
                <a:srgbClr val="6C6C6C"/>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700" b="0" i="0" u="none" strike="noStrike" cap="none" normalizeH="0" baseline="0" dirty="0" smtClean="0">
                <a:ln>
                  <a:noFill/>
                </a:ln>
                <a:solidFill>
                  <a:srgbClr val="6C6C6C"/>
                </a:solidFill>
                <a:effectLst/>
                <a:latin typeface="Georgia" pitchFamily="18" charset="0"/>
                <a:cs typeface="Arial" pitchFamily="34" charset="0"/>
              </a:rPr>
              <a:t>COTIZACION HONDURAS - </a:t>
            </a:r>
            <a:r>
              <a:rPr kumimoji="0" lang="es-MX" sz="700" b="0" i="0" u="none" strike="noStrike" cap="none" normalizeH="0" baseline="0" dirty="0" smtClean="0">
                <a:ln>
                  <a:noFill/>
                </a:ln>
                <a:solidFill>
                  <a:srgbClr val="6C6C6C"/>
                </a:solidFill>
                <a:effectLst/>
                <a:latin typeface="Georgia" pitchFamily="18" charset="0"/>
                <a:cs typeface="Arial" pitchFamily="34" charset="0"/>
                <a:hlinkClick r:id="rId30"/>
              </a:rPr>
              <a:t>DGC-258- 2009</a:t>
            </a:r>
            <a:endParaRPr kumimoji="0" lang="es-MX" sz="900" b="0" i="0" u="none" strike="noStrike" cap="none" normalizeH="0" baseline="0" dirty="0" smtClean="0">
              <a:ln>
                <a:noFill/>
              </a:ln>
              <a:solidFill>
                <a:schemeClr val="tx1"/>
              </a:solidFill>
              <a:effectLst/>
              <a:latin typeface="Arial" pitchFamily="34" charset="0"/>
              <a:cs typeface="Arial" pitchFamily="34" charset="0"/>
            </a:endParaRPr>
          </a:p>
          <a:p>
            <a:r>
              <a:rPr lang="es-MX" sz="1200" b="1" dirty="0" err="1" smtClean="0"/>
              <a:t>Market</a:t>
            </a:r>
            <a:r>
              <a:rPr lang="es-MX" sz="1200" b="1" dirty="0" smtClean="0"/>
              <a:t> Place</a:t>
            </a:r>
          </a:p>
          <a:p>
            <a:r>
              <a:rPr lang="es-MX" sz="1200" dirty="0" smtClean="0">
                <a:hlinkClick r:id="rId7" action="ppaction://hlinkfile"/>
              </a:rPr>
              <a:t>Procesos públicos</a:t>
            </a:r>
            <a:r>
              <a:rPr lang="es-MX" sz="1200" dirty="0" smtClean="0"/>
              <a:t> </a:t>
            </a:r>
          </a:p>
          <a:p>
            <a:r>
              <a:rPr lang="es-MX" sz="1200" dirty="0" smtClean="0"/>
              <a:t>País: Sector: Palabra clave: Ejemplo: "fumigación" Ordenar por: Buscar </a:t>
            </a:r>
          </a:p>
          <a:p>
            <a:r>
              <a:rPr lang="es-MX" sz="1200" dirty="0" smtClean="0"/>
              <a:t>1 | </a:t>
            </a:r>
            <a:r>
              <a:rPr lang="es-MX" sz="1200" dirty="0" smtClean="0">
                <a:hlinkClick r:id="rId8" action="ppaction://hlinkfile"/>
              </a:rPr>
              <a:t>2</a:t>
            </a:r>
            <a:r>
              <a:rPr lang="es-MX" sz="1200" dirty="0" smtClean="0"/>
              <a:t> | </a:t>
            </a:r>
            <a:r>
              <a:rPr lang="es-MX" sz="1200" dirty="0" smtClean="0">
                <a:hlinkClick r:id="rId9" action="ppaction://hlinkfile"/>
              </a:rPr>
              <a:t>3</a:t>
            </a:r>
            <a:r>
              <a:rPr lang="es-MX" sz="1200" dirty="0" smtClean="0"/>
              <a:t> | </a:t>
            </a:r>
            <a:r>
              <a:rPr lang="es-MX" sz="1200" dirty="0" smtClean="0">
                <a:hlinkClick r:id="rId10" action="ppaction://hlinkfile"/>
              </a:rPr>
              <a:t>4</a:t>
            </a:r>
            <a:r>
              <a:rPr lang="es-MX" sz="1200" dirty="0" smtClean="0"/>
              <a:t> | </a:t>
            </a:r>
            <a:r>
              <a:rPr lang="es-MX" sz="1200" dirty="0" smtClean="0">
                <a:hlinkClick r:id="rId11" action="ppaction://hlinkfile"/>
              </a:rPr>
              <a:t>5</a:t>
            </a:r>
            <a:r>
              <a:rPr lang="es-MX" sz="1200" dirty="0" smtClean="0"/>
              <a:t> | </a:t>
            </a:r>
            <a:r>
              <a:rPr lang="es-MX" sz="1200" dirty="0" smtClean="0">
                <a:hlinkClick r:id="rId12" action="ppaction://hlinkfile"/>
              </a:rPr>
              <a:t>6</a:t>
            </a:r>
            <a:r>
              <a:rPr lang="es-MX" sz="1200" dirty="0" smtClean="0"/>
              <a:t> | </a:t>
            </a:r>
            <a:r>
              <a:rPr lang="es-MX" sz="1200" dirty="0" smtClean="0">
                <a:hlinkClick r:id="rId13" action="ppaction://hlinkfile"/>
              </a:rPr>
              <a:t>7</a:t>
            </a:r>
            <a:r>
              <a:rPr lang="es-MX" sz="1200" dirty="0" smtClean="0"/>
              <a:t> | </a:t>
            </a:r>
            <a:r>
              <a:rPr lang="es-MX" sz="1200" dirty="0" smtClean="0">
                <a:hlinkClick r:id="rId14" action="ppaction://hlinkfile"/>
              </a:rPr>
              <a:t>8</a:t>
            </a:r>
            <a:r>
              <a:rPr lang="es-MX" sz="1200" dirty="0" smtClean="0"/>
              <a:t> | </a:t>
            </a:r>
            <a:r>
              <a:rPr lang="es-MX" sz="1200" dirty="0" smtClean="0">
                <a:hlinkClick r:id="rId15" action="ppaction://hlinkfile"/>
              </a:rPr>
              <a:t>9</a:t>
            </a:r>
            <a:endParaRPr lang="es-MX" sz="1200" dirty="0" smtClean="0"/>
          </a:p>
          <a:p>
            <a:r>
              <a:rPr lang="es-MX" sz="1200" dirty="0" smtClean="0">
                <a:hlinkClick r:id="rId8" action="ppaction://hlinkfile"/>
              </a:rPr>
              <a:t>Siguiente</a:t>
            </a:r>
            <a:endParaRPr lang="es-MX" sz="1200" dirty="0" smtClean="0"/>
          </a:p>
          <a:p>
            <a:r>
              <a:rPr lang="es-MX" sz="1200" dirty="0" smtClean="0"/>
              <a:t>Mostrando 1 - 20 de 1362 </a:t>
            </a:r>
          </a:p>
          <a:p>
            <a:r>
              <a:rPr lang="es-MX" sz="1200" dirty="0" smtClean="0"/>
              <a:t>Agricultura y Alimentos</a:t>
            </a:r>
          </a:p>
          <a:p>
            <a:r>
              <a:rPr lang="es-MX" sz="1200" dirty="0" smtClean="0">
                <a:hlinkClick r:id="rId16" action="ppaction://hlinkfile"/>
              </a:rPr>
              <a:t>"SUMINISTRO DE MATERIA PRIMA PARA ALIMENTACION ANIMAL DURANTE EL 2009"</a:t>
            </a:r>
            <a:endParaRPr lang="es-MX" sz="1200" dirty="0" smtClean="0"/>
          </a:p>
          <a:p>
            <a:r>
              <a:rPr lang="es-MX" sz="1200" dirty="0" smtClean="0"/>
              <a:t>Licitación Pública (LP) El Salvador - </a:t>
            </a:r>
            <a:r>
              <a:rPr lang="es-MX" sz="1200" dirty="0" smtClean="0">
                <a:hlinkClick r:id="rId16" action="ppaction://hlinkfile"/>
              </a:rPr>
              <a:t>LP-SC-01/2009</a:t>
            </a:r>
            <a:endParaRPr lang="es-MX" sz="1200" dirty="0" smtClean="0"/>
          </a:p>
          <a:p>
            <a:r>
              <a:rPr lang="es-MX" sz="1200" dirty="0" smtClean="0"/>
              <a:t>Publicado: Fecha de apertura: Volumen estimado: Mar-30-09 Abr-24-09 Más que $ 122,110 </a:t>
            </a:r>
          </a:p>
          <a:p>
            <a:r>
              <a:rPr lang="es-MX" sz="1200" dirty="0" smtClean="0"/>
              <a:t>Vehículos</a:t>
            </a:r>
          </a:p>
          <a:p>
            <a:r>
              <a:rPr lang="es-MX" sz="1200" dirty="0" smtClean="0">
                <a:hlinkClick r:id="rId17" action="ppaction://hlinkfile"/>
              </a:rPr>
              <a:t>"SUMINISTRO DE COMBUSTIBLES Y LUBRICANTES PARA VEHICULOS MAQUINARIA Y EQUIPO DURANTE EL 2009"</a:t>
            </a:r>
            <a:endParaRPr lang="es-MX" sz="1200" dirty="0" smtClean="0"/>
          </a:p>
          <a:p>
            <a:r>
              <a:rPr lang="es-MX" sz="1200" dirty="0" smtClean="0"/>
              <a:t>Licitación Pública por Invitación (LPI) El Salvador - </a:t>
            </a:r>
            <a:r>
              <a:rPr lang="es-MX" sz="1200" dirty="0" smtClean="0">
                <a:hlinkClick r:id="rId17" action="ppaction://hlinkfile"/>
              </a:rPr>
              <a:t>LPI-SC-02/2009</a:t>
            </a:r>
            <a:endParaRPr lang="es-MX" sz="1200" dirty="0" smtClean="0"/>
          </a:p>
          <a:p>
            <a:r>
              <a:rPr lang="es-MX" sz="1200" dirty="0" smtClean="0"/>
              <a:t>Publicado: Fecha de apertura: Volumen estimado: Mar-28-09 Abr-24-09 Entre $ 15,384 y $ 122,110 </a:t>
            </a:r>
          </a:p>
          <a:p>
            <a:r>
              <a:rPr lang="es-MX" sz="1200" dirty="0" smtClean="0"/>
              <a:t>Informática y Telecomunicaciones - Maquinaria y Herramientas</a:t>
            </a:r>
          </a:p>
          <a:p>
            <a:r>
              <a:rPr lang="es-MX" sz="1200" dirty="0" smtClean="0">
                <a:hlinkClick r:id="rId18" action="ppaction://hlinkfile"/>
              </a:rPr>
              <a:t>COMPRA DE RECOLECTOR DE DATOS PARA EQUIPOS MARIAS</a:t>
            </a:r>
            <a:endParaRPr lang="es-MX" sz="1200" dirty="0" smtClean="0"/>
          </a:p>
          <a:p>
            <a:r>
              <a:rPr lang="es-MX" sz="1200" dirty="0" smtClean="0"/>
              <a:t>CONTRATACION DIRECTA Costa Rica - </a:t>
            </a:r>
            <a:r>
              <a:rPr lang="es-MX" sz="1200" dirty="0" smtClean="0">
                <a:hlinkClick r:id="rId18" action="ppaction://hlinkfile"/>
              </a:rPr>
              <a:t>2009CD-000885-32600</a:t>
            </a:r>
            <a:endParaRPr lang="es-MX" sz="1200" dirty="0" smtClean="0"/>
          </a:p>
          <a:p>
            <a:r>
              <a:rPr lang="es-MX" sz="1200" dirty="0" smtClean="0"/>
              <a:t>Publicado: Fecha de apertura: Volumen estimado: Mar-27-09 Abr-1-09 Menos que $ 74,840 </a:t>
            </a:r>
          </a:p>
          <a:p>
            <a:r>
              <a:rPr lang="es-MX" sz="1200" dirty="0" smtClean="0"/>
              <a:t>Textil, Cuero y Vestimenta</a:t>
            </a:r>
          </a:p>
          <a:p>
            <a:r>
              <a:rPr lang="es-MX" sz="1200" dirty="0" smtClean="0">
                <a:hlinkClick r:id="rId19" action="ppaction://hlinkfile"/>
              </a:rPr>
              <a:t>TEXTILES Y VESTUARIOS</a:t>
            </a:r>
            <a:endParaRPr lang="es-MX" sz="1200" dirty="0" smtClean="0"/>
          </a:p>
          <a:p>
            <a:r>
              <a:rPr lang="es-MX" sz="1200" dirty="0" smtClean="0"/>
              <a:t>CONTRATACION DIRECTA Costa Rica - </a:t>
            </a:r>
            <a:r>
              <a:rPr lang="es-MX" sz="1200" dirty="0" smtClean="0">
                <a:hlinkClick r:id="rId19" action="ppaction://hlinkfile"/>
              </a:rPr>
              <a:t>2009CD-000775-13405</a:t>
            </a:r>
            <a:endParaRPr lang="es-MX" sz="1200" dirty="0" smtClean="0"/>
          </a:p>
          <a:p>
            <a:r>
              <a:rPr lang="es-MX" sz="1200" dirty="0" smtClean="0"/>
              <a:t>Publicado: Fecha de apertura: Volumen estimado: Mar-27-09 Abr-2-09 Menos que $ 74,840 </a:t>
            </a:r>
          </a:p>
          <a:p>
            <a:r>
              <a:rPr lang="es-MX" sz="1200" dirty="0" smtClean="0"/>
              <a:t>Infraestructura y Construcción</a:t>
            </a:r>
          </a:p>
          <a:p>
            <a:r>
              <a:rPr lang="es-MX" sz="1200" dirty="0" smtClean="0">
                <a:hlinkClick r:id="rId20" action="ppaction://hlinkfile"/>
              </a:rPr>
              <a:t>TINTAS, PINTURAS Y DILUYENTES</a:t>
            </a:r>
            <a:endParaRPr lang="es-MX" sz="1200" dirty="0" smtClean="0"/>
          </a:p>
          <a:p>
            <a:r>
              <a:rPr lang="es-MX" sz="1200" dirty="0" smtClean="0"/>
              <a:t>CONTRATACION DIRECTA Costa Rica - </a:t>
            </a:r>
            <a:r>
              <a:rPr lang="es-MX" sz="1200" dirty="0" smtClean="0">
                <a:hlinkClick r:id="rId20" action="ppaction://hlinkfile"/>
              </a:rPr>
              <a:t>2009CD-000899-09005</a:t>
            </a:r>
            <a:endParaRPr lang="es-MX" sz="1200" dirty="0" smtClean="0"/>
          </a:p>
          <a:p>
            <a:r>
              <a:rPr lang="es-MX" sz="1200" dirty="0" smtClean="0"/>
              <a:t>Publicado: Fecha de apertura: Volumen estimado: Mar-27-09 Abr-2-09 Menos que $ 74,840 </a:t>
            </a:r>
          </a:p>
          <a:p>
            <a:r>
              <a:rPr lang="es-MX" sz="1200" dirty="0" smtClean="0"/>
              <a:t>Agricultura y Alimentos</a:t>
            </a:r>
          </a:p>
          <a:p>
            <a:r>
              <a:rPr lang="es-MX" sz="1200" dirty="0" smtClean="0">
                <a:hlinkClick r:id="rId21" action="ppaction://hlinkfile"/>
              </a:rPr>
              <a:t>ALIMENTOS - CAFÉ Y AZUCAR -</a:t>
            </a:r>
            <a:endParaRPr lang="es-MX" sz="1200" dirty="0" smtClean="0"/>
          </a:p>
          <a:p>
            <a:r>
              <a:rPr lang="es-MX" sz="1200" dirty="0" smtClean="0"/>
              <a:t>CONTRATACION DIRECTA Costa Rica - </a:t>
            </a:r>
            <a:r>
              <a:rPr lang="es-MX" sz="1200" dirty="0" smtClean="0">
                <a:hlinkClick r:id="rId21" action="ppaction://hlinkfile"/>
              </a:rPr>
              <a:t>2009CD-000897-04400</a:t>
            </a:r>
            <a:endParaRPr lang="es-MX" sz="1200" dirty="0" smtClean="0"/>
          </a:p>
          <a:p>
            <a:r>
              <a:rPr lang="es-MX" sz="1200" dirty="0" smtClean="0"/>
              <a:t>Publicado: Fecha de apertura: Volumen estimado: Mar-27-09 Mar-31-09 Menos que $ 74,840 </a:t>
            </a:r>
          </a:p>
          <a:p>
            <a:r>
              <a:rPr lang="es-MX" sz="1200" dirty="0" smtClean="0"/>
              <a:t>Equipamiento de hogar y oficina</a:t>
            </a:r>
          </a:p>
          <a:p>
            <a:r>
              <a:rPr lang="es-MX" sz="1200" dirty="0" smtClean="0">
                <a:hlinkClick r:id="rId22" action="ppaction://hlinkfile"/>
              </a:rPr>
              <a:t>COMPRA DE UTENCILIOS DE COCINA</a:t>
            </a:r>
            <a:endParaRPr lang="es-MX" sz="1200" dirty="0" smtClean="0"/>
          </a:p>
          <a:p>
            <a:r>
              <a:rPr lang="es-MX" sz="1200" dirty="0" smtClean="0"/>
              <a:t>CONTRATACION DIRECTA Costa Rica - </a:t>
            </a:r>
            <a:r>
              <a:rPr lang="es-MX" sz="1200" dirty="0" smtClean="0">
                <a:hlinkClick r:id="rId22" action="ppaction://hlinkfile"/>
              </a:rPr>
              <a:t>2009CD-000087-99999</a:t>
            </a:r>
            <a:endParaRPr lang="es-MX" sz="1200" dirty="0" smtClean="0"/>
          </a:p>
          <a:p>
            <a:r>
              <a:rPr lang="es-MX" sz="1200" dirty="0" smtClean="0"/>
              <a:t>Publicado: Fecha de apertura: Volumen estimado: Mar-27-09 Abr-1-09 Menos que $ 74,840 </a:t>
            </a:r>
          </a:p>
          <a:p>
            <a:r>
              <a:rPr lang="es-MX" sz="1200" dirty="0" smtClean="0"/>
              <a:t>Limpieza y Mantenimiento</a:t>
            </a:r>
          </a:p>
          <a:p>
            <a:r>
              <a:rPr lang="es-MX" sz="1200" dirty="0" smtClean="0">
                <a:hlinkClick r:id="rId23" action="ppaction://hlinkfile"/>
              </a:rPr>
              <a:t>ADQUISICIÓN DE PRODUCTOS DE LIMPIEZA</a:t>
            </a:r>
            <a:endParaRPr lang="es-MX" sz="1200" dirty="0" smtClean="0"/>
          </a:p>
          <a:p>
            <a:r>
              <a:rPr lang="es-MX" sz="1200" dirty="0" smtClean="0"/>
              <a:t>CONTRATACION DIRECTA Costa Rica - </a:t>
            </a:r>
            <a:r>
              <a:rPr lang="es-MX" sz="1200" dirty="0" smtClean="0">
                <a:hlinkClick r:id="rId23" action="ppaction://hlinkfile"/>
              </a:rPr>
              <a:t>2009CD-000030-0PR00</a:t>
            </a:r>
            <a:endParaRPr lang="es-MX" sz="1200" dirty="0" smtClean="0"/>
          </a:p>
          <a:p>
            <a:r>
              <a:rPr lang="es-MX" sz="1200" dirty="0" smtClean="0"/>
              <a:t>Publicado: Fecha de apertura: Volumen estimado: Mar-27-09 Abr-2-09 Menos que $ 74,840 </a:t>
            </a:r>
          </a:p>
          <a:p>
            <a:r>
              <a:rPr lang="es-MX" sz="1200" dirty="0" smtClean="0"/>
              <a:t>Armamento y Seguridad</a:t>
            </a:r>
          </a:p>
          <a:p>
            <a:r>
              <a:rPr lang="es-MX" sz="1200" dirty="0" smtClean="0">
                <a:hlinkClick r:id="rId24" action="ppaction://hlinkfile"/>
              </a:rPr>
              <a:t>ADQUISICION DE INDUMENTARIA PARA SEGURIDAD</a:t>
            </a:r>
            <a:endParaRPr lang="es-MX" sz="1200" dirty="0" smtClean="0"/>
          </a:p>
          <a:p>
            <a:r>
              <a:rPr lang="es-MX" sz="1200" dirty="0" smtClean="0"/>
              <a:t>CONTRATACION DIRECTA Costa Rica - </a:t>
            </a:r>
            <a:r>
              <a:rPr lang="es-MX" sz="1200" dirty="0" smtClean="0">
                <a:hlinkClick r:id="rId24" action="ppaction://hlinkfile"/>
              </a:rPr>
              <a:t>2009CD-000636-99999</a:t>
            </a:r>
            <a:endParaRPr lang="es-MX" sz="1200" dirty="0" smtClean="0"/>
          </a:p>
          <a:p>
            <a:r>
              <a:rPr lang="es-MX" sz="1200" dirty="0" smtClean="0"/>
              <a:t>Publicado: Fecha de apertura: Volumen estimado: Mar-27-09 Abr-3-09 Menos que $ 74,840 </a:t>
            </a:r>
          </a:p>
          <a:p>
            <a:r>
              <a:rPr lang="es-MX" sz="1200" dirty="0" smtClean="0"/>
              <a:t>Hoteles, Transporte y Viajes</a:t>
            </a:r>
          </a:p>
          <a:p>
            <a:r>
              <a:rPr lang="es-MX" sz="1200" dirty="0" smtClean="0">
                <a:hlinkClick r:id="rId25" action="ppaction://hlinkfile"/>
              </a:rPr>
              <a:t>SERVICIO DE ALIMENTACION PARA EL DIA 4 DE ABRIL 09 SEGUN DETALLE COMO CARTEL.</a:t>
            </a:r>
            <a:endParaRPr lang="es-MX" sz="1200" dirty="0" smtClean="0"/>
          </a:p>
          <a:p>
            <a:r>
              <a:rPr lang="es-MX" sz="1200" dirty="0" smtClean="0"/>
              <a:t>CONTRATACION DIRECTA Costa Rica - </a:t>
            </a:r>
            <a:r>
              <a:rPr lang="es-MX" sz="1200" dirty="0" smtClean="0">
                <a:hlinkClick r:id="rId25" action="ppaction://hlinkfile"/>
              </a:rPr>
              <a:t>2009CD-000641-99999</a:t>
            </a:r>
            <a:endParaRPr lang="es-MX" sz="1200" dirty="0" smtClean="0"/>
          </a:p>
          <a:p>
            <a:r>
              <a:rPr lang="es-MX" sz="1200" dirty="0" smtClean="0"/>
              <a:t>Publicado: Fecha de apertura: Volumen estimado: Mar-27-09 Mar-30-09 Menos que $ 74,840 </a:t>
            </a:r>
          </a:p>
          <a:p>
            <a:r>
              <a:rPr lang="es-MX" sz="1200" dirty="0" smtClean="0"/>
              <a:t>Infraestructura y Construcción</a:t>
            </a:r>
          </a:p>
          <a:p>
            <a:r>
              <a:rPr lang="es-MX" sz="1200" dirty="0" smtClean="0">
                <a:hlinkClick r:id="rId26" action="ppaction://hlinkfile"/>
              </a:rPr>
              <a:t>CONSTRUCCION DE CINCO PARQUES DEPORTIVOS Y RECREATIVOS EN EL DEPARTAMENTO DE JUTIAPA(ZAPOTITLAN, EL ADELANTO, COMAPA, YUPILTEPEQUE). CONSULTAS AQUI.</a:t>
            </a:r>
            <a:endParaRPr lang="es-MX" sz="1200" dirty="0" smtClean="0"/>
          </a:p>
          <a:p>
            <a:r>
              <a:rPr lang="es-MX" sz="1200" dirty="0" smtClean="0"/>
              <a:t>Público Guatemala - </a:t>
            </a:r>
            <a:r>
              <a:rPr lang="es-MX" sz="1200" dirty="0" smtClean="0">
                <a:hlinkClick r:id="rId26" action="ppaction://hlinkfile"/>
              </a:rPr>
              <a:t>749672</a:t>
            </a:r>
            <a:endParaRPr lang="es-MX" sz="1200" dirty="0" smtClean="0"/>
          </a:p>
          <a:p>
            <a:r>
              <a:rPr lang="es-MX" sz="1200" dirty="0" smtClean="0"/>
              <a:t>Publicado: Fecha de apertura: Volumen estimado: Mar-27-09 Abr-8-09 n/d </a:t>
            </a:r>
          </a:p>
          <a:p>
            <a:r>
              <a:rPr lang="es-MX" sz="1200" dirty="0" smtClean="0"/>
              <a:t>Salud y Medicamentos</a:t>
            </a:r>
          </a:p>
          <a:p>
            <a:r>
              <a:rPr lang="es-MX" sz="1200" dirty="0" smtClean="0">
                <a:hlinkClick r:id="rId27" action="ppaction://hlinkfile"/>
              </a:rPr>
              <a:t>"SEGUROS PARA AUTOMOTORES LIVIANOS, MOTOCICLETAS Y MAQUINARIA PESADA DE LA ALCALDIA MUNICIPAL DE SAN MIGUEL" SEGUNDA CONVOCATORIA</a:t>
            </a:r>
            <a:endParaRPr lang="es-MX" sz="1200" dirty="0" smtClean="0"/>
          </a:p>
          <a:p>
            <a:r>
              <a:rPr lang="es-MX" sz="1200" dirty="0" smtClean="0"/>
              <a:t>Licitación Pública por Invitación (LPI) El Salvador - </a:t>
            </a:r>
            <a:r>
              <a:rPr lang="es-MX" sz="1200" dirty="0" smtClean="0">
                <a:hlinkClick r:id="rId27" action="ppaction://hlinkfile"/>
              </a:rPr>
              <a:t>LPI-07/2009AMSM</a:t>
            </a:r>
            <a:endParaRPr lang="es-MX" sz="1200" dirty="0" smtClean="0"/>
          </a:p>
          <a:p>
            <a:r>
              <a:rPr lang="es-MX" sz="1200" dirty="0" smtClean="0"/>
              <a:t>Publicado: Fecha de apertura: Volumen estimado: Mar-27-09 Abr-20-09 Entre $ 15,384 y $ 122,110 </a:t>
            </a:r>
          </a:p>
          <a:p>
            <a:r>
              <a:rPr lang="es-MX" sz="1200" dirty="0" smtClean="0"/>
              <a:t>Armamento y Seguridad - Textil, Cuero y Vestimenta</a:t>
            </a:r>
          </a:p>
          <a:p>
            <a:r>
              <a:rPr lang="es-MX" sz="1200" dirty="0" smtClean="0">
                <a:hlinkClick r:id="rId28" action="ppaction://hlinkfile"/>
              </a:rPr>
              <a:t>ROPA PROTECTORA CONTRA PARA MATERIAS PELIGROSAS</a:t>
            </a:r>
            <a:endParaRPr lang="es-MX" sz="1200" dirty="0" smtClean="0"/>
          </a:p>
          <a:p>
            <a:r>
              <a:rPr lang="es-MX" sz="1200" dirty="0" err="1" smtClean="0"/>
              <a:t>Cotizacion</a:t>
            </a:r>
            <a:r>
              <a:rPr lang="es-MX" sz="1200" dirty="0" smtClean="0"/>
              <a:t> Honduras - </a:t>
            </a:r>
            <a:r>
              <a:rPr lang="es-MX" sz="1200" dirty="0" smtClean="0">
                <a:hlinkClick r:id="rId28" action="ppaction://hlinkfile"/>
              </a:rPr>
              <a:t>DGC- 166-2009- C.M.O.</a:t>
            </a:r>
            <a:endParaRPr lang="es-MX" sz="1200" dirty="0" smtClean="0"/>
          </a:p>
          <a:p>
            <a:r>
              <a:rPr lang="es-MX" sz="1200" dirty="0" smtClean="0"/>
              <a:t>Publicado: Fecha de apertura: Volumen estimado: Mar-26-09 Mar-27-09 Menos que $ 8,997 </a:t>
            </a:r>
          </a:p>
          <a:p>
            <a:r>
              <a:rPr lang="es-MX" sz="1200" dirty="0" smtClean="0"/>
              <a:t>Vehículos</a:t>
            </a:r>
          </a:p>
          <a:p>
            <a:r>
              <a:rPr lang="es-MX" sz="1200" dirty="0" smtClean="0">
                <a:hlinkClick r:id="rId29" action="ppaction://hlinkfile"/>
              </a:rPr>
              <a:t>KIT DE MANTENIMIENTO DE VEHÍCULO DE SOPORTE EN TIERRA - DIFERENCIALES - BATERÍAS PARA VEHÍCULOS - TERMINALES DE CABLE O ALAMBRE - LIMPIAPARABRISAS DE CAMIÓN</a:t>
            </a:r>
            <a:endParaRPr lang="es-MX" sz="1200" dirty="0" smtClean="0"/>
          </a:p>
          <a:p>
            <a:r>
              <a:rPr lang="es-MX" sz="1200" dirty="0" err="1" smtClean="0"/>
              <a:t>Cotizacion</a:t>
            </a:r>
            <a:r>
              <a:rPr lang="es-MX" sz="1200" dirty="0" smtClean="0"/>
              <a:t> Honduras - </a:t>
            </a:r>
            <a:r>
              <a:rPr lang="es-MX" sz="1200" dirty="0" smtClean="0">
                <a:hlinkClick r:id="rId29" action="ppaction://hlinkfile"/>
              </a:rPr>
              <a:t>DGC-232- 2009</a:t>
            </a:r>
            <a:endParaRPr lang="es-MX" sz="1200" dirty="0" smtClean="0"/>
          </a:p>
          <a:p>
            <a:r>
              <a:rPr lang="es-MX" sz="1200" dirty="0" smtClean="0"/>
              <a:t>Publicado: Fecha de apertura: Volumen estimado: Mar-26-09 Mar-27-09 Menos que $ 8,997 </a:t>
            </a:r>
          </a:p>
          <a:p>
            <a:r>
              <a:rPr lang="es-MX" sz="1200" dirty="0" smtClean="0"/>
              <a:t>Vehículos</a:t>
            </a:r>
          </a:p>
          <a:p>
            <a:r>
              <a:rPr lang="es-MX" sz="1200" dirty="0" smtClean="0">
                <a:hlinkClick r:id="rId30" action="ppaction://hlinkfile"/>
              </a:rPr>
              <a:t>LLANTAS Y RUEDAS PARA AUTOMÓVILES</a:t>
            </a:r>
            <a:endParaRPr lang="es-MX" sz="1200" dirty="0" smtClean="0"/>
          </a:p>
          <a:p>
            <a:r>
              <a:rPr lang="es-MX" sz="1200" dirty="0" err="1" smtClean="0"/>
              <a:t>Cotizacion</a:t>
            </a:r>
            <a:r>
              <a:rPr lang="es-MX" sz="1200" dirty="0" smtClean="0"/>
              <a:t> Honduras - </a:t>
            </a:r>
            <a:r>
              <a:rPr lang="es-MX" sz="1200" dirty="0" smtClean="0">
                <a:hlinkClick r:id="rId30" action="ppaction://hlinkfile"/>
              </a:rPr>
              <a:t>DGC-258- 2009</a:t>
            </a:r>
            <a:endParaRPr lang="es-MX" sz="1200" dirty="0" smtClean="0"/>
          </a:p>
          <a:p>
            <a:r>
              <a:rPr lang="es-MX" sz="1200" dirty="0" smtClean="0"/>
              <a:t>Publicado: Fecha de apertura: Volumen estimado: Mar-26-09 Mar-27-09 Menos que $ 8,997 </a:t>
            </a:r>
          </a:p>
          <a:p>
            <a:r>
              <a:rPr lang="es-MX" sz="1200" dirty="0" smtClean="0"/>
              <a:t>Equipamiento de hogar y oficina - Fotografía - Informática y Telecomunicaciones</a:t>
            </a:r>
          </a:p>
          <a:p>
            <a:r>
              <a:rPr lang="es-MX" sz="1200" dirty="0" smtClean="0">
                <a:hlinkClick r:id="rId31" action="ppaction://hlinkfile"/>
              </a:rPr>
              <a:t>CÁMARAS FOTOGRÁFICAS DE VIDEOCONFERENCIA - ORDENADORES PERSONALES (PC) - IMPRESORAS MULTIFUNCIÓN - DISEÑOS DE APLICACIONES PARA ORDENADORES PERSONALES (PC)</a:t>
            </a:r>
            <a:endParaRPr lang="es-MX" sz="1200" dirty="0" smtClean="0"/>
          </a:p>
          <a:p>
            <a:r>
              <a:rPr lang="es-MX" sz="1200" dirty="0" err="1" smtClean="0"/>
              <a:t>Cotizacion</a:t>
            </a:r>
            <a:r>
              <a:rPr lang="es-MX" sz="1200" dirty="0" smtClean="0"/>
              <a:t> Honduras - </a:t>
            </a:r>
            <a:r>
              <a:rPr lang="es-MX" sz="1200" dirty="0" smtClean="0">
                <a:hlinkClick r:id="rId31" action="ppaction://hlinkfile"/>
              </a:rPr>
              <a:t>DGC-080- 2009</a:t>
            </a:r>
            <a:endParaRPr lang="es-MX" sz="1200" dirty="0" smtClean="0"/>
          </a:p>
          <a:p>
            <a:r>
              <a:rPr lang="es-MX" sz="1200" dirty="0" smtClean="0"/>
              <a:t>Publicado: Fecha de apertura: Volumen estimado: Mar-26-09 Mar-27-09 Menos que $ 8,997 </a:t>
            </a:r>
          </a:p>
          <a:p>
            <a:r>
              <a:rPr lang="es-MX" sz="1200" dirty="0" smtClean="0"/>
              <a:t>Vehículos</a:t>
            </a:r>
          </a:p>
          <a:p>
            <a:r>
              <a:rPr lang="es-MX" sz="1200" dirty="0" smtClean="0">
                <a:hlinkClick r:id="rId32" action="ppaction://hlinkfile"/>
              </a:rPr>
              <a:t>ACEITE DE ENGRANAJES - KIT DE MANTENIMIENTO DE VEHÍCULO DE SOPORTE EN TIERRA</a:t>
            </a:r>
            <a:endParaRPr lang="es-MX" sz="1200" dirty="0" smtClean="0"/>
          </a:p>
          <a:p>
            <a:r>
              <a:rPr lang="es-MX" sz="1200" dirty="0" err="1" smtClean="0"/>
              <a:t>Cotizacion</a:t>
            </a:r>
            <a:r>
              <a:rPr lang="es-MX" sz="1200" dirty="0" smtClean="0"/>
              <a:t> Honduras - </a:t>
            </a:r>
            <a:r>
              <a:rPr lang="es-MX" sz="1200" dirty="0" smtClean="0">
                <a:hlinkClick r:id="rId32" action="ppaction://hlinkfile"/>
              </a:rPr>
              <a:t>DGC-136- 2009</a:t>
            </a:r>
            <a:endParaRPr lang="es-MX" sz="1200" dirty="0" smtClean="0"/>
          </a:p>
          <a:p>
            <a:r>
              <a:rPr lang="es-MX" sz="1200" dirty="0" smtClean="0"/>
              <a:t>Publicado: Fecha de apertura: Volumen estimado: Mar-26-09 Mar-27-09 Menos que $ 8,997 </a:t>
            </a:r>
          </a:p>
          <a:p>
            <a:r>
              <a:rPr lang="es-MX" sz="1200" dirty="0" smtClean="0"/>
              <a:t>Maquinaria y Herramientas</a:t>
            </a:r>
          </a:p>
          <a:p>
            <a:r>
              <a:rPr lang="es-MX" sz="1200" dirty="0" smtClean="0">
                <a:hlinkClick r:id="rId33" action="ppaction://hlinkfile"/>
              </a:rPr>
              <a:t>LLAVES - LIMATONES - PRENSAS - CUBOS METÁLICOS - LLAVES AJUSTABLES - TENAZAS - CONJUNTOS GENERALES DE HERRAMIENTAS - CINTAS DE MEDIR - CEPILLOS DE ALAMBRE - BROCAS</a:t>
            </a:r>
            <a:endParaRPr lang="es-MX" sz="1200" dirty="0" smtClean="0"/>
          </a:p>
          <a:p>
            <a:r>
              <a:rPr lang="es-MX" sz="1200" dirty="0" err="1" smtClean="0"/>
              <a:t>Cotizacion</a:t>
            </a:r>
            <a:r>
              <a:rPr lang="es-MX" sz="1200" dirty="0" smtClean="0"/>
              <a:t> Honduras - </a:t>
            </a:r>
            <a:r>
              <a:rPr lang="es-MX" sz="1200" dirty="0" smtClean="0">
                <a:hlinkClick r:id="rId33" action="ppaction://hlinkfile"/>
              </a:rPr>
              <a:t>DGC-G.M.-155-2009</a:t>
            </a:r>
            <a:endParaRPr lang="es-MX" sz="1200" dirty="0" smtClean="0"/>
          </a:p>
          <a:p>
            <a:r>
              <a:rPr lang="es-MX" sz="1200" dirty="0" smtClean="0"/>
              <a:t>Publicado: Fecha de apertura: Volumen estimado: Mar-26-09 Mar-27-09 Menos que $ 8,997 </a:t>
            </a:r>
          </a:p>
          <a:p>
            <a:r>
              <a:rPr lang="es-MX" sz="1200" dirty="0" smtClean="0"/>
              <a:t>Equipamiento de hogar y oficina</a:t>
            </a:r>
          </a:p>
          <a:p>
            <a:r>
              <a:rPr lang="es-MX" sz="1200" dirty="0" smtClean="0">
                <a:hlinkClick r:id="rId34" action="ppaction://hlinkfile"/>
              </a:rPr>
              <a:t>TAPAS DE ENCUADERNADORA O ACCESORIOS</a:t>
            </a:r>
            <a:endParaRPr lang="es-MX" sz="1200" dirty="0" smtClean="0"/>
          </a:p>
          <a:p>
            <a:r>
              <a:rPr lang="es-MX" sz="1200" dirty="0" err="1" smtClean="0"/>
              <a:t>Cotizacion</a:t>
            </a:r>
            <a:r>
              <a:rPr lang="es-MX" sz="1200" dirty="0" smtClean="0"/>
              <a:t> Honduras - </a:t>
            </a:r>
            <a:r>
              <a:rPr lang="es-MX" sz="1200" dirty="0" smtClean="0">
                <a:hlinkClick r:id="rId34" action="ppaction://hlinkfile"/>
              </a:rPr>
              <a:t>016/09</a:t>
            </a:r>
            <a:endParaRPr lang="es-MX" sz="1200" dirty="0" smtClean="0"/>
          </a:p>
          <a:p>
            <a:r>
              <a:rPr lang="es-MX" sz="1200" dirty="0" smtClean="0"/>
              <a:t>Publicado: Fecha de apertura: Volumen estimado: Mar-26-09 Abr-1-09 Menos que $ 8,997 </a:t>
            </a:r>
          </a:p>
          <a:p>
            <a:r>
              <a:rPr lang="es-MX" sz="1200" dirty="0" smtClean="0"/>
              <a:t>Informática y Telecomunicaciones</a:t>
            </a:r>
          </a:p>
          <a:p>
            <a:r>
              <a:rPr lang="es-MX" sz="1200" dirty="0" smtClean="0">
                <a:hlinkClick r:id="rId35" action="ppaction://hlinkfile"/>
              </a:rPr>
              <a:t>PROCESADORES DE UNIDAD CENTRAL DE PROCESAMIENTO (CPU)</a:t>
            </a:r>
            <a:endParaRPr lang="es-MX" sz="1200" dirty="0" smtClean="0"/>
          </a:p>
          <a:p>
            <a:r>
              <a:rPr lang="es-MX" sz="1200" dirty="0" err="1" smtClean="0"/>
              <a:t>Cotizacion</a:t>
            </a:r>
            <a:r>
              <a:rPr lang="es-MX" sz="1200" dirty="0" smtClean="0"/>
              <a:t> Honduras - </a:t>
            </a:r>
            <a:r>
              <a:rPr lang="es-MX" sz="1200" dirty="0" smtClean="0">
                <a:hlinkClick r:id="rId35" action="ppaction://hlinkfile"/>
              </a:rPr>
              <a:t>0615-B</a:t>
            </a:r>
            <a:endParaRPr lang="es-MX" sz="1200" dirty="0" smtClean="0"/>
          </a:p>
          <a:p>
            <a:r>
              <a:rPr lang="es-MX" sz="1200" dirty="0" smtClean="0"/>
              <a:t>Publicado: Fecha de apertura: Volumen estimado: Mar-26-09 Mar-30-09 Menos que $ 8,997 </a:t>
            </a:r>
          </a:p>
          <a:p>
            <a:r>
              <a:rPr lang="es-MX" sz="1200" dirty="0" smtClean="0"/>
              <a:t>1 | </a:t>
            </a:r>
            <a:r>
              <a:rPr lang="es-MX" sz="1200" dirty="0" smtClean="0">
                <a:hlinkClick r:id="rId8" action="ppaction://hlinkfile"/>
              </a:rPr>
              <a:t>2</a:t>
            </a:r>
            <a:r>
              <a:rPr lang="es-MX" sz="1200" dirty="0" smtClean="0"/>
              <a:t> | </a:t>
            </a:r>
            <a:r>
              <a:rPr lang="es-MX" sz="1200" dirty="0" smtClean="0">
                <a:hlinkClick r:id="rId9" action="ppaction://hlinkfile"/>
              </a:rPr>
              <a:t>3</a:t>
            </a:r>
            <a:r>
              <a:rPr lang="es-MX" sz="1200" dirty="0" smtClean="0"/>
              <a:t> | </a:t>
            </a:r>
            <a:r>
              <a:rPr lang="es-MX" sz="1200" dirty="0" smtClean="0">
                <a:hlinkClick r:id="rId10" action="ppaction://hlinkfile"/>
              </a:rPr>
              <a:t>4</a:t>
            </a:r>
            <a:r>
              <a:rPr lang="es-MX" sz="1200" dirty="0" smtClean="0"/>
              <a:t> | </a:t>
            </a:r>
            <a:r>
              <a:rPr lang="es-MX" sz="1200" dirty="0" smtClean="0">
                <a:hlinkClick r:id="rId11" action="ppaction://hlinkfile"/>
              </a:rPr>
              <a:t>5</a:t>
            </a:r>
            <a:r>
              <a:rPr lang="es-MX" sz="1200" dirty="0" smtClean="0"/>
              <a:t> | </a:t>
            </a:r>
            <a:r>
              <a:rPr lang="es-MX" sz="1200" dirty="0" smtClean="0">
                <a:hlinkClick r:id="rId12" action="ppaction://hlinkfile"/>
              </a:rPr>
              <a:t>6</a:t>
            </a:r>
            <a:r>
              <a:rPr lang="es-MX" sz="1200" dirty="0" smtClean="0"/>
              <a:t> | </a:t>
            </a:r>
            <a:r>
              <a:rPr lang="es-MX" sz="1200" dirty="0" smtClean="0">
                <a:hlinkClick r:id="rId13" action="ppaction://hlinkfile"/>
              </a:rPr>
              <a:t>7</a:t>
            </a:r>
            <a:r>
              <a:rPr lang="es-MX" sz="1200" dirty="0" smtClean="0"/>
              <a:t> | </a:t>
            </a:r>
            <a:r>
              <a:rPr lang="es-MX" sz="1200" dirty="0" smtClean="0">
                <a:hlinkClick r:id="rId14" action="ppaction://hlinkfile"/>
              </a:rPr>
              <a:t>8</a:t>
            </a:r>
            <a:r>
              <a:rPr lang="es-MX" sz="1200" dirty="0" smtClean="0"/>
              <a:t> | </a:t>
            </a:r>
            <a:r>
              <a:rPr lang="es-MX" sz="1200" dirty="0" smtClean="0">
                <a:hlinkClick r:id="rId15" action="ppaction://hlinkfile"/>
              </a:rPr>
              <a:t>9</a:t>
            </a:r>
            <a:endParaRPr lang="es-MX" sz="1200" dirty="0" smtClean="0"/>
          </a:p>
          <a:p>
            <a:r>
              <a:rPr lang="es-MX" sz="1200" dirty="0" smtClean="0">
                <a:hlinkClick r:id="rId8" action="ppaction://hlinkfile"/>
              </a:rPr>
              <a:t>Siguiente</a:t>
            </a:r>
            <a:endParaRPr lang="es-MX" sz="1200" dirty="0"/>
          </a:p>
        </p:txBody>
      </p:sp>
    </p:spTree>
    <p:controls>
      <p:control spid="36866" name="DefaultOcx" r:id="rId2" imgW="914400" imgH="228600"/>
      <p:control spid="36867" name="HTMLSelect1" r:id="rId3" imgW="1380960" imgH="228600"/>
      <p:control spid="36868" name="HTMLSelect2" r:id="rId4" imgW="3610080" imgH="228600"/>
      <p:control spid="36869" name="HTMLText1" r:id="rId5" imgW="914400" imgH="228600"/>
    </p:controls>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CROS OVER</a:t>
            </a:r>
            <a:endParaRPr lang="es-MX" dirty="0"/>
          </a:p>
        </p:txBody>
      </p:sp>
      <p:sp>
        <p:nvSpPr>
          <p:cNvPr id="4" name="3 Marcador de texto"/>
          <p:cNvSpPr>
            <a:spLocks noGrp="1"/>
          </p:cNvSpPr>
          <p:nvPr>
            <p:ph type="body" sz="half" idx="2"/>
          </p:nvPr>
        </p:nvSpPr>
        <p:spPr/>
        <p:txBody>
          <a:bodyPr>
            <a:noAutofit/>
          </a:bodyPr>
          <a:lstStyle/>
          <a:p>
            <a:r>
              <a:rPr lang="es-MX" sz="1800" dirty="0" smtClean="0"/>
              <a:t>EL CANTANTE MIJARES DECIA QUE NO CANTARIA EN INGLES, PERO….</a:t>
            </a:r>
          </a:p>
          <a:p>
            <a:r>
              <a:rPr lang="es-MX" sz="1800" dirty="0" smtClean="0"/>
              <a:t>UN PRODUCTOR DE JUGOS AHORA EXPORTA SALSAS.</a:t>
            </a:r>
          </a:p>
          <a:p>
            <a:r>
              <a:rPr lang="es-MX" sz="1800" dirty="0" smtClean="0"/>
              <a:t>UN PORDUCTOR DE SEMITAS PRODUCE  GALLETAS.</a:t>
            </a:r>
          </a:p>
        </p:txBody>
      </p:sp>
      <p:pic>
        <p:nvPicPr>
          <p:cNvPr id="5" name="4 Marcador de posición de imagen" descr="http://www.summanews.com/image_archive/m/368950.jpg"/>
          <p:cNvPicPr>
            <a:picLocks noGrp="1"/>
          </p:cNvPicPr>
          <p:nvPr>
            <p:ph type="pic" idx="1"/>
          </p:nvPr>
        </p:nvPicPr>
        <p:blipFill>
          <a:blip r:embed="rId2"/>
          <a:srcRect t="1872" b="1872"/>
          <a:stretch>
            <a:fillRect/>
          </a:stretch>
        </p:blipFill>
        <p:spPr bwMode="auto">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blog.laopinioncoruna.es/laserinias/files/2008/05/corazon-papel.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Título"/>
          <p:cNvSpPr>
            <a:spLocks noGrp="1"/>
          </p:cNvSpPr>
          <p:nvPr>
            <p:ph type="title"/>
          </p:nvPr>
        </p:nvSpPr>
        <p:spPr>
          <a:xfrm>
            <a:off x="428596" y="2214554"/>
            <a:ext cx="8229600" cy="2500330"/>
          </a:xfrm>
        </p:spPr>
        <p:txBody>
          <a:bodyPr>
            <a:normAutofit fontScale="90000"/>
          </a:bodyPr>
          <a:lstStyle/>
          <a:p>
            <a:r>
              <a:rPr lang="es-MX" dirty="0" smtClean="0">
                <a:solidFill>
                  <a:srgbClr val="FFFF00"/>
                </a:solidFill>
              </a:rPr>
              <a:t>¿DONDE CAMBIAR?</a:t>
            </a:r>
            <a:br>
              <a:rPr lang="es-MX" dirty="0" smtClean="0">
                <a:solidFill>
                  <a:srgbClr val="FFFF00"/>
                </a:solidFill>
              </a:rPr>
            </a:br>
            <a:r>
              <a:rPr lang="es-MX" dirty="0" smtClean="0">
                <a:solidFill>
                  <a:srgbClr val="FFFF00"/>
                </a:solidFill>
              </a:rPr>
              <a:t/>
            </a:r>
            <a:br>
              <a:rPr lang="es-MX" dirty="0" smtClean="0">
                <a:solidFill>
                  <a:srgbClr val="FFFF00"/>
                </a:solidFill>
              </a:rPr>
            </a:br>
            <a:r>
              <a:rPr lang="es-MX" dirty="0" smtClean="0">
                <a:solidFill>
                  <a:srgbClr val="FFFF00"/>
                </a:solidFill>
              </a:rPr>
              <a:t>EN EL NEGOCIO</a:t>
            </a:r>
            <a:br>
              <a:rPr lang="es-MX" dirty="0" smtClean="0">
                <a:solidFill>
                  <a:srgbClr val="FFFF00"/>
                </a:solidFill>
              </a:rPr>
            </a:br>
            <a:r>
              <a:rPr lang="es-MX" dirty="0" smtClean="0">
                <a:solidFill>
                  <a:srgbClr val="FFFF00"/>
                </a:solidFill>
              </a:rPr>
              <a:t/>
            </a:r>
            <a:br>
              <a:rPr lang="es-MX" dirty="0" smtClean="0">
                <a:solidFill>
                  <a:srgbClr val="FFFF00"/>
                </a:solidFill>
              </a:rPr>
            </a:br>
            <a:r>
              <a:rPr lang="es-MX" dirty="0" smtClean="0">
                <a:solidFill>
                  <a:srgbClr val="FFFF00"/>
                </a:solidFill>
              </a:rPr>
              <a:t>EN LA OPERATIVIDAD </a:t>
            </a:r>
            <a:br>
              <a:rPr lang="es-MX" dirty="0" smtClean="0">
                <a:solidFill>
                  <a:srgbClr val="FFFF00"/>
                </a:solidFill>
              </a:rPr>
            </a:br>
            <a:r>
              <a:rPr lang="es-MX" dirty="0" smtClean="0">
                <a:solidFill>
                  <a:srgbClr val="FFFF00"/>
                </a:solidFill>
              </a:rPr>
              <a:t/>
            </a:r>
            <a:br>
              <a:rPr lang="es-MX" dirty="0" smtClean="0">
                <a:solidFill>
                  <a:srgbClr val="FFFF00"/>
                </a:solidFill>
              </a:rPr>
            </a:br>
            <a:r>
              <a:rPr lang="es-MX" dirty="0" smtClean="0">
                <a:solidFill>
                  <a:srgbClr val="FFFF00"/>
                </a:solidFill>
              </a:rPr>
              <a:t>EN LA FORMA DE VIDA</a:t>
            </a:r>
            <a:br>
              <a:rPr lang="es-MX" dirty="0" smtClean="0">
                <a:solidFill>
                  <a:srgbClr val="FFFF00"/>
                </a:solidFill>
              </a:rPr>
            </a:br>
            <a:r>
              <a:rPr lang="es-MX" dirty="0" smtClean="0">
                <a:solidFill>
                  <a:srgbClr val="FFFF00"/>
                </a:solidFill>
              </a:rPr>
              <a:t/>
            </a:r>
            <a:br>
              <a:rPr lang="es-MX" dirty="0" smtClean="0">
                <a:solidFill>
                  <a:srgbClr val="FFFF00"/>
                </a:solidFill>
              </a:rPr>
            </a:br>
            <a:r>
              <a:rPr lang="es-MX" dirty="0" smtClean="0">
                <a:solidFill>
                  <a:srgbClr val="FFFF00"/>
                </a:solidFill>
              </a:rPr>
              <a:t>Y EL CORAZON?</a:t>
            </a:r>
            <a:endParaRPr lang="es-MX" dirty="0">
              <a:solidFill>
                <a:srgbClr val="FFFF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2" name="Picture 2" descr="C:\Users\Roberto Montoya\Documents\fondo hno. montoya ppt.jpg"/>
          <p:cNvPicPr>
            <a:picLocks noChangeAspect="1" noChangeArrowheads="1"/>
          </p:cNvPicPr>
          <p:nvPr/>
        </p:nvPicPr>
        <p:blipFill>
          <a:blip r:embed="rId2"/>
          <a:srcRect/>
          <a:stretch>
            <a:fillRect/>
          </a:stretch>
        </p:blipFill>
        <p:spPr bwMode="auto">
          <a:xfrm>
            <a:off x="0" y="0"/>
            <a:ext cx="9144000" cy="7286604"/>
          </a:xfrm>
          <a:prstGeom prst="rect">
            <a:avLst/>
          </a:prstGeom>
          <a:noFill/>
        </p:spPr>
      </p:pic>
      <p:sp>
        <p:nvSpPr>
          <p:cNvPr id="2" name="1 Título"/>
          <p:cNvSpPr>
            <a:spLocks noGrp="1"/>
          </p:cNvSpPr>
          <p:nvPr>
            <p:ph type="title"/>
          </p:nvPr>
        </p:nvSpPr>
        <p:spPr>
          <a:xfrm>
            <a:off x="500034" y="1000108"/>
            <a:ext cx="8229600" cy="5583254"/>
          </a:xfrm>
        </p:spPr>
        <p:txBody>
          <a:bodyPr>
            <a:normAutofit fontScale="90000"/>
          </a:bodyPr>
          <a:lstStyle/>
          <a:p>
            <a:r>
              <a:rPr lang="es-MX" dirty="0" smtClean="0"/>
              <a:t/>
            </a:r>
            <a:br>
              <a:rPr lang="es-MX" dirty="0" smtClean="0"/>
            </a:br>
            <a:r>
              <a:rPr lang="es-MX" u="sng" dirty="0" smtClean="0">
                <a:solidFill>
                  <a:srgbClr val="FFC000"/>
                </a:solidFill>
              </a:rPr>
              <a:t>EL CROSOVER</a:t>
            </a:r>
            <a:br>
              <a:rPr lang="es-MX" u="sng" dirty="0" smtClean="0">
                <a:solidFill>
                  <a:srgbClr val="FFC000"/>
                </a:solidFill>
              </a:rPr>
            </a:br>
            <a:r>
              <a:rPr lang="es-MX" dirty="0" smtClean="0"/>
              <a:t/>
            </a:r>
            <a:br>
              <a:rPr lang="es-MX" dirty="0" smtClean="0"/>
            </a:br>
            <a:r>
              <a:rPr lang="es-MX" b="1" dirty="0" smtClean="0"/>
              <a:t> El "Cross-Over" puede ser el concepto que le ayude a tener éxito en la introducción de un producto en mercados diferentes al original.</a:t>
            </a:r>
            <a:r>
              <a:rPr lang="es-MX" dirty="0" smtClean="0"/>
              <a:t/>
            </a:r>
            <a:br>
              <a:rPr lang="es-MX" dirty="0" smtClean="0"/>
            </a:br>
            <a:endParaRPr lang="es-MX"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3143248"/>
            <a:ext cx="8643966" cy="1143000"/>
          </a:xfrm>
        </p:spPr>
        <p:txBody>
          <a:bodyPr>
            <a:noAutofit/>
          </a:bodyPr>
          <a:lstStyle/>
          <a:p>
            <a:r>
              <a:rPr lang="es-SV" sz="3200" dirty="0" smtClean="0"/>
              <a:t>Una compañía centroamericana que produce un tipo de repostería, pastelitos con relleno de jalea de piña, muy popular en el mercado étnico de su país en los Estados Unidos. Para introducirlo en el mercado anglosajón , se inspiró en los </a:t>
            </a:r>
            <a:r>
              <a:rPr lang="es-SV" sz="3200" dirty="0" smtClean="0">
                <a:solidFill>
                  <a:srgbClr val="FFC000"/>
                </a:solidFill>
              </a:rPr>
              <a:t>Pop </a:t>
            </a:r>
            <a:r>
              <a:rPr lang="es-SV" sz="3200" dirty="0" err="1" smtClean="0">
                <a:solidFill>
                  <a:srgbClr val="FFC000"/>
                </a:solidFill>
              </a:rPr>
              <a:t>Tarts</a:t>
            </a:r>
            <a:r>
              <a:rPr lang="es-SV" sz="3200" dirty="0" smtClean="0">
                <a:solidFill>
                  <a:srgbClr val="FFC000"/>
                </a:solidFill>
              </a:rPr>
              <a:t> de </a:t>
            </a:r>
            <a:r>
              <a:rPr lang="es-SV" sz="3200" dirty="0" err="1" smtClean="0">
                <a:solidFill>
                  <a:srgbClr val="FFC000"/>
                </a:solidFill>
              </a:rPr>
              <a:t>Kellogs</a:t>
            </a:r>
            <a:r>
              <a:rPr lang="es-SV" sz="3200" dirty="0" smtClean="0">
                <a:solidFill>
                  <a:srgbClr val="FFC000"/>
                </a:solidFill>
              </a:rPr>
              <a:t> ®</a:t>
            </a:r>
            <a:r>
              <a:rPr lang="es-SV" sz="3200" dirty="0" smtClean="0"/>
              <a:t> y modificó la forma y tamaño de sus pastelitos hasta hacerlos lucir como un </a:t>
            </a:r>
            <a:r>
              <a:rPr lang="es-SV" sz="3200" dirty="0" smtClean="0">
                <a:solidFill>
                  <a:srgbClr val="FFC000"/>
                </a:solidFill>
              </a:rPr>
              <a:t>Pop </a:t>
            </a:r>
            <a:r>
              <a:rPr lang="es-SV" sz="3200" dirty="0" err="1" smtClean="0">
                <a:solidFill>
                  <a:srgbClr val="FFC000"/>
                </a:solidFill>
              </a:rPr>
              <a:t>Tart</a:t>
            </a:r>
            <a:r>
              <a:rPr lang="es-SV" sz="3200" dirty="0" smtClean="0"/>
              <a:t>, los cuales son rectangulares ya que se calientan en tostadoras de pan. Cambió empaque y uso sugerido hasta lograr que un producto étnico fuese considerado como una variante exótica de un producto regularmente consumido en el desayuno por el mercado estadounidense.</a:t>
            </a:r>
            <a:r>
              <a:rPr lang="es-MX" sz="3200" dirty="0" smtClean="0"/>
              <a:t/>
            </a:r>
            <a:br>
              <a:rPr lang="es-MX" sz="3200" dirty="0" smtClean="0"/>
            </a:br>
            <a:endParaRPr lang="es-MX" sz="32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posición de imagen"/>
          <p:cNvSpPr>
            <a:spLocks noGrp="1"/>
          </p:cNvSpPr>
          <p:nvPr>
            <p:ph type="pic" idx="1"/>
          </p:nvPr>
        </p:nvSpPr>
        <p:spPr/>
      </p:sp>
      <p:sp>
        <p:nvSpPr>
          <p:cNvPr id="4" name="3 Marcador de texto"/>
          <p:cNvSpPr>
            <a:spLocks noGrp="1"/>
          </p:cNvSpPr>
          <p:nvPr>
            <p:ph type="body" sz="half" idx="2"/>
          </p:nvPr>
        </p:nvSpPr>
        <p:spPr>
          <a:xfrm>
            <a:off x="1857356" y="5715016"/>
            <a:ext cx="5486400" cy="804862"/>
          </a:xfrm>
        </p:spPr>
        <p:txBody>
          <a:bodyPr>
            <a:normAutofit fontScale="70000" lnSpcReduction="20000"/>
          </a:bodyPr>
          <a:lstStyle/>
          <a:p>
            <a:r>
              <a:rPr lang="es-MX" sz="4000" dirty="0" smtClean="0"/>
              <a:t>ANIMO  DO BRASIL PUEDE SER UN NUEVO SOCIO COMERCIAL.</a:t>
            </a:r>
            <a:endParaRPr lang="es-MX" sz="4000" dirty="0"/>
          </a:p>
        </p:txBody>
      </p:sp>
      <p:pic>
        <p:nvPicPr>
          <p:cNvPr id="32770" name="Picture 2" descr="http://luisramirez.cl/blog/wp-content/uploads/2007/12/olpc_brasil2.jpg"/>
          <p:cNvPicPr>
            <a:picLocks noChangeAspect="1" noChangeArrowheads="1"/>
          </p:cNvPicPr>
          <p:nvPr/>
        </p:nvPicPr>
        <p:blipFill>
          <a:blip r:embed="rId2"/>
          <a:srcRect/>
          <a:stretch>
            <a:fillRect/>
          </a:stretch>
        </p:blipFill>
        <p:spPr bwMode="auto">
          <a:xfrm>
            <a:off x="1142976" y="571480"/>
            <a:ext cx="6186503" cy="4812396"/>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1214422"/>
            <a:ext cx="8229600" cy="1143000"/>
          </a:xfrm>
        </p:spPr>
        <p:txBody>
          <a:bodyPr>
            <a:normAutofit fontScale="90000"/>
          </a:bodyPr>
          <a:lstStyle/>
          <a:p>
            <a:pPr algn="l"/>
            <a:r>
              <a:rPr lang="es-MX" sz="3600" u="sng" dirty="0" smtClean="0"/>
              <a:t>ULTIMAS RECOMENDACIONES:</a:t>
            </a:r>
            <a:r>
              <a:rPr lang="es-MX" dirty="0" smtClean="0"/>
              <a:t/>
            </a:r>
            <a:br>
              <a:rPr lang="es-MX" dirty="0" smtClean="0"/>
            </a:br>
            <a:r>
              <a:rPr lang="es-MX" sz="3600" dirty="0" smtClean="0"/>
              <a:t>1-HAGA UN PLAN ESTRATEGICO :</a:t>
            </a:r>
            <a:br>
              <a:rPr lang="es-MX" sz="3600" dirty="0" smtClean="0"/>
            </a:br>
            <a:r>
              <a:rPr lang="es-MX" sz="3600" dirty="0" smtClean="0"/>
              <a:t>A- DE LOS PROXIMOS  SEIS MESES</a:t>
            </a:r>
            <a:br>
              <a:rPr lang="es-MX" sz="3600" dirty="0" smtClean="0"/>
            </a:br>
            <a:r>
              <a:rPr lang="es-MX" sz="3600" dirty="0" smtClean="0"/>
              <a:t>B- HASTA  EL 2010</a:t>
            </a:r>
            <a:br>
              <a:rPr lang="es-MX" sz="3600" dirty="0" smtClean="0"/>
            </a:br>
            <a:r>
              <a:rPr lang="es-MX" sz="3600" dirty="0" smtClean="0"/>
              <a:t>C- IMAGINAR UN ESCENARIO DEL 2011 AL 2014</a:t>
            </a:r>
            <a:br>
              <a:rPr lang="es-MX" sz="3600" dirty="0" smtClean="0"/>
            </a:br>
            <a:r>
              <a:rPr lang="es-MX" sz="3600" dirty="0" smtClean="0"/>
              <a:t>D- BUSQUE A DIOS HOY MISMO Y EL RESPONDERA HOY MISMO.</a:t>
            </a:r>
            <a:endParaRPr lang="es-MX" sz="3600" dirty="0"/>
          </a:p>
        </p:txBody>
      </p:sp>
      <p:sp>
        <p:nvSpPr>
          <p:cNvPr id="3" name="2 Rectángulo"/>
          <p:cNvSpPr/>
          <p:nvPr/>
        </p:nvSpPr>
        <p:spPr>
          <a:xfrm>
            <a:off x="2143108" y="3714752"/>
            <a:ext cx="4572000" cy="2862322"/>
          </a:xfrm>
          <a:prstGeom prst="rect">
            <a:avLst/>
          </a:prstGeom>
        </p:spPr>
        <p:txBody>
          <a:bodyPr>
            <a:spAutoFit/>
          </a:bodyPr>
          <a:lstStyle/>
          <a:p>
            <a:r>
              <a:rPr lang="es-MX" dirty="0" smtClean="0"/>
              <a:t>﻿</a:t>
            </a:r>
            <a:r>
              <a:rPr lang="es-MX" sz="3600" u="sng" dirty="0" smtClean="0">
                <a:solidFill>
                  <a:srgbClr val="FFC000"/>
                </a:solidFill>
              </a:rPr>
              <a:t>Busqué a Jehová, y él me oyó,</a:t>
            </a:r>
          </a:p>
          <a:p>
            <a:r>
              <a:rPr lang="es-MX" sz="3600" u="sng" dirty="0" smtClean="0">
                <a:solidFill>
                  <a:srgbClr val="FFC000"/>
                </a:solidFill>
              </a:rPr>
              <a:t>Y me libró de todos mis temores.</a:t>
            </a:r>
          </a:p>
          <a:p>
            <a:r>
              <a:rPr lang="es-MX" sz="3600" u="sng" dirty="0" smtClean="0">
                <a:solidFill>
                  <a:srgbClr val="FFC000"/>
                </a:solidFill>
              </a:rPr>
              <a:t> Sal 34.4</a:t>
            </a:r>
            <a:endParaRPr lang="es-MX" sz="3600" u="sng" dirty="0">
              <a:solidFill>
                <a:srgbClr val="FFC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ESTRATEGIA PARA TIEMPOS DE INCERTIDUMBRE</a:t>
            </a:r>
            <a:endParaRPr lang="es-MX" dirty="0"/>
          </a:p>
        </p:txBody>
      </p:sp>
      <p:pic>
        <p:nvPicPr>
          <p:cNvPr id="4" name="3 Marcador de contenido" descr="http://farm1.static.flickr.com/216/481001708_685954f3db_m.jpg"/>
          <p:cNvPicPr>
            <a:picLocks noGrp="1"/>
          </p:cNvPicPr>
          <p:nvPr>
            <p:ph idx="1"/>
          </p:nvPr>
        </p:nvPicPr>
        <p:blipFill>
          <a:blip r:embed="rId2"/>
          <a:srcRect/>
          <a:stretch>
            <a:fillRect/>
          </a:stretch>
        </p:blipFill>
        <p:spPr bwMode="auto">
          <a:xfrm>
            <a:off x="1428728" y="1928802"/>
            <a:ext cx="5143536" cy="46434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Roberto Montoya\Documents\fondo hno. montoya ppt.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Título"/>
          <p:cNvSpPr>
            <a:spLocks noGrp="1"/>
          </p:cNvSpPr>
          <p:nvPr>
            <p:ph type="ctrTitle"/>
          </p:nvPr>
        </p:nvSpPr>
        <p:spPr/>
        <p:txBody>
          <a:bodyPr>
            <a:normAutofit fontScale="90000"/>
          </a:bodyPr>
          <a:lstStyle/>
          <a:p>
            <a:r>
              <a:rPr lang="es-MX" dirty="0" smtClean="0"/>
              <a:t>ACTITUD DEL LIDERAZGO</a:t>
            </a:r>
            <a:br>
              <a:rPr lang="es-MX" dirty="0" smtClean="0"/>
            </a:br>
            <a:r>
              <a:rPr lang="es-MX" dirty="0" smtClean="0"/>
              <a:t/>
            </a:r>
            <a:br>
              <a:rPr lang="es-MX" dirty="0" smtClean="0"/>
            </a:br>
            <a:r>
              <a:rPr lang="es-MX" dirty="0" smtClean="0"/>
              <a:t/>
            </a:r>
            <a:br>
              <a:rPr lang="es-MX" dirty="0" smtClean="0"/>
            </a:br>
            <a:endParaRPr lang="es-MX" dirty="0"/>
          </a:p>
        </p:txBody>
      </p:sp>
      <p:sp>
        <p:nvSpPr>
          <p:cNvPr id="3" name="2 Subtítulo"/>
          <p:cNvSpPr>
            <a:spLocks noGrp="1"/>
          </p:cNvSpPr>
          <p:nvPr>
            <p:ph type="subTitle" idx="1"/>
          </p:nvPr>
        </p:nvSpPr>
        <p:spPr>
          <a:xfrm>
            <a:off x="1371600" y="2643182"/>
            <a:ext cx="6400800" cy="3214710"/>
          </a:xfrm>
        </p:spPr>
        <p:txBody>
          <a:bodyPr>
            <a:normAutofit lnSpcReduction="10000"/>
          </a:bodyPr>
          <a:lstStyle/>
          <a:p>
            <a:pPr algn="l"/>
            <a:r>
              <a:rPr lang="es-MX" sz="3600" dirty="0" smtClean="0">
                <a:solidFill>
                  <a:srgbClr val="FFFF00"/>
                </a:solidFill>
              </a:rPr>
              <a:t>I-ACTITUD DE CAMBIO </a:t>
            </a:r>
          </a:p>
          <a:p>
            <a:pPr algn="l"/>
            <a:r>
              <a:rPr lang="es-MX" sz="3600" dirty="0" smtClean="0">
                <a:solidFill>
                  <a:srgbClr val="FFFF00"/>
                </a:solidFill>
              </a:rPr>
              <a:t>HACIA LO MEJOR</a:t>
            </a:r>
          </a:p>
          <a:p>
            <a:pPr algn="l"/>
            <a:r>
              <a:rPr lang="es-MX" sz="3600" dirty="0" smtClean="0">
                <a:solidFill>
                  <a:srgbClr val="FFFF00"/>
                </a:solidFill>
              </a:rPr>
              <a:t> II- ACTITUD DE ESFUERZO</a:t>
            </a:r>
          </a:p>
          <a:p>
            <a:pPr algn="l"/>
            <a:r>
              <a:rPr lang="es-MX" sz="3600" dirty="0" smtClean="0">
                <a:solidFill>
                  <a:srgbClr val="FFFF00"/>
                </a:solidFill>
              </a:rPr>
              <a:t>III-ACTITUD DE FUTURO</a:t>
            </a:r>
          </a:p>
          <a:p>
            <a:pPr algn="l"/>
            <a:r>
              <a:rPr lang="es-MX" sz="3600" dirty="0" smtClean="0">
                <a:solidFill>
                  <a:srgbClr val="FFFF00"/>
                </a:solidFill>
              </a:rPr>
              <a:t>IV-ACTITUD DE SERVICIO</a:t>
            </a:r>
            <a:endParaRPr lang="es-MX" sz="3600" dirty="0">
              <a:solidFill>
                <a:srgbClr val="FFFF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5" name="Picture 5" descr="C:\Users\Roberto Montoya\Documents\fondo hno. montoya ppt.jpg"/>
          <p:cNvPicPr>
            <a:picLocks noChangeAspect="1" noChangeArrowheads="1"/>
          </p:cNvPicPr>
          <p:nvPr/>
        </p:nvPicPr>
        <p:blipFill>
          <a:blip r:embed="rId2"/>
          <a:srcRect/>
          <a:stretch>
            <a:fillRect/>
          </a:stretch>
        </p:blipFill>
        <p:spPr bwMode="auto">
          <a:xfrm>
            <a:off x="0" y="0"/>
            <a:ext cx="9358282" cy="6858000"/>
          </a:xfrm>
          <a:prstGeom prst="rect">
            <a:avLst/>
          </a:prstGeom>
          <a:noFill/>
        </p:spPr>
      </p:pic>
      <p:sp>
        <p:nvSpPr>
          <p:cNvPr id="2" name="1 Título"/>
          <p:cNvSpPr>
            <a:spLocks noGrp="1"/>
          </p:cNvSpPr>
          <p:nvPr>
            <p:ph type="title"/>
          </p:nvPr>
        </p:nvSpPr>
        <p:spPr>
          <a:xfrm>
            <a:off x="571472" y="785794"/>
            <a:ext cx="8229600" cy="2071694"/>
          </a:xfrm>
        </p:spPr>
        <p:txBody>
          <a:bodyPr>
            <a:normAutofit fontScale="90000"/>
          </a:bodyPr>
          <a:lstStyle/>
          <a:p>
            <a:r>
              <a:rPr lang="es-MX" sz="4000" u="sng" dirty="0" smtClean="0"/>
              <a:t>ELEMENTOS QUE PROBOCAN LOS CAMBIOS</a:t>
            </a:r>
            <a:r>
              <a:rPr lang="es-MX" dirty="0" smtClean="0"/>
              <a:t/>
            </a:r>
            <a:br>
              <a:rPr lang="es-MX" dirty="0" smtClean="0"/>
            </a:br>
            <a:r>
              <a:rPr lang="es-MX" sz="3600" dirty="0" smtClean="0"/>
              <a:t>1-POLITICAS GUBERNAMENTALES</a:t>
            </a:r>
            <a:br>
              <a:rPr lang="es-MX" sz="3600" dirty="0" smtClean="0"/>
            </a:br>
            <a:r>
              <a:rPr lang="es-MX" sz="3600" dirty="0" smtClean="0"/>
              <a:t>2- ENTORNO SOCIOECONOMICO</a:t>
            </a:r>
            <a:br>
              <a:rPr lang="es-MX" sz="3600" dirty="0" smtClean="0"/>
            </a:br>
            <a:r>
              <a:rPr lang="es-MX" sz="3600" dirty="0" smtClean="0"/>
              <a:t>3- CRISIS ECONOMICA</a:t>
            </a:r>
            <a:endParaRPr lang="es-MX" sz="3600" dirty="0"/>
          </a:p>
        </p:txBody>
      </p:sp>
      <p:sp>
        <p:nvSpPr>
          <p:cNvPr id="3" name="2 Marcador de contenido"/>
          <p:cNvSpPr>
            <a:spLocks noGrp="1"/>
          </p:cNvSpPr>
          <p:nvPr>
            <p:ph idx="1"/>
          </p:nvPr>
        </p:nvSpPr>
        <p:spPr>
          <a:xfrm>
            <a:off x="642910" y="3286125"/>
            <a:ext cx="8229600" cy="3571875"/>
          </a:xfrm>
        </p:spPr>
        <p:txBody>
          <a:bodyPr/>
          <a:lstStyle/>
          <a:p>
            <a:endParaRPr lang="es-MX" dirty="0"/>
          </a:p>
        </p:txBody>
      </p:sp>
      <p:pic>
        <p:nvPicPr>
          <p:cNvPr id="35847" name="Picture 7" descr="a-3.jpg image by heyfrankie"/>
          <p:cNvPicPr>
            <a:picLocks noChangeAspect="1" noChangeArrowheads="1"/>
          </p:cNvPicPr>
          <p:nvPr/>
        </p:nvPicPr>
        <p:blipFill>
          <a:blip r:embed="rId3"/>
          <a:srcRect/>
          <a:stretch>
            <a:fillRect/>
          </a:stretch>
        </p:blipFill>
        <p:spPr bwMode="auto">
          <a:xfrm>
            <a:off x="357158" y="3286124"/>
            <a:ext cx="8572560" cy="357187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357166"/>
            <a:ext cx="8229600" cy="1143000"/>
          </a:xfrm>
        </p:spPr>
        <p:txBody>
          <a:bodyPr>
            <a:normAutofit fontScale="90000"/>
          </a:bodyPr>
          <a:lstStyle/>
          <a:p>
            <a:r>
              <a:rPr lang="es-MX" i="1" u="sng" dirty="0" smtClean="0">
                <a:solidFill>
                  <a:srgbClr val="0070C0"/>
                </a:solidFill>
              </a:rPr>
              <a:t>LOS AGENTES DE CAMBIO</a:t>
            </a:r>
            <a:r>
              <a:rPr lang="es-MX" u="sng" dirty="0" smtClean="0"/>
              <a:t/>
            </a:r>
            <a:br>
              <a:rPr lang="es-MX" u="sng" dirty="0" smtClean="0"/>
            </a:br>
            <a:r>
              <a:rPr lang="es-MX" dirty="0" smtClean="0"/>
              <a:t>﻿</a:t>
            </a:r>
            <a:r>
              <a:rPr lang="es-MX" dirty="0" smtClean="0">
                <a:solidFill>
                  <a:srgbClr val="0070C0"/>
                </a:solidFill>
              </a:rPr>
              <a:t>Apártate del mal, y haz el bien;</a:t>
            </a:r>
            <a:br>
              <a:rPr lang="es-MX" dirty="0" smtClean="0">
                <a:solidFill>
                  <a:srgbClr val="0070C0"/>
                </a:solidFill>
              </a:rPr>
            </a:br>
            <a:r>
              <a:rPr lang="es-MX" dirty="0" smtClean="0">
                <a:solidFill>
                  <a:srgbClr val="0070C0"/>
                </a:solidFill>
              </a:rPr>
              <a:t>Busca la paz, y síguela. Sal 34.14</a:t>
            </a:r>
            <a:endParaRPr lang="es-MX" dirty="0">
              <a:solidFill>
                <a:srgbClr val="0070C0"/>
              </a:solidFill>
            </a:endParaRPr>
          </a:p>
        </p:txBody>
      </p:sp>
      <p:sp>
        <p:nvSpPr>
          <p:cNvPr id="3" name="2 Marcador de contenido"/>
          <p:cNvSpPr>
            <a:spLocks noGrp="1"/>
          </p:cNvSpPr>
          <p:nvPr>
            <p:ph idx="1"/>
          </p:nvPr>
        </p:nvSpPr>
        <p:spPr/>
        <p:txBody>
          <a:bodyPr/>
          <a:lstStyle/>
          <a:p>
            <a:endParaRPr lang="es-MX" dirty="0" smtClean="0"/>
          </a:p>
          <a:p>
            <a:endParaRPr lang="es-MX" dirty="0" smtClean="0"/>
          </a:p>
          <a:p>
            <a:endParaRPr lang="es-MX" dirty="0" smtClean="0"/>
          </a:p>
          <a:p>
            <a:r>
              <a:rPr lang="es-MX" dirty="0" smtClean="0">
                <a:solidFill>
                  <a:srgbClr val="FFC000"/>
                </a:solidFill>
              </a:rPr>
              <a:t>PERSONAS</a:t>
            </a:r>
          </a:p>
          <a:p>
            <a:r>
              <a:rPr lang="es-MX" dirty="0" smtClean="0">
                <a:solidFill>
                  <a:srgbClr val="FFC000"/>
                </a:solidFill>
              </a:rPr>
              <a:t>EMPRESAS</a:t>
            </a:r>
          </a:p>
          <a:p>
            <a:r>
              <a:rPr lang="es-MX" dirty="0" smtClean="0">
                <a:solidFill>
                  <a:srgbClr val="FFC000"/>
                </a:solidFill>
              </a:rPr>
              <a:t>GOBIERNO</a:t>
            </a:r>
            <a:endParaRPr lang="es-MX" dirty="0">
              <a:solidFill>
                <a:srgbClr val="FFC000"/>
              </a:solidFill>
            </a:endParaRPr>
          </a:p>
        </p:txBody>
      </p:sp>
      <p:pic>
        <p:nvPicPr>
          <p:cNvPr id="2050" name="Picture 2" descr="http://byfiles.storage.live.com/y1p0x3kkFLPVfr6g5tribohXe_U7FtxGjMSlodPEW6c4ky1sZzTP-3L6IcthSGq8eamZwK3w2NdNAc"/>
          <p:cNvPicPr>
            <a:picLocks noChangeAspect="1" noChangeArrowheads="1"/>
          </p:cNvPicPr>
          <p:nvPr/>
        </p:nvPicPr>
        <p:blipFill>
          <a:blip r:embed="rId2"/>
          <a:srcRect/>
          <a:stretch>
            <a:fillRect/>
          </a:stretch>
        </p:blipFill>
        <p:spPr bwMode="auto">
          <a:xfrm>
            <a:off x="3096398" y="1928802"/>
            <a:ext cx="5619005" cy="4593142"/>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endParaRPr lang="es-MX" dirty="0"/>
          </a:p>
        </p:txBody>
      </p:sp>
      <p:pic>
        <p:nvPicPr>
          <p:cNvPr id="26626" name="Picture 2" descr="http://html.rincondelvago.com/000255100.png"/>
          <p:cNvPicPr>
            <a:picLocks noChangeAspect="1" noChangeArrowheads="1"/>
          </p:cNvPicPr>
          <p:nvPr/>
        </p:nvPicPr>
        <p:blipFill>
          <a:blip r:embed="rId2"/>
          <a:srcRect/>
          <a:stretch>
            <a:fillRect/>
          </a:stretch>
        </p:blipFill>
        <p:spPr bwMode="auto">
          <a:xfrm>
            <a:off x="357158" y="500042"/>
            <a:ext cx="8231226" cy="6010253"/>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dirty="0"/>
          </a:p>
        </p:txBody>
      </p:sp>
      <p:pic>
        <p:nvPicPr>
          <p:cNvPr id="27650" name="Picture 2" descr="http://llamadavirtual.files.wordpress.com/2008/05/2447906379-63aba3fecc-o.jpg"/>
          <p:cNvPicPr>
            <a:picLocks noGrp="1" noChangeAspect="1" noChangeArrowheads="1"/>
          </p:cNvPicPr>
          <p:nvPr>
            <p:ph idx="1"/>
          </p:nvPr>
        </p:nvPicPr>
        <p:blipFill>
          <a:blip r:embed="rId2"/>
          <a:srcRect/>
          <a:stretch>
            <a:fillRect/>
          </a:stretch>
        </p:blipFill>
        <p:spPr bwMode="auto">
          <a:xfrm>
            <a:off x="285720" y="0"/>
            <a:ext cx="8572560" cy="68580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1000108"/>
            <a:ext cx="8229600" cy="1143000"/>
          </a:xfrm>
        </p:spPr>
        <p:txBody>
          <a:bodyPr>
            <a:normAutofit fontScale="90000"/>
          </a:bodyPr>
          <a:lstStyle/>
          <a:p>
            <a:r>
              <a:rPr lang="es-MX" u="sng" dirty="0" smtClean="0">
                <a:solidFill>
                  <a:srgbClr val="0070C0"/>
                </a:solidFill>
              </a:rPr>
              <a:t>EL MEJOR AGENTE DE CAMBIO</a:t>
            </a:r>
            <a:r>
              <a:rPr lang="es-MX" dirty="0" smtClean="0"/>
              <a:t/>
            </a:r>
            <a:br>
              <a:rPr lang="es-MX" dirty="0" smtClean="0"/>
            </a:br>
            <a:r>
              <a:rPr lang="es-MX" dirty="0" smtClean="0"/>
              <a:t>﻿</a:t>
            </a:r>
            <a:r>
              <a:rPr lang="es-MX" sz="3600" dirty="0" smtClean="0">
                <a:solidFill>
                  <a:srgbClr val="FFC000"/>
                </a:solidFill>
              </a:rPr>
              <a:t>Jesús le dijo: Yo soy el camino, y la verdad, y la vida; nadie viene al Padre, sino por mí. </a:t>
            </a:r>
            <a:r>
              <a:rPr lang="es-MX" sz="3600" dirty="0" smtClean="0">
                <a:solidFill>
                  <a:srgbClr val="0070C0"/>
                </a:solidFill>
              </a:rPr>
              <a:t>Jn. 14.6</a:t>
            </a:r>
            <a:br>
              <a:rPr lang="es-MX" sz="3600" dirty="0" smtClean="0">
                <a:solidFill>
                  <a:srgbClr val="0070C0"/>
                </a:solidFill>
              </a:rPr>
            </a:br>
            <a:endParaRPr lang="es-MX" sz="3600" dirty="0">
              <a:solidFill>
                <a:srgbClr val="0070C0"/>
              </a:solidFill>
            </a:endParaRPr>
          </a:p>
        </p:txBody>
      </p:sp>
      <p:pic>
        <p:nvPicPr>
          <p:cNvPr id="4" name="Picture 2" descr="https://eqkmgq.bay.livefilestore.com/y1m_voUfXb28wbtp4xgeAGYOKpz5VJHfXyASxdRJ7YbQtnkwZzuk2EIxkXtQmZC3nZvkLZgAJUAA-P1rKl9Z9p9w4ZHYZ6cn1KC2WKiGIH0v7Ua27gLIJUKYkZfEKvxEBYxI5Cahcuz30M/afg138_450.jpg"/>
          <p:cNvPicPr>
            <a:picLocks noGrp="1" noChangeAspect="1" noChangeArrowheads="1"/>
          </p:cNvPicPr>
          <p:nvPr>
            <p:ph idx="1"/>
          </p:nvPr>
        </p:nvPicPr>
        <p:blipFill>
          <a:blip r:embed="rId2"/>
          <a:srcRect/>
          <a:stretch>
            <a:fillRect/>
          </a:stretch>
        </p:blipFill>
        <p:spPr bwMode="auto">
          <a:xfrm>
            <a:off x="1285852" y="2285992"/>
            <a:ext cx="6786610" cy="4572008"/>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604</TotalTime>
  <Words>2312</Words>
  <Application>Microsoft Office PowerPoint</Application>
  <PresentationFormat>Presentación en pantalla (4:3)</PresentationFormat>
  <Paragraphs>373</Paragraphs>
  <Slides>23</Slides>
  <Notes>0</Notes>
  <HiddenSlides>0</HiddenSlides>
  <MMClips>0</MMClips>
  <ScaleCrop>false</ScaleCrop>
  <HeadingPairs>
    <vt:vector size="4" baseType="variant">
      <vt:variant>
        <vt:lpstr>Tema</vt:lpstr>
      </vt:variant>
      <vt:variant>
        <vt:i4>1</vt:i4>
      </vt:variant>
      <vt:variant>
        <vt:lpstr>Títulos de diapositiva</vt:lpstr>
      </vt:variant>
      <vt:variant>
        <vt:i4>23</vt:i4>
      </vt:variant>
    </vt:vector>
  </HeadingPairs>
  <TitlesOfParts>
    <vt:vector size="24" baseType="lpstr">
      <vt:lpstr>Tema de Office</vt:lpstr>
      <vt:lpstr>COMO APROVECHAR LA NUEVA ORIENTACION DEL MERCADO EN TIEMPOS DE CRISIS LUCAS 22:27  ﻿Porque, ¿cuál es mayor, el que se sienta a la mesa, o el que sirve? ¿No es el que se sienta a la mesa? Mas yo estoy entre vosotros como  el que sirve </vt:lpstr>
      <vt:lpstr>¿DONDE CAMBIAR?  EN EL NEGOCIO  EN LA OPERATIVIDAD   EN LA FORMA DE VIDA  Y EL CORAZON?</vt:lpstr>
      <vt:lpstr>ESTRATEGIA PARA TIEMPOS DE INCERTIDUMBRE</vt:lpstr>
      <vt:lpstr>ACTITUD DEL LIDERAZGO   </vt:lpstr>
      <vt:lpstr>ELEMENTOS QUE PROBOCAN LOS CAMBIOS 1-POLITICAS GUBERNAMENTALES 2- ENTORNO SOCIOECONOMICO 3- CRISIS ECONOMICA</vt:lpstr>
      <vt:lpstr>LOS AGENTES DE CAMBIO ﻿Apártate del mal, y haz el bien; Busca la paz, y síguela. Sal 34.14</vt:lpstr>
      <vt:lpstr>Diapositiva 7</vt:lpstr>
      <vt:lpstr>Diapositiva 8</vt:lpstr>
      <vt:lpstr>EL MEJOR AGENTE DE CAMBIO ﻿Jesús le dijo: Yo soy el camino, y la verdad, y la vida; nadie viene al Padre, sino por mí. Jn. 14.6 </vt:lpstr>
      <vt:lpstr>LOS PLANES ESTRATEGICOS</vt:lpstr>
      <vt:lpstr>EL INTERNET ES UNA GRAN POSIBILIDAD PARA EL FUTURO I-MEMORIA HISTORICA II-FUTURO CERCANO</vt:lpstr>
      <vt:lpstr>A través de la web se pueden lograr ventas de exportación en nichos de mercado muy difíciles y costosos de alcanzar por medios tradicionales. El potencial de la web como herramienta de mercadeo y ventas no es aprovechado por las pequeñas empresas. Sin incurrir en costos excesivos, las empresas pequeñas pueden marcar presencia en Internet, y exponer sus productos en forma global. </vt:lpstr>
      <vt:lpstr>  APROVECHANDO EL INTERNET "- Presentar la información y antecedentes de la empresa al menos en dos idiomas. - Proveer información técnica sobre los productos y el proceso exportador, dejando claros plazos de entrega y logística reversa en caso de problemas. - Asistencia técnica online, con respuesta rápida en la lengua nativa del cliente. - Desarrollo de boletines electrónicos, actualización periódica de contenido, y material promocional que pueda adecuarse a nuevos mercados." </vt:lpstr>
      <vt:lpstr>EE UU TODAVIA ES MEJOR</vt:lpstr>
      <vt:lpstr>¿OPORTUNIDADES EN EE UU?</vt:lpstr>
      <vt:lpstr>SUPLEMENTO ESPECIAL</vt:lpstr>
      <vt:lpstr>EL MARKET PLACE</vt:lpstr>
      <vt:lpstr>EL MARKETPLACE SUMMANEWS.COM </vt:lpstr>
      <vt:lpstr>EL CROS OVER</vt:lpstr>
      <vt:lpstr> EL CROSOVER   El "Cross-Over" puede ser el concepto que le ayude a tener éxito en la introducción de un producto en mercados diferentes al original. </vt:lpstr>
      <vt:lpstr>Una compañía centroamericana que produce un tipo de repostería, pastelitos con relleno de jalea de piña, muy popular en el mercado étnico de su país en los Estados Unidos. Para introducirlo en el mercado anglosajón , se inspiró en los Pop Tarts de Kellogs ® y modificó la forma y tamaño de sus pastelitos hasta hacerlos lucir como un Pop Tart, los cuales son rectangulares ya que se calientan en tostadoras de pan. Cambió empaque y uso sugerido hasta lograr que un producto étnico fuese considerado como una variante exótica de un producto regularmente consumido en el desayuno por el mercado estadounidense. </vt:lpstr>
      <vt:lpstr>Diapositiva 22</vt:lpstr>
      <vt:lpstr>ULTIMAS RECOMENDACIONES: 1-HAGA UN PLAN ESTRATEGICO : A- DE LOS PROXIMOS  SEIS MESES B- HASTA  EL 2010 C- IMAGINAR UN ESCENARIO DEL 2011 AL 2014 D- BUSQUE A DIOS HOY MISMO Y EL RESPONDERA HOY MISMO.</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COMO APROBECHAR LA NUEVA ORIENTACION DEL MERCADO EN TIEMPOS DE CRISIS</dc:title>
  <dc:creator>Roberto Montoya</dc:creator>
  <cp:lastModifiedBy>Your User Name</cp:lastModifiedBy>
  <cp:revision>41</cp:revision>
  <dcterms:created xsi:type="dcterms:W3CDTF">2009-03-22T22:48:21Z</dcterms:created>
  <dcterms:modified xsi:type="dcterms:W3CDTF">2009-04-06T20:31:35Z</dcterms:modified>
</cp:coreProperties>
</file>