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8"/>
  </p:notesMasterIdLst>
  <p:handoutMasterIdLst>
    <p:handoutMasterId r:id="rId39"/>
  </p:handoutMasterIdLst>
  <p:sldIdLst>
    <p:sldId id="289" r:id="rId2"/>
    <p:sldId id="261" r:id="rId3"/>
    <p:sldId id="259" r:id="rId4"/>
    <p:sldId id="293" r:id="rId5"/>
    <p:sldId id="290" r:id="rId6"/>
    <p:sldId id="291" r:id="rId7"/>
    <p:sldId id="292" r:id="rId8"/>
    <p:sldId id="294" r:id="rId9"/>
    <p:sldId id="284" r:id="rId10"/>
    <p:sldId id="295" r:id="rId11"/>
    <p:sldId id="299" r:id="rId12"/>
    <p:sldId id="283" r:id="rId13"/>
    <p:sldId id="296" r:id="rId14"/>
    <p:sldId id="297" r:id="rId15"/>
    <p:sldId id="298" r:id="rId16"/>
    <p:sldId id="300" r:id="rId17"/>
    <p:sldId id="281" r:id="rId18"/>
    <p:sldId id="286" r:id="rId19"/>
    <p:sldId id="287" r:id="rId20"/>
    <p:sldId id="278" r:id="rId21"/>
    <p:sldId id="288" r:id="rId22"/>
    <p:sldId id="302" r:id="rId23"/>
    <p:sldId id="266" r:id="rId24"/>
    <p:sldId id="303" r:id="rId25"/>
    <p:sldId id="304" r:id="rId26"/>
    <p:sldId id="257" r:id="rId27"/>
    <p:sldId id="258" r:id="rId28"/>
    <p:sldId id="305" r:id="rId29"/>
    <p:sldId id="265" r:id="rId30"/>
    <p:sldId id="301" r:id="rId31"/>
    <p:sldId id="275" r:id="rId32"/>
    <p:sldId id="280" r:id="rId33"/>
    <p:sldId id="279" r:id="rId34"/>
    <p:sldId id="277" r:id="rId35"/>
    <p:sldId id="282" r:id="rId36"/>
    <p:sldId id="306" r:id="rId37"/>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15" autoAdjust="0"/>
    <p:restoredTop sz="94643" autoAdjust="0"/>
  </p:normalViewPr>
  <p:slideViewPr>
    <p:cSldViewPr>
      <p:cViewPr varScale="1">
        <p:scale>
          <a:sx n="55" d="100"/>
          <a:sy n="55" d="100"/>
        </p:scale>
        <p:origin x="-936" y="-86"/>
      </p:cViewPr>
      <p:guideLst>
        <p:guide orient="horz" pos="2160"/>
        <p:guide pos="2880"/>
      </p:guideLst>
    </p:cSldViewPr>
  </p:slideViewPr>
  <p:notesTextViewPr>
    <p:cViewPr>
      <p:scale>
        <a:sx n="100" d="100"/>
        <a:sy n="100" d="100"/>
      </p:scale>
      <p:origin x="0" y="0"/>
    </p:cViewPr>
  </p:notesTextViewPr>
  <p:sorterViewPr>
    <p:cViewPr>
      <p:scale>
        <a:sx n="87" d="100"/>
        <a:sy n="87"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s-MX"/>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3834E8E1-C4CD-4BE9-80CE-F2EEF7169472}" type="datetimeFigureOut">
              <a:rPr lang="es-MX"/>
              <a:pPr>
                <a:defRPr/>
              </a:pPr>
              <a:t>26/06/2009</a:t>
            </a:fld>
            <a:endParaRPr lang="es-MX"/>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s-MX"/>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45652764-1493-4F4C-BF13-E93E697FD01D}" type="slidenum">
              <a:rPr lang="es-MX"/>
              <a:pPr>
                <a:defRPr/>
              </a:pPr>
              <a:t>‹Nº›</a:t>
            </a:fld>
            <a:endParaRPr lang="es-MX"/>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4759E654-BB7A-49C7-BF89-86F080E77490}" type="datetimeFigureOut">
              <a:rPr lang="es-MX"/>
              <a:pPr>
                <a:defRPr/>
              </a:pPr>
              <a:t>26/06/2009</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MX"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smtClean="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2198B181-6F32-4083-9803-532BA8C353E7}" type="slidenum">
              <a:rPr lang="es-MX"/>
              <a:pPr>
                <a:defRPr/>
              </a:pPr>
              <a:t>‹Nº›</a:t>
            </a:fld>
            <a:endParaRPr lang="es-MX"/>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6083"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46084"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B5E1699-E103-44A2-867B-4799BBD94F5C}" type="slidenum">
              <a:rPr lang="es-MX"/>
              <a:pPr/>
              <a:t>30</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Round Same Side Corner Rectangle 6"/>
          <p:cNvSpPr/>
          <p:nvPr/>
        </p:nvSpPr>
        <p:spPr>
          <a:xfrm flipV="1">
            <a:off x="228600" y="4724400"/>
            <a:ext cx="8686800" cy="1828800"/>
          </a:xfrm>
          <a:prstGeom prst="round2SameRect">
            <a:avLst>
              <a:gd name="adj1" fmla="val 10784"/>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ound Same Side Corner Rectangle 7"/>
          <p:cNvSpPr/>
          <p:nvPr/>
        </p:nvSpPr>
        <p:spPr>
          <a:xfrm>
            <a:off x="228600" y="228600"/>
            <a:ext cx="8686800" cy="4419600"/>
          </a:xfrm>
          <a:prstGeom prst="round2SameRect">
            <a:avLst>
              <a:gd name="adj1" fmla="val 2821"/>
              <a:gd name="adj2" fmla="val 0"/>
            </a:avLst>
          </a:prstGeom>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Rectangle 1"/>
          <p:cNvSpPr>
            <a:spLocks noGrp="1"/>
          </p:cNvSpPr>
          <p:nvPr>
            <p:ph type="ctrTitle"/>
          </p:nvPr>
        </p:nvSpPr>
        <p:spPr>
          <a:xfrm>
            <a:off x="609600" y="533400"/>
            <a:ext cx="7924800" cy="3886201"/>
          </a:xfrm>
        </p:spPr>
        <p:txBody>
          <a:bodyPr>
            <a:normAutofit/>
          </a:bodyPr>
          <a:lstStyle>
            <a:lvl1pPr algn="ctr">
              <a:defRPr sz="4800">
                <a:effectLst/>
              </a:defRPr>
            </a:lvl1pPr>
          </a:lstStyle>
          <a:p>
            <a:r>
              <a:rPr lang="es-ES" smtClean="0"/>
              <a:t>Haga clic para modificar el estilo de título del patrón</a:t>
            </a:r>
            <a:endParaRPr lang="en-US" dirty="0"/>
          </a:p>
        </p:txBody>
      </p:sp>
      <p:sp>
        <p:nvSpPr>
          <p:cNvPr id="3" name="Rectangle 2"/>
          <p:cNvSpPr>
            <a:spLocks noGrp="1"/>
          </p:cNvSpPr>
          <p:nvPr>
            <p:ph type="subTitle" idx="1"/>
          </p:nvPr>
        </p:nvSpPr>
        <p:spPr>
          <a:xfrm>
            <a:off x="304800" y="4800600"/>
            <a:ext cx="8534400" cy="1600200"/>
          </a:xfrm>
        </p:spPr>
        <p:txBody>
          <a:bodyPr anchor="ctr">
            <a:normAutofit/>
          </a:bodyPr>
          <a:lstStyle>
            <a:lvl1pPr marL="0" indent="0" algn="ctr">
              <a:buNone/>
              <a:defRPr sz="2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6" name="Rectangle 3"/>
          <p:cNvSpPr>
            <a:spLocks noGrp="1"/>
          </p:cNvSpPr>
          <p:nvPr>
            <p:ph type="dt" sz="half" idx="10"/>
          </p:nvPr>
        </p:nvSpPr>
        <p:spPr>
          <a:xfrm>
            <a:off x="228600" y="6553200"/>
            <a:ext cx="2133600" cy="287338"/>
          </a:xfrm>
        </p:spPr>
        <p:txBody>
          <a:bodyPr/>
          <a:lstStyle>
            <a:lvl1pPr>
              <a:defRPr/>
            </a:lvl1pPr>
          </a:lstStyle>
          <a:p>
            <a:pPr>
              <a:defRPr/>
            </a:pPr>
            <a:fld id="{DA096152-DC01-4EC2-9792-58452F60D8CA}" type="datetimeFigureOut">
              <a:rPr lang="es-MX"/>
              <a:pPr>
                <a:defRPr/>
              </a:pPr>
              <a:t>26/06/2009</a:t>
            </a:fld>
            <a:endParaRPr lang="es-MX"/>
          </a:p>
        </p:txBody>
      </p:sp>
      <p:sp>
        <p:nvSpPr>
          <p:cNvPr id="7" name="Rectangle 4"/>
          <p:cNvSpPr>
            <a:spLocks noGrp="1"/>
          </p:cNvSpPr>
          <p:nvPr>
            <p:ph type="ftr" sz="quarter" idx="11"/>
          </p:nvPr>
        </p:nvSpPr>
        <p:spPr>
          <a:xfrm>
            <a:off x="2895600" y="6553200"/>
            <a:ext cx="3429000" cy="287338"/>
          </a:xfrm>
        </p:spPr>
        <p:txBody>
          <a:bodyPr/>
          <a:lstStyle>
            <a:lvl1pPr>
              <a:defRPr/>
            </a:lvl1pPr>
          </a:lstStyle>
          <a:p>
            <a:pPr>
              <a:defRPr/>
            </a:pPr>
            <a:endParaRPr lang="es-MX"/>
          </a:p>
        </p:txBody>
      </p:sp>
      <p:sp>
        <p:nvSpPr>
          <p:cNvPr id="8" name="Rectangle 5"/>
          <p:cNvSpPr>
            <a:spLocks noGrp="1"/>
          </p:cNvSpPr>
          <p:nvPr>
            <p:ph type="sldNum" sz="quarter" idx="12"/>
          </p:nvPr>
        </p:nvSpPr>
        <p:spPr>
          <a:xfrm>
            <a:off x="6858000" y="6553200"/>
            <a:ext cx="2057400" cy="287338"/>
          </a:xfrm>
        </p:spPr>
        <p:txBody>
          <a:bodyPr/>
          <a:lstStyle>
            <a:lvl1pPr>
              <a:defRPr/>
            </a:lvl1pPr>
          </a:lstStyle>
          <a:p>
            <a:pPr>
              <a:defRPr/>
            </a:pPr>
            <a:fld id="{65D1128C-10C9-4F3B-A05A-73AC63F88AA7}" type="slidenum">
              <a:rPr lang="es-MX"/>
              <a:pPr>
                <a:defRPr/>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lvl1pPr>
              <a:defRPr/>
            </a:lvl1pPr>
          </a:lstStyle>
          <a:p>
            <a:pPr>
              <a:defRPr/>
            </a:pPr>
            <a:fld id="{FA974153-DF21-4271-9CD8-0169DED1A7D5}" type="datetimeFigureOut">
              <a:rPr lang="es-MX"/>
              <a:pPr>
                <a:defRPr/>
              </a:pPr>
              <a:t>26/06/2009</a:t>
            </a:fld>
            <a:endParaRPr lang="es-MX"/>
          </a:p>
        </p:txBody>
      </p:sp>
      <p:sp>
        <p:nvSpPr>
          <p:cNvPr id="5" name="Footer Placeholder 4"/>
          <p:cNvSpPr>
            <a:spLocks noGrp="1"/>
          </p:cNvSpPr>
          <p:nvPr>
            <p:ph type="ftr" sz="quarter" idx="11"/>
          </p:nvPr>
        </p:nvSpPr>
        <p:spPr/>
        <p:txBody>
          <a:bodyPr/>
          <a:lstStyle>
            <a:lvl1pPr>
              <a:defRPr/>
            </a:lvl1pPr>
          </a:lstStyle>
          <a:p>
            <a:pPr>
              <a:defRPr/>
            </a:pPr>
            <a:endParaRPr lang="es-MX"/>
          </a:p>
        </p:txBody>
      </p:sp>
      <p:sp>
        <p:nvSpPr>
          <p:cNvPr id="6" name="Slide Number Placeholder 5"/>
          <p:cNvSpPr>
            <a:spLocks noGrp="1"/>
          </p:cNvSpPr>
          <p:nvPr>
            <p:ph type="sldNum" sz="quarter" idx="12"/>
          </p:nvPr>
        </p:nvSpPr>
        <p:spPr/>
        <p:txBody>
          <a:bodyPr/>
          <a:lstStyle>
            <a:lvl1pPr>
              <a:defRPr/>
            </a:lvl1pPr>
          </a:lstStyle>
          <a:p>
            <a:pPr>
              <a:defRPr/>
            </a:pPr>
            <a:fld id="{1A26FD7F-5338-47D9-A2BB-66B8629797F7}" type="slidenum">
              <a:rPr lang="es-MX"/>
              <a:pPr>
                <a:defRPr/>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4" name="Round Same Side Corner Rectangle 6"/>
          <p:cNvSpPr/>
          <p:nvPr/>
        </p:nvSpPr>
        <p:spPr>
          <a:xfrm rot="5400000">
            <a:off x="4862513" y="2300287"/>
            <a:ext cx="6096000" cy="1952625"/>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5" name="Straight Connector 7"/>
          <p:cNvCxnSpPr/>
          <p:nvPr/>
        </p:nvCxnSpPr>
        <p:spPr>
          <a:xfrm>
            <a:off x="228600" y="6529388"/>
            <a:ext cx="8686800" cy="1587"/>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p:nvSpPr>
          <p:cNvPr id="3" name="Rectangle 2"/>
          <p:cNvSpPr>
            <a:spLocks noGrp="1"/>
          </p:cNvSpPr>
          <p:nvPr>
            <p:ph type="body" orient="vert" idx="1"/>
          </p:nvPr>
        </p:nvSpPr>
        <p:spPr>
          <a:xfrm>
            <a:off x="457200" y="274638"/>
            <a:ext cx="6400800" cy="60499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 name="Rectangle 1"/>
          <p:cNvSpPr>
            <a:spLocks noGrp="1"/>
          </p:cNvSpPr>
          <p:nvPr>
            <p:ph type="title" orient="vert"/>
          </p:nvPr>
        </p:nvSpPr>
        <p:spPr>
          <a:xfrm>
            <a:off x="7029450" y="274638"/>
            <a:ext cx="1752600" cy="5973762"/>
          </a:xfrm>
        </p:spPr>
        <p:txBody>
          <a:bodyPr vert="eaVert"/>
          <a:lstStyle>
            <a:lvl1pPr>
              <a:defRPr>
                <a:solidFill>
                  <a:srgbClr val="FFFFFF"/>
                </a:solidFill>
              </a:defRPr>
            </a:lvl1pPr>
          </a:lstStyle>
          <a:p>
            <a:r>
              <a:rPr lang="es-ES" smtClean="0"/>
              <a:t>Haga clic para modificar el estilo de título del patrón</a:t>
            </a:r>
            <a:endParaRPr lang="en-US" dirty="0"/>
          </a:p>
        </p:txBody>
      </p:sp>
      <p:sp>
        <p:nvSpPr>
          <p:cNvPr id="6" name="Rectangle 3"/>
          <p:cNvSpPr>
            <a:spLocks noGrp="1"/>
          </p:cNvSpPr>
          <p:nvPr>
            <p:ph type="dt" sz="half" idx="10"/>
          </p:nvPr>
        </p:nvSpPr>
        <p:spPr/>
        <p:txBody>
          <a:bodyPr/>
          <a:lstStyle>
            <a:lvl1pPr>
              <a:defRPr/>
            </a:lvl1pPr>
          </a:lstStyle>
          <a:p>
            <a:pPr>
              <a:defRPr/>
            </a:pPr>
            <a:fld id="{4D872514-5606-43BC-9CA1-0BF82D9FECB6}" type="datetimeFigureOut">
              <a:rPr lang="es-MX"/>
              <a:pPr>
                <a:defRPr/>
              </a:pPr>
              <a:t>26/06/2009</a:t>
            </a:fld>
            <a:endParaRPr lang="es-MX"/>
          </a:p>
        </p:txBody>
      </p:sp>
      <p:sp>
        <p:nvSpPr>
          <p:cNvPr id="7" name="Rectangle 4"/>
          <p:cNvSpPr>
            <a:spLocks noGrp="1"/>
          </p:cNvSpPr>
          <p:nvPr>
            <p:ph type="ftr" sz="quarter" idx="11"/>
          </p:nvPr>
        </p:nvSpPr>
        <p:spPr/>
        <p:txBody>
          <a:bodyPr/>
          <a:lstStyle>
            <a:lvl1pPr>
              <a:defRPr/>
            </a:lvl1pPr>
          </a:lstStyle>
          <a:p>
            <a:pPr>
              <a:defRPr/>
            </a:pPr>
            <a:endParaRPr lang="es-MX"/>
          </a:p>
        </p:txBody>
      </p:sp>
      <p:sp>
        <p:nvSpPr>
          <p:cNvPr id="8" name="Rectangle 5"/>
          <p:cNvSpPr>
            <a:spLocks noGrp="1"/>
          </p:cNvSpPr>
          <p:nvPr>
            <p:ph type="sldNum" sz="quarter" idx="12"/>
          </p:nvPr>
        </p:nvSpPr>
        <p:spPr/>
        <p:txBody>
          <a:bodyPr/>
          <a:lstStyle>
            <a:lvl1pPr>
              <a:defRPr/>
            </a:lvl1pPr>
          </a:lstStyle>
          <a:p>
            <a:pPr>
              <a:defRPr/>
            </a:pPr>
            <a:fld id="{9E6C40AA-BB5C-42A1-87B4-448F28D5BEBE}" type="slidenum">
              <a:rPr lang="es-MX"/>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dirty="0"/>
          </a:p>
        </p:txBody>
      </p:sp>
      <p:sp>
        <p:nvSpPr>
          <p:cNvPr id="3" name="Rectangle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lvl1pPr>
              <a:defRPr/>
            </a:lvl1pPr>
          </a:lstStyle>
          <a:p>
            <a:pPr>
              <a:defRPr/>
            </a:pPr>
            <a:fld id="{994E8519-6829-454F-922E-3A419F4A345D}" type="datetimeFigureOut">
              <a:rPr lang="es-MX"/>
              <a:pPr>
                <a:defRPr/>
              </a:pPr>
              <a:t>26/06/2009</a:t>
            </a:fld>
            <a:endParaRPr lang="es-MX"/>
          </a:p>
        </p:txBody>
      </p:sp>
      <p:sp>
        <p:nvSpPr>
          <p:cNvPr id="5" name="Footer Placeholder 4"/>
          <p:cNvSpPr>
            <a:spLocks noGrp="1"/>
          </p:cNvSpPr>
          <p:nvPr>
            <p:ph type="ftr" sz="quarter" idx="11"/>
          </p:nvPr>
        </p:nvSpPr>
        <p:spPr/>
        <p:txBody>
          <a:bodyPr/>
          <a:lstStyle>
            <a:lvl1pPr>
              <a:defRPr/>
            </a:lvl1pPr>
          </a:lstStyle>
          <a:p>
            <a:pPr>
              <a:defRPr/>
            </a:pPr>
            <a:endParaRPr lang="es-MX"/>
          </a:p>
        </p:txBody>
      </p:sp>
      <p:sp>
        <p:nvSpPr>
          <p:cNvPr id="6" name="Slide Number Placeholder 5"/>
          <p:cNvSpPr>
            <a:spLocks noGrp="1"/>
          </p:cNvSpPr>
          <p:nvPr>
            <p:ph type="sldNum" sz="quarter" idx="12"/>
          </p:nvPr>
        </p:nvSpPr>
        <p:spPr/>
        <p:txBody>
          <a:bodyPr/>
          <a:lstStyle>
            <a:lvl1pPr>
              <a:defRPr/>
            </a:lvl1pPr>
          </a:lstStyle>
          <a:p>
            <a:pPr>
              <a:defRPr/>
            </a:pPr>
            <a:fld id="{977332A9-6C18-4360-AD32-C8A7724DAA0D}" type="slidenum">
              <a:rPr lang="es-MX"/>
              <a:pPr>
                <a:defRPr/>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4" name="Round Same Side Corner Rectangle 7"/>
          <p:cNvSpPr/>
          <p:nvPr/>
        </p:nvSpPr>
        <p:spPr>
          <a:xfrm>
            <a:off x="228600" y="228600"/>
            <a:ext cx="8686800" cy="4953000"/>
          </a:xfrm>
          <a:prstGeom prst="round2SameRect">
            <a:avLst>
              <a:gd name="adj1" fmla="val 2821"/>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ound Same Side Corner Rectangle 6"/>
          <p:cNvSpPr/>
          <p:nvPr/>
        </p:nvSpPr>
        <p:spPr>
          <a:xfrm flipV="1">
            <a:off x="228600" y="5257800"/>
            <a:ext cx="8686800" cy="1295400"/>
          </a:xfrm>
          <a:prstGeom prst="round2SameRect">
            <a:avLst>
              <a:gd name="adj1" fmla="val 10784"/>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Rectangle 1"/>
          <p:cNvSpPr>
            <a:spLocks noGrp="1"/>
          </p:cNvSpPr>
          <p:nvPr>
            <p:ph type="title"/>
          </p:nvPr>
        </p:nvSpPr>
        <p:spPr>
          <a:xfrm>
            <a:off x="685800" y="838200"/>
            <a:ext cx="7772400" cy="4191000"/>
          </a:xfrm>
        </p:spPr>
        <p:txBody>
          <a:bodyPr/>
          <a:lstStyle>
            <a:lvl1pPr algn="ctr">
              <a:defRPr sz="4800" b="0" cap="none" baseline="0">
                <a:solidFill>
                  <a:schemeClr val="bg2"/>
                </a:solidFill>
                <a:effectLst/>
              </a:defRPr>
            </a:lvl1pPr>
          </a:lstStyle>
          <a:p>
            <a:r>
              <a:rPr lang="es-ES" smtClean="0"/>
              <a:t>Haga clic para modificar el estilo de título del patrón</a:t>
            </a:r>
            <a:endParaRPr lang="en-US" dirty="0"/>
          </a:p>
        </p:txBody>
      </p:sp>
      <p:sp>
        <p:nvSpPr>
          <p:cNvPr id="3" name="Rectangle 2"/>
          <p:cNvSpPr>
            <a:spLocks noGrp="1"/>
          </p:cNvSpPr>
          <p:nvPr>
            <p:ph type="body" idx="1"/>
          </p:nvPr>
        </p:nvSpPr>
        <p:spPr>
          <a:xfrm>
            <a:off x="722313" y="5410200"/>
            <a:ext cx="7772400" cy="1042987"/>
          </a:xfrm>
        </p:spPr>
        <p:txBody>
          <a:bodyPr anchor="ctr">
            <a:normAutofit/>
          </a:bodyPr>
          <a:lstStyle>
            <a:lvl1pPr marL="0" indent="0" algn="ctr">
              <a:buNone/>
              <a:defRPr sz="28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6" name="Rectangle 3"/>
          <p:cNvSpPr>
            <a:spLocks noGrp="1"/>
          </p:cNvSpPr>
          <p:nvPr>
            <p:ph type="dt" sz="half" idx="10"/>
          </p:nvPr>
        </p:nvSpPr>
        <p:spPr/>
        <p:txBody>
          <a:bodyPr/>
          <a:lstStyle>
            <a:lvl1pPr>
              <a:defRPr/>
            </a:lvl1pPr>
          </a:lstStyle>
          <a:p>
            <a:pPr>
              <a:defRPr/>
            </a:pPr>
            <a:fld id="{D5CC0402-613F-49A7-B41F-8B941F5409A6}" type="datetimeFigureOut">
              <a:rPr lang="es-MX"/>
              <a:pPr>
                <a:defRPr/>
              </a:pPr>
              <a:t>26/06/2009</a:t>
            </a:fld>
            <a:endParaRPr lang="es-MX"/>
          </a:p>
        </p:txBody>
      </p:sp>
      <p:sp>
        <p:nvSpPr>
          <p:cNvPr id="7" name="Rectangle 4"/>
          <p:cNvSpPr>
            <a:spLocks noGrp="1"/>
          </p:cNvSpPr>
          <p:nvPr>
            <p:ph type="ftr" sz="quarter" idx="11"/>
          </p:nvPr>
        </p:nvSpPr>
        <p:spPr/>
        <p:txBody>
          <a:bodyPr/>
          <a:lstStyle>
            <a:lvl1pPr>
              <a:defRPr/>
            </a:lvl1pPr>
          </a:lstStyle>
          <a:p>
            <a:pPr>
              <a:defRPr/>
            </a:pPr>
            <a:endParaRPr lang="es-MX"/>
          </a:p>
        </p:txBody>
      </p:sp>
      <p:sp>
        <p:nvSpPr>
          <p:cNvPr id="8" name="Rectangle 5"/>
          <p:cNvSpPr>
            <a:spLocks noGrp="1"/>
          </p:cNvSpPr>
          <p:nvPr>
            <p:ph type="sldNum" sz="quarter" idx="12"/>
          </p:nvPr>
        </p:nvSpPr>
        <p:spPr/>
        <p:txBody>
          <a:bodyPr/>
          <a:lstStyle>
            <a:lvl1pPr>
              <a:defRPr/>
            </a:lvl1pPr>
          </a:lstStyle>
          <a:p>
            <a:pPr>
              <a:defRPr/>
            </a:pPr>
            <a:fld id="{D6DDF8FF-8F3D-4767-8C56-010685F65933}" type="slidenum">
              <a:rPr lang="es-MX"/>
              <a:pPr>
                <a:defRPr/>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sz="half" idx="1"/>
          </p:nvPr>
        </p:nvSpPr>
        <p:spPr>
          <a:xfrm>
            <a:off x="301752"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sz="half" idx="2"/>
          </p:nvPr>
        </p:nvSpPr>
        <p:spPr>
          <a:xfrm>
            <a:off x="4648200"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3"/>
          <p:cNvSpPr>
            <a:spLocks noGrp="1"/>
          </p:cNvSpPr>
          <p:nvPr>
            <p:ph type="dt" sz="half" idx="10"/>
          </p:nvPr>
        </p:nvSpPr>
        <p:spPr/>
        <p:txBody>
          <a:bodyPr/>
          <a:lstStyle>
            <a:lvl1pPr>
              <a:defRPr/>
            </a:lvl1pPr>
          </a:lstStyle>
          <a:p>
            <a:pPr>
              <a:defRPr/>
            </a:pPr>
            <a:fld id="{B4C34E54-812A-4B5F-AA94-79B365379139}" type="datetimeFigureOut">
              <a:rPr lang="es-MX"/>
              <a:pPr>
                <a:defRPr/>
              </a:pPr>
              <a:t>26/06/2009</a:t>
            </a:fld>
            <a:endParaRPr lang="es-MX"/>
          </a:p>
        </p:txBody>
      </p:sp>
      <p:sp>
        <p:nvSpPr>
          <p:cNvPr id="6" name="Footer Placeholder 4"/>
          <p:cNvSpPr>
            <a:spLocks noGrp="1"/>
          </p:cNvSpPr>
          <p:nvPr>
            <p:ph type="ftr" sz="quarter" idx="11"/>
          </p:nvPr>
        </p:nvSpPr>
        <p:spPr/>
        <p:txBody>
          <a:bodyPr/>
          <a:lstStyle>
            <a:lvl1pPr>
              <a:defRPr/>
            </a:lvl1pPr>
          </a:lstStyle>
          <a:p>
            <a:pPr>
              <a:defRPr/>
            </a:pPr>
            <a:endParaRPr lang="es-MX"/>
          </a:p>
        </p:txBody>
      </p:sp>
      <p:sp>
        <p:nvSpPr>
          <p:cNvPr id="7" name="Slide Number Placeholder 5"/>
          <p:cNvSpPr>
            <a:spLocks noGrp="1"/>
          </p:cNvSpPr>
          <p:nvPr>
            <p:ph type="sldNum" sz="quarter" idx="12"/>
          </p:nvPr>
        </p:nvSpPr>
        <p:spPr/>
        <p:txBody>
          <a:bodyPr/>
          <a:lstStyle>
            <a:lvl1pPr>
              <a:defRPr/>
            </a:lvl1pPr>
          </a:lstStyle>
          <a:p>
            <a:pPr>
              <a:defRPr/>
            </a:pPr>
            <a:fld id="{F7CCFAB0-7E08-4D21-81B7-4FFE1312A06B}" type="slidenum">
              <a:rPr lang="es-MX"/>
              <a:pPr>
                <a:defRPr/>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Rectangle 2"/>
          <p:cNvSpPr>
            <a:spLocks noGrp="1"/>
          </p:cNvSpPr>
          <p:nvPr>
            <p:ph type="body" idx="1"/>
          </p:nvPr>
        </p:nvSpPr>
        <p:spPr>
          <a:xfrm>
            <a:off x="301752"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Rectangle 3"/>
          <p:cNvSpPr>
            <a:spLocks noGrp="1"/>
          </p:cNvSpPr>
          <p:nvPr>
            <p:ph sz="half" idx="2"/>
          </p:nvPr>
        </p:nvSpPr>
        <p:spPr>
          <a:xfrm>
            <a:off x="301752"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body" sz="quarter" idx="3"/>
          </p:nvPr>
        </p:nvSpPr>
        <p:spPr>
          <a:xfrm>
            <a:off x="4645024"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Rectangle 5"/>
          <p:cNvSpPr>
            <a:spLocks noGrp="1"/>
          </p:cNvSpPr>
          <p:nvPr>
            <p:ph sz="quarter" idx="4"/>
          </p:nvPr>
        </p:nvSpPr>
        <p:spPr>
          <a:xfrm>
            <a:off x="4645024"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lvl1pPr>
              <a:defRPr/>
            </a:lvl1pPr>
          </a:lstStyle>
          <a:p>
            <a:pPr>
              <a:defRPr/>
            </a:pPr>
            <a:fld id="{E0B2878B-2F88-4C3D-8561-9FBFB0CB3C43}" type="datetimeFigureOut">
              <a:rPr lang="es-MX"/>
              <a:pPr>
                <a:defRPr/>
              </a:pPr>
              <a:t>26/06/2009</a:t>
            </a:fld>
            <a:endParaRPr lang="es-MX"/>
          </a:p>
        </p:txBody>
      </p:sp>
      <p:sp>
        <p:nvSpPr>
          <p:cNvPr id="8" name="Footer Placeholder 4"/>
          <p:cNvSpPr>
            <a:spLocks noGrp="1"/>
          </p:cNvSpPr>
          <p:nvPr>
            <p:ph type="ftr" sz="quarter" idx="11"/>
          </p:nvPr>
        </p:nvSpPr>
        <p:spPr/>
        <p:txBody>
          <a:bodyPr/>
          <a:lstStyle>
            <a:lvl1pPr>
              <a:defRPr/>
            </a:lvl1pPr>
          </a:lstStyle>
          <a:p>
            <a:pPr>
              <a:defRPr/>
            </a:pPr>
            <a:endParaRPr lang="es-MX"/>
          </a:p>
        </p:txBody>
      </p:sp>
      <p:sp>
        <p:nvSpPr>
          <p:cNvPr id="9" name="Slide Number Placeholder 5"/>
          <p:cNvSpPr>
            <a:spLocks noGrp="1"/>
          </p:cNvSpPr>
          <p:nvPr>
            <p:ph type="sldNum" sz="quarter" idx="12"/>
          </p:nvPr>
        </p:nvSpPr>
        <p:spPr/>
        <p:txBody>
          <a:bodyPr/>
          <a:lstStyle>
            <a:lvl1pPr>
              <a:defRPr/>
            </a:lvl1pPr>
          </a:lstStyle>
          <a:p>
            <a:pPr>
              <a:defRPr/>
            </a:pPr>
            <a:fld id="{271D0C95-D06F-49FB-A2B6-48CDD16D1379}" type="slidenum">
              <a:rPr lang="es-MX"/>
              <a:pPr>
                <a:defRPr/>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3"/>
          <p:cNvSpPr>
            <a:spLocks noGrp="1"/>
          </p:cNvSpPr>
          <p:nvPr>
            <p:ph type="dt" sz="half" idx="10"/>
          </p:nvPr>
        </p:nvSpPr>
        <p:spPr/>
        <p:txBody>
          <a:bodyPr/>
          <a:lstStyle>
            <a:lvl1pPr>
              <a:defRPr/>
            </a:lvl1pPr>
          </a:lstStyle>
          <a:p>
            <a:pPr>
              <a:defRPr/>
            </a:pPr>
            <a:fld id="{98CDD8F6-72BF-40B2-A801-D664303C00C3}" type="datetimeFigureOut">
              <a:rPr lang="es-MX"/>
              <a:pPr>
                <a:defRPr/>
              </a:pPr>
              <a:t>26/06/2009</a:t>
            </a:fld>
            <a:endParaRPr lang="es-MX"/>
          </a:p>
        </p:txBody>
      </p:sp>
      <p:sp>
        <p:nvSpPr>
          <p:cNvPr id="4" name="Footer Placeholder 4"/>
          <p:cNvSpPr>
            <a:spLocks noGrp="1"/>
          </p:cNvSpPr>
          <p:nvPr>
            <p:ph type="ftr" sz="quarter" idx="11"/>
          </p:nvPr>
        </p:nvSpPr>
        <p:spPr/>
        <p:txBody>
          <a:bodyPr/>
          <a:lstStyle>
            <a:lvl1pPr>
              <a:defRPr/>
            </a:lvl1pPr>
          </a:lstStyle>
          <a:p>
            <a:pPr>
              <a:defRPr/>
            </a:pPr>
            <a:endParaRPr lang="es-MX"/>
          </a:p>
        </p:txBody>
      </p:sp>
      <p:sp>
        <p:nvSpPr>
          <p:cNvPr id="5" name="Slide Number Placeholder 5"/>
          <p:cNvSpPr>
            <a:spLocks noGrp="1"/>
          </p:cNvSpPr>
          <p:nvPr>
            <p:ph type="sldNum" sz="quarter" idx="12"/>
          </p:nvPr>
        </p:nvSpPr>
        <p:spPr/>
        <p:txBody>
          <a:bodyPr/>
          <a:lstStyle>
            <a:lvl1pPr>
              <a:defRPr/>
            </a:lvl1pPr>
          </a:lstStyle>
          <a:p>
            <a:pPr>
              <a:defRPr/>
            </a:pPr>
            <a:fld id="{CA1D0F19-1B39-4F45-B228-8CD304E53955}" type="slidenum">
              <a:rPr lang="es-MX"/>
              <a:pPr>
                <a:defRPr/>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lvl1pPr>
              <a:defRPr/>
            </a:lvl1pPr>
          </a:lstStyle>
          <a:p>
            <a:pPr>
              <a:defRPr/>
            </a:pPr>
            <a:fld id="{059834E6-87ED-433F-A324-630230C4F84A}" type="datetimeFigureOut">
              <a:rPr lang="es-MX"/>
              <a:pPr>
                <a:defRPr/>
              </a:pPr>
              <a:t>26/06/2009</a:t>
            </a:fld>
            <a:endParaRPr lang="es-MX"/>
          </a:p>
        </p:txBody>
      </p:sp>
      <p:sp>
        <p:nvSpPr>
          <p:cNvPr id="3" name="Rectangle 2"/>
          <p:cNvSpPr>
            <a:spLocks noGrp="1"/>
          </p:cNvSpPr>
          <p:nvPr>
            <p:ph type="ftr" sz="quarter" idx="11"/>
          </p:nvPr>
        </p:nvSpPr>
        <p:spPr/>
        <p:txBody>
          <a:bodyPr/>
          <a:lstStyle>
            <a:lvl1pPr>
              <a:defRPr/>
            </a:lvl1pPr>
          </a:lstStyle>
          <a:p>
            <a:pPr>
              <a:defRPr/>
            </a:pPr>
            <a:endParaRPr lang="es-MX"/>
          </a:p>
        </p:txBody>
      </p:sp>
      <p:sp>
        <p:nvSpPr>
          <p:cNvPr id="4" name="Rectangle 3"/>
          <p:cNvSpPr>
            <a:spLocks noGrp="1"/>
          </p:cNvSpPr>
          <p:nvPr>
            <p:ph type="sldNum" sz="quarter" idx="12"/>
          </p:nvPr>
        </p:nvSpPr>
        <p:spPr/>
        <p:txBody>
          <a:bodyPr/>
          <a:lstStyle>
            <a:lvl1pPr>
              <a:defRPr/>
            </a:lvl1pPr>
          </a:lstStyle>
          <a:p>
            <a:pPr>
              <a:defRPr/>
            </a:pPr>
            <a:fld id="{6038E3BB-978C-4035-8F8E-F30A95B83E37}" type="slidenum">
              <a:rPr lang="es-MX"/>
              <a:pPr>
                <a:defRPr/>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8"/>
          <p:cNvCxnSpPr/>
          <p:nvPr/>
        </p:nvCxnSpPr>
        <p:spPr>
          <a:xfrm>
            <a:off x="228600" y="6529388"/>
            <a:ext cx="8686800" cy="1587"/>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useBgFill="1">
        <p:nvSpPr>
          <p:cNvPr id="7" name="Rectangle 9"/>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0"/>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Rectangle 1"/>
          <p:cNvSpPr>
            <a:spLocks noGrp="1"/>
          </p:cNvSpPr>
          <p:nvPr>
            <p:ph type="title"/>
          </p:nvPr>
        </p:nvSpPr>
        <p:spPr>
          <a:xfrm>
            <a:off x="304800" y="228600"/>
            <a:ext cx="4495800" cy="1143000"/>
          </a:xfrm>
        </p:spPr>
        <p:txBody>
          <a:bodyPr/>
          <a:lstStyle>
            <a:lvl1pPr algn="l">
              <a:defRPr sz="2800" b="0"/>
            </a:lvl1pPr>
          </a:lstStyle>
          <a:p>
            <a:r>
              <a:rPr lang="es-ES" smtClean="0"/>
              <a:t>Haga clic para modificar el estilo de título del patrón</a:t>
            </a:r>
            <a:endParaRPr lang="en-US" dirty="0"/>
          </a:p>
        </p:txBody>
      </p:sp>
      <p:sp>
        <p:nvSpPr>
          <p:cNvPr id="3" name="Rectangle 2"/>
          <p:cNvSpPr>
            <a:spLocks noGrp="1"/>
          </p:cNvSpPr>
          <p:nvPr>
            <p:ph idx="1"/>
          </p:nvPr>
        </p:nvSpPr>
        <p:spPr>
          <a:xfrm>
            <a:off x="228600" y="1600200"/>
            <a:ext cx="8686800" cy="4724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lgn="l">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Rectangle 4"/>
          <p:cNvSpPr>
            <a:spLocks noGrp="1"/>
          </p:cNvSpPr>
          <p:nvPr>
            <p:ph type="dt" sz="half" idx="10"/>
          </p:nvPr>
        </p:nvSpPr>
        <p:spPr/>
        <p:txBody>
          <a:bodyPr/>
          <a:lstStyle>
            <a:lvl1pPr>
              <a:defRPr/>
            </a:lvl1pPr>
          </a:lstStyle>
          <a:p>
            <a:pPr>
              <a:defRPr/>
            </a:pPr>
            <a:fld id="{2956025D-A025-4E4B-A528-72AFC12C1504}" type="datetimeFigureOut">
              <a:rPr lang="es-MX"/>
              <a:pPr>
                <a:defRPr/>
              </a:pPr>
              <a:t>26/06/2009</a:t>
            </a:fld>
            <a:endParaRPr lang="es-MX"/>
          </a:p>
        </p:txBody>
      </p:sp>
      <p:sp>
        <p:nvSpPr>
          <p:cNvPr id="10" name="Rectangle 5"/>
          <p:cNvSpPr>
            <a:spLocks noGrp="1"/>
          </p:cNvSpPr>
          <p:nvPr>
            <p:ph type="ftr" sz="quarter" idx="11"/>
          </p:nvPr>
        </p:nvSpPr>
        <p:spPr/>
        <p:txBody>
          <a:bodyPr/>
          <a:lstStyle>
            <a:lvl1pPr>
              <a:defRPr/>
            </a:lvl1pPr>
          </a:lstStyle>
          <a:p>
            <a:pPr>
              <a:defRPr/>
            </a:pPr>
            <a:endParaRPr lang="es-MX"/>
          </a:p>
        </p:txBody>
      </p:sp>
      <p:sp>
        <p:nvSpPr>
          <p:cNvPr id="11" name="Rectangle 6"/>
          <p:cNvSpPr>
            <a:spLocks noGrp="1"/>
          </p:cNvSpPr>
          <p:nvPr>
            <p:ph type="sldNum" sz="quarter" idx="12"/>
          </p:nvPr>
        </p:nvSpPr>
        <p:spPr/>
        <p:txBody>
          <a:bodyPr/>
          <a:lstStyle>
            <a:lvl1pPr>
              <a:defRPr/>
            </a:lvl1pPr>
          </a:lstStyle>
          <a:p>
            <a:pPr>
              <a:defRPr/>
            </a:pPr>
            <a:fld id="{77DFE391-1553-43BC-AE7D-9AEA2953545E}" type="slidenum">
              <a:rPr lang="es-MX"/>
              <a:pPr>
                <a:defRPr/>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ectangle 8"/>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10"/>
          <p:cNvCxnSpPr/>
          <p:nvPr/>
        </p:nvCxnSpPr>
        <p:spPr>
          <a:xfrm>
            <a:off x="228600" y="6529388"/>
            <a:ext cx="8686800" cy="1587"/>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p:nvSpPr>
          <p:cNvPr id="3" name="Rectangle 2"/>
          <p:cNvSpPr>
            <a:spLocks noGrp="1"/>
          </p:cNvSpPr>
          <p:nvPr>
            <p:ph type="pic" idx="1"/>
          </p:nvPr>
        </p:nvSpPr>
        <p:spPr>
          <a:xfrm>
            <a:off x="228600" y="1524000"/>
            <a:ext cx="8686800" cy="4910328"/>
          </a:xfrm>
          <a:solidFill>
            <a:schemeClr val="bg2"/>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n-US" noProof="0"/>
          </a:p>
        </p:txBody>
      </p:sp>
      <p:sp>
        <p:nvSpPr>
          <p:cNvPr id="2" name="Rectangle 1"/>
          <p:cNvSpPr>
            <a:spLocks noGrp="1"/>
          </p:cNvSpPr>
          <p:nvPr>
            <p:ph type="title"/>
          </p:nvPr>
        </p:nvSpPr>
        <p:spPr>
          <a:xfrm>
            <a:off x="304800" y="228600"/>
            <a:ext cx="4495800" cy="1143000"/>
          </a:xfrm>
        </p:spPr>
        <p:txBody>
          <a:bodyPr/>
          <a:lstStyle>
            <a:lvl1pPr algn="l">
              <a:defRPr sz="2800" b="0"/>
            </a:lvl1pPr>
          </a:lstStyle>
          <a:p>
            <a:r>
              <a:rPr lang="es-ES" smtClean="0"/>
              <a:t>Haga clic para modificar el estilo de título del patrón</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Rectangle 4"/>
          <p:cNvSpPr>
            <a:spLocks noGrp="1"/>
          </p:cNvSpPr>
          <p:nvPr>
            <p:ph type="dt" sz="half" idx="10"/>
          </p:nvPr>
        </p:nvSpPr>
        <p:spPr/>
        <p:txBody>
          <a:bodyPr/>
          <a:lstStyle>
            <a:lvl1pPr>
              <a:defRPr/>
            </a:lvl1pPr>
          </a:lstStyle>
          <a:p>
            <a:pPr>
              <a:defRPr/>
            </a:pPr>
            <a:fld id="{2F4DBE70-A1E2-4C34-9D45-1DB3AA4E521E}" type="datetimeFigureOut">
              <a:rPr lang="es-MX"/>
              <a:pPr>
                <a:defRPr/>
              </a:pPr>
              <a:t>26/06/2009</a:t>
            </a:fld>
            <a:endParaRPr lang="es-MX"/>
          </a:p>
        </p:txBody>
      </p:sp>
      <p:sp>
        <p:nvSpPr>
          <p:cNvPr id="10" name="Rectangle 5"/>
          <p:cNvSpPr>
            <a:spLocks noGrp="1"/>
          </p:cNvSpPr>
          <p:nvPr>
            <p:ph type="ftr" sz="quarter" idx="11"/>
          </p:nvPr>
        </p:nvSpPr>
        <p:spPr/>
        <p:txBody>
          <a:bodyPr/>
          <a:lstStyle>
            <a:lvl1pPr>
              <a:defRPr/>
            </a:lvl1pPr>
          </a:lstStyle>
          <a:p>
            <a:pPr>
              <a:defRPr/>
            </a:pPr>
            <a:endParaRPr lang="es-MX"/>
          </a:p>
        </p:txBody>
      </p:sp>
      <p:sp>
        <p:nvSpPr>
          <p:cNvPr id="11" name="Rectangle 6"/>
          <p:cNvSpPr>
            <a:spLocks noGrp="1"/>
          </p:cNvSpPr>
          <p:nvPr>
            <p:ph type="sldNum" sz="quarter" idx="12"/>
          </p:nvPr>
        </p:nvSpPr>
        <p:spPr/>
        <p:txBody>
          <a:bodyPr/>
          <a:lstStyle>
            <a:lvl1pPr>
              <a:defRPr/>
            </a:lvl1pPr>
          </a:lstStyle>
          <a:p>
            <a:pPr>
              <a:defRPr/>
            </a:pPr>
            <a:fld id="{2EAD1FD7-AEDB-4359-9741-18BB56F7CF27}" type="slidenum">
              <a:rPr lang="es-MX"/>
              <a:pPr>
                <a:defRPr/>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ound Same Side Corner Rectangle 6"/>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7" name="Title Placeholder 1"/>
          <p:cNvSpPr>
            <a:spLocks noGrp="1"/>
          </p:cNvSpPr>
          <p:nvPr>
            <p:ph type="title"/>
          </p:nvPr>
        </p:nvSpPr>
        <p:spPr bwMode="auto">
          <a:xfrm>
            <a:off x="304800" y="274638"/>
            <a:ext cx="8534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sp>
        <p:nvSpPr>
          <p:cNvPr id="1028" name="Text Placeholder 2"/>
          <p:cNvSpPr>
            <a:spLocks noGrp="1"/>
          </p:cNvSpPr>
          <p:nvPr>
            <p:ph type="body" idx="1"/>
          </p:nvPr>
        </p:nvSpPr>
        <p:spPr bwMode="auto">
          <a:xfrm>
            <a:off x="304800" y="1600200"/>
            <a:ext cx="85344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4" name="Date Placeholder 3"/>
          <p:cNvSpPr>
            <a:spLocks noGrp="1"/>
          </p:cNvSpPr>
          <p:nvPr>
            <p:ph type="dt" sz="half" idx="2"/>
          </p:nvPr>
        </p:nvSpPr>
        <p:spPr>
          <a:xfrm>
            <a:off x="228600" y="6521450"/>
            <a:ext cx="2133600" cy="319088"/>
          </a:xfrm>
          <a:prstGeom prst="rect">
            <a:avLst/>
          </a:prstGeom>
        </p:spPr>
        <p:txBody>
          <a:bodyPr vert="horz" lIns="91440" tIns="45720" rIns="91440" bIns="45720" rtlCol="0" anchor="ctr"/>
          <a:lstStyle>
            <a:lvl1pPr algn="l" fontAlgn="auto">
              <a:spcBef>
                <a:spcPts val="0"/>
              </a:spcBef>
              <a:spcAft>
                <a:spcPts val="0"/>
              </a:spcAft>
              <a:defRPr sz="1200">
                <a:solidFill>
                  <a:schemeClr val="tx2"/>
                </a:solidFill>
                <a:latin typeface="+mn-lt"/>
                <a:cs typeface="+mn-cs"/>
              </a:defRPr>
            </a:lvl1pPr>
          </a:lstStyle>
          <a:p>
            <a:pPr>
              <a:defRPr/>
            </a:pPr>
            <a:fld id="{76CF413A-53A5-4638-8B51-ECFE5E083575}" type="datetimeFigureOut">
              <a:rPr lang="es-MX"/>
              <a:pPr>
                <a:defRPr/>
              </a:pPr>
              <a:t>26/06/2009</a:t>
            </a:fld>
            <a:endParaRPr lang="es-MX"/>
          </a:p>
        </p:txBody>
      </p:sp>
      <p:sp>
        <p:nvSpPr>
          <p:cNvPr id="5" name="Footer Placeholder 4"/>
          <p:cNvSpPr>
            <a:spLocks noGrp="1"/>
          </p:cNvSpPr>
          <p:nvPr>
            <p:ph type="ftr" sz="quarter" idx="3"/>
          </p:nvPr>
        </p:nvSpPr>
        <p:spPr>
          <a:xfrm>
            <a:off x="2895600" y="6521450"/>
            <a:ext cx="3429000" cy="319088"/>
          </a:xfrm>
          <a:prstGeom prst="rect">
            <a:avLst/>
          </a:prstGeom>
        </p:spPr>
        <p:txBody>
          <a:bodyPr vert="horz" lIns="91440" tIns="45720" rIns="91440" bIns="45720" rtlCol="0" anchor="ctr"/>
          <a:lstStyle>
            <a:lvl1pPr algn="ctr" fontAlgn="auto">
              <a:spcBef>
                <a:spcPts val="0"/>
              </a:spcBef>
              <a:spcAft>
                <a:spcPts val="0"/>
              </a:spcAft>
              <a:defRPr sz="1200">
                <a:solidFill>
                  <a:schemeClr val="tx2"/>
                </a:solidFill>
                <a:latin typeface="+mn-lt"/>
                <a:cs typeface="+mn-cs"/>
              </a:defRPr>
            </a:lvl1pPr>
          </a:lstStyle>
          <a:p>
            <a:pPr>
              <a:defRPr/>
            </a:pPr>
            <a:endParaRPr lang="es-MX"/>
          </a:p>
        </p:txBody>
      </p:sp>
      <p:sp>
        <p:nvSpPr>
          <p:cNvPr id="6" name="Slide Number Placeholder 5"/>
          <p:cNvSpPr>
            <a:spLocks noGrp="1"/>
          </p:cNvSpPr>
          <p:nvPr>
            <p:ph type="sldNum" sz="quarter" idx="4"/>
          </p:nvPr>
        </p:nvSpPr>
        <p:spPr>
          <a:xfrm>
            <a:off x="6781800" y="6521450"/>
            <a:ext cx="2133600" cy="319088"/>
          </a:xfrm>
          <a:prstGeom prst="rect">
            <a:avLst/>
          </a:prstGeom>
        </p:spPr>
        <p:txBody>
          <a:bodyPr vert="horz" lIns="91440" tIns="45720" rIns="91440" bIns="45720" rtlCol="0" anchor="ctr"/>
          <a:lstStyle>
            <a:lvl1pPr algn="r" fontAlgn="auto">
              <a:spcBef>
                <a:spcPts val="0"/>
              </a:spcBef>
              <a:spcAft>
                <a:spcPts val="0"/>
              </a:spcAft>
              <a:defRPr sz="1200">
                <a:solidFill>
                  <a:schemeClr val="tx2"/>
                </a:solidFill>
                <a:latin typeface="+mn-lt"/>
                <a:cs typeface="+mn-cs"/>
              </a:defRPr>
            </a:lvl1pPr>
          </a:lstStyle>
          <a:p>
            <a:pPr>
              <a:defRPr/>
            </a:pPr>
            <a:fld id="{B432AD0D-F770-4B13-8EE4-FF7963C0E698}" type="slidenum">
              <a:rPr lang="es-MX"/>
              <a:pPr>
                <a:defRPr/>
              </a:pPr>
              <a:t>‹Nº›</a:t>
            </a:fld>
            <a:endParaRPr lang="es-MX"/>
          </a:p>
        </p:txBody>
      </p:sp>
      <p:cxnSp>
        <p:nvCxnSpPr>
          <p:cNvPr id="8" name="Straight Connector 7"/>
          <p:cNvCxnSpPr/>
          <p:nvPr/>
        </p:nvCxnSpPr>
        <p:spPr>
          <a:xfrm>
            <a:off x="228600" y="6524625"/>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901" r:id="rId1"/>
    <p:sldLayoutId id="2147483896" r:id="rId2"/>
    <p:sldLayoutId id="2147483902" r:id="rId3"/>
    <p:sldLayoutId id="2147483897" r:id="rId4"/>
    <p:sldLayoutId id="2147483898" r:id="rId5"/>
    <p:sldLayoutId id="2147483899" r:id="rId6"/>
    <p:sldLayoutId id="2147483903" r:id="rId7"/>
    <p:sldLayoutId id="2147483904" r:id="rId8"/>
    <p:sldLayoutId id="2147483905" r:id="rId9"/>
    <p:sldLayoutId id="2147483900" r:id="rId10"/>
    <p:sldLayoutId id="2147483906" r:id="rId11"/>
  </p:sldLayoutIdLst>
  <p:txStyles>
    <p:titleStyle>
      <a:lvl1pPr algn="ctr" rtl="0" eaLnBrk="0" fontAlgn="base" hangingPunct="0">
        <a:spcBef>
          <a:spcPct val="0"/>
        </a:spcBef>
        <a:spcAft>
          <a:spcPct val="0"/>
        </a:spcAft>
        <a:defRPr sz="3600" kern="1200">
          <a:solidFill>
            <a:srgbClr val="FFFFFF"/>
          </a:solidFill>
          <a:latin typeface="+mj-lt"/>
          <a:ea typeface="+mj-ea"/>
          <a:cs typeface="+mj-cs"/>
        </a:defRPr>
      </a:lvl1pPr>
      <a:lvl2pPr algn="ctr" rtl="0" eaLnBrk="0" fontAlgn="base" hangingPunct="0">
        <a:spcBef>
          <a:spcPct val="0"/>
        </a:spcBef>
        <a:spcAft>
          <a:spcPct val="0"/>
        </a:spcAft>
        <a:defRPr sz="3600">
          <a:solidFill>
            <a:srgbClr val="FFFFFF"/>
          </a:solidFill>
          <a:latin typeface="Arial Black" pitchFamily="34" charset="0"/>
        </a:defRPr>
      </a:lvl2pPr>
      <a:lvl3pPr algn="ctr" rtl="0" eaLnBrk="0" fontAlgn="base" hangingPunct="0">
        <a:spcBef>
          <a:spcPct val="0"/>
        </a:spcBef>
        <a:spcAft>
          <a:spcPct val="0"/>
        </a:spcAft>
        <a:defRPr sz="3600">
          <a:solidFill>
            <a:srgbClr val="FFFFFF"/>
          </a:solidFill>
          <a:latin typeface="Arial Black" pitchFamily="34" charset="0"/>
        </a:defRPr>
      </a:lvl3pPr>
      <a:lvl4pPr algn="ctr" rtl="0" eaLnBrk="0" fontAlgn="base" hangingPunct="0">
        <a:spcBef>
          <a:spcPct val="0"/>
        </a:spcBef>
        <a:spcAft>
          <a:spcPct val="0"/>
        </a:spcAft>
        <a:defRPr sz="3600">
          <a:solidFill>
            <a:srgbClr val="FFFFFF"/>
          </a:solidFill>
          <a:latin typeface="Arial Black" pitchFamily="34" charset="0"/>
        </a:defRPr>
      </a:lvl4pPr>
      <a:lvl5pPr algn="ctr" rtl="0" eaLnBrk="0" fontAlgn="base" hangingPunct="0">
        <a:spcBef>
          <a:spcPct val="0"/>
        </a:spcBef>
        <a:spcAft>
          <a:spcPct val="0"/>
        </a:spcAft>
        <a:defRPr sz="3600">
          <a:solidFill>
            <a:srgbClr val="FFFFFF"/>
          </a:solidFill>
          <a:latin typeface="Arial Black" pitchFamily="34" charset="0"/>
        </a:defRPr>
      </a:lvl5pPr>
      <a:lvl6pPr marL="457200" algn="ctr" rtl="0" fontAlgn="base">
        <a:spcBef>
          <a:spcPct val="0"/>
        </a:spcBef>
        <a:spcAft>
          <a:spcPct val="0"/>
        </a:spcAft>
        <a:defRPr sz="3600">
          <a:solidFill>
            <a:srgbClr val="FFFFFF"/>
          </a:solidFill>
          <a:latin typeface="Arial Black" pitchFamily="34" charset="0"/>
        </a:defRPr>
      </a:lvl6pPr>
      <a:lvl7pPr marL="914400" algn="ctr" rtl="0" fontAlgn="base">
        <a:spcBef>
          <a:spcPct val="0"/>
        </a:spcBef>
        <a:spcAft>
          <a:spcPct val="0"/>
        </a:spcAft>
        <a:defRPr sz="3600">
          <a:solidFill>
            <a:srgbClr val="FFFFFF"/>
          </a:solidFill>
          <a:latin typeface="Arial Black" pitchFamily="34" charset="0"/>
        </a:defRPr>
      </a:lvl7pPr>
      <a:lvl8pPr marL="1371600" algn="ctr" rtl="0" fontAlgn="base">
        <a:spcBef>
          <a:spcPct val="0"/>
        </a:spcBef>
        <a:spcAft>
          <a:spcPct val="0"/>
        </a:spcAft>
        <a:defRPr sz="3600">
          <a:solidFill>
            <a:srgbClr val="FFFFFF"/>
          </a:solidFill>
          <a:latin typeface="Arial Black" pitchFamily="34" charset="0"/>
        </a:defRPr>
      </a:lvl8pPr>
      <a:lvl9pPr marL="1828800" algn="ctr" rtl="0" fontAlgn="base">
        <a:spcBef>
          <a:spcPct val="0"/>
        </a:spcBef>
        <a:spcAft>
          <a:spcPct val="0"/>
        </a:spcAft>
        <a:defRPr sz="3600">
          <a:solidFill>
            <a:srgbClr val="FFFFFF"/>
          </a:solidFill>
          <a:latin typeface="Arial Black" pitchFamily="34" charset="0"/>
        </a:defRPr>
      </a:lvl9pPr>
    </p:titleStyle>
    <p:bodyStyle>
      <a:lvl1pPr marL="273050" indent="-273050" algn="l" rtl="0" eaLnBrk="0" fontAlgn="base" hangingPunct="0">
        <a:spcBef>
          <a:spcPct val="20000"/>
        </a:spcBef>
        <a:spcAft>
          <a:spcPct val="0"/>
        </a:spcAft>
        <a:buClr>
          <a:schemeClr val="accent2"/>
        </a:buClr>
        <a:buSzPct val="85000"/>
        <a:buFont typeface="Wingdings 2" pitchFamily="18" charset="2"/>
        <a:buChar char=""/>
        <a:defRPr sz="2800" kern="1200">
          <a:solidFill>
            <a:schemeClr val="tx1"/>
          </a:solidFill>
          <a:latin typeface="+mn-lt"/>
          <a:ea typeface="+mn-ea"/>
          <a:cs typeface="+mn-cs"/>
        </a:defRPr>
      </a:lvl1pPr>
      <a:lvl2pPr marL="547688" indent="-228600" algn="l" rtl="0" eaLnBrk="0" fontAlgn="base" hangingPunct="0">
        <a:spcBef>
          <a:spcPct val="20000"/>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2"/>
        </a:buClr>
        <a:buSzPct val="100000"/>
        <a:buFont typeface="Arial" charset="0"/>
        <a:buChar char="•"/>
        <a:defRPr kern="1200">
          <a:solidFill>
            <a:schemeClr val="tx2"/>
          </a:solidFill>
          <a:latin typeface="+mn-lt"/>
          <a:ea typeface="+mn-ea"/>
          <a:cs typeface="+mn-cs"/>
        </a:defRPr>
      </a:lvl4pPr>
      <a:lvl5pPr marL="1279525" indent="-182563" algn="l" rtl="0" eaLnBrk="0" fontAlgn="base" hangingPunct="0">
        <a:spcBef>
          <a:spcPct val="20000"/>
        </a:spcBef>
        <a:spcAft>
          <a:spcPct val="0"/>
        </a:spcAft>
        <a:buClr>
          <a:schemeClr val="accent2"/>
        </a:buClr>
        <a:buFont typeface="Arial" charset="0"/>
        <a:buChar char="•"/>
        <a:defRPr kern="1200">
          <a:solidFill>
            <a:schemeClr val="tx1"/>
          </a:solidFill>
          <a:latin typeface="+mn-lt"/>
          <a:ea typeface="+mn-ea"/>
          <a:cs typeface="+mn-cs"/>
        </a:defRPr>
      </a:lvl5pPr>
      <a:lvl6pPr marL="1463040" indent="-182880" algn="l" defTabSz="914400" rtl="0" eaLnBrk="1" latinLnBrk="0" hangingPunct="1">
        <a:spcBef>
          <a:spcPct val="20000"/>
        </a:spcBef>
        <a:buClr>
          <a:schemeClr val="accent2"/>
        </a:buClr>
        <a:buFont typeface="Arial" pitchFamily="34" charset="0"/>
        <a:buChar char="•"/>
        <a:defRPr sz="1600" kern="1200">
          <a:solidFill>
            <a:schemeClr val="tx2"/>
          </a:solidFill>
          <a:latin typeface="+mn-lt"/>
          <a:ea typeface="+mn-ea"/>
          <a:cs typeface="+mn-cs"/>
        </a:defRPr>
      </a:lvl6pPr>
      <a:lvl7pPr marL="1737360" indent="-182880"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7pPr>
      <a:lvl8pPr marL="1920240" indent="-182880" algn="l" defTabSz="914400" rtl="0" eaLnBrk="1" latinLnBrk="0" hangingPunct="1">
        <a:spcBef>
          <a:spcPct val="20000"/>
        </a:spcBef>
        <a:buClr>
          <a:schemeClr val="accent2"/>
        </a:buClr>
        <a:buFont typeface="Arial" pitchFamily="34" charset="0"/>
        <a:buChar char="•"/>
        <a:defRPr sz="1600" kern="1200" baseline="0">
          <a:solidFill>
            <a:schemeClr val="tx2"/>
          </a:solidFill>
          <a:latin typeface="+mn-lt"/>
          <a:ea typeface="+mn-ea"/>
          <a:cs typeface="+mn-cs"/>
        </a:defRPr>
      </a:lvl8pPr>
      <a:lvl9pPr marL="2194560" indent="-182880" algn="l" defTabSz="914400" rtl="0" eaLnBrk="1" latinLnBrk="0" hangingPunct="1">
        <a:spcBef>
          <a:spcPts val="310"/>
        </a:spcBef>
        <a:buClr>
          <a:schemeClr val="accent2"/>
        </a:buClr>
        <a:buFont typeface="Arial"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jpe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8.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png"/><Relationship Id="rId1" Type="http://schemas.openxmlformats.org/officeDocument/2006/relationships/slideLayout" Target="../slideLayouts/slideLayout8.xml"/><Relationship Id="rId5" Type="http://schemas.openxmlformats.org/officeDocument/2006/relationships/image" Target="../media/image11.jpeg"/><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ctrTitle"/>
          </p:nvPr>
        </p:nvSpPr>
        <p:spPr>
          <a:xfrm>
            <a:off x="609600" y="533400"/>
            <a:ext cx="7924800" cy="3886200"/>
          </a:xfrm>
        </p:spPr>
        <p:txBody>
          <a:bodyPr/>
          <a:lstStyle/>
          <a:p>
            <a:r>
              <a:rPr lang="es-MX" smtClean="0"/>
              <a:t>Administración Eficiente de los recursos en tiempos de crisis.</a:t>
            </a:r>
          </a:p>
        </p:txBody>
      </p:sp>
      <p:sp>
        <p:nvSpPr>
          <p:cNvPr id="8195" name="2 Subtítulo"/>
          <p:cNvSpPr>
            <a:spLocks noGrp="1"/>
          </p:cNvSpPr>
          <p:nvPr>
            <p:ph type="subTitle" idx="1"/>
          </p:nvPr>
        </p:nvSpPr>
        <p:spPr/>
        <p:txBody>
          <a:bodyPr/>
          <a:lstStyle/>
          <a:p>
            <a:r>
              <a:rPr lang="es-MX" smtClean="0"/>
              <a:t>Iglesia Cristiana Josué, 26 de Junio 2009.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p:txBody>
          <a:bodyPr/>
          <a:lstStyle/>
          <a:p>
            <a:r>
              <a:rPr lang="es-MX" smtClean="0"/>
              <a:t>     LIDERAZGO </a:t>
            </a:r>
          </a:p>
        </p:txBody>
      </p:sp>
      <p:sp>
        <p:nvSpPr>
          <p:cNvPr id="17411" name="2 Marcador de contenido"/>
          <p:cNvSpPr>
            <a:spLocks noGrp="1"/>
          </p:cNvSpPr>
          <p:nvPr>
            <p:ph idx="1"/>
          </p:nvPr>
        </p:nvSpPr>
        <p:spPr>
          <a:xfrm>
            <a:off x="228600" y="1600200"/>
            <a:ext cx="8486775" cy="4724400"/>
          </a:xfrm>
        </p:spPr>
        <p:txBody>
          <a:bodyPr/>
          <a:lstStyle/>
          <a:p>
            <a:pPr algn="just">
              <a:buFont typeface="Wingdings 2" pitchFamily="18" charset="2"/>
              <a:buBlip>
                <a:blip r:embed="rId2"/>
              </a:buBlip>
            </a:pPr>
            <a:r>
              <a:rPr lang="es-MX" sz="2400" smtClean="0"/>
              <a:t>Desarrolla tu poder de liderazgo, porque en un final, las personas que forman tu equipo, </a:t>
            </a:r>
            <a:r>
              <a:rPr lang="es-MX" sz="2400" b="1" smtClean="0"/>
              <a:t>se</a:t>
            </a:r>
            <a:r>
              <a:rPr lang="es-MX" sz="2400" smtClean="0"/>
              <a:t> </a:t>
            </a:r>
            <a:r>
              <a:rPr lang="es-MX" sz="2400" b="1" smtClean="0"/>
              <a:t>comprometerán con el soñador, seguirán al visionario decidido y coherente</a:t>
            </a:r>
            <a:r>
              <a:rPr lang="es-MX" sz="2400" smtClean="0"/>
              <a:t>, que tenga un claro propósito y una respuesta contundente a la pregunta que muchos seguidores se hacen: ¿Por qué deberíamos seguirle y dedicar parte de nuestras vidas y esfuerzos a este proyecto? </a:t>
            </a:r>
          </a:p>
          <a:p>
            <a:pPr algn="just">
              <a:buFont typeface="Wingdings 2" pitchFamily="18" charset="2"/>
              <a:buBlip>
                <a:blip r:embed="rId2"/>
              </a:buBlip>
            </a:pPr>
            <a:r>
              <a:rPr lang="es-MX" sz="2400" smtClean="0"/>
              <a:t>El liderazgo se encarga de dar enfoque y dirección, de inyectar ánimos e ilusión al proyecto, de VENDER LA VISIÓN y el porqué del proyecto. </a:t>
            </a:r>
          </a:p>
          <a:p>
            <a:pPr>
              <a:buFont typeface="Wingdings 2" pitchFamily="18" charset="2"/>
              <a:buBlip>
                <a:blip r:embed="rId2"/>
              </a:buBlip>
            </a:pPr>
            <a:endParaRPr lang="es-MX" sz="2400" smtClean="0"/>
          </a:p>
        </p:txBody>
      </p:sp>
      <p:sp>
        <p:nvSpPr>
          <p:cNvPr id="11268" name="3 Marcador de texto"/>
          <p:cNvSpPr>
            <a:spLocks noGrp="1"/>
          </p:cNvSpPr>
          <p:nvPr>
            <p:ph type="body" sz="half" idx="2"/>
          </p:nvPr>
        </p:nvSpPr>
        <p:spPr/>
        <p:txBody>
          <a:bodyPr>
            <a:normAutofit fontScale="92500"/>
          </a:bodyPr>
          <a:lstStyle/>
          <a:p>
            <a:pPr>
              <a:defRPr/>
            </a:pPr>
            <a:r>
              <a:rPr lang="es-MX" sz="2800" smtClean="0"/>
              <a:t>BASADO EN LA PALABRA DE DIOS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p:nvPr>
        </p:nvSpPr>
        <p:spPr/>
        <p:txBody>
          <a:bodyPr/>
          <a:lstStyle/>
          <a:p>
            <a:pPr eaLnBrk="1" hangingPunct="1"/>
            <a:r>
              <a:rPr lang="es-MX" smtClean="0"/>
              <a:t>      EL AHORRO</a:t>
            </a:r>
          </a:p>
        </p:txBody>
      </p:sp>
      <p:sp>
        <p:nvSpPr>
          <p:cNvPr id="3" name="2 Marcador de contenido"/>
          <p:cNvSpPr>
            <a:spLocks noGrp="1"/>
          </p:cNvSpPr>
          <p:nvPr>
            <p:ph idx="1"/>
          </p:nvPr>
        </p:nvSpPr>
        <p:spPr/>
        <p:txBody>
          <a:bodyPr rtlCol="0">
            <a:normAutofit lnSpcReduction="10000"/>
          </a:bodyPr>
          <a:lstStyle/>
          <a:p>
            <a:pPr marL="274320" indent="-274320" eaLnBrk="1" fontAlgn="auto" hangingPunct="1">
              <a:spcAft>
                <a:spcPts val="0"/>
              </a:spcAft>
              <a:defRPr/>
            </a:pPr>
            <a:r>
              <a:rPr lang="es-MX" b="1" dirty="0" smtClean="0"/>
              <a:t>Los pormenores de su dinero</a:t>
            </a:r>
          </a:p>
          <a:p>
            <a:pPr marL="548958" lvl="1" indent="-274320" eaLnBrk="1" fontAlgn="auto" hangingPunct="1">
              <a:spcAft>
                <a:spcPts val="0"/>
              </a:spcAft>
              <a:defRPr/>
            </a:pPr>
            <a:r>
              <a:rPr lang="es-MX" sz="2600" dirty="0" smtClean="0"/>
              <a:t>El movimiento constante, o las entradas y salidas de su dinero constituyen su flujo de efectivo. Cuando usted deposita su cheque de pago el dinero entra, cuando usted compra algo el dinero sale. La diferencia entre estas dos cantidades determina si usted tiene un flujo de efectivo positivo o negativo. Por ejemplo, si en un año usted gana $50,000 y gasta $40,000, usted tiene un flujo de efectivo positivo de $10,000. Pero si usted gasta $52,000 su flujo de efectivo es $2,000 negativo y necesita que se le preste atención.</a:t>
            </a:r>
          </a:p>
          <a:p>
            <a:pPr marL="274320" indent="-274320" eaLnBrk="1" fontAlgn="auto" hangingPunct="1">
              <a:spcAft>
                <a:spcPts val="0"/>
              </a:spcAft>
              <a:defRPr/>
            </a:pPr>
            <a:endParaRPr lang="es-MX" dirty="0"/>
          </a:p>
        </p:txBody>
      </p:sp>
      <p:sp>
        <p:nvSpPr>
          <p:cNvPr id="18436" name="3 Marcador de texto"/>
          <p:cNvSpPr>
            <a:spLocks noGrp="1"/>
          </p:cNvSpPr>
          <p:nvPr>
            <p:ph type="body" sz="half" idx="2"/>
          </p:nvPr>
        </p:nvSpPr>
        <p:spPr/>
        <p:txBody>
          <a:bodyPr/>
          <a:lstStyle/>
          <a:p>
            <a:pPr eaLnBrk="1" hangingPunct="1"/>
            <a:r>
              <a:rPr lang="es-MX" sz="3200" smtClean="0"/>
              <a:t>Flujo de Efectivo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Título"/>
          <p:cNvSpPr>
            <a:spLocks noGrp="1"/>
          </p:cNvSpPr>
          <p:nvPr>
            <p:ph type="title"/>
          </p:nvPr>
        </p:nvSpPr>
        <p:spPr/>
        <p:txBody>
          <a:bodyPr/>
          <a:lstStyle/>
          <a:p>
            <a:r>
              <a:rPr lang="es-MX" smtClean="0"/>
              <a:t>   CONDUCTAS</a:t>
            </a:r>
          </a:p>
        </p:txBody>
      </p:sp>
      <p:sp>
        <p:nvSpPr>
          <p:cNvPr id="19459" name="2 Marcador de contenido"/>
          <p:cNvSpPr>
            <a:spLocks noGrp="1"/>
          </p:cNvSpPr>
          <p:nvPr>
            <p:ph idx="1"/>
          </p:nvPr>
        </p:nvSpPr>
        <p:spPr/>
        <p:txBody>
          <a:bodyPr/>
          <a:lstStyle/>
          <a:p>
            <a:pPr algn="just">
              <a:buFont typeface="Wingdings 2" pitchFamily="18" charset="2"/>
              <a:buBlip>
                <a:blip r:embed="rId2"/>
              </a:buBlip>
            </a:pPr>
            <a:r>
              <a:rPr lang="es-MX" sz="2800" smtClean="0"/>
              <a:t>Cambiar los hábitos conductuales ó patrones que todos tenemos por experiencia, pero el modelo de progreso se ha modificado.</a:t>
            </a:r>
          </a:p>
          <a:p>
            <a:pPr algn="just">
              <a:buFont typeface="Wingdings 2" pitchFamily="18" charset="2"/>
              <a:buBlip>
                <a:blip r:embed="rId2"/>
              </a:buBlip>
            </a:pPr>
            <a:r>
              <a:rPr lang="es-MX" sz="2800" smtClean="0"/>
              <a:t>Hoy tenemos recursos escasos y debemos modificar los patrones de conducta y los supuestos sobre los cuales están sustentados.</a:t>
            </a:r>
          </a:p>
          <a:p>
            <a:pPr algn="just">
              <a:buFont typeface="Wingdings 2" pitchFamily="18" charset="2"/>
              <a:buNone/>
            </a:pPr>
            <a:endParaRPr lang="es-MX" sz="2800" smtClean="0"/>
          </a:p>
          <a:p>
            <a:pPr algn="just">
              <a:buFont typeface="Wingdings 2" pitchFamily="18" charset="2"/>
              <a:buNone/>
            </a:pPr>
            <a:r>
              <a:rPr lang="es-MX" sz="2800" smtClean="0"/>
              <a:t>﻿2ª CORINTIOS 5:17De modo que si alguno está en Cristo, nueva criatura es; las cosas viejas pasaron; he aquí todas son hechas nuevas. </a:t>
            </a:r>
          </a:p>
          <a:p>
            <a:pPr algn="just">
              <a:buFont typeface="Wingdings 2" pitchFamily="18" charset="2"/>
              <a:buNone/>
            </a:pPr>
            <a:endParaRPr lang="es-MX" sz="2800" smtClean="0"/>
          </a:p>
          <a:p>
            <a:pPr algn="just">
              <a:buFont typeface="Wingdings 2" pitchFamily="18" charset="2"/>
              <a:buBlip>
                <a:blip r:embed="rId2"/>
              </a:buBlip>
            </a:pPr>
            <a:endParaRPr lang="es-MX" sz="2800" smtClean="0"/>
          </a:p>
        </p:txBody>
      </p:sp>
      <p:sp>
        <p:nvSpPr>
          <p:cNvPr id="19460" name="3 Marcador de texto"/>
          <p:cNvSpPr>
            <a:spLocks noGrp="1"/>
          </p:cNvSpPr>
          <p:nvPr>
            <p:ph type="body" sz="half" idx="2"/>
          </p:nvPr>
        </p:nvSpPr>
        <p:spPr/>
        <p:txBody>
          <a:bodyPr/>
          <a:lstStyle/>
          <a:p>
            <a:r>
              <a:rPr lang="es-MX" sz="3200" smtClean="0"/>
              <a:t>    HABITOS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p:cNvSpPr>
            <a:spLocks noGrp="1"/>
          </p:cNvSpPr>
          <p:nvPr>
            <p:ph type="title"/>
          </p:nvPr>
        </p:nvSpPr>
        <p:spPr/>
        <p:txBody>
          <a:bodyPr/>
          <a:lstStyle/>
          <a:p>
            <a:r>
              <a:rPr lang="es-MX" smtClean="0"/>
              <a:t>Administración</a:t>
            </a:r>
          </a:p>
        </p:txBody>
      </p:sp>
      <p:sp>
        <p:nvSpPr>
          <p:cNvPr id="20483" name="2 Marcador de contenido"/>
          <p:cNvSpPr>
            <a:spLocks noGrp="1"/>
          </p:cNvSpPr>
          <p:nvPr>
            <p:ph idx="1"/>
          </p:nvPr>
        </p:nvSpPr>
        <p:spPr>
          <a:xfrm>
            <a:off x="285750" y="2133600"/>
            <a:ext cx="8686800" cy="4724400"/>
          </a:xfrm>
        </p:spPr>
        <p:txBody>
          <a:bodyPr/>
          <a:lstStyle/>
          <a:p>
            <a:endParaRPr lang="es-MX" sz="2000" smtClean="0"/>
          </a:p>
          <a:p>
            <a:pPr algn="just">
              <a:buFont typeface="Wingdings 2" pitchFamily="18" charset="2"/>
              <a:buBlip>
                <a:blip r:embed="rId2"/>
              </a:buBlip>
            </a:pPr>
            <a:r>
              <a:rPr lang="es-MX" sz="2800" smtClean="0"/>
              <a:t>Y por otra parte, no menos importante, podríamos decir que la administración se encarga de </a:t>
            </a:r>
            <a:r>
              <a:rPr lang="es-MX" sz="2800" u="sng" smtClean="0"/>
              <a:t>GESTIONAR LOS MEDIOS Y RECURSOS TANGIBLES </a:t>
            </a:r>
            <a:r>
              <a:rPr lang="es-MX" sz="2800" smtClean="0"/>
              <a:t>que permitan caminar, de la manera </a:t>
            </a:r>
            <a:r>
              <a:rPr lang="es-MX" sz="2800" b="1" smtClean="0"/>
              <a:t>más eficiente y efectiva</a:t>
            </a:r>
            <a:r>
              <a:rPr lang="es-MX" sz="2800" smtClean="0"/>
              <a:t>, el camino determinado por el liderazgo. </a:t>
            </a:r>
          </a:p>
          <a:p>
            <a:endParaRPr lang="es-MX" smtClean="0"/>
          </a:p>
        </p:txBody>
      </p:sp>
      <p:sp>
        <p:nvSpPr>
          <p:cNvPr id="20484" name="3 Marcador de texto"/>
          <p:cNvSpPr>
            <a:spLocks noGrp="1"/>
          </p:cNvSpPr>
          <p:nvPr>
            <p:ph type="body" sz="half" idx="2"/>
          </p:nvPr>
        </p:nvSpPr>
        <p:spPr/>
        <p:txBody>
          <a:bodyPr/>
          <a:lstStyle/>
          <a:p>
            <a:r>
              <a:rPr lang="es-MX" sz="3200" smtClean="0"/>
              <a:t>     Gestión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Título"/>
          <p:cNvSpPr>
            <a:spLocks noGrp="1"/>
          </p:cNvSpPr>
          <p:nvPr>
            <p:ph type="title"/>
          </p:nvPr>
        </p:nvSpPr>
        <p:spPr/>
        <p:txBody>
          <a:bodyPr/>
          <a:lstStyle/>
          <a:p>
            <a:r>
              <a:rPr lang="es-MX" smtClean="0"/>
              <a:t>Estrategia Humana para la buena administración</a:t>
            </a:r>
          </a:p>
        </p:txBody>
      </p:sp>
      <p:sp>
        <p:nvSpPr>
          <p:cNvPr id="21507" name="2 Marcador de contenido"/>
          <p:cNvSpPr>
            <a:spLocks noGrp="1"/>
          </p:cNvSpPr>
          <p:nvPr>
            <p:ph idx="1"/>
          </p:nvPr>
        </p:nvSpPr>
        <p:spPr/>
        <p:txBody>
          <a:bodyPr/>
          <a:lstStyle/>
          <a:p>
            <a:r>
              <a:rPr lang="es-MX" smtClean="0"/>
              <a:t>El manejo del flujo de efectivo.</a:t>
            </a:r>
          </a:p>
          <a:p>
            <a:r>
              <a:rPr lang="es-MX" smtClean="0"/>
              <a:t>Definir los costos.</a:t>
            </a:r>
          </a:p>
          <a:p>
            <a:r>
              <a:rPr lang="es-MX" smtClean="0"/>
              <a:t>Definir los gastos.</a:t>
            </a:r>
          </a:p>
          <a:p>
            <a:r>
              <a:rPr lang="es-MX" smtClean="0"/>
              <a:t>Planificar</a:t>
            </a:r>
          </a:p>
          <a:p>
            <a:r>
              <a:rPr lang="es-MX" smtClean="0"/>
              <a:t>Organizar</a:t>
            </a:r>
          </a:p>
          <a:p>
            <a:r>
              <a:rPr lang="es-MX" smtClean="0"/>
              <a:t>Realizar el plan</a:t>
            </a:r>
          </a:p>
          <a:p>
            <a:r>
              <a:rPr lang="es-MX" smtClean="0"/>
              <a:t>Supervisar</a:t>
            </a:r>
          </a:p>
          <a:p>
            <a:r>
              <a:rPr lang="es-MX" smtClean="0"/>
              <a:t>Esto es poner en orden las cosas.</a:t>
            </a:r>
          </a:p>
        </p:txBody>
      </p:sp>
      <p:sp>
        <p:nvSpPr>
          <p:cNvPr id="21508" name="3 Marcador de texto"/>
          <p:cNvSpPr>
            <a:spLocks noGrp="1"/>
          </p:cNvSpPr>
          <p:nvPr>
            <p:ph type="body" sz="half" idx="2"/>
          </p:nvPr>
        </p:nvSpPr>
        <p:spPr/>
        <p:txBody>
          <a:bodyPr/>
          <a:lstStyle/>
          <a:p>
            <a:r>
              <a:rPr lang="es-MX" sz="3200" smtClean="0"/>
              <a:t>Contabilidad y economía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2 Título"/>
          <p:cNvSpPr>
            <a:spLocks noGrp="1"/>
          </p:cNvSpPr>
          <p:nvPr>
            <p:ph type="title"/>
          </p:nvPr>
        </p:nvSpPr>
        <p:spPr/>
        <p:txBody>
          <a:bodyPr/>
          <a:lstStyle/>
          <a:p>
            <a:pPr algn="ctr" eaLnBrk="1" hangingPunct="1"/>
            <a:r>
              <a:rPr lang="es-MX" smtClean="0"/>
              <a:t>Estrategia Humana para la buena administración</a:t>
            </a:r>
          </a:p>
        </p:txBody>
      </p:sp>
      <p:sp>
        <p:nvSpPr>
          <p:cNvPr id="22531" name="3 Marcador de texto"/>
          <p:cNvSpPr>
            <a:spLocks noGrp="1"/>
          </p:cNvSpPr>
          <p:nvPr>
            <p:ph type="body" sz="half" idx="2"/>
          </p:nvPr>
        </p:nvSpPr>
        <p:spPr/>
        <p:txBody>
          <a:bodyPr/>
          <a:lstStyle/>
          <a:p>
            <a:pPr eaLnBrk="1" hangingPunct="1"/>
            <a:r>
              <a:rPr lang="es-MX" sz="3200" smtClean="0"/>
              <a:t>Flujo de efectivo</a:t>
            </a:r>
          </a:p>
        </p:txBody>
      </p:sp>
      <p:sp>
        <p:nvSpPr>
          <p:cNvPr id="22532" name="Rectangle 1"/>
          <p:cNvSpPr>
            <a:spLocks noChangeArrowheads="1"/>
          </p:cNvSpPr>
          <p:nvPr/>
        </p:nvSpPr>
        <p:spPr bwMode="auto">
          <a:xfrm>
            <a:off x="0" y="0"/>
            <a:ext cx="9144000" cy="457200"/>
          </a:xfrm>
          <a:prstGeom prst="rect">
            <a:avLst/>
          </a:prstGeom>
          <a:noFill/>
          <a:ln w="9525">
            <a:noFill/>
            <a:miter lim="800000"/>
            <a:headEnd/>
            <a:tailEnd/>
          </a:ln>
        </p:spPr>
        <p:txBody>
          <a:bodyPr wrap="none" lIns="14283" tIns="17457" rIns="28566" bIns="50784" anchor="ctr">
            <a:spAutoFit/>
          </a:bodyPr>
          <a:lstStyle/>
          <a:p>
            <a:r>
              <a:rPr lang="es-MX" b="1">
                <a:solidFill>
                  <a:srgbClr val="FFFFFF"/>
                </a:solidFill>
              </a:rPr>
              <a:t>Flujo de efectivo </a:t>
            </a:r>
          </a:p>
          <a:p>
            <a:pPr eaLnBrk="0" hangingPunct="0"/>
            <a:r>
              <a:rPr lang="es-MX" sz="85500">
                <a:solidFill>
                  <a:srgbClr val="666666"/>
                </a:solidFill>
              </a:rPr>
              <a:t>Aun cuando usted pase mucho tiempo administrando sus finanzas personales, probablemente no piensa en sus ingresos y gastos en términos de </a:t>
            </a:r>
            <a:r>
              <a:rPr lang="es-MX" sz="85500" b="1" u="sng">
                <a:solidFill>
                  <a:srgbClr val="CC0000"/>
                </a:solidFill>
              </a:rPr>
              <a:t>flujo de efectivo</a:t>
            </a:r>
            <a:r>
              <a:rPr lang="es-MX" sz="85500">
                <a:solidFill>
                  <a:srgbClr val="666666"/>
                </a:solidFill>
              </a:rPr>
              <a:t>. La mayoría de las personas, si utilizan el término, piensan que el flujo de efectivo es algo que sólo preocupa a los negocios. Sin embargo, usted también tiene un flujo de efectivo y el determinar si éste es positivo o negativo es una parte importante de la administración de su dinero. </a:t>
            </a:r>
          </a:p>
          <a:p>
            <a:pPr eaLnBrk="0" hangingPunct="0"/>
            <a:r>
              <a:rPr lang="es-MX" sz="85500">
                <a:solidFill>
                  <a:srgbClr val="666666"/>
                </a:solidFill>
              </a:rPr>
              <a:t>  </a:t>
            </a:r>
            <a:r>
              <a:rPr lang="es-MX" sz="4600">
                <a:solidFill>
                  <a:srgbClr val="666666"/>
                </a:solidFill>
              </a:rPr>
              <a:t> </a:t>
            </a:r>
            <a:endParaRPr lang="es-MX" sz="85500">
              <a:solidFill>
                <a:srgbClr val="666666"/>
              </a:solidFill>
            </a:endParaRPr>
          </a:p>
        </p:txBody>
      </p:sp>
      <p:pic>
        <p:nvPicPr>
          <p:cNvPr id="22533" name="Picture 2" descr="http://www.es.yourmoneycounts.com/ymc/images/081905_cash_flow_es.gif"/>
          <p:cNvPicPr>
            <a:picLocks noChangeAspect="1" noChangeArrowheads="1"/>
          </p:cNvPicPr>
          <p:nvPr/>
        </p:nvPicPr>
        <p:blipFill>
          <a:blip r:embed="rId2"/>
          <a:srcRect/>
          <a:stretch>
            <a:fillRect/>
          </a:stretch>
        </p:blipFill>
        <p:spPr bwMode="auto">
          <a:xfrm>
            <a:off x="3016250" y="1412848013"/>
            <a:ext cx="3171825" cy="733425"/>
          </a:xfrm>
          <a:prstGeom prst="rect">
            <a:avLst/>
          </a:prstGeom>
          <a:noFill/>
          <a:ln w="9525">
            <a:noFill/>
            <a:miter lim="800000"/>
            <a:headEnd/>
            <a:tailEnd/>
          </a:ln>
        </p:spPr>
      </p:pic>
      <p:sp>
        <p:nvSpPr>
          <p:cNvPr id="22534" name="15 CuadroTexto"/>
          <p:cNvSpPr txBox="1">
            <a:spLocks noChangeArrowheads="1"/>
          </p:cNvSpPr>
          <p:nvPr/>
        </p:nvSpPr>
        <p:spPr bwMode="auto">
          <a:xfrm>
            <a:off x="357188" y="1643063"/>
            <a:ext cx="8501062" cy="3692525"/>
          </a:xfrm>
          <a:prstGeom prst="rect">
            <a:avLst/>
          </a:prstGeom>
          <a:noFill/>
          <a:ln w="9525">
            <a:noFill/>
            <a:miter lim="800000"/>
            <a:headEnd/>
            <a:tailEnd/>
          </a:ln>
        </p:spPr>
        <p:txBody>
          <a:bodyPr>
            <a:spAutoFit/>
          </a:bodyPr>
          <a:lstStyle/>
          <a:p>
            <a:pPr algn="just"/>
            <a:r>
              <a:rPr lang="es-MX" sz="2400" b="1"/>
              <a:t>Flujo de efectivo </a:t>
            </a:r>
          </a:p>
          <a:p>
            <a:pPr algn="just"/>
            <a:r>
              <a:rPr lang="es-MX" sz="2400"/>
              <a:t>Aun cuando usted pase mucho tiempo administrando sus finanzas personales, probablemente no piensa en sus ingresos y gastos en términos de </a:t>
            </a:r>
            <a:r>
              <a:rPr lang="es-MX" sz="2400" b="1"/>
              <a:t>flujo de efectivo</a:t>
            </a:r>
            <a:r>
              <a:rPr lang="es-MX" sz="2400"/>
              <a:t>. La mayoría de las personas, si utilizan el término, piensan que el flujo de efectivo es algo que sólo preocupa a los negocios. Sin embargo, usted también tiene un flujo de efectivo y el determinar si éste es positivo o negativo es una parte importante de la administración de su dinero. </a:t>
            </a:r>
          </a:p>
          <a:p>
            <a:pPr algn="just"/>
            <a:endParaRPr lang="es-MX"/>
          </a:p>
        </p:txBody>
      </p:sp>
      <p:pic>
        <p:nvPicPr>
          <p:cNvPr id="22535" name="Picture 12" descr="http://www.es.yourmoneycounts.com/ymc/images/081905_cash_flow_es.gif"/>
          <p:cNvPicPr>
            <a:picLocks noChangeAspect="1" noChangeArrowheads="1"/>
          </p:cNvPicPr>
          <p:nvPr/>
        </p:nvPicPr>
        <p:blipFill>
          <a:blip r:embed="rId2"/>
          <a:srcRect/>
          <a:stretch>
            <a:fillRect/>
          </a:stretch>
        </p:blipFill>
        <p:spPr bwMode="auto">
          <a:xfrm>
            <a:off x="1917700" y="5214938"/>
            <a:ext cx="5253038" cy="1214437"/>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Título"/>
          <p:cNvSpPr>
            <a:spLocks noGrp="1"/>
          </p:cNvSpPr>
          <p:nvPr>
            <p:ph type="title"/>
          </p:nvPr>
        </p:nvSpPr>
        <p:spPr/>
        <p:txBody>
          <a:bodyPr/>
          <a:lstStyle/>
          <a:p>
            <a:pPr eaLnBrk="1" hangingPunct="1"/>
            <a:r>
              <a:rPr lang="es-MX" smtClean="0"/>
              <a:t>   PLANIFICAR</a:t>
            </a:r>
          </a:p>
        </p:txBody>
      </p:sp>
      <p:sp>
        <p:nvSpPr>
          <p:cNvPr id="23555" name="2 Marcador de contenido"/>
          <p:cNvSpPr>
            <a:spLocks noGrp="1"/>
          </p:cNvSpPr>
          <p:nvPr>
            <p:ph idx="1"/>
          </p:nvPr>
        </p:nvSpPr>
        <p:spPr/>
        <p:txBody>
          <a:bodyPr/>
          <a:lstStyle/>
          <a:p>
            <a:pPr eaLnBrk="1" hangingPunct="1"/>
            <a:r>
              <a:rPr lang="es-MX" sz="2600" smtClean="0"/>
              <a:t>El tener un flujo de efectivo positivo significa que usted puede pagar sus cuentas a tiempo y cubrir cualquier otro gasto inmediato y, a la vez, tener dinero sobrante para gastar de la manera que prefiera. Aun más importante para su seguridad financiera en el futuro, el tener un flujo de efectivo positivo significa que usted será capaz de ahorrar para lograr sus objetivos a largo plazo, tal como poder retirarse tranquilamente, hacer el pago inicial de una vivienda u obtener una educación universitaria. </a:t>
            </a:r>
          </a:p>
          <a:p>
            <a:pPr eaLnBrk="1" hangingPunct="1"/>
            <a:endParaRPr lang="es-MX" smtClean="0"/>
          </a:p>
        </p:txBody>
      </p:sp>
      <p:sp>
        <p:nvSpPr>
          <p:cNvPr id="23556" name="3 Marcador de texto"/>
          <p:cNvSpPr>
            <a:spLocks noGrp="1"/>
          </p:cNvSpPr>
          <p:nvPr>
            <p:ph type="body" sz="half" idx="2"/>
          </p:nvPr>
        </p:nvSpPr>
        <p:spPr/>
        <p:txBody>
          <a:bodyPr/>
          <a:lstStyle/>
          <a:p>
            <a:pPr eaLnBrk="1" hangingPunct="1"/>
            <a:r>
              <a:rPr lang="es-MX" sz="3600" smtClean="0"/>
              <a:t>Flujo de Efectivo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Título"/>
          <p:cNvSpPr>
            <a:spLocks noGrp="1"/>
          </p:cNvSpPr>
          <p:nvPr>
            <p:ph type="title"/>
          </p:nvPr>
        </p:nvSpPr>
        <p:spPr/>
        <p:txBody>
          <a:bodyPr/>
          <a:lstStyle/>
          <a:p>
            <a:r>
              <a:rPr lang="es-MX" smtClean="0"/>
              <a:t>     AHORRO FAMILIAR</a:t>
            </a:r>
          </a:p>
        </p:txBody>
      </p:sp>
      <p:sp>
        <p:nvSpPr>
          <p:cNvPr id="24579" name="2 Marcador de contenido"/>
          <p:cNvSpPr>
            <a:spLocks noGrp="1"/>
          </p:cNvSpPr>
          <p:nvPr>
            <p:ph idx="1"/>
          </p:nvPr>
        </p:nvSpPr>
        <p:spPr/>
        <p:txBody>
          <a:bodyPr/>
          <a:lstStyle/>
          <a:p>
            <a:pPr>
              <a:buFont typeface="Wingdings 2" pitchFamily="18" charset="2"/>
              <a:buBlip>
                <a:blip r:embed="rId2"/>
              </a:buBlip>
            </a:pPr>
            <a:r>
              <a:rPr lang="es-MX" sz="2800" smtClean="0"/>
              <a:t>Cada miembro de la familia puede hacer su parte en sus actividades cotidianas para ahorrar dinero y otros recursos. Aprovecharlos al máximo y reutilizar los es una buena manera de conseguirlo. Evitar adquirir productos o servicios que no nos hacen falta es otra forma de hacerlo. Realizar uno mismo ciertas tareas también puede ayudar. Y lo más importante: planear nuestras actividades, ser creativo, auténtico y muy cuidadoso con los pequeños detalles hará la diferencia</a:t>
            </a:r>
            <a:r>
              <a:rPr lang="es-MX" smtClean="0"/>
              <a:t>. </a:t>
            </a:r>
          </a:p>
        </p:txBody>
      </p:sp>
      <p:sp>
        <p:nvSpPr>
          <p:cNvPr id="24580" name="3 Marcador de texto"/>
          <p:cNvSpPr>
            <a:spLocks noGrp="1"/>
          </p:cNvSpPr>
          <p:nvPr>
            <p:ph type="body" sz="half" idx="2"/>
          </p:nvPr>
        </p:nvSpPr>
        <p:spPr/>
        <p:txBody>
          <a:bodyPr/>
          <a:lstStyle/>
          <a:p>
            <a:r>
              <a:rPr lang="es-MX" smtClean="0"/>
              <a:t> </a:t>
            </a:r>
            <a:r>
              <a:rPr lang="es-MX" sz="2800" smtClean="0"/>
              <a:t>HIJOS OBEDIENTES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Título"/>
          <p:cNvSpPr>
            <a:spLocks noGrp="1"/>
          </p:cNvSpPr>
          <p:nvPr>
            <p:ph type="title"/>
          </p:nvPr>
        </p:nvSpPr>
        <p:spPr/>
        <p:txBody>
          <a:bodyPr/>
          <a:lstStyle/>
          <a:p>
            <a:r>
              <a:rPr lang="es-MX" smtClean="0"/>
              <a:t>EL LIDERAZGO</a:t>
            </a:r>
          </a:p>
        </p:txBody>
      </p:sp>
      <p:sp>
        <p:nvSpPr>
          <p:cNvPr id="25603" name="2 Marcador de contenido"/>
          <p:cNvSpPr>
            <a:spLocks noGrp="1"/>
          </p:cNvSpPr>
          <p:nvPr>
            <p:ph idx="1"/>
          </p:nvPr>
        </p:nvSpPr>
        <p:spPr/>
        <p:txBody>
          <a:bodyPr/>
          <a:lstStyle/>
          <a:p>
            <a:r>
              <a:rPr lang="es-MX" smtClean="0"/>
              <a:t>TODO ESTA BASADO EN LIDERAZGO</a:t>
            </a:r>
          </a:p>
          <a:p>
            <a:r>
              <a:rPr lang="es-MX" smtClean="0"/>
              <a:t>INFLUENCIAR</a:t>
            </a:r>
          </a:p>
          <a:p>
            <a:r>
              <a:rPr lang="es-MX" smtClean="0"/>
              <a:t>CAMBIAR PARADIGMAS</a:t>
            </a:r>
          </a:p>
          <a:p>
            <a:r>
              <a:rPr lang="es-MX" smtClean="0"/>
              <a:t>CAMBIAR ASPECTOS CULTURALES ,USO DE LOS MEDIOS DE COMUNICACIÓN</a:t>
            </a:r>
          </a:p>
          <a:p>
            <a:r>
              <a:rPr lang="es-MX" smtClean="0"/>
              <a:t>MENTALIDAD DE AHORRO</a:t>
            </a:r>
          </a:p>
          <a:p>
            <a:r>
              <a:rPr lang="es-MX" smtClean="0"/>
              <a:t>INSTRUCCIÓN SEMANAL DE LA NECESIDAD DE LA EFICIENCIA.</a:t>
            </a:r>
          </a:p>
        </p:txBody>
      </p:sp>
      <p:sp>
        <p:nvSpPr>
          <p:cNvPr id="25604" name="3 Marcador de texto"/>
          <p:cNvSpPr>
            <a:spLocks noGrp="1"/>
          </p:cNvSpPr>
          <p:nvPr>
            <p:ph type="body" sz="half" idx="2"/>
          </p:nvPr>
        </p:nvSpPr>
        <p:spPr/>
        <p:txBody>
          <a:bodyPr/>
          <a:lstStyle/>
          <a:p>
            <a:r>
              <a:rPr lang="es-MX" sz="2800" smtClean="0"/>
              <a:t>NO ES OPCIONAL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Título"/>
          <p:cNvSpPr>
            <a:spLocks noGrp="1"/>
          </p:cNvSpPr>
          <p:nvPr>
            <p:ph type="title"/>
          </p:nvPr>
        </p:nvSpPr>
        <p:spPr/>
        <p:txBody>
          <a:bodyPr/>
          <a:lstStyle/>
          <a:p>
            <a:r>
              <a:rPr lang="es-MX" smtClean="0"/>
              <a:t>CULTURA DEL AHORRO</a:t>
            </a:r>
          </a:p>
        </p:txBody>
      </p:sp>
      <p:sp>
        <p:nvSpPr>
          <p:cNvPr id="26627" name="2 Marcador de contenido"/>
          <p:cNvSpPr>
            <a:spLocks noGrp="1"/>
          </p:cNvSpPr>
          <p:nvPr>
            <p:ph idx="1"/>
          </p:nvPr>
        </p:nvSpPr>
        <p:spPr>
          <a:xfrm>
            <a:off x="214313" y="1928813"/>
            <a:ext cx="8686800" cy="4724400"/>
          </a:xfrm>
        </p:spPr>
        <p:txBody>
          <a:bodyPr/>
          <a:lstStyle/>
          <a:p>
            <a:r>
              <a:rPr lang="es-MX" sz="2800" smtClean="0"/>
              <a:t>CREACION DE COMITES QUE AFRONTEN DIVERSAS TAREAS PUNTUALES DENTRO DE LA EMPRESA</a:t>
            </a:r>
          </a:p>
          <a:p>
            <a:r>
              <a:rPr lang="es-MX" sz="2800" smtClean="0"/>
              <a:t>BUSCAR MEJORAS Y EFICIENCIA</a:t>
            </a:r>
          </a:p>
          <a:p>
            <a:r>
              <a:rPr lang="es-MX" sz="2800" smtClean="0"/>
              <a:t>EN CONCLUSION DESARROLLAR MAS EQUIPOS DE TRABAJO Y ESFUERZO EN EQUIPO, VER LIBRO</a:t>
            </a:r>
            <a:r>
              <a:rPr lang="es-MX" sz="2800" u="sng" smtClean="0"/>
              <a:t>: </a:t>
            </a:r>
            <a:r>
              <a:rPr lang="es-MX" sz="2800" u="sng" smtClean="0">
                <a:solidFill>
                  <a:srgbClr val="002060"/>
                </a:solidFill>
              </a:rPr>
              <a:t>“ESTRATEGIAS PRUDENTES ANTE UNA INMINENTE BANCARROTA FINANCIERA GLOBAL</a:t>
            </a:r>
            <a:r>
              <a:rPr lang="es-MX" sz="2800" u="sng" smtClean="0"/>
              <a:t>”.</a:t>
            </a:r>
          </a:p>
          <a:p>
            <a:r>
              <a:rPr lang="es-MX" sz="2800" smtClean="0"/>
              <a:t> </a:t>
            </a:r>
            <a:r>
              <a:rPr lang="es-MX" sz="2400" smtClean="0"/>
              <a:t>DEL DR. LISANDRO BOJORQUEZ.</a:t>
            </a:r>
          </a:p>
        </p:txBody>
      </p:sp>
      <p:sp>
        <p:nvSpPr>
          <p:cNvPr id="26628" name="3 Marcador de texto"/>
          <p:cNvSpPr>
            <a:spLocks noGrp="1"/>
          </p:cNvSpPr>
          <p:nvPr>
            <p:ph type="body" sz="half" idx="2"/>
          </p:nvPr>
        </p:nvSpPr>
        <p:spPr/>
        <p:txBody>
          <a:bodyPr/>
          <a:lstStyle/>
          <a:p>
            <a:r>
              <a:rPr lang="es-MX" sz="3200" smtClean="0"/>
              <a:t>FUNCION DE UN LIDER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p:nvPr>
        </p:nvSpPr>
        <p:spPr>
          <a:xfrm>
            <a:off x="357188" y="0"/>
            <a:ext cx="8534400" cy="1143000"/>
          </a:xfrm>
        </p:spPr>
        <p:txBody>
          <a:bodyPr/>
          <a:lstStyle/>
          <a:p>
            <a:pPr eaLnBrk="1" hangingPunct="1">
              <a:defRPr/>
            </a:pPr>
            <a:r>
              <a:rPr lang="es-MX" b="1" dirty="0" smtClean="0">
                <a:solidFill>
                  <a:schemeClr val="bg1"/>
                </a:solidFill>
              </a:rPr>
              <a:t/>
            </a:r>
            <a:br>
              <a:rPr lang="es-MX" b="1" dirty="0" smtClean="0">
                <a:solidFill>
                  <a:schemeClr val="bg1"/>
                </a:solidFill>
              </a:rPr>
            </a:br>
            <a:r>
              <a:rPr lang="es-MX" sz="3200" b="1" dirty="0" smtClean="0">
                <a:solidFill>
                  <a:schemeClr val="bg1"/>
                </a:solidFill>
                <a:latin typeface="+mn-lt"/>
              </a:rPr>
              <a:t>LA CRISIS NO LA DETIENE NI EL LLANTO</a:t>
            </a:r>
            <a:br>
              <a:rPr lang="es-MX" sz="3200" b="1" dirty="0" smtClean="0">
                <a:solidFill>
                  <a:schemeClr val="bg1"/>
                </a:solidFill>
                <a:latin typeface="+mn-lt"/>
              </a:rPr>
            </a:br>
            <a:r>
              <a:rPr lang="es-MX" sz="3200" b="1" dirty="0" smtClean="0">
                <a:solidFill>
                  <a:schemeClr val="bg1"/>
                </a:solidFill>
                <a:latin typeface="+mn-lt"/>
              </a:rPr>
              <a:t> NI LA RISA</a:t>
            </a:r>
            <a:endParaRPr lang="es-MX" sz="3200" dirty="0" smtClean="0">
              <a:latin typeface="+mn-lt"/>
            </a:endParaRPr>
          </a:p>
        </p:txBody>
      </p:sp>
      <p:sp>
        <p:nvSpPr>
          <p:cNvPr id="9219" name="2 Rectángulo"/>
          <p:cNvSpPr>
            <a:spLocks noChangeArrowheads="1"/>
          </p:cNvSpPr>
          <p:nvPr/>
        </p:nvSpPr>
        <p:spPr bwMode="auto">
          <a:xfrm>
            <a:off x="500063" y="2571750"/>
            <a:ext cx="8358187" cy="2246313"/>
          </a:xfrm>
          <a:prstGeom prst="rect">
            <a:avLst/>
          </a:prstGeom>
          <a:noFill/>
          <a:ln w="9525">
            <a:noFill/>
            <a:miter lim="800000"/>
            <a:headEnd/>
            <a:tailEnd/>
          </a:ln>
        </p:spPr>
        <p:txBody>
          <a:bodyPr>
            <a:spAutoFit/>
          </a:bodyPr>
          <a:lstStyle/>
          <a:p>
            <a:pPr algn="just"/>
            <a:r>
              <a:rPr lang="es-MX" sz="2800"/>
              <a:t>Nadie puede dudar que el año 2009 se viene difícil en materia económica.Todos los pronósticos apuntan a que en el mundo la expansión será baja. Sólo en América Latina el último reporte sitúa las expectativas en 1,9% y en 2% para Chile.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Título"/>
          <p:cNvSpPr>
            <a:spLocks noGrp="1"/>
          </p:cNvSpPr>
          <p:nvPr>
            <p:ph type="title"/>
          </p:nvPr>
        </p:nvSpPr>
        <p:spPr/>
        <p:txBody>
          <a:bodyPr/>
          <a:lstStyle/>
          <a:p>
            <a:r>
              <a:rPr lang="es-MX" sz="3600" smtClean="0"/>
              <a:t>ESTRATEGIA    DIVINA</a:t>
            </a:r>
          </a:p>
        </p:txBody>
      </p:sp>
      <p:sp>
        <p:nvSpPr>
          <p:cNvPr id="27651" name="2 Marcador de contenido"/>
          <p:cNvSpPr>
            <a:spLocks noGrp="1"/>
          </p:cNvSpPr>
          <p:nvPr>
            <p:ph idx="1"/>
          </p:nvPr>
        </p:nvSpPr>
        <p:spPr/>
        <p:txBody>
          <a:bodyPr/>
          <a:lstStyle/>
          <a:p>
            <a:pPr>
              <a:buFont typeface="Wingdings 2" pitchFamily="18" charset="2"/>
              <a:buNone/>
            </a:pPr>
            <a:endParaRPr lang="es-MX" smtClean="0"/>
          </a:p>
        </p:txBody>
      </p:sp>
      <p:sp>
        <p:nvSpPr>
          <p:cNvPr id="27652" name="3 Marcador de texto"/>
          <p:cNvSpPr>
            <a:spLocks noGrp="1"/>
          </p:cNvSpPr>
          <p:nvPr>
            <p:ph type="body" sz="half" idx="2"/>
          </p:nvPr>
        </p:nvSpPr>
        <p:spPr/>
        <p:txBody>
          <a:bodyPr/>
          <a:lstStyle/>
          <a:p>
            <a:r>
              <a:rPr lang="es-MX" sz="2800" smtClean="0"/>
              <a:t>DIOS QUIERE AYUDARNOS</a:t>
            </a:r>
          </a:p>
        </p:txBody>
      </p:sp>
      <p:pic>
        <p:nvPicPr>
          <p:cNvPr id="27653" name="Picture 2" descr="http://images.google.com.sv/url?source=imgres&amp;ct=img&amp;q=http://www.rena.edu.ve/cuartaEtapa/psicologia/Imagenes/T16Img1.gif&amp;usg=AFQjCNEEVnh0XQXCpdfpFO_bomfJt9E2tw"/>
          <p:cNvPicPr>
            <a:picLocks noChangeAspect="1" noChangeArrowheads="1"/>
          </p:cNvPicPr>
          <p:nvPr/>
        </p:nvPicPr>
        <p:blipFill>
          <a:blip r:embed="rId2"/>
          <a:srcRect/>
          <a:stretch>
            <a:fillRect/>
          </a:stretch>
        </p:blipFill>
        <p:spPr bwMode="auto">
          <a:xfrm>
            <a:off x="2286000" y="1643063"/>
            <a:ext cx="5214938" cy="4578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Título"/>
          <p:cNvSpPr>
            <a:spLocks noGrp="1"/>
          </p:cNvSpPr>
          <p:nvPr>
            <p:ph type="title"/>
          </p:nvPr>
        </p:nvSpPr>
        <p:spPr/>
        <p:txBody>
          <a:bodyPr/>
          <a:lstStyle/>
          <a:p>
            <a:pPr>
              <a:defRPr/>
            </a:pPr>
            <a:r>
              <a:rPr lang="es-MX" sz="3200" dirty="0" smtClean="0">
                <a:latin typeface="+mn-lt"/>
              </a:rPr>
              <a:t>         HUMILDAD</a:t>
            </a:r>
          </a:p>
        </p:txBody>
      </p:sp>
      <p:sp>
        <p:nvSpPr>
          <p:cNvPr id="28675" name="3 Marcador de texto"/>
          <p:cNvSpPr>
            <a:spLocks noGrp="1"/>
          </p:cNvSpPr>
          <p:nvPr>
            <p:ph type="body" sz="half" idx="2"/>
          </p:nvPr>
        </p:nvSpPr>
        <p:spPr/>
        <p:txBody>
          <a:bodyPr/>
          <a:lstStyle/>
          <a:p>
            <a:r>
              <a:rPr lang="es-MX" sz="3200" smtClean="0"/>
              <a:t>OBEDIENCIA</a:t>
            </a:r>
          </a:p>
        </p:txBody>
      </p:sp>
      <p:sp>
        <p:nvSpPr>
          <p:cNvPr id="28676" name="4 Marcador de contenido"/>
          <p:cNvSpPr>
            <a:spLocks noGrp="1"/>
          </p:cNvSpPr>
          <p:nvPr>
            <p:ph idx="1"/>
          </p:nvPr>
        </p:nvSpPr>
        <p:spPr>
          <a:xfrm>
            <a:off x="457200" y="2357438"/>
            <a:ext cx="8686800" cy="4724400"/>
          </a:xfrm>
        </p:spPr>
        <p:txBody>
          <a:bodyPr/>
          <a:lstStyle/>
          <a:p>
            <a:r>
              <a:rPr lang="es-MX" smtClean="0"/>
              <a:t>FILIPENSES 4:12 Sé vivir humildemente, y sé tener abundancia; en todo y por todo estoy enseñado, así para estar saciado como para tener hambre, así para tener abundancia como para padecer necesidad.﻿</a:t>
            </a:r>
            <a:r>
              <a:rPr lang="es-MX" baseline="30000" smtClean="0"/>
              <a:t> </a:t>
            </a:r>
            <a:r>
              <a:rPr lang="es-MX" smtClean="0"/>
              <a:t>﻿Todo lo puedo en Cristo que me fortalece. </a:t>
            </a:r>
          </a:p>
          <a:p>
            <a:endParaRPr lang="es-MX"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Título"/>
          <p:cNvSpPr>
            <a:spLocks noGrp="1"/>
          </p:cNvSpPr>
          <p:nvPr>
            <p:ph type="title"/>
          </p:nvPr>
        </p:nvSpPr>
        <p:spPr/>
        <p:txBody>
          <a:bodyPr/>
          <a:lstStyle/>
          <a:p>
            <a:r>
              <a:rPr lang="es-MX" smtClean="0"/>
              <a:t>LA MEJOR GANANCIA ES LO ESPIRITUAL</a:t>
            </a:r>
          </a:p>
        </p:txBody>
      </p:sp>
      <p:sp>
        <p:nvSpPr>
          <p:cNvPr id="29699" name="2 Marcador de contenido"/>
          <p:cNvSpPr>
            <a:spLocks noGrp="1"/>
          </p:cNvSpPr>
          <p:nvPr>
            <p:ph idx="1"/>
          </p:nvPr>
        </p:nvSpPr>
        <p:spPr>
          <a:xfrm>
            <a:off x="457200" y="1928813"/>
            <a:ext cx="8686800" cy="4724400"/>
          </a:xfrm>
        </p:spPr>
        <p:txBody>
          <a:bodyPr/>
          <a:lstStyle/>
          <a:p>
            <a:r>
              <a:rPr lang="es-MX" sz="3600" smtClean="0"/>
              <a:t>MATEO 6: 33 ﻿Mas buscad primeramente el reino de Dios y su justicia, y todas estas cosas os serán añadidas</a:t>
            </a:r>
          </a:p>
          <a:p>
            <a:r>
              <a:rPr lang="es-MX" smtClean="0"/>
              <a:t>FILIPENSES 4:19﻿Mi Dios, pues, suplirá todo lo que os falta conforme a sus riquezas en gloria en Cristo Jesús.</a:t>
            </a:r>
          </a:p>
          <a:p>
            <a:endParaRPr lang="es-MX" smtClean="0"/>
          </a:p>
        </p:txBody>
      </p:sp>
      <p:sp>
        <p:nvSpPr>
          <p:cNvPr id="29700" name="3 Marcador de texto"/>
          <p:cNvSpPr>
            <a:spLocks noGrp="1"/>
          </p:cNvSpPr>
          <p:nvPr>
            <p:ph type="body" sz="half" idx="2"/>
          </p:nvPr>
        </p:nvSpPr>
        <p:spPr/>
        <p:txBody>
          <a:bodyPr/>
          <a:lstStyle/>
          <a:p>
            <a:r>
              <a:rPr lang="es-MX" sz="2800" smtClean="0"/>
              <a:t>EL DINERO ES UNA AÑADIDURA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Título"/>
          <p:cNvSpPr>
            <a:spLocks noGrp="1"/>
          </p:cNvSpPr>
          <p:nvPr>
            <p:ph type="title"/>
          </p:nvPr>
        </p:nvSpPr>
        <p:spPr/>
        <p:txBody>
          <a:bodyPr/>
          <a:lstStyle/>
          <a:p>
            <a:pPr eaLnBrk="1" hangingPunct="1"/>
            <a:r>
              <a:rPr lang="es-MX" smtClean="0"/>
              <a:t>LA CLAVE: LIDERAZGO</a:t>
            </a:r>
          </a:p>
        </p:txBody>
      </p:sp>
      <p:sp>
        <p:nvSpPr>
          <p:cNvPr id="30723" name="3 Marcador de texto"/>
          <p:cNvSpPr>
            <a:spLocks noGrp="1"/>
          </p:cNvSpPr>
          <p:nvPr>
            <p:ph type="body" sz="half" idx="2"/>
          </p:nvPr>
        </p:nvSpPr>
        <p:spPr/>
        <p:txBody>
          <a:bodyPr/>
          <a:lstStyle/>
          <a:p>
            <a:pPr eaLnBrk="1" hangingPunct="1"/>
            <a:r>
              <a:rPr lang="es-MX" sz="2800" smtClean="0"/>
              <a:t>EL DINERO: </a:t>
            </a:r>
            <a:r>
              <a:rPr lang="es-MX" sz="3200" smtClean="0"/>
              <a:t>una añadidura.</a:t>
            </a:r>
          </a:p>
        </p:txBody>
      </p:sp>
      <p:pic>
        <p:nvPicPr>
          <p:cNvPr id="30724" name="Picture 2" descr="C:\Users\Roberto Montoya\Pictures\dinero.gif"/>
          <p:cNvPicPr>
            <a:picLocks noGrp="1" noChangeAspect="1" noChangeArrowheads="1"/>
          </p:cNvPicPr>
          <p:nvPr>
            <p:ph idx="1"/>
          </p:nvPr>
        </p:nvPicPr>
        <p:blipFill>
          <a:blip r:embed="rId2"/>
          <a:srcRect/>
          <a:stretch>
            <a:fillRect/>
          </a:stretch>
        </p:blipFill>
        <p:spPr>
          <a:xfrm>
            <a:off x="557213" y="4500563"/>
            <a:ext cx="1598612" cy="2009775"/>
          </a:xfrm>
          <a:noFill/>
        </p:spPr>
      </p:pic>
      <p:pic>
        <p:nvPicPr>
          <p:cNvPr id="30725" name="Picture 6" descr="http://images.google.com.sv/url?source=imgres&amp;ct=img&amp;q=http://actualicese.com/_ig/img/fotos/lider.jpg&amp;usg=AFQjCNHVwmuYPva9eHu4kh-ZUw7mYqlsng"/>
          <p:cNvPicPr>
            <a:picLocks noChangeAspect="1" noChangeArrowheads="1"/>
          </p:cNvPicPr>
          <p:nvPr/>
        </p:nvPicPr>
        <p:blipFill>
          <a:blip r:embed="rId3"/>
          <a:srcRect/>
          <a:stretch>
            <a:fillRect/>
          </a:stretch>
        </p:blipFill>
        <p:spPr bwMode="auto">
          <a:xfrm>
            <a:off x="3286125" y="2928938"/>
            <a:ext cx="5238750" cy="2857500"/>
          </a:xfrm>
          <a:prstGeom prst="rect">
            <a:avLst/>
          </a:prstGeom>
          <a:noFill/>
          <a:ln w="9525">
            <a:noFill/>
            <a:miter lim="800000"/>
            <a:headEnd/>
            <a:tailEnd/>
          </a:ln>
        </p:spPr>
      </p:pic>
      <p:sp>
        <p:nvSpPr>
          <p:cNvPr id="30726" name="5 Rectángulo"/>
          <p:cNvSpPr>
            <a:spLocks noChangeArrowheads="1"/>
          </p:cNvSpPr>
          <p:nvPr/>
        </p:nvSpPr>
        <p:spPr bwMode="auto">
          <a:xfrm>
            <a:off x="285750" y="1571625"/>
            <a:ext cx="4572000" cy="738188"/>
          </a:xfrm>
          <a:prstGeom prst="rect">
            <a:avLst/>
          </a:prstGeom>
          <a:noFill/>
          <a:ln w="9525">
            <a:noFill/>
            <a:miter lim="800000"/>
            <a:headEnd/>
            <a:tailEnd/>
          </a:ln>
        </p:spPr>
        <p:txBody>
          <a:bodyPr>
            <a:spAutoFit/>
          </a:bodyPr>
          <a:lstStyle/>
          <a:p>
            <a:r>
              <a:rPr lang="es-MX" sz="2400"/>
              <a:t>﻿</a:t>
            </a:r>
          </a:p>
          <a:p>
            <a:endParaRPr lang="es-MX"/>
          </a:p>
        </p:txBody>
      </p:sp>
      <p:sp>
        <p:nvSpPr>
          <p:cNvPr id="30727" name="6 Rectángulo"/>
          <p:cNvSpPr>
            <a:spLocks noChangeArrowheads="1"/>
          </p:cNvSpPr>
          <p:nvPr/>
        </p:nvSpPr>
        <p:spPr bwMode="auto">
          <a:xfrm>
            <a:off x="285750" y="1571625"/>
            <a:ext cx="4572000" cy="1384300"/>
          </a:xfrm>
          <a:prstGeom prst="rect">
            <a:avLst/>
          </a:prstGeom>
          <a:noFill/>
          <a:ln w="9525">
            <a:noFill/>
            <a:miter lim="800000"/>
            <a:headEnd/>
            <a:tailEnd/>
          </a:ln>
        </p:spPr>
        <p:txBody>
          <a:bodyPr>
            <a:spAutoFit/>
          </a:bodyPr>
          <a:lstStyle/>
          <a:p>
            <a:r>
              <a:rPr lang="es-MX" sz="2800"/>
              <a:t>Santiago 1:17 Toda buena dádiva y todo don perfecto desciende de lo alto.</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Título"/>
          <p:cNvSpPr>
            <a:spLocks noGrp="1"/>
          </p:cNvSpPr>
          <p:nvPr>
            <p:ph type="title"/>
          </p:nvPr>
        </p:nvSpPr>
        <p:spPr/>
        <p:txBody>
          <a:bodyPr/>
          <a:lstStyle/>
          <a:p>
            <a:r>
              <a:rPr lang="es-MX" smtClean="0"/>
              <a:t>    SABIDURIA</a:t>
            </a:r>
          </a:p>
        </p:txBody>
      </p:sp>
      <p:sp>
        <p:nvSpPr>
          <p:cNvPr id="31747" name="2 Marcador de contenido"/>
          <p:cNvSpPr>
            <a:spLocks noGrp="1"/>
          </p:cNvSpPr>
          <p:nvPr>
            <p:ph idx="1"/>
          </p:nvPr>
        </p:nvSpPr>
        <p:spPr/>
        <p:txBody>
          <a:bodyPr/>
          <a:lstStyle/>
          <a:p>
            <a:r>
              <a:rPr lang="es-MX" smtClean="0">
                <a:solidFill>
                  <a:srgbClr val="002060"/>
                </a:solidFill>
              </a:rPr>
              <a:t>SALMO 128:1-2 </a:t>
            </a:r>
            <a:r>
              <a:rPr lang="es-MX" smtClean="0"/>
              <a:t>Bienaventurado todo aquel    que teme a Jehová,</a:t>
            </a:r>
          </a:p>
          <a:p>
            <a:pPr>
              <a:buFont typeface="Wingdings 2" pitchFamily="18" charset="2"/>
              <a:buNone/>
            </a:pPr>
            <a:r>
              <a:rPr lang="es-MX" smtClean="0"/>
              <a:t>   Que anda en sus caminos.</a:t>
            </a:r>
          </a:p>
          <a:p>
            <a:pPr>
              <a:buFont typeface="Wingdings 2" pitchFamily="18" charset="2"/>
              <a:buNone/>
            </a:pPr>
            <a:r>
              <a:rPr lang="es-MX" smtClean="0"/>
              <a:t>﻿ ﻿  Cuando comieres el trabajo de tus manos,</a:t>
            </a:r>
          </a:p>
          <a:p>
            <a:pPr>
              <a:buFont typeface="Wingdings 2" pitchFamily="18" charset="2"/>
              <a:buNone/>
            </a:pPr>
            <a:r>
              <a:rPr lang="es-MX" smtClean="0"/>
              <a:t>   Bienaventurado serás, y te irá bien.</a:t>
            </a:r>
          </a:p>
          <a:p>
            <a:r>
              <a:rPr lang="es-MX" smtClean="0">
                <a:solidFill>
                  <a:srgbClr val="002060"/>
                </a:solidFill>
              </a:rPr>
              <a:t>PROVERBIOS 18:15 </a:t>
            </a:r>
            <a:r>
              <a:rPr lang="es-MX" smtClean="0"/>
              <a:t>﻿El corazón del entendido adquiere sabiduría;</a:t>
            </a:r>
          </a:p>
          <a:p>
            <a:pPr>
              <a:buFont typeface="Wingdings 2" pitchFamily="18" charset="2"/>
              <a:buNone/>
            </a:pPr>
            <a:r>
              <a:rPr lang="es-MX" smtClean="0"/>
              <a:t>    Y el oído de los sabios busca la ciencia.</a:t>
            </a:r>
          </a:p>
          <a:p>
            <a:endParaRPr lang="es-MX" smtClean="0"/>
          </a:p>
          <a:p>
            <a:endParaRPr lang="es-MX" smtClean="0"/>
          </a:p>
          <a:p>
            <a:endParaRPr lang="es-MX" smtClean="0"/>
          </a:p>
        </p:txBody>
      </p:sp>
      <p:sp>
        <p:nvSpPr>
          <p:cNvPr id="31748" name="3 Marcador de texto"/>
          <p:cNvSpPr>
            <a:spLocks noGrp="1"/>
          </p:cNvSpPr>
          <p:nvPr>
            <p:ph type="body" sz="half" idx="2"/>
          </p:nvPr>
        </p:nvSpPr>
        <p:spPr/>
        <p:txBody>
          <a:bodyPr/>
          <a:lstStyle/>
          <a:p>
            <a:r>
              <a:rPr lang="es-MX" smtClean="0"/>
              <a:t>     </a:t>
            </a:r>
            <a:r>
              <a:rPr lang="es-MX" sz="3200" smtClean="0"/>
              <a:t>CIENCIA</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Título"/>
          <p:cNvSpPr>
            <a:spLocks noGrp="1"/>
          </p:cNvSpPr>
          <p:nvPr>
            <p:ph type="title"/>
          </p:nvPr>
        </p:nvSpPr>
        <p:spPr/>
        <p:txBody>
          <a:bodyPr/>
          <a:lstStyle/>
          <a:p>
            <a:r>
              <a:rPr lang="es-MX" smtClean="0"/>
              <a:t>SALMO 146:5-7</a:t>
            </a:r>
          </a:p>
        </p:txBody>
      </p:sp>
      <p:sp>
        <p:nvSpPr>
          <p:cNvPr id="32771" name="2 Marcador de contenido"/>
          <p:cNvSpPr>
            <a:spLocks noGrp="1"/>
          </p:cNvSpPr>
          <p:nvPr>
            <p:ph idx="1"/>
          </p:nvPr>
        </p:nvSpPr>
        <p:spPr/>
        <p:txBody>
          <a:bodyPr/>
          <a:lstStyle/>
          <a:p>
            <a:r>
              <a:rPr lang="es-MX" smtClean="0">
                <a:solidFill>
                  <a:srgbClr val="002060"/>
                </a:solidFill>
              </a:rPr>
              <a:t>SALMO 146:5-7 </a:t>
            </a:r>
            <a:r>
              <a:rPr lang="es-MX" smtClean="0"/>
              <a:t>﻿Bienaventurado aquel cuyo ayudador es el Dios de Jacob, Cuya esperanza está en Jehová su Dios,</a:t>
            </a:r>
          </a:p>
          <a:p>
            <a:r>
              <a:rPr lang="es-MX" smtClean="0"/>
              <a:t>El cual hizo los cielos y la tierra,</a:t>
            </a:r>
          </a:p>
          <a:p>
            <a:r>
              <a:rPr lang="es-MX" smtClean="0"/>
              <a:t>El mar, y todo lo que en ellos hay;</a:t>
            </a:r>
          </a:p>
          <a:p>
            <a:r>
              <a:rPr lang="es-MX" smtClean="0"/>
              <a:t>Que guarda verdad para siempre,</a:t>
            </a:r>
          </a:p>
          <a:p>
            <a:r>
              <a:rPr lang="es-MX" smtClean="0"/>
              <a:t>﻿Que hace justicia a los agraviados,</a:t>
            </a:r>
          </a:p>
          <a:p>
            <a:r>
              <a:rPr lang="es-MX" smtClean="0"/>
              <a:t>Que da pan a los hambrientos.</a:t>
            </a:r>
          </a:p>
          <a:p>
            <a:pPr>
              <a:buFont typeface="Wingdings 2" pitchFamily="18" charset="2"/>
              <a:buNone/>
            </a:pPr>
            <a:endParaRPr lang="es-MX" smtClean="0"/>
          </a:p>
          <a:p>
            <a:endParaRPr lang="es-MX" smtClean="0"/>
          </a:p>
        </p:txBody>
      </p:sp>
      <p:sp>
        <p:nvSpPr>
          <p:cNvPr id="32772" name="3 Marcador de texto"/>
          <p:cNvSpPr>
            <a:spLocks noGrp="1"/>
          </p:cNvSpPr>
          <p:nvPr>
            <p:ph type="body" sz="half" idx="2"/>
          </p:nvPr>
        </p:nvSpPr>
        <p:spPr/>
        <p:txBody>
          <a:bodyPr/>
          <a:lstStyle/>
          <a:p>
            <a:r>
              <a:rPr lang="es-MX" sz="2800" smtClean="0"/>
              <a:t>LA CONFIANZA EN DIOS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3 Título"/>
          <p:cNvSpPr>
            <a:spLocks noGrp="1"/>
          </p:cNvSpPr>
          <p:nvPr>
            <p:ph type="title"/>
          </p:nvPr>
        </p:nvSpPr>
        <p:spPr/>
        <p:txBody>
          <a:bodyPr/>
          <a:lstStyle/>
          <a:p>
            <a:pPr eaLnBrk="1" hangingPunct="1"/>
            <a:r>
              <a:rPr lang="es-MX" smtClean="0"/>
              <a:t>       Humildad</a:t>
            </a:r>
          </a:p>
        </p:txBody>
      </p:sp>
      <p:sp>
        <p:nvSpPr>
          <p:cNvPr id="33795" name="5 Marcador de texto"/>
          <p:cNvSpPr>
            <a:spLocks noGrp="1"/>
          </p:cNvSpPr>
          <p:nvPr>
            <p:ph type="body" sz="half" idx="2"/>
          </p:nvPr>
        </p:nvSpPr>
        <p:spPr/>
        <p:txBody>
          <a:bodyPr/>
          <a:lstStyle/>
          <a:p>
            <a:pPr eaLnBrk="1" hangingPunct="1"/>
            <a:r>
              <a:rPr lang="es-MX" sz="3200" smtClean="0"/>
              <a:t>obediencia</a:t>
            </a:r>
          </a:p>
        </p:txBody>
      </p:sp>
      <p:sp>
        <p:nvSpPr>
          <p:cNvPr id="33796" name="5 Rectángulo"/>
          <p:cNvSpPr>
            <a:spLocks noChangeArrowheads="1"/>
          </p:cNvSpPr>
          <p:nvPr/>
        </p:nvSpPr>
        <p:spPr bwMode="auto">
          <a:xfrm>
            <a:off x="928688" y="1500188"/>
            <a:ext cx="7143750" cy="2062162"/>
          </a:xfrm>
          <a:prstGeom prst="rect">
            <a:avLst/>
          </a:prstGeom>
          <a:noFill/>
          <a:ln w="9525">
            <a:noFill/>
            <a:miter lim="800000"/>
            <a:headEnd/>
            <a:tailEnd/>
          </a:ln>
        </p:spPr>
        <p:txBody>
          <a:bodyPr>
            <a:spAutoFit/>
          </a:bodyPr>
          <a:lstStyle/>
          <a:p>
            <a:r>
              <a:rPr lang="es-MX" sz="3200"/>
              <a:t>﻿Proverbios 22:4</a:t>
            </a:r>
          </a:p>
          <a:p>
            <a:r>
              <a:rPr lang="es-MX" sz="3200"/>
              <a:t>Riquezas, honra y vida</a:t>
            </a:r>
          </a:p>
          <a:p>
            <a:r>
              <a:rPr lang="es-MX" sz="3200"/>
              <a:t>Son la remuneración de la humildad y del temor de Jehová.</a:t>
            </a:r>
          </a:p>
        </p:txBody>
      </p:sp>
      <p:pic>
        <p:nvPicPr>
          <p:cNvPr id="33797" name="Picture 6" descr="http://images.google.com.sv/url?source=imgres&amp;ct=img&amp;q=http://www.whoiswho.co.at/panamaES/img/Ostern06/Lamm_web.jpg&amp;usg=AFQjCNF2q4UKyIxe4P0_AvXoG80twCYwYA"/>
          <p:cNvPicPr>
            <a:picLocks noChangeAspect="1" noChangeArrowheads="1"/>
          </p:cNvPicPr>
          <p:nvPr/>
        </p:nvPicPr>
        <p:blipFill>
          <a:blip r:embed="rId2"/>
          <a:srcRect/>
          <a:stretch>
            <a:fillRect/>
          </a:stretch>
        </p:blipFill>
        <p:spPr bwMode="auto">
          <a:xfrm>
            <a:off x="2286000" y="3571875"/>
            <a:ext cx="3990975" cy="2981325"/>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2 Título"/>
          <p:cNvSpPr>
            <a:spLocks noGrp="1"/>
          </p:cNvSpPr>
          <p:nvPr>
            <p:ph type="title"/>
          </p:nvPr>
        </p:nvSpPr>
        <p:spPr/>
        <p:txBody>
          <a:bodyPr/>
          <a:lstStyle/>
          <a:p>
            <a:pPr eaLnBrk="1" hangingPunct="1"/>
            <a:r>
              <a:rPr lang="es-MX" smtClean="0"/>
              <a:t>Humildad</a:t>
            </a:r>
          </a:p>
        </p:txBody>
      </p:sp>
      <p:sp>
        <p:nvSpPr>
          <p:cNvPr id="34819" name="3 Marcador de texto"/>
          <p:cNvSpPr>
            <a:spLocks noGrp="1"/>
          </p:cNvSpPr>
          <p:nvPr>
            <p:ph type="body" sz="half" idx="2"/>
          </p:nvPr>
        </p:nvSpPr>
        <p:spPr/>
        <p:txBody>
          <a:bodyPr/>
          <a:lstStyle/>
          <a:p>
            <a:pPr eaLnBrk="1" hangingPunct="1"/>
            <a:r>
              <a:rPr lang="es-MX" smtClean="0"/>
              <a:t> </a:t>
            </a:r>
            <a:r>
              <a:rPr lang="es-MX" sz="3200" smtClean="0"/>
              <a:t>Obediencia</a:t>
            </a:r>
          </a:p>
        </p:txBody>
      </p:sp>
      <p:sp>
        <p:nvSpPr>
          <p:cNvPr id="34820" name="4 Rectángulo"/>
          <p:cNvSpPr>
            <a:spLocks noChangeArrowheads="1"/>
          </p:cNvSpPr>
          <p:nvPr/>
        </p:nvSpPr>
        <p:spPr bwMode="auto">
          <a:xfrm>
            <a:off x="285750" y="2286000"/>
            <a:ext cx="8572500" cy="4400550"/>
          </a:xfrm>
          <a:prstGeom prst="rect">
            <a:avLst/>
          </a:prstGeom>
          <a:noFill/>
          <a:ln w="9525">
            <a:noFill/>
            <a:miter lim="800000"/>
            <a:headEnd/>
            <a:tailEnd/>
          </a:ln>
        </p:spPr>
        <p:txBody>
          <a:bodyPr>
            <a:spAutoFit/>
          </a:bodyPr>
          <a:lstStyle/>
          <a:p>
            <a:r>
              <a:rPr lang="es-MX" sz="2800" b="1"/>
              <a:t>Las empresas integran a su trabajo tecnología que se ha vuelto imprescindible, pero que genera un gasto de energía eléctrica significativo y que aumenta de la mano de la potencia de los equipos. Esto implica en que a veces los gastos en electricidad sean superiores a la inversión en tecnología. Debemos de seguir siendo prudentes en la compra de tecnologia, si podemos sacarle mas el jugo a lo que tenemos , es mejor.</a:t>
            </a:r>
            <a:br>
              <a:rPr lang="es-MX" sz="2800" b="1"/>
            </a:br>
            <a:endParaRPr lang="es-MX" sz="28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Título"/>
          <p:cNvSpPr>
            <a:spLocks noGrp="1"/>
          </p:cNvSpPr>
          <p:nvPr>
            <p:ph type="title"/>
          </p:nvPr>
        </p:nvSpPr>
        <p:spPr/>
        <p:txBody>
          <a:bodyPr/>
          <a:lstStyle/>
          <a:p>
            <a:r>
              <a:rPr lang="es-MX" smtClean="0"/>
              <a:t>ECONOMIA</a:t>
            </a:r>
          </a:p>
        </p:txBody>
      </p:sp>
      <p:sp>
        <p:nvSpPr>
          <p:cNvPr id="35843" name="3 Marcador de texto"/>
          <p:cNvSpPr>
            <a:spLocks noGrp="1"/>
          </p:cNvSpPr>
          <p:nvPr>
            <p:ph type="body" sz="half" idx="2"/>
          </p:nvPr>
        </p:nvSpPr>
        <p:spPr/>
        <p:txBody>
          <a:bodyPr/>
          <a:lstStyle/>
          <a:p>
            <a:r>
              <a:rPr lang="es-MX" sz="2800" smtClean="0"/>
              <a:t>VIVIR DECENTEMENTE</a:t>
            </a:r>
          </a:p>
        </p:txBody>
      </p:sp>
      <p:sp>
        <p:nvSpPr>
          <p:cNvPr id="35844" name="4 Rectángulo"/>
          <p:cNvSpPr>
            <a:spLocks noChangeArrowheads="1"/>
          </p:cNvSpPr>
          <p:nvPr/>
        </p:nvSpPr>
        <p:spPr bwMode="auto">
          <a:xfrm>
            <a:off x="285750" y="1714500"/>
            <a:ext cx="5929313" cy="3540125"/>
          </a:xfrm>
          <a:prstGeom prst="rect">
            <a:avLst/>
          </a:prstGeom>
          <a:noFill/>
          <a:ln w="9525">
            <a:noFill/>
            <a:miter lim="800000"/>
            <a:headEnd/>
            <a:tailEnd/>
          </a:ln>
        </p:spPr>
        <p:txBody>
          <a:bodyPr>
            <a:spAutoFit/>
          </a:bodyPr>
          <a:lstStyle/>
          <a:p>
            <a:r>
              <a:rPr lang="es-MX" sz="3200"/>
              <a:t>PROVERBIOS 21:5</a:t>
            </a:r>
          </a:p>
          <a:p>
            <a:r>
              <a:rPr lang="es-MX" sz="3200"/>
              <a:t>Los pensamientos del diligente ciertamente tienden a la abundancia;</a:t>
            </a:r>
          </a:p>
          <a:p>
            <a:r>
              <a:rPr lang="es-MX" sz="3200"/>
              <a:t>Mas todo el que se apresura alocadamente, de cierto va a la pobreza.</a:t>
            </a:r>
          </a:p>
        </p:txBody>
      </p:sp>
      <p:pic>
        <p:nvPicPr>
          <p:cNvPr id="35845" name="Picture 6" descr="http://images.google.com.sv/url?source=imgres&amp;ct=img&amp;q=http://bp1.blogger.com/_KzxI8CxZG-Q/SJI8OFwt3ZI/AAAAAAAAAV0/7CtvMJ2n0qk/s320/sb10068942ae-001.jpg&amp;usg=AFQjCNFowAcX3nvufQdUaDyBks2p8p-qsw"/>
          <p:cNvPicPr>
            <a:picLocks noChangeAspect="1" noChangeArrowheads="1"/>
          </p:cNvPicPr>
          <p:nvPr/>
        </p:nvPicPr>
        <p:blipFill>
          <a:blip r:embed="rId2"/>
          <a:srcRect/>
          <a:stretch>
            <a:fillRect/>
          </a:stretch>
        </p:blipFill>
        <p:spPr bwMode="auto">
          <a:xfrm>
            <a:off x="6096000" y="1643063"/>
            <a:ext cx="3048000" cy="1857375"/>
          </a:xfrm>
          <a:prstGeom prst="rect">
            <a:avLst/>
          </a:prstGeom>
          <a:noFill/>
          <a:ln w="9525">
            <a:noFill/>
            <a:miter lim="800000"/>
            <a:headEnd/>
            <a:tailEnd/>
          </a:ln>
        </p:spPr>
      </p:pic>
      <p:sp>
        <p:nvSpPr>
          <p:cNvPr id="35846" name="10 Marcador de contenido"/>
          <p:cNvSpPr>
            <a:spLocks noGrp="1"/>
          </p:cNvSpPr>
          <p:nvPr>
            <p:ph idx="1"/>
          </p:nvPr>
        </p:nvSpPr>
        <p:spPr/>
        <p:txBody>
          <a:bodyPr/>
          <a:lstStyle/>
          <a:p>
            <a:endParaRPr lang="es-MX" smtClean="0"/>
          </a:p>
        </p:txBody>
      </p:sp>
      <p:pic>
        <p:nvPicPr>
          <p:cNvPr id="35847" name="Picture 10" descr="http://images.google.com.sv/url?source=imgres&amp;ct=img&amp;q=http://www.joventellama.com/blog/wp-content/uploads/2009/02/manos-de-todo-el-mundo-300x300.png&amp;usg=AFQjCNET-WaSiWsuWbyIBFNcsAX3AolgEw"/>
          <p:cNvPicPr>
            <a:picLocks noChangeAspect="1" noChangeArrowheads="1"/>
          </p:cNvPicPr>
          <p:nvPr/>
        </p:nvPicPr>
        <p:blipFill>
          <a:blip r:embed="rId3"/>
          <a:srcRect/>
          <a:stretch>
            <a:fillRect/>
          </a:stretch>
        </p:blipFill>
        <p:spPr bwMode="auto">
          <a:xfrm>
            <a:off x="6072188" y="3643313"/>
            <a:ext cx="2857500" cy="2857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Título"/>
          <p:cNvSpPr>
            <a:spLocks noGrp="1"/>
          </p:cNvSpPr>
          <p:nvPr>
            <p:ph type="title"/>
          </p:nvPr>
        </p:nvSpPr>
        <p:spPr/>
        <p:txBody>
          <a:bodyPr/>
          <a:lstStyle/>
          <a:p>
            <a:pPr eaLnBrk="1" hangingPunct="1"/>
            <a:r>
              <a:rPr lang="es-MX" smtClean="0"/>
              <a:t>Necesidad</a:t>
            </a:r>
          </a:p>
        </p:txBody>
      </p:sp>
      <p:sp>
        <p:nvSpPr>
          <p:cNvPr id="3" name="2 Marcador de contenido"/>
          <p:cNvSpPr>
            <a:spLocks noGrp="1"/>
          </p:cNvSpPr>
          <p:nvPr>
            <p:ph idx="1"/>
          </p:nvPr>
        </p:nvSpPr>
        <p:spPr>
          <a:xfrm>
            <a:off x="214313" y="1785938"/>
            <a:ext cx="8686800" cy="4724400"/>
          </a:xfrm>
        </p:spPr>
        <p:txBody>
          <a:bodyPr rtlCol="0">
            <a:normAutofit fontScale="55000" lnSpcReduction="20000"/>
          </a:bodyPr>
          <a:lstStyle/>
          <a:p>
            <a:pPr marL="274320" indent="-274320" algn="just" eaLnBrk="1" fontAlgn="auto" hangingPunct="1">
              <a:spcAft>
                <a:spcPts val="0"/>
              </a:spcAft>
              <a:buFont typeface="Wingdings 2" pitchFamily="18" charset="2"/>
              <a:buBlip>
                <a:blip r:embed="rId2"/>
              </a:buBlip>
              <a:defRPr/>
            </a:pPr>
            <a:r>
              <a:rPr lang="es-MX" sz="3700" b="1" dirty="0" smtClean="0"/>
              <a:t>Funcionamiento del dinero  </a:t>
            </a:r>
          </a:p>
          <a:p>
            <a:pPr marL="274320" indent="-274320" algn="just" eaLnBrk="1" fontAlgn="auto" hangingPunct="1">
              <a:spcAft>
                <a:spcPts val="0"/>
              </a:spcAft>
              <a:defRPr/>
            </a:pPr>
            <a:r>
              <a:rPr lang="es-MX" sz="3700" dirty="0" smtClean="0"/>
              <a:t>Es importante que los adultos le brindemos     a los jóvenes las herramientas para   organizarse,     gestionar. Enseñarles   cómo consumir, cómo gastar, a manejarse con solvencia con el dinero,   es decir cómo funciona . </a:t>
            </a:r>
          </a:p>
          <a:p>
            <a:pPr marL="274320" indent="-274320" algn="just" eaLnBrk="1" fontAlgn="auto" hangingPunct="1">
              <a:spcAft>
                <a:spcPts val="0"/>
              </a:spcAft>
              <a:defRPr/>
            </a:pPr>
            <a:r>
              <a:rPr lang="es-MX" sz="3700" dirty="0" smtClean="0"/>
              <a:t>Aquí­ entran en juego </a:t>
            </a:r>
            <a:r>
              <a:rPr lang="es-MX" sz="3700" b="1" dirty="0" smtClean="0"/>
              <a:t>los valores</a:t>
            </a:r>
            <a:r>
              <a:rPr lang="es-MX" sz="3700" dirty="0" smtClean="0"/>
              <a:t>,   los éticos y los   materiales. Por ello lo   invitamos  a repensar   el concepto del término </a:t>
            </a:r>
            <a:r>
              <a:rPr lang="es-MX" sz="3700" b="1" dirty="0" smtClean="0"/>
              <a:t>valor</a:t>
            </a:r>
            <a:r>
              <a:rPr lang="es-MX" sz="3700" dirty="0" smtClean="0"/>
              <a:t> en sus diferentes   acepciones.</a:t>
            </a:r>
          </a:p>
          <a:p>
            <a:pPr marL="274320" indent="-274320" algn="just" eaLnBrk="1" fontAlgn="auto" hangingPunct="1">
              <a:spcAft>
                <a:spcPts val="0"/>
              </a:spcAft>
              <a:defRPr/>
            </a:pPr>
            <a:r>
              <a:rPr lang="es-MX" sz="3700" dirty="0" smtClean="0"/>
              <a:t>Se entiende como el grado de utilidad o aptitud de las cosas para </a:t>
            </a:r>
            <a:r>
              <a:rPr lang="es-MX" sz="3700" b="1" dirty="0" smtClean="0"/>
              <a:t>proporcionar bienestar</a:t>
            </a:r>
            <a:r>
              <a:rPr lang="es-MX" sz="3700" dirty="0" smtClean="0"/>
              <a:t>, dentro de los fundamentos de la   </a:t>
            </a:r>
            <a:r>
              <a:rPr lang="es-MX" sz="3700" b="1" dirty="0" smtClean="0"/>
              <a:t>ética y de la   filosofía</a:t>
            </a:r>
            <a:r>
              <a:rPr lang="es-MX" sz="3700" dirty="0" smtClean="0"/>
              <a:t>. Otro   sentido es:   la cualidad de las cosas,   por la que se da cierta </a:t>
            </a:r>
            <a:r>
              <a:rPr lang="es-MX" sz="3700" b="1" dirty="0" smtClean="0"/>
              <a:t>suma de dinero</a:t>
            </a:r>
            <a:r>
              <a:rPr lang="es-MX" sz="3700" dirty="0" smtClean="0"/>
              <a:t>.</a:t>
            </a:r>
          </a:p>
          <a:p>
            <a:pPr marL="274320" indent="-274320" algn="just" eaLnBrk="1" fontAlgn="auto" hangingPunct="1">
              <a:spcAft>
                <a:spcPts val="0"/>
              </a:spcAft>
              <a:defRPr/>
            </a:pPr>
            <a:r>
              <a:rPr lang="es-MX" sz="3700" dirty="0" smtClean="0"/>
              <a:t>También   figuradamente Valor significa </a:t>
            </a:r>
            <a:r>
              <a:rPr lang="es-MX" sz="3700" b="1" dirty="0" smtClean="0"/>
              <a:t>osadía</a:t>
            </a:r>
            <a:r>
              <a:rPr lang="es-MX" sz="3700" dirty="0" smtClean="0"/>
              <a:t> y en ella   pensaremos   cuando hay   que enseñarles a los jóvenes   la necesidad   de       tomar las riendas del poder personal y cómo ejercer el control de los deseos.   </a:t>
            </a:r>
          </a:p>
          <a:p>
            <a:pPr marL="274320" indent="-274320" eaLnBrk="1" fontAlgn="auto" hangingPunct="1">
              <a:spcAft>
                <a:spcPts val="0"/>
              </a:spcAft>
              <a:defRPr/>
            </a:pPr>
            <a:endParaRPr lang="es-MX" dirty="0"/>
          </a:p>
        </p:txBody>
      </p:sp>
      <p:sp>
        <p:nvSpPr>
          <p:cNvPr id="36868" name="3 Marcador de texto"/>
          <p:cNvSpPr>
            <a:spLocks noGrp="1"/>
          </p:cNvSpPr>
          <p:nvPr>
            <p:ph type="body" sz="half" idx="2"/>
          </p:nvPr>
        </p:nvSpPr>
        <p:spPr/>
        <p:txBody>
          <a:bodyPr/>
          <a:lstStyle/>
          <a:p>
            <a:pPr eaLnBrk="1" hangingPunct="1"/>
            <a:r>
              <a:rPr lang="es-MX" sz="3600" smtClean="0"/>
              <a:t>Deseo</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2 Título"/>
          <p:cNvSpPr>
            <a:spLocks noGrp="1"/>
          </p:cNvSpPr>
          <p:nvPr>
            <p:ph type="title"/>
          </p:nvPr>
        </p:nvSpPr>
        <p:spPr/>
        <p:txBody>
          <a:bodyPr/>
          <a:lstStyle/>
          <a:p>
            <a:pPr eaLnBrk="1" hangingPunct="1"/>
            <a:r>
              <a:rPr lang="es-MX" smtClean="0"/>
              <a:t> POCAS ESPERANZAS</a:t>
            </a:r>
          </a:p>
        </p:txBody>
      </p:sp>
      <p:sp>
        <p:nvSpPr>
          <p:cNvPr id="10243" name="3 Marcador de texto"/>
          <p:cNvSpPr>
            <a:spLocks noGrp="1"/>
          </p:cNvSpPr>
          <p:nvPr>
            <p:ph type="body" sz="half" idx="2"/>
          </p:nvPr>
        </p:nvSpPr>
        <p:spPr/>
        <p:txBody>
          <a:bodyPr/>
          <a:lstStyle/>
          <a:p>
            <a:pPr eaLnBrk="1" hangingPunct="1"/>
            <a:r>
              <a:rPr lang="es-MX" sz="2800" smtClean="0"/>
              <a:t>INCERTIDUMBRE</a:t>
            </a:r>
          </a:p>
        </p:txBody>
      </p:sp>
      <p:sp>
        <p:nvSpPr>
          <p:cNvPr id="10244" name="4 Rectángulo"/>
          <p:cNvSpPr>
            <a:spLocks noChangeArrowheads="1"/>
          </p:cNvSpPr>
          <p:nvPr/>
        </p:nvSpPr>
        <p:spPr bwMode="auto">
          <a:xfrm>
            <a:off x="928688" y="2551113"/>
            <a:ext cx="7358062" cy="2678112"/>
          </a:xfrm>
          <a:prstGeom prst="rect">
            <a:avLst/>
          </a:prstGeom>
          <a:noFill/>
          <a:ln w="9525">
            <a:noFill/>
            <a:miter lim="800000"/>
            <a:headEnd/>
            <a:tailEnd/>
          </a:ln>
        </p:spPr>
        <p:txBody>
          <a:bodyPr>
            <a:spAutoFit/>
          </a:bodyPr>
          <a:lstStyle/>
          <a:p>
            <a:r>
              <a:rPr lang="es-MX" sz="2800" b="1"/>
              <a:t>G8 ve recuperación económica incierta </a:t>
            </a:r>
          </a:p>
          <a:p>
            <a:r>
              <a:rPr lang="es-MX" sz="2800" b="1"/>
              <a:t>Los ministros de Finanzas de las naciones industrializadas evalúan disminuir las medidas de rescate; sin embargo, advirtieron que por la crisis el desempleo podría seguir en aumento.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Título"/>
          <p:cNvSpPr>
            <a:spLocks noGrp="1"/>
          </p:cNvSpPr>
          <p:nvPr>
            <p:ph type="title"/>
          </p:nvPr>
        </p:nvSpPr>
        <p:spPr/>
        <p:txBody>
          <a:bodyPr/>
          <a:lstStyle/>
          <a:p>
            <a:r>
              <a:rPr lang="es-MX" smtClean="0"/>
              <a:t>Inversión</a:t>
            </a:r>
          </a:p>
        </p:txBody>
      </p:sp>
      <p:sp>
        <p:nvSpPr>
          <p:cNvPr id="37891" name="2 Marcador de contenido"/>
          <p:cNvSpPr>
            <a:spLocks noGrp="1"/>
          </p:cNvSpPr>
          <p:nvPr>
            <p:ph idx="1"/>
          </p:nvPr>
        </p:nvSpPr>
        <p:spPr/>
        <p:txBody>
          <a:bodyPr/>
          <a:lstStyle/>
          <a:p>
            <a:pPr algn="just"/>
            <a:r>
              <a:rPr lang="es-MX" sz="2400" smtClean="0"/>
              <a:t>En  nuestra educación, se   dan por sobreentendidos algunos conceptos. A veces, a nuestros hijos, les creamos </a:t>
            </a:r>
            <a:r>
              <a:rPr lang="es-MX" sz="2400" b="1" smtClean="0"/>
              <a:t>dependencia con respecto al dinero</a:t>
            </a:r>
            <a:r>
              <a:rPr lang="es-MX" sz="2400" smtClean="0"/>
              <a:t>, </a:t>
            </a:r>
            <a:r>
              <a:rPr lang="es-MX" sz="2400" u="sng" smtClean="0"/>
              <a:t>como una manera de ejercer el </a:t>
            </a:r>
            <a:r>
              <a:rPr lang="es-MX" sz="2400" b="1" u="sng" smtClean="0"/>
              <a:t>control</a:t>
            </a:r>
            <a:r>
              <a:rPr lang="es-MX" sz="2400" u="sng" smtClean="0"/>
              <a:t> sobre ellos y sus acciones</a:t>
            </a:r>
            <a:r>
              <a:rPr lang="es-MX" sz="2400" smtClean="0"/>
              <a:t>. Pero realmente no pensamos en forma conjunta, padres, jóvenes y escuela, el modo de hablar sobre el tema y plantear estrategias de crecimiento a este nivel. Los adultos damos instructivos y  "consejos" sobre la marcha de los hechos cotidianos, realizamos intentos de mensualidades "flexibles",  pero lejos estamos   de enseñarles a organizarse, gestionar, es decir</a:t>
            </a:r>
            <a:r>
              <a:rPr lang="es-MX" sz="2400" b="1" smtClean="0"/>
              <a:t> usar el dinero </a:t>
            </a:r>
            <a:r>
              <a:rPr lang="es-MX" sz="2400" smtClean="0"/>
              <a:t>Tal vez   por que nosotros no pasamos por esa experiencia y sabemos gastarlo pero   no sabemos usarlo bien. Tal vez nunca nos detuvimos a pensar el tema por que nos parecía obvio .</a:t>
            </a:r>
          </a:p>
          <a:p>
            <a:endParaRPr lang="es-MX" smtClean="0"/>
          </a:p>
        </p:txBody>
      </p:sp>
      <p:sp>
        <p:nvSpPr>
          <p:cNvPr id="37892" name="3 Marcador de texto"/>
          <p:cNvSpPr>
            <a:spLocks noGrp="1"/>
          </p:cNvSpPr>
          <p:nvPr>
            <p:ph type="body" sz="half" idx="2"/>
          </p:nvPr>
        </p:nvSpPr>
        <p:spPr/>
        <p:txBody>
          <a:bodyPr/>
          <a:lstStyle/>
          <a:p>
            <a:r>
              <a:rPr lang="es-MX" sz="3600" smtClean="0"/>
              <a:t>Educación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Título"/>
          <p:cNvSpPr>
            <a:spLocks noGrp="1"/>
          </p:cNvSpPr>
          <p:nvPr>
            <p:ph type="title"/>
          </p:nvPr>
        </p:nvSpPr>
        <p:spPr/>
        <p:txBody>
          <a:bodyPr/>
          <a:lstStyle/>
          <a:p>
            <a:r>
              <a:rPr lang="es-MX" smtClean="0"/>
              <a:t>Reingeniería </a:t>
            </a:r>
          </a:p>
        </p:txBody>
      </p:sp>
      <p:sp>
        <p:nvSpPr>
          <p:cNvPr id="3" name="2 Marcador de contenido"/>
          <p:cNvSpPr>
            <a:spLocks noGrp="1"/>
          </p:cNvSpPr>
          <p:nvPr>
            <p:ph idx="1"/>
          </p:nvPr>
        </p:nvSpPr>
        <p:spPr>
          <a:xfrm>
            <a:off x="457200" y="2133600"/>
            <a:ext cx="8686800" cy="4724400"/>
          </a:xfrm>
        </p:spPr>
        <p:txBody>
          <a:bodyPr/>
          <a:lstStyle/>
          <a:p>
            <a:pPr marL="274320" indent="-274320" eaLnBrk="1" fontAlgn="auto" hangingPunct="1">
              <a:spcAft>
                <a:spcPts val="0"/>
              </a:spcAft>
              <a:defRPr/>
            </a:pPr>
            <a:r>
              <a:rPr lang="es-MX" i="1" dirty="0" smtClean="0"/>
              <a:t>La idea es que abramos nuestra cabeza a nuevos modos de encarar el tema, que generalmente nos crean   miedo o pensamos que hablar sobre el tema nos estarí­a etiquetando como mercantilistas y materialistas. O  tacaños.</a:t>
            </a:r>
          </a:p>
          <a:p>
            <a:pPr marL="274320" indent="-274320" eaLnBrk="1" fontAlgn="auto" hangingPunct="1">
              <a:spcAft>
                <a:spcPts val="0"/>
              </a:spcAft>
              <a:defRPr/>
            </a:pPr>
            <a:r>
              <a:rPr lang="es-MX" i="1" dirty="0" smtClean="0"/>
              <a:t>“</a:t>
            </a:r>
            <a:r>
              <a:rPr lang="es-MX" i="1" u="sng" dirty="0" smtClean="0"/>
              <a:t>ante el vicio de pedir la virtud de no dar”</a:t>
            </a:r>
            <a:endParaRPr lang="es-MX" u="sng" dirty="0" smtClean="0"/>
          </a:p>
          <a:p>
            <a:pPr>
              <a:defRPr/>
            </a:pPr>
            <a:endParaRPr lang="es-MX" u="sng" dirty="0"/>
          </a:p>
        </p:txBody>
      </p:sp>
      <p:sp>
        <p:nvSpPr>
          <p:cNvPr id="38916" name="3 Marcador de texto"/>
          <p:cNvSpPr>
            <a:spLocks noGrp="1"/>
          </p:cNvSpPr>
          <p:nvPr>
            <p:ph type="body" sz="half" idx="2"/>
          </p:nvPr>
        </p:nvSpPr>
        <p:spPr/>
        <p:txBody>
          <a:bodyPr/>
          <a:lstStyle/>
          <a:p>
            <a:r>
              <a:rPr lang="es-MX" sz="3200" smtClean="0"/>
              <a:t>Comodidad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Título"/>
          <p:cNvSpPr>
            <a:spLocks noGrp="1"/>
          </p:cNvSpPr>
          <p:nvPr>
            <p:ph type="title"/>
          </p:nvPr>
        </p:nvSpPr>
        <p:spPr/>
        <p:txBody>
          <a:bodyPr/>
          <a:lstStyle/>
          <a:p>
            <a:r>
              <a:rPr lang="es-MX" smtClean="0"/>
              <a:t>Reingeniería</a:t>
            </a:r>
          </a:p>
        </p:txBody>
      </p:sp>
      <p:sp>
        <p:nvSpPr>
          <p:cNvPr id="3" name="2 Marcador de contenido"/>
          <p:cNvSpPr>
            <a:spLocks noGrp="1"/>
          </p:cNvSpPr>
          <p:nvPr>
            <p:ph idx="1"/>
          </p:nvPr>
        </p:nvSpPr>
        <p:spPr/>
        <p:txBody>
          <a:bodyPr/>
          <a:lstStyle/>
          <a:p>
            <a:pPr marL="274320" indent="-274320" eaLnBrk="1" fontAlgn="auto" hangingPunct="1">
              <a:spcAft>
                <a:spcPts val="0"/>
              </a:spcAft>
              <a:defRPr/>
            </a:pPr>
            <a:r>
              <a:rPr lang="es-MX" sz="2400" i="1" dirty="0" smtClean="0"/>
              <a:t>Muchos jóvenes   tienen </a:t>
            </a:r>
            <a:r>
              <a:rPr lang="es-MX" sz="2400" b="1" i="1" dirty="0" smtClean="0"/>
              <a:t>tarjetas de crédito</a:t>
            </a:r>
            <a:r>
              <a:rPr lang="es-MX" sz="2400" i="1" dirty="0" smtClean="0"/>
              <a:t>,   que los padres les proporcionan antes de terminar la secundaria,   y jamás recibieron un curso sobre   cómo funcionan los </a:t>
            </a:r>
            <a:r>
              <a:rPr lang="es-MX" sz="2400" b="1" i="1" dirty="0" smtClean="0"/>
              <a:t>intereses</a:t>
            </a:r>
            <a:r>
              <a:rPr lang="es-MX" sz="2400" i="1" dirty="0" smtClean="0"/>
              <a:t> de esas tarjetas. </a:t>
            </a:r>
          </a:p>
          <a:p>
            <a:pPr marL="274320" indent="-274320" eaLnBrk="1" fontAlgn="auto" hangingPunct="1">
              <a:spcAft>
                <a:spcPts val="0"/>
              </a:spcAft>
              <a:defRPr/>
            </a:pPr>
            <a:endParaRPr lang="es-MX" sz="2400" dirty="0" smtClean="0"/>
          </a:p>
          <a:p>
            <a:pPr marL="274320" indent="-274320" eaLnBrk="1" fontAlgn="auto" hangingPunct="1">
              <a:spcAft>
                <a:spcPts val="0"/>
              </a:spcAft>
              <a:defRPr/>
            </a:pPr>
            <a:r>
              <a:rPr lang="es-MX" sz="2400" i="1" dirty="0" smtClean="0"/>
              <a:t>No están preparados para enfrentar el mundo que los aguarda, dónde se </a:t>
            </a:r>
            <a:r>
              <a:rPr lang="es-MX" sz="2400" b="1" i="1" dirty="0" smtClean="0"/>
              <a:t>enfatiza más el gastar que el ahorrar</a:t>
            </a:r>
            <a:r>
              <a:rPr lang="es-MX" sz="2400" i="1" dirty="0" smtClean="0"/>
              <a:t>, por ello es interesante que antes que dejen el hogar puedan entender la diferencia entre </a:t>
            </a:r>
            <a:r>
              <a:rPr lang="es-MX" sz="2400" b="1" i="1" dirty="0" smtClean="0"/>
              <a:t>inversión/valores</a:t>
            </a:r>
            <a:r>
              <a:rPr lang="es-MX" sz="2400" i="1" dirty="0" smtClean="0"/>
              <a:t> y </a:t>
            </a:r>
            <a:r>
              <a:rPr lang="es-MX" sz="2400" b="1" i="1" dirty="0" smtClean="0"/>
              <a:t>compromisos/obligaciones.</a:t>
            </a:r>
            <a:endParaRPr lang="es-MX" sz="2400" dirty="0" smtClean="0"/>
          </a:p>
          <a:p>
            <a:pPr marL="274320" indent="-274320" eaLnBrk="1" fontAlgn="auto" hangingPunct="1">
              <a:spcAft>
                <a:spcPts val="0"/>
              </a:spcAft>
              <a:defRPr/>
            </a:pPr>
            <a:r>
              <a:rPr lang="es-MX" sz="2400" dirty="0" smtClean="0"/>
              <a:t>Bibliografía: Padre Rico-Padre Pobre. </a:t>
            </a:r>
            <a:r>
              <a:rPr lang="es-MX" sz="2400" dirty="0" err="1" smtClean="0"/>
              <a:t>R.Kiyosaki</a:t>
            </a:r>
            <a:r>
              <a:rPr lang="es-MX" sz="2400" dirty="0" smtClean="0"/>
              <a:t> y S. </a:t>
            </a:r>
            <a:r>
              <a:rPr lang="es-MX" sz="2400" dirty="0" err="1" smtClean="0"/>
              <a:t>Lechter</a:t>
            </a:r>
            <a:r>
              <a:rPr lang="es-MX" sz="2400" dirty="0" smtClean="0"/>
              <a:t>. </a:t>
            </a:r>
            <a:r>
              <a:rPr lang="es-MX" sz="2400" dirty="0" err="1" smtClean="0"/>
              <a:t>Ed.Time</a:t>
            </a:r>
            <a:r>
              <a:rPr lang="es-MX" sz="2400" dirty="0" smtClean="0"/>
              <a:t> &amp; </a:t>
            </a:r>
            <a:r>
              <a:rPr lang="es-MX" sz="2400" dirty="0" err="1" smtClean="0"/>
              <a:t>Mone</a:t>
            </a:r>
            <a:endParaRPr lang="es-MX" sz="2400" dirty="0" smtClean="0"/>
          </a:p>
          <a:p>
            <a:pPr>
              <a:defRPr/>
            </a:pPr>
            <a:endParaRPr lang="es-MX" dirty="0"/>
          </a:p>
        </p:txBody>
      </p:sp>
      <p:sp>
        <p:nvSpPr>
          <p:cNvPr id="39940" name="3 Marcador de texto"/>
          <p:cNvSpPr>
            <a:spLocks noGrp="1"/>
          </p:cNvSpPr>
          <p:nvPr>
            <p:ph type="body" sz="half" idx="2"/>
          </p:nvPr>
        </p:nvSpPr>
        <p:spPr/>
        <p:txBody>
          <a:bodyPr/>
          <a:lstStyle/>
          <a:p>
            <a:r>
              <a:rPr lang="es-MX" sz="3600" smtClean="0"/>
              <a:t>Hobbies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Título"/>
          <p:cNvSpPr>
            <a:spLocks noGrp="1"/>
          </p:cNvSpPr>
          <p:nvPr>
            <p:ph type="title"/>
          </p:nvPr>
        </p:nvSpPr>
        <p:spPr/>
        <p:txBody>
          <a:bodyPr/>
          <a:lstStyle/>
          <a:p>
            <a:r>
              <a:rPr lang="es-MX" smtClean="0"/>
              <a:t>    EL DINERO </a:t>
            </a:r>
          </a:p>
        </p:txBody>
      </p:sp>
      <p:sp>
        <p:nvSpPr>
          <p:cNvPr id="40963" name="2 Marcador de contenido"/>
          <p:cNvSpPr>
            <a:spLocks noGrp="1"/>
          </p:cNvSpPr>
          <p:nvPr>
            <p:ph idx="1"/>
          </p:nvPr>
        </p:nvSpPr>
        <p:spPr/>
        <p:txBody>
          <a:bodyPr/>
          <a:lstStyle/>
          <a:p>
            <a:pPr eaLnBrk="1" hangingPunct="1"/>
            <a:r>
              <a:rPr lang="es-MX" sz="2800" smtClean="0"/>
              <a:t>Sabemos que el</a:t>
            </a:r>
            <a:r>
              <a:rPr lang="es-MX" sz="2800" b="1" smtClean="0"/>
              <a:t> dinero </a:t>
            </a:r>
            <a:r>
              <a:rPr lang="es-MX" sz="2800" smtClean="0"/>
              <a:t>implica </a:t>
            </a:r>
            <a:r>
              <a:rPr lang="es-MX" sz="2800" b="1" smtClean="0"/>
              <a:t>poder</a:t>
            </a:r>
            <a:r>
              <a:rPr lang="es-MX" sz="2800" smtClean="0"/>
              <a:t>.   Poder se asocia con </a:t>
            </a:r>
            <a:r>
              <a:rPr lang="es-MX" sz="2800" b="1" smtClean="0"/>
              <a:t>dominio</a:t>
            </a:r>
            <a:r>
              <a:rPr lang="es-MX" sz="2800" smtClean="0"/>
              <a:t>,   con la facultad que uno tiene para mandar o ejecutar una cosa.</a:t>
            </a:r>
          </a:p>
          <a:p>
            <a:pPr eaLnBrk="1" hangingPunct="1"/>
            <a:endParaRPr lang="es-MX" sz="2800" smtClean="0"/>
          </a:p>
          <a:p>
            <a:pPr eaLnBrk="1" hangingPunct="1"/>
            <a:r>
              <a:rPr lang="es-MX" sz="2800" smtClean="0"/>
              <a:t>Fuerza. Vigor, capacidad, posibilidad, poderí­o. Según el diccionario son algunas de las ideas que surgen de este término. Por ello la proyección que implica para el futuro de nuestros hijos nos exige el </a:t>
            </a:r>
            <a:r>
              <a:rPr lang="es-MX" sz="2800" b="1" smtClean="0"/>
              <a:t>tomar conciencia</a:t>
            </a:r>
            <a:r>
              <a:rPr lang="es-MX" sz="2800" smtClean="0"/>
              <a:t> y   la </a:t>
            </a:r>
            <a:r>
              <a:rPr lang="es-MX" sz="2800" b="1" smtClean="0"/>
              <a:t>necesidad de guiarlos</a:t>
            </a:r>
            <a:r>
              <a:rPr lang="es-MX" sz="2800" smtClean="0"/>
              <a:t> para que puedan elegir   </a:t>
            </a:r>
            <a:r>
              <a:rPr lang="es-MX" sz="2800" b="1" smtClean="0"/>
              <a:t>buenas opciones</a:t>
            </a:r>
            <a:r>
              <a:rPr lang="es-MX" smtClean="0"/>
              <a:t>.</a:t>
            </a:r>
          </a:p>
        </p:txBody>
      </p:sp>
      <p:sp>
        <p:nvSpPr>
          <p:cNvPr id="40964" name="3 Marcador de texto"/>
          <p:cNvSpPr>
            <a:spLocks noGrp="1"/>
          </p:cNvSpPr>
          <p:nvPr>
            <p:ph type="body" sz="half" idx="2"/>
          </p:nvPr>
        </p:nvSpPr>
        <p:spPr/>
        <p:txBody>
          <a:bodyPr/>
          <a:lstStyle/>
          <a:p>
            <a:r>
              <a:rPr lang="es-MX" sz="3200" smtClean="0"/>
              <a:t>PELIGRO</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Título"/>
          <p:cNvSpPr>
            <a:spLocks noGrp="1"/>
          </p:cNvSpPr>
          <p:nvPr>
            <p:ph type="title"/>
          </p:nvPr>
        </p:nvSpPr>
        <p:spPr/>
        <p:txBody>
          <a:bodyPr/>
          <a:lstStyle/>
          <a:p>
            <a:r>
              <a:rPr lang="es-MX" smtClean="0"/>
              <a:t>DESCONOCIMIENTO </a:t>
            </a:r>
          </a:p>
        </p:txBody>
      </p:sp>
      <p:sp>
        <p:nvSpPr>
          <p:cNvPr id="41987" name="2 Marcador de contenido"/>
          <p:cNvSpPr>
            <a:spLocks noGrp="1"/>
          </p:cNvSpPr>
          <p:nvPr>
            <p:ph idx="1"/>
          </p:nvPr>
        </p:nvSpPr>
        <p:spPr>
          <a:xfrm>
            <a:off x="457200" y="1571625"/>
            <a:ext cx="8686800" cy="5072063"/>
          </a:xfrm>
        </p:spPr>
        <p:txBody>
          <a:bodyPr/>
          <a:lstStyle/>
          <a:p>
            <a:r>
              <a:rPr lang="es-MX" sz="2800" i="1" smtClean="0"/>
              <a:t>Muchos jóvenes   tienen </a:t>
            </a:r>
            <a:r>
              <a:rPr lang="es-MX" sz="2800" b="1" i="1" smtClean="0"/>
              <a:t>tarjetas de crédito</a:t>
            </a:r>
            <a:r>
              <a:rPr lang="es-MX" sz="2800" i="1" smtClean="0"/>
              <a:t>,   que los padres les proporcionan antes de terminar la secundaria,   y jamás recibieron un curso sobre   cómo funcionan los </a:t>
            </a:r>
            <a:r>
              <a:rPr lang="es-MX" sz="2800" b="1" i="1" smtClean="0"/>
              <a:t>intereses</a:t>
            </a:r>
            <a:r>
              <a:rPr lang="es-MX" sz="2800" i="1" smtClean="0"/>
              <a:t> de esas tarjetas. </a:t>
            </a:r>
          </a:p>
          <a:p>
            <a:endParaRPr lang="es-MX" sz="2800" i="1" smtClean="0"/>
          </a:p>
          <a:p>
            <a:r>
              <a:rPr lang="es-MX" smtClean="0"/>
              <a:t>Efesios 6: Y vosotros, padres, no provoquéis a ira a vuestros hijos,﻿</a:t>
            </a:r>
            <a:r>
              <a:rPr lang="es-MX" i="1" baseline="30000" smtClean="0"/>
              <a:t> </a:t>
            </a:r>
            <a:r>
              <a:rPr lang="es-MX" smtClean="0"/>
              <a:t>sino criadlos en disciplina y amonestación del Señor</a:t>
            </a:r>
          </a:p>
          <a:p>
            <a:endParaRPr lang="es-MX" smtClean="0"/>
          </a:p>
        </p:txBody>
      </p:sp>
      <p:sp>
        <p:nvSpPr>
          <p:cNvPr id="41988" name="3 Marcador de texto"/>
          <p:cNvSpPr>
            <a:spLocks noGrp="1"/>
          </p:cNvSpPr>
          <p:nvPr>
            <p:ph type="body" sz="half" idx="2"/>
          </p:nvPr>
        </p:nvSpPr>
        <p:spPr/>
        <p:txBody>
          <a:bodyPr/>
          <a:lstStyle/>
          <a:p>
            <a:r>
              <a:rPr lang="es-MX" sz="2400" smtClean="0"/>
              <a:t>DESOBEDIENCIA</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Título"/>
          <p:cNvSpPr>
            <a:spLocks noGrp="1"/>
          </p:cNvSpPr>
          <p:nvPr>
            <p:ph type="title"/>
          </p:nvPr>
        </p:nvSpPr>
        <p:spPr>
          <a:xfrm>
            <a:off x="0" y="0"/>
            <a:ext cx="9144000" cy="6858000"/>
          </a:xfrm>
        </p:spPr>
        <p:txBody>
          <a:bodyPr/>
          <a:lstStyle/>
          <a:p>
            <a:pPr>
              <a:buFontTx/>
              <a:buChar char="•"/>
            </a:pPr>
            <a:endParaRPr lang="es-MX" smtClean="0"/>
          </a:p>
        </p:txBody>
      </p:sp>
      <p:sp>
        <p:nvSpPr>
          <p:cNvPr id="43011" name="2 Rectángulo"/>
          <p:cNvSpPr>
            <a:spLocks noChangeArrowheads="1"/>
          </p:cNvSpPr>
          <p:nvPr/>
        </p:nvSpPr>
        <p:spPr bwMode="auto">
          <a:xfrm>
            <a:off x="214313" y="500063"/>
            <a:ext cx="8572500" cy="584200"/>
          </a:xfrm>
          <a:prstGeom prst="rect">
            <a:avLst/>
          </a:prstGeom>
          <a:noFill/>
          <a:ln w="9525">
            <a:noFill/>
            <a:miter lim="800000"/>
            <a:headEnd/>
            <a:tailEnd/>
          </a:ln>
        </p:spPr>
        <p:txBody>
          <a:bodyPr>
            <a:spAutoFit/>
          </a:bodyPr>
          <a:lstStyle/>
          <a:p>
            <a:pPr algn="ctr"/>
            <a:r>
              <a:rPr lang="es-MX" sz="3200" b="1">
                <a:solidFill>
                  <a:srgbClr val="FFFF00"/>
                </a:solidFill>
              </a:rPr>
              <a:t>La importancia de tener otro punto de vista</a:t>
            </a:r>
            <a:endParaRPr lang="es-MX" sz="3200">
              <a:solidFill>
                <a:srgbClr val="FFFF00"/>
              </a:solidFill>
            </a:endParaRPr>
          </a:p>
        </p:txBody>
      </p:sp>
      <p:sp>
        <p:nvSpPr>
          <p:cNvPr id="9220" name="3 Rectángulo"/>
          <p:cNvSpPr>
            <a:spLocks noChangeArrowheads="1"/>
          </p:cNvSpPr>
          <p:nvPr/>
        </p:nvSpPr>
        <p:spPr bwMode="auto">
          <a:xfrm>
            <a:off x="642938" y="1500188"/>
            <a:ext cx="7715250" cy="5770562"/>
          </a:xfrm>
          <a:prstGeom prst="rect">
            <a:avLst/>
          </a:prstGeom>
          <a:noFill/>
          <a:ln w="9525">
            <a:noFill/>
            <a:miter lim="800000"/>
            <a:headEnd/>
            <a:tailEnd/>
          </a:ln>
        </p:spPr>
        <p:txBody>
          <a:bodyPr>
            <a:spAutoFit/>
          </a:bodyPr>
          <a:lstStyle/>
          <a:p>
            <a:pPr>
              <a:buFontTx/>
              <a:buBlip>
                <a:blip r:embed="rId2"/>
              </a:buBlip>
              <a:defRPr/>
            </a:pPr>
            <a:r>
              <a:rPr lang="es-MX" sz="2400" dirty="0">
                <a:latin typeface="+mn-lt"/>
              </a:rPr>
              <a:t>Cada vez que nos </a:t>
            </a:r>
            <a:r>
              <a:rPr lang="es-MX" sz="2400" dirty="0">
                <a:latin typeface="+mn-lt"/>
              </a:rPr>
              <a:t>enfrentamos </a:t>
            </a:r>
            <a:r>
              <a:rPr lang="es-MX" sz="2400" dirty="0">
                <a:latin typeface="+mn-lt"/>
              </a:rPr>
              <a:t>con dificultades y frustraciones, dilemas morales o del sentido de la vida, tendemos a encerrarnos y no comentar nada de lo que nos está ocurriendo.</a:t>
            </a:r>
          </a:p>
          <a:p>
            <a:pPr>
              <a:defRPr/>
            </a:pPr>
            <a:r>
              <a:rPr lang="es-MX" sz="2400" dirty="0">
                <a:latin typeface="+mn-lt"/>
              </a:rPr>
              <a:t>Aquí </a:t>
            </a:r>
            <a:r>
              <a:rPr lang="es-MX" sz="2400" dirty="0">
                <a:latin typeface="+mn-lt"/>
              </a:rPr>
              <a:t>es donde se recomienda la asesoría de la Iglesia, para buscar un razonamiento diferente dado por la Palabra de Dios, que encontramos en la Biblia. ESTO NO ES RELIGIÓN ES BUSCAR </a:t>
            </a:r>
            <a:r>
              <a:rPr lang="es-MX" sz="2400" u="sng" dirty="0">
                <a:latin typeface="+mn-lt"/>
              </a:rPr>
              <a:t>OTRO PUNTO DE VISTA</a:t>
            </a:r>
            <a:r>
              <a:rPr lang="es-MX" sz="2400" u="sng" dirty="0">
                <a:latin typeface="+mn-lt"/>
              </a:rPr>
              <a:t>.</a:t>
            </a:r>
          </a:p>
          <a:p>
            <a:pPr>
              <a:defRPr/>
            </a:pPr>
            <a:endParaRPr lang="es-MX" sz="2400" u="sng" dirty="0">
              <a:latin typeface="+mn-lt"/>
            </a:endParaRPr>
          </a:p>
          <a:p>
            <a:pPr>
              <a:defRPr/>
            </a:pPr>
            <a:r>
              <a:rPr lang="es-MX" sz="2700" dirty="0">
                <a:latin typeface="+mn-lt"/>
              </a:rPr>
              <a:t>Proverbios 22:3</a:t>
            </a:r>
            <a:r>
              <a:rPr lang="es-MX" sz="2700" dirty="0"/>
              <a:t> El avisado ve el mal y se esconde; Mas los simples pasan y reciben el daño.</a:t>
            </a:r>
          </a:p>
          <a:p>
            <a:pPr>
              <a:buFontTx/>
              <a:buBlip>
                <a:blip r:embed="rId2"/>
              </a:buBlip>
              <a:defRPr/>
            </a:pPr>
            <a:endParaRPr lang="es-MX" sz="2400" u="sng" dirty="0">
              <a:latin typeface="+mn-lt"/>
            </a:endParaRPr>
          </a:p>
          <a:p>
            <a:pPr>
              <a:buFontTx/>
              <a:buBlip>
                <a:blip r:embed="rId2"/>
              </a:buBlip>
              <a:defRPr/>
            </a:pPr>
            <a:endParaRPr lang="es-MX" sz="2400" u="sng" dirty="0">
              <a:latin typeface="+mn-lt"/>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Título"/>
          <p:cNvSpPr>
            <a:spLocks noGrp="1"/>
          </p:cNvSpPr>
          <p:nvPr>
            <p:ph type="title"/>
          </p:nvPr>
        </p:nvSpPr>
        <p:spPr/>
        <p:txBody>
          <a:bodyPr/>
          <a:lstStyle/>
          <a:p>
            <a:r>
              <a:rPr lang="es-MX" smtClean="0"/>
              <a:t>CONCLUSIONES Y RECOMENDACIONES</a:t>
            </a:r>
          </a:p>
        </p:txBody>
      </p:sp>
      <p:sp>
        <p:nvSpPr>
          <p:cNvPr id="44035" name="2 Marcador de contenido"/>
          <p:cNvSpPr>
            <a:spLocks noGrp="1"/>
          </p:cNvSpPr>
          <p:nvPr>
            <p:ph idx="1"/>
          </p:nvPr>
        </p:nvSpPr>
        <p:spPr/>
        <p:txBody>
          <a:bodyPr/>
          <a:lstStyle/>
          <a:p>
            <a:r>
              <a:rPr lang="es-MX" sz="2400" smtClean="0"/>
              <a:t>ES NECESARIO ESTABLECER UN LIDERAZGO EN LA CULTURA DEL AHORRO,COMO RESULTADO DEL BUEN MANEJO DE LOS RECURSOS YA SEA EN TIEMPOS DE CRISIS COMO EN TIEMPOS NORMALES. LA BIBLIA DICE LO SIGUEINTE AL RESPECTO:</a:t>
            </a:r>
          </a:p>
          <a:p>
            <a:r>
              <a:rPr lang="es-MX" smtClean="0"/>
              <a:t>1ª PEDRO 4:10 Cada uno según el don que ha recibido, minístrelo a los otros, como buenos administradores de la multiforme gracia de Dios.﻿ </a:t>
            </a:r>
          </a:p>
          <a:p>
            <a:endParaRPr lang="es-MX" smtClean="0"/>
          </a:p>
          <a:p>
            <a:r>
              <a:rPr lang="es-MX" smtClean="0"/>
              <a:t>ES URGENTE SABER TRANSMITIR LA VISION DEL AHORRO, Y DE UNA VIDA DESENTE.</a:t>
            </a:r>
          </a:p>
          <a:p>
            <a:endParaRPr lang="es-MX"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7 Grupo"/>
          <p:cNvGrpSpPr>
            <a:grpSpLocks/>
          </p:cNvGrpSpPr>
          <p:nvPr/>
        </p:nvGrpSpPr>
        <p:grpSpPr bwMode="auto">
          <a:xfrm>
            <a:off x="357188" y="2744788"/>
            <a:ext cx="8312150" cy="2016125"/>
            <a:chOff x="401782" y="2745518"/>
            <a:chExt cx="8311832" cy="2015827"/>
          </a:xfrm>
        </p:grpSpPr>
        <p:sp>
          <p:nvSpPr>
            <p:cNvPr id="7" name="6 Forma libre"/>
            <p:cNvSpPr/>
            <p:nvPr/>
          </p:nvSpPr>
          <p:spPr>
            <a:xfrm>
              <a:off x="428768" y="2745518"/>
              <a:ext cx="8284846" cy="1826942"/>
            </a:xfrm>
            <a:custGeom>
              <a:avLst/>
              <a:gdLst>
                <a:gd name="connsiteX0" fmla="*/ 0 w 8285018"/>
                <a:gd name="connsiteY0" fmla="*/ 805872 h 1826490"/>
                <a:gd name="connsiteX1" fmla="*/ 609600 w 8285018"/>
                <a:gd name="connsiteY1" fmla="*/ 1013690 h 1826490"/>
                <a:gd name="connsiteX2" fmla="*/ 886691 w 8285018"/>
                <a:gd name="connsiteY2" fmla="*/ 1775690 h 1826490"/>
                <a:gd name="connsiteX3" fmla="*/ 1233054 w 8285018"/>
                <a:gd name="connsiteY3" fmla="*/ 1318490 h 1826490"/>
                <a:gd name="connsiteX4" fmla="*/ 2161309 w 8285018"/>
                <a:gd name="connsiteY4" fmla="*/ 667327 h 1826490"/>
                <a:gd name="connsiteX5" fmla="*/ 6179127 w 8285018"/>
                <a:gd name="connsiteY5" fmla="*/ 570345 h 1826490"/>
                <a:gd name="connsiteX6" fmla="*/ 7675418 w 8285018"/>
                <a:gd name="connsiteY6" fmla="*/ 127000 h 1826490"/>
                <a:gd name="connsiteX7" fmla="*/ 7897091 w 8285018"/>
                <a:gd name="connsiteY7" fmla="*/ 1332345 h 1826490"/>
                <a:gd name="connsiteX8" fmla="*/ 8285018 w 8285018"/>
                <a:gd name="connsiteY8" fmla="*/ 833581 h 1826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5018" h="1826490">
                  <a:moveTo>
                    <a:pt x="0" y="805872"/>
                  </a:moveTo>
                  <a:cubicBezTo>
                    <a:pt x="230909" y="828963"/>
                    <a:pt x="461818" y="852054"/>
                    <a:pt x="609600" y="1013690"/>
                  </a:cubicBezTo>
                  <a:cubicBezTo>
                    <a:pt x="757382" y="1175326"/>
                    <a:pt x="782782" y="1724890"/>
                    <a:pt x="886691" y="1775690"/>
                  </a:cubicBezTo>
                  <a:cubicBezTo>
                    <a:pt x="990600" y="1826490"/>
                    <a:pt x="1020618" y="1503217"/>
                    <a:pt x="1233054" y="1318490"/>
                  </a:cubicBezTo>
                  <a:cubicBezTo>
                    <a:pt x="1445490" y="1133763"/>
                    <a:pt x="1336964" y="792018"/>
                    <a:pt x="2161309" y="667327"/>
                  </a:cubicBezTo>
                  <a:cubicBezTo>
                    <a:pt x="2985654" y="542636"/>
                    <a:pt x="5260109" y="660399"/>
                    <a:pt x="6179127" y="570345"/>
                  </a:cubicBezTo>
                  <a:cubicBezTo>
                    <a:pt x="7098145" y="480291"/>
                    <a:pt x="7389091" y="0"/>
                    <a:pt x="7675418" y="127000"/>
                  </a:cubicBezTo>
                  <a:cubicBezTo>
                    <a:pt x="7961745" y="254000"/>
                    <a:pt x="7795491" y="1214582"/>
                    <a:pt x="7897091" y="1332345"/>
                  </a:cubicBezTo>
                  <a:cubicBezTo>
                    <a:pt x="7998691" y="1450108"/>
                    <a:pt x="8141854" y="1141844"/>
                    <a:pt x="8285018" y="833581"/>
                  </a:cubicBezTo>
                </a:path>
              </a:pathLst>
            </a:custGeom>
            <a:ln w="28575">
              <a:solidFill>
                <a:srgbClr val="0070C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s-MX"/>
            </a:p>
          </p:txBody>
        </p:sp>
        <p:sp>
          <p:nvSpPr>
            <p:cNvPr id="6" name="5 Forma libre"/>
            <p:cNvSpPr/>
            <p:nvPr/>
          </p:nvSpPr>
          <p:spPr>
            <a:xfrm>
              <a:off x="401782" y="2934402"/>
              <a:ext cx="8284845" cy="1826943"/>
            </a:xfrm>
            <a:custGeom>
              <a:avLst/>
              <a:gdLst>
                <a:gd name="connsiteX0" fmla="*/ 0 w 8285018"/>
                <a:gd name="connsiteY0" fmla="*/ 805872 h 1826490"/>
                <a:gd name="connsiteX1" fmla="*/ 609600 w 8285018"/>
                <a:gd name="connsiteY1" fmla="*/ 1013690 h 1826490"/>
                <a:gd name="connsiteX2" fmla="*/ 886691 w 8285018"/>
                <a:gd name="connsiteY2" fmla="*/ 1775690 h 1826490"/>
                <a:gd name="connsiteX3" fmla="*/ 1233054 w 8285018"/>
                <a:gd name="connsiteY3" fmla="*/ 1318490 h 1826490"/>
                <a:gd name="connsiteX4" fmla="*/ 2161309 w 8285018"/>
                <a:gd name="connsiteY4" fmla="*/ 667327 h 1826490"/>
                <a:gd name="connsiteX5" fmla="*/ 6179127 w 8285018"/>
                <a:gd name="connsiteY5" fmla="*/ 570345 h 1826490"/>
                <a:gd name="connsiteX6" fmla="*/ 7675418 w 8285018"/>
                <a:gd name="connsiteY6" fmla="*/ 127000 h 1826490"/>
                <a:gd name="connsiteX7" fmla="*/ 7897091 w 8285018"/>
                <a:gd name="connsiteY7" fmla="*/ 1332345 h 1826490"/>
                <a:gd name="connsiteX8" fmla="*/ 8285018 w 8285018"/>
                <a:gd name="connsiteY8" fmla="*/ 833581 h 1826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85018" h="1826490">
                  <a:moveTo>
                    <a:pt x="0" y="805872"/>
                  </a:moveTo>
                  <a:cubicBezTo>
                    <a:pt x="230909" y="828963"/>
                    <a:pt x="461818" y="852054"/>
                    <a:pt x="609600" y="1013690"/>
                  </a:cubicBezTo>
                  <a:cubicBezTo>
                    <a:pt x="757382" y="1175326"/>
                    <a:pt x="782782" y="1724890"/>
                    <a:pt x="886691" y="1775690"/>
                  </a:cubicBezTo>
                  <a:cubicBezTo>
                    <a:pt x="990600" y="1826490"/>
                    <a:pt x="1020618" y="1503217"/>
                    <a:pt x="1233054" y="1318490"/>
                  </a:cubicBezTo>
                  <a:cubicBezTo>
                    <a:pt x="1445490" y="1133763"/>
                    <a:pt x="1336964" y="792018"/>
                    <a:pt x="2161309" y="667327"/>
                  </a:cubicBezTo>
                  <a:cubicBezTo>
                    <a:pt x="2985654" y="542636"/>
                    <a:pt x="5260109" y="660399"/>
                    <a:pt x="6179127" y="570345"/>
                  </a:cubicBezTo>
                  <a:cubicBezTo>
                    <a:pt x="7098145" y="480291"/>
                    <a:pt x="7389091" y="0"/>
                    <a:pt x="7675418" y="127000"/>
                  </a:cubicBezTo>
                  <a:cubicBezTo>
                    <a:pt x="7961745" y="254000"/>
                    <a:pt x="7795491" y="1214582"/>
                    <a:pt x="7897091" y="1332345"/>
                  </a:cubicBezTo>
                  <a:cubicBezTo>
                    <a:pt x="7998691" y="1450108"/>
                    <a:pt x="8141854" y="1141844"/>
                    <a:pt x="8285018" y="833581"/>
                  </a:cubicBezTo>
                </a:path>
              </a:pathLst>
            </a:custGeom>
            <a:ln w="28575">
              <a:solidFill>
                <a:srgbClr val="0070C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s-MX"/>
            </a:p>
          </p:txBody>
        </p:sp>
      </p:grpSp>
      <p:graphicFrame>
        <p:nvGraphicFramePr>
          <p:cNvPr id="5" name="4 Marcador de posición de imagen"/>
          <p:cNvGraphicFramePr>
            <a:graphicFrameLocks noGrp="1"/>
          </p:cNvGraphicFramePr>
          <p:nvPr>
            <p:ph type="pic" idx="1"/>
          </p:nvPr>
        </p:nvGraphicFramePr>
        <p:xfrm>
          <a:off x="2214563" y="1785938"/>
          <a:ext cx="5429288" cy="4450080"/>
        </p:xfrm>
        <a:graphic>
          <a:graphicData uri="http://schemas.openxmlformats.org/drawingml/2006/table">
            <a:tbl>
              <a:tblPr/>
              <a:tblGrid>
                <a:gridCol w="5429288"/>
              </a:tblGrid>
              <a:tr h="608776">
                <a:tc>
                  <a:txBody>
                    <a:bodyPr/>
                    <a:lstStyle/>
                    <a:p>
                      <a:pPr algn="ctr"/>
                      <a:r>
                        <a:rPr lang="es-MX" sz="2800" b="1" u="none" strike="noStrike" dirty="0">
                          <a:solidFill>
                            <a:srgbClr val="FFFFFF"/>
                          </a:solidFill>
                          <a:latin typeface="arial"/>
                        </a:rPr>
                        <a:t>Las 10 industrias mas golpeadas</a:t>
                      </a:r>
                    </a:p>
                  </a:txBody>
                  <a:tcPr marL="60960" marR="60960" marT="60960" marB="60960">
                    <a:lnL>
                      <a:noFill/>
                    </a:lnL>
                    <a:lnR>
                      <a:noFill/>
                    </a:lnR>
                    <a:lnT>
                      <a:noFill/>
                    </a:lnT>
                    <a:lnB>
                      <a:noFill/>
                    </a:lnB>
                    <a:solidFill>
                      <a:srgbClr val="29166F"/>
                    </a:solidFill>
                  </a:tcPr>
                </a:tc>
              </a:tr>
              <a:tr h="2891686">
                <a:tc>
                  <a:txBody>
                    <a:bodyPr/>
                    <a:lstStyle/>
                    <a:p>
                      <a:pPr algn="ctr"/>
                      <a:r>
                        <a:rPr lang="es-MX" sz="2800" b="1" u="none" strike="noStrike" dirty="0">
                          <a:solidFill>
                            <a:srgbClr val="29166F"/>
                          </a:solidFill>
                          <a:latin typeface="arial"/>
                        </a:rPr>
                        <a:t>La fabricación de automóviles, maquinaria y equipo de cómputo cayó hasta 42% en abril; la producción de manufacturas cayó 18% en abril pasado, la mayor caí­da desde 1994</a:t>
                      </a:r>
                      <a:r>
                        <a:rPr lang="es-MX" sz="2400" b="1" u="none" strike="noStrike" dirty="0">
                          <a:solidFill>
                            <a:srgbClr val="29166F"/>
                          </a:solidFill>
                          <a:latin typeface="arial"/>
                        </a:rPr>
                        <a:t>.</a:t>
                      </a:r>
                    </a:p>
                    <a:p>
                      <a:pPr algn="ctr"/>
                      <a:endParaRPr lang="es-MX" sz="2400" dirty="0"/>
                    </a:p>
                  </a:txBody>
                  <a:tcPr marL="60960" marR="60960" marT="60960" marB="60960">
                    <a:lnL>
                      <a:noFill/>
                    </a:lnL>
                    <a:lnR>
                      <a:noFill/>
                    </a:lnR>
                    <a:lnT>
                      <a:noFill/>
                    </a:lnT>
                    <a:lnB>
                      <a:noFill/>
                    </a:lnB>
                    <a:solidFill>
                      <a:srgbClr val="EAF1FF"/>
                    </a:solidFill>
                  </a:tcPr>
                </a:tc>
              </a:tr>
            </a:tbl>
          </a:graphicData>
        </a:graphic>
      </p:graphicFrame>
      <p:sp>
        <p:nvSpPr>
          <p:cNvPr id="11270" name="2 Título"/>
          <p:cNvSpPr>
            <a:spLocks noGrp="1"/>
          </p:cNvSpPr>
          <p:nvPr>
            <p:ph type="title"/>
          </p:nvPr>
        </p:nvSpPr>
        <p:spPr/>
        <p:txBody>
          <a:bodyPr/>
          <a:lstStyle/>
          <a:p>
            <a:pPr eaLnBrk="1" hangingPunct="1"/>
            <a:r>
              <a:rPr lang="es-MX" smtClean="0"/>
              <a:t>Industrias Golpeadas</a:t>
            </a:r>
          </a:p>
        </p:txBody>
      </p:sp>
      <p:sp>
        <p:nvSpPr>
          <p:cNvPr id="11271" name="3 Marcador de texto"/>
          <p:cNvSpPr>
            <a:spLocks noGrp="1"/>
          </p:cNvSpPr>
          <p:nvPr>
            <p:ph type="body" sz="half" idx="2"/>
          </p:nvPr>
        </p:nvSpPr>
        <p:spPr/>
        <p:txBody>
          <a:bodyPr/>
          <a:lstStyle/>
          <a:p>
            <a:pPr eaLnBrk="1" hangingPunct="1"/>
            <a:r>
              <a:rPr lang="es-MX" sz="2800" smtClean="0"/>
              <a:t>MENOS TRABAJO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p:cNvSpPr>
          <p:nvPr>
            <p:ph type="title"/>
          </p:nvPr>
        </p:nvSpPr>
        <p:spPr/>
        <p:txBody>
          <a:bodyPr/>
          <a:lstStyle/>
          <a:p>
            <a:r>
              <a:rPr lang="es-MX" smtClean="0"/>
              <a:t>TIPOS DE ORGANIZACIÓN</a:t>
            </a:r>
          </a:p>
        </p:txBody>
      </p:sp>
      <p:sp>
        <p:nvSpPr>
          <p:cNvPr id="12291" name="2 Marcador de contenido"/>
          <p:cNvSpPr>
            <a:spLocks noGrp="1"/>
          </p:cNvSpPr>
          <p:nvPr>
            <p:ph idx="1"/>
          </p:nvPr>
        </p:nvSpPr>
        <p:spPr/>
        <p:txBody>
          <a:bodyPr/>
          <a:lstStyle/>
          <a:p>
            <a:r>
              <a:rPr lang="es-MX" smtClean="0"/>
              <a:t>La familia</a:t>
            </a:r>
          </a:p>
          <a:p>
            <a:r>
              <a:rPr lang="es-MX" smtClean="0"/>
              <a:t>Padres</a:t>
            </a:r>
          </a:p>
          <a:p>
            <a:r>
              <a:rPr lang="es-MX" smtClean="0"/>
              <a:t>Hijos</a:t>
            </a:r>
          </a:p>
          <a:p>
            <a:r>
              <a:rPr lang="es-MX" smtClean="0"/>
              <a:t>Otros familiares</a:t>
            </a:r>
          </a:p>
          <a:p>
            <a:endParaRPr lang="es-MX" smtClean="0"/>
          </a:p>
          <a:p>
            <a:r>
              <a:rPr lang="es-MX" smtClean="0"/>
              <a:t>La empresa</a:t>
            </a:r>
          </a:p>
          <a:p>
            <a:r>
              <a:rPr lang="es-MX" smtClean="0"/>
              <a:t>Grupos de personas</a:t>
            </a:r>
          </a:p>
          <a:p>
            <a:r>
              <a:rPr lang="es-MX" smtClean="0"/>
              <a:t>Recursos económicos</a:t>
            </a:r>
          </a:p>
        </p:txBody>
      </p:sp>
      <p:sp>
        <p:nvSpPr>
          <p:cNvPr id="12292" name="3 Marcador de texto"/>
          <p:cNvSpPr>
            <a:spLocks noGrp="1"/>
          </p:cNvSpPr>
          <p:nvPr>
            <p:ph type="body" sz="half" idx="2"/>
          </p:nvPr>
        </p:nvSpPr>
        <p:spPr/>
        <p:txBody>
          <a:bodyPr/>
          <a:lstStyle/>
          <a:p>
            <a:r>
              <a:rPr lang="es-MX" sz="2800" smtClean="0"/>
              <a:t>ENTIDADES AFECTADAS</a:t>
            </a:r>
          </a:p>
        </p:txBody>
      </p:sp>
      <p:pic>
        <p:nvPicPr>
          <p:cNvPr id="12293" name="Picture 4" descr="http://images.google.com.sv/url?source=imgres&amp;ct=tbn&amp;q=http://www.unal.edu.co/derecho/imagenes/la_facultad/familia-hijos.jpg&amp;usg=AFQjCNFVpLuuNFGAFhkyIDva6Bi13y4e1w"/>
          <p:cNvPicPr>
            <a:picLocks noChangeAspect="1" noChangeArrowheads="1"/>
          </p:cNvPicPr>
          <p:nvPr/>
        </p:nvPicPr>
        <p:blipFill>
          <a:blip r:embed="rId2"/>
          <a:srcRect/>
          <a:stretch>
            <a:fillRect/>
          </a:stretch>
        </p:blipFill>
        <p:spPr bwMode="auto">
          <a:xfrm>
            <a:off x="3929063" y="1584325"/>
            <a:ext cx="2928937" cy="2173288"/>
          </a:xfrm>
          <a:prstGeom prst="rect">
            <a:avLst/>
          </a:prstGeom>
          <a:noFill/>
          <a:ln w="9525">
            <a:noFill/>
            <a:miter lim="800000"/>
            <a:headEnd/>
            <a:tailEnd/>
          </a:ln>
        </p:spPr>
      </p:pic>
      <p:pic>
        <p:nvPicPr>
          <p:cNvPr id="12294" name="Picture 8" descr="http://images.google.com.sv/url?source=imgres&amp;ct=tbn&amp;q=http://www.vigorsl.es/images/empresa_pic.jpg&amp;usg=AFQjCNHopSVDpDgR7ZcwaEhSg5z-ki0bFw"/>
          <p:cNvPicPr>
            <a:picLocks noChangeAspect="1" noChangeArrowheads="1"/>
          </p:cNvPicPr>
          <p:nvPr/>
        </p:nvPicPr>
        <p:blipFill>
          <a:blip r:embed="rId3"/>
          <a:srcRect/>
          <a:stretch>
            <a:fillRect/>
          </a:stretch>
        </p:blipFill>
        <p:spPr bwMode="auto">
          <a:xfrm>
            <a:off x="5429250" y="3786188"/>
            <a:ext cx="2357438" cy="271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p:txBody>
          <a:bodyPr/>
          <a:lstStyle/>
          <a:p>
            <a:r>
              <a:rPr lang="es-MX" smtClean="0"/>
              <a:t>     LA FAMILIA</a:t>
            </a:r>
          </a:p>
        </p:txBody>
      </p:sp>
      <p:sp>
        <p:nvSpPr>
          <p:cNvPr id="13315" name="2 Marcador de contenido"/>
          <p:cNvSpPr>
            <a:spLocks noGrp="1"/>
          </p:cNvSpPr>
          <p:nvPr>
            <p:ph idx="1"/>
          </p:nvPr>
        </p:nvSpPr>
        <p:spPr>
          <a:xfrm>
            <a:off x="157163" y="1714500"/>
            <a:ext cx="4414837" cy="4724400"/>
          </a:xfrm>
        </p:spPr>
        <p:txBody>
          <a:bodyPr/>
          <a:lstStyle/>
          <a:p>
            <a:pPr marL="514350" indent="-514350">
              <a:buFont typeface="Wingdings 2" pitchFamily="18" charset="2"/>
              <a:buBlip>
                <a:blip r:embed="rId2"/>
              </a:buBlip>
            </a:pPr>
            <a:r>
              <a:rPr lang="es-MX" smtClean="0"/>
              <a:t>LOS INGRESOS</a:t>
            </a:r>
          </a:p>
          <a:p>
            <a:pPr marL="514350" indent="-514350">
              <a:buFont typeface="Wingdings 2" pitchFamily="18" charset="2"/>
              <a:buBlip>
                <a:blip r:embed="rId2"/>
              </a:buBlip>
            </a:pPr>
            <a:r>
              <a:rPr lang="es-MX" smtClean="0"/>
              <a:t>LOS GASTOS</a:t>
            </a:r>
          </a:p>
          <a:p>
            <a:pPr marL="514350" indent="-514350">
              <a:buFont typeface="Wingdings 2" pitchFamily="18" charset="2"/>
              <a:buBlip>
                <a:blip r:embed="rId2"/>
              </a:buBlip>
            </a:pPr>
            <a:r>
              <a:rPr lang="es-MX" smtClean="0"/>
              <a:t>LAS INVERSIONES</a:t>
            </a:r>
          </a:p>
        </p:txBody>
      </p:sp>
      <p:sp>
        <p:nvSpPr>
          <p:cNvPr id="13316" name="3 Marcador de texto"/>
          <p:cNvSpPr>
            <a:spLocks noGrp="1"/>
          </p:cNvSpPr>
          <p:nvPr>
            <p:ph type="body" sz="half" idx="2"/>
          </p:nvPr>
        </p:nvSpPr>
        <p:spPr/>
        <p:txBody>
          <a:bodyPr/>
          <a:lstStyle/>
          <a:p>
            <a:r>
              <a:rPr lang="es-MX" sz="2800" smtClean="0"/>
              <a:t>Necesidades y deseos</a:t>
            </a:r>
          </a:p>
        </p:txBody>
      </p:sp>
      <p:grpSp>
        <p:nvGrpSpPr>
          <p:cNvPr id="13317" name="8 Grupo"/>
          <p:cNvGrpSpPr>
            <a:grpSpLocks/>
          </p:cNvGrpSpPr>
          <p:nvPr/>
        </p:nvGrpSpPr>
        <p:grpSpPr bwMode="auto">
          <a:xfrm>
            <a:off x="142875" y="1643063"/>
            <a:ext cx="7358063" cy="4643437"/>
            <a:chOff x="1101436" y="1701800"/>
            <a:chExt cx="7899720" cy="4870472"/>
          </a:xfrm>
        </p:grpSpPr>
        <p:sp>
          <p:nvSpPr>
            <p:cNvPr id="8" name="7 Forma libre"/>
            <p:cNvSpPr/>
            <p:nvPr/>
          </p:nvSpPr>
          <p:spPr>
            <a:xfrm>
              <a:off x="1101436" y="1701800"/>
              <a:ext cx="7899720" cy="4870472"/>
            </a:xfrm>
            <a:custGeom>
              <a:avLst/>
              <a:gdLst>
                <a:gd name="connsiteX0" fmla="*/ 270164 w 7384473"/>
                <a:gd name="connsiteY0" fmla="*/ 3424382 h 4735945"/>
                <a:gd name="connsiteX1" fmla="*/ 2431473 w 7384473"/>
                <a:gd name="connsiteY1" fmla="*/ 2066636 h 4735945"/>
                <a:gd name="connsiteX2" fmla="*/ 4315691 w 7384473"/>
                <a:gd name="connsiteY2" fmla="*/ 1817255 h 4735945"/>
                <a:gd name="connsiteX3" fmla="*/ 3886200 w 7384473"/>
                <a:gd name="connsiteY3" fmla="*/ 528782 h 4735945"/>
                <a:gd name="connsiteX4" fmla="*/ 5230091 w 7384473"/>
                <a:gd name="connsiteY4" fmla="*/ 99291 h 4735945"/>
                <a:gd name="connsiteX5" fmla="*/ 6837219 w 7384473"/>
                <a:gd name="connsiteY5" fmla="*/ 251691 h 4735945"/>
                <a:gd name="connsiteX6" fmla="*/ 6421582 w 7384473"/>
                <a:gd name="connsiteY6" fmla="*/ 1609436 h 4735945"/>
                <a:gd name="connsiteX7" fmla="*/ 6061364 w 7384473"/>
                <a:gd name="connsiteY7" fmla="*/ 2565400 h 4735945"/>
                <a:gd name="connsiteX8" fmla="*/ 7308273 w 7384473"/>
                <a:gd name="connsiteY8" fmla="*/ 3701473 h 4735945"/>
                <a:gd name="connsiteX9" fmla="*/ 6518564 w 7384473"/>
                <a:gd name="connsiteY9" fmla="*/ 4394200 h 4735945"/>
                <a:gd name="connsiteX10" fmla="*/ 4994564 w 7384473"/>
                <a:gd name="connsiteY10" fmla="*/ 4130964 h 4735945"/>
                <a:gd name="connsiteX11" fmla="*/ 3068782 w 7384473"/>
                <a:gd name="connsiteY11" fmla="*/ 4726709 h 4735945"/>
                <a:gd name="connsiteX12" fmla="*/ 810491 w 7384473"/>
                <a:gd name="connsiteY12" fmla="*/ 4075545 h 4735945"/>
                <a:gd name="connsiteX13" fmla="*/ 270164 w 7384473"/>
                <a:gd name="connsiteY13" fmla="*/ 3424382 h 4735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84473" h="4735945">
                  <a:moveTo>
                    <a:pt x="270164" y="3424382"/>
                  </a:moveTo>
                  <a:cubicBezTo>
                    <a:pt x="540328" y="3089564"/>
                    <a:pt x="1757218" y="2334491"/>
                    <a:pt x="2431473" y="2066636"/>
                  </a:cubicBezTo>
                  <a:cubicBezTo>
                    <a:pt x="3105728" y="1798781"/>
                    <a:pt x="4073237" y="2073564"/>
                    <a:pt x="4315691" y="1817255"/>
                  </a:cubicBezTo>
                  <a:cubicBezTo>
                    <a:pt x="4558145" y="1560946"/>
                    <a:pt x="3733800" y="815109"/>
                    <a:pt x="3886200" y="528782"/>
                  </a:cubicBezTo>
                  <a:cubicBezTo>
                    <a:pt x="4038600" y="242455"/>
                    <a:pt x="4738255" y="145473"/>
                    <a:pt x="5230091" y="99291"/>
                  </a:cubicBezTo>
                  <a:cubicBezTo>
                    <a:pt x="5721928" y="53109"/>
                    <a:pt x="6638637" y="0"/>
                    <a:pt x="6837219" y="251691"/>
                  </a:cubicBezTo>
                  <a:cubicBezTo>
                    <a:pt x="7035801" y="503382"/>
                    <a:pt x="6550891" y="1223818"/>
                    <a:pt x="6421582" y="1609436"/>
                  </a:cubicBezTo>
                  <a:cubicBezTo>
                    <a:pt x="6292273" y="1995054"/>
                    <a:pt x="5913582" y="2216727"/>
                    <a:pt x="6061364" y="2565400"/>
                  </a:cubicBezTo>
                  <a:cubicBezTo>
                    <a:pt x="6209146" y="2914073"/>
                    <a:pt x="7232073" y="3396673"/>
                    <a:pt x="7308273" y="3701473"/>
                  </a:cubicBezTo>
                  <a:cubicBezTo>
                    <a:pt x="7384473" y="4006273"/>
                    <a:pt x="6904182" y="4322618"/>
                    <a:pt x="6518564" y="4394200"/>
                  </a:cubicBezTo>
                  <a:cubicBezTo>
                    <a:pt x="6132946" y="4465782"/>
                    <a:pt x="5569528" y="4075546"/>
                    <a:pt x="4994564" y="4130964"/>
                  </a:cubicBezTo>
                  <a:cubicBezTo>
                    <a:pt x="4419600" y="4186382"/>
                    <a:pt x="3766127" y="4735945"/>
                    <a:pt x="3068782" y="4726709"/>
                  </a:cubicBezTo>
                  <a:cubicBezTo>
                    <a:pt x="2371437" y="4717473"/>
                    <a:pt x="1279236" y="4294909"/>
                    <a:pt x="810491" y="4075545"/>
                  </a:cubicBezTo>
                  <a:cubicBezTo>
                    <a:pt x="341746" y="3856181"/>
                    <a:pt x="0" y="3759200"/>
                    <a:pt x="270164" y="3424382"/>
                  </a:cubicBezTo>
                  <a:close/>
                </a:path>
              </a:pathLst>
            </a:custGeom>
            <a:solidFill>
              <a:schemeClr val="accent4">
                <a:lumMod val="60000"/>
                <a:lumOff val="40000"/>
              </a:schemeClr>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pic>
          <p:nvPicPr>
            <p:cNvPr id="13320" name="Picture 2" descr="http://images.google.com.sv/url?source=imgres&amp;ct=tbn&amp;q=http://justcuriosities.files.wordpress.com/2009/01/9111b_12.jpg&amp;usg=AFQjCNH-UAuqK6vgaElVlpdZ3NIMbFKYOg"/>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357818" y="3906319"/>
              <a:ext cx="2286016" cy="1951573"/>
            </a:xfrm>
            <a:prstGeom prst="rect">
              <a:avLst/>
            </a:prstGeom>
            <a:noFill/>
            <a:ln w="9525">
              <a:noFill/>
              <a:miter lim="800000"/>
              <a:headEnd/>
              <a:tailEnd/>
            </a:ln>
          </p:spPr>
        </p:pic>
        <p:pic>
          <p:nvPicPr>
            <p:cNvPr id="13321" name="Picture 4" descr="http://images.google.com.sv/url?source=imgres&amp;ct=tbn&amp;q=http://www.ingreso.unsl.edu.ar/carreras/fch/educacion_especial.jpg&amp;usg=AFQjCNHNJJeg4pC3i1IGmME5tcRKSWLtpw"/>
            <p:cNvPicPr>
              <a:picLocks noChangeAspect="1" noChangeArrowheads="1"/>
            </p:cNvPicPr>
            <p:nvPr/>
          </p:nvPicPr>
          <p:blipFill>
            <a:blip r:embed="rId4"/>
            <a:srcRect l="14595" t="3801" b="4982"/>
            <a:stretch>
              <a:fillRect/>
            </a:stretch>
          </p:blipFill>
          <p:spPr bwMode="auto">
            <a:xfrm>
              <a:off x="2428860" y="4429132"/>
              <a:ext cx="2508236" cy="1714512"/>
            </a:xfrm>
            <a:prstGeom prst="rect">
              <a:avLst/>
            </a:prstGeom>
            <a:noFill/>
            <a:ln w="9525">
              <a:noFill/>
              <a:miter lim="800000"/>
              <a:headEnd/>
              <a:tailEnd/>
            </a:ln>
          </p:spPr>
        </p:pic>
        <p:pic>
          <p:nvPicPr>
            <p:cNvPr id="13322" name="Picture 6" descr="http://images.google.com.sv/url?source=imgres&amp;ct=img&amp;q=http://ztfnews.files.wordpress.com/2009/05/libros.jpg&amp;usg=AFQjCNGFOCTsHUzmrCXgomXbbpYnKbn3Hw"/>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715008" y="1821644"/>
              <a:ext cx="2143140" cy="1964546"/>
            </a:xfrm>
            <a:prstGeom prst="rect">
              <a:avLst/>
            </a:prstGeom>
            <a:noFill/>
            <a:ln w="9525">
              <a:noFill/>
              <a:miter lim="800000"/>
              <a:headEnd/>
              <a:tailEnd/>
            </a:ln>
          </p:spPr>
        </p:pic>
      </p:grpSp>
      <p:pic>
        <p:nvPicPr>
          <p:cNvPr id="13318" name="Picture 11" descr="http://images.google.com.sv/url?source=imgres&amp;ct=img&amp;q=http://aguadeluna.blogia.com/upload/20090524050232-castillo-20de-20cenicienta-1-.jpg&amp;usg=AFQjCNHGZnuaDTypWQsuLB0DwlJvwB-Xew"/>
          <p:cNvPicPr>
            <a:picLocks noChangeAspect="1" noChangeArrowheads="1"/>
          </p:cNvPicPr>
          <p:nvPr/>
        </p:nvPicPr>
        <p:blipFill>
          <a:blip r:embed="rId6"/>
          <a:srcRect/>
          <a:stretch>
            <a:fillRect/>
          </a:stretch>
        </p:blipFill>
        <p:spPr bwMode="auto">
          <a:xfrm>
            <a:off x="7050088" y="2071688"/>
            <a:ext cx="1916112" cy="26431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p:cNvSpPr>
            <a:spLocks noGrp="1"/>
          </p:cNvSpPr>
          <p:nvPr>
            <p:ph type="title"/>
          </p:nvPr>
        </p:nvSpPr>
        <p:spPr/>
        <p:txBody>
          <a:bodyPr/>
          <a:lstStyle/>
          <a:p>
            <a:r>
              <a:rPr lang="es-MX" smtClean="0"/>
              <a:t>LA EMPRESA</a:t>
            </a:r>
          </a:p>
        </p:txBody>
      </p:sp>
      <p:sp>
        <p:nvSpPr>
          <p:cNvPr id="14339" name="2 Marcador de contenido"/>
          <p:cNvSpPr>
            <a:spLocks noGrp="1"/>
          </p:cNvSpPr>
          <p:nvPr>
            <p:ph idx="1"/>
          </p:nvPr>
        </p:nvSpPr>
        <p:spPr>
          <a:xfrm>
            <a:off x="0" y="1785938"/>
            <a:ext cx="8686800" cy="4724400"/>
          </a:xfrm>
        </p:spPr>
        <p:txBody>
          <a:bodyPr/>
          <a:lstStyle/>
          <a:p>
            <a:pPr>
              <a:buFont typeface="Wingdings 2" pitchFamily="18" charset="2"/>
              <a:buBlip>
                <a:blip r:embed="rId2"/>
              </a:buBlip>
            </a:pPr>
            <a:r>
              <a:rPr lang="es-MX" smtClean="0"/>
              <a:t>INVERSIONES</a:t>
            </a:r>
          </a:p>
          <a:p>
            <a:pPr>
              <a:buFont typeface="Wingdings 2" pitchFamily="18" charset="2"/>
              <a:buBlip>
                <a:blip r:embed="rId2"/>
              </a:buBlip>
            </a:pPr>
            <a:r>
              <a:rPr lang="es-MX" smtClean="0"/>
              <a:t>INGRESOS</a:t>
            </a:r>
          </a:p>
          <a:p>
            <a:pPr>
              <a:buFont typeface="Wingdings 2" pitchFamily="18" charset="2"/>
              <a:buBlip>
                <a:blip r:embed="rId2"/>
              </a:buBlip>
            </a:pPr>
            <a:r>
              <a:rPr lang="es-MX" smtClean="0"/>
              <a:t>EGRESOS</a:t>
            </a:r>
          </a:p>
          <a:p>
            <a:pPr>
              <a:buFont typeface="Wingdings 2" pitchFamily="18" charset="2"/>
              <a:buBlip>
                <a:blip r:embed="rId2"/>
              </a:buBlip>
            </a:pPr>
            <a:r>
              <a:rPr lang="es-MX" smtClean="0"/>
              <a:t>GASTOS</a:t>
            </a:r>
          </a:p>
          <a:p>
            <a:pPr>
              <a:buFont typeface="Wingdings 2" pitchFamily="18" charset="2"/>
              <a:buBlip>
                <a:blip r:embed="rId2"/>
              </a:buBlip>
            </a:pPr>
            <a:r>
              <a:rPr lang="es-MX" smtClean="0"/>
              <a:t>UTILIDAD</a:t>
            </a:r>
          </a:p>
        </p:txBody>
      </p:sp>
      <p:sp>
        <p:nvSpPr>
          <p:cNvPr id="14340" name="3 Marcador de texto"/>
          <p:cNvSpPr>
            <a:spLocks noGrp="1"/>
          </p:cNvSpPr>
          <p:nvPr>
            <p:ph type="body" sz="half" idx="2"/>
          </p:nvPr>
        </p:nvSpPr>
        <p:spPr/>
        <p:txBody>
          <a:bodyPr/>
          <a:lstStyle/>
          <a:p>
            <a:r>
              <a:rPr lang="es-MX" sz="3200" smtClean="0"/>
              <a:t>SATISFACER AL CLIENTE</a:t>
            </a:r>
          </a:p>
        </p:txBody>
      </p:sp>
      <p:grpSp>
        <p:nvGrpSpPr>
          <p:cNvPr id="14341" name="8 Grupo"/>
          <p:cNvGrpSpPr>
            <a:grpSpLocks/>
          </p:cNvGrpSpPr>
          <p:nvPr/>
        </p:nvGrpSpPr>
        <p:grpSpPr bwMode="auto">
          <a:xfrm>
            <a:off x="2857500" y="1962150"/>
            <a:ext cx="6286500" cy="4895850"/>
            <a:chOff x="2206640" y="1533100"/>
            <a:chExt cx="6508764" cy="4896296"/>
          </a:xfrm>
        </p:grpSpPr>
        <p:sp>
          <p:nvSpPr>
            <p:cNvPr id="8" name="7 Forma libre"/>
            <p:cNvSpPr/>
            <p:nvPr/>
          </p:nvSpPr>
          <p:spPr>
            <a:xfrm>
              <a:off x="3071188" y="1533100"/>
              <a:ext cx="5644216" cy="4896296"/>
            </a:xfrm>
            <a:custGeom>
              <a:avLst/>
              <a:gdLst>
                <a:gd name="connsiteX0" fmla="*/ 725054 w 4888346"/>
                <a:gd name="connsiteY0" fmla="*/ 3350491 h 4902201"/>
                <a:gd name="connsiteX1" fmla="*/ 1708727 w 4888346"/>
                <a:gd name="connsiteY1" fmla="*/ 3835400 h 4902201"/>
                <a:gd name="connsiteX2" fmla="*/ 2706254 w 4888346"/>
                <a:gd name="connsiteY2" fmla="*/ 4832928 h 4902201"/>
                <a:gd name="connsiteX3" fmla="*/ 4036291 w 4888346"/>
                <a:gd name="connsiteY3" fmla="*/ 3419764 h 4902201"/>
                <a:gd name="connsiteX4" fmla="*/ 4742873 w 4888346"/>
                <a:gd name="connsiteY4" fmla="*/ 1410855 h 4902201"/>
                <a:gd name="connsiteX5" fmla="*/ 3163454 w 4888346"/>
                <a:gd name="connsiteY5" fmla="*/ 94673 h 4902201"/>
                <a:gd name="connsiteX6" fmla="*/ 1057563 w 4888346"/>
                <a:gd name="connsiteY6" fmla="*/ 842819 h 4902201"/>
                <a:gd name="connsiteX7" fmla="*/ 60036 w 4888346"/>
                <a:gd name="connsiteY7" fmla="*/ 2131291 h 4902201"/>
                <a:gd name="connsiteX8" fmla="*/ 725054 w 4888346"/>
                <a:gd name="connsiteY8" fmla="*/ 3350491 h 4902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88346" h="4902201">
                  <a:moveTo>
                    <a:pt x="725054" y="3350491"/>
                  </a:moveTo>
                  <a:cubicBezTo>
                    <a:pt x="999836" y="3634509"/>
                    <a:pt x="1378527" y="3588327"/>
                    <a:pt x="1708727" y="3835400"/>
                  </a:cubicBezTo>
                  <a:cubicBezTo>
                    <a:pt x="2038927" y="4082473"/>
                    <a:pt x="2318327" y="4902201"/>
                    <a:pt x="2706254" y="4832928"/>
                  </a:cubicBezTo>
                  <a:cubicBezTo>
                    <a:pt x="3094181" y="4763655"/>
                    <a:pt x="3696855" y="3990110"/>
                    <a:pt x="4036291" y="3419764"/>
                  </a:cubicBezTo>
                  <a:cubicBezTo>
                    <a:pt x="4375728" y="2849419"/>
                    <a:pt x="4888346" y="1965037"/>
                    <a:pt x="4742873" y="1410855"/>
                  </a:cubicBezTo>
                  <a:cubicBezTo>
                    <a:pt x="4597400" y="856673"/>
                    <a:pt x="3777672" y="189346"/>
                    <a:pt x="3163454" y="94673"/>
                  </a:cubicBezTo>
                  <a:cubicBezTo>
                    <a:pt x="2549236" y="0"/>
                    <a:pt x="1574799" y="503383"/>
                    <a:pt x="1057563" y="842819"/>
                  </a:cubicBezTo>
                  <a:cubicBezTo>
                    <a:pt x="540327" y="1182255"/>
                    <a:pt x="120072" y="1713346"/>
                    <a:pt x="60036" y="2131291"/>
                  </a:cubicBezTo>
                  <a:cubicBezTo>
                    <a:pt x="0" y="2549236"/>
                    <a:pt x="450272" y="3066473"/>
                    <a:pt x="725054" y="3350491"/>
                  </a:cubicBezTo>
                  <a:close/>
                </a:path>
              </a:pathLst>
            </a:custGeom>
            <a:solidFill>
              <a:schemeClr val="accent1">
                <a:lumMod val="40000"/>
                <a:lumOff val="60000"/>
              </a:schemeClr>
            </a:solidFill>
            <a:ln w="571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ln w="57150">
                  <a:solidFill>
                    <a:schemeClr val="tx1"/>
                  </a:solidFill>
                </a:ln>
              </a:endParaRPr>
            </a:p>
          </p:txBody>
        </p:sp>
        <p:pic>
          <p:nvPicPr>
            <p:cNvPr id="53250" name="Picture 2" descr="http://images.google.com.sv/url?source=imgres&amp;ct=tbn&amp;q=http://mercadoenergia.com/mercado/wp-content/uploads/2008/09/inversion.jpg&amp;usg=AFQjCNFSRNOE3M9AYMdBIBPtC4sSBNQXvw"/>
            <p:cNvPicPr>
              <a:picLocks noChangeAspect="1" noChangeArrowheads="1"/>
            </p:cNvPicPr>
            <p:nvPr/>
          </p:nvPicPr>
          <p:blipFill>
            <a:blip r:embed="rId3"/>
            <a:srcRect/>
            <a:stretch>
              <a:fillRect/>
            </a:stretch>
          </p:blipFill>
          <p:spPr bwMode="auto">
            <a:xfrm>
              <a:off x="4787135" y="1856980"/>
              <a:ext cx="3293829" cy="2576748"/>
            </a:xfrm>
            <a:prstGeom prst="rect">
              <a:avLst/>
            </a:prstGeom>
            <a:noFill/>
            <a:ln w="38100">
              <a:solidFill>
                <a:schemeClr val="bg2">
                  <a:lumMod val="50000"/>
                </a:schemeClr>
              </a:solidFill>
            </a:ln>
          </p:spPr>
        </p:pic>
        <p:pic>
          <p:nvPicPr>
            <p:cNvPr id="53252" name="Picture 4" descr="http://images.google.com.sv/url?source=imgres&amp;ct=img&amp;q=http://www.cecader.gob.mx/boletin/b43/images/resena1.jpg&amp;usg=AFQjCNGN-yUzgDDgVJ1WYKXGkXo7mZr8og"/>
            <p:cNvPicPr>
              <a:picLocks noChangeAspect="1" noChangeArrowheads="1"/>
            </p:cNvPicPr>
            <p:nvPr/>
          </p:nvPicPr>
          <p:blipFill>
            <a:blip r:embed="rId4"/>
            <a:srcRect/>
            <a:stretch>
              <a:fillRect/>
            </a:stretch>
          </p:blipFill>
          <p:spPr bwMode="auto">
            <a:xfrm>
              <a:off x="2206640" y="3785968"/>
              <a:ext cx="2365180" cy="2365590"/>
            </a:xfrm>
            <a:prstGeom prst="rect">
              <a:avLst/>
            </a:prstGeom>
            <a:noFill/>
            <a:ln w="38100">
              <a:solidFill>
                <a:schemeClr val="bg2">
                  <a:lumMod val="50000"/>
                </a:schemeClr>
              </a:solidFill>
            </a:ln>
          </p:spPr>
        </p:pic>
        <p:pic>
          <p:nvPicPr>
            <p:cNvPr id="53254" name="Picture 6" descr="http://images.google.com.sv/url?source=imgres&amp;ct=img&amp;q=http://www.confidencial.com.ni/2002-272/pict/dolar272.jpg&amp;usg=AFQjCNG1yzyK2bNLWLJPDUG_-XDrDzLukw"/>
            <p:cNvPicPr>
              <a:picLocks noChangeAspect="1" noChangeArrowheads="1"/>
            </p:cNvPicPr>
            <p:nvPr/>
          </p:nvPicPr>
          <p:blipFill>
            <a:blip r:embed="rId5"/>
            <a:srcRect/>
            <a:stretch>
              <a:fillRect/>
            </a:stretch>
          </p:blipFill>
          <p:spPr bwMode="auto">
            <a:xfrm>
              <a:off x="5286798" y="4630595"/>
              <a:ext cx="1936193" cy="1584469"/>
            </a:xfrm>
            <a:prstGeom prst="rect">
              <a:avLst/>
            </a:prstGeom>
            <a:noFill/>
            <a:ln w="38100">
              <a:solidFill>
                <a:schemeClr val="bg2">
                  <a:lumMod val="50000"/>
                </a:schemeClr>
              </a:solidFill>
            </a:ln>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p:cNvSpPr>
            <a:spLocks noGrp="1"/>
          </p:cNvSpPr>
          <p:nvPr>
            <p:ph type="title"/>
          </p:nvPr>
        </p:nvSpPr>
        <p:spPr/>
        <p:txBody>
          <a:bodyPr/>
          <a:lstStyle/>
          <a:p>
            <a:r>
              <a:rPr lang="es-MX" smtClean="0"/>
              <a:t>Administración y Liderazgo</a:t>
            </a:r>
          </a:p>
        </p:txBody>
      </p:sp>
      <p:sp>
        <p:nvSpPr>
          <p:cNvPr id="15363" name="2 Marcador de contenido"/>
          <p:cNvSpPr>
            <a:spLocks noGrp="1"/>
          </p:cNvSpPr>
          <p:nvPr>
            <p:ph idx="1"/>
          </p:nvPr>
        </p:nvSpPr>
        <p:spPr>
          <a:xfrm>
            <a:off x="228600" y="1600200"/>
            <a:ext cx="8701088" cy="4724400"/>
          </a:xfrm>
        </p:spPr>
        <p:txBody>
          <a:bodyPr/>
          <a:lstStyle/>
          <a:p>
            <a:pPr algn="just">
              <a:buFont typeface="Wingdings 2" pitchFamily="18" charset="2"/>
              <a:buBlip>
                <a:blip r:embed="rId2"/>
              </a:buBlip>
            </a:pPr>
            <a:r>
              <a:rPr lang="es-MX" sz="2400" b="1" smtClean="0"/>
              <a:t>Liderazgo Vs. Administración </a:t>
            </a:r>
          </a:p>
          <a:p>
            <a:pPr lvl="1" algn="just"/>
            <a:r>
              <a:rPr lang="es-MX" sz="2400" smtClean="0"/>
              <a:t>Te resultará siempre de gran valor, comprender la diferencia que existe entre </a:t>
            </a:r>
            <a:r>
              <a:rPr lang="es-MX" sz="2400" b="1" smtClean="0"/>
              <a:t>Liderar y Administrar</a:t>
            </a:r>
            <a:r>
              <a:rPr lang="es-MX" sz="2400" smtClean="0"/>
              <a:t>, y sobre todo, identificar a cual de estas dos actividades, estás dedicando más tiempo y esfuerzos... </a:t>
            </a:r>
          </a:p>
          <a:p>
            <a:pPr lvl="1" algn="just"/>
            <a:r>
              <a:rPr lang="es-MX" sz="2400" smtClean="0"/>
              <a:t>Comparto 100% el enfoque de Peter Drucker y Warren Bennis cuando dicen: "</a:t>
            </a:r>
            <a:r>
              <a:rPr lang="es-MX" sz="2400" i="1" u="sng" smtClean="0">
                <a:solidFill>
                  <a:srgbClr val="002060"/>
                </a:solidFill>
              </a:rPr>
              <a:t>Administrar es hacer las cosas bien, y Liderar, es hacer las cosas correctas”.</a:t>
            </a:r>
          </a:p>
          <a:p>
            <a:pPr lvl="1" algn="just"/>
            <a:r>
              <a:rPr lang="es-MX" sz="2400" smtClean="0"/>
              <a:t>Según este enfoque, podríamos decir que la administración es: La encargada de garantizar la mejor y más eficiente manera de andar el camino, que el liderazgo ha marcado. </a:t>
            </a:r>
          </a:p>
          <a:p>
            <a:pPr algn="just"/>
            <a:endParaRPr lang="es-MX" smtClean="0"/>
          </a:p>
        </p:txBody>
      </p:sp>
      <p:sp>
        <p:nvSpPr>
          <p:cNvPr id="15364" name="3 Marcador de texto"/>
          <p:cNvSpPr>
            <a:spLocks noGrp="1"/>
          </p:cNvSpPr>
          <p:nvPr>
            <p:ph type="body" sz="half" idx="2"/>
          </p:nvPr>
        </p:nvSpPr>
        <p:spPr/>
        <p:txBody>
          <a:bodyPr/>
          <a:lstStyle/>
          <a:p>
            <a:r>
              <a:rPr lang="es-MX" smtClean="0"/>
              <a:t>Conceptos Básicos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p:cNvSpPr>
            <a:spLocks noGrp="1"/>
          </p:cNvSpPr>
          <p:nvPr>
            <p:ph type="title"/>
          </p:nvPr>
        </p:nvSpPr>
        <p:spPr/>
        <p:txBody>
          <a:bodyPr/>
          <a:lstStyle/>
          <a:p>
            <a:r>
              <a:rPr lang="es-MX" smtClean="0"/>
              <a:t>LIDERAZGO Y EQUIPO</a:t>
            </a:r>
          </a:p>
        </p:txBody>
      </p:sp>
      <p:sp>
        <p:nvSpPr>
          <p:cNvPr id="16387" name="2 Marcador de contenido"/>
          <p:cNvSpPr>
            <a:spLocks noGrp="1"/>
          </p:cNvSpPr>
          <p:nvPr>
            <p:ph idx="1"/>
          </p:nvPr>
        </p:nvSpPr>
        <p:spPr/>
        <p:txBody>
          <a:bodyPr/>
          <a:lstStyle/>
          <a:p>
            <a:pPr>
              <a:buFont typeface="Wingdings 2" pitchFamily="18" charset="2"/>
              <a:buBlip>
                <a:blip r:embed="rId2"/>
              </a:buBlip>
            </a:pPr>
            <a:r>
              <a:rPr lang="es-MX" sz="2400" smtClean="0"/>
              <a:t>Se requiere el apoyo decidido de los diferentes colaboradores y miembros de la familia que necesitan ser obedientes a un plan de bienestar para el grupo, esto es lo que se logra a base de desarrollo humano, para lograr acuerdos.</a:t>
            </a:r>
          </a:p>
          <a:p>
            <a:pPr>
              <a:buFont typeface="Wingdings 2" pitchFamily="18" charset="2"/>
              <a:buBlip>
                <a:blip r:embed="rId2"/>
              </a:buBlip>
            </a:pPr>
            <a:r>
              <a:rPr lang="es-MX" sz="2400" smtClean="0"/>
              <a:t>Un rubro que no se podía cambiar es de acuerdo a las necesidades del cliente, aunque se salga de la comodidad; también, el utilizar eficientemente los recursos que se tienen; por otro lado, cada empleado y cada miembro debe estar consciente del compromiso de ahorrar, por que este no es tiempo de bonanza.</a:t>
            </a:r>
          </a:p>
          <a:p>
            <a:endParaRPr lang="es-MX" smtClean="0"/>
          </a:p>
        </p:txBody>
      </p:sp>
      <p:sp>
        <p:nvSpPr>
          <p:cNvPr id="16388" name="3 Marcador de texto"/>
          <p:cNvSpPr>
            <a:spLocks noGrp="1"/>
          </p:cNvSpPr>
          <p:nvPr>
            <p:ph type="body" sz="half" idx="2"/>
          </p:nvPr>
        </p:nvSpPr>
        <p:spPr/>
        <p:txBody>
          <a:bodyPr>
            <a:normAutofit lnSpcReduction="10000"/>
          </a:bodyPr>
          <a:lstStyle/>
          <a:p>
            <a:pPr>
              <a:defRPr/>
            </a:pPr>
            <a:r>
              <a:rPr lang="es-MX" sz="2400" smtClean="0"/>
              <a:t>DESARROLLAR CULTURA DEL AHORRO</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fab">
  <a:themeElements>
    <a:clrScheme name="Prefab">
      <a:dk1>
        <a:sysClr val="windowText" lastClr="000000"/>
      </a:dk1>
      <a:lt1>
        <a:sysClr val="window" lastClr="FFFFFF"/>
      </a:lt1>
      <a:dk2>
        <a:srgbClr val="5D5C64"/>
      </a:dk2>
      <a:lt2>
        <a:srgbClr val="E4D9BE"/>
      </a:lt2>
      <a:accent1>
        <a:srgbClr val="E0B62E"/>
      </a:accent1>
      <a:accent2>
        <a:srgbClr val="E6632E"/>
      </a:accent2>
      <a:accent3>
        <a:srgbClr val="73C1C7"/>
      </a:accent3>
      <a:accent4>
        <a:srgbClr val="75964C"/>
      </a:accent4>
      <a:accent5>
        <a:srgbClr val="C78C45"/>
      </a:accent5>
      <a:accent6>
        <a:srgbClr val="BCA076"/>
      </a:accent6>
      <a:hlink>
        <a:srgbClr val="CF3B0D"/>
      </a:hlink>
      <a:folHlink>
        <a:srgbClr val="7E756C"/>
      </a:folHlink>
    </a:clrScheme>
    <a:fontScheme name="Prefab">
      <a:majorFont>
        <a:latin typeface="Arial Black"/>
        <a:ea typeface=""/>
        <a:cs typeface=""/>
        <a:font script="Jpan" typeface="ＭＳ Ｐゴシック"/>
        <a:font script="Hang" typeface="HY견고딕"/>
        <a:font script="Hans" typeface="宋体"/>
        <a:font script="Hant" typeface="新細明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blipFill>
          <a:blip xmlns:r="http://schemas.openxmlformats.org/officeDocument/2006/relationships" r:embed="rId1">
            <a:duotone>
              <a:schemeClr val="phClr">
                <a:shade val="75000"/>
                <a:satMod val="120000"/>
              </a:schemeClr>
              <a:schemeClr val="phClr">
                <a:tint val="94000"/>
                <a:satMod val="2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Prefabricado</Template>
  <TotalTime>724</TotalTime>
  <Words>1602</Words>
  <Application>Microsoft Office PowerPoint</Application>
  <PresentationFormat>Presentación en pantalla (4:3)</PresentationFormat>
  <Paragraphs>183</Paragraphs>
  <Slides>36</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36</vt:i4>
      </vt:variant>
    </vt:vector>
  </HeadingPairs>
  <TitlesOfParts>
    <vt:vector size="41" baseType="lpstr">
      <vt:lpstr>Arial</vt:lpstr>
      <vt:lpstr>Arial Black</vt:lpstr>
      <vt:lpstr>Wingdings 2</vt:lpstr>
      <vt:lpstr>Calibri</vt:lpstr>
      <vt:lpstr>Prefab</vt:lpstr>
      <vt:lpstr>Administración Eficiente de los recursos en tiempos de crisis.</vt:lpstr>
      <vt:lpstr> LA CRISIS NO LA DETIENE NI EL LLANTO  NI LA RISA</vt:lpstr>
      <vt:lpstr> POCAS ESPERANZAS</vt:lpstr>
      <vt:lpstr>Industrias Golpeadas</vt:lpstr>
      <vt:lpstr>TIPOS DE ORGANIZACIÓN</vt:lpstr>
      <vt:lpstr>     LA FAMILIA</vt:lpstr>
      <vt:lpstr>LA EMPRESA</vt:lpstr>
      <vt:lpstr>Administración y Liderazgo</vt:lpstr>
      <vt:lpstr>LIDERAZGO Y EQUIPO</vt:lpstr>
      <vt:lpstr>     LIDERAZGO </vt:lpstr>
      <vt:lpstr>      EL AHORRO</vt:lpstr>
      <vt:lpstr>   CONDUCTAS</vt:lpstr>
      <vt:lpstr>Administración</vt:lpstr>
      <vt:lpstr>Estrategia Humana para la buena administración</vt:lpstr>
      <vt:lpstr>Estrategia Humana para la buena administración</vt:lpstr>
      <vt:lpstr>   PLANIFICAR</vt:lpstr>
      <vt:lpstr>     AHORRO FAMILIAR</vt:lpstr>
      <vt:lpstr>EL LIDERAZGO</vt:lpstr>
      <vt:lpstr>CULTURA DEL AHORRO</vt:lpstr>
      <vt:lpstr>ESTRATEGIA    DIVINA</vt:lpstr>
      <vt:lpstr>         HUMILDAD</vt:lpstr>
      <vt:lpstr>LA MEJOR GANANCIA ES LO ESPIRITUAL</vt:lpstr>
      <vt:lpstr>LA CLAVE: LIDERAZGO</vt:lpstr>
      <vt:lpstr>    SABIDURIA</vt:lpstr>
      <vt:lpstr>SALMO 146:5-7</vt:lpstr>
      <vt:lpstr>       Humildad</vt:lpstr>
      <vt:lpstr>Humildad</vt:lpstr>
      <vt:lpstr>ECONOMIA</vt:lpstr>
      <vt:lpstr>Necesidad</vt:lpstr>
      <vt:lpstr>Inversión</vt:lpstr>
      <vt:lpstr>Reingeniería </vt:lpstr>
      <vt:lpstr>Reingeniería</vt:lpstr>
      <vt:lpstr>    EL DINERO </vt:lpstr>
      <vt:lpstr>DESCONOCIMIENTO </vt:lpstr>
      <vt:lpstr>Diapositiva 35</vt:lpstr>
      <vt:lpstr>CONCLUSIONES Y RECOMENDACIONES</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 nadie es duda: el año 2009 se viene difícil en materia económica. Todos los pronósticos apuntan a que en el mundo la expansión será baja. Sólo en América Latina el último reporte sitúa las expectativas en 1,9% y en 2% para Chile.</dc:title>
  <dc:creator>Roberto Montoya</dc:creator>
  <cp:lastModifiedBy>Roberto Montoya</cp:lastModifiedBy>
  <cp:revision>68</cp:revision>
  <dcterms:created xsi:type="dcterms:W3CDTF">2009-06-22T03:06:06Z</dcterms:created>
  <dcterms:modified xsi:type="dcterms:W3CDTF">2009-06-26T16:22:30Z</dcterms:modified>
</cp:coreProperties>
</file>