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sldIdLst>
    <p:sldId id="278" r:id="rId2"/>
    <p:sldId id="279" r:id="rId3"/>
    <p:sldId id="280" r:id="rId4"/>
    <p:sldId id="319" r:id="rId5"/>
    <p:sldId id="324" r:id="rId6"/>
    <p:sldId id="299" r:id="rId7"/>
    <p:sldId id="281" r:id="rId8"/>
    <p:sldId id="282" r:id="rId9"/>
    <p:sldId id="322" r:id="rId10"/>
    <p:sldId id="284" r:id="rId11"/>
    <p:sldId id="323" r:id="rId12"/>
    <p:sldId id="285" r:id="rId13"/>
    <p:sldId id="303" r:id="rId14"/>
    <p:sldId id="315" r:id="rId15"/>
    <p:sldId id="286" r:id="rId16"/>
    <p:sldId id="314" r:id="rId17"/>
    <p:sldId id="321" r:id="rId18"/>
    <p:sldId id="287" r:id="rId19"/>
    <p:sldId id="313" r:id="rId20"/>
    <p:sldId id="288" r:id="rId21"/>
    <p:sldId id="289" r:id="rId22"/>
    <p:sldId id="308" r:id="rId23"/>
    <p:sldId id="317" r:id="rId24"/>
    <p:sldId id="290" r:id="rId25"/>
    <p:sldId id="320" r:id="rId26"/>
    <p:sldId id="318" r:id="rId27"/>
    <p:sldId id="291" r:id="rId28"/>
    <p:sldId id="292" r:id="rId29"/>
    <p:sldId id="293" r:id="rId30"/>
    <p:sldId id="294" r:id="rId31"/>
    <p:sldId id="325" r:id="rId32"/>
    <p:sldId id="295" r:id="rId33"/>
    <p:sldId id="305" r:id="rId34"/>
    <p:sldId id="296" r:id="rId35"/>
    <p:sldId id="306" r:id="rId36"/>
    <p:sldId id="301" r:id="rId37"/>
    <p:sldId id="307" r:id="rId38"/>
    <p:sldId id="29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1" autoAdjust="0"/>
    <p:restoredTop sz="94714" autoAdjust="0"/>
  </p:normalViewPr>
  <p:slideViewPr>
    <p:cSldViewPr>
      <p:cViewPr varScale="1">
        <p:scale>
          <a:sx n="69" d="100"/>
          <a:sy n="69" d="100"/>
        </p:scale>
        <p:origin x="-20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CEDF93-82A2-4C8A-AE4E-E47546CDF252}" type="datetimeFigureOut">
              <a:rPr lang="es-ES_tradnl"/>
              <a:pPr>
                <a:defRPr/>
              </a:pPr>
              <a:t>24/04/2014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S_trad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8363F0-8C56-42BE-ABC2-5951C708A52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4AAA52-2635-48C6-A745-958091ECA907}" type="slidenum">
              <a:rPr lang="es-ES_tradnl" smtClean="0"/>
              <a:pPr/>
              <a:t>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A2C36B-521E-4571-94E9-F3CE06477354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07FCCC-5AC0-4292-BFA5-0BE859B9A40D}" type="slidenum">
              <a:rPr lang="es-ES_tradnl" smtClean="0"/>
              <a:pPr/>
              <a:t>35</a:t>
            </a:fld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cs typeface="+mn-cs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cs typeface="+mn-cs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cs typeface="+mn-cs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cs typeface="+mn-cs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cs typeface="+mn-cs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cs typeface="+mn-cs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526BB-8928-4F2F-A1F1-DE80D58A98E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DE6BB-6142-4994-8010-D218082833B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EE5CD-5FA1-45B0-89E2-78341706270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F83C6-B4F7-4ACE-8764-74F7216D7DF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E8095-45AB-49F4-B5F3-1814562A48E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70192-C84D-4EAE-A8FD-47503EFA17C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E8359-A88C-4B94-8740-E5B1E9BB275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47EAA-F078-47DC-8166-D6A7342E30D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37C26-FC4E-476F-89EB-EF42BA88EFC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AD6DC-02FC-44BF-97CF-5B9A54D29A4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2CD9A-97EE-4602-B030-589E432C0D1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cs typeface="+mn-cs"/>
            </a:endParaRPr>
          </a:p>
        </p:txBody>
      </p:sp>
      <p:sp>
        <p:nvSpPr>
          <p:cNvPr id="205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cs typeface="+mn-cs"/>
            </a:endParaRPr>
          </a:p>
        </p:txBody>
      </p:sp>
      <p:sp>
        <p:nvSpPr>
          <p:cNvPr id="205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cs typeface="+mn-cs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cs typeface="+mn-cs"/>
            </a:endParaRPr>
          </a:p>
        </p:txBody>
      </p:sp>
      <p:sp>
        <p:nvSpPr>
          <p:cNvPr id="205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cs typeface="+mn-cs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cs typeface="+mn-cs"/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cs typeface="+mn-cs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cs typeface="+mn-cs"/>
            </a:endParaRPr>
          </a:p>
        </p:txBody>
      </p:sp>
      <p:sp>
        <p:nvSpPr>
          <p:cNvPr id="205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cs typeface="+mn-cs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ES_tradnl" smtClean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smtClean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C0076555-2E9A-4BCE-8880-D00D3ABE82D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pPr eaLnBrk="1" hangingPunct="1"/>
            <a:r>
              <a:rPr lang="es-ES_tradnl" dirty="0" smtClean="0"/>
              <a:t>TÉCNICAS PRÁCTICAS DE LA NEGOCIACIÓN EFECTIVA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pPr eaLnBrk="1" hangingPunct="1"/>
            <a:endParaRPr lang="es-ES_tradnl" sz="2400" smtClean="0"/>
          </a:p>
          <a:p>
            <a:pPr eaLnBrk="1" hangingPunct="1"/>
            <a:endParaRPr lang="es-ES_tradnl" sz="2400" smtClean="0"/>
          </a:p>
        </p:txBody>
      </p:sp>
      <p:pic>
        <p:nvPicPr>
          <p:cNvPr id="3076" name="Picture 5" descr="C:\Users\Karla de Hasbun\Downloads\PPP_IBUSI_PRD_BusinessDeal_c\PPP_IBUSI_CLP_BusinessDeal_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2004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1.- Definir Claramente  sus Objetivos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pretende</a:t>
            </a:r>
            <a:r>
              <a:rPr lang="en-US" dirty="0" smtClean="0"/>
              <a:t> </a:t>
            </a:r>
            <a:r>
              <a:rPr lang="en-US" dirty="0" err="1" smtClean="0"/>
              <a:t>lograr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pretende</a:t>
            </a:r>
            <a:r>
              <a:rPr lang="en-US" dirty="0" smtClean="0"/>
              <a:t> </a:t>
            </a:r>
            <a:r>
              <a:rPr lang="en-US" dirty="0" err="1" smtClean="0"/>
              <a:t>lograrlo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smtClean="0"/>
              <a:t>¿En </a:t>
            </a:r>
            <a:r>
              <a:rPr lang="en-US" dirty="0" err="1" smtClean="0"/>
              <a:t>cuánto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smtClean="0"/>
              <a:t>¿A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costo</a:t>
            </a:r>
            <a:r>
              <a:rPr lang="en-US" dirty="0" smtClean="0"/>
              <a:t>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escrito</a:t>
            </a:r>
            <a:r>
              <a:rPr lang="en-US" dirty="0" smtClean="0"/>
              <a:t>.</a:t>
            </a:r>
            <a:endParaRPr lang="es-ES_tradnl" dirty="0" smtClean="0"/>
          </a:p>
        </p:txBody>
      </p:sp>
      <p:pic>
        <p:nvPicPr>
          <p:cNvPr id="11268" name="Picture 2" descr="C:\Users\Karla de Hasbun\Documents\USAID\PPP_IBUSC_PRD_Bullseye_Target_B\PPP_IBUSC_CLP_Bullseye_Target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Disminuir</a:t>
            </a:r>
            <a:r>
              <a:rPr lang="en-US" sz="3600" dirty="0" smtClean="0"/>
              <a:t> el </a:t>
            </a:r>
            <a:r>
              <a:rPr lang="en-US" sz="3600" dirty="0" err="1" smtClean="0"/>
              <a:t>costo</a:t>
            </a:r>
            <a:endParaRPr lang="en-US" sz="3600" dirty="0" smtClean="0"/>
          </a:p>
          <a:p>
            <a:r>
              <a:rPr lang="en-US" sz="3600" dirty="0" err="1" smtClean="0"/>
              <a:t>Ampliar</a:t>
            </a:r>
            <a:r>
              <a:rPr lang="en-US" sz="3600" dirty="0" smtClean="0"/>
              <a:t> el </a:t>
            </a:r>
            <a:r>
              <a:rPr lang="en-US" sz="3600" dirty="0" err="1" smtClean="0"/>
              <a:t>plazo</a:t>
            </a:r>
            <a:r>
              <a:rPr lang="en-US" sz="3600" dirty="0" smtClean="0"/>
              <a:t> </a:t>
            </a:r>
          </a:p>
          <a:p>
            <a:r>
              <a:rPr lang="en-US" sz="3600" dirty="0" err="1" smtClean="0"/>
              <a:t>Mejorar</a:t>
            </a:r>
            <a:r>
              <a:rPr lang="en-US" sz="3600" dirty="0" smtClean="0"/>
              <a:t>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garantías</a:t>
            </a:r>
            <a:endParaRPr lang="en-US" sz="3600" dirty="0" smtClean="0"/>
          </a:p>
          <a:p>
            <a:r>
              <a:rPr lang="en-US" sz="3600" dirty="0" err="1" smtClean="0"/>
              <a:t>Compartir</a:t>
            </a:r>
            <a:r>
              <a:rPr lang="en-US" sz="3600" dirty="0" smtClean="0"/>
              <a:t> los </a:t>
            </a:r>
            <a:r>
              <a:rPr lang="en-US" sz="3600" dirty="0" err="1" smtClean="0"/>
              <a:t>gastos</a:t>
            </a:r>
            <a:endParaRPr lang="en-US" sz="3600" dirty="0" smtClean="0"/>
          </a:p>
          <a:p>
            <a:r>
              <a:rPr lang="en-US" sz="3600" dirty="0" err="1" smtClean="0"/>
              <a:t>Obtener</a:t>
            </a:r>
            <a:r>
              <a:rPr lang="en-US" sz="3600" dirty="0" smtClean="0"/>
              <a:t>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derecho</a:t>
            </a:r>
            <a:r>
              <a:rPr lang="en-US" sz="3600" dirty="0" smtClean="0"/>
              <a:t> de </a:t>
            </a:r>
            <a:r>
              <a:rPr lang="en-US" sz="3600" dirty="0" err="1" smtClean="0"/>
              <a:t>exclusividad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_tradnl" sz="4000" dirty="0" smtClean="0"/>
              <a:t> </a:t>
            </a:r>
            <a:r>
              <a:rPr lang="es-ES_tradnl" dirty="0" smtClean="0"/>
              <a:t>2.- Preparar las Condiciones </a:t>
            </a:r>
            <a:br>
              <a:rPr lang="es-ES_tradnl" dirty="0" smtClean="0"/>
            </a:br>
            <a:r>
              <a:rPr lang="es-ES_tradnl" dirty="0" smtClean="0"/>
              <a:t>y el Ambiente Adecuado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mtClean="0"/>
              <a:t>Buscar si es posible un lugar neutro. </a:t>
            </a:r>
          </a:p>
          <a:p>
            <a:pPr eaLnBrk="1" hangingPunct="1">
              <a:lnSpc>
                <a:spcPct val="80000"/>
              </a:lnSpc>
            </a:pPr>
            <a:r>
              <a:rPr lang="es-ES_tradnl" smtClean="0"/>
              <a:t>Acompañarse de personas que aporten a la negociación.</a:t>
            </a:r>
          </a:p>
          <a:p>
            <a:pPr eaLnBrk="1" hangingPunct="1">
              <a:lnSpc>
                <a:spcPct val="80000"/>
              </a:lnSpc>
            </a:pPr>
            <a:r>
              <a:rPr lang="es-ES_tradnl" smtClean="0"/>
              <a:t>Sentarse en mesa redonda.</a:t>
            </a:r>
          </a:p>
          <a:p>
            <a:pPr eaLnBrk="1" hangingPunct="1">
              <a:lnSpc>
                <a:spcPct val="80000"/>
              </a:lnSpc>
            </a:pPr>
            <a:r>
              <a:rPr lang="es-ES_tradnl" smtClean="0"/>
              <a:t>Rompa el hielo con conversaciones optimistas y de mutuo interés.</a:t>
            </a:r>
          </a:p>
          <a:p>
            <a:pPr eaLnBrk="1" hangingPunct="1">
              <a:lnSpc>
                <a:spcPct val="80000"/>
              </a:lnSpc>
            </a:pPr>
            <a:r>
              <a:rPr lang="es-ES_tradnl" smtClean="0"/>
              <a:t>Evite las interrupciones. </a:t>
            </a:r>
          </a:p>
          <a:p>
            <a:pPr eaLnBrk="1" hangingPunct="1">
              <a:lnSpc>
                <a:spcPct val="80000"/>
              </a:lnSpc>
            </a:pPr>
            <a:r>
              <a:rPr lang="es-ES_tradnl" smtClean="0"/>
              <a:t>Domine el tema y obtenga información que lo respalde. Busque ser confiable.</a:t>
            </a:r>
          </a:p>
          <a:p>
            <a:pPr eaLnBrk="1" hangingPunct="1">
              <a:lnSpc>
                <a:spcPct val="80000"/>
              </a:lnSpc>
            </a:pPr>
            <a:endParaRPr lang="es-ES_tradnl" sz="20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2.- Preparar las Condiciones …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2895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b="1" i="1" dirty="0" smtClean="0"/>
              <a:t>Conozca</a:t>
            </a:r>
            <a:r>
              <a:rPr lang="es-ES_tradnl" dirty="0" smtClean="0"/>
              <a:t> lo más relevante de su contraparte.</a:t>
            </a:r>
          </a:p>
          <a:p>
            <a:pPr eaLnBrk="1" hangingPunct="1">
              <a:lnSpc>
                <a:spcPct val="80000"/>
              </a:lnSpc>
            </a:pPr>
            <a:r>
              <a:rPr lang="es-ES_tradnl" dirty="0" smtClean="0"/>
              <a:t>Sea siempre </a:t>
            </a:r>
            <a:r>
              <a:rPr lang="es-ES_tradnl" b="1" i="1" dirty="0" smtClean="0"/>
              <a:t>cortés</a:t>
            </a:r>
            <a:r>
              <a:rPr lang="es-ES_tradnl" dirty="0" smtClean="0"/>
              <a:t> y amable.</a:t>
            </a:r>
          </a:p>
          <a:p>
            <a:pPr eaLnBrk="1" hangingPunct="1">
              <a:lnSpc>
                <a:spcPct val="80000"/>
              </a:lnSpc>
            </a:pPr>
            <a:r>
              <a:rPr lang="es-ES_tradnl" b="1" i="1" dirty="0" smtClean="0"/>
              <a:t>Nunca interrumpa </a:t>
            </a:r>
            <a:r>
              <a:rPr lang="es-ES_tradnl" dirty="0" smtClean="0"/>
              <a:t>aunque no esté de acuerdo.</a:t>
            </a:r>
          </a:p>
          <a:p>
            <a:pPr eaLnBrk="1" hangingPunct="1">
              <a:lnSpc>
                <a:spcPct val="80000"/>
              </a:lnSpc>
            </a:pPr>
            <a:r>
              <a:rPr lang="es-ES_tradnl" dirty="0" smtClean="0"/>
              <a:t> Negociar con quien tenga </a:t>
            </a:r>
            <a:r>
              <a:rPr lang="es-ES_tradnl" b="1" i="1" dirty="0" smtClean="0"/>
              <a:t>poder de decisión.</a:t>
            </a:r>
          </a:p>
          <a:p>
            <a:pPr eaLnBrk="1" hangingPunct="1">
              <a:lnSpc>
                <a:spcPct val="80000"/>
              </a:lnSpc>
            </a:pPr>
            <a:r>
              <a:rPr lang="es-ES_tradnl" dirty="0" smtClean="0"/>
              <a:t>Pida la dirección de Dios </a:t>
            </a:r>
            <a:r>
              <a:rPr lang="es-ES_tradnl" b="1" i="1" dirty="0" smtClean="0"/>
              <a:t>en oración</a:t>
            </a:r>
            <a:r>
              <a:rPr lang="es-ES_tradnl" dirty="0" smtClean="0"/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Importancia</a:t>
            </a:r>
            <a:r>
              <a:rPr lang="en-US" dirty="0" smtClean="0"/>
              <a:t> de </a:t>
            </a:r>
            <a:r>
              <a:rPr lang="en-US" dirty="0" err="1" smtClean="0"/>
              <a:t>Orar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Jehová</a:t>
            </a:r>
            <a:r>
              <a:rPr lang="en-US" sz="3600" dirty="0" smtClean="0"/>
              <a:t> son </a:t>
            </a:r>
            <a:r>
              <a:rPr lang="en-US" sz="3600" b="1" i="1" dirty="0" err="1" smtClean="0"/>
              <a:t>ordenados</a:t>
            </a:r>
            <a:r>
              <a:rPr lang="en-US" sz="3600" dirty="0" smtClean="0"/>
              <a:t> los </a:t>
            </a:r>
            <a:r>
              <a:rPr lang="en-US" sz="3600" dirty="0" err="1" smtClean="0"/>
              <a:t>pasos</a:t>
            </a:r>
            <a:r>
              <a:rPr lang="en-US" sz="3600" dirty="0" smtClean="0"/>
              <a:t> del hombre y </a:t>
            </a:r>
            <a:r>
              <a:rPr lang="en-US" sz="3600" dirty="0" err="1" smtClean="0"/>
              <a:t>él</a:t>
            </a:r>
            <a:r>
              <a:rPr lang="en-US" sz="3600" dirty="0" smtClean="0"/>
              <a:t> </a:t>
            </a:r>
            <a:r>
              <a:rPr lang="en-US" sz="3600" b="1" i="1" dirty="0" err="1" smtClean="0"/>
              <a:t>aprueba</a:t>
            </a:r>
            <a:r>
              <a:rPr lang="en-US" sz="3600" dirty="0" smtClean="0"/>
              <a:t> </a:t>
            </a:r>
            <a:r>
              <a:rPr lang="en-US" sz="3600" dirty="0" err="1" smtClean="0"/>
              <a:t>su</a:t>
            </a:r>
            <a:r>
              <a:rPr lang="en-US" sz="3600" dirty="0" smtClean="0"/>
              <a:t> </a:t>
            </a:r>
            <a:r>
              <a:rPr lang="en-US" sz="3600" dirty="0" err="1" smtClean="0"/>
              <a:t>camino</a:t>
            </a:r>
            <a:r>
              <a:rPr lang="en-US" sz="3600" dirty="0" smtClean="0"/>
              <a:t>”. </a:t>
            </a:r>
          </a:p>
          <a:p>
            <a:pPr lvl="1"/>
            <a:r>
              <a:rPr lang="en-US" dirty="0" err="1" smtClean="0"/>
              <a:t>Salmos</a:t>
            </a:r>
            <a:r>
              <a:rPr lang="en-US" dirty="0" smtClean="0"/>
              <a:t> 37:23</a:t>
            </a:r>
            <a:endParaRPr lang="en-US" dirty="0" smtClean="0"/>
          </a:p>
          <a:p>
            <a:r>
              <a:rPr lang="en-US" sz="3600" dirty="0" smtClean="0"/>
              <a:t>“</a:t>
            </a:r>
            <a:r>
              <a:rPr lang="en-US" sz="3600" dirty="0" err="1" smtClean="0"/>
              <a:t>Encomienda</a:t>
            </a:r>
            <a:r>
              <a:rPr lang="en-US" sz="3600" dirty="0" smtClean="0"/>
              <a:t> </a:t>
            </a:r>
            <a:r>
              <a:rPr lang="en-US" sz="3600" dirty="0" smtClean="0"/>
              <a:t>a </a:t>
            </a:r>
            <a:r>
              <a:rPr lang="en-US" sz="3600" dirty="0" err="1" smtClean="0"/>
              <a:t>Jehová</a:t>
            </a:r>
            <a:r>
              <a:rPr lang="en-US" sz="3600" dirty="0" smtClean="0"/>
              <a:t> </a:t>
            </a:r>
            <a:r>
              <a:rPr lang="en-US" sz="3600" dirty="0" err="1" smtClean="0"/>
              <a:t>tu</a:t>
            </a:r>
            <a:r>
              <a:rPr lang="en-US" sz="3600" dirty="0" err="1" smtClean="0"/>
              <a:t>s</a:t>
            </a:r>
            <a:r>
              <a:rPr lang="en-US" sz="3600" dirty="0" smtClean="0"/>
              <a:t> </a:t>
            </a:r>
            <a:r>
              <a:rPr lang="en-US" sz="3600" dirty="0" err="1" smtClean="0"/>
              <a:t>obras</a:t>
            </a:r>
            <a:r>
              <a:rPr lang="en-US" sz="3600" dirty="0" smtClean="0"/>
              <a:t> y </a:t>
            </a:r>
            <a:r>
              <a:rPr lang="en-US" sz="3600" dirty="0" err="1" smtClean="0"/>
              <a:t>tus</a:t>
            </a:r>
            <a:r>
              <a:rPr lang="en-US" sz="3600" dirty="0" smtClean="0"/>
              <a:t> </a:t>
            </a:r>
            <a:r>
              <a:rPr lang="en-US" sz="3600" dirty="0" err="1" smtClean="0"/>
              <a:t>pensamientos</a:t>
            </a:r>
            <a:r>
              <a:rPr lang="en-US" sz="3600" dirty="0" smtClean="0"/>
              <a:t> </a:t>
            </a:r>
            <a:r>
              <a:rPr lang="en-US" sz="3600" dirty="0" err="1" smtClean="0"/>
              <a:t>serán</a:t>
            </a:r>
            <a:r>
              <a:rPr lang="en-US" sz="3600" dirty="0" smtClean="0"/>
              <a:t> </a:t>
            </a:r>
            <a:r>
              <a:rPr lang="en-US" sz="3600" b="1" i="1" dirty="0" err="1" smtClean="0"/>
              <a:t>afirmados</a:t>
            </a:r>
            <a:r>
              <a:rPr lang="en-US" sz="3600" dirty="0" smtClean="0"/>
              <a:t>”.</a:t>
            </a:r>
            <a:r>
              <a:rPr lang="en-US" sz="3600" dirty="0" smtClean="0"/>
              <a:t> </a:t>
            </a:r>
          </a:p>
          <a:p>
            <a:pPr lvl="1"/>
            <a:r>
              <a:rPr lang="en-US" dirty="0" err="1" smtClean="0"/>
              <a:t>Proverbios</a:t>
            </a:r>
            <a:r>
              <a:rPr lang="en-US" dirty="0" smtClean="0"/>
              <a:t> 16:2-4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pPr eaLnBrk="1" hangingPunct="1"/>
            <a:r>
              <a:rPr lang="es-ES_tradnl" dirty="0" smtClean="0"/>
              <a:t>3.- Establezca sus Límites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b="1" dirty="0" smtClean="0"/>
              <a:t>Factores Negociables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3200" dirty="0" smtClean="0"/>
              <a:t>Cantidad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3200" dirty="0" smtClean="0"/>
              <a:t>Garantía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3200" dirty="0" smtClean="0"/>
              <a:t>Condiciones de Crédito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3200" dirty="0" smtClean="0"/>
              <a:t>Tiempos de Entrega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3200" dirty="0" smtClean="0"/>
              <a:t>Precio (establecer un rango)</a:t>
            </a:r>
          </a:p>
          <a:p>
            <a:pPr eaLnBrk="1" hangingPunct="1">
              <a:lnSpc>
                <a:spcPct val="80000"/>
              </a:lnSpc>
            </a:pPr>
            <a:r>
              <a:rPr lang="es-ES_tradnl" b="1" dirty="0" smtClean="0"/>
              <a:t>Factores No Negociables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3200" dirty="0" smtClean="0"/>
              <a:t>Código de </a:t>
            </a:r>
            <a:r>
              <a:rPr lang="es-ES_tradnl" sz="3200" dirty="0" err="1" smtClean="0"/>
              <a:t>Etica</a:t>
            </a:r>
            <a:endParaRPr lang="es-ES_tradnl" sz="3200" dirty="0" smtClean="0"/>
          </a:p>
          <a:p>
            <a:pPr lvl="1" eaLnBrk="1" hangingPunct="1">
              <a:lnSpc>
                <a:spcPct val="80000"/>
              </a:lnSpc>
              <a:buNone/>
            </a:pPr>
            <a:endParaRPr lang="es-ES_tradnl" sz="32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s-ES_tradnl" sz="3200" dirty="0" smtClean="0"/>
          </a:p>
          <a:p>
            <a:pPr eaLnBrk="1" hangingPunct="1">
              <a:lnSpc>
                <a:spcPct val="80000"/>
              </a:lnSpc>
            </a:pPr>
            <a:endParaRPr lang="es-ES_tradnl" sz="28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Negociable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“</a:t>
            </a:r>
            <a:r>
              <a:rPr lang="en-US" sz="4400" dirty="0" err="1" smtClean="0"/>
              <a:t>Compra</a:t>
            </a:r>
            <a:r>
              <a:rPr lang="en-US" sz="4400" dirty="0" smtClean="0"/>
              <a:t> la </a:t>
            </a:r>
            <a:r>
              <a:rPr lang="en-US" sz="4400" dirty="0" err="1" smtClean="0"/>
              <a:t>verdad</a:t>
            </a:r>
            <a:r>
              <a:rPr lang="en-US" sz="4400" dirty="0" smtClean="0"/>
              <a:t> y </a:t>
            </a:r>
            <a:r>
              <a:rPr lang="en-US" sz="4400" b="1" i="1" dirty="0" smtClean="0"/>
              <a:t>no la </a:t>
            </a:r>
            <a:r>
              <a:rPr lang="en-US" sz="4400" b="1" i="1" dirty="0" err="1" smtClean="0"/>
              <a:t>vendas</a:t>
            </a:r>
            <a:r>
              <a:rPr lang="en-US" sz="4400" dirty="0" err="1" smtClean="0"/>
              <a:t>;la</a:t>
            </a:r>
            <a:r>
              <a:rPr lang="en-US" sz="4400" dirty="0" smtClean="0"/>
              <a:t> </a:t>
            </a:r>
            <a:r>
              <a:rPr lang="en-US" sz="4400" dirty="0" err="1" smtClean="0"/>
              <a:t>sabiduría</a:t>
            </a:r>
            <a:r>
              <a:rPr lang="en-US" sz="4400" dirty="0" smtClean="0"/>
              <a:t>, la </a:t>
            </a:r>
            <a:r>
              <a:rPr lang="en-US" sz="4400" dirty="0" err="1" smtClean="0"/>
              <a:t>enseñanza</a:t>
            </a:r>
            <a:r>
              <a:rPr lang="en-US" sz="4400" dirty="0" smtClean="0"/>
              <a:t> y la </a:t>
            </a:r>
            <a:r>
              <a:rPr lang="en-US" sz="4400" dirty="0" err="1" smtClean="0"/>
              <a:t>inteligencia</a:t>
            </a:r>
            <a:r>
              <a:rPr lang="en-US" sz="4400" dirty="0" smtClean="0"/>
              <a:t>”.</a:t>
            </a:r>
          </a:p>
          <a:p>
            <a:pPr lvl="1"/>
            <a:r>
              <a:rPr lang="en-US" dirty="0" err="1" smtClean="0"/>
              <a:t>Proverbios</a:t>
            </a:r>
            <a:r>
              <a:rPr lang="en-US" dirty="0" smtClean="0"/>
              <a:t> 23:23</a:t>
            </a:r>
            <a:endParaRPr lang="en-US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Código</a:t>
            </a:r>
            <a:r>
              <a:rPr lang="en-US" dirty="0" smtClean="0"/>
              <a:t> de </a:t>
            </a:r>
            <a:r>
              <a:rPr lang="en-US" dirty="0" err="1" smtClean="0"/>
              <a:t>Ética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“</a:t>
            </a:r>
            <a:r>
              <a:rPr lang="en-US" sz="4000" dirty="0" err="1" smtClean="0"/>
              <a:t>Pues</a:t>
            </a:r>
            <a:r>
              <a:rPr lang="en-US" sz="4000" dirty="0" smtClean="0"/>
              <a:t> </a:t>
            </a:r>
            <a:r>
              <a:rPr lang="en-US" sz="4000" dirty="0" err="1" smtClean="0"/>
              <a:t>busco</a:t>
            </a:r>
            <a:r>
              <a:rPr lang="en-US" sz="4000" dirty="0" smtClean="0"/>
              <a:t> </a:t>
            </a:r>
            <a:r>
              <a:rPr lang="en-US" sz="4000" dirty="0" err="1" smtClean="0"/>
              <a:t>ahora</a:t>
            </a:r>
            <a:r>
              <a:rPr lang="en-US" sz="4000" dirty="0" smtClean="0"/>
              <a:t> </a:t>
            </a:r>
            <a:r>
              <a:rPr lang="en-US" sz="4000" b="1" i="1" dirty="0" smtClean="0"/>
              <a:t>el favor de los hombres o el de Dios</a:t>
            </a:r>
            <a:r>
              <a:rPr lang="en-US" sz="4000" dirty="0" smtClean="0"/>
              <a:t>? O </a:t>
            </a:r>
            <a:r>
              <a:rPr lang="en-US" sz="4000" dirty="0" err="1" smtClean="0"/>
              <a:t>trato</a:t>
            </a:r>
            <a:r>
              <a:rPr lang="en-US" sz="4000" dirty="0" smtClean="0"/>
              <a:t> de </a:t>
            </a:r>
            <a:r>
              <a:rPr lang="en-US" sz="4000" dirty="0" err="1" smtClean="0"/>
              <a:t>agradar</a:t>
            </a:r>
            <a:r>
              <a:rPr lang="en-US" sz="4000" dirty="0" smtClean="0"/>
              <a:t> a los </a:t>
            </a:r>
            <a:r>
              <a:rPr lang="en-US" sz="4000" dirty="0" smtClean="0"/>
              <a:t>hombres?  </a:t>
            </a:r>
            <a:r>
              <a:rPr lang="en-US" sz="4000" dirty="0" err="1" smtClean="0"/>
              <a:t>Pues</a:t>
            </a:r>
            <a:r>
              <a:rPr lang="en-US" sz="4000" dirty="0" smtClean="0"/>
              <a:t> </a:t>
            </a:r>
            <a:r>
              <a:rPr lang="en-US" sz="4000" dirty="0" err="1" smtClean="0"/>
              <a:t>si</a:t>
            </a:r>
            <a:r>
              <a:rPr lang="en-US" sz="4000" dirty="0" smtClean="0"/>
              <a:t> </a:t>
            </a:r>
            <a:r>
              <a:rPr lang="en-US" sz="4000" dirty="0" err="1" smtClean="0"/>
              <a:t>todavía</a:t>
            </a:r>
            <a:r>
              <a:rPr lang="en-US" sz="4000" dirty="0" smtClean="0"/>
              <a:t> </a:t>
            </a:r>
            <a:r>
              <a:rPr lang="en-US" sz="4000" dirty="0" err="1" smtClean="0"/>
              <a:t>agradara</a:t>
            </a:r>
            <a:r>
              <a:rPr lang="en-US" sz="4000" dirty="0" smtClean="0"/>
              <a:t> a los hombres, no </a:t>
            </a:r>
            <a:r>
              <a:rPr lang="en-US" sz="4000" dirty="0" err="1" smtClean="0"/>
              <a:t>sería</a:t>
            </a:r>
            <a:r>
              <a:rPr lang="en-US" sz="4000" dirty="0" smtClean="0"/>
              <a:t> </a:t>
            </a:r>
            <a:r>
              <a:rPr lang="en-US" sz="4000" dirty="0" err="1" smtClean="0"/>
              <a:t>siervo</a:t>
            </a:r>
            <a:r>
              <a:rPr lang="en-US" sz="4000" dirty="0" smtClean="0"/>
              <a:t> de Cristo”. </a:t>
            </a:r>
          </a:p>
          <a:p>
            <a:pPr lvl="1"/>
            <a:r>
              <a:rPr lang="en-US" dirty="0" err="1" smtClean="0"/>
              <a:t>Gálatas</a:t>
            </a:r>
            <a:r>
              <a:rPr lang="en-US" dirty="0" smtClean="0"/>
              <a:t> 1:10</a:t>
            </a:r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4.- Haga Preguntas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eaLnBrk="1" hangingPunct="1"/>
            <a:r>
              <a:rPr lang="es-ES_tradnl" sz="3200" smtClean="0"/>
              <a:t>Buscar los verdaderos motivadores detrás de los requerimientos.</a:t>
            </a:r>
          </a:p>
          <a:p>
            <a:pPr eaLnBrk="1" hangingPunct="1"/>
            <a:r>
              <a:rPr lang="es-ES_tradnl" sz="3200" smtClean="0"/>
              <a:t>No basarse en suposiciones.</a:t>
            </a:r>
          </a:p>
          <a:p>
            <a:pPr eaLnBrk="1" hangingPunct="1"/>
            <a:r>
              <a:rPr lang="es-ES_tradnl" sz="3200" smtClean="0"/>
              <a:t>Ser objetivo.</a:t>
            </a:r>
          </a:p>
        </p:txBody>
      </p:sp>
      <p:pic>
        <p:nvPicPr>
          <p:cNvPr id="15364" name="Picture 26" descr="PPP_IBUSC_CLP_Unanswered_Questions_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667000"/>
            <a:ext cx="3886200" cy="3200400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Preguntas de Identificación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¿Por qué desea cambiar de casa?</a:t>
            </a:r>
          </a:p>
          <a:p>
            <a:r>
              <a:rPr lang="es-ES_tradnl" dirty="0" smtClean="0"/>
              <a:t>¿Qué no le gusta de su casa actual?</a:t>
            </a:r>
          </a:p>
          <a:p>
            <a:r>
              <a:rPr lang="es-ES_tradnl" dirty="0" smtClean="0"/>
              <a:t>¿Tiene alguna zona de preferencia?</a:t>
            </a:r>
          </a:p>
          <a:p>
            <a:r>
              <a:rPr lang="es-ES_tradnl" dirty="0" smtClean="0"/>
              <a:t>¿Cuántas personas habitarán en la casa?</a:t>
            </a:r>
          </a:p>
          <a:p>
            <a:r>
              <a:rPr lang="es-ES_tradnl" dirty="0" smtClean="0"/>
              <a:t>¿De qué edades se compone su grupo familiar?</a:t>
            </a:r>
          </a:p>
          <a:p>
            <a:r>
              <a:rPr lang="es-ES_tradnl" dirty="0" smtClean="0"/>
              <a:t>¿Qué presupuesto tiene?</a:t>
            </a:r>
          </a:p>
          <a:p>
            <a:endParaRPr lang="es-ES_tradn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Objetivos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/>
            <a:endParaRPr lang="es-ES_tradnl" dirty="0" smtClean="0"/>
          </a:p>
          <a:p>
            <a:pPr eaLnBrk="1" hangingPunct="1"/>
            <a:r>
              <a:rPr lang="es-ES_tradnl" dirty="0" smtClean="0"/>
              <a:t>Conocer las técnicas de una negociación </a:t>
            </a:r>
            <a:r>
              <a:rPr lang="es-ES_tradnl" b="1" i="1" dirty="0" smtClean="0"/>
              <a:t>Ganar-Ganar</a:t>
            </a:r>
            <a:r>
              <a:rPr lang="es-ES_tradnl" dirty="0" smtClean="0"/>
              <a:t> que  permita alcanzar concesiones y acuerdos satisfactorios para todas las partes involucradas.</a:t>
            </a:r>
          </a:p>
          <a:p>
            <a:pPr eaLnBrk="1" hangingPunct="1"/>
            <a:r>
              <a:rPr lang="es-ES_tradnl" dirty="0" smtClean="0"/>
              <a:t>Conocer los principios bíblicos que rigen la negociación.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5.- Identifique sus Fortalezas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Fortalezas</a:t>
            </a:r>
          </a:p>
          <a:p>
            <a:pPr lvl="1" eaLnBrk="1" hangingPunct="1"/>
            <a:r>
              <a:rPr lang="es-ES_tradnl" sz="3200" dirty="0" smtClean="0"/>
              <a:t>Integridad</a:t>
            </a:r>
            <a:endParaRPr lang="es-ES_tradnl" sz="3200" dirty="0" smtClean="0"/>
          </a:p>
          <a:p>
            <a:pPr lvl="1" eaLnBrk="1" hangingPunct="1"/>
            <a:r>
              <a:rPr lang="es-ES_tradnl" sz="3200" dirty="0" smtClean="0"/>
              <a:t>Mercadológicas</a:t>
            </a:r>
          </a:p>
          <a:p>
            <a:pPr lvl="1" eaLnBrk="1" hangingPunct="1"/>
            <a:r>
              <a:rPr lang="es-ES_tradnl" sz="3200" dirty="0" smtClean="0"/>
              <a:t>Tecnológicas</a:t>
            </a:r>
          </a:p>
          <a:p>
            <a:pPr lvl="1" eaLnBrk="1" hangingPunct="1"/>
            <a:r>
              <a:rPr lang="es-ES_tradnl" sz="3200" dirty="0" smtClean="0"/>
              <a:t>Financieras</a:t>
            </a:r>
          </a:p>
          <a:p>
            <a:pPr lvl="1" eaLnBrk="1" hangingPunct="1"/>
            <a:r>
              <a:rPr lang="es-ES_tradnl" sz="3200" dirty="0" smtClean="0"/>
              <a:t>Innovación</a:t>
            </a:r>
          </a:p>
          <a:p>
            <a:pPr lvl="1" eaLnBrk="1" hangingPunct="1"/>
            <a:r>
              <a:rPr lang="es-ES_tradnl" sz="3200" dirty="0" smtClean="0"/>
              <a:t>Exclusividad</a:t>
            </a:r>
          </a:p>
          <a:p>
            <a:pPr lvl="1" eaLnBrk="1" hangingPunct="1"/>
            <a:r>
              <a:rPr lang="es-ES_tradnl" sz="3200" dirty="0" smtClean="0"/>
              <a:t>Operativas</a:t>
            </a:r>
          </a:p>
          <a:p>
            <a:pPr lvl="1" eaLnBrk="1" hangingPunct="1"/>
            <a:endParaRPr lang="es-ES_tradnl" dirty="0" smtClean="0"/>
          </a:p>
          <a:p>
            <a:pPr lvl="1" eaLnBrk="1" hangingPunct="1"/>
            <a:endParaRPr lang="es-ES_tradnl" dirty="0" smtClean="0"/>
          </a:p>
        </p:txBody>
      </p:sp>
      <p:pic>
        <p:nvPicPr>
          <p:cNvPr id="16388" name="Picture 5" descr="C:\Users\Karla de Hasbun\Downloads\PPP_IBUSC_PRD_Stretching_It_Up_Red_S 6\PPP_IBUSC_CLP_Stretching_It_Up_Red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4600"/>
            <a:ext cx="381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6.- Despierte el Interés de su Contraparte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492896"/>
            <a:ext cx="3810000" cy="3831704"/>
          </a:xfrm>
        </p:spPr>
        <p:txBody>
          <a:bodyPr/>
          <a:lstStyle/>
          <a:p>
            <a:pPr eaLnBrk="1" hangingPunct="1"/>
            <a:r>
              <a:rPr lang="es-ES_tradnl" sz="3600" dirty="0" smtClean="0"/>
              <a:t>¿Por qué debería aceptar la otra parte mi propuesta</a:t>
            </a:r>
            <a:r>
              <a:rPr lang="es-ES_tradnl" sz="3600" dirty="0" smtClean="0"/>
              <a:t>?</a:t>
            </a:r>
          </a:p>
          <a:p>
            <a:pPr eaLnBrk="1" hangingPunct="1"/>
            <a:r>
              <a:rPr lang="es-ES_tradnl" sz="3600" dirty="0" smtClean="0"/>
              <a:t>Fortalezas / Beneficios</a:t>
            </a:r>
            <a:endParaRPr lang="es-ES_tradnl" sz="3600" dirty="0" smtClean="0"/>
          </a:p>
        </p:txBody>
      </p:sp>
      <p:pic>
        <p:nvPicPr>
          <p:cNvPr id="17412" name="Picture 25" descr="PPP_IBUSI_CLP_BrightIdea_B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43200"/>
            <a:ext cx="3810000" cy="3317875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Conviértalo en Beneficios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>
          <a:xfrm>
            <a:off x="612775" y="1828800"/>
            <a:ext cx="4040188" cy="639763"/>
          </a:xfrm>
        </p:spPr>
        <p:txBody>
          <a:bodyPr/>
          <a:lstStyle/>
          <a:p>
            <a:r>
              <a:rPr lang="es-ES_tradnl" smtClean="0"/>
              <a:t>Fortalezas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sz="half" idx="2"/>
          </p:nvPr>
        </p:nvSpPr>
        <p:spPr>
          <a:xfrm>
            <a:off x="612775" y="2468563"/>
            <a:ext cx="4040188" cy="3951287"/>
          </a:xfrm>
        </p:spPr>
        <p:txBody>
          <a:bodyPr/>
          <a:lstStyle/>
          <a:p>
            <a:r>
              <a:rPr lang="es-ES_tradnl" smtClean="0"/>
              <a:t>Zona Exclusiva</a:t>
            </a:r>
          </a:p>
          <a:p>
            <a:r>
              <a:rPr lang="es-ES_tradnl" smtClean="0"/>
              <a:t>Pluma con Vigilancia 24/7</a:t>
            </a:r>
          </a:p>
          <a:p>
            <a:r>
              <a:rPr lang="es-ES_tradnl" smtClean="0"/>
              <a:t>Complejo de Recreo</a:t>
            </a:r>
          </a:p>
          <a:p>
            <a:r>
              <a:rPr lang="es-ES_tradnl" smtClean="0"/>
              <a:t>Una sola planta</a:t>
            </a:r>
          </a:p>
          <a:p>
            <a:r>
              <a:rPr lang="es-ES_tradnl" smtClean="0"/>
              <a:t>Cerca de la ciudad</a:t>
            </a:r>
          </a:p>
          <a:p>
            <a:r>
              <a:rPr lang="es-ES_tradnl" smtClean="0"/>
              <a:t>Zona en crecimiento</a:t>
            </a:r>
          </a:p>
          <a:p>
            <a:r>
              <a:rPr lang="es-ES_tradnl" smtClean="0"/>
              <a:t>Tecnología antisísmica</a:t>
            </a:r>
          </a:p>
          <a:p>
            <a:r>
              <a:rPr lang="es-ES_tradnl" smtClean="0"/>
              <a:t>Diseño Moderno</a:t>
            </a:r>
          </a:p>
        </p:txBody>
      </p:sp>
      <p:sp>
        <p:nvSpPr>
          <p:cNvPr id="1843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800"/>
            <a:ext cx="4041775" cy="639763"/>
          </a:xfrm>
        </p:spPr>
        <p:txBody>
          <a:bodyPr/>
          <a:lstStyle/>
          <a:p>
            <a:r>
              <a:rPr lang="es-ES_tradnl" smtClean="0"/>
              <a:t>Beneficios</a:t>
            </a:r>
          </a:p>
        </p:txBody>
      </p:sp>
      <p:sp>
        <p:nvSpPr>
          <p:cNvPr id="18438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468563"/>
            <a:ext cx="4041775" cy="3951287"/>
          </a:xfrm>
        </p:spPr>
        <p:txBody>
          <a:bodyPr/>
          <a:lstStyle/>
          <a:p>
            <a:r>
              <a:rPr lang="es-ES_tradnl" dirty="0" smtClean="0"/>
              <a:t>Prestigio, Privacidad</a:t>
            </a:r>
          </a:p>
          <a:p>
            <a:r>
              <a:rPr lang="es-ES_tradnl" dirty="0" smtClean="0"/>
              <a:t>Seguridad</a:t>
            </a:r>
          </a:p>
          <a:p>
            <a:r>
              <a:rPr lang="es-ES_tradnl" dirty="0" smtClean="0"/>
              <a:t>Diversión para niños</a:t>
            </a:r>
          </a:p>
          <a:p>
            <a:r>
              <a:rPr lang="es-ES_tradnl" dirty="0" smtClean="0"/>
              <a:t>Comodidad/seguridad</a:t>
            </a:r>
            <a:endParaRPr lang="es-ES_tradnl" dirty="0" smtClean="0"/>
          </a:p>
          <a:p>
            <a:r>
              <a:rPr lang="es-ES_tradnl" dirty="0" smtClean="0"/>
              <a:t>Conveniencia</a:t>
            </a:r>
          </a:p>
          <a:p>
            <a:r>
              <a:rPr lang="es-ES_tradnl" dirty="0" smtClean="0"/>
              <a:t>Plusvalía</a:t>
            </a:r>
          </a:p>
          <a:p>
            <a:r>
              <a:rPr lang="es-ES_tradnl" dirty="0" smtClean="0"/>
              <a:t>Seguridad</a:t>
            </a:r>
          </a:p>
          <a:p>
            <a:r>
              <a:rPr lang="es-ES_tradnl" dirty="0" smtClean="0"/>
              <a:t>Refleja su estilo</a:t>
            </a:r>
          </a:p>
          <a:p>
            <a:endParaRPr lang="es-ES_tradnl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 build="p"/>
      <p:bldP spid="18437" grpId="0" build="p"/>
      <p:bldP spid="1843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Método</a:t>
            </a:r>
            <a:r>
              <a:rPr lang="en-US" dirty="0" smtClean="0"/>
              <a:t> de </a:t>
            </a:r>
            <a:r>
              <a:rPr lang="en-US" dirty="0" err="1" smtClean="0"/>
              <a:t>Jesús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Respondió</a:t>
            </a:r>
            <a:r>
              <a:rPr lang="en-US" sz="3600" dirty="0" smtClean="0"/>
              <a:t> </a:t>
            </a:r>
            <a:r>
              <a:rPr lang="en-US" sz="3600" dirty="0" err="1" smtClean="0"/>
              <a:t>Jesús</a:t>
            </a:r>
            <a:r>
              <a:rPr lang="en-US" sz="3600" dirty="0" smtClean="0"/>
              <a:t> y le </a:t>
            </a:r>
            <a:r>
              <a:rPr lang="en-US" sz="3600" dirty="0" err="1" smtClean="0"/>
              <a:t>dijo</a:t>
            </a:r>
            <a:r>
              <a:rPr lang="en-US" sz="3600" dirty="0" smtClean="0"/>
              <a:t>: </a:t>
            </a:r>
            <a:r>
              <a:rPr lang="en-US" sz="3600" dirty="0" err="1" smtClean="0"/>
              <a:t>Cualquiera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bebiere</a:t>
            </a:r>
            <a:r>
              <a:rPr lang="en-US" sz="3600" dirty="0" smtClean="0"/>
              <a:t> de </a:t>
            </a:r>
            <a:r>
              <a:rPr lang="en-US" sz="3600" dirty="0" err="1" smtClean="0"/>
              <a:t>esta</a:t>
            </a:r>
            <a:r>
              <a:rPr lang="en-US" sz="3600" dirty="0" smtClean="0"/>
              <a:t> </a:t>
            </a:r>
            <a:r>
              <a:rPr lang="en-US" sz="3600" dirty="0" err="1" smtClean="0"/>
              <a:t>agua</a:t>
            </a:r>
            <a:r>
              <a:rPr lang="en-US" sz="3600" dirty="0" smtClean="0"/>
              <a:t> </a:t>
            </a:r>
            <a:r>
              <a:rPr lang="en-US" sz="3600" b="1" i="1" dirty="0" err="1" smtClean="0"/>
              <a:t>volverá</a:t>
            </a:r>
            <a:r>
              <a:rPr lang="en-US" sz="3600" b="1" i="1" dirty="0" smtClean="0"/>
              <a:t> a </a:t>
            </a:r>
            <a:r>
              <a:rPr lang="en-US" sz="3600" b="1" i="1" dirty="0" err="1" smtClean="0"/>
              <a:t>tener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sed</a:t>
            </a:r>
            <a:r>
              <a:rPr lang="en-US" sz="3600" dirty="0" smtClean="0"/>
              <a:t>; </a:t>
            </a:r>
            <a:r>
              <a:rPr lang="en-US" sz="3600" dirty="0" err="1" smtClean="0"/>
              <a:t>mas</a:t>
            </a:r>
            <a:r>
              <a:rPr lang="en-US" sz="3600" dirty="0" smtClean="0"/>
              <a:t> el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bebiere</a:t>
            </a:r>
            <a:r>
              <a:rPr lang="en-US" sz="3600" dirty="0" smtClean="0"/>
              <a:t> del </a:t>
            </a:r>
            <a:r>
              <a:rPr lang="en-US" sz="3600" dirty="0" err="1" smtClean="0"/>
              <a:t>agua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yo</a:t>
            </a:r>
            <a:r>
              <a:rPr lang="en-US" sz="3600" dirty="0" smtClean="0"/>
              <a:t> le </a:t>
            </a:r>
            <a:r>
              <a:rPr lang="en-US" sz="3600" dirty="0" err="1" smtClean="0"/>
              <a:t>daré</a:t>
            </a:r>
            <a:r>
              <a:rPr lang="en-US" sz="3600" dirty="0" smtClean="0"/>
              <a:t>, </a:t>
            </a:r>
            <a:r>
              <a:rPr lang="en-US" sz="3600" b="1" i="1" dirty="0" smtClean="0"/>
              <a:t>no </a:t>
            </a:r>
            <a:r>
              <a:rPr lang="en-US" sz="3600" b="1" i="1" dirty="0" err="1" smtClean="0"/>
              <a:t>tendrá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sed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jamás</a:t>
            </a:r>
            <a:r>
              <a:rPr lang="en-US" sz="3600" dirty="0" smtClean="0"/>
              <a:t>, </a:t>
            </a:r>
            <a:r>
              <a:rPr lang="en-US" sz="3600" dirty="0" err="1" smtClean="0"/>
              <a:t>sino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el </a:t>
            </a:r>
            <a:r>
              <a:rPr lang="en-US" sz="3600" dirty="0" err="1" smtClean="0"/>
              <a:t>agua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yo</a:t>
            </a:r>
            <a:r>
              <a:rPr lang="en-US" sz="3600" dirty="0" smtClean="0"/>
              <a:t> le </a:t>
            </a:r>
            <a:r>
              <a:rPr lang="en-US" sz="3600" dirty="0" err="1" smtClean="0"/>
              <a:t>daré</a:t>
            </a:r>
            <a:r>
              <a:rPr lang="en-US" sz="3600" dirty="0" smtClean="0"/>
              <a:t> </a:t>
            </a:r>
            <a:r>
              <a:rPr lang="en-US" sz="3600" dirty="0" err="1" smtClean="0"/>
              <a:t>será</a:t>
            </a:r>
            <a:r>
              <a:rPr lang="en-US" sz="3600" dirty="0" smtClean="0"/>
              <a:t> en </a:t>
            </a:r>
            <a:r>
              <a:rPr lang="en-US" sz="3600" dirty="0" err="1" smtClean="0"/>
              <a:t>él</a:t>
            </a:r>
            <a:r>
              <a:rPr lang="en-US" sz="3600" dirty="0" smtClean="0"/>
              <a:t>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fuente</a:t>
            </a:r>
            <a:r>
              <a:rPr lang="en-US" sz="3600" dirty="0" smtClean="0"/>
              <a:t> de </a:t>
            </a:r>
            <a:r>
              <a:rPr lang="en-US" sz="3600" dirty="0" err="1" smtClean="0"/>
              <a:t>agua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salte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vida</a:t>
            </a:r>
            <a:r>
              <a:rPr lang="en-US" sz="3600" dirty="0" smtClean="0"/>
              <a:t> </a:t>
            </a:r>
            <a:r>
              <a:rPr lang="en-US" sz="3600" dirty="0" err="1" smtClean="0"/>
              <a:t>eterna</a:t>
            </a:r>
            <a:r>
              <a:rPr lang="en-US" sz="3600" dirty="0" smtClean="0"/>
              <a:t>”. </a:t>
            </a:r>
          </a:p>
          <a:p>
            <a:pPr lvl="1"/>
            <a:r>
              <a:rPr lang="en-US" dirty="0" smtClean="0"/>
              <a:t>Juan 4:13-14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7.- Maximice el Valor de su Propuesta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4572000" cy="4114800"/>
          </a:xfrm>
        </p:spPr>
        <p:txBody>
          <a:bodyPr/>
          <a:lstStyle/>
          <a:p>
            <a:pPr eaLnBrk="1" hangingPunct="1"/>
            <a:r>
              <a:rPr lang="es-ES_tradnl" sz="3200" dirty="0" smtClean="0"/>
              <a:t>Apóyese en las fortalezas.</a:t>
            </a:r>
          </a:p>
          <a:p>
            <a:pPr eaLnBrk="1" hangingPunct="1"/>
            <a:r>
              <a:rPr lang="es-ES_tradnl" sz="3200" dirty="0" smtClean="0"/>
              <a:t>Ofrezca beneficios en el corto y/o largo plazo.</a:t>
            </a:r>
          </a:p>
          <a:p>
            <a:pPr eaLnBrk="1" hangingPunct="1"/>
            <a:r>
              <a:rPr lang="es-ES_tradnl" sz="3200" dirty="0" smtClean="0"/>
              <a:t>Cuantifique los beneficios o los costos.</a:t>
            </a:r>
          </a:p>
          <a:p>
            <a:pPr eaLnBrk="1" hangingPunct="1">
              <a:buFontTx/>
              <a:buNone/>
            </a:pPr>
            <a:r>
              <a:rPr lang="es-ES_tradnl" dirty="0" smtClean="0"/>
              <a:t>      </a:t>
            </a:r>
          </a:p>
          <a:p>
            <a:pPr eaLnBrk="1" hangingPunct="1"/>
            <a:endParaRPr lang="es-ES_tradnl" dirty="0" smtClean="0"/>
          </a:p>
          <a:p>
            <a:pPr lvl="1" eaLnBrk="1" hangingPunct="1">
              <a:buFontTx/>
              <a:buNone/>
            </a:pPr>
            <a:endParaRPr lang="es-ES_tradnl" dirty="0" smtClean="0"/>
          </a:p>
        </p:txBody>
      </p:sp>
      <p:pic>
        <p:nvPicPr>
          <p:cNvPr id="19460" name="Picture 10" descr="PPP_IFINA_CLP_Searching_for_Funds_B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743200"/>
            <a:ext cx="3810000" cy="3317875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Cuantificando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Valor del </a:t>
            </a:r>
            <a:r>
              <a:rPr lang="en-US" dirty="0" err="1" smtClean="0"/>
              <a:t>Inmueble</a:t>
            </a:r>
            <a:r>
              <a:rPr lang="en-US" dirty="0" smtClean="0"/>
              <a:t> $200,000</a:t>
            </a:r>
          </a:p>
          <a:p>
            <a:r>
              <a:rPr lang="en-US" dirty="0" err="1" smtClean="0"/>
              <a:t>Interés</a:t>
            </a:r>
            <a:r>
              <a:rPr lang="en-US" dirty="0" smtClean="0"/>
              <a:t> de </a:t>
            </a:r>
            <a:r>
              <a:rPr lang="en-US" dirty="0" err="1" smtClean="0"/>
              <a:t>tarjetas</a:t>
            </a:r>
            <a:r>
              <a:rPr lang="en-US" dirty="0" smtClean="0"/>
              <a:t> 2% </a:t>
            </a:r>
            <a:r>
              <a:rPr lang="en-US" dirty="0" err="1" smtClean="0"/>
              <a:t>mensual</a:t>
            </a:r>
            <a:endParaRPr lang="en-US" dirty="0" smtClean="0"/>
          </a:p>
          <a:p>
            <a:r>
              <a:rPr lang="en-US" dirty="0" err="1" smtClean="0"/>
              <a:t>Costo</a:t>
            </a:r>
            <a:r>
              <a:rPr lang="en-US" dirty="0" smtClean="0"/>
              <a:t> </a:t>
            </a:r>
            <a:r>
              <a:rPr lang="en-US" dirty="0" err="1" smtClean="0"/>
              <a:t>mensual</a:t>
            </a:r>
            <a:r>
              <a:rPr lang="en-US" dirty="0" smtClean="0"/>
              <a:t> $4,000 / $1,000 </a:t>
            </a:r>
            <a:r>
              <a:rPr lang="en-US" dirty="0" err="1" smtClean="0"/>
              <a:t>semanal</a:t>
            </a:r>
            <a:endParaRPr lang="en-US" dirty="0" smtClean="0"/>
          </a:p>
          <a:p>
            <a:r>
              <a:rPr lang="en-US" dirty="0" err="1" smtClean="0"/>
              <a:t>Costo</a:t>
            </a:r>
            <a:r>
              <a:rPr lang="en-US" dirty="0" smtClean="0"/>
              <a:t> en 6 </a:t>
            </a:r>
            <a:r>
              <a:rPr lang="en-US" dirty="0" err="1" smtClean="0"/>
              <a:t>meses</a:t>
            </a:r>
            <a:r>
              <a:rPr lang="en-US" dirty="0" smtClean="0"/>
              <a:t> $24,000</a:t>
            </a:r>
          </a:p>
          <a:p>
            <a:r>
              <a:rPr lang="en-US" dirty="0" err="1" smtClean="0"/>
              <a:t>Costo</a:t>
            </a:r>
            <a:r>
              <a:rPr lang="en-US" dirty="0" smtClean="0"/>
              <a:t> en 8 </a:t>
            </a:r>
            <a:r>
              <a:rPr lang="en-US" dirty="0" err="1" smtClean="0"/>
              <a:t>meses</a:t>
            </a:r>
            <a:r>
              <a:rPr lang="en-US" dirty="0" smtClean="0"/>
              <a:t> $32,000</a:t>
            </a:r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Comparativo</a:t>
            </a:r>
            <a:r>
              <a:rPr lang="en-US" dirty="0" smtClean="0"/>
              <a:t> de </a:t>
            </a:r>
            <a:r>
              <a:rPr lang="en-US" dirty="0" err="1" smtClean="0"/>
              <a:t>Jesús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Ganar</a:t>
            </a:r>
            <a:r>
              <a:rPr lang="en-US" dirty="0" smtClean="0"/>
              <a:t> el </a:t>
            </a:r>
            <a:r>
              <a:rPr lang="en-US" dirty="0" err="1" smtClean="0"/>
              <a:t>Mundo</a:t>
            </a:r>
            <a:r>
              <a:rPr lang="en-US" dirty="0" smtClean="0"/>
              <a:t> y </a:t>
            </a:r>
            <a:r>
              <a:rPr lang="en-US" dirty="0" err="1" smtClean="0"/>
              <a:t>P</a:t>
            </a:r>
            <a:r>
              <a:rPr lang="en-US" dirty="0" err="1" smtClean="0"/>
              <a:t>erder</a:t>
            </a:r>
            <a:r>
              <a:rPr lang="en-US" dirty="0" smtClean="0"/>
              <a:t> </a:t>
            </a:r>
            <a:r>
              <a:rPr lang="en-US" dirty="0" smtClean="0"/>
              <a:t>el Alma</a:t>
            </a:r>
          </a:p>
          <a:p>
            <a:r>
              <a:rPr lang="en-US" dirty="0" smtClean="0"/>
              <a:t>Vida /</a:t>
            </a:r>
            <a:r>
              <a:rPr lang="en-US" dirty="0" err="1" smtClean="0"/>
              <a:t>Alimento</a:t>
            </a:r>
            <a:r>
              <a:rPr lang="en-US" dirty="0" smtClean="0"/>
              <a:t> </a:t>
            </a:r>
            <a:r>
              <a:rPr lang="en-US" dirty="0" smtClean="0"/>
              <a:t> y  </a:t>
            </a:r>
            <a:r>
              <a:rPr lang="en-US" dirty="0" err="1" smtClean="0"/>
              <a:t>Cuerpo</a:t>
            </a:r>
            <a:r>
              <a:rPr lang="en-US" dirty="0" smtClean="0"/>
              <a:t>/</a:t>
            </a:r>
            <a:r>
              <a:rPr lang="en-US" dirty="0" err="1" smtClean="0"/>
              <a:t>Vestido</a:t>
            </a:r>
            <a:endParaRPr lang="en-US" dirty="0" smtClean="0"/>
          </a:p>
          <a:p>
            <a:r>
              <a:rPr lang="en-US" dirty="0" smtClean="0"/>
              <a:t>LO MATERIAL </a:t>
            </a:r>
            <a:r>
              <a:rPr lang="en-US" dirty="0" err="1" smtClean="0"/>
              <a:t>vs</a:t>
            </a:r>
            <a:r>
              <a:rPr lang="en-US" dirty="0" smtClean="0"/>
              <a:t> LO ESPIRITUAL</a:t>
            </a:r>
          </a:p>
          <a:p>
            <a:r>
              <a:rPr lang="en-US" dirty="0" smtClean="0"/>
              <a:t>LO TEMPORAL </a:t>
            </a:r>
            <a:r>
              <a:rPr lang="en-US" dirty="0" err="1" smtClean="0"/>
              <a:t>vs</a:t>
            </a:r>
            <a:r>
              <a:rPr lang="en-US" dirty="0" smtClean="0"/>
              <a:t> LO ETERNO</a:t>
            </a:r>
          </a:p>
          <a:p>
            <a:r>
              <a:rPr lang="en-US" dirty="0" smtClean="0"/>
              <a:t>CORRUPTIBLE </a:t>
            </a:r>
            <a:r>
              <a:rPr lang="en-US" dirty="0" err="1" smtClean="0"/>
              <a:t>vs</a:t>
            </a:r>
            <a:r>
              <a:rPr lang="en-US" dirty="0" smtClean="0"/>
              <a:t> INCORRUPTIBLE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19200"/>
          </a:xfrm>
        </p:spPr>
        <p:txBody>
          <a:bodyPr/>
          <a:lstStyle/>
          <a:p>
            <a:pPr eaLnBrk="1" hangingPunct="1"/>
            <a:r>
              <a:rPr lang="es-ES_tradnl" smtClean="0"/>
              <a:t>8.- Separe el Problema de la Persona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981200"/>
            <a:ext cx="4572000" cy="4114800"/>
          </a:xfrm>
        </p:spPr>
        <p:txBody>
          <a:bodyPr/>
          <a:lstStyle/>
          <a:p>
            <a:pPr eaLnBrk="1" hangingPunct="1"/>
            <a:r>
              <a:rPr lang="es-ES_tradnl" sz="3200" dirty="0" smtClean="0"/>
              <a:t>Cuando surjan objeciones, nunca personalice la objeción.</a:t>
            </a:r>
          </a:p>
          <a:p>
            <a:pPr eaLnBrk="1" hangingPunct="1"/>
            <a:r>
              <a:rPr lang="es-ES_tradnl" sz="3200" dirty="0" smtClean="0"/>
              <a:t>Proteja la autoestima de la contraparte</a:t>
            </a:r>
          </a:p>
          <a:p>
            <a:pPr eaLnBrk="1" hangingPunct="1"/>
            <a:r>
              <a:rPr lang="es-ES_tradnl" sz="3200" dirty="0" smtClean="0"/>
              <a:t>Muestre siempre </a:t>
            </a:r>
            <a:r>
              <a:rPr lang="es-ES_tradnl" sz="3200" dirty="0" smtClean="0"/>
              <a:t>respeto.</a:t>
            </a:r>
            <a:endParaRPr lang="es-ES_tradnl" sz="3200" dirty="0" smtClean="0"/>
          </a:p>
          <a:p>
            <a:pPr eaLnBrk="1" hangingPunct="1">
              <a:buFontTx/>
              <a:buNone/>
            </a:pPr>
            <a:endParaRPr lang="es-ES_tradnl" dirty="0" smtClean="0"/>
          </a:p>
        </p:txBody>
      </p:sp>
      <p:pic>
        <p:nvPicPr>
          <p:cNvPr id="20484" name="Picture 8" descr="C:\Users\Karla de Hasbun\Downloads\PPP_IBUSI_PRD_Presentation_Discussion_B\PPP_IBUSI_CLP_Presentation_Discussion_B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362200"/>
            <a:ext cx="4114800" cy="3962400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9.- Ofrezca Concesiones Graduales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dirty="0" smtClean="0"/>
              <a:t>Defina qué concesiones son importantes para su contraparte y que sean de bajo costo para usted.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800" dirty="0" smtClean="0"/>
              <a:t>Condiciones de crédito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800" dirty="0" smtClean="0"/>
              <a:t>Tiempos de entrega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800" dirty="0" smtClean="0"/>
              <a:t>Mayores garantías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800" dirty="0" smtClean="0"/>
              <a:t>Intercambio de bienes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800" dirty="0" smtClean="0"/>
              <a:t>Consignación de producto.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800" dirty="0" smtClean="0"/>
              <a:t>Bonificaciones</a:t>
            </a:r>
          </a:p>
          <a:p>
            <a:pPr eaLnBrk="1" hangingPunct="1">
              <a:lnSpc>
                <a:spcPct val="90000"/>
              </a:lnSpc>
            </a:pPr>
            <a:r>
              <a:rPr lang="es-ES_tradnl" dirty="0" smtClean="0"/>
              <a:t>No ofrezca más de una concesión por vez.</a:t>
            </a:r>
          </a:p>
        </p:txBody>
      </p:sp>
      <p:pic>
        <p:nvPicPr>
          <p:cNvPr id="21508" name="Picture 20" descr="PPP_IBUSI_CLP_Key_2_Success_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819400"/>
            <a:ext cx="320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es-ES_tradnl" smtClean="0"/>
              <a:t>La Zona de Negociación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848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mtClean="0"/>
              <a:t>			 $9    </a:t>
            </a:r>
            <a:r>
              <a:rPr lang="es-ES_tradnl" smtClean="0">
                <a:solidFill>
                  <a:srgbClr val="FFFF00"/>
                </a:solidFill>
              </a:rPr>
              <a:t>$11            $13</a:t>
            </a:r>
            <a:r>
              <a:rPr lang="es-ES_tradnl" smtClean="0"/>
              <a:t>   $15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mtClean="0"/>
              <a:t>$0                                                             $25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mtClean="0"/>
              <a:t>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En un extremo su contraparte  desea obtener el máximo precio posible y en el  otro extremo usted desea pagar lo menos posible.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Entre $11 y $13 es la zona de negociación.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No todos los beneficios se necesitan.</a:t>
            </a:r>
          </a:p>
        </p:txBody>
      </p:sp>
      <p:cxnSp>
        <p:nvCxnSpPr>
          <p:cNvPr id="22532" name="Straight Connector 4"/>
          <p:cNvCxnSpPr>
            <a:cxnSpLocks noChangeShapeType="1"/>
          </p:cNvCxnSpPr>
          <p:nvPr/>
        </p:nvCxnSpPr>
        <p:spPr bwMode="auto">
          <a:xfrm>
            <a:off x="762000" y="3581400"/>
            <a:ext cx="7467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33" name="Straight Connector 9"/>
          <p:cNvCxnSpPr>
            <a:cxnSpLocks noChangeShapeType="1"/>
          </p:cNvCxnSpPr>
          <p:nvPr/>
        </p:nvCxnSpPr>
        <p:spPr bwMode="auto">
          <a:xfrm rot="5400000">
            <a:off x="3124200" y="2971800"/>
            <a:ext cx="1219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34" name="Straight Connector 10"/>
          <p:cNvCxnSpPr>
            <a:cxnSpLocks noChangeShapeType="1"/>
          </p:cNvCxnSpPr>
          <p:nvPr/>
        </p:nvCxnSpPr>
        <p:spPr bwMode="auto">
          <a:xfrm rot="5400000">
            <a:off x="4991100" y="3009900"/>
            <a:ext cx="1143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35" name="Straight Arrow Connector 12"/>
          <p:cNvCxnSpPr>
            <a:cxnSpLocks noChangeShapeType="1"/>
          </p:cNvCxnSpPr>
          <p:nvPr/>
        </p:nvCxnSpPr>
        <p:spPr bwMode="auto">
          <a:xfrm>
            <a:off x="3962400" y="2667000"/>
            <a:ext cx="1371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2536" name="Straight Arrow Connector 13"/>
          <p:cNvCxnSpPr>
            <a:cxnSpLocks noChangeShapeType="1"/>
          </p:cNvCxnSpPr>
          <p:nvPr/>
        </p:nvCxnSpPr>
        <p:spPr bwMode="auto">
          <a:xfrm>
            <a:off x="3962400" y="2819400"/>
            <a:ext cx="1371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2537" name="Straight Arrow Connector 14"/>
          <p:cNvCxnSpPr>
            <a:cxnSpLocks noChangeShapeType="1"/>
          </p:cNvCxnSpPr>
          <p:nvPr/>
        </p:nvCxnSpPr>
        <p:spPr bwMode="auto">
          <a:xfrm>
            <a:off x="3962400" y="2971800"/>
            <a:ext cx="1371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2538" name="Straight Arrow Connector 15"/>
          <p:cNvCxnSpPr>
            <a:cxnSpLocks noChangeShapeType="1"/>
          </p:cNvCxnSpPr>
          <p:nvPr/>
        </p:nvCxnSpPr>
        <p:spPr bwMode="auto">
          <a:xfrm>
            <a:off x="3962400" y="3124200"/>
            <a:ext cx="1371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2539" name="Straight Arrow Connector 16"/>
          <p:cNvCxnSpPr>
            <a:cxnSpLocks noChangeShapeType="1"/>
          </p:cNvCxnSpPr>
          <p:nvPr/>
        </p:nvCxnSpPr>
        <p:spPr bwMode="auto">
          <a:xfrm>
            <a:off x="3962400" y="3276600"/>
            <a:ext cx="1371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2540" name="Straight Arrow Connector 17"/>
          <p:cNvCxnSpPr>
            <a:cxnSpLocks noChangeShapeType="1"/>
          </p:cNvCxnSpPr>
          <p:nvPr/>
        </p:nvCxnSpPr>
        <p:spPr bwMode="auto">
          <a:xfrm>
            <a:off x="3962400" y="3429000"/>
            <a:ext cx="1371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2541" name="Straight Connector 13"/>
          <p:cNvCxnSpPr>
            <a:cxnSpLocks noChangeShapeType="1"/>
          </p:cNvCxnSpPr>
          <p:nvPr/>
        </p:nvCxnSpPr>
        <p:spPr bwMode="auto">
          <a:xfrm rot="5400000">
            <a:off x="2286000" y="2971800"/>
            <a:ext cx="1219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2" name="Straight Connector 15"/>
          <p:cNvCxnSpPr>
            <a:cxnSpLocks noChangeShapeType="1"/>
          </p:cNvCxnSpPr>
          <p:nvPr/>
        </p:nvCxnSpPr>
        <p:spPr bwMode="auto">
          <a:xfrm rot="5400000">
            <a:off x="5753100" y="3009900"/>
            <a:ext cx="1143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3" name="Straight Arrow Connector 25"/>
          <p:cNvCxnSpPr>
            <a:cxnSpLocks noChangeShapeType="1"/>
          </p:cNvCxnSpPr>
          <p:nvPr/>
        </p:nvCxnSpPr>
        <p:spPr bwMode="auto">
          <a:xfrm rot="10800000">
            <a:off x="3886200" y="1600200"/>
            <a:ext cx="2667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44" name="Straight Arrow Connector 27"/>
          <p:cNvCxnSpPr>
            <a:cxnSpLocks noChangeShapeType="1"/>
          </p:cNvCxnSpPr>
          <p:nvPr/>
        </p:nvCxnSpPr>
        <p:spPr bwMode="auto">
          <a:xfrm>
            <a:off x="2971800" y="2133600"/>
            <a:ext cx="2590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45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5562600" y="2743200"/>
            <a:ext cx="7620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6" name="Straight Connector 24"/>
          <p:cNvCxnSpPr>
            <a:cxnSpLocks noChangeShapeType="1"/>
          </p:cNvCxnSpPr>
          <p:nvPr/>
        </p:nvCxnSpPr>
        <p:spPr bwMode="auto">
          <a:xfrm rot="16200000" flipH="1">
            <a:off x="5600700" y="2705100"/>
            <a:ext cx="7620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7" name="Straight Connector 27"/>
          <p:cNvCxnSpPr>
            <a:cxnSpLocks noChangeShapeType="1"/>
          </p:cNvCxnSpPr>
          <p:nvPr/>
        </p:nvCxnSpPr>
        <p:spPr bwMode="auto">
          <a:xfrm rot="5400000" flipH="1" flipV="1">
            <a:off x="2895600" y="2743200"/>
            <a:ext cx="7620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8" name="Straight Connector 28"/>
          <p:cNvCxnSpPr>
            <a:cxnSpLocks noChangeShapeType="1"/>
          </p:cNvCxnSpPr>
          <p:nvPr/>
        </p:nvCxnSpPr>
        <p:spPr bwMode="auto">
          <a:xfrm rot="16200000" flipH="1">
            <a:off x="2933700" y="2705100"/>
            <a:ext cx="7620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¿Qué es Negociar?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La </a:t>
            </a:r>
            <a:r>
              <a:rPr lang="es-ES_tradnl" b="1" i="1" dirty="0" smtClean="0"/>
              <a:t>negociación</a:t>
            </a:r>
            <a:r>
              <a:rPr lang="es-ES_tradnl" dirty="0" smtClean="0"/>
              <a:t> es un proceso de intercambio de ideas, </a:t>
            </a:r>
            <a:r>
              <a:rPr lang="es-ES_tradnl" b="1" i="1" dirty="0" smtClean="0"/>
              <a:t>para resolver diferencias </a:t>
            </a:r>
            <a:r>
              <a:rPr lang="es-ES_tradnl" dirty="0" smtClean="0"/>
              <a:t>acerca de un objetivo, conflicto o </a:t>
            </a:r>
            <a:r>
              <a:rPr lang="es-ES_tradnl" b="1" i="1" dirty="0" smtClean="0"/>
              <a:t>interés común </a:t>
            </a:r>
            <a:r>
              <a:rPr lang="es-ES_tradnl" dirty="0" smtClean="0"/>
              <a:t>entre dos o más partes, con el propósito de obtener beneficios, concesiones, o disminuir las pérdidas de las partes involucradas.</a:t>
            </a:r>
          </a:p>
          <a:p>
            <a:pPr eaLnBrk="1" hangingPunct="1">
              <a:buFontTx/>
              <a:buNone/>
            </a:pPr>
            <a:endParaRPr lang="es-ES_tradnl" dirty="0" smtClean="0"/>
          </a:p>
          <a:p>
            <a:pPr eaLnBrk="1" hangingPunct="1">
              <a:buFontTx/>
              <a:buNone/>
            </a:pPr>
            <a:endParaRPr lang="es-ES_tradnl" dirty="0" smtClean="0"/>
          </a:p>
          <a:p>
            <a:pPr eaLnBrk="1" hangingPunct="1"/>
            <a:endParaRPr lang="es-ES_tradnl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_tradnl" sz="4000" dirty="0" smtClean="0"/>
              <a:t>¿</a:t>
            </a:r>
            <a:r>
              <a:rPr lang="es-ES_tradnl" sz="4900" dirty="0" smtClean="0"/>
              <a:t>De qué depende el llegar a un acuerdo</a:t>
            </a:r>
            <a:r>
              <a:rPr lang="es-ES_tradnl" sz="4000" dirty="0" smtClean="0"/>
              <a:t>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eaLnBrk="1" hangingPunct="1"/>
            <a:r>
              <a:rPr lang="es-ES_tradnl" sz="3200" dirty="0" smtClean="0"/>
              <a:t>Del grado de necesidad que cada parte tenga sobre el producto.</a:t>
            </a:r>
          </a:p>
          <a:p>
            <a:pPr eaLnBrk="1" hangingPunct="1"/>
            <a:r>
              <a:rPr lang="es-ES_tradnl" sz="3200" dirty="0" smtClean="0"/>
              <a:t>Su valor percibido.</a:t>
            </a:r>
          </a:p>
          <a:p>
            <a:pPr eaLnBrk="1" hangingPunct="1"/>
            <a:r>
              <a:rPr lang="es-ES_tradnl" sz="3200" dirty="0" smtClean="0"/>
              <a:t>Alternativas de no negociar (BATNA).</a:t>
            </a:r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514600"/>
            <a:ext cx="3810000" cy="3317875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 smtClean="0"/>
              <a:t>Principos</a:t>
            </a:r>
            <a:r>
              <a:rPr lang="en-US" sz="6000" dirty="0" smtClean="0"/>
              <a:t> </a:t>
            </a:r>
            <a:r>
              <a:rPr lang="en-US" sz="6000" dirty="0" err="1" smtClean="0"/>
              <a:t>Bíblicos</a:t>
            </a:r>
            <a:r>
              <a:rPr lang="en-US" sz="6000" dirty="0" smtClean="0"/>
              <a:t> en la </a:t>
            </a:r>
            <a:r>
              <a:rPr lang="en-US" sz="6000" dirty="0" err="1" smtClean="0"/>
              <a:t>Negociación</a:t>
            </a:r>
            <a:endParaRPr lang="en-US" sz="6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Principios Bíblicos…</a:t>
            </a:r>
            <a:endParaRPr lang="es-ES_tradnl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3600" b="1" smtClean="0"/>
              <a:t>Iniciar con una motivación correcta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3200" smtClean="0"/>
              <a:t>Filipenses 2:3-4 </a:t>
            </a:r>
            <a:r>
              <a:rPr lang="es-ES_tradnl" sz="3200" i="1" smtClean="0"/>
              <a:t>“Nada hagáis por contienda o por vanagloria; antes bien con humildad, estimando cada uno a los demás como superiores a él mismo; no mirando cada uno por lo suyo propio, sino cada cual también por lo de los otros.”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s-ES_tradnl" sz="32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Principios Bíblicos…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3600" b="1" dirty="0" smtClean="0"/>
              <a:t>No ocupar métodos corruptos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3200" dirty="0" smtClean="0"/>
              <a:t>Soborno directo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3200" dirty="0" smtClean="0"/>
              <a:t>Soborno disfrazado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3200" dirty="0" smtClean="0"/>
              <a:t>Deuteronomio 16:19 </a:t>
            </a:r>
            <a:r>
              <a:rPr lang="es-ES_tradnl" sz="3200" i="1" dirty="0" smtClean="0"/>
              <a:t>“No tuerzas el derecho; no hagas acepción de personas, ni tomes soborno; porque el soborno ciega los ojos de los sabios, y pervierte las palabras de los justos”.</a:t>
            </a:r>
          </a:p>
          <a:p>
            <a:endParaRPr lang="es-ES_tradnl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Principios Bíblicos…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3600" b="1" dirty="0" smtClean="0"/>
              <a:t>Con Integridad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3200" dirty="0" smtClean="0"/>
              <a:t>No presentar información falsa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3200" dirty="0" smtClean="0"/>
              <a:t>No aprovecharse de la necesidad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3200" dirty="0" smtClean="0"/>
              <a:t>No aprovecharse de la ignorancia</a:t>
            </a:r>
          </a:p>
          <a:p>
            <a:pPr lvl="2" eaLnBrk="1" hangingPunct="1"/>
            <a:r>
              <a:rPr lang="es-ES_tradnl" sz="3200" i="1" dirty="0" smtClean="0"/>
              <a:t>Jeremías 22:13 “!Ay de aquel que edifica su casa sin justicia, y sus salas sin equidad, sirviéndose de su prójimo de balde, y no dándole el salario de su trabajo.”</a:t>
            </a:r>
          </a:p>
          <a:p>
            <a:pPr eaLnBrk="1" hangingPunct="1">
              <a:buFontTx/>
              <a:buNone/>
            </a:pPr>
            <a:endParaRPr lang="es-ES_tradnl" sz="2000" dirty="0" smtClean="0"/>
          </a:p>
          <a:p>
            <a:pPr eaLnBrk="1" hangingPunct="1"/>
            <a:endParaRPr lang="es-ES_tradnl" sz="28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Principios Bíblicos…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s-ES_tradnl" sz="3600" b="1" dirty="0" smtClean="0"/>
              <a:t>Con Integridad</a:t>
            </a:r>
          </a:p>
          <a:p>
            <a:pPr marL="742950" lvl="2" indent="-342900"/>
            <a:r>
              <a:rPr lang="es-ES_tradnl" sz="3200" dirty="0" smtClean="0"/>
              <a:t>Deuteronomio 25:13-15 </a:t>
            </a:r>
            <a:r>
              <a:rPr lang="es-ES_tradnl" sz="3200" i="1" dirty="0" smtClean="0"/>
              <a:t>“No tendrás en tu bolsa pesa grande y pesa chica, ni tendrás en tu casa </a:t>
            </a:r>
            <a:r>
              <a:rPr lang="es-ES_tradnl" sz="3200" i="1" dirty="0" err="1" smtClean="0"/>
              <a:t>efa</a:t>
            </a:r>
            <a:r>
              <a:rPr lang="es-ES_tradnl" sz="3200" i="1" dirty="0" smtClean="0"/>
              <a:t> grande y </a:t>
            </a:r>
            <a:r>
              <a:rPr lang="es-ES_tradnl" sz="3200" i="1" dirty="0" err="1" smtClean="0"/>
              <a:t>efa</a:t>
            </a:r>
            <a:r>
              <a:rPr lang="es-ES_tradnl" sz="3200" i="1" dirty="0" smtClean="0"/>
              <a:t> pequeño. Pesa exacta y justa tendrás; </a:t>
            </a:r>
            <a:r>
              <a:rPr lang="es-ES_tradnl" sz="3200" i="1" dirty="0" err="1" smtClean="0"/>
              <a:t>efa</a:t>
            </a:r>
            <a:r>
              <a:rPr lang="es-ES_tradnl" sz="3200" i="1" dirty="0" smtClean="0"/>
              <a:t> cabal y justo tendrás, para que tus días sean prolongados sobre la tierra que Jehová tu Dios te da”.</a:t>
            </a:r>
          </a:p>
          <a:p>
            <a:endParaRPr lang="es-ES_tradnl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Principios Bíblicos…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sz="3600" b="1" smtClean="0"/>
              <a:t>Sin Avaricia</a:t>
            </a:r>
          </a:p>
          <a:p>
            <a:pPr lvl="1" eaLnBrk="1" hangingPunct="1"/>
            <a:r>
              <a:rPr lang="es-ES_tradnl" sz="3200" smtClean="0"/>
              <a:t>Apego excesivo a las riquezas o bienes materiales</a:t>
            </a:r>
          </a:p>
          <a:p>
            <a:pPr lvl="1" eaLnBrk="1" hangingPunct="1"/>
            <a:r>
              <a:rPr lang="es-ES_tradnl" sz="3200" smtClean="0"/>
              <a:t>Proverbios 28:22 </a:t>
            </a:r>
            <a:r>
              <a:rPr lang="es-ES_tradnl" sz="3200" i="1" smtClean="0"/>
              <a:t>“Se apresura a ser rico el avaro, y no sabe que le ha de venir pobreza.”</a:t>
            </a:r>
          </a:p>
          <a:p>
            <a:pPr lvl="1" eaLnBrk="1" hangingPunct="1"/>
            <a:endParaRPr lang="es-ES_tradnl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Principios Bíblicos…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sz="3600" b="1" smtClean="0"/>
              <a:t>Sin Codicia</a:t>
            </a:r>
          </a:p>
          <a:p>
            <a:pPr lvl="1" eaLnBrk="1" hangingPunct="1"/>
            <a:r>
              <a:rPr lang="es-ES_tradnl" sz="3200" smtClean="0"/>
              <a:t>Ansia exagerada de poseer lo ajeno. </a:t>
            </a:r>
          </a:p>
          <a:p>
            <a:pPr lvl="1" eaLnBrk="1" hangingPunct="1"/>
            <a:r>
              <a:rPr lang="es-ES_tradnl" sz="3200" smtClean="0"/>
              <a:t>1 Timoteo 6:9 </a:t>
            </a:r>
            <a:r>
              <a:rPr lang="es-ES_tradnl" sz="3200" i="1" smtClean="0"/>
              <a:t>“Porque los que quieren enriquecerse caen en tentación y lazo, y en muchas codicias necias y dañosas, que hunden a los hombres en destrucción y perdición.”</a:t>
            </a:r>
          </a:p>
          <a:p>
            <a:endParaRPr lang="es-ES_tradnl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_tradnl" sz="4400">
                <a:solidFill>
                  <a:schemeClr val="tx2"/>
                </a:solidFill>
              </a:rPr>
              <a:t>La Regla de Oro</a:t>
            </a: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s-ES_tradnl" sz="3200"/>
              <a:t>Mateo 7:12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s-ES_tradnl" sz="3200"/>
              <a:t>“</a:t>
            </a:r>
            <a:r>
              <a:rPr lang="es-ES_tradnl" sz="3200" i="1"/>
              <a:t>Así que, todas las cosas que queráis que los hombres hagan con vosotros, así también haced vosotros con ellos…”</a:t>
            </a:r>
          </a:p>
        </p:txBody>
      </p:sp>
      <p:pic>
        <p:nvPicPr>
          <p:cNvPr id="30724" name="Picture 3" descr="PPP_IBUSC_CLP_Key_Success_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038600"/>
            <a:ext cx="306705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n-US" dirty="0" err="1" smtClean="0"/>
              <a:t>Bíblicos</a:t>
            </a:r>
            <a:r>
              <a:rPr lang="en-US" dirty="0" smtClean="0"/>
              <a:t> de </a:t>
            </a:r>
            <a:r>
              <a:rPr lang="en-US" dirty="0" err="1" smtClean="0"/>
              <a:t>Negociación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Abraham </a:t>
            </a:r>
            <a:r>
              <a:rPr lang="en-US" sz="4000" dirty="0" smtClean="0"/>
              <a:t>y </a:t>
            </a:r>
            <a:r>
              <a:rPr lang="en-US" sz="4000" dirty="0" smtClean="0"/>
              <a:t> </a:t>
            </a:r>
            <a:r>
              <a:rPr lang="en-US" sz="4000" dirty="0" smtClean="0"/>
              <a:t>Dios.</a:t>
            </a:r>
          </a:p>
          <a:p>
            <a:r>
              <a:rPr lang="en-US" sz="4000" dirty="0" smtClean="0"/>
              <a:t>Jacob </a:t>
            </a:r>
            <a:r>
              <a:rPr lang="en-US" sz="4000" dirty="0" smtClean="0"/>
              <a:t>y</a:t>
            </a:r>
            <a:r>
              <a:rPr lang="en-US" sz="4000" dirty="0" smtClean="0"/>
              <a:t> </a:t>
            </a:r>
            <a:r>
              <a:rPr lang="en-US" sz="4000" dirty="0" err="1" smtClean="0"/>
              <a:t>su</a:t>
            </a:r>
            <a:r>
              <a:rPr lang="en-US" sz="4000" dirty="0" smtClean="0"/>
              <a:t> </a:t>
            </a:r>
            <a:r>
              <a:rPr lang="en-US" sz="4000" dirty="0" err="1" smtClean="0"/>
              <a:t>suegro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Principio </a:t>
            </a:r>
            <a:r>
              <a:rPr lang="en-US" dirty="0" err="1" smtClean="0"/>
              <a:t>Bíblico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“</a:t>
            </a:r>
            <a:r>
              <a:rPr lang="en-US" sz="4000" b="1" i="1" dirty="0" smtClean="0"/>
              <a:t>Ponte de </a:t>
            </a:r>
            <a:r>
              <a:rPr lang="en-US" sz="4000" b="1" i="1" dirty="0" err="1" smtClean="0"/>
              <a:t>acuerdo</a:t>
            </a:r>
            <a:r>
              <a:rPr lang="en-US" sz="4000" b="1" i="1" dirty="0" smtClean="0"/>
              <a:t> </a:t>
            </a:r>
            <a:r>
              <a:rPr lang="en-US" sz="4000" dirty="0" smtClean="0"/>
              <a:t>con </a:t>
            </a:r>
            <a:r>
              <a:rPr lang="en-US" sz="4000" dirty="0" err="1" smtClean="0"/>
              <a:t>tu</a:t>
            </a:r>
            <a:r>
              <a:rPr lang="en-US" sz="4000" dirty="0" smtClean="0"/>
              <a:t> </a:t>
            </a:r>
            <a:r>
              <a:rPr lang="en-US" sz="4000" dirty="0" err="1" smtClean="0"/>
              <a:t>adversario</a:t>
            </a:r>
            <a:r>
              <a:rPr lang="en-US" sz="4000" dirty="0" smtClean="0"/>
              <a:t> pronto, </a:t>
            </a:r>
            <a:r>
              <a:rPr lang="en-US" sz="4000" b="1" i="1" dirty="0" smtClean="0"/>
              <a:t>entre </a:t>
            </a:r>
            <a:r>
              <a:rPr lang="en-US" sz="4000" b="1" i="1" dirty="0" err="1" smtClean="0"/>
              <a:t>tanto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que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estás</a:t>
            </a:r>
            <a:r>
              <a:rPr lang="en-US" sz="4000" b="1" i="1" dirty="0" smtClean="0"/>
              <a:t> con </a:t>
            </a:r>
            <a:r>
              <a:rPr lang="en-US" sz="4000" b="1" i="1" dirty="0" err="1" smtClean="0"/>
              <a:t>él</a:t>
            </a:r>
            <a:r>
              <a:rPr lang="en-US" sz="4000" dirty="0" smtClean="0"/>
              <a:t> en el </a:t>
            </a:r>
            <a:r>
              <a:rPr lang="en-US" sz="4000" dirty="0" err="1" smtClean="0"/>
              <a:t>camino</a:t>
            </a:r>
            <a:r>
              <a:rPr lang="en-US" sz="4000" dirty="0" smtClean="0"/>
              <a:t>, no sea </a:t>
            </a:r>
            <a:r>
              <a:rPr lang="en-US" sz="4000" dirty="0" err="1" smtClean="0"/>
              <a:t>que</a:t>
            </a:r>
            <a:r>
              <a:rPr lang="en-US" sz="4000" dirty="0" smtClean="0"/>
              <a:t> el </a:t>
            </a:r>
            <a:r>
              <a:rPr lang="en-US" sz="4000" dirty="0" err="1" smtClean="0"/>
              <a:t>adversario</a:t>
            </a:r>
            <a:r>
              <a:rPr lang="en-US" sz="4000" dirty="0" smtClean="0"/>
              <a:t> </a:t>
            </a:r>
            <a:r>
              <a:rPr lang="en-US" sz="4000" dirty="0" err="1" smtClean="0"/>
              <a:t>te</a:t>
            </a:r>
            <a:r>
              <a:rPr lang="en-US" sz="4000" dirty="0" smtClean="0"/>
              <a:t> </a:t>
            </a:r>
            <a:r>
              <a:rPr lang="en-US" sz="4000" dirty="0" err="1" smtClean="0"/>
              <a:t>entregue</a:t>
            </a:r>
            <a:r>
              <a:rPr lang="en-US" sz="4000" dirty="0" smtClean="0"/>
              <a:t> al </a:t>
            </a:r>
            <a:r>
              <a:rPr lang="en-US" sz="4000" dirty="0" err="1" smtClean="0"/>
              <a:t>juez</a:t>
            </a:r>
            <a:r>
              <a:rPr lang="en-US" sz="4000" dirty="0" smtClean="0"/>
              <a:t>, y el </a:t>
            </a:r>
            <a:r>
              <a:rPr lang="en-US" sz="4000" dirty="0" err="1" smtClean="0"/>
              <a:t>juez</a:t>
            </a:r>
            <a:r>
              <a:rPr lang="en-US" sz="4000" dirty="0" smtClean="0"/>
              <a:t> al </a:t>
            </a:r>
            <a:r>
              <a:rPr lang="en-US" sz="4000" dirty="0" err="1" smtClean="0"/>
              <a:t>alguacil</a:t>
            </a:r>
            <a:r>
              <a:rPr lang="en-US" sz="4000" dirty="0" smtClean="0"/>
              <a:t> y seas </a:t>
            </a:r>
            <a:r>
              <a:rPr lang="en-US" sz="4000" dirty="0" err="1" smtClean="0"/>
              <a:t>echado</a:t>
            </a:r>
            <a:r>
              <a:rPr lang="en-US" sz="4000" dirty="0" smtClean="0"/>
              <a:t> en la </a:t>
            </a:r>
            <a:r>
              <a:rPr lang="en-US" sz="4000" dirty="0" err="1" smtClean="0"/>
              <a:t>cárcel</a:t>
            </a:r>
            <a:r>
              <a:rPr lang="en-US" sz="4000" dirty="0" smtClean="0"/>
              <a:t>”. </a:t>
            </a:r>
          </a:p>
          <a:p>
            <a:pPr lvl="1"/>
            <a:r>
              <a:rPr lang="en-US" dirty="0" smtClean="0"/>
              <a:t>Mateo 5:25</a:t>
            </a:r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El Principio Negociador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El interés de negociar surge cuando:</a:t>
            </a:r>
          </a:p>
          <a:p>
            <a:pPr lvl="1" eaLnBrk="1" hangingPunct="1"/>
            <a:r>
              <a:rPr lang="es-ES_tradnl" sz="3200" dirty="0" smtClean="0"/>
              <a:t>Se percibe que puedo obtener mayores beneficios con una </a:t>
            </a:r>
            <a:r>
              <a:rPr lang="es-ES_tradnl" sz="3200" b="1" i="1" dirty="0" smtClean="0"/>
              <a:t>menor o igual inversión de recursos</a:t>
            </a:r>
            <a:r>
              <a:rPr lang="es-ES_tradnl" sz="3200" dirty="0" smtClean="0"/>
              <a:t>.</a:t>
            </a:r>
          </a:p>
          <a:p>
            <a:pPr lvl="1" eaLnBrk="1" hangingPunct="1"/>
            <a:r>
              <a:rPr lang="es-ES_tradnl" sz="3200" dirty="0" smtClean="0"/>
              <a:t>Se percibe una situación </a:t>
            </a:r>
            <a:r>
              <a:rPr lang="es-ES_tradnl" sz="3200" b="1" i="1" dirty="0" smtClean="0"/>
              <a:t>desequilibrada</a:t>
            </a:r>
            <a:r>
              <a:rPr lang="es-ES_tradnl" sz="3200" dirty="0" smtClean="0"/>
              <a:t> del acuerdo en cuestión.</a:t>
            </a:r>
          </a:p>
          <a:p>
            <a:pPr lvl="1" eaLnBrk="1" hangingPunct="1"/>
            <a:r>
              <a:rPr lang="es-ES_tradnl" sz="3200" dirty="0" smtClean="0"/>
              <a:t>Se necesita resolver un </a:t>
            </a:r>
            <a:r>
              <a:rPr lang="es-ES_tradnl" sz="3200" b="1" i="1" dirty="0" smtClean="0"/>
              <a:t>conflicto</a:t>
            </a:r>
            <a:r>
              <a:rPr lang="es-ES_tradnl" sz="3200" dirty="0" smtClean="0"/>
              <a:t>.</a:t>
            </a:r>
          </a:p>
          <a:p>
            <a:pPr lvl="1" eaLnBrk="1" hangingPunct="1">
              <a:buFontTx/>
              <a:buNone/>
            </a:pPr>
            <a:endParaRPr lang="es-ES_tradnl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_tradnl" sz="4000" dirty="0" smtClean="0"/>
              <a:t> </a:t>
            </a:r>
            <a:r>
              <a:rPr lang="es-ES_tradnl" sz="4900" dirty="0" smtClean="0"/>
              <a:t>Factores que Influyen en una Negociación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s-ES_tradnl" dirty="0" smtClean="0"/>
              <a:t>El Poder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s-ES_tradnl" dirty="0" smtClean="0"/>
              <a:t>La Información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s-ES_tradnl" dirty="0" smtClean="0"/>
              <a:t>El Tiempo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s-ES_tradnl" dirty="0" smtClean="0"/>
              <a:t>La Percepción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s-ES_tradnl" dirty="0" smtClean="0"/>
              <a:t>La Exclusividad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s-ES_tradnl" dirty="0" smtClean="0"/>
              <a:t>Intereses Comunes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s-ES_tradnl" dirty="0" smtClean="0"/>
              <a:t>Alternativas</a:t>
            </a:r>
            <a:endParaRPr lang="es-ES_tradnl" dirty="0" smtClean="0"/>
          </a:p>
          <a:p>
            <a:pPr eaLnBrk="1" hangingPunct="1"/>
            <a:endParaRPr lang="es-ES_tradnl" dirty="0" smtClean="0"/>
          </a:p>
        </p:txBody>
      </p:sp>
      <p:pic>
        <p:nvPicPr>
          <p:cNvPr id="7172" name="Picture 30" descr="PPP_IBUSC_CLP_Clipboard_Check_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432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Criterios de Evaluación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s-ES_tradnl" smtClean="0"/>
              <a:t>Todo método de negociación debe evaluarse en los siguientes criterios.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s-ES_tradnl" sz="3200" smtClean="0"/>
              <a:t>Debe producir un acuerdo sabio: </a:t>
            </a:r>
          </a:p>
          <a:p>
            <a:pPr marL="1371600" lvl="2" indent="-457200" eaLnBrk="1" hangingPunct="1">
              <a:lnSpc>
                <a:spcPct val="90000"/>
              </a:lnSpc>
              <a:buFont typeface="Times New Roman" pitchFamily="18" charset="0"/>
              <a:buAutoNum type="alphaLcParenR"/>
            </a:pPr>
            <a:r>
              <a:rPr lang="es-ES_tradnl" sz="3000" smtClean="0"/>
              <a:t>Acuerdos que satisfacen legítimamente los intereses de cada parte.</a:t>
            </a:r>
          </a:p>
          <a:p>
            <a:pPr marL="1371600" lvl="2" indent="-457200" eaLnBrk="1" hangingPunct="1">
              <a:lnSpc>
                <a:spcPct val="90000"/>
              </a:lnSpc>
              <a:buFont typeface="Times New Roman" pitchFamily="18" charset="0"/>
              <a:buAutoNum type="alphaLcParenR"/>
            </a:pPr>
            <a:r>
              <a:rPr lang="es-ES_tradnl" sz="3000" smtClean="0"/>
              <a:t> Resuelve conflictos de manera justa y ética.</a:t>
            </a:r>
          </a:p>
          <a:p>
            <a:pPr marL="1371600" lvl="2" indent="-457200" eaLnBrk="1" hangingPunct="1">
              <a:lnSpc>
                <a:spcPct val="90000"/>
              </a:lnSpc>
              <a:buFont typeface="Times New Roman" pitchFamily="18" charset="0"/>
              <a:buAutoNum type="alphaLcParenR"/>
            </a:pPr>
            <a:r>
              <a:rPr lang="es-ES_tradnl" sz="3000" smtClean="0"/>
              <a:t> Toma en consideración los intereses de la comunidad.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s-ES_tradnl" sz="3200" smtClean="0"/>
              <a:t>Debe mejorar o mantener la relación.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Estrategias</a:t>
            </a:r>
            <a:r>
              <a:rPr lang="en-US" dirty="0" smtClean="0"/>
              <a:t> de la </a:t>
            </a:r>
            <a:r>
              <a:rPr lang="en-US" dirty="0" err="1" smtClean="0"/>
              <a:t>negociación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Negociación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proceso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Táctica en La Negociación Efectiva III">
  <a:themeElements>
    <a:clrScheme name="Office Them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Táctica en La Negociación Efectiva III</Template>
  <TotalTime>384</TotalTime>
  <Words>1296</Words>
  <Application>Microsoft Office PowerPoint</Application>
  <PresentationFormat>On-screen Show (4:3)</PresentationFormat>
  <Paragraphs>204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Táctica en La Negociación Efectiva III</vt:lpstr>
      <vt:lpstr>TÉCNICAS PRÁCTICAS DE LA NEGOCIACIÓN EFECTIVA</vt:lpstr>
      <vt:lpstr>Objetivos </vt:lpstr>
      <vt:lpstr>¿Qué es Negociar?</vt:lpstr>
      <vt:lpstr>Casos Bíblicos de Negociación</vt:lpstr>
      <vt:lpstr>Principio Bíblico</vt:lpstr>
      <vt:lpstr>El Principio Negociador</vt:lpstr>
      <vt:lpstr> Factores que Influyen en una Negociación</vt:lpstr>
      <vt:lpstr>Criterios de Evaluación</vt:lpstr>
      <vt:lpstr>Estrategias de la negociación</vt:lpstr>
      <vt:lpstr>1.- Definir Claramente  sus Objetivos</vt:lpstr>
      <vt:lpstr>Algunos Objetivos</vt:lpstr>
      <vt:lpstr> 2.- Preparar las Condiciones  y el Ambiente Adecuado</vt:lpstr>
      <vt:lpstr>2.- Preparar las Condiciones …</vt:lpstr>
      <vt:lpstr>La Importancia de Orar</vt:lpstr>
      <vt:lpstr>3.- Establezca sus Límites</vt:lpstr>
      <vt:lpstr>No Negociable</vt:lpstr>
      <vt:lpstr>Código de Ética…</vt:lpstr>
      <vt:lpstr>4.- Haga Preguntas</vt:lpstr>
      <vt:lpstr>Preguntas de Identificación</vt:lpstr>
      <vt:lpstr>5.- Identifique sus Fortalezas </vt:lpstr>
      <vt:lpstr>6.- Despierte el Interés de su Contraparte</vt:lpstr>
      <vt:lpstr>Conviértalo en Beneficios</vt:lpstr>
      <vt:lpstr>El Método de Jesús</vt:lpstr>
      <vt:lpstr>7.- Maximice el Valor de su Propuesta</vt:lpstr>
      <vt:lpstr>Cuantificando </vt:lpstr>
      <vt:lpstr>El Método Comparativo de Jesús</vt:lpstr>
      <vt:lpstr>8.- Separe el Problema de la Persona</vt:lpstr>
      <vt:lpstr>9.- Ofrezca Concesiones Graduales</vt:lpstr>
      <vt:lpstr>La Zona de Negociación</vt:lpstr>
      <vt:lpstr>¿De qué depende el llegar a un acuerdo?</vt:lpstr>
      <vt:lpstr>Principos Bíblicos en la Negociación</vt:lpstr>
      <vt:lpstr>Principios Bíblicos…</vt:lpstr>
      <vt:lpstr>Principios Bíblicos…</vt:lpstr>
      <vt:lpstr>Principios Bíblicos…</vt:lpstr>
      <vt:lpstr>Principios Bíblicos…</vt:lpstr>
      <vt:lpstr>Principios Bíblicos…</vt:lpstr>
      <vt:lpstr>Principios Bíblicos…</vt:lpstr>
      <vt:lpstr>Slide 38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TÁCTICA EN LA NEGOCIACIÓN EFECTIVA</dc:title>
  <dc:creator>Karla de Hasbun</dc:creator>
  <cp:lastModifiedBy>Ale</cp:lastModifiedBy>
  <cp:revision>17</cp:revision>
  <cp:lastPrinted>1601-01-01T00:00:00Z</cp:lastPrinted>
  <dcterms:created xsi:type="dcterms:W3CDTF">2011-04-15T03:28:31Z</dcterms:created>
  <dcterms:modified xsi:type="dcterms:W3CDTF">2014-04-24T20:16:19Z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TC010690581033</vt:lpwstr>
  </property>
</Properties>
</file>