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7" r:id="rId5"/>
    <p:sldId id="258" r:id="rId6"/>
    <p:sldId id="259" r:id="rId7"/>
    <p:sldId id="262" r:id="rId8"/>
    <p:sldId id="277" r:id="rId9"/>
    <p:sldId id="264" r:id="rId10"/>
    <p:sldId id="266" r:id="rId11"/>
    <p:sldId id="271" r:id="rId12"/>
    <p:sldId id="272" r:id="rId13"/>
    <p:sldId id="290" r:id="rId14"/>
    <p:sldId id="291" r:id="rId15"/>
    <p:sldId id="275" r:id="rId16"/>
    <p:sldId id="292" r:id="rId17"/>
    <p:sldId id="279" r:id="rId18"/>
    <p:sldId id="293" r:id="rId19"/>
    <p:sldId id="282" r:id="rId20"/>
    <p:sldId id="294" r:id="rId21"/>
    <p:sldId id="295" r:id="rId22"/>
    <p:sldId id="297" r:id="rId23"/>
    <p:sldId id="284" r:id="rId24"/>
    <p:sldId id="285" r:id="rId25"/>
  </p:sldIdLst>
  <p:sldSz cx="11522075" cy="6858000"/>
  <p:notesSz cx="9223375" cy="7010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 autoAdjust="0"/>
    <p:restoredTop sz="94729" autoAdjust="0"/>
  </p:normalViewPr>
  <p:slideViewPr>
    <p:cSldViewPr showGuides="1">
      <p:cViewPr varScale="1">
        <p:scale>
          <a:sx n="128" d="100"/>
          <a:sy n="128" d="100"/>
        </p:scale>
        <p:origin x="852" y="90"/>
      </p:cViewPr>
      <p:guideLst>
        <p:guide orient="horz" pos="2160"/>
        <p:guide pos="36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46CB3-7075-4F41-8676-0A845CDFADE6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DEDB51C-E693-4CD9-8717-7F2B38B1F0D3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MX" dirty="0" smtClean="0"/>
            <a:t>EMPRESA</a:t>
          </a:r>
          <a:endParaRPr lang="en-US" dirty="0"/>
        </a:p>
      </dgm:t>
    </dgm:pt>
    <dgm:pt modelId="{BFD09FC3-9342-4F1E-A312-2FC61DAF57D3}" type="parTrans" cxnId="{A0A31BF4-403A-4C18-9DCE-51616F975BC9}">
      <dgm:prSet/>
      <dgm:spPr/>
      <dgm:t>
        <a:bodyPr/>
        <a:lstStyle/>
        <a:p>
          <a:endParaRPr lang="en-US"/>
        </a:p>
      </dgm:t>
    </dgm:pt>
    <dgm:pt modelId="{0F10DE44-35FF-479C-A37C-7D931CB4DAA5}" type="sibTrans" cxnId="{A0A31BF4-403A-4C18-9DCE-51616F975BC9}">
      <dgm:prSet/>
      <dgm:spPr/>
      <dgm:t>
        <a:bodyPr/>
        <a:lstStyle/>
        <a:p>
          <a:endParaRPr lang="en-US"/>
        </a:p>
      </dgm:t>
    </dgm:pt>
    <dgm:pt modelId="{688930DE-1F79-4084-B873-5DCD3B2BF454}">
      <dgm:prSet phldrT="[Text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CLIENTES</a:t>
          </a:r>
          <a:endParaRPr lang="en-US" dirty="0"/>
        </a:p>
      </dgm:t>
    </dgm:pt>
    <dgm:pt modelId="{CD9ED842-A220-4341-810D-5901EDB35460}" type="parTrans" cxnId="{AC04EE21-7352-466A-8F69-AF127F3707B0}">
      <dgm:prSet/>
      <dgm:spPr/>
      <dgm:t>
        <a:bodyPr/>
        <a:lstStyle/>
        <a:p>
          <a:endParaRPr lang="en-US"/>
        </a:p>
      </dgm:t>
    </dgm:pt>
    <dgm:pt modelId="{A2756EC4-3D3D-4ECF-9484-A4663A61EAD4}" type="sibTrans" cxnId="{AC04EE21-7352-466A-8F69-AF127F3707B0}">
      <dgm:prSet/>
      <dgm:spPr/>
      <dgm:t>
        <a:bodyPr/>
        <a:lstStyle/>
        <a:p>
          <a:endParaRPr lang="en-US"/>
        </a:p>
      </dgm:t>
    </dgm:pt>
    <dgm:pt modelId="{75F8A255-8439-495C-ADE6-3D52EEB9F998}">
      <dgm:prSet phldrT="[Text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MX" sz="2000" dirty="0" smtClean="0"/>
            <a:t>PROVEEDORES</a:t>
          </a:r>
          <a:endParaRPr lang="en-US" sz="2000" dirty="0"/>
        </a:p>
      </dgm:t>
    </dgm:pt>
    <dgm:pt modelId="{4FE39289-8C01-4E59-8B93-1EA1CF5923C1}" type="parTrans" cxnId="{35C52915-A8AB-4CF1-8E7B-7B1D9E2A9FC9}">
      <dgm:prSet/>
      <dgm:spPr/>
      <dgm:t>
        <a:bodyPr/>
        <a:lstStyle/>
        <a:p>
          <a:endParaRPr lang="en-US"/>
        </a:p>
      </dgm:t>
    </dgm:pt>
    <dgm:pt modelId="{BCA4F072-6C2A-48E0-A836-E5F8BB7BC734}" type="sibTrans" cxnId="{35C52915-A8AB-4CF1-8E7B-7B1D9E2A9FC9}">
      <dgm:prSet/>
      <dgm:spPr/>
      <dgm:t>
        <a:bodyPr/>
        <a:lstStyle/>
        <a:p>
          <a:endParaRPr lang="en-US"/>
        </a:p>
      </dgm:t>
    </dgm:pt>
    <dgm:pt modelId="{F38B24F4-9E58-4D77-8D02-973448FB642E}" type="pres">
      <dgm:prSet presAssocID="{44046CB3-7075-4F41-8676-0A845CDFADE6}" presName="compositeShape" presStyleCnt="0">
        <dgm:presLayoutVars>
          <dgm:chMax val="7"/>
          <dgm:dir/>
          <dgm:resizeHandles val="exact"/>
        </dgm:presLayoutVars>
      </dgm:prSet>
      <dgm:spPr/>
    </dgm:pt>
    <dgm:pt modelId="{B1AB5F73-A1DA-4859-B33B-1913C43093BF}" type="pres">
      <dgm:prSet presAssocID="{44046CB3-7075-4F41-8676-0A845CDFADE6}" presName="wedge1" presStyleLbl="node1" presStyleIdx="0" presStyleCnt="3"/>
      <dgm:spPr/>
      <dgm:t>
        <a:bodyPr/>
        <a:lstStyle/>
        <a:p>
          <a:endParaRPr lang="en-US"/>
        </a:p>
      </dgm:t>
    </dgm:pt>
    <dgm:pt modelId="{A028632D-1813-44F0-AD07-DD9B2845A6E9}" type="pres">
      <dgm:prSet presAssocID="{44046CB3-7075-4F41-8676-0A845CDFADE6}" presName="dummy1a" presStyleCnt="0"/>
      <dgm:spPr/>
    </dgm:pt>
    <dgm:pt modelId="{740CB542-B000-4741-97CB-C6CCF876471B}" type="pres">
      <dgm:prSet presAssocID="{44046CB3-7075-4F41-8676-0A845CDFADE6}" presName="dummy1b" presStyleCnt="0"/>
      <dgm:spPr/>
    </dgm:pt>
    <dgm:pt modelId="{F44C2835-21B1-4A7B-BA79-57126ABCB185}" type="pres">
      <dgm:prSet presAssocID="{44046CB3-7075-4F41-8676-0A845CDFADE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0F3B8F-F197-4977-86F0-C2EC1A9FD71B}" type="pres">
      <dgm:prSet presAssocID="{44046CB3-7075-4F41-8676-0A845CDFADE6}" presName="wedge2" presStyleLbl="node1" presStyleIdx="1" presStyleCnt="3"/>
      <dgm:spPr/>
      <dgm:t>
        <a:bodyPr/>
        <a:lstStyle/>
        <a:p>
          <a:endParaRPr lang="en-US"/>
        </a:p>
      </dgm:t>
    </dgm:pt>
    <dgm:pt modelId="{8E7AAB1D-9FBF-481F-B4B3-1B742E12025D}" type="pres">
      <dgm:prSet presAssocID="{44046CB3-7075-4F41-8676-0A845CDFADE6}" presName="dummy2a" presStyleCnt="0"/>
      <dgm:spPr/>
    </dgm:pt>
    <dgm:pt modelId="{14D73736-EF47-4F4B-AA65-DB73E06093A6}" type="pres">
      <dgm:prSet presAssocID="{44046CB3-7075-4F41-8676-0A845CDFADE6}" presName="dummy2b" presStyleCnt="0"/>
      <dgm:spPr/>
    </dgm:pt>
    <dgm:pt modelId="{0842FBF3-DEF7-432A-B9A6-94F273357AFA}" type="pres">
      <dgm:prSet presAssocID="{44046CB3-7075-4F41-8676-0A845CDFADE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B7F97-EEB6-42B8-881B-446AF6C29C4B}" type="pres">
      <dgm:prSet presAssocID="{44046CB3-7075-4F41-8676-0A845CDFADE6}" presName="wedge3" presStyleLbl="node1" presStyleIdx="2" presStyleCnt="3" custScaleX="106364"/>
      <dgm:spPr/>
      <dgm:t>
        <a:bodyPr/>
        <a:lstStyle/>
        <a:p>
          <a:endParaRPr lang="en-US"/>
        </a:p>
      </dgm:t>
    </dgm:pt>
    <dgm:pt modelId="{95B8FDC5-9C85-4F8D-9A6B-4E3DEF58CD5D}" type="pres">
      <dgm:prSet presAssocID="{44046CB3-7075-4F41-8676-0A845CDFADE6}" presName="dummy3a" presStyleCnt="0"/>
      <dgm:spPr/>
    </dgm:pt>
    <dgm:pt modelId="{E68D12DB-462B-4CB5-80B3-CD92CF706E27}" type="pres">
      <dgm:prSet presAssocID="{44046CB3-7075-4F41-8676-0A845CDFADE6}" presName="dummy3b" presStyleCnt="0"/>
      <dgm:spPr/>
    </dgm:pt>
    <dgm:pt modelId="{8EE1297E-FEE6-484F-AFD3-F4B69B0A82C5}" type="pres">
      <dgm:prSet presAssocID="{44046CB3-7075-4F41-8676-0A845CDFADE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257D33-2DB4-4DF2-9A2E-1C09F389E7C0}" type="pres">
      <dgm:prSet presAssocID="{0F10DE44-35FF-479C-A37C-7D931CB4DAA5}" presName="arrowWedge1" presStyleLbl="fgSibTrans2D1" presStyleIdx="0" presStyleCnt="3"/>
      <dgm:spPr/>
    </dgm:pt>
    <dgm:pt modelId="{3D086EEC-9566-409B-88F6-F62A825B8AF2}" type="pres">
      <dgm:prSet presAssocID="{A2756EC4-3D3D-4ECF-9484-A4663A61EAD4}" presName="arrowWedge2" presStyleLbl="fgSibTrans2D1" presStyleIdx="1" presStyleCnt="3"/>
      <dgm:spPr/>
    </dgm:pt>
    <dgm:pt modelId="{F9E4C27A-8C60-4729-B311-9369315C7694}" type="pres">
      <dgm:prSet presAssocID="{BCA4F072-6C2A-48E0-A836-E5F8BB7BC734}" presName="arrowWedge3" presStyleLbl="fgSibTrans2D1" presStyleIdx="2" presStyleCnt="3"/>
      <dgm:spPr/>
    </dgm:pt>
  </dgm:ptLst>
  <dgm:cxnLst>
    <dgm:cxn modelId="{35C52915-A8AB-4CF1-8E7B-7B1D9E2A9FC9}" srcId="{44046CB3-7075-4F41-8676-0A845CDFADE6}" destId="{75F8A255-8439-495C-ADE6-3D52EEB9F998}" srcOrd="2" destOrd="0" parTransId="{4FE39289-8C01-4E59-8B93-1EA1CF5923C1}" sibTransId="{BCA4F072-6C2A-48E0-A836-E5F8BB7BC734}"/>
    <dgm:cxn modelId="{AC04EE21-7352-466A-8F69-AF127F3707B0}" srcId="{44046CB3-7075-4F41-8676-0A845CDFADE6}" destId="{688930DE-1F79-4084-B873-5DCD3B2BF454}" srcOrd="1" destOrd="0" parTransId="{CD9ED842-A220-4341-810D-5901EDB35460}" sibTransId="{A2756EC4-3D3D-4ECF-9484-A4663A61EAD4}"/>
    <dgm:cxn modelId="{792B2088-B0ED-48DF-A643-4156FCCC8A72}" type="presOf" srcId="{44046CB3-7075-4F41-8676-0A845CDFADE6}" destId="{F38B24F4-9E58-4D77-8D02-973448FB642E}" srcOrd="0" destOrd="0" presId="urn:microsoft.com/office/officeart/2005/8/layout/cycle8"/>
    <dgm:cxn modelId="{01B895DF-0B14-4CF4-BC9F-AFA976DFCE4D}" type="presOf" srcId="{75F8A255-8439-495C-ADE6-3D52EEB9F998}" destId="{8EE1297E-FEE6-484F-AFD3-F4B69B0A82C5}" srcOrd="1" destOrd="0" presId="urn:microsoft.com/office/officeart/2005/8/layout/cycle8"/>
    <dgm:cxn modelId="{57E4C79A-4DA6-4EB1-8614-CA08937578A7}" type="presOf" srcId="{7DEDB51C-E693-4CD9-8717-7F2B38B1F0D3}" destId="{B1AB5F73-A1DA-4859-B33B-1913C43093BF}" srcOrd="0" destOrd="0" presId="urn:microsoft.com/office/officeart/2005/8/layout/cycle8"/>
    <dgm:cxn modelId="{90AF5EBC-FC02-4FAD-8014-8B82C806EC25}" type="presOf" srcId="{7DEDB51C-E693-4CD9-8717-7F2B38B1F0D3}" destId="{F44C2835-21B1-4A7B-BA79-57126ABCB185}" srcOrd="1" destOrd="0" presId="urn:microsoft.com/office/officeart/2005/8/layout/cycle8"/>
    <dgm:cxn modelId="{E36296D1-7029-415D-8DB0-7AFDDEB4791D}" type="presOf" srcId="{688930DE-1F79-4084-B873-5DCD3B2BF454}" destId="{0842FBF3-DEF7-432A-B9A6-94F273357AFA}" srcOrd="1" destOrd="0" presId="urn:microsoft.com/office/officeart/2005/8/layout/cycle8"/>
    <dgm:cxn modelId="{A0A31BF4-403A-4C18-9DCE-51616F975BC9}" srcId="{44046CB3-7075-4F41-8676-0A845CDFADE6}" destId="{7DEDB51C-E693-4CD9-8717-7F2B38B1F0D3}" srcOrd="0" destOrd="0" parTransId="{BFD09FC3-9342-4F1E-A312-2FC61DAF57D3}" sibTransId="{0F10DE44-35FF-479C-A37C-7D931CB4DAA5}"/>
    <dgm:cxn modelId="{E2BE5F1E-A215-4C10-9EFF-3359D2DD3772}" type="presOf" srcId="{75F8A255-8439-495C-ADE6-3D52EEB9F998}" destId="{320B7F97-EEB6-42B8-881B-446AF6C29C4B}" srcOrd="0" destOrd="0" presId="urn:microsoft.com/office/officeart/2005/8/layout/cycle8"/>
    <dgm:cxn modelId="{EBB232BF-557E-4E83-9F45-965832057D8F}" type="presOf" srcId="{688930DE-1F79-4084-B873-5DCD3B2BF454}" destId="{E80F3B8F-F197-4977-86F0-C2EC1A9FD71B}" srcOrd="0" destOrd="0" presId="urn:microsoft.com/office/officeart/2005/8/layout/cycle8"/>
    <dgm:cxn modelId="{CCE93D03-3EC5-441D-8A8C-59A3105A1EDA}" type="presParOf" srcId="{F38B24F4-9E58-4D77-8D02-973448FB642E}" destId="{B1AB5F73-A1DA-4859-B33B-1913C43093BF}" srcOrd="0" destOrd="0" presId="urn:microsoft.com/office/officeart/2005/8/layout/cycle8"/>
    <dgm:cxn modelId="{72B29A98-C6A3-4F74-9431-848BE9035120}" type="presParOf" srcId="{F38B24F4-9E58-4D77-8D02-973448FB642E}" destId="{A028632D-1813-44F0-AD07-DD9B2845A6E9}" srcOrd="1" destOrd="0" presId="urn:microsoft.com/office/officeart/2005/8/layout/cycle8"/>
    <dgm:cxn modelId="{1A711BC9-3526-4634-A7DE-266FD06464CD}" type="presParOf" srcId="{F38B24F4-9E58-4D77-8D02-973448FB642E}" destId="{740CB542-B000-4741-97CB-C6CCF876471B}" srcOrd="2" destOrd="0" presId="urn:microsoft.com/office/officeart/2005/8/layout/cycle8"/>
    <dgm:cxn modelId="{B4040FC7-2B3B-44DA-B7F5-200A108891DB}" type="presParOf" srcId="{F38B24F4-9E58-4D77-8D02-973448FB642E}" destId="{F44C2835-21B1-4A7B-BA79-57126ABCB185}" srcOrd="3" destOrd="0" presId="urn:microsoft.com/office/officeart/2005/8/layout/cycle8"/>
    <dgm:cxn modelId="{01E57EFB-6005-4B24-BDF1-E1A227FA9095}" type="presParOf" srcId="{F38B24F4-9E58-4D77-8D02-973448FB642E}" destId="{E80F3B8F-F197-4977-86F0-C2EC1A9FD71B}" srcOrd="4" destOrd="0" presId="urn:microsoft.com/office/officeart/2005/8/layout/cycle8"/>
    <dgm:cxn modelId="{33A48A02-5EEC-4A5D-B458-32DB521CA639}" type="presParOf" srcId="{F38B24F4-9E58-4D77-8D02-973448FB642E}" destId="{8E7AAB1D-9FBF-481F-B4B3-1B742E12025D}" srcOrd="5" destOrd="0" presId="urn:microsoft.com/office/officeart/2005/8/layout/cycle8"/>
    <dgm:cxn modelId="{2D0D45D7-857F-4EF5-A17C-D6EA1CB11A78}" type="presParOf" srcId="{F38B24F4-9E58-4D77-8D02-973448FB642E}" destId="{14D73736-EF47-4F4B-AA65-DB73E06093A6}" srcOrd="6" destOrd="0" presId="urn:microsoft.com/office/officeart/2005/8/layout/cycle8"/>
    <dgm:cxn modelId="{36CB94F6-C818-48B1-9237-FE55EA4F0AF1}" type="presParOf" srcId="{F38B24F4-9E58-4D77-8D02-973448FB642E}" destId="{0842FBF3-DEF7-432A-B9A6-94F273357AFA}" srcOrd="7" destOrd="0" presId="urn:microsoft.com/office/officeart/2005/8/layout/cycle8"/>
    <dgm:cxn modelId="{D717BA3A-F050-483C-BA24-3E2209A87D32}" type="presParOf" srcId="{F38B24F4-9E58-4D77-8D02-973448FB642E}" destId="{320B7F97-EEB6-42B8-881B-446AF6C29C4B}" srcOrd="8" destOrd="0" presId="urn:microsoft.com/office/officeart/2005/8/layout/cycle8"/>
    <dgm:cxn modelId="{7616B846-7675-42EF-B15A-1900776FB6D0}" type="presParOf" srcId="{F38B24F4-9E58-4D77-8D02-973448FB642E}" destId="{95B8FDC5-9C85-4F8D-9A6B-4E3DEF58CD5D}" srcOrd="9" destOrd="0" presId="urn:microsoft.com/office/officeart/2005/8/layout/cycle8"/>
    <dgm:cxn modelId="{DE18F397-C66F-4B30-9DC1-0D1E5D21575E}" type="presParOf" srcId="{F38B24F4-9E58-4D77-8D02-973448FB642E}" destId="{E68D12DB-462B-4CB5-80B3-CD92CF706E27}" srcOrd="10" destOrd="0" presId="urn:microsoft.com/office/officeart/2005/8/layout/cycle8"/>
    <dgm:cxn modelId="{4B9D596F-774D-44A7-B7B2-82645E99DB6E}" type="presParOf" srcId="{F38B24F4-9E58-4D77-8D02-973448FB642E}" destId="{8EE1297E-FEE6-484F-AFD3-F4B69B0A82C5}" srcOrd="11" destOrd="0" presId="urn:microsoft.com/office/officeart/2005/8/layout/cycle8"/>
    <dgm:cxn modelId="{5F84F2BD-3474-48EE-B8D4-F9FF6060AFD6}" type="presParOf" srcId="{F38B24F4-9E58-4D77-8D02-973448FB642E}" destId="{CA257D33-2DB4-4DF2-9A2E-1C09F389E7C0}" srcOrd="12" destOrd="0" presId="urn:microsoft.com/office/officeart/2005/8/layout/cycle8"/>
    <dgm:cxn modelId="{A7E5F243-5B11-401C-90B7-FA283C94442E}" type="presParOf" srcId="{F38B24F4-9E58-4D77-8D02-973448FB642E}" destId="{3D086EEC-9566-409B-88F6-F62A825B8AF2}" srcOrd="13" destOrd="0" presId="urn:microsoft.com/office/officeart/2005/8/layout/cycle8"/>
    <dgm:cxn modelId="{604B22E2-5D92-4EED-9196-5B11746358CF}" type="presParOf" srcId="{F38B24F4-9E58-4D77-8D02-973448FB642E}" destId="{F9E4C27A-8C60-4729-B311-9369315C769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B5F73-A1DA-4859-B33B-1913C43093BF}">
      <dsp:nvSpPr>
        <dsp:cNvPr id="0" name=""/>
        <dsp:cNvSpPr/>
      </dsp:nvSpPr>
      <dsp:spPr>
        <a:xfrm>
          <a:off x="1846934" y="332859"/>
          <a:ext cx="4301574" cy="4301574"/>
        </a:xfrm>
        <a:prstGeom prst="pie">
          <a:avLst>
            <a:gd name="adj1" fmla="val 16200000"/>
            <a:gd name="adj2" fmla="val 180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EMPRESA</a:t>
          </a:r>
          <a:endParaRPr lang="en-US" sz="2900" kern="1200" dirty="0"/>
        </a:p>
      </dsp:txBody>
      <dsp:txXfrm>
        <a:off x="4113966" y="1244384"/>
        <a:ext cx="1536276" cy="1280230"/>
      </dsp:txXfrm>
    </dsp:sp>
    <dsp:sp modelId="{E80F3B8F-F197-4977-86F0-C2EC1A9FD71B}">
      <dsp:nvSpPr>
        <dsp:cNvPr id="0" name=""/>
        <dsp:cNvSpPr/>
      </dsp:nvSpPr>
      <dsp:spPr>
        <a:xfrm>
          <a:off x="1758342" y="486487"/>
          <a:ext cx="4301574" cy="4301574"/>
        </a:xfrm>
        <a:prstGeom prst="pie">
          <a:avLst>
            <a:gd name="adj1" fmla="val 1800000"/>
            <a:gd name="adj2" fmla="val 900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CLIENTES</a:t>
          </a:r>
          <a:endParaRPr lang="en-US" sz="2900" kern="1200" dirty="0"/>
        </a:p>
      </dsp:txBody>
      <dsp:txXfrm>
        <a:off x="2782526" y="3277390"/>
        <a:ext cx="2304414" cy="1126602"/>
      </dsp:txXfrm>
    </dsp:sp>
    <dsp:sp modelId="{320B7F97-EEB6-42B8-881B-446AF6C29C4B}">
      <dsp:nvSpPr>
        <dsp:cNvPr id="0" name=""/>
        <dsp:cNvSpPr/>
      </dsp:nvSpPr>
      <dsp:spPr>
        <a:xfrm>
          <a:off x="1532874" y="332859"/>
          <a:ext cx="4575326" cy="4301574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PROVEEDORES</a:t>
          </a:r>
          <a:endParaRPr lang="en-US" sz="2000" kern="1200" dirty="0"/>
        </a:p>
      </dsp:txBody>
      <dsp:txXfrm>
        <a:off x="2062849" y="1244384"/>
        <a:ext cx="1634045" cy="1280230"/>
      </dsp:txXfrm>
    </dsp:sp>
    <dsp:sp modelId="{CA257D33-2DB4-4DF2-9A2E-1C09F389E7C0}">
      <dsp:nvSpPr>
        <dsp:cNvPr id="0" name=""/>
        <dsp:cNvSpPr/>
      </dsp:nvSpPr>
      <dsp:spPr>
        <a:xfrm>
          <a:off x="1581001" y="66571"/>
          <a:ext cx="4834150" cy="483415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86EEC-9566-409B-88F6-F62A825B8AF2}">
      <dsp:nvSpPr>
        <dsp:cNvPr id="0" name=""/>
        <dsp:cNvSpPr/>
      </dsp:nvSpPr>
      <dsp:spPr>
        <a:xfrm>
          <a:off x="1492054" y="219927"/>
          <a:ext cx="4834150" cy="483415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E4C27A-8C60-4729-B311-9369315C7694}">
      <dsp:nvSpPr>
        <dsp:cNvPr id="0" name=""/>
        <dsp:cNvSpPr/>
      </dsp:nvSpPr>
      <dsp:spPr>
        <a:xfrm>
          <a:off x="1401888" y="66571"/>
          <a:ext cx="4834150" cy="483415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23657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0309D-D8E4-436E-8B16-6BD6FDCEF47A}" type="datetimeFigureOut">
              <a:rPr lang="es-ES" smtClean="0"/>
              <a:pPr/>
              <a:t>20/04/2014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23657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F566A-0049-47B4-A881-716E08DD391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290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3657" y="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70FCA-1C97-4C03-8598-08B17C453D84}" type="datetimeFigureOut">
              <a:rPr lang="es-SV" smtClean="0"/>
              <a:t>20/04/2014</a:t>
            </a:fld>
            <a:endParaRPr lang="es-S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1888" y="525463"/>
            <a:ext cx="4419600" cy="2630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173" y="3330242"/>
            <a:ext cx="7377029" cy="315407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3657" y="6658070"/>
            <a:ext cx="3997631" cy="3511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C9699-C458-421C-BA52-8738F1BCA085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563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67241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35687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0806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C9699-C458-421C-BA52-8738F1BCA085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1240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3168749" y="2708920"/>
            <a:ext cx="8088456" cy="490066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s-SV" dirty="0" smtClean="0"/>
              <a:t>TITULO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-1" y="6453336"/>
            <a:ext cx="11522075" cy="404664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  <p:sp>
        <p:nvSpPr>
          <p:cNvPr id="10" name="Flowchart: Document 9"/>
          <p:cNvSpPr/>
          <p:nvPr userDrawn="1"/>
        </p:nvSpPr>
        <p:spPr>
          <a:xfrm>
            <a:off x="-1" y="2420888"/>
            <a:ext cx="2808709" cy="1196752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393700" dist="482600" dir="16200000">
              <a:schemeClr val="tx2">
                <a:lumMod val="75000"/>
                <a:alpha val="32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25344"/>
            <a:ext cx="1152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Arial Narrow" pitchFamily="34" charset="0"/>
              </a:rPr>
              <a:t>IGLESIA CRISTIANA JOSUE					CONFERENCIAS</a:t>
            </a:r>
            <a:r>
              <a:rPr lang="es-SV" b="1" baseline="0" dirty="0" smtClean="0">
                <a:latin typeface="Arial Narrow" pitchFamily="34" charset="0"/>
              </a:rPr>
              <a:t>: LA BIBLIA Y LOS NEGOCIOS</a:t>
            </a:r>
            <a:endParaRPr lang="es-SV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700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857516" y="188640"/>
            <a:ext cx="8088456" cy="490066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s-ES" dirty="0" smtClean="0"/>
              <a:t>TEMA PRESENTACIÓN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-1" y="6453336"/>
            <a:ext cx="11522075" cy="404664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/>
          <a:lstStyle/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  <p:sp>
        <p:nvSpPr>
          <p:cNvPr id="10" name="Flowchart: Document 9"/>
          <p:cNvSpPr/>
          <p:nvPr userDrawn="1"/>
        </p:nvSpPr>
        <p:spPr>
          <a:xfrm>
            <a:off x="0" y="0"/>
            <a:ext cx="2808709" cy="1196752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393700" dist="482600" dir="16200000">
              <a:schemeClr val="tx2">
                <a:lumMod val="75000"/>
                <a:alpha val="32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25344"/>
            <a:ext cx="11522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Arial Narrow" pitchFamily="34" charset="0"/>
              </a:rPr>
              <a:t>IGLESIA CRISTIANA JOSUE					CONFERENCIAS</a:t>
            </a:r>
            <a:r>
              <a:rPr lang="es-SV" b="1" baseline="0" dirty="0" smtClean="0">
                <a:latin typeface="Arial Narrow" pitchFamily="34" charset="0"/>
              </a:rPr>
              <a:t>: LA BIBLIA Y LOS NEGOCIOS</a:t>
            </a:r>
            <a:endParaRPr lang="es-SV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13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76105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6105" y="1600202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76104" y="6356352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84B9-7F13-48A2-8365-4AA4CFC28833}" type="datetimeFigureOut">
              <a:rPr lang="es-SV" smtClean="0"/>
              <a:pPr/>
              <a:t>20/04/2014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936709" y="6356352"/>
            <a:ext cx="3648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57488" y="6356352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9020E-D38C-469B-B0C8-C7603E07C2A4}" type="slidenum">
              <a:rPr lang="es-SV" smtClean="0"/>
              <a:pPr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151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paralela.com/matthew/7-12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5149" y="2708920"/>
            <a:ext cx="8736528" cy="490066"/>
          </a:xfrm>
        </p:spPr>
        <p:txBody>
          <a:bodyPr/>
          <a:lstStyle/>
          <a:p>
            <a:pPr lvl="0"/>
            <a:r>
              <a:rPr lang="es-ES" sz="4000" dirty="0"/>
              <a:t>EL ANALISIS DE PROVEEDORES Y CLIENTES PARA INCREMENTAR LA RENTABILIDAD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s-SV" sz="4000" dirty="0" smtClean="0"/>
              <a:t>25-04-2014</a:t>
            </a:r>
            <a:endParaRPr lang="es-SV" sz="4000" dirty="0"/>
          </a:p>
        </p:txBody>
      </p:sp>
      <p:sp>
        <p:nvSpPr>
          <p:cNvPr id="4" name="Rectangle 3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TextBox 4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6064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2880717" y="404664"/>
            <a:ext cx="8088313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5510" y="1412776"/>
            <a:ext cx="838191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CRITERIO 2: COMPETITIVIDAD EN PRECIO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09" y="2204864"/>
            <a:ext cx="97500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s-MX" sz="2400" dirty="0" smtClean="0"/>
              <a:t>LA COMPETITIVIDAD EN PRECIO NO SE DEFINE COMO EL VALOR MONETARIO DE UN INSUMO O SERVICIO. SE DEFINE COMO UNA COMBINACION COSTO Y BENEFICIO</a:t>
            </a:r>
          </a:p>
          <a:p>
            <a:pPr marL="342900" indent="-342900">
              <a:buAutoNum type="alphaUcParenR"/>
            </a:pPr>
            <a:r>
              <a:rPr lang="es-MX" sz="2400" dirty="0" smtClean="0"/>
              <a:t>EL ANALISIS IMPORTANTE NO ES EL PRECIO NOMINAL DE UN INSUMO O SERVICIO. EL ANALISIS DEBE BASARSE EN SI TENGO OPCIONES DE GENERAR UNA RENTABILIDAD ADECUADA A ESE NIVEL DE PRECIO</a:t>
            </a:r>
          </a:p>
          <a:p>
            <a:pPr marL="342900" indent="-342900">
              <a:buAutoNum type="alphaUcParenR"/>
            </a:pPr>
            <a:r>
              <a:rPr lang="es-MX" sz="2400" dirty="0" smtClean="0"/>
              <a:t>LO ANTERIOR DEPENDERA DE FACTORES COMO: DIFERENCIACION, NOVEDAD, UTILIDAD PARA EL CLIENTE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101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2880717" y="404664"/>
            <a:ext cx="8088313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5510" y="1412776"/>
            <a:ext cx="838191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CRITERIO 3: REPUTACION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09" y="2204864"/>
            <a:ext cx="97500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LA CONFIABILIDAD SE MIDE EN LOS SIGUIENTES EJES: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sz="2400" dirty="0" smtClean="0"/>
              <a:t>ENTREGAS PUNTUALES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sz="2400" dirty="0" smtClean="0"/>
              <a:t>CUMPLIMIENTO DE COMPROMISOS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sz="2400" dirty="0" smtClean="0"/>
              <a:t>REPUTACION ANTE LOS ACREEDORES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sz="2400" dirty="0" smtClean="0"/>
              <a:t>CUMPLIMIENTO FISCAL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s-MX" sz="2400" dirty="0" smtClean="0"/>
              <a:t>TRATO A LA FUERZA LABORAL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78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9" name="Rectangle 8"/>
          <p:cNvSpPr/>
          <p:nvPr/>
        </p:nvSpPr>
        <p:spPr>
          <a:xfrm>
            <a:off x="2016621" y="1124744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>
                <a:solidFill>
                  <a:schemeClr val="accent2">
                    <a:lumMod val="75000"/>
                  </a:schemeClr>
                </a:solidFill>
              </a:rPr>
              <a:t>Para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" sz="2400" dirty="0">
                <a:solidFill>
                  <a:schemeClr val="accent2">
                    <a:lumMod val="75000"/>
                  </a:schemeClr>
                </a:solidFill>
              </a:rPr>
              <a:t>llevar a cabo el largo proceso de selección de proveedores, la compañía despliega un equipo que incluye personal de distintas áreas: </a:t>
            </a:r>
            <a:br>
              <a:rPr lang="es-ES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ES" sz="2400" dirty="0"/>
              <a:t> </a:t>
            </a:r>
            <a:r>
              <a:rPr lang="es-ES" sz="2400" u="sng" dirty="0"/>
              <a:t>Compras</a:t>
            </a:r>
            <a:r>
              <a:rPr lang="es-ES" sz="2400" dirty="0"/>
              <a:t>: Identifica a los nuevos proveedores y es responsable de estimar su competitividad, procedimientos y procesos </a:t>
            </a:r>
            <a:br>
              <a:rPr lang="es-ES" sz="2400" dirty="0"/>
            </a:br>
            <a:r>
              <a:rPr lang="es-ES" sz="2400" dirty="0"/>
              <a:t> </a:t>
            </a:r>
            <a:r>
              <a:rPr lang="es-ES" sz="2400" u="sng" dirty="0"/>
              <a:t>Ingeniería</a:t>
            </a:r>
            <a:r>
              <a:rPr lang="es-ES" sz="2400" dirty="0"/>
              <a:t>: Estiman las capacidades tecnológicas y su potencial de innovación </a:t>
            </a:r>
            <a:br>
              <a:rPr lang="es-ES" sz="2400" dirty="0"/>
            </a:br>
            <a:r>
              <a:rPr lang="es-ES" sz="2400" dirty="0"/>
              <a:t> </a:t>
            </a:r>
            <a:r>
              <a:rPr lang="es-ES" sz="2400" u="sng" dirty="0"/>
              <a:t>Manufactura</a:t>
            </a:r>
            <a:r>
              <a:rPr lang="es-ES" sz="2400" dirty="0"/>
              <a:t>: Califica las capacidades de producción para implementar el Sistema de Producción Toyota. </a:t>
            </a:r>
            <a:br>
              <a:rPr lang="es-ES" sz="2400" dirty="0"/>
            </a:br>
            <a:r>
              <a:rPr lang="es-ES" sz="2400" dirty="0"/>
              <a:t> </a:t>
            </a:r>
            <a:r>
              <a:rPr lang="es-ES" sz="2400" u="sng" dirty="0"/>
              <a:t>Gerencia</a:t>
            </a:r>
            <a:r>
              <a:rPr lang="es-ES" sz="2400" dirty="0"/>
              <a:t>: Evalúan la fuerza de los proveedores y su actitud en dos áreas: </a:t>
            </a:r>
            <a:br>
              <a:rPr lang="es-ES" sz="2400" dirty="0"/>
            </a:br>
            <a:r>
              <a:rPr lang="es-ES" sz="2400" dirty="0"/>
              <a:t>• </a:t>
            </a:r>
            <a:r>
              <a:rPr lang="es-ES" sz="2400" dirty="0" smtClean="0"/>
              <a:t>	La </a:t>
            </a:r>
            <a:r>
              <a:rPr lang="es-ES" sz="2400" dirty="0"/>
              <a:t>comprensión y participación de la alta gerencia en las </a:t>
            </a:r>
            <a:r>
              <a:rPr lang="es-ES" sz="2400" dirty="0" smtClean="0"/>
              <a:t>	operaciones 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• </a:t>
            </a:r>
            <a:r>
              <a:rPr lang="es-ES" sz="2400" dirty="0" smtClean="0"/>
              <a:t>	Su </a:t>
            </a:r>
            <a:r>
              <a:rPr lang="es-ES" sz="2400" dirty="0"/>
              <a:t>enfoque o afinidad fisiológica </a:t>
            </a:r>
            <a:endParaRPr lang="en-US" sz="2400" dirty="0"/>
          </a:p>
        </p:txBody>
      </p:sp>
      <p:sp>
        <p:nvSpPr>
          <p:cNvPr id="10" name="AutoShape 2" descr="data:image/jpeg;base64,/9j/4AAQSkZJRgABAQAAAQABAAD/2wCEAAkGBwgHBgkIBwgKCgkLDRYPDQwMDRsUFRAWIB0iIiAdHx8kKDQsJCYxJx8fLT0tMTU3Ojo6Iys/RD84QzQ5OjcBCgoKDQwNGg8PGjclHyU3Nzc3Nzc3Nzc3Nzc3Nzc3Nzc3Nzc3Nzc3Nzc3Nzc3Nzc3Nzc3Nzc3Nzc3Nzc3Nzc3N//AABEIAHoAkgMBIgACEQEDEQH/xAAcAAACAgMBAQAAAAAAAAAAAAAABgUHAgMEAQj/xABIEAABAgQDBQUDBwkFCQAAAAABAgMABAURBhIhEzFBUWEHInGBkaGxwRQVIzJCUoIkM0NTYnKSsuEWJaLR8DQ2N3N0dYPS4v/EABoBAQEAAwEBAAAAAAAAAAAAAAABAgMEBQb/xAAkEQACAgIBBAIDAQAAAAAAAAAAAQIDBBEhBRIxQSJREzJhgf/aAAwDAQACEQMRAD8AvGCCCACCPCRELVsQMyThl5dPyma+4k2CT1PPoPO2+AJoqA3xFTmI6XK3SZgOrGmVkZteV9wPiYWqiqYel1TeIKgiWk7/AFFHKjwCftH1PWIBOKJV2ZMrhehTVVmAbFa0lKR1IFzbxKYAcXMVOuEiSprih951diPIA39Y1GsYidP0EpLJB3XaUT/NEIzSe0OpG7s3TaKyfsMthTg9h/mjgreCagw20J/F9WnJyYWEttIWpCOGY5SoiwvwtqRADQqbxNxyp8GwPeDB8uxOgXShDn7zN/daPKbg6jSLCUOSLM07bvLmBtST4qvEZibBkg/JOPUxBkZltNwqVUWx6DT2RQSYxFW2T+UyLC/3EFHvUfdHSxjFm4E5JvMniUEKSPM2hYpuDK0uTbm6FjWohtwaMzt3AkjQpPeIBBBBsIxmJTHdMCjO06m1phP2pcZHCPIJ1/CYgLCkqxT54gS0yhSlahCu6o+RsY7rxTzFbos48qWm2nqPOpPfamU9xJ6mwt+JI8YZJSsVWj5Nqv5XKqF0lSioKHNKtTb1HIQA/QRHUisSlVazS6yFj6zarZk9eo6iJG8AEEEEAEEEEAEBgiNr9QNOpy3G/wA8s5GtL2UeNuNgCfKAIyv1d5b5p1NUQ7udeG9P7KevM8L2Gtyn2k0hmUbC1ouq1yfbEI/NN4eoMxVHk53h3WkqVcrWdwvvOup8CY7ezzEDeIMPNPKeDk4wS3Mi4JzXNlHoRr6jhAEYjCS8RYicma5Nrdl2Ug7Fs5Ui5NkJ5CwuSNTca74fZKSlZCXTLyUu2wynchtISB6QvTsnUabNKnaSA8CAlbKtcydSB1tc2I113GNkpjCUJ2dQlZmTe4gtlab+IF/UCAGWFWTX864rnpo95mQ/J2xwza5j43zeiYlxX6Sthx5qoyiw2kqUEvJJFhfUXuIgsCq2OGFVB4WW+tyYcvxIvf2gwB0vVKamaw7TqW2F/Jxd5ZVlAJ5mx8LAakHgIypFSXOPTUnNNlE3LKstCrag+zl4ggx7gWXIo655wHbTz63lE77Xyp8rC/4jGitt/IcXUydQAEzjapZ08yLZfXMf4RAGWGXPkNcqNIJOQ/lDIPLQKt6o9sNFoTKw6mn4xok4pQQ09nYcKjYbiB7VJ9IYH8Q0iXuF1CXUsfo2l7Rf8KbmACu0CmV2X2NSlkukfUc3Lb6pVvEJ9Cw3M0ibm6Yqc20mFHIhY3XF0rHI8COOvSJmaxcp87KjSDzyzptXklKU9cu8+eXxjRKB9kOvzLpXNOklZ5Ei3u000FuMAQkzLvSTwmpFam1pN+6fd/rXjcQ54driKtLd4JTMIH0iRuPUf5cPQmucW4kbptWkJRpaVKuVzDYOuS1reOt7dBziQYeXTakzOSigpKiCLHRYPwI+B4CKC0II1Sz6Jlht9o3bcSFJPMGNsQBBBBABCnilzbVeXlvstt3PUqP/AMj1hshMrarYkWCeCfcP6wAvY0aNVrtCoCdG1lLjv4lFJ8wlKvWJrEmDZxmpfP2D30SVTCQl6XVo1MpHAjcDYW/yOsR6037UaStW7Z6H/wADnxvFlQAg0vtClkviQxRJv0afAF0upJbV1B5dd3Uw2tLkqkyHGVMTTR3KQQsesbqjTJGqS5l6lKMTTJ+w8gKA6i/HrCnM9mtKS+X6RNz1MdP6h4ke3X2wBPu0WnPCy5ZAvyjNNMl26UqmshTcupCkaHUBW+3qYU5ikYuocst9GJUTku1Yq2zHeCb6781zbqIaXpl9FDEyypKpjYJUFOJuCdNSBaAOBOFpVtIQ1NTKEAaJSoADytHqcMSodadXMTC1NLCkFRBsQb6adIi5Sr4zmJZp9FDl1NuoC0kLQLgi4/SR6us4sYelxPUuVlWHXQ3tFEKtoTuCydwMAT1Sp0tPqZVMt5yySUdCd8c/zfKN6JYR5i8YYpmJpimk050NTKlhKFKSCCTwN4hzg3Ec8r+88UuIb4tSrRBP4rpH+ExQd9SqMhTWyZuZZYTyUdT4DeYVV1+q4ieVJ4Op7jovlXUH05Wmuov/AFP7MNNN7OMOyiy5My66g6frKnFZwfFOiT5gw2NMtstoaZbS22gWShAAAHQRAIaOz6XkMJ1RlxZnKtNN7V2bWNVOJ7yQOSbjzvrC9QnBN4Zlio5iypTFxxSLFP8AhVb8MXAr6pvyincKhKMOTJRo3t2yj+A/C0AWJg18u0tTZJOycIBPUBXvUR5RPwq4DUVMzR+z3PXvf0hqgAggggAhNxigy1Wlpv7DqMh6FJ+OYekOURWI6X860xxhIBdT32rm3eA3X4XBIv1gBHxGtctOUqtspKtgQhYHHKc1vNJUPKLJl325lht9lQW04gLQoblAi4MVxT325yWep09dJPdUSmxQoblW6HePERJYUqrlHmPmOqnIjN+Tuk91JOuW/I70nrblADzBHgI3R7AEbiRJXh+ogbxLLUPEC/wjjpyhN4abym+aXKfMXHwibeQHG1NqF0qSQfOFLAU3loq5N1X00jMOS6wTrcHX23gCcww5noMoP1aC0fFBKfhHLiM7WepMtxLynrdEjKf54xpb7dMnJmUfWlth5e1YWtVhe1im/kD1urlGkOidqbs+k3ZQgNME/aGpKh0JPmAk8YA58SuZ3aawN7k43p0zAfGG0QkLWZ7G9LlUm6ZZtcy4PIge3JDxABBBGqYfal2VvPOJbabSVLWo2CQN5JgCKxhURTaBNOJVZ51OxZtvzq0HoLnyivQE07D8s0e6p0qfIHIgBPsTfziSqs7/AGjqJmHs7dJk/q30Kr8f3lbgOA15xHMNv4jrqGWRlTmBJSNEJHwSLewcYAecDS6maNtFCxecKgD0sn3pJ84Yo1SzCJZhthlOVttISkcgI2wAQQQQAQQQQApYtw45ML+cqWLTSdVtj9J1HXpx8d60xPStSZEnU05VoBSlZTcp4EEHem99OGvG8WlC/iHC0lWLvD8nm+DyBorS3eHHxuDpv4QBH0qpVClIQ1MhU9J7m3UKzLA6E/WHQ2I67oZ5Gelp5srlXkuZfrAaKSeSgdQehitn2MQYZWouIU5LX1WO82odeHqB0jxNZp04tC3kuyU2kWS61fu+GoUPIwBaRiv5smhY5mmT3ZerNh9rlnTooe8/iEey9drjNvkU7JVNvih0hLlulyg+xURmL6rUKxTkNzGHp2WnZZwOS0w0SpKVcb3SNCPHhADW3PNbnm86fdGiYn0qN9EIGtr7oW6dVkTLIE2DLzAHfQvQeIPKI/EFRefYVJ0tt11TndccQgnKniBzMUDX2eNqn52q19wHK+58nl7/AHEbyPE2Hikw8RX9NxBUZOnsyNHwy+xLsNhKFzainTmdANd5ObjGiarE+6n+9q0xLg/WYkTe/S6ST6riAdqjWZSQUW1KLswBfYNar8+AHUkCFGuTD9RSl6rvCVkgcyJdBvntx4Zz1Nkjx1iEViNiVRsaPK6k/nHQCbnp9UHxvHTTsL1mvPCZqaly7SrEqevmV0y7/Ww5XgDgcfma1MNU+lsqSyCciEa+JJ4nmTu6aRY2GKAzRJPLcLmHANqsbvAdNT4+wdNGo0lR5cNSSLEgBbirFS7cz8BpEjABBBBABBBBABBGO0R99PrBtEffT6wLoygjwKSdygfAxg880w2XHnENtjepagAPOBNGZGm6ISo4Uo1QzFyTS2s652e5rzIGhPiDHfL1amzLmzl5+VdX91DySfS8dhIAuSIFcXHhoQ5vs5FyqQqSkD7rqL38wbD+GOE4MxLKn8knWso3ZH1A+4RZIWkmwUCehjK8CFZ/MuNUaJmJo+E2P/eD5hxm9ouamEj9ua09ijFlZ0E2zpvyvApaUJKlKASN5J0EBorZGA65MqvPT7A6hxSj/L8YlJLs5k0az069MHiEJCAfW8NCK1S3Hdk3UpNTl7ZA+km/heO4EEaEQ2VxcfKI+mUOmUyxk5NtCwLBw95dv3jcxIxjnQN6k+sG0R99PrAmjKCMQtJNgoE+MelQAuSB4wB7BGIWlW5QPgYygAggggCqJ7svnVKmZn56QAStzLsVbtTb60J+EKC/iioLk2p35MUMl0qWCq9iBa1xzi/57/Yn/wDlq9xinuxX/eR//oFfzojnlCKmkfT4efkTxLpyfMUtcIbsOUD+wclValPz4mmiylVkoKSMt9NSd9wIRWG632jVtzO9kZb7ygoktS6eACeKvabGLF7VUrVgucyA2DjRXblnHxtEN2KuMmlVFAKdsJhJUOOXKLe3NFkvkoejVj3yji2Zz07N63rx4ImsdlczJSSpqmVAzTzSc2yLWRSiOKSCdentjv7NcUu1TaYfrajMZmiGVum6lpAspCuenHxizjoL7oonDx2vaahUnqg1J1SSndkzL9loSShJdoxsifUMe2ORy4raftGycbnMA4zQ4lTjksk527k/SsnQg8yPeAYsbGmK2KVhlE1IvJW/PItJkHgRfP5AjztG/HuHUYhoa0NACcl7uS6jprxT4Eaehin8MU2axPVpGlLfXsGUknMfzTQN1BPUk+2I9wfavZtpVGfXHIu4df7f1ehz7KaAci8RVHNlTmEtnN+inPeB5xBVis1fHleFOpylJkytQZZzEJyD9I5z59L28bYrksJfCs9KyLYQluTWhtCeACSLRWnYwtkVycSsjaqlvo+dswvb2QcdagY4+R+RX5zjuUeIr6OuY7I3EyN2aqhyZAvkXL5UK6XuSPHWObAWKZ+jVlNBrSnSwp3YAOm6mHL2AB+6Tp6ERcHCKL7Qyl7Hr4kbF3aNI7v6yw/pCcVXpxJgZNnUO+jJ5Wm0/obK52bTlUrE5PN1dDKZh0rCC0Ta/W8V9JUZ+cxQaEmcKXBMuMbaxIui+tr/ALMfRCdwvvtFIYf/AOK5/wC5TPvXCyCTTMul5186rVJ/pHjheh0whgKZw/W01B6pomUpbUjZhsp3+JMQvbJWyZiVo7CyA2Nu9lPE6JHvPmItGbfalZZ2YfUENNIK1qPAAXigpCfl6xjNFSrb4YllzO3cK9QEpN0o08AItiUV2r2aumOzKyJZV3PYvry/Xgk+z2ov0DGAkqhnbTMfk7qVn6qt6T66fii7xFFdo83S52voqVDnUPF1A2uzBBQtOgOo5W9IuDClWTW6DJz4IzuNgOgcFjRQ9YtT1uJh1ip2Qryu3XctNf1EvBBBG48E5p+/yJ+2v0atPKKk7G5aYYxG+p6XebSZFQu42Ui+dHOLjMYJ3xi47kmdlGW6aLKkv3NNQlGahJPyc0jOy8goWnmDFMzVIxFgGsLm6elx6WOgeDZUhxHJYG4/6Bi7jAdYk4b5Lh50sbui13RflMpio9oder0sqn06SDKnRlWZZKluEchyhn7NsFvUUqqlUQEzjiMjTP6lJ336n2Q/BtCTdKEg9BGcSMOdt7N1/Uk6nTRWoRfn23/pg8Pol/umKb7JpaYZxetTsu8hPyRwZltkC+ZHExcx4RikajwjKUdtM0Y+W6abKkt95kQCCCLgxTWJcJVbC1Y+dcPodXKpWXGyynMpi/2Skb08L8t8XNHnEQnBSGHmzxJNxW0+Gn4ZTj3ahXZiW+SMSUuibIylxCVKVfojn6x39n2CZ1dSRXK82tGVe1aZdHfW4dc6gd1t/O/hraWzQFXCEg87RkNwjBV8/J7OqzqcVXKvHrUO7y97Z7YCKUoUrMI7Uy6qXeDfzjMHOWzlsSvjF2RrHGM5R7tHLi5jxozilvuWhI7WKi+xQ0U+UadccnF2Xs0k5W06ndzNh6xCdn+BJCp0VU7XZV0uOOkNJzqbKUjS9hbebxaR3xknjEdacts2VdSsqxvwVfF722nyV5ivs7pEvQJt+jyrqZxlG0R9Ktea2pFieV44ex2dmZZ+bpU0w8htz6dkrbUAFDRQueYsfIxaK90eD60PxpPaK+p2Sx5UW/LftvlGcEEEZnnH/9k="/>
          <p:cNvSpPr>
            <a:spLocks noChangeAspect="1" noChangeArrowheads="1"/>
          </p:cNvSpPr>
          <p:nvPr/>
        </p:nvSpPr>
        <p:spPr bwMode="auto">
          <a:xfrm>
            <a:off x="63500" y="-136525"/>
            <a:ext cx="13906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29" y="2708920"/>
            <a:ext cx="13906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3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AGENDA</a:t>
            </a:r>
            <a:endParaRPr lang="es-SV" dirty="0"/>
          </a:p>
        </p:txBody>
      </p:sp>
      <p:sp>
        <p:nvSpPr>
          <p:cNvPr id="4" name="TextBox 3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3731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8" descr="data:image/jpeg;base64,/9j/4AAQSkZJRgABAQAAAQABAAD/2wCEAAkGBwgHBgkIBwgKCgkLDRYPDQwMDRsUFRAWIB0iIiAdHx8kKDQsJCYxJx8fLT0tMTU3Ojo6Iys/RD84QzQ5OjcBCgoKDQwNGg8PGjclHyU3Nzc3Nzc3Nzc3Nzc3Nzc3Nzc3Nzc3Nzc3Nzc3Nzc3Nzc3Nzc3Nzc3Nzc3Nzc3Nzc3N//AABEIAHcAswMBIgACEQEDEQH/xAAcAAABBQEBAQAAAAAAAAAAAAAFAAEDBAYCBwj/xAA/EAACAQMDAQcCBAUCBQIHAAABAgMABBEFEiExBhMiQVFhcYGRFCMyoRWxwdHwQlIHYpLh8SRyFiVDRILC0v/EABoBAAMBAQEBAAAAAAAAAAAAAAABAwIEBQb/xAApEQACAgICAgEDAwUAAAAAAAAAAQIDESEEEjFBEyJhgTJR8AUUcYKh/9oADAMBAAIRAxEAPwDQi58ILxnaekkZ3qftz+1doySqGidXU9CpyKrtGVY7HBcnjvMxSH6gYb7fWo5Mb8yrscnhpfynPtvXhviveU2jiaLhHtXJWoe8kiIBbg9BONp/6l4/rXffL/8AUVovdhwfqOKqpoy0IiuStSjxAEcg9CKbFUTMkJWucVORUbcDpkk1pMCFlBHIBHoR1qMow/Qcj/a396B9o9Q1KLUrawsJFie5UKuAGK5PLn0CgHy5rRYwvJz71Ku1WSaXo049Uiu0iqjM+V2DLA+QobFr2nzSwxRSsxmlMKeHHiAJP04611qWsadE7WtwZZCzCMqinkt15yOg5PpQjsraJNqNzfwIrWtsWt7baSc5O52BPXyGfmuefJlK6NdbTXsoq0oOUjUYpYroYbp5eXpTla9A5yPFMRUhWuTwCScADk+lMRTntzLOGVmRkQ4YAHr/AOP3qhdW01pMblZWyMcKGIf2PJHn7UXjztLcnf4vp5D7UNkvIruVoRNthTmRgQCw9B7etcHIhX/t6LwcvwDL7VJJPyYzGCWAYk7VPy1DriRCzd5OspA4U5XafQA/atD3ulhyQ0ahBjcQD1/0/wDas9qDQm5cooWNyGQbSAvqceQryOYuscuWWzpr+yOEKfiCbmZR3fRQwcE9MEenXpTTSW8ckSQAsAoBLAn5/r+9VobfvZzujDdcPwVQdD5+/wDnkp4o7WWNZ4ySFPRgV/zyrzlJeC+CZzKXYq6kZOCEyKehjXV4zZUFF6KqsQAPLgA0qfxiPZf4hZthJpO5YnGy4Ux5/wCrg/TNSNbBR+XlAR0HIx8H+mKwfZbt5DcuLXUI5CWG1ceIH1z+/wBq21taWEw32EgjwetpLtA+VB2/cV9DXb8iyjilHDKmpyppFo11KGSBCAxhHhUE45Q8Y+CDVLWrqSzt7doMKXuokJhOOGbnwH/vmiGtafe3Wk3dqk8MokiKgTR4OfXK8fTbQe6iuZtN0q1vGdXtZUaSWOPespTHTByM+tYslLaQ4pBK9uIbS1uLlmCiJS5aI7efLcp/qDTaNd3N3pVvd3MYdpU3HaPEmecEfHpz7VR1myHaCe2toLuKSzhm3TRkAuyjkjd1HkOlGTFhvy3KuOFSTg/AYdfruqtcpObfoTSSJEdJBlGBGcHHkfeo5WWNXkc7UjXLH0Hn/KopZBGwa5Qq3lKvhP3HH3+1Zbt3eTtZtawXUZiZQZFB7t25GB/Pit3clVQyxQr7Swi72ZibUr267QXCEd9+Vag/6Ygf1f8A5EfYCiOq3kGm2xuZnVQTiOM/62zxgeprM9nddJRLG/VILS3gVBztOADjg9cgDJB9OOuOtLtn1rXrLU5oRFYZd7OArjcFA/MP1Ixn5rmr5CdahX5f8yUlW+2ZA/8AiNvbzXuqXyFdS2kW9rJGU7oNwMAjlmPU+ntRzs7pF7pN7tEsk9i1qoO44Ky5Bbg+pLH6/FVNS0aHX+1krnY0ttAZLlwP1M4xEpHqFGc9elaTT7gzada3JB/MiRt/yAealwau0vkf4NciWPpLGFfz5BxnzFMQ64yNw8yOtdnDDvYzkgdB5j0/tUgAIB4xjivaTycbIRgjIIqOYBgseCe8448h5/571JcPFAveyPsAB5HWs7Lqf8SkIzJDpxAVplTmQE+R8lPmR5DjrmpW8iMFh+TUK3It3Nyl28kMbhbaLiZh1k/5V9vU/Sh11PBCT3QDI36RnBX2z79Kj1vVNLtYQsMqsycAKeBjge3wOlBGv4ruRNiseDwpztA6V4XN5D7a2zsqhoJXP4C8jIkhKspy6RHCyAen9fiqhFus0aKBEc4w4yApPB69OQKESzSxXW2CXfvODtyFyf2444qwsbiJXuCygc4498H3+OK452uS2iqikX3eGMKu/llY5UZ545NBbi+eWaLMkkyKx4U9MevSrNxdpdRhJPEAAp2DhmBOMcdPp5Ypp72zsDHBFglBkyN645Ht6YI4+KlGODWSojzuu5YICD08Df3p6vQLCYx3n4pXydwVWYZz5EHB+aVPsgMnDNJHIO6fBJ4I6GvZ/wDh611f6V/8whg7mEBIlCc8dSc9PivPVtba4tzdJqSLaiRd6umXB8gCeSck/wB69T7L6pZNp8SRuzMQMlj4vTxeQPtk16XGwpbZz2eAw1pgHuZZIz7nev2bPHxisitvcJDC2y970E7SlwHDe+DjHUce4rT6vqENto97dLKPy4WIOcHOKCJLfWOidn5bkrNc3E0aztINpO/HIx6DA6Ve9RnrOMGK247LNmsLRtMbQy4Az30Ts4+ByR9B5VMl0m4xqiuo4KNK58vQgkc+X7UmvfwPaOHT5IiIrqNmjk3/AOoHO3GPn7UYkhjkGJUV16YYZqMeLJr6bGsFHfFfqggVJf2sEDzSx/lRjcd0uQCPTI/z+XmtlLBrc+o3N5CS0kOYooTtcSHO3A9BjnjzrVdrmW71K10C1EzJKDLdxxMf0Lzt54XJGM9MZzWfmZNQvWs9MtyL68w9y0UQR4BtH5SjgLwOcgetcs42ZcXPt+xZSj5UcAy8aO+vLLT4ooVszL3JuAuAzBRuYc4JHrnmiunXepaVN31vI+oWcKd2vfqykRnB8BIBxwOeRxWmPZeKazS0vYXjgiXEEFs+Ui9yTyze/HsKC9ro/wCG6Tb6dv79zmR2ddrGGPxEEcck4X60WVW1Ya96HCcJ5T9D9ldeignuYru3dbm4laeUlgGY5woUHHAUDqc56A0Q7P8AaOzNpaWSRytK7MsSKBkpuO0nngYx/wCKBW2hXGsxG7iUQ2T42CUFhuPUIw5Cg8ZPHlwKgm0jVtFure8jT8V+H/RIj5ZQPLPmMZ6jFUjfyKoprwYddU3g9Lms8AMJI1bzMcgyD6Y6H96o77juLj8KscgiPDB1GSRnGCcedCdF7YQaq4i/DOt1sG62J4f/AJl59zxzxRpu8hC/hrUAF8vCGTnyPnioS/qnLS2iy4dLfkCRaFqMtlm5SOTDF0txKChySwL4/UR0A6e1Z3UdP1VpJCdLvduTgLbFhjyxtBOPivR9tx3aiGwdQ/HDrwMfNZLVe20emyz2N3A9teRShAzLvGzI/UFbPTn+lcf93ba8JFXxq47bMDf22olh3+j3scSDnfbOAffkcVzH+NEWyO0eIZBLOjDz4HPzWm1HtQNf09YS4sz3wZSyyOreWdwzj4NB5/wUodPzRKH3NIJ27ogZ5CkDHxV4yePqWCcoJeGTQQJZ6cizXAdwCfy/P29+fior0llh7sqjiPLKSCRkck8cdP3oWl+oglUPJ3n6IMeFRnPJ9Mcfeu7Ka7m74YCxjKyKuAucYBwOCeKOjzkmR20/5zpP+jdnbj9PPl5j2+Ks3FxbIjS93+YrbSGOSwz64+lTSwiS3lu7gKCCI1bdkE56gfX74+K4n/DyaU6bVmuXAIbYfy8HjDDjOOvzVcZM5Hi1O9kjVjZxScYDGR+QOB0NKqSv3SrGtkp2gctyTSo6QFsDxqx8Sr06mvSf+FlzZxTyLe3kQaQbUgbnPnk849vp5eeJD2htVjMTRzOcyHoMe2PL2x1863f/AA40rs7PqKNHPcyXSx7ysoCKrZ6gD/v81av9SMy8HpNxpdndRtujG2QeLPIYehBoXrGgz3K2iWzwAQ3McxzGBwp6cDn71pwgA2rjA9KbbXoNRfk5stGR7T6XfXsNnJZ2UaXFvcJLmGXOADyOQuaIaheJYWk13c2bwQwoWaRplIXA9mJ+1GyAGAPFec9u9cinvI7Rh3lrZyJJNCvJuJjnZEB16jJ9h71K6ari2ntlILs1n0U45b61tSkNoW7RayxkCswPdRf6QTngKvXOMnNajQNGXRrRbeGxlkm63E5mTdM58z4v2oNpV5FobXmo6s5udVn8dy4YbI8DKQqc8dR84862thcx3sHfxN4XJ5+OOn0rPHjHy3sLW/XgqjvM82cgzjP5w4/evOdYe/1OLWtXt+LQutnDI5x3iK2MD/lLZJPU4A9a33ay+ew0Wb8K2Lq5ZbS1x171+AR8DJ+lAddjtrTQtG0i3UtAt9BCNozvCnJJHvgn61ix/JY8vUdfk1D6Yr7k9lpMtowvLCG6ijkG4wxz7lYEDhlYkA59AelWJrc3pxdRtFu8KrFJtcnPmeVf/wBuePTmtNsHVBjjp7VHNB3ykOqZYYJIzx/Wu1V4WCHfeTD632Ttb2MspUyqRjcvdSA+XTwk/AFCW1PtH2YmhXUBNeWUZ8UUo8QGMbe8GR5g9TnA8q9ENg8WDFIZAOiSdAD6en0xUUiq8bwz7olbhgThSPn+4HzXPOnr9UNP/hWNmdS2Ztu1n8Tt1GhS+PpJaSxjvAev6W4PTqprFzaRY32s3a6prAsbwzMXkmjMikdTkjAB+taTtB2Z0yXSFugVjuogQoQFTKVJGQDnJ46jj9qw89peuxuI5JLhYn8e8eND6MPvXBdHMsvTZ1Vy1hPKCms6FqOjqx7r8bY7cw3Vt4o2HqQOV8+tUI7mKS0Dq+6RhtxgYBx/5qOw1G/0iSOXRr6e3Qk5RWGM9cFTwT8jpRd9TuNdhH4nRbIzOrLJeQxsjA4BGcHH34NRxIb6v7AMwP8Age/EKkhyxk3fp46DyprGSVWxEVaJvEfByDz/ADwa0MyxWWgLE53yAlUBB4HOdw9KE9nMfjNsjmOPcpLoM4GcYHtz/mK2t6Rgp3CtcvHHG8hQEZDHjNVpN6RiBiAqt43HP7e2a0vaGwMFyIobd4iUydv+s+oz08uP2oTb6dKvfNLuDAgKzcfOM/5yK11lHQspnRSGMKpvJSQo5VOOlNVEtycJx7rSrA9kK3YYH8U8soIxsLEA4HHPtV3SNWk064hkttxdGB4JwW+M0DDEHPNdh8cgYPrVBHsmi9rbrTtMnutVbd3aKyR5zjJ53v5E8kACj8Pb7RGtJp55jD3eMRvgPJkZ8K56YI596+fVncRlNzBCclc8E/FTWl5Jbzxyo3KMCNwyOOnFUVskZcEz6PttRFxpQ1K82W0DjdGhfkIehY/7iOceVec6/wBr7W4s/wADpsS98zB559infgefnxzyfbFZzVe0l1faYtrNqc1wjNvZDEFXPv5kjA/wUJiAt4JJGH5j4IGOeeR/f7UTtlLQlBImjvpmnMUDsodl3DJ5IOM5+vl6V1F2i1f8RbpbzM22TMMYHBJPA49arWUkcY3t4e7jJIHXJ4H7kVzZ3/8ADryG7sFR5onDxh03AEe3nU02vBvXs9E1XU5l7T6dp9yRctYQAy4H6riQctjoMAYHzUN3cRSa/o1s02Y4LppGbGeQjEKPjGPqOPXGz3FxPrc168o71ps7+B4uM4+v+cVvezMMEnbTT4xKs/d20sr+E/qwADz5+I9PSnW2kkEsN5R6LErlAZBhj5V1tNPdzw2lu00zbUX1PU+lZO97ZSW07obWPAXKAvy5OMfHnXe+TGGmcyrcvBqyMdf3rgor5BAYeeRWKTtrLM/dSwxhnPG3NSxa49pKCWEoJO4q2QfjmpvmxN/A8Ggm0qLuGRpCV8RbvPEuCTnj4P7V572mn/CWZt7Mm0W4cyTvs2tKWB6/7RjHHpXoGi61HqZdQpTu+u7FZvtjcW66rJBNHNPIIwsatjYjMDtPAz14GfX0FTvnGUMxHCLjLZg9Rihiit2t1Yl4N0jZ3MDkrzxxyD96NaNd/wAIjkEjNK9zbnaJAuCeniLcYxjj460Cu4rhZt0QYTCMeAKTvPePlTyMciq1teSM8sk53pghsYzg8+fFccX12XeyzdW1w1xBFa3Ac3OSYi2WR8nggHOeP3FHU0tv4fFLbQPJsC8JIxHuSAOAD9azVrN3YkaRN29g6gHnI8ifKiljrk9o0s6ExsjOEjVyQC3n/L7URmk/BlrRq+zOm6tey/itWizgBkVOCRtIHmMeXPsRWX7SW+rwTuDbS2sO5vylyQc8ZwvBJGKKaP2+vEU21/MJidojcjaevOT6UUm1i5mhl/iEksUUjgRlV/T5nBzyfrXRK6GMIwoyzkyEWi2piQzlVkKgkSTKrD5BIIpVqLfRfx0Qure8QRSEle8OW6+ZyKVIXY8fpUs0qwUGp6alTAsW0yxyBnXeByF8ifLPtmpXvGdFHmCWY/7mPJP8vtVLNPyeKQF+OT/0dyzc7njQY98t/wDqKrqxBBJ+1dudumQ4P65nPzgKP71XBNAE3eMZCSSSecnrn1rWdgdabSNda8aEzAwFCu7b1I6fYVlbKCW5kKxgYAyxPQDp/Wj+nvc20tx+GkgFzDFGkYCjY45J98gfWk9DR6VqHbWK8tpLc6bMO8G0MJOR79K8+OqIZZFKGJ92GdiT0pr7WNfihaSe4aNlAw0Tnj7mprF47pkdiHnkTe27BY5HU0Y7B4Jbd1lZWSWM5xlQ4zzxj2rU3uiSwxxW5ikSWZgNx5AGcZ++KwE91aXCud5gUTGMmOEPu644JH39qiZTZxMbZzG4KYkXOOVyRx6f1rHxmlI3t3eX/ZnU5LWQrMkDArJsYrjjBOBjyo0mvaHrenWs2qy2yS96y7hJtMTADDHz2/PmBWc7J9pp7F7mKV5tTYRDcpCybzjoAcVnNbe3bULiVoBG7zHcigqE/UcAZ6DAFaSafnQn1f8Ak9KXTtP/AIVe6lP3VyUQxxzB/CVxwVI9Sxzj4rzaxtYxqD20lsghbkEDIHiBxnrjBPXmh/45LKSNtPkmVXcZAkKjPkSP71qNNlsntkV2WKR2MZGT4MnGffof8xU7W0hxWWUbsW0N5dXUDgx3AOxMAIBuyPjoKq3tjMXBEQwbeOR8r57QG5+RRjU7O2tVlt5pNvcSNEJM+YbHi4+DQ7U1SNYhC0s8Xc7VZcKpKu4zyfYVGLZSUUD7ewWScxrOocEbQSQGJ6gH4oy7Txq1mJO8BXIJ5Hzz9vtVKMWULrPcWwBVlkbd4gccnIB5GPXNFr/WLYXcYh09J7ZE7tR4UK5OfXJ64obbZjGgcJbSPwywCRx+pxMBk/FNUIsLOUtJJ3cbsxLLIQTnPsaVa7L9xGKrortHi4z0o29s8kQiSKOFMc7VZj1z5muItOeNMKVLerpn+tdRgDsOcL6c1yeK0FvYtCpxIqyHnPchsfc13JZMyhXuA3/uVV/kKNjAFvA9wxWMbiBnFJlCllGS1HfwChNhmwhOSAw5P2rs29szlmK8/qAcjP2oECblSNNssjB3S/zWqWa08sWmSQpG0AwhYjbK564/tUAs9M6i3kPwzUAC7fUZ7eLu4ygTJJOwZ+9cpeyLKZFcq7dWHWja2un44sGPya4FjaDdiyLZOfHJ09uKYEVpDeX1m8ccweIk7gRyDU1lpV9ZziUNkgY8xxVi0Btge4t1iB6gSnmrXfyf7f3oSQgTBpM8ke3hULCXGep6edX49Hm7ojEZPkpYDn71Z/ESY6J9eaXfS5/UPoKeEGWDLm0uLJSZbdO7bph+M/f2ofLqBZvCQT781o+9kOQZGweo9a5aOJyC8aMfVlFZ6jMw16CMmNPoOlW4tVPhTAPO4Z5INHDb2p/+3i/6RTCG2X9MEY+FFHVADn1iaVt8iyStKGMvG4ljnxfPiqKK/wBtuY54Z28kGMBfXyozuUDAAApjKBS6ofZknZ46Pd2Un8SkukkSQ7Itx2EeXkfg1furewlijFvq0UDgYb/0jOD/AC8qFGWuDMfKsuqLeQyXzp8JOf8A4hh+mnt//VPQ3vjSo+KIZKSmVh+v9q62SZ5c0qVUEP3Jx1P3plthnLfzpUqYEgtk8wDXQto8524PsaVKgRII0A58qdVQ9BSpUDOh4elPk4ycUqVAhZz50iaVKgYgCx8NPtbzIxTUqQD4+a5J9KelQA3l0ps8UqVADEmuaVKkAxrnaTSpUAPt+aalSoA//9k="/>
          <p:cNvSpPr>
            <a:spLocks noChangeAspect="1" noChangeArrowheads="1"/>
          </p:cNvSpPr>
          <p:nvPr/>
        </p:nvSpPr>
        <p:spPr bwMode="auto">
          <a:xfrm>
            <a:off x="432445" y="2780928"/>
            <a:ext cx="170497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84773" y="1860084"/>
            <a:ext cx="6984776" cy="3970318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solidFill>
                  <a:srgbClr val="FFFF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UNA EMPRESA EXISTE PARA GENERAR RENTABILIDAD PARA SUS INVERSIONISTAS. POR ENDE, DEBEN BUSCARSE CLIENTES QUE GENEREN RENTABILIDAD. MUCHOS ESTUDIOS DEMUESTRAN QUE SOLAMENTE ENTRE EL 20-30% DE LA BASE DE CLIENTES DE UNA EMPRESA PRODUCE UTILIDADES IMPORTANTES</a:t>
            </a:r>
            <a:endParaRPr lang="en-US" sz="2800" dirty="0">
              <a:solidFill>
                <a:srgbClr val="FFFF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880717" y="404664"/>
            <a:ext cx="8088313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SELECCIONARSE A LOS CLIENTES?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82" y="2799978"/>
            <a:ext cx="1328738" cy="134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24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AGENDA</a:t>
            </a:r>
            <a:endParaRPr lang="es-SV" dirty="0"/>
          </a:p>
        </p:txBody>
      </p:sp>
      <p:sp>
        <p:nvSpPr>
          <p:cNvPr id="4" name="TextBox 3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4467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5510" y="1412776"/>
            <a:ext cx="838191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CRITERIO 1: RENTABILIDAD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35509" y="2204864"/>
            <a:ext cx="97500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arenR"/>
            </a:pPr>
            <a:r>
              <a:rPr lang="es-MX" sz="2400" dirty="0" smtClean="0"/>
              <a:t>CUALES CLIENTES COMPRAN PRODUCTOS DE MAS ALTO VALOR AGREGADO Y MAS RENTABLES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CUALES CLIENTES COMPRAN LOTES O VOLUMENES QUE PERMITEN GENERAR MAYOR RENTABILIDAD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CUALES CLIENTES GENERAN COSTOS DE DISTRIBUCION MENORES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CUALES CLIENTES EXIGEN TERMINOS DE PAGO DEMASIADO COSTOSOS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CUALES CLIENTES ESTAN REALMENTE INTERESADOS EN LA INNOVACION</a:t>
            </a:r>
          </a:p>
          <a:p>
            <a:endParaRPr lang="es-MX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5509" y="5259110"/>
            <a:ext cx="8381912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LA DISCRIMINACION DE CLIENTES POR LO REGULAR SE LLEVA A CABO VIA ESTRATEGIAS DE MERCADO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336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5510" y="1412776"/>
            <a:ext cx="838191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CRITERIO 2: CRECIMIENTO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35509" y="2204864"/>
            <a:ext cx="97500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arenR"/>
            </a:pPr>
            <a:r>
              <a:rPr lang="es-MX" sz="2400" dirty="0" smtClean="0"/>
              <a:t>CUALES CLIENTES LOGRARAN FIDELIZARSE Y GENERAR UNA UTILIDAD PERMANENTE EN EL TIEMPO (PROGRAMAS DE FIDELIZACION)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CUALES CLIENTES GENERARAN VENTAS RECURRENTES Y NO SOLAMENTE DE OCASIÓN</a:t>
            </a:r>
          </a:p>
          <a:p>
            <a:pPr marL="457200" indent="-457200">
              <a:buAutoNum type="alphaUcParenR"/>
            </a:pPr>
            <a:r>
              <a:rPr lang="es-MX" sz="2400" dirty="0" smtClean="0"/>
              <a:t>SI LA GAMA DE PRODUCTOS ES AMPLIA, CUALES CLIENTES SON PROCLIVES A REALIZAR COMPRAS “CRUZADAS”</a:t>
            </a:r>
          </a:p>
          <a:p>
            <a:pPr marL="457200" indent="-457200">
              <a:buAutoNum type="alphaUcParenR"/>
            </a:pPr>
            <a:endParaRPr lang="es-MX" sz="2400" dirty="0" smtClean="0"/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54104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8" descr="data:image/jpeg;base64,/9j/4AAQSkZJRgABAQAAAQABAAD/2wCEAAkGBwgHBgkIBwgKCgkLDRYPDQwMDRsUFRAWIB0iIiAdHx8kKDQsJCYxJx8fLT0tMTU3Ojo6Iys/RD84QzQ5OjcBCgoKDQwNGg8PGjclHyU3Nzc3Nzc3Nzc3Nzc3Nzc3Nzc3Nzc3Nzc3Nzc3Nzc3Nzc3Nzc3Nzc3Nzc3Nzc3Nzc3N//AABEIAHcAswMBIgACEQEDEQH/xAAcAAABBQEBAQAAAAAAAAAAAAAFAAEDBAYCBwj/xAA/EAACAQMDAQcCBAUCBQIHAAABAgMABBEFEiExBhMiQVFhcYGRFCMyoRWxwdHwQlIHYpLh8SRyFiVDRILC0v/EABoBAAMBAQEBAAAAAAAAAAAAAAABAwIEBQb/xAApEQACAgICAgEDAwUAAAAAAAAAAQIDESEEEjFBEyJhgTJR8AUUcYKh/9oADAMBAAIRAxEAPwDQi58ILxnaekkZ3qftz+1doySqGidXU9CpyKrtGVY7HBcnjvMxSH6gYb7fWo5Mb8yrscnhpfynPtvXhviveU2jiaLhHtXJWoe8kiIBbg9BONp/6l4/rXffL/8AUVovdhwfqOKqpoy0IiuStSjxAEcg9CKbFUTMkJWucVORUbcDpkk1pMCFlBHIBHoR1qMow/Qcj/a396B9o9Q1KLUrawsJFie5UKuAGK5PLn0CgHy5rRYwvJz71Ku1WSaXo049Uiu0iqjM+V2DLA+QobFr2nzSwxRSsxmlMKeHHiAJP04611qWsadE7WtwZZCzCMqinkt15yOg5PpQjsraJNqNzfwIrWtsWt7baSc5O52BPXyGfmuefJlK6NdbTXsoq0oOUjUYpYroYbp5eXpTla9A5yPFMRUhWuTwCScADk+lMRTntzLOGVmRkQ4YAHr/AOP3qhdW01pMblZWyMcKGIf2PJHn7UXjztLcnf4vp5D7UNkvIruVoRNthTmRgQCw9B7etcHIhX/t6LwcvwDL7VJJPyYzGCWAYk7VPy1DriRCzd5OspA4U5XafQA/atD3ulhyQ0ahBjcQD1/0/wDas9qDQm5cooWNyGQbSAvqceQryOYuscuWWzpr+yOEKfiCbmZR3fRQwcE9MEenXpTTSW8ckSQAsAoBLAn5/r+9VobfvZzujDdcPwVQdD5+/wDnkp4o7WWNZ4ySFPRgV/zyrzlJeC+CZzKXYq6kZOCEyKehjXV4zZUFF6KqsQAPLgA0qfxiPZf4hZthJpO5YnGy4Ux5/wCrg/TNSNbBR+XlAR0HIx8H+mKwfZbt5DcuLXUI5CWG1ceIH1z+/wBq21taWEw32EgjwetpLtA+VB2/cV9DXb8iyjilHDKmpyppFo11KGSBCAxhHhUE45Q8Y+CDVLWrqSzt7doMKXuokJhOOGbnwH/vmiGtafe3Wk3dqk8MokiKgTR4OfXK8fTbQe6iuZtN0q1vGdXtZUaSWOPespTHTByM+tYslLaQ4pBK9uIbS1uLlmCiJS5aI7efLcp/qDTaNd3N3pVvd3MYdpU3HaPEmecEfHpz7VR1myHaCe2toLuKSzhm3TRkAuyjkjd1HkOlGTFhvy3KuOFSTg/AYdfruqtcpObfoTSSJEdJBlGBGcHHkfeo5WWNXkc7UjXLH0Hn/KopZBGwa5Qq3lKvhP3HH3+1Zbt3eTtZtawXUZiZQZFB7t25GB/Pit3clVQyxQr7Swi72ZibUr267QXCEd9+Vag/6Ygf1f8A5EfYCiOq3kGm2xuZnVQTiOM/62zxgeprM9nddJRLG/VILS3gVBztOADjg9cgDJB9OOuOtLtn1rXrLU5oRFYZd7OArjcFA/MP1Ixn5rmr5CdahX5f8yUlW+2ZA/8AiNvbzXuqXyFdS2kW9rJGU7oNwMAjlmPU+ntRzs7pF7pN7tEsk9i1qoO44Ky5Bbg+pLH6/FVNS0aHX+1krnY0ttAZLlwP1M4xEpHqFGc9elaTT7gzada3JB/MiRt/yAealwau0vkf4NciWPpLGFfz5BxnzFMQ64yNw8yOtdnDDvYzkgdB5j0/tUgAIB4xjivaTycbIRgjIIqOYBgseCe8448h5/571JcPFAveyPsAB5HWs7Lqf8SkIzJDpxAVplTmQE+R8lPmR5DjrmpW8iMFh+TUK3It3Nyl28kMbhbaLiZh1k/5V9vU/Sh11PBCT3QDI36RnBX2z79Kj1vVNLtYQsMqsycAKeBjge3wOlBGv4ruRNiseDwpztA6V4XN5D7a2zsqhoJXP4C8jIkhKspy6RHCyAen9fiqhFus0aKBEc4w4yApPB69OQKESzSxXW2CXfvODtyFyf2444qwsbiJXuCygc4498H3+OK452uS2iqikX3eGMKu/llY5UZ545NBbi+eWaLMkkyKx4U9MevSrNxdpdRhJPEAAp2DhmBOMcdPp5Ypp72zsDHBFglBkyN645Ht6YI4+KlGODWSojzuu5YICD08Df3p6vQLCYx3n4pXydwVWYZz5EHB+aVPsgMnDNJHIO6fBJ4I6GvZ/wDh611f6V/8whg7mEBIlCc8dSc9PivPVtba4tzdJqSLaiRd6umXB8gCeSck/wB69T7L6pZNp8SRuzMQMlj4vTxeQPtk16XGwpbZz2eAw1pgHuZZIz7nev2bPHxisitvcJDC2y970E7SlwHDe+DjHUce4rT6vqENto97dLKPy4WIOcHOKCJLfWOidn5bkrNc3E0aztINpO/HIx6DA6Ve9RnrOMGK247LNmsLRtMbQy4Az30Ts4+ByR9B5VMl0m4xqiuo4KNK58vQgkc+X7UmvfwPaOHT5IiIrqNmjk3/AOoHO3GPn7UYkhjkGJUV16YYZqMeLJr6bGsFHfFfqggVJf2sEDzSx/lRjcd0uQCPTI/z+XmtlLBrc+o3N5CS0kOYooTtcSHO3A9BjnjzrVdrmW71K10C1EzJKDLdxxMf0Lzt54XJGM9MZzWfmZNQvWs9MtyL68w9y0UQR4BtH5SjgLwOcgetcs42ZcXPt+xZSj5UcAy8aO+vLLT4ooVszL3JuAuAzBRuYc4JHrnmiunXepaVN31vI+oWcKd2vfqykRnB8BIBxwOeRxWmPZeKazS0vYXjgiXEEFs+Ui9yTyze/HsKC9ro/wCG6Tb6dv79zmR2ddrGGPxEEcck4X60WVW1Ya96HCcJ5T9D9ldeignuYru3dbm4laeUlgGY5woUHHAUDqc56A0Q7P8AaOzNpaWSRytK7MsSKBkpuO0nngYx/wCKBW2hXGsxG7iUQ2T42CUFhuPUIw5Cg8ZPHlwKgm0jVtFure8jT8V+H/RIj5ZQPLPmMZ6jFUjfyKoprwYddU3g9Lms8AMJI1bzMcgyD6Y6H96o77juLj8KscgiPDB1GSRnGCcedCdF7YQaq4i/DOt1sG62J4f/AJl59zxzxRpu8hC/hrUAF8vCGTnyPnioS/qnLS2iy4dLfkCRaFqMtlm5SOTDF0txKChySwL4/UR0A6e1Z3UdP1VpJCdLvduTgLbFhjyxtBOPivR9tx3aiGwdQ/HDrwMfNZLVe20emyz2N3A9teRShAzLvGzI/UFbPTn+lcf93ba8JFXxq47bMDf22olh3+j3scSDnfbOAffkcVzH+NEWyO0eIZBLOjDz4HPzWm1HtQNf09YS4sz3wZSyyOreWdwzj4NB5/wUodPzRKH3NIJ27ogZ5CkDHxV4yePqWCcoJeGTQQJZ6cizXAdwCfy/P29+fior0llh7sqjiPLKSCRkck8cdP3oWl+oglUPJ3n6IMeFRnPJ9Mcfeu7Ka7m74YCxjKyKuAucYBwOCeKOjzkmR20/5zpP+jdnbj9PPl5j2+Ks3FxbIjS93+YrbSGOSwz64+lTSwiS3lu7gKCCI1bdkE56gfX74+K4n/DyaU6bVmuXAIbYfy8HjDDjOOvzVcZM5Hi1O9kjVjZxScYDGR+QOB0NKqSv3SrGtkp2gctyTSo6QFsDxqx8Sr06mvSf+FlzZxTyLe3kQaQbUgbnPnk849vp5eeJD2htVjMTRzOcyHoMe2PL2x1863f/AA40rs7PqKNHPcyXSx7ysoCKrZ6gD/v81av9SMy8HpNxpdndRtujG2QeLPIYehBoXrGgz3K2iWzwAQ3McxzGBwp6cDn71pwgA2rjA9KbbXoNRfk5stGR7T6XfXsNnJZ2UaXFvcJLmGXOADyOQuaIaheJYWk13c2bwQwoWaRplIXA9mJ+1GyAGAPFec9u9cinvI7Rh3lrZyJJNCvJuJjnZEB16jJ9h71K6ari2ntlILs1n0U45b61tSkNoW7RayxkCswPdRf6QTngKvXOMnNajQNGXRrRbeGxlkm63E5mTdM58z4v2oNpV5FobXmo6s5udVn8dy4YbI8DKQqc8dR84862thcx3sHfxN4XJ5+OOn0rPHjHy3sLW/XgqjvM82cgzjP5w4/evOdYe/1OLWtXt+LQutnDI5x3iK2MD/lLZJPU4A9a33ay+ew0Wb8K2Lq5ZbS1x171+AR8DJ+lAddjtrTQtG0i3UtAt9BCNozvCnJJHvgn61ix/JY8vUdfk1D6Yr7k9lpMtowvLCG6ijkG4wxz7lYEDhlYkA59AelWJrc3pxdRtFu8KrFJtcnPmeVf/wBuePTmtNsHVBjjp7VHNB3ykOqZYYJIzx/Wu1V4WCHfeTD632Ttb2MspUyqRjcvdSA+XTwk/AFCW1PtH2YmhXUBNeWUZ8UUo8QGMbe8GR5g9TnA8q9ENg8WDFIZAOiSdAD6en0xUUiq8bwz7olbhgThSPn+4HzXPOnr9UNP/hWNmdS2Ztu1n8Tt1GhS+PpJaSxjvAev6W4PTqprFzaRY32s3a6prAsbwzMXkmjMikdTkjAB+taTtB2Z0yXSFugVjuogQoQFTKVJGQDnJ46jj9qw89peuxuI5JLhYn8e8eND6MPvXBdHMsvTZ1Vy1hPKCms6FqOjqx7r8bY7cw3Vt4o2HqQOV8+tUI7mKS0Dq+6RhtxgYBx/5qOw1G/0iSOXRr6e3Qk5RWGM9cFTwT8jpRd9TuNdhH4nRbIzOrLJeQxsjA4BGcHH34NRxIb6v7AMwP8Age/EKkhyxk3fp46DyprGSVWxEVaJvEfByDz/ADwa0MyxWWgLE53yAlUBB4HOdw9KE9nMfjNsjmOPcpLoM4GcYHtz/mK2t6Rgp3CtcvHHG8hQEZDHjNVpN6RiBiAqt43HP7e2a0vaGwMFyIobd4iUydv+s+oz08uP2oTb6dKvfNLuDAgKzcfOM/5yK11lHQspnRSGMKpvJSQo5VOOlNVEtycJx7rSrA9kK3YYH8U8soIxsLEA4HHPtV3SNWk064hkttxdGB4JwW+M0DDEHPNdh8cgYPrVBHsmi9rbrTtMnutVbd3aKyR5zjJ53v5E8kACj8Pb7RGtJp55jD3eMRvgPJkZ8K56YI596+fVncRlNzBCclc8E/FTWl5Jbzxyo3KMCNwyOOnFUVskZcEz6PttRFxpQ1K82W0DjdGhfkIehY/7iOceVec6/wBr7W4s/wADpsS98zB559infgefnxzyfbFZzVe0l1faYtrNqc1wjNvZDEFXPv5kjA/wUJiAt4JJGH5j4IGOeeR/f7UTtlLQlBImjvpmnMUDsodl3DJ5IOM5+vl6V1F2i1f8RbpbzM22TMMYHBJPA49arWUkcY3t4e7jJIHXJ4H7kVzZ3/8ADryG7sFR5onDxh03AEe3nU02vBvXs9E1XU5l7T6dp9yRctYQAy4H6riQctjoMAYHzUN3cRSa/o1s02Y4LppGbGeQjEKPjGPqOPXGz3FxPrc168o71ps7+B4uM4+v+cVvezMMEnbTT4xKs/d20sr+E/qwADz5+I9PSnW2kkEsN5R6LErlAZBhj5V1tNPdzw2lu00zbUX1PU+lZO97ZSW07obWPAXKAvy5OMfHnXe+TGGmcyrcvBqyMdf3rgor5BAYeeRWKTtrLM/dSwxhnPG3NSxa49pKCWEoJO4q2QfjmpvmxN/A8Ggm0qLuGRpCV8RbvPEuCTnj4P7V572mn/CWZt7Mm0W4cyTvs2tKWB6/7RjHHpXoGi61HqZdQpTu+u7FZvtjcW66rJBNHNPIIwsatjYjMDtPAz14GfX0FTvnGUMxHCLjLZg9Rihiit2t1Yl4N0jZ3MDkrzxxyD96NaNd/wAIjkEjNK9zbnaJAuCeniLcYxjj460Cu4rhZt0QYTCMeAKTvPePlTyMciq1teSM8sk53pghsYzg8+fFccX12XeyzdW1w1xBFa3Ac3OSYi2WR8nggHOeP3FHU0tv4fFLbQPJsC8JIxHuSAOAD9azVrN3YkaRN29g6gHnI8ifKiljrk9o0s6ExsjOEjVyQC3n/L7URmk/BlrRq+zOm6tey/itWizgBkVOCRtIHmMeXPsRWX7SW+rwTuDbS2sO5vylyQc8ZwvBJGKKaP2+vEU21/MJidojcjaevOT6UUm1i5mhl/iEksUUjgRlV/T5nBzyfrXRK6GMIwoyzkyEWi2piQzlVkKgkSTKrD5BIIpVqLfRfx0Qure8QRSEle8OW6+ZyKVIXY8fpUs0qwUGp6alTAsW0yxyBnXeByF8ifLPtmpXvGdFHmCWY/7mPJP8vtVLNPyeKQF+OT/0dyzc7njQY98t/wDqKrqxBBJ+1dudumQ4P65nPzgKP71XBNAE3eMZCSSSecnrn1rWdgdabSNda8aEzAwFCu7b1I6fYVlbKCW5kKxgYAyxPQDp/Wj+nvc20tx+GkgFzDFGkYCjY45J98gfWk9DR6VqHbWK8tpLc6bMO8G0MJOR79K8+OqIZZFKGJ92GdiT0pr7WNfihaSe4aNlAw0Tnj7mprF47pkdiHnkTe27BY5HU0Y7B4Jbd1lZWSWM5xlQ4zzxj2rU3uiSwxxW5ikSWZgNx5AGcZ++KwE91aXCud5gUTGMmOEPu644JH39qiZTZxMbZzG4KYkXOOVyRx6f1rHxmlI3t3eX/ZnU5LWQrMkDArJsYrjjBOBjyo0mvaHrenWs2qy2yS96y7hJtMTADDHz2/PmBWc7J9pp7F7mKV5tTYRDcpCybzjoAcVnNbe3bULiVoBG7zHcigqE/UcAZ6DAFaSafnQn1f8Ak9KXTtP/AIVe6lP3VyUQxxzB/CVxwVI9Sxzj4rzaxtYxqD20lsghbkEDIHiBxnrjBPXmh/45LKSNtPkmVXcZAkKjPkSP71qNNlsntkV2WKR2MZGT4MnGffof8xU7W0hxWWUbsW0N5dXUDgx3AOxMAIBuyPjoKq3tjMXBEQwbeOR8r57QG5+RRjU7O2tVlt5pNvcSNEJM+YbHi4+DQ7U1SNYhC0s8Xc7VZcKpKu4zyfYVGLZSUUD7ewWScxrOocEbQSQGJ6gH4oy7Txq1mJO8BXIJ5Hzz9vtVKMWULrPcWwBVlkbd4gccnIB5GPXNFr/WLYXcYh09J7ZE7tR4UK5OfXJ64obbZjGgcJbSPwywCRx+pxMBk/FNUIsLOUtJJ3cbsxLLIQTnPsaVa7L9xGKrortHi4z0o29s8kQiSKOFMc7VZj1z5muItOeNMKVLerpn+tdRgDsOcL6c1yeK0FvYtCpxIqyHnPchsfc13JZMyhXuA3/uVV/kKNjAFvA9wxWMbiBnFJlCllGS1HfwChNhmwhOSAw5P2rs29szlmK8/qAcjP2oECblSNNssjB3S/zWqWa08sWmSQpG0AwhYjbK564/tUAs9M6i3kPwzUAC7fUZ7eLu4ygTJJOwZ+9cpeyLKZFcq7dWHWja2un44sGPya4FjaDdiyLZOfHJ09uKYEVpDeX1m8ccweIk7gRyDU1lpV9ZziUNkgY8xxVi0Btge4t1iB6gSnmrXfyf7f3oSQgTBpM8ke3hULCXGep6edX49Hm7ojEZPkpYDn71Z/ESY6J9eaXfS5/UPoKeEGWDLm0uLJSZbdO7bph+M/f2ofLqBZvCQT781o+9kOQZGweo9a5aOJyC8aMfVlFZ6jMw16CMmNPoOlW4tVPhTAPO4Z5INHDb2p/+3i/6RTCG2X9MEY+FFHVADn1iaVt8iyStKGMvG4ljnxfPiqKK/wBtuY54Z28kGMBfXyozuUDAAApjKBS6ofZknZ46Pd2Un8SkukkSQ7Itx2EeXkfg1furewlijFvq0UDgYb/0jOD/AC8qFGWuDMfKsuqLeQyXzp8JOf8A4hh+mnt//VPQ3vjSo+KIZKSmVh+v9q62SZ5c0qVUEP3Jx1P3plthnLfzpUqYEgtk8wDXQto8524PsaVKgRII0A58qdVQ9BSpUDOh4elPk4ycUqVAhZz50iaVKgYgCx8NPtbzIxTUqQD4+a5J9KelQA3l0ps8UqVADEmuaVKkAxrnaTSpUAPt+aalSoA//9k="/>
          <p:cNvSpPr>
            <a:spLocks noChangeAspect="1" noChangeArrowheads="1"/>
          </p:cNvSpPr>
          <p:nvPr/>
        </p:nvSpPr>
        <p:spPr bwMode="auto">
          <a:xfrm>
            <a:off x="432445" y="2780928"/>
            <a:ext cx="170497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92171" y="1713800"/>
            <a:ext cx="6984776" cy="440120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solidFill>
                  <a:srgbClr val="FFFF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UNA DE LAS INVERSIONES MAS RENTABLES EN LA ACTUALIDAD ES LA COMPRA DE UN SISTEMA PARA “ADMINISTRACION DE CLIENTES”. ES UNA APLICACIÓN (SOFTWARE) QUE PERMITE DARLE SEGUIMIENTO A TODAS LAS INTERACCIONES CON LOS CLIENTES, CONOCER SUS HABITOS DE CONSUMO, SU CONTACTABILIDAD, ETC</a:t>
            </a:r>
            <a:endParaRPr lang="en-US" sz="2800" dirty="0">
              <a:solidFill>
                <a:srgbClr val="FFFF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880717" y="404664"/>
            <a:ext cx="8088313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USO DE: SISTEMA DE ADMINISTRACION DE CLIENTES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1" y="1713799"/>
            <a:ext cx="3456385" cy="4401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959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AGENDA</a:t>
            </a:r>
            <a:endParaRPr lang="es-SV" dirty="0"/>
          </a:p>
        </p:txBody>
      </p:sp>
      <p:sp>
        <p:nvSpPr>
          <p:cNvPr id="4" name="TextBox 3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168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AGENDA</a:t>
            </a:r>
            <a:endParaRPr lang="es-SV" dirty="0"/>
          </a:p>
        </p:txBody>
      </p:sp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53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44613" y="1124744"/>
            <a:ext cx="8712968" cy="1938992"/>
          </a:xfrm>
          <a:prstGeom prst="rect">
            <a:avLst/>
          </a:prstGeom>
          <a:noFill/>
          <a:ln w="6350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2400" b="1" dirty="0" smtClean="0">
                <a:latin typeface="Lucida Sans" pitchFamily="34" charset="0"/>
              </a:rPr>
              <a:t>TODAS Y CADA UNA DE LAS RELACIONES DEL EMPRESARIO CON SUS PROVEEDORES Y CLIENTES DEBEN ESTAR DEFINIDAS POR EL SIGUIENTE PRINCIPIO:</a:t>
            </a:r>
            <a:endParaRPr lang="es-SV" sz="2400" b="1" dirty="0">
              <a:latin typeface="Lucida Sans" pitchFamily="34" charset="0"/>
            </a:endParaRPr>
          </a:p>
          <a:p>
            <a:pPr algn="just"/>
            <a:r>
              <a:rPr lang="es-SV" sz="2400" b="1" dirty="0">
                <a:latin typeface="Lucida Sans" pitchFamily="34" charset="0"/>
              </a:rPr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516" y="188640"/>
            <a:ext cx="8088456" cy="490066"/>
          </a:xfrm>
        </p:spPr>
        <p:txBody>
          <a:bodyPr/>
          <a:lstStyle/>
          <a:p>
            <a:pPr marL="342900" indent="-342900"/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54626" y="3284984"/>
            <a:ext cx="8712968" cy="2123658"/>
          </a:xfrm>
          <a:prstGeom prst="rect">
            <a:avLst/>
          </a:prstGeom>
          <a:noFill/>
          <a:ln w="6350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hlinkClick r:id="rId3"/>
              </a:rPr>
              <a:t>Mateo 7:12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3600" dirty="0">
                <a:solidFill>
                  <a:srgbClr val="7311D5"/>
                </a:solidFill>
              </a:rPr>
              <a:t>Por eso, todo cuanto queráis que os hagan los hombres, así también haced vosotros con ellos, porque esta es la ley y los profetas.</a:t>
            </a:r>
            <a:endParaRPr lang="es-SV" sz="3600" b="1" dirty="0">
              <a:solidFill>
                <a:srgbClr val="7311D5"/>
              </a:solidFill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25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64493" y="1412776"/>
            <a:ext cx="9577064" cy="4832092"/>
          </a:xfrm>
          <a:prstGeom prst="rect">
            <a:avLst/>
          </a:prstGeom>
          <a:noFill/>
          <a:ln w="6350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s-SV" sz="2800" dirty="0" smtClean="0">
                <a:solidFill>
                  <a:schemeClr val="tx2"/>
                </a:solidFill>
              </a:rPr>
              <a:t>LA EQUIDAD EN EL TRATO CON LOS PROVEEDORES Y CLIENTES ATRAERA LA BENDICON DE DIOS. EXISTE UN CONVENICIMIENTO QUE LA JUSTICIA EN LOS NEGOCIOS GENERA SOSTENIBILIDAD EN EL MEDIANO PLAZO. POR ESO, EVITE:</a:t>
            </a:r>
          </a:p>
          <a:p>
            <a:pPr marL="514350" indent="-514350" algn="ctr">
              <a:buAutoNum type="alphaUcParenR"/>
            </a:pPr>
            <a:r>
              <a:rPr lang="es-SV" sz="2800" dirty="0" smtClean="0">
                <a:solidFill>
                  <a:srgbClr val="FF0000"/>
                </a:solidFill>
              </a:rPr>
              <a:t>CAER EN IMPAGO CON SUS PROVEEDORES</a:t>
            </a:r>
          </a:p>
          <a:p>
            <a:pPr marL="514350" indent="-514350" algn="ctr">
              <a:buAutoNum type="alphaUcParenR"/>
            </a:pPr>
            <a:r>
              <a:rPr lang="es-SV" sz="2800" dirty="0" smtClean="0">
                <a:solidFill>
                  <a:srgbClr val="FF0000"/>
                </a:solidFill>
              </a:rPr>
              <a:t>ESCOGER PROVEEDORES QUE SACRIFICAN CALIDAD POR PRECIO (EFECTO BOOMERANG)</a:t>
            </a:r>
          </a:p>
          <a:p>
            <a:pPr marL="514350" indent="-514350" algn="ctr">
              <a:buAutoNum type="alphaUcParenR"/>
            </a:pPr>
            <a:r>
              <a:rPr lang="es-SV" sz="2800" dirty="0" smtClean="0">
                <a:solidFill>
                  <a:srgbClr val="FF0000"/>
                </a:solidFill>
              </a:rPr>
              <a:t>ENGAÑAR A CLIENTES SOBRE LAS BONDADES DE UN PRODUCTO</a:t>
            </a:r>
          </a:p>
          <a:p>
            <a:pPr marL="514350" indent="-514350" algn="ctr">
              <a:buAutoNum type="alphaUcParenR"/>
            </a:pPr>
            <a:r>
              <a:rPr lang="es-SV" sz="2800" dirty="0" smtClean="0">
                <a:solidFill>
                  <a:srgbClr val="FF0000"/>
                </a:solidFill>
              </a:rPr>
              <a:t>INCUMPLIR PROMESAS, SOBRETODO CUANDO SE HA RECIBIDO ANTICIPOS</a:t>
            </a:r>
            <a:endParaRPr lang="es-SV" sz="2800" dirty="0">
              <a:solidFill>
                <a:srgbClr val="FF0000"/>
              </a:solidFill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225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80717" y="260648"/>
            <a:ext cx="8448137" cy="490066"/>
          </a:xfrm>
        </p:spPr>
        <p:txBody>
          <a:bodyPr/>
          <a:lstStyle/>
          <a:p>
            <a: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  <a:b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79518951"/>
              </p:ext>
            </p:extLst>
          </p:nvPr>
        </p:nvGraphicFramePr>
        <p:xfrm>
          <a:off x="1920346" y="868539"/>
          <a:ext cx="7681383" cy="5120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6461" y="1700808"/>
            <a:ext cx="2088232" cy="36933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>
                <a:solidFill>
                  <a:schemeClr val="bg1"/>
                </a:solidFill>
                <a:latin typeface="Corbel" panose="020B0503020204020204" pitchFamily="34" charset="0"/>
              </a:rPr>
              <a:t>En una empresa, permanentemente se están dando intercambios con los proveedores y con los clientes. Es en estos intercambios, en donde se determina la rentabilidad, crecimiento y sostenibilidad de la empresa</a:t>
            </a:r>
            <a:endParaRPr lang="en-US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13365" y="2060848"/>
            <a:ext cx="2160240" cy="230832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solidFill>
                  <a:schemeClr val="bg1"/>
                </a:solidFill>
                <a:latin typeface="Corbel" panose="020B0503020204020204" pitchFamily="34" charset="0"/>
              </a:rPr>
              <a:t>E</a:t>
            </a:r>
            <a:r>
              <a:rPr lang="es-MX" dirty="0" smtClean="0">
                <a:solidFill>
                  <a:schemeClr val="bg1"/>
                </a:solidFill>
                <a:latin typeface="Corbel" panose="020B0503020204020204" pitchFamily="34" charset="0"/>
              </a:rPr>
              <a:t>l “ciclo </a:t>
            </a:r>
            <a:r>
              <a:rPr lang="es-MX" dirty="0">
                <a:solidFill>
                  <a:schemeClr val="bg1"/>
                </a:solidFill>
                <a:latin typeface="Corbel" panose="020B0503020204020204" pitchFamily="34" charset="0"/>
              </a:rPr>
              <a:t>t</a:t>
            </a:r>
            <a:r>
              <a:rPr lang="es-MX" dirty="0" smtClean="0">
                <a:solidFill>
                  <a:schemeClr val="bg1"/>
                </a:solidFill>
                <a:latin typeface="Corbel" panose="020B0503020204020204" pitchFamily="34" charset="0"/>
              </a:rPr>
              <a:t>ransaccional “ debe ser optimizado para lograr alcanzar los objetivos de rentabilidad, sostenibilidad y crecimiento</a:t>
            </a:r>
            <a:endParaRPr lang="en-US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9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8" name="TextBox 7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2" name="Rectangle 1"/>
          <p:cNvSpPr/>
          <p:nvPr/>
        </p:nvSpPr>
        <p:spPr>
          <a:xfrm>
            <a:off x="936501" y="1297769"/>
            <a:ext cx="9865096" cy="4608512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0"/>
            <a:endCxn id="2" idx="2"/>
          </p:cNvCxnSpPr>
          <p:nvPr/>
        </p:nvCxnSpPr>
        <p:spPr>
          <a:xfrm>
            <a:off x="5869049" y="1297769"/>
            <a:ext cx="0" cy="4608512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6501" y="3501008"/>
            <a:ext cx="9865096" cy="0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-323358" y="1484784"/>
            <a:ext cx="1292662" cy="4824536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s-MX" sz="3600" b="1" dirty="0" smtClean="0"/>
              <a:t>+PROVEEDORES-</a:t>
            </a:r>
          </a:p>
          <a:p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9073405" y="1484784"/>
            <a:ext cx="1440160" cy="13681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080517" y="5517233"/>
            <a:ext cx="270030" cy="23929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92485" y="5842337"/>
            <a:ext cx="5655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/>
              <a:t>-</a:t>
            </a:r>
            <a:r>
              <a:rPr lang="es-MX" sz="3600" b="1" dirty="0" smtClean="0"/>
              <a:t>CLIENTES+</a:t>
            </a:r>
            <a:endParaRPr lang="en-US" sz="3600" b="1" dirty="0"/>
          </a:p>
        </p:txBody>
      </p:sp>
      <p:sp>
        <p:nvSpPr>
          <p:cNvPr id="20" name="Oval 19"/>
          <p:cNvSpPr/>
          <p:nvPr/>
        </p:nvSpPr>
        <p:spPr>
          <a:xfrm>
            <a:off x="9800990" y="5295914"/>
            <a:ext cx="576064" cy="48078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080517" y="2996952"/>
            <a:ext cx="504056" cy="41824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2880717" y="307667"/>
            <a:ext cx="8088456" cy="490066"/>
          </a:xfrm>
        </p:spPr>
        <p:txBody>
          <a:bodyPr/>
          <a:lstStyle/>
          <a:p>
            <a: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  <a:b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68749" y="846242"/>
            <a:ext cx="7136297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CALIDAD DE PROVEEDORES Y CLIENTES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80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AGENDA</a:t>
            </a:r>
            <a:endParaRPr lang="es-SV" dirty="0"/>
          </a:p>
        </p:txBody>
      </p:sp>
      <p:sp>
        <p:nvSpPr>
          <p:cNvPr id="4" name="TextBox 3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138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0557" y="1628800"/>
            <a:ext cx="9505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 UNICA VARIABLE IMPORTANTE ES EL PRECIO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 CONTINUA CON EL MISMO PROVEEDOR PORQUE SE TIENE UNA RELACION DE ANTAÑO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SE ABREN PERMANENTEMENTE ESPACIOS DE NEGOCIACION EN DIFERENTES AREAS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HAY PORQUE INDAGAR SOBRE EL NIVEL DE AVANCE TECNOLOGICO DEL PROVEEDOR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 BUEN NEGOCIO FINANCIERO ATRASAR LOS PAGOS</a:t>
            </a:r>
            <a:endParaRPr lang="en-US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36701" y="188640"/>
            <a:ext cx="699262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</a:t>
            </a:r>
            <a:endParaRPr lang="es-SV" sz="32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PROVEEDORES</a:t>
            </a:r>
            <a:endParaRPr lang="es-SV" sz="32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4930" y="1105580"/>
            <a:ext cx="1224136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MITOS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63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57500" y="188913"/>
            <a:ext cx="8088313" cy="4905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</a:t>
            </a:r>
            <a:endParaRPr lang="es-SV" sz="32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s-SV" sz="32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PROVEEDORES</a:t>
            </a:r>
            <a:endParaRPr lang="es-SV" sz="32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04929" y="1105580"/>
            <a:ext cx="2023860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REALIDADES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557" y="1628800"/>
            <a:ext cx="95050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 UN MUNDO INTERCONECTADO, LA COMPETITIVIDAD DE LA EMPRESA ESTA LIGADA A LA COMPETITIVIDAD DE SUS PROVEEDORES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CHINA NOS HA ENSEÑADO LA IMPORTANCIA DE LAS RELACIONES BASADAS EN CALIDAD Y CONFIABILIDAD</a:t>
            </a:r>
          </a:p>
          <a:p>
            <a:pPr algn="just"/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VALE LA PENA PAGAR EXTRA POR LA INNOVACION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s-MX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MX" sz="24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EL ANALISIS DE PROVEEDORES DEBE SER UNA FUNCION CLAVE EN TODA EMPRESA</a:t>
            </a:r>
            <a:endParaRPr lang="en-US" sz="2400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07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80717" y="548680"/>
            <a:ext cx="8088456" cy="490066"/>
          </a:xfrm>
        </p:spPr>
        <p:txBody>
          <a:bodyPr/>
          <a:lstStyle/>
          <a:p>
            <a: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s-SV" dirty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</a:br>
            <a:endParaRPr lang="es-SV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57516" y="188640"/>
            <a:ext cx="8088456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mtClean="0"/>
              <a:t>AGENDA</a:t>
            </a:r>
            <a:endParaRPr lang="es-SV" dirty="0"/>
          </a:p>
        </p:txBody>
      </p:sp>
      <p:sp>
        <p:nvSpPr>
          <p:cNvPr id="12" name="TextBox 11"/>
          <p:cNvSpPr txBox="1"/>
          <p:nvPr/>
        </p:nvSpPr>
        <p:spPr>
          <a:xfrm>
            <a:off x="1584573" y="1268760"/>
            <a:ext cx="9433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LA EMPRESA COMO ENTE TRANSACCIONAL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PARADIGMAS SOBRE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PORQUE DEBE “SELECCIONARSE” A LOS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CLIENTES</a:t>
            </a:r>
          </a:p>
          <a:p>
            <a:endParaRPr lang="es-SV" sz="2400" b="1" dirty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s-SV" sz="2400" b="1" dirty="0" smtClean="0">
                <a:solidFill>
                  <a:schemeClr val="tx2"/>
                </a:solidFill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EL EMPRESARIO CRISTIANO Y LA EQUIDAD</a:t>
            </a:r>
          </a:p>
          <a:p>
            <a:endParaRPr lang="es-SV" sz="2400" b="1" dirty="0" smtClean="0">
              <a:solidFill>
                <a:schemeClr val="tx2"/>
              </a:solidFill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25344"/>
            <a:ext cx="11522075" cy="33265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7" name="TextBox 6"/>
          <p:cNvSpPr txBox="1"/>
          <p:nvPr/>
        </p:nvSpPr>
        <p:spPr>
          <a:xfrm>
            <a:off x="144413" y="6525344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IGLESIA CRISTIANA JOSUE						SERIE: LA BIBLIA Y LOS NEGOCIOS</a:t>
            </a:r>
            <a:endParaRPr lang="es-SV" b="1" dirty="0"/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2880717" y="404664"/>
            <a:ext cx="8088313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CRITERIOS PARA LA SELECCIÓN DE PROVEEDORES</a:t>
            </a:r>
            <a:endParaRPr lang="es-SV" dirty="0">
              <a:latin typeface="Arial Narrow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5510" y="1412776"/>
            <a:ext cx="838191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CRITERIO 1: CAPACIDAD PARA DESARROLLAR OPCIONES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09" y="2204864"/>
            <a:ext cx="97500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s-MX" sz="2400" dirty="0" smtClean="0"/>
              <a:t>AL HACER UN REPASO DE CASOS DE ÉXITO EN CUANTO A PROVEEDORES, SE ENCUENTRA UN DENOMINADO COMUN: CAPACIDAD DE ADAPTACION A LAS NECESIDADES DEL CLIENTE</a:t>
            </a:r>
          </a:p>
          <a:p>
            <a:pPr marL="342900" indent="-342900">
              <a:buAutoNum type="alphaUcParenR"/>
            </a:pPr>
            <a:r>
              <a:rPr lang="es-MX" sz="2400" dirty="0" smtClean="0"/>
              <a:t>ESTO SE BASA PRINCIPALMENTE EN LA HABILIDAD PARA HACER PROCESOS O PRODUCTOS DIFERENTES</a:t>
            </a:r>
          </a:p>
          <a:p>
            <a:pPr marL="342900" indent="-342900">
              <a:buAutoNum type="alphaUcParenR"/>
            </a:pPr>
            <a:r>
              <a:rPr lang="es-MX" sz="2400" dirty="0" smtClean="0"/>
              <a:t>LA CAPACIDAD DE DESARROLLAR OPCIONES ESTA DETERMINADA POR LA EDAD MENTAL DE LA EMPRESA</a:t>
            </a:r>
          </a:p>
          <a:p>
            <a:pPr marL="342900" indent="-342900">
              <a:buAutoNum type="alphaUcParenR"/>
            </a:pPr>
            <a:r>
              <a:rPr lang="es-MX" sz="2400" dirty="0" smtClean="0"/>
              <a:t>UN PROVEEDOR EJEMPLAR ES LA FABRICA x ESPECIALIZADA EN HACER PIÑATAS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801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ño xmlns="0cc5c8eb-bf52-40a4-ab2c-a0d36e4a0abe">2013</Año>
    <Mes xmlns="0cc5c8eb-bf52-40a4-ab2c-a0d36e4a0abe">Mayo</Me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A7E95B0CE6C02478A17CC124694DE43" ma:contentTypeVersion="2" ma:contentTypeDescription="Crear nuevo documento." ma:contentTypeScope="" ma:versionID="440316f51f8658df41aac95674277cc3">
  <xsd:schema xmlns:xsd="http://www.w3.org/2001/XMLSchema" xmlns:xs="http://www.w3.org/2001/XMLSchema" xmlns:p="http://schemas.microsoft.com/office/2006/metadata/properties" xmlns:ns2="0cc5c8eb-bf52-40a4-ab2c-a0d36e4a0abe" targetNamespace="http://schemas.microsoft.com/office/2006/metadata/properties" ma:root="true" ma:fieldsID="8105948b687eadb94a61dc436f7b9f19" ns2:_="">
    <xsd:import namespace="0cc5c8eb-bf52-40a4-ab2c-a0d36e4a0abe"/>
    <xsd:element name="properties">
      <xsd:complexType>
        <xsd:sequence>
          <xsd:element name="documentManagement">
            <xsd:complexType>
              <xsd:all>
                <xsd:element ref="ns2:Año" minOccurs="0"/>
                <xsd:element ref="ns2:M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5c8eb-bf52-40a4-ab2c-a0d36e4a0abe" elementFormDefault="qualified">
    <xsd:import namespace="http://schemas.microsoft.com/office/2006/documentManagement/types"/>
    <xsd:import namespace="http://schemas.microsoft.com/office/infopath/2007/PartnerControls"/>
    <xsd:element name="Año" ma:index="8" nillable="true" ma:displayName="Año" ma:default="2011" ma:format="Dropdown" ma:internalName="A_x00f1_o">
      <xsd:simpleType>
        <xsd:restriction base="dms:Choice">
          <xsd:enumeration value="2008"/>
          <xsd:enumeration value="2009"/>
          <xsd:enumeration value="2010"/>
          <xsd:enumeration value="2011"/>
          <xsd:enumeration value="2012"/>
          <xsd:enumeration value="2013"/>
          <xsd:enumeration value="2014"/>
        </xsd:restriction>
      </xsd:simpleType>
    </xsd:element>
    <xsd:element name="Mes" ma:index="9" nillable="true" ma:displayName="Mes" ma:default="Enero" ma:format="Dropdown" ma:internalName="Mes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3DC481-A712-49D4-809F-7664EEC2DCC9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0cc5c8eb-bf52-40a4-ab2c-a0d36e4a0ab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12F033B-68EB-4369-AA18-A365E5E355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5c8eb-bf52-40a4-ab2c-a0d36e4a0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1805E0-F79C-4CDA-9F84-2E7D733176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9557</TotalTime>
  <Words>1028</Words>
  <Application>Microsoft Office PowerPoint</Application>
  <PresentationFormat>Custom</PresentationFormat>
  <Paragraphs>170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 Unicode MS</vt:lpstr>
      <vt:lpstr>Arial</vt:lpstr>
      <vt:lpstr>Arial Narrow</vt:lpstr>
      <vt:lpstr>Calibri</vt:lpstr>
      <vt:lpstr>Corbel</vt:lpstr>
      <vt:lpstr>Lucida Sans</vt:lpstr>
      <vt:lpstr>Wingdings</vt:lpstr>
      <vt:lpstr>Tema de Office</vt:lpstr>
      <vt:lpstr>EL ANALISIS DE PROVEEDORES Y CLIENTES PARA INCREMENTAR LA RENTABILIDAD 25-04-2014</vt:lpstr>
      <vt:lpstr>AGENDA</vt:lpstr>
      <vt:lpstr>LA EMPRESA COMO ENTE TRANSACCIONAL </vt:lpstr>
      <vt:lpstr>LA EMPRESA COMO ENTE TRANSACCIONAL </vt:lpstr>
      <vt:lpstr>AGENDA</vt:lpstr>
      <vt:lpstr>PowerPoint Presentation</vt:lpstr>
      <vt:lpstr>PARADIGMAS SOBRE LA SELECCIÓN DE  PROVEEDORES</vt:lpstr>
      <vt:lpstr> </vt:lpstr>
      <vt:lpstr>PowerPoint Presentation</vt:lpstr>
      <vt:lpstr>PowerPoint Presentation</vt:lpstr>
      <vt:lpstr>PowerPoint Presentation</vt:lpstr>
      <vt:lpstr>PowerPoint Presentation</vt:lpstr>
      <vt:lpstr>AGENDA</vt:lpstr>
      <vt:lpstr>PowerPoint Presentation</vt:lpstr>
      <vt:lpstr>AGENDA</vt:lpstr>
      <vt:lpstr>CRITERIOS PARA LA SELECCIÓN DE CLIENTES</vt:lpstr>
      <vt:lpstr>CRITERIOS PARA LA SELECCIÓN DE CLIENTES</vt:lpstr>
      <vt:lpstr>PowerPoint Presentation</vt:lpstr>
      <vt:lpstr>AGENDA</vt:lpstr>
      <vt:lpstr>EL EMPRESARIO CRISTIANO Y LA EQUIDAD</vt:lpstr>
      <vt:lpstr>EL EMPRESARIO CRISTIANO Y LA EQUIDAD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Alexander Siliezar</dc:creator>
  <cp:lastModifiedBy>Hugo Castillo</cp:lastModifiedBy>
  <cp:revision>182</cp:revision>
  <cp:lastPrinted>2013-10-05T00:26:35Z</cp:lastPrinted>
  <dcterms:created xsi:type="dcterms:W3CDTF">2013-01-30T21:40:10Z</dcterms:created>
  <dcterms:modified xsi:type="dcterms:W3CDTF">2014-04-20T18:12:16Z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0x0101002A7E95B0CE6C02478A17CC124694DE43</vt:lpwstr>
  </property>
</Properties>
</file>