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sldIdLst>
    <p:sldId id="263" r:id="rId2"/>
    <p:sldId id="274" r:id="rId3"/>
    <p:sldId id="264" r:id="rId4"/>
    <p:sldId id="272" r:id="rId5"/>
    <p:sldId id="275" r:id="rId6"/>
    <p:sldId id="280" r:id="rId7"/>
    <p:sldId id="273" r:id="rId8"/>
    <p:sldId id="256" r:id="rId9"/>
    <p:sldId id="283" r:id="rId10"/>
    <p:sldId id="282" r:id="rId11"/>
    <p:sldId id="265" r:id="rId12"/>
    <p:sldId id="284" r:id="rId13"/>
    <p:sldId id="257" r:id="rId14"/>
    <p:sldId id="286" r:id="rId15"/>
    <p:sldId id="266" r:id="rId16"/>
    <p:sldId id="260" r:id="rId17"/>
    <p:sldId id="261" r:id="rId18"/>
    <p:sldId id="270" r:id="rId19"/>
    <p:sldId id="285" r:id="rId20"/>
    <p:sldId id="262" r:id="rId21"/>
    <p:sldId id="287" r:id="rId22"/>
    <p:sldId id="258" r:id="rId23"/>
    <p:sldId id="271" r:id="rId24"/>
    <p:sldId id="259" r:id="rId25"/>
    <p:sldId id="291" r:id="rId26"/>
    <p:sldId id="292" r:id="rId27"/>
    <p:sldId id="293" r:id="rId28"/>
    <p:sldId id="294" r:id="rId29"/>
    <p:sldId id="295" r:id="rId30"/>
    <p:sldId id="298" r:id="rId31"/>
    <p:sldId id="289" r:id="rId32"/>
    <p:sldId id="288" r:id="rId33"/>
    <p:sldId id="290" r:id="rId34"/>
    <p:sldId id="296" r:id="rId35"/>
    <p:sldId id="297" r:id="rId36"/>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64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95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CLAUDIA's_DOCUMENTS\Balanza%20de%20pagos\Graficas%20Informe%20Comercio%20Edicion%201%20Abril%202010.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Office_Excel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Office_Excel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Hoja_de_c_lculo_de_Microsoft_Office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lang val="es-ES_tradnl"/>
  <c:style val="34"/>
  <c:chart>
    <c:title>
      <c:tx>
        <c:rich>
          <a:bodyPr/>
          <a:lstStyle/>
          <a:p>
            <a:pPr>
              <a:defRPr/>
            </a:pPr>
            <a:r>
              <a:rPr lang="es-ES" dirty="0"/>
              <a:t>El Salvador: Principales Regiones Destino de Exportación
</a:t>
            </a:r>
            <a:r>
              <a:rPr lang="es-ES" dirty="0" smtClean="0"/>
              <a:t>2009</a:t>
            </a:r>
            <a:endParaRPr lang="es-ES" dirty="0"/>
          </a:p>
        </c:rich>
      </c:tx>
      <c:layout>
        <c:manualLayout>
          <c:xMode val="edge"/>
          <c:yMode val="edge"/>
          <c:x val="0.19259581058114872"/>
          <c:y val="0"/>
        </c:manualLayout>
      </c:layout>
    </c:title>
    <c:view3D>
      <c:rotX val="30"/>
      <c:rotY val="180"/>
      <c:perspective val="0"/>
    </c:view3D>
    <c:plotArea>
      <c:layout>
        <c:manualLayout>
          <c:layoutTarget val="inner"/>
          <c:xMode val="edge"/>
          <c:yMode val="edge"/>
          <c:x val="0.12734244426343291"/>
          <c:y val="0.31084839747144466"/>
          <c:w val="0.73215977313180924"/>
          <c:h val="0.39436693652730204"/>
        </c:manualLayout>
      </c:layout>
      <c:pie3DChart>
        <c:varyColors val="1"/>
        <c:ser>
          <c:idx val="0"/>
          <c:order val="0"/>
          <c:dLbls>
            <c:dLbl>
              <c:idx val="0"/>
              <c:layout>
                <c:manualLayout>
                  <c:x val="-6.2619831079005858E-2"/>
                  <c:y val="7.8498549542368947E-4"/>
                </c:manualLayout>
              </c:layout>
              <c:dLblPos val="bestFit"/>
              <c:showCatName val="1"/>
              <c:showPercent val="1"/>
            </c:dLbl>
            <c:dLbl>
              <c:idx val="1"/>
              <c:layout>
                <c:manualLayout>
                  <c:x val="0.14360716404702323"/>
                  <c:y val="-0.14081139857517852"/>
                </c:manualLayout>
              </c:layout>
              <c:showCatName val="1"/>
              <c:showPercent val="1"/>
            </c:dLbl>
            <c:dLbl>
              <c:idx val="2"/>
              <c:layout>
                <c:manualLayout>
                  <c:x val="0.15438474629532853"/>
                  <c:y val="-4.2043233567422324E-3"/>
                </c:manualLayout>
              </c:layout>
              <c:dLblPos val="bestFit"/>
              <c:showCatName val="1"/>
              <c:showPercent val="1"/>
            </c:dLbl>
            <c:dLbl>
              <c:idx val="3"/>
              <c:layout>
                <c:manualLayout>
                  <c:x val="0.1772653131002308"/>
                  <c:y val="9.580427446569291E-3"/>
                </c:manualLayout>
              </c:layout>
              <c:dLblPos val="bestFit"/>
              <c:showCatName val="1"/>
              <c:showPercent val="1"/>
            </c:dLbl>
            <c:dLbl>
              <c:idx val="4"/>
              <c:layout>
                <c:manualLayout>
                  <c:x val="9.1443569553805851E-2"/>
                  <c:y val="0.14166760404949391"/>
                </c:manualLayout>
              </c:layout>
              <c:dLblPos val="bestFit"/>
              <c:showCatName val="1"/>
              <c:showPercent val="1"/>
            </c:dLbl>
            <c:dLbl>
              <c:idx val="5"/>
              <c:layout>
                <c:manualLayout>
                  <c:x val="-8.1665510202029376E-2"/>
                  <c:y val="0.12287154323100971"/>
                </c:manualLayout>
              </c:layout>
              <c:dLblPos val="bestFit"/>
              <c:showCatName val="1"/>
              <c:showPercent val="1"/>
            </c:dLbl>
            <c:dLbl>
              <c:idx val="6"/>
              <c:layout>
                <c:manualLayout>
                  <c:x val="-8.5883086453273749E-2"/>
                  <c:y val="3.8254780652418448E-2"/>
                </c:manualLayout>
              </c:layout>
              <c:showCatName val="1"/>
              <c:showPercent val="1"/>
            </c:dLbl>
            <c:numFmt formatCode="0%" sourceLinked="0"/>
            <c:txPr>
              <a:bodyPr/>
              <a:lstStyle/>
              <a:p>
                <a:pPr>
                  <a:defRPr sz="1400"/>
                </a:pPr>
                <a:endParaRPr lang="es-ES_tradnl"/>
              </a:p>
            </c:txPr>
            <c:showCatName val="1"/>
            <c:showPercent val="1"/>
            <c:showLeaderLines val="1"/>
          </c:dLbls>
          <c:cat>
            <c:strRef>
              <c:f>Hoja3!$B$7:$B$13</c:f>
              <c:strCache>
                <c:ptCount val="7"/>
                <c:pt idx="0">
                  <c:v>UNION EUROPEA (27) </c:v>
                </c:pt>
                <c:pt idx="1">
                  <c:v>NORTE AMERICA</c:v>
                </c:pt>
                <c:pt idx="2">
                  <c:v>MCCA</c:v>
                </c:pt>
                <c:pt idx="3">
                  <c:v>ASIA</c:v>
                </c:pt>
                <c:pt idx="4">
                  <c:v>SUR AMERICA</c:v>
                </c:pt>
                <c:pt idx="5">
                  <c:v>CARICOM</c:v>
                </c:pt>
                <c:pt idx="6">
                  <c:v>OTROS</c:v>
                </c:pt>
              </c:strCache>
            </c:strRef>
          </c:cat>
          <c:val>
            <c:numRef>
              <c:f>Hoja3!$C$7:$C$13</c:f>
              <c:numCache>
                <c:formatCode>_(* #,##0.000_);_(* \(#,##0.000\);_(* "-"??_);_(@_)</c:formatCode>
                <c:ptCount val="7"/>
                <c:pt idx="0">
                  <c:v>221.59800000000001</c:v>
                </c:pt>
                <c:pt idx="1">
                  <c:v>1859.617</c:v>
                </c:pt>
                <c:pt idx="2">
                  <c:v>1387.5239999999999</c:v>
                </c:pt>
                <c:pt idx="3">
                  <c:v>61.347999999999999</c:v>
                </c:pt>
                <c:pt idx="4">
                  <c:v>20.57</c:v>
                </c:pt>
                <c:pt idx="5">
                  <c:v>30.094000000000001</c:v>
                </c:pt>
                <c:pt idx="6">
                  <c:v>246.66699999999994</c:v>
                </c:pt>
              </c:numCache>
            </c:numRef>
          </c:val>
        </c:ser>
        <c:dLbls>
          <c:showCatName val="1"/>
          <c:showPercent val="1"/>
        </c:dLbls>
      </c:pie3DChart>
    </c:plotArea>
    <c:plotVisOnly val="1"/>
    <c:dispBlanksAs val="zero"/>
  </c:chart>
  <c:txPr>
    <a:bodyPr/>
    <a:lstStyle/>
    <a:p>
      <a:pPr>
        <a:defRPr sz="1800"/>
      </a:pPr>
      <a:endParaRPr lang="es-ES_tradnl"/>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_tradnl"/>
  <c:style val="29"/>
  <c:chart>
    <c:autoTitleDeleted val="1"/>
    <c:plotArea>
      <c:layout>
        <c:manualLayout>
          <c:layoutTarget val="inner"/>
          <c:xMode val="edge"/>
          <c:yMode val="edge"/>
          <c:x val="9.2013163353346514E-2"/>
          <c:y val="2.88533024751851E-2"/>
          <c:w val="0.88755067089763129"/>
          <c:h val="0.85281549502132392"/>
        </c:manualLayout>
      </c:layout>
      <c:lineChart>
        <c:grouping val="standard"/>
        <c:ser>
          <c:idx val="0"/>
          <c:order val="0"/>
          <c:tx>
            <c:strRef>
              <c:f>Sheet1!$C$1</c:f>
              <c:strCache>
                <c:ptCount val="1"/>
                <c:pt idx="0">
                  <c:v>Anual</c:v>
                </c:pt>
              </c:strCache>
            </c:strRef>
          </c:tx>
          <c:spPr>
            <a:ln w="50800">
              <a:solidFill>
                <a:srgbClr val="C00000"/>
              </a:solidFill>
            </a:ln>
          </c:spPr>
          <c:marker>
            <c:symbol val="none"/>
          </c:marker>
          <c:dLbls>
            <c:delete val="1"/>
          </c:dLbls>
          <c:cat>
            <c:strRef>
              <c:f>Sheet1!$A$2:$A$48</c:f>
              <c:strCache>
                <c:ptCount val="47"/>
                <c:pt idx="0">
                  <c:v>E07</c:v>
                </c:pt>
                <c:pt idx="1">
                  <c:v>F</c:v>
                </c:pt>
                <c:pt idx="2">
                  <c:v>M</c:v>
                </c:pt>
                <c:pt idx="3">
                  <c:v>A</c:v>
                </c:pt>
                <c:pt idx="4">
                  <c:v>M</c:v>
                </c:pt>
                <c:pt idx="5">
                  <c:v>J</c:v>
                </c:pt>
                <c:pt idx="6">
                  <c:v>J</c:v>
                </c:pt>
                <c:pt idx="7">
                  <c:v>A</c:v>
                </c:pt>
                <c:pt idx="8">
                  <c:v>S</c:v>
                </c:pt>
                <c:pt idx="9">
                  <c:v>O</c:v>
                </c:pt>
                <c:pt idx="10">
                  <c:v>N</c:v>
                </c:pt>
                <c:pt idx="11">
                  <c:v>D</c:v>
                </c:pt>
                <c:pt idx="12">
                  <c:v>E08</c:v>
                </c:pt>
                <c:pt idx="13">
                  <c:v>F</c:v>
                </c:pt>
                <c:pt idx="14">
                  <c:v>M</c:v>
                </c:pt>
                <c:pt idx="15">
                  <c:v>A</c:v>
                </c:pt>
                <c:pt idx="16">
                  <c:v>M</c:v>
                </c:pt>
                <c:pt idx="17">
                  <c:v>J</c:v>
                </c:pt>
                <c:pt idx="18">
                  <c:v>J</c:v>
                </c:pt>
                <c:pt idx="19">
                  <c:v>A</c:v>
                </c:pt>
                <c:pt idx="20">
                  <c:v>S</c:v>
                </c:pt>
                <c:pt idx="21">
                  <c:v>O</c:v>
                </c:pt>
                <c:pt idx="22">
                  <c:v>N</c:v>
                </c:pt>
                <c:pt idx="23">
                  <c:v>D</c:v>
                </c:pt>
                <c:pt idx="24">
                  <c:v>E09</c:v>
                </c:pt>
                <c:pt idx="25">
                  <c:v>F</c:v>
                </c:pt>
                <c:pt idx="26">
                  <c:v>M</c:v>
                </c:pt>
                <c:pt idx="27">
                  <c:v>A</c:v>
                </c:pt>
                <c:pt idx="28">
                  <c:v>M</c:v>
                </c:pt>
                <c:pt idx="29">
                  <c:v>J</c:v>
                </c:pt>
                <c:pt idx="30">
                  <c:v>J</c:v>
                </c:pt>
                <c:pt idx="31">
                  <c:v>A</c:v>
                </c:pt>
                <c:pt idx="32">
                  <c:v>S</c:v>
                </c:pt>
                <c:pt idx="33">
                  <c:v>O</c:v>
                </c:pt>
                <c:pt idx="34">
                  <c:v>N</c:v>
                </c:pt>
                <c:pt idx="35">
                  <c:v>D</c:v>
                </c:pt>
                <c:pt idx="36">
                  <c:v>E10</c:v>
                </c:pt>
                <c:pt idx="37">
                  <c:v>F</c:v>
                </c:pt>
                <c:pt idx="38">
                  <c:v>M</c:v>
                </c:pt>
                <c:pt idx="39">
                  <c:v>A</c:v>
                </c:pt>
                <c:pt idx="40">
                  <c:v>M</c:v>
                </c:pt>
                <c:pt idx="41">
                  <c:v>J</c:v>
                </c:pt>
                <c:pt idx="42">
                  <c:v>J</c:v>
                </c:pt>
                <c:pt idx="43">
                  <c:v>A</c:v>
                </c:pt>
                <c:pt idx="44">
                  <c:v>S</c:v>
                </c:pt>
                <c:pt idx="45">
                  <c:v>O</c:v>
                </c:pt>
                <c:pt idx="46">
                  <c:v>N</c:v>
                </c:pt>
              </c:strCache>
            </c:strRef>
          </c:cat>
          <c:val>
            <c:numRef>
              <c:f>Sheet1!$C$2:$C$48</c:f>
              <c:numCache>
                <c:formatCode>General</c:formatCode>
                <c:ptCount val="47"/>
                <c:pt idx="0">
                  <c:v>5.5</c:v>
                </c:pt>
                <c:pt idx="1">
                  <c:v>4.8</c:v>
                </c:pt>
                <c:pt idx="2">
                  <c:v>5.0999999999999996</c:v>
                </c:pt>
                <c:pt idx="3">
                  <c:v>4.4000000000000004</c:v>
                </c:pt>
                <c:pt idx="4">
                  <c:v>3.9</c:v>
                </c:pt>
                <c:pt idx="5">
                  <c:v>3.7</c:v>
                </c:pt>
                <c:pt idx="6">
                  <c:v>3.2</c:v>
                </c:pt>
                <c:pt idx="7">
                  <c:v>3.6</c:v>
                </c:pt>
                <c:pt idx="8">
                  <c:v>4.3</c:v>
                </c:pt>
                <c:pt idx="9">
                  <c:v>5.5</c:v>
                </c:pt>
                <c:pt idx="10">
                  <c:v>6.2</c:v>
                </c:pt>
                <c:pt idx="11">
                  <c:v>4.9000000000000004</c:v>
                </c:pt>
                <c:pt idx="12">
                  <c:v>4.7</c:v>
                </c:pt>
                <c:pt idx="13">
                  <c:v>5.8</c:v>
                </c:pt>
                <c:pt idx="14">
                  <c:v>6</c:v>
                </c:pt>
                <c:pt idx="15">
                  <c:v>6.8</c:v>
                </c:pt>
                <c:pt idx="16">
                  <c:v>8.4</c:v>
                </c:pt>
                <c:pt idx="17">
                  <c:v>9</c:v>
                </c:pt>
                <c:pt idx="18">
                  <c:v>9.6</c:v>
                </c:pt>
                <c:pt idx="19">
                  <c:v>9.9</c:v>
                </c:pt>
                <c:pt idx="20">
                  <c:v>8.7000000000000011</c:v>
                </c:pt>
                <c:pt idx="21">
                  <c:v>7.4</c:v>
                </c:pt>
                <c:pt idx="22">
                  <c:v>5.3</c:v>
                </c:pt>
                <c:pt idx="23">
                  <c:v>5.5</c:v>
                </c:pt>
                <c:pt idx="24">
                  <c:v>4</c:v>
                </c:pt>
                <c:pt idx="25">
                  <c:v>3.3</c:v>
                </c:pt>
                <c:pt idx="26">
                  <c:v>3.3</c:v>
                </c:pt>
                <c:pt idx="27">
                  <c:v>2.2999999999999998</c:v>
                </c:pt>
                <c:pt idx="28">
                  <c:v>1.2</c:v>
                </c:pt>
                <c:pt idx="29">
                  <c:v>0.2</c:v>
                </c:pt>
                <c:pt idx="30">
                  <c:v>-1.3</c:v>
                </c:pt>
                <c:pt idx="31">
                  <c:v>-1.6</c:v>
                </c:pt>
                <c:pt idx="32">
                  <c:v>-1.3</c:v>
                </c:pt>
                <c:pt idx="33">
                  <c:v>-1.6</c:v>
                </c:pt>
                <c:pt idx="34">
                  <c:v>-1.4</c:v>
                </c:pt>
                <c:pt idx="35">
                  <c:v>-0.2</c:v>
                </c:pt>
                <c:pt idx="36">
                  <c:v>0.8</c:v>
                </c:pt>
                <c:pt idx="37">
                  <c:v>1.04</c:v>
                </c:pt>
                <c:pt idx="38">
                  <c:v>0.9</c:v>
                </c:pt>
                <c:pt idx="39">
                  <c:v>0.63000000000000056</c:v>
                </c:pt>
                <c:pt idx="40">
                  <c:v>0.13</c:v>
                </c:pt>
                <c:pt idx="41">
                  <c:v>0.56000000000000005</c:v>
                </c:pt>
                <c:pt idx="42">
                  <c:v>0.99</c:v>
                </c:pt>
                <c:pt idx="43">
                  <c:v>1.02</c:v>
                </c:pt>
                <c:pt idx="44">
                  <c:v>1.3800000000000001</c:v>
                </c:pt>
                <c:pt idx="45">
                  <c:v>2.7800000000000002</c:v>
                </c:pt>
                <c:pt idx="46">
                  <c:v>1.82</c:v>
                </c:pt>
              </c:numCache>
            </c:numRef>
          </c:val>
        </c:ser>
        <c:ser>
          <c:idx val="1"/>
          <c:order val="1"/>
          <c:tx>
            <c:strRef>
              <c:f>Sheet1!$D$1</c:f>
              <c:strCache>
                <c:ptCount val="1"/>
                <c:pt idx="0">
                  <c:v>IPM</c:v>
                </c:pt>
              </c:strCache>
            </c:strRef>
          </c:tx>
          <c:spPr>
            <a:ln>
              <a:solidFill>
                <a:srgbClr val="92D050"/>
              </a:solidFill>
            </a:ln>
          </c:spPr>
          <c:marker>
            <c:symbol val="none"/>
          </c:marker>
          <c:dLbls>
            <c:delete val="1"/>
          </c:dLbls>
          <c:cat>
            <c:strRef>
              <c:f>Sheet1!$A$2:$A$48</c:f>
              <c:strCache>
                <c:ptCount val="47"/>
                <c:pt idx="0">
                  <c:v>E07</c:v>
                </c:pt>
                <c:pt idx="1">
                  <c:v>F</c:v>
                </c:pt>
                <c:pt idx="2">
                  <c:v>M</c:v>
                </c:pt>
                <c:pt idx="3">
                  <c:v>A</c:v>
                </c:pt>
                <c:pt idx="4">
                  <c:v>M</c:v>
                </c:pt>
                <c:pt idx="5">
                  <c:v>J</c:v>
                </c:pt>
                <c:pt idx="6">
                  <c:v>J</c:v>
                </c:pt>
                <c:pt idx="7">
                  <c:v>A</c:v>
                </c:pt>
                <c:pt idx="8">
                  <c:v>S</c:v>
                </c:pt>
                <c:pt idx="9">
                  <c:v>O</c:v>
                </c:pt>
                <c:pt idx="10">
                  <c:v>N</c:v>
                </c:pt>
                <c:pt idx="11">
                  <c:v>D</c:v>
                </c:pt>
                <c:pt idx="12">
                  <c:v>E08</c:v>
                </c:pt>
                <c:pt idx="13">
                  <c:v>F</c:v>
                </c:pt>
                <c:pt idx="14">
                  <c:v>M</c:v>
                </c:pt>
                <c:pt idx="15">
                  <c:v>A</c:v>
                </c:pt>
                <c:pt idx="16">
                  <c:v>M</c:v>
                </c:pt>
                <c:pt idx="17">
                  <c:v>J</c:v>
                </c:pt>
                <c:pt idx="18">
                  <c:v>J</c:v>
                </c:pt>
                <c:pt idx="19">
                  <c:v>A</c:v>
                </c:pt>
                <c:pt idx="20">
                  <c:v>S</c:v>
                </c:pt>
                <c:pt idx="21">
                  <c:v>O</c:v>
                </c:pt>
                <c:pt idx="22">
                  <c:v>N</c:v>
                </c:pt>
                <c:pt idx="23">
                  <c:v>D</c:v>
                </c:pt>
                <c:pt idx="24">
                  <c:v>E09</c:v>
                </c:pt>
                <c:pt idx="25">
                  <c:v>F</c:v>
                </c:pt>
                <c:pt idx="26">
                  <c:v>M</c:v>
                </c:pt>
                <c:pt idx="27">
                  <c:v>A</c:v>
                </c:pt>
                <c:pt idx="28">
                  <c:v>M</c:v>
                </c:pt>
                <c:pt idx="29">
                  <c:v>J</c:v>
                </c:pt>
                <c:pt idx="30">
                  <c:v>J</c:v>
                </c:pt>
                <c:pt idx="31">
                  <c:v>A</c:v>
                </c:pt>
                <c:pt idx="32">
                  <c:v>S</c:v>
                </c:pt>
                <c:pt idx="33">
                  <c:v>O</c:v>
                </c:pt>
                <c:pt idx="34">
                  <c:v>N</c:v>
                </c:pt>
                <c:pt idx="35">
                  <c:v>D</c:v>
                </c:pt>
                <c:pt idx="36">
                  <c:v>E10</c:v>
                </c:pt>
                <c:pt idx="37">
                  <c:v>F</c:v>
                </c:pt>
                <c:pt idx="38">
                  <c:v>M</c:v>
                </c:pt>
                <c:pt idx="39">
                  <c:v>A</c:v>
                </c:pt>
                <c:pt idx="40">
                  <c:v>M</c:v>
                </c:pt>
                <c:pt idx="41">
                  <c:v>J</c:v>
                </c:pt>
                <c:pt idx="42">
                  <c:v>J</c:v>
                </c:pt>
                <c:pt idx="43">
                  <c:v>A</c:v>
                </c:pt>
                <c:pt idx="44">
                  <c:v>S</c:v>
                </c:pt>
                <c:pt idx="45">
                  <c:v>O</c:v>
                </c:pt>
                <c:pt idx="46">
                  <c:v>N</c:v>
                </c:pt>
              </c:strCache>
            </c:strRef>
          </c:cat>
          <c:val>
            <c:numRef>
              <c:f>Sheet1!$D$2:$D$48</c:f>
            </c:numRef>
          </c:val>
        </c:ser>
        <c:ser>
          <c:idx val="3"/>
          <c:order val="2"/>
          <c:tx>
            <c:strRef>
              <c:f>Sheet1!$E$1</c:f>
              <c:strCache>
                <c:ptCount val="1"/>
                <c:pt idx="0">
                  <c:v>IPRI</c:v>
                </c:pt>
              </c:strCache>
            </c:strRef>
          </c:tx>
          <c:spPr>
            <a:ln w="50800">
              <a:solidFill>
                <a:schemeClr val="bg1">
                  <a:lumMod val="50000"/>
                </a:schemeClr>
              </a:solidFill>
            </a:ln>
          </c:spPr>
          <c:marker>
            <c:symbol val="none"/>
          </c:marker>
          <c:dLbls>
            <c:delete val="1"/>
          </c:dLbls>
          <c:cat>
            <c:strRef>
              <c:f>Sheet1!$A$2:$A$48</c:f>
              <c:strCache>
                <c:ptCount val="47"/>
                <c:pt idx="0">
                  <c:v>E07</c:v>
                </c:pt>
                <c:pt idx="1">
                  <c:v>F</c:v>
                </c:pt>
                <c:pt idx="2">
                  <c:v>M</c:v>
                </c:pt>
                <c:pt idx="3">
                  <c:v>A</c:v>
                </c:pt>
                <c:pt idx="4">
                  <c:v>M</c:v>
                </c:pt>
                <c:pt idx="5">
                  <c:v>J</c:v>
                </c:pt>
                <c:pt idx="6">
                  <c:v>J</c:v>
                </c:pt>
                <c:pt idx="7">
                  <c:v>A</c:v>
                </c:pt>
                <c:pt idx="8">
                  <c:v>S</c:v>
                </c:pt>
                <c:pt idx="9">
                  <c:v>O</c:v>
                </c:pt>
                <c:pt idx="10">
                  <c:v>N</c:v>
                </c:pt>
                <c:pt idx="11">
                  <c:v>D</c:v>
                </c:pt>
                <c:pt idx="12">
                  <c:v>E08</c:v>
                </c:pt>
                <c:pt idx="13">
                  <c:v>F</c:v>
                </c:pt>
                <c:pt idx="14">
                  <c:v>M</c:v>
                </c:pt>
                <c:pt idx="15">
                  <c:v>A</c:v>
                </c:pt>
                <c:pt idx="16">
                  <c:v>M</c:v>
                </c:pt>
                <c:pt idx="17">
                  <c:v>J</c:v>
                </c:pt>
                <c:pt idx="18">
                  <c:v>J</c:v>
                </c:pt>
                <c:pt idx="19">
                  <c:v>A</c:v>
                </c:pt>
                <c:pt idx="20">
                  <c:v>S</c:v>
                </c:pt>
                <c:pt idx="21">
                  <c:v>O</c:v>
                </c:pt>
                <c:pt idx="22">
                  <c:v>N</c:v>
                </c:pt>
                <c:pt idx="23">
                  <c:v>D</c:v>
                </c:pt>
                <c:pt idx="24">
                  <c:v>E09</c:v>
                </c:pt>
                <c:pt idx="25">
                  <c:v>F</c:v>
                </c:pt>
                <c:pt idx="26">
                  <c:v>M</c:v>
                </c:pt>
                <c:pt idx="27">
                  <c:v>A</c:v>
                </c:pt>
                <c:pt idx="28">
                  <c:v>M</c:v>
                </c:pt>
                <c:pt idx="29">
                  <c:v>J</c:v>
                </c:pt>
                <c:pt idx="30">
                  <c:v>J</c:v>
                </c:pt>
                <c:pt idx="31">
                  <c:v>A</c:v>
                </c:pt>
                <c:pt idx="32">
                  <c:v>S</c:v>
                </c:pt>
                <c:pt idx="33">
                  <c:v>O</c:v>
                </c:pt>
                <c:pt idx="34">
                  <c:v>N</c:v>
                </c:pt>
                <c:pt idx="35">
                  <c:v>D</c:v>
                </c:pt>
                <c:pt idx="36">
                  <c:v>E10</c:v>
                </c:pt>
                <c:pt idx="37">
                  <c:v>F</c:v>
                </c:pt>
                <c:pt idx="38">
                  <c:v>M</c:v>
                </c:pt>
                <c:pt idx="39">
                  <c:v>A</c:v>
                </c:pt>
                <c:pt idx="40">
                  <c:v>M</c:v>
                </c:pt>
                <c:pt idx="41">
                  <c:v>J</c:v>
                </c:pt>
                <c:pt idx="42">
                  <c:v>J</c:v>
                </c:pt>
                <c:pt idx="43">
                  <c:v>A</c:v>
                </c:pt>
                <c:pt idx="44">
                  <c:v>S</c:v>
                </c:pt>
                <c:pt idx="45">
                  <c:v>O</c:v>
                </c:pt>
                <c:pt idx="46">
                  <c:v>N</c:v>
                </c:pt>
              </c:strCache>
            </c:strRef>
          </c:cat>
          <c:val>
            <c:numRef>
              <c:f>Sheet1!$E$2:$E$48</c:f>
            </c:numRef>
          </c:val>
        </c:ser>
        <c:dLbls>
          <c:showVal val="1"/>
        </c:dLbls>
        <c:marker val="1"/>
        <c:axId val="78189696"/>
        <c:axId val="78191232"/>
      </c:lineChart>
      <c:catAx>
        <c:axId val="78189696"/>
        <c:scaling>
          <c:orientation val="minMax"/>
        </c:scaling>
        <c:axPos val="b"/>
        <c:numFmt formatCode="0" sourceLinked="0"/>
        <c:tickLblPos val="low"/>
        <c:txPr>
          <a:bodyPr rot="-5400000" vert="horz"/>
          <a:lstStyle/>
          <a:p>
            <a:pPr>
              <a:defRPr lang="en-US"/>
            </a:pPr>
            <a:endParaRPr lang="es-ES_tradnl"/>
          </a:p>
        </c:txPr>
        <c:crossAx val="78191232"/>
        <c:crossesAt val="0"/>
        <c:auto val="1"/>
        <c:lblAlgn val="ctr"/>
        <c:lblOffset val="100"/>
        <c:tickLblSkip val="3"/>
        <c:tickMarkSkip val="1"/>
      </c:catAx>
      <c:valAx>
        <c:axId val="78191232"/>
        <c:scaling>
          <c:orientation val="minMax"/>
        </c:scaling>
        <c:axPos val="l"/>
        <c:majorGridlines>
          <c:spPr>
            <a:ln>
              <a:prstDash val="sysDot"/>
            </a:ln>
          </c:spPr>
        </c:majorGridlines>
        <c:numFmt formatCode="0.0" sourceLinked="0"/>
        <c:tickLblPos val="nextTo"/>
        <c:txPr>
          <a:bodyPr rot="0" vert="horz"/>
          <a:lstStyle/>
          <a:p>
            <a:pPr>
              <a:defRPr lang="en-US"/>
            </a:pPr>
            <a:endParaRPr lang="es-ES_tradnl"/>
          </a:p>
        </c:txPr>
        <c:crossAx val="78189696"/>
        <c:crosses val="autoZero"/>
        <c:crossBetween val="between"/>
      </c:valAx>
      <c:spPr>
        <a:noFill/>
        <a:ln w="28108">
          <a:noFill/>
        </a:ln>
      </c:spPr>
    </c:plotArea>
    <c:plotVisOnly val="1"/>
    <c:dispBlanksAs val="gap"/>
  </c:chart>
  <c:spPr>
    <a:solidFill>
      <a:schemeClr val="bg1"/>
    </a:solidFill>
    <a:ln>
      <a:noFill/>
    </a:ln>
  </c:spPr>
  <c:txPr>
    <a:bodyPr/>
    <a:lstStyle/>
    <a:p>
      <a:pPr>
        <a:defRPr sz="1400"/>
      </a:pPr>
      <a:endParaRPr lang="es-ES_tradnl"/>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_tradnl"/>
  <c:chart>
    <c:plotArea>
      <c:layout>
        <c:manualLayout>
          <c:layoutTarget val="inner"/>
          <c:xMode val="edge"/>
          <c:yMode val="edge"/>
          <c:x val="0.15743073665808124"/>
          <c:y val="6.0573881170762379E-2"/>
          <c:w val="0.84256926334191851"/>
          <c:h val="0.65555866625605463"/>
        </c:manualLayout>
      </c:layout>
      <c:barChart>
        <c:barDir val="col"/>
        <c:grouping val="clustered"/>
        <c:ser>
          <c:idx val="2"/>
          <c:order val="0"/>
          <c:tx>
            <c:strRef>
              <c:f>Sheet1!$B$1</c:f>
              <c:strCache>
                <c:ptCount val="1"/>
                <c:pt idx="0">
                  <c:v>Nov-09</c:v>
                </c:pt>
              </c:strCache>
            </c:strRef>
          </c:tx>
          <c:spPr>
            <a:solidFill>
              <a:srgbClr val="FFC000"/>
            </a:solidFill>
            <a:ln w="15875">
              <a:solidFill>
                <a:schemeClr val="tx1"/>
              </a:solidFill>
            </a:ln>
          </c:spPr>
          <c:cat>
            <c:strRef>
              <c:f>Sheet1!$A$2:$A$4</c:f>
              <c:strCache>
                <c:ptCount val="3"/>
                <c:pt idx="0">
                  <c:v>Exportaciones</c:v>
                </c:pt>
                <c:pt idx="1">
                  <c:v>Importaciones</c:v>
                </c:pt>
                <c:pt idx="2">
                  <c:v>Saldo Comercial</c:v>
                </c:pt>
              </c:strCache>
            </c:strRef>
          </c:cat>
          <c:val>
            <c:numRef>
              <c:f>Sheet1!$B$2:$B$4</c:f>
              <c:numCache>
                <c:formatCode>0.0</c:formatCode>
                <c:ptCount val="3"/>
                <c:pt idx="0">
                  <c:v>3502.9</c:v>
                </c:pt>
                <c:pt idx="1">
                  <c:v>6646.7</c:v>
                </c:pt>
                <c:pt idx="2">
                  <c:v>-3143.8</c:v>
                </c:pt>
              </c:numCache>
            </c:numRef>
          </c:val>
        </c:ser>
        <c:ser>
          <c:idx val="0"/>
          <c:order val="1"/>
          <c:tx>
            <c:strRef>
              <c:f>Sheet1!$C$1</c:f>
              <c:strCache>
                <c:ptCount val="1"/>
                <c:pt idx="0">
                  <c:v>Nov-10</c:v>
                </c:pt>
              </c:strCache>
            </c:strRef>
          </c:tx>
          <c:spPr>
            <a:gradFill>
              <a:gsLst>
                <a:gs pos="0">
                  <a:srgbClr val="9BBB59">
                    <a:lumMod val="20000"/>
                    <a:lumOff val="80000"/>
                  </a:srgbClr>
                </a:gs>
                <a:gs pos="50000">
                  <a:srgbClr val="9BBB59">
                    <a:lumMod val="40000"/>
                    <a:lumOff val="60000"/>
                  </a:srgbClr>
                </a:gs>
                <a:gs pos="100000">
                  <a:schemeClr val="accent5">
                    <a:lumMod val="75000"/>
                  </a:schemeClr>
                </a:gs>
              </a:gsLst>
              <a:lin ang="5400000" scaled="0"/>
            </a:gradFill>
            <a:ln w="19050">
              <a:solidFill>
                <a:schemeClr val="tx1"/>
              </a:solidFill>
            </a:ln>
          </c:spPr>
          <c:cat>
            <c:strRef>
              <c:f>Sheet1!$A$2:$A$4</c:f>
              <c:strCache>
                <c:ptCount val="3"/>
                <c:pt idx="0">
                  <c:v>Exportaciones</c:v>
                </c:pt>
                <c:pt idx="1">
                  <c:v>Importaciones</c:v>
                </c:pt>
                <c:pt idx="2">
                  <c:v>Saldo Comercial</c:v>
                </c:pt>
              </c:strCache>
            </c:strRef>
          </c:cat>
          <c:val>
            <c:numRef>
              <c:f>Sheet1!$C$2:$C$4</c:f>
              <c:numCache>
                <c:formatCode>0.0</c:formatCode>
                <c:ptCount val="3"/>
                <c:pt idx="0">
                  <c:v>4094.6</c:v>
                </c:pt>
                <c:pt idx="1">
                  <c:v>7781.9</c:v>
                </c:pt>
                <c:pt idx="2">
                  <c:v>-3687.3</c:v>
                </c:pt>
              </c:numCache>
            </c:numRef>
          </c:val>
        </c:ser>
        <c:gapWidth val="50"/>
        <c:axId val="78725888"/>
        <c:axId val="78727424"/>
      </c:barChart>
      <c:catAx>
        <c:axId val="78725888"/>
        <c:scaling>
          <c:orientation val="minMax"/>
        </c:scaling>
        <c:axPos val="b"/>
        <c:numFmt formatCode="0" sourceLinked="0"/>
        <c:tickLblPos val="nextTo"/>
        <c:spPr>
          <a:ln w="12623">
            <a:solidFill>
              <a:srgbClr val="000000"/>
            </a:solidFill>
            <a:prstDash val="solid"/>
          </a:ln>
        </c:spPr>
        <c:txPr>
          <a:bodyPr rot="0" vert="horz"/>
          <a:lstStyle/>
          <a:p>
            <a:pPr>
              <a:defRPr lang="en-US" sz="1591" b="0" i="0" u="none" strike="noStrike" baseline="0">
                <a:solidFill>
                  <a:srgbClr val="000000"/>
                </a:solidFill>
                <a:latin typeface="Times New Roman"/>
                <a:ea typeface="Times New Roman"/>
                <a:cs typeface="Times New Roman"/>
              </a:defRPr>
            </a:pPr>
            <a:endParaRPr lang="es-ES_tradnl"/>
          </a:p>
        </c:txPr>
        <c:crossAx val="78727424"/>
        <c:crossesAt val="0"/>
        <c:auto val="1"/>
        <c:lblAlgn val="ctr"/>
        <c:lblOffset val="100"/>
        <c:tickMarkSkip val="1"/>
      </c:catAx>
      <c:valAx>
        <c:axId val="78727424"/>
        <c:scaling>
          <c:orientation val="minMax"/>
          <c:max val="8000"/>
          <c:min val="-4000"/>
        </c:scaling>
        <c:axPos val="l"/>
        <c:numFmt formatCode="0" sourceLinked="0"/>
        <c:tickLblPos val="nextTo"/>
        <c:spPr>
          <a:ln w="12623">
            <a:solidFill>
              <a:srgbClr val="000000"/>
            </a:solidFill>
            <a:prstDash val="solid"/>
          </a:ln>
        </c:spPr>
        <c:txPr>
          <a:bodyPr rot="0" vert="horz"/>
          <a:lstStyle/>
          <a:p>
            <a:pPr>
              <a:defRPr lang="en-US" sz="1591" b="0" i="0" u="none" strike="noStrike" baseline="0">
                <a:solidFill>
                  <a:srgbClr val="000000"/>
                </a:solidFill>
                <a:latin typeface="Arial"/>
                <a:ea typeface="Arial"/>
                <a:cs typeface="Arial"/>
              </a:defRPr>
            </a:pPr>
            <a:endParaRPr lang="es-ES_tradnl"/>
          </a:p>
        </c:txPr>
        <c:crossAx val="78725888"/>
        <c:crosses val="autoZero"/>
        <c:crossBetween val="between"/>
        <c:majorUnit val="2000"/>
        <c:minorUnit val="25"/>
      </c:valAx>
      <c:dTable>
        <c:showHorzBorder val="1"/>
        <c:showVertBorder val="1"/>
        <c:showOutline val="1"/>
        <c:txPr>
          <a:bodyPr/>
          <a:lstStyle/>
          <a:p>
            <a:pPr rtl="0">
              <a:defRPr lang="en-US"/>
            </a:pPr>
            <a:endParaRPr lang="es-ES_tradnl"/>
          </a:p>
        </c:txPr>
      </c:dTable>
      <c:spPr>
        <a:noFill/>
        <a:ln w="24423">
          <a:noFill/>
        </a:ln>
      </c:spPr>
    </c:plotArea>
    <c:plotVisOnly val="1"/>
    <c:dispBlanksAs val="gap"/>
  </c:chart>
  <c:spPr>
    <a:solidFill>
      <a:srgbClr val="FFFFFF"/>
    </a:solidFill>
    <a:ln>
      <a:noFill/>
    </a:ln>
  </c:spPr>
  <c:txPr>
    <a:bodyPr/>
    <a:lstStyle/>
    <a:p>
      <a:pPr>
        <a:defRPr sz="1591" b="0" i="0" u="none" strike="noStrike" baseline="0">
          <a:solidFill>
            <a:srgbClr val="000000"/>
          </a:solidFill>
          <a:latin typeface="Times New Roman"/>
          <a:ea typeface="Times New Roman"/>
          <a:cs typeface="Times New Roman"/>
        </a:defRPr>
      </a:pPr>
      <a:endParaRPr lang="es-ES_tradnl"/>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_tradnl"/>
  <c:chart>
    <c:plotArea>
      <c:layout>
        <c:manualLayout>
          <c:layoutTarget val="inner"/>
          <c:xMode val="edge"/>
          <c:yMode val="edge"/>
          <c:x val="0.14146147984603713"/>
          <c:y val="0.11459591984809875"/>
          <c:w val="0.87939698492462259"/>
          <c:h val="0.62500000000001465"/>
        </c:manualLayout>
      </c:layout>
      <c:barChart>
        <c:barDir val="col"/>
        <c:grouping val="clustered"/>
        <c:ser>
          <c:idx val="2"/>
          <c:order val="0"/>
          <c:tx>
            <c:strRef>
              <c:f>Sheet1!$A$2</c:f>
              <c:strCache>
                <c:ptCount val="1"/>
                <c:pt idx="0">
                  <c:v>Nov-09</c:v>
                </c:pt>
              </c:strCache>
            </c:strRef>
          </c:tx>
          <c:spPr>
            <a:solidFill>
              <a:schemeClr val="bg2">
                <a:lumMod val="75000"/>
              </a:schemeClr>
            </a:solidFill>
            <a:ln>
              <a:solidFill>
                <a:schemeClr val="bg2">
                  <a:lumMod val="25000"/>
                </a:schemeClr>
              </a:solidFill>
            </a:ln>
          </c:spPr>
          <c:dLbls>
            <c:delete val="1"/>
          </c:dLbls>
          <c:cat>
            <c:strRef>
              <c:f>Sheet1!$B$1:$D$1</c:f>
              <c:strCache>
                <c:ptCount val="3"/>
                <c:pt idx="0">
                  <c:v>Tradicionales</c:v>
                </c:pt>
                <c:pt idx="1">
                  <c:v>Maquila</c:v>
                </c:pt>
                <c:pt idx="2">
                  <c:v>No Tradicionales</c:v>
                </c:pt>
              </c:strCache>
            </c:strRef>
          </c:cat>
          <c:val>
            <c:numRef>
              <c:f>Sheet1!$B$2:$D$2</c:f>
              <c:numCache>
                <c:formatCode>General</c:formatCode>
                <c:ptCount val="3"/>
                <c:pt idx="0">
                  <c:v>305.5</c:v>
                </c:pt>
                <c:pt idx="1">
                  <c:v>1375</c:v>
                </c:pt>
                <c:pt idx="2">
                  <c:v>1822.4</c:v>
                </c:pt>
              </c:numCache>
            </c:numRef>
          </c:val>
        </c:ser>
        <c:ser>
          <c:idx val="0"/>
          <c:order val="1"/>
          <c:tx>
            <c:strRef>
              <c:f>Sheet1!$A$3</c:f>
              <c:strCache>
                <c:ptCount val="1"/>
                <c:pt idx="0">
                  <c:v>Nov-10</c:v>
                </c:pt>
              </c:strCache>
            </c:strRef>
          </c:tx>
          <c:spPr>
            <a:gradFill flip="none" rotWithShape="1">
              <a:gsLst>
                <a:gs pos="0">
                  <a:srgbClr val="F79646">
                    <a:lumMod val="20000"/>
                    <a:lumOff val="80000"/>
                  </a:srgbClr>
                </a:gs>
                <a:gs pos="50000">
                  <a:srgbClr val="F79646">
                    <a:lumMod val="60000"/>
                    <a:lumOff val="40000"/>
                  </a:srgbClr>
                </a:gs>
                <a:gs pos="100000">
                  <a:schemeClr val="accent6">
                    <a:lumMod val="20000"/>
                    <a:lumOff val="80000"/>
                  </a:schemeClr>
                </a:gs>
              </a:gsLst>
              <a:path path="shape">
                <a:fillToRect l="50000" t="50000" r="50000" b="50000"/>
              </a:path>
              <a:tileRect/>
            </a:gradFill>
            <a:ln w="19050">
              <a:solidFill>
                <a:schemeClr val="accent1">
                  <a:lumMod val="75000"/>
                </a:schemeClr>
              </a:solidFill>
            </a:ln>
          </c:spPr>
          <c:dLbls>
            <c:delete val="1"/>
          </c:dLbls>
          <c:cat>
            <c:strRef>
              <c:f>Sheet1!$B$1:$D$1</c:f>
              <c:strCache>
                <c:ptCount val="3"/>
                <c:pt idx="0">
                  <c:v>Tradicionales</c:v>
                </c:pt>
                <c:pt idx="1">
                  <c:v>Maquila</c:v>
                </c:pt>
                <c:pt idx="2">
                  <c:v>No Tradicionales</c:v>
                </c:pt>
              </c:strCache>
            </c:strRef>
          </c:cat>
          <c:val>
            <c:numRef>
              <c:f>Sheet1!$B$3:$D$3</c:f>
              <c:numCache>
                <c:formatCode>General</c:formatCode>
                <c:ptCount val="3"/>
                <c:pt idx="0">
                  <c:v>297.2</c:v>
                </c:pt>
                <c:pt idx="1">
                  <c:v>1608.2</c:v>
                </c:pt>
                <c:pt idx="2">
                  <c:v>2189.1999999999998</c:v>
                </c:pt>
              </c:numCache>
            </c:numRef>
          </c:val>
        </c:ser>
        <c:dLbls>
          <c:showVal val="1"/>
        </c:dLbls>
        <c:gapWidth val="50"/>
        <c:axId val="79143680"/>
        <c:axId val="79145216"/>
      </c:barChart>
      <c:catAx>
        <c:axId val="79143680"/>
        <c:scaling>
          <c:orientation val="minMax"/>
        </c:scaling>
        <c:axPos val="b"/>
        <c:numFmt formatCode="0" sourceLinked="0"/>
        <c:tickLblPos val="nextTo"/>
        <c:spPr>
          <a:ln w="10072">
            <a:solidFill>
              <a:srgbClr val="000000"/>
            </a:solidFill>
            <a:prstDash val="solid"/>
          </a:ln>
        </c:spPr>
        <c:txPr>
          <a:bodyPr rot="0" vert="horz"/>
          <a:lstStyle/>
          <a:p>
            <a:pPr>
              <a:defRPr lang="en-US" sz="1746" b="0" i="0" u="none" strike="noStrike" baseline="0">
                <a:solidFill>
                  <a:srgbClr val="000000"/>
                </a:solidFill>
                <a:latin typeface="Calibri"/>
                <a:ea typeface="Calibri"/>
                <a:cs typeface="Calibri"/>
              </a:defRPr>
            </a:pPr>
            <a:endParaRPr lang="es-ES_tradnl"/>
          </a:p>
        </c:txPr>
        <c:crossAx val="79145216"/>
        <c:crossesAt val="0"/>
        <c:auto val="1"/>
        <c:lblAlgn val="ctr"/>
        <c:lblOffset val="100"/>
        <c:tickMarkSkip val="1"/>
      </c:catAx>
      <c:valAx>
        <c:axId val="79145216"/>
        <c:scaling>
          <c:orientation val="minMax"/>
          <c:max val="2200"/>
          <c:min val="0"/>
        </c:scaling>
        <c:axPos val="l"/>
        <c:numFmt formatCode="0" sourceLinked="0"/>
        <c:tickLblPos val="nextTo"/>
        <c:spPr>
          <a:ln w="10072">
            <a:solidFill>
              <a:srgbClr val="000000"/>
            </a:solidFill>
            <a:prstDash val="solid"/>
          </a:ln>
        </c:spPr>
        <c:txPr>
          <a:bodyPr rot="0" vert="horz"/>
          <a:lstStyle/>
          <a:p>
            <a:pPr>
              <a:defRPr lang="en-US" sz="1746" b="0" i="0" u="none" strike="noStrike" baseline="0">
                <a:solidFill>
                  <a:srgbClr val="000000"/>
                </a:solidFill>
                <a:latin typeface="Calibri"/>
                <a:ea typeface="Calibri"/>
                <a:cs typeface="Calibri"/>
              </a:defRPr>
            </a:pPr>
            <a:endParaRPr lang="es-ES_tradnl"/>
          </a:p>
        </c:txPr>
        <c:crossAx val="79143680"/>
        <c:crosses val="autoZero"/>
        <c:crossBetween val="between"/>
        <c:majorUnit val="200"/>
        <c:minorUnit val="20"/>
      </c:valAx>
      <c:dTable>
        <c:showHorzBorder val="1"/>
        <c:showVertBorder val="1"/>
        <c:showOutline val="1"/>
        <c:showKeys val="1"/>
        <c:spPr>
          <a:ln w="2518">
            <a:solidFill>
              <a:schemeClr val="accent1"/>
            </a:solidFill>
            <a:prstDash val="solid"/>
          </a:ln>
        </c:spPr>
        <c:txPr>
          <a:bodyPr/>
          <a:lstStyle/>
          <a:p>
            <a:pPr rtl="0">
              <a:defRPr lang="en-US" sz="1746" b="0" i="0" u="none" strike="noStrike" baseline="0">
                <a:solidFill>
                  <a:srgbClr val="000000"/>
                </a:solidFill>
                <a:latin typeface="Calibri"/>
                <a:ea typeface="Calibri"/>
                <a:cs typeface="Calibri"/>
              </a:defRPr>
            </a:pPr>
            <a:endParaRPr lang="es-ES_tradnl"/>
          </a:p>
        </c:txPr>
      </c:dTable>
      <c:spPr>
        <a:noFill/>
        <a:ln w="24635">
          <a:noFill/>
        </a:ln>
      </c:spPr>
    </c:plotArea>
    <c:plotVisOnly val="1"/>
    <c:dispBlanksAs val="gap"/>
  </c:chart>
  <c:spPr>
    <a:solidFill>
      <a:srgbClr val="FFFFFF"/>
    </a:solidFill>
    <a:ln>
      <a:noFill/>
    </a:ln>
  </c:spPr>
  <c:txPr>
    <a:bodyPr/>
    <a:lstStyle/>
    <a:p>
      <a:pPr>
        <a:defRPr sz="1746" b="0" i="0" u="none" strike="noStrike" baseline="0">
          <a:solidFill>
            <a:srgbClr val="000000"/>
          </a:solidFill>
          <a:latin typeface="Calibri"/>
          <a:ea typeface="Calibri"/>
          <a:cs typeface="Calibri"/>
        </a:defRPr>
      </a:pPr>
      <a:endParaRPr lang="es-ES_tradnl"/>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_tradnl"/>
  <c:style val="32"/>
  <c:chart>
    <c:plotArea>
      <c:layout>
        <c:manualLayout>
          <c:layoutTarget val="inner"/>
          <c:xMode val="edge"/>
          <c:yMode val="edge"/>
          <c:x val="0.10114631091274884"/>
          <c:y val="4.0343487087019111E-2"/>
          <c:w val="0.88088613689204942"/>
          <c:h val="0.7835441354398357"/>
        </c:manualLayout>
      </c:layout>
      <c:barChart>
        <c:barDir val="col"/>
        <c:grouping val="clustered"/>
        <c:ser>
          <c:idx val="0"/>
          <c:order val="0"/>
          <c:tx>
            <c:strRef>
              <c:f>Sheet1!$B$1</c:f>
              <c:strCache>
                <c:ptCount val="1"/>
                <c:pt idx="0">
                  <c:v>E- Nov/09</c:v>
                </c:pt>
              </c:strCache>
            </c:strRef>
          </c:tx>
          <c:spPr>
            <a:gradFill flip="none" rotWithShape="1">
              <a:gsLst>
                <a:gs pos="0">
                  <a:srgbClr val="9BBB59">
                    <a:lumMod val="20000"/>
                    <a:lumOff val="80000"/>
                  </a:srgbClr>
                </a:gs>
                <a:gs pos="50000">
                  <a:srgbClr val="9BBB59">
                    <a:lumMod val="40000"/>
                    <a:lumOff val="60000"/>
                  </a:srgbClr>
                </a:gs>
                <a:gs pos="100000">
                  <a:schemeClr val="accent3">
                    <a:lumMod val="60000"/>
                    <a:lumOff val="40000"/>
                  </a:schemeClr>
                </a:gs>
              </a:gsLst>
              <a:path path="shape">
                <a:fillToRect l="50000" t="50000" r="50000" b="50000"/>
              </a:path>
              <a:tileRect/>
            </a:gradFill>
            <a:ln w="44199">
              <a:noFill/>
            </a:ln>
            <a:effectLst>
              <a:outerShdw dist="35921" dir="2700000" algn="br">
                <a:srgbClr val="000000"/>
              </a:outerShdw>
            </a:effectLst>
          </c:spPr>
          <c:cat>
            <c:strRef>
              <c:f>Sheet1!$A$2:$A$5</c:f>
              <c:strCache>
                <c:ptCount val="4"/>
                <c:pt idx="0">
                  <c:v>Intermedios</c:v>
                </c:pt>
                <c:pt idx="1">
                  <c:v>Consumo</c:v>
                </c:pt>
                <c:pt idx="2">
                  <c:v>Capital</c:v>
                </c:pt>
                <c:pt idx="3">
                  <c:v>Maquila</c:v>
                </c:pt>
              </c:strCache>
            </c:strRef>
          </c:cat>
          <c:val>
            <c:numRef>
              <c:f>Sheet1!$B$2:$B$5</c:f>
              <c:numCache>
                <c:formatCode>#,##0.0_);\(#,##0.0\)</c:formatCode>
                <c:ptCount val="4"/>
                <c:pt idx="0">
                  <c:v>2576.1999999999998</c:v>
                </c:pt>
                <c:pt idx="1">
                  <c:v>2364.1</c:v>
                </c:pt>
                <c:pt idx="2">
                  <c:v>930.8</c:v>
                </c:pt>
                <c:pt idx="3">
                  <c:v>775.6</c:v>
                </c:pt>
              </c:numCache>
            </c:numRef>
          </c:val>
        </c:ser>
        <c:ser>
          <c:idx val="1"/>
          <c:order val="1"/>
          <c:tx>
            <c:strRef>
              <c:f>Sheet1!$C$1</c:f>
              <c:strCache>
                <c:ptCount val="1"/>
                <c:pt idx="0">
                  <c:v>E-Nov/10</c:v>
                </c:pt>
              </c:strCache>
            </c:strRef>
          </c:tx>
          <c:spPr>
            <a:gradFill>
              <a:gsLst>
                <a:gs pos="0">
                  <a:srgbClr val="D19049">
                    <a:lumMod val="60000"/>
                    <a:lumOff val="40000"/>
                  </a:srgbClr>
                </a:gs>
                <a:gs pos="50000">
                  <a:srgbClr val="FF5050"/>
                </a:gs>
                <a:gs pos="100000">
                  <a:schemeClr val="accent1">
                    <a:lumMod val="60000"/>
                    <a:lumOff val="40000"/>
                  </a:schemeClr>
                </a:gs>
              </a:gsLst>
              <a:lin ang="5400000" scaled="0"/>
            </a:gradFill>
            <a:ln w="44199">
              <a:noFill/>
            </a:ln>
            <a:effectLst>
              <a:outerShdw dist="35921" dir="2700000" algn="br">
                <a:srgbClr val="000000"/>
              </a:outerShdw>
            </a:effectLst>
          </c:spPr>
          <c:cat>
            <c:strRef>
              <c:f>Sheet1!$A$2:$A$5</c:f>
              <c:strCache>
                <c:ptCount val="4"/>
                <c:pt idx="0">
                  <c:v>Intermedios</c:v>
                </c:pt>
                <c:pt idx="1">
                  <c:v>Consumo</c:v>
                </c:pt>
                <c:pt idx="2">
                  <c:v>Capital</c:v>
                </c:pt>
                <c:pt idx="3">
                  <c:v>Maquila</c:v>
                </c:pt>
              </c:strCache>
            </c:strRef>
          </c:cat>
          <c:val>
            <c:numRef>
              <c:f>Sheet1!$C$2:$C$5</c:f>
              <c:numCache>
                <c:formatCode>#,##0.0_);\(#,##0.0\)</c:formatCode>
                <c:ptCount val="4"/>
                <c:pt idx="0">
                  <c:v>3127</c:v>
                </c:pt>
                <c:pt idx="1">
                  <c:v>2669.7</c:v>
                </c:pt>
                <c:pt idx="2">
                  <c:v>988.9</c:v>
                </c:pt>
                <c:pt idx="3">
                  <c:v>996.3</c:v>
                </c:pt>
              </c:numCache>
            </c:numRef>
          </c:val>
        </c:ser>
        <c:gapWidth val="20"/>
        <c:axId val="79244288"/>
        <c:axId val="79254272"/>
      </c:barChart>
      <c:catAx>
        <c:axId val="79244288"/>
        <c:scaling>
          <c:orientation val="minMax"/>
        </c:scaling>
        <c:axPos val="b"/>
        <c:numFmt formatCode="General" sourceLinked="1"/>
        <c:tickLblPos val="nextTo"/>
        <c:txPr>
          <a:bodyPr rot="0" vert="horz"/>
          <a:lstStyle/>
          <a:p>
            <a:pPr>
              <a:defRPr lang="en-US" sz="1809" b="0" i="0" u="none" strike="noStrike" baseline="0">
                <a:solidFill>
                  <a:srgbClr val="000000"/>
                </a:solidFill>
                <a:latin typeface="Arial"/>
                <a:ea typeface="Arial"/>
                <a:cs typeface="Arial"/>
              </a:defRPr>
            </a:pPr>
            <a:endParaRPr lang="es-ES_tradnl"/>
          </a:p>
        </c:txPr>
        <c:crossAx val="79254272"/>
        <c:crosses val="autoZero"/>
        <c:auto val="1"/>
        <c:lblAlgn val="ctr"/>
        <c:lblOffset val="100"/>
        <c:tickLblSkip val="1"/>
        <c:tickMarkSkip val="1"/>
      </c:catAx>
      <c:valAx>
        <c:axId val="79254272"/>
        <c:scaling>
          <c:orientation val="minMax"/>
          <c:max val="3300"/>
        </c:scaling>
        <c:axPos val="l"/>
        <c:majorGridlines>
          <c:spPr>
            <a:ln>
              <a:prstDash val="sysDot"/>
            </a:ln>
          </c:spPr>
        </c:majorGridlines>
        <c:numFmt formatCode="0" sourceLinked="0"/>
        <c:tickLblPos val="nextTo"/>
        <c:txPr>
          <a:bodyPr rot="0" vert="horz"/>
          <a:lstStyle/>
          <a:p>
            <a:pPr>
              <a:defRPr lang="en-US" sz="1809" b="0" i="0" u="none" strike="noStrike" baseline="0">
                <a:solidFill>
                  <a:srgbClr val="000000"/>
                </a:solidFill>
                <a:latin typeface="Arial"/>
                <a:ea typeface="Arial"/>
                <a:cs typeface="Arial"/>
              </a:defRPr>
            </a:pPr>
            <a:endParaRPr lang="es-ES_tradnl"/>
          </a:p>
        </c:txPr>
        <c:crossAx val="79244288"/>
        <c:crosses val="autoZero"/>
        <c:crossBetween val="between"/>
        <c:majorUnit val="600"/>
      </c:valAx>
      <c:dTable>
        <c:showHorzBorder val="1"/>
        <c:showVertBorder val="1"/>
        <c:showOutline val="1"/>
        <c:txPr>
          <a:bodyPr/>
          <a:lstStyle/>
          <a:p>
            <a:pPr rtl="0">
              <a:defRPr lang="en-US" sz="1600"/>
            </a:pPr>
            <a:endParaRPr lang="es-ES_tradnl"/>
          </a:p>
        </c:txPr>
      </c:dTable>
    </c:plotArea>
    <c:legend>
      <c:legendPos val="r"/>
      <c:legendEntry>
        <c:idx val="0"/>
        <c:txPr>
          <a:bodyPr/>
          <a:lstStyle/>
          <a:p>
            <a:pPr>
              <a:defRPr sz="1583" b="0" i="0" u="none" strike="noStrike" baseline="0">
                <a:solidFill>
                  <a:srgbClr val="000000"/>
                </a:solidFill>
                <a:latin typeface="Arial"/>
                <a:ea typeface="Arial"/>
                <a:cs typeface="Arial"/>
              </a:defRPr>
            </a:pPr>
            <a:endParaRPr lang="es-ES_tradnl"/>
          </a:p>
        </c:txPr>
      </c:legendEntry>
      <c:legendEntry>
        <c:idx val="1"/>
        <c:txPr>
          <a:bodyPr/>
          <a:lstStyle/>
          <a:p>
            <a:pPr>
              <a:defRPr sz="1583" b="0" i="0" u="none" strike="noStrike" baseline="0">
                <a:solidFill>
                  <a:srgbClr val="000000"/>
                </a:solidFill>
                <a:latin typeface="Arial"/>
                <a:ea typeface="Arial"/>
                <a:cs typeface="Arial"/>
              </a:defRPr>
            </a:pPr>
            <a:endParaRPr lang="es-ES_tradnl"/>
          </a:p>
        </c:txPr>
      </c:legendEntry>
      <c:layout>
        <c:manualLayout>
          <c:xMode val="edge"/>
          <c:yMode val="edge"/>
          <c:x val="0.56659307178349005"/>
          <c:y val="2.1426463187255176E-3"/>
          <c:w val="0.42327767606836181"/>
          <c:h val="0.15424697500093454"/>
        </c:manualLayout>
      </c:layout>
      <c:txPr>
        <a:bodyPr/>
        <a:lstStyle/>
        <a:p>
          <a:pPr>
            <a:defRPr lang="en-US" sz="1583" b="0" i="0" u="none" strike="noStrike" baseline="0">
              <a:solidFill>
                <a:srgbClr val="000000"/>
              </a:solidFill>
              <a:latin typeface="Arial"/>
              <a:ea typeface="Arial"/>
              <a:cs typeface="Arial"/>
            </a:defRPr>
          </a:pPr>
          <a:endParaRPr lang="es-ES_tradnl"/>
        </a:p>
      </c:txPr>
    </c:legend>
    <c:plotVisOnly val="1"/>
    <c:dispBlanksAs val="gap"/>
  </c:chart>
  <c:spPr>
    <a:noFill/>
    <a:ln>
      <a:noFill/>
    </a:ln>
  </c:spPr>
  <c:txPr>
    <a:bodyPr/>
    <a:lstStyle/>
    <a:p>
      <a:pPr>
        <a:defRPr sz="3129" b="0" i="0" u="none" strike="noStrike" baseline="0">
          <a:solidFill>
            <a:srgbClr val="000000"/>
          </a:solidFill>
          <a:latin typeface="Calibri"/>
          <a:ea typeface="Calibri"/>
          <a:cs typeface="Calibri"/>
        </a:defRPr>
      </a:pPr>
      <a:endParaRPr lang="es-ES_tradnl"/>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0.482</cdr:x>
      <cdr:y>0.3105</cdr:y>
    </cdr:from>
    <cdr:to>
      <cdr:x>0.59875</cdr:x>
      <cdr:y>0.3875</cdr:y>
    </cdr:to>
    <cdr:sp macro="" textlink="">
      <cdr:nvSpPr>
        <cdr:cNvPr id="1038" name="Text Box 14"/>
        <cdr:cNvSpPr txBox="1">
          <a:spLocks xmlns:a="http://schemas.openxmlformats.org/drawingml/2006/main" noChangeArrowheads="1"/>
        </cdr:cNvSpPr>
      </cdr:nvSpPr>
      <cdr:spPr bwMode="auto">
        <a:xfrm xmlns:a="http://schemas.openxmlformats.org/drawingml/2006/main">
          <a:off x="3640419" y="1422564"/>
          <a:ext cx="885968" cy="352777"/>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2.xml><?xml version="1.0" encoding="utf-8"?>
<c:userShapes xmlns:c="http://schemas.openxmlformats.org/drawingml/2006/chart">
  <cdr:relSizeAnchor xmlns:cdr="http://schemas.openxmlformats.org/drawingml/2006/chartDrawing">
    <cdr:from>
      <cdr:x>0.66475</cdr:x>
      <cdr:y>0.35775</cdr:y>
    </cdr:from>
    <cdr:to>
      <cdr:x>0.77975</cdr:x>
      <cdr:y>0.43375</cdr:y>
    </cdr:to>
    <cdr:sp macro="" textlink="">
      <cdr:nvSpPr>
        <cdr:cNvPr id="1038" name="Text Box 14"/>
        <cdr:cNvSpPr txBox="1">
          <a:spLocks xmlns:a="http://schemas.openxmlformats.org/drawingml/2006/main" noChangeArrowheads="1"/>
        </cdr:cNvSpPr>
      </cdr:nvSpPr>
      <cdr:spPr bwMode="auto">
        <a:xfrm xmlns:a="http://schemas.openxmlformats.org/drawingml/2006/main">
          <a:off x="5108305" y="1283589"/>
          <a:ext cx="885187" cy="352044"/>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3.xml><?xml version="1.0" encoding="utf-8"?>
<c:userShapes xmlns:c="http://schemas.openxmlformats.org/drawingml/2006/chart">
  <cdr:relSizeAnchor xmlns:cdr="http://schemas.openxmlformats.org/drawingml/2006/chartDrawing">
    <cdr:from>
      <cdr:x>0.67925</cdr:x>
      <cdr:y>0.26925</cdr:y>
    </cdr:from>
    <cdr:to>
      <cdr:x>0.79525</cdr:x>
      <cdr:y>0.334</cdr:y>
    </cdr:to>
    <cdr:sp macro="" textlink="">
      <cdr:nvSpPr>
        <cdr:cNvPr id="1038" name="Text Box 14"/>
        <cdr:cNvSpPr txBox="1">
          <a:spLocks xmlns:a="http://schemas.openxmlformats.org/drawingml/2006/main" noChangeArrowheads="1"/>
        </cdr:cNvSpPr>
      </cdr:nvSpPr>
      <cdr:spPr bwMode="auto">
        <a:xfrm xmlns:a="http://schemas.openxmlformats.org/drawingml/2006/main">
          <a:off x="5108305" y="1279017"/>
          <a:ext cx="885187" cy="352044"/>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SV"/>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EC45A7-556D-4DEA-A311-55E745FB39BC}" type="datetimeFigureOut">
              <a:rPr lang="es-SV" smtClean="0"/>
              <a:pPr/>
              <a:t>25/01/2011</a:t>
            </a:fld>
            <a:endParaRPr lang="es-SV"/>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SV"/>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SV"/>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35C934-1293-424A-AFED-F84528027D03}" type="slidenum">
              <a:rPr lang="es-SV" smtClean="0"/>
              <a:pPr/>
              <a:t>‹Nº›</a:t>
            </a:fld>
            <a:endParaRPr lang="es-SV"/>
          </a:p>
        </p:txBody>
      </p:sp>
    </p:spTree>
    <p:extLst>
      <p:ext uri="{BB962C8B-B14F-4D97-AF65-F5344CB8AC3E}">
        <p14:creationId xmlns="" xmlns:p14="http://schemas.microsoft.com/office/powerpoint/2010/main" val="1111356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1</a:t>
            </a:fld>
            <a:endParaRPr lang="es-SV" dirty="0"/>
          </a:p>
        </p:txBody>
      </p:sp>
    </p:spTree>
    <p:extLst>
      <p:ext uri="{BB962C8B-B14F-4D97-AF65-F5344CB8AC3E}">
        <p14:creationId xmlns="" xmlns:p14="http://schemas.microsoft.com/office/powerpoint/2010/main" val="3430979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10</a:t>
            </a:fld>
            <a:endParaRPr lang="es-SV"/>
          </a:p>
        </p:txBody>
      </p:sp>
    </p:spTree>
    <p:extLst>
      <p:ext uri="{BB962C8B-B14F-4D97-AF65-F5344CB8AC3E}">
        <p14:creationId xmlns="" xmlns:p14="http://schemas.microsoft.com/office/powerpoint/2010/main" val="1777926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11</a:t>
            </a:fld>
            <a:endParaRPr lang="es-SV"/>
          </a:p>
        </p:txBody>
      </p:sp>
    </p:spTree>
    <p:extLst>
      <p:ext uri="{BB962C8B-B14F-4D97-AF65-F5344CB8AC3E}">
        <p14:creationId xmlns="" xmlns:p14="http://schemas.microsoft.com/office/powerpoint/2010/main" val="1767912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12</a:t>
            </a:fld>
            <a:endParaRPr lang="es-SV"/>
          </a:p>
        </p:txBody>
      </p:sp>
    </p:spTree>
    <p:extLst>
      <p:ext uri="{BB962C8B-B14F-4D97-AF65-F5344CB8AC3E}">
        <p14:creationId xmlns="" xmlns:p14="http://schemas.microsoft.com/office/powerpoint/2010/main" val="2145558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13</a:t>
            </a:fld>
            <a:endParaRPr lang="es-SV"/>
          </a:p>
        </p:txBody>
      </p:sp>
    </p:spTree>
    <p:extLst>
      <p:ext uri="{BB962C8B-B14F-4D97-AF65-F5344CB8AC3E}">
        <p14:creationId xmlns="" xmlns:p14="http://schemas.microsoft.com/office/powerpoint/2010/main" val="4115958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14</a:t>
            </a:fld>
            <a:endParaRPr lang="es-SV"/>
          </a:p>
        </p:txBody>
      </p:sp>
    </p:spTree>
    <p:extLst>
      <p:ext uri="{BB962C8B-B14F-4D97-AF65-F5344CB8AC3E}">
        <p14:creationId xmlns="" xmlns:p14="http://schemas.microsoft.com/office/powerpoint/2010/main" val="3081210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15</a:t>
            </a:fld>
            <a:endParaRPr lang="es-SV"/>
          </a:p>
        </p:txBody>
      </p:sp>
    </p:spTree>
    <p:extLst>
      <p:ext uri="{BB962C8B-B14F-4D97-AF65-F5344CB8AC3E}">
        <p14:creationId xmlns="" xmlns:p14="http://schemas.microsoft.com/office/powerpoint/2010/main" val="3770513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16</a:t>
            </a:fld>
            <a:endParaRPr lang="es-SV"/>
          </a:p>
        </p:txBody>
      </p:sp>
    </p:spTree>
    <p:extLst>
      <p:ext uri="{BB962C8B-B14F-4D97-AF65-F5344CB8AC3E}">
        <p14:creationId xmlns="" xmlns:p14="http://schemas.microsoft.com/office/powerpoint/2010/main" val="3792824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17</a:t>
            </a:fld>
            <a:endParaRPr lang="es-SV"/>
          </a:p>
        </p:txBody>
      </p:sp>
    </p:spTree>
    <p:extLst>
      <p:ext uri="{BB962C8B-B14F-4D97-AF65-F5344CB8AC3E}">
        <p14:creationId xmlns="" xmlns:p14="http://schemas.microsoft.com/office/powerpoint/2010/main" val="2607966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18</a:t>
            </a:fld>
            <a:endParaRPr lang="es-SV"/>
          </a:p>
        </p:txBody>
      </p:sp>
    </p:spTree>
    <p:extLst>
      <p:ext uri="{BB962C8B-B14F-4D97-AF65-F5344CB8AC3E}">
        <p14:creationId xmlns="" xmlns:p14="http://schemas.microsoft.com/office/powerpoint/2010/main" val="2122941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19</a:t>
            </a:fld>
            <a:endParaRPr lang="es-SV"/>
          </a:p>
        </p:txBody>
      </p:sp>
    </p:spTree>
    <p:extLst>
      <p:ext uri="{BB962C8B-B14F-4D97-AF65-F5344CB8AC3E}">
        <p14:creationId xmlns="" xmlns:p14="http://schemas.microsoft.com/office/powerpoint/2010/main" val="212294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2</a:t>
            </a:fld>
            <a:endParaRPr lang="es-SV" dirty="0"/>
          </a:p>
        </p:txBody>
      </p:sp>
    </p:spTree>
    <p:extLst>
      <p:ext uri="{BB962C8B-B14F-4D97-AF65-F5344CB8AC3E}">
        <p14:creationId xmlns="" xmlns:p14="http://schemas.microsoft.com/office/powerpoint/2010/main" val="2405067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20</a:t>
            </a:fld>
            <a:endParaRPr lang="es-SV"/>
          </a:p>
        </p:txBody>
      </p:sp>
    </p:spTree>
    <p:extLst>
      <p:ext uri="{BB962C8B-B14F-4D97-AF65-F5344CB8AC3E}">
        <p14:creationId xmlns="" xmlns:p14="http://schemas.microsoft.com/office/powerpoint/2010/main" val="1250263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21</a:t>
            </a:fld>
            <a:endParaRPr lang="es-SV"/>
          </a:p>
        </p:txBody>
      </p:sp>
    </p:spTree>
    <p:extLst>
      <p:ext uri="{BB962C8B-B14F-4D97-AF65-F5344CB8AC3E}">
        <p14:creationId xmlns="" xmlns:p14="http://schemas.microsoft.com/office/powerpoint/2010/main" val="62090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2B5E4B2F-E3CA-45A3-93D6-1711B0F1424C}" type="slidenum">
              <a:rPr lang="en-GB"/>
              <a:pPr/>
              <a:t>22</a:t>
            </a:fld>
            <a:endParaRPr lang="en-GB"/>
          </a:p>
        </p:txBody>
      </p:sp>
      <p:sp>
        <p:nvSpPr>
          <p:cNvPr id="47105" name="Text Box 1"/>
          <p:cNvSpPr txBox="1">
            <a:spLocks noChangeArrowheads="1"/>
          </p:cNvSpPr>
          <p:nvPr/>
        </p:nvSpPr>
        <p:spPr bwMode="auto">
          <a:xfrm>
            <a:off x="1155685" y="685607"/>
            <a:ext cx="4549736" cy="3431147"/>
          </a:xfrm>
          <a:prstGeom prst="rect">
            <a:avLst/>
          </a:prstGeom>
          <a:solidFill>
            <a:srgbClr val="FFFFFF"/>
          </a:solidFill>
          <a:ln w="9360">
            <a:solidFill>
              <a:srgbClr val="000000"/>
            </a:solidFill>
            <a:miter lim="800000"/>
            <a:headEnd/>
            <a:tailEnd/>
          </a:ln>
          <a:effectLst/>
        </p:spPr>
        <p:txBody>
          <a:bodyPr wrap="none" lIns="89734" tIns="44868" rIns="89734" bIns="44868" anchor="ctr"/>
          <a:lstStyle/>
          <a:p>
            <a:endParaRPr lang="es-SV"/>
          </a:p>
        </p:txBody>
      </p:sp>
      <p:sp>
        <p:nvSpPr>
          <p:cNvPr id="47106" name="Text Box 2"/>
          <p:cNvSpPr txBox="1">
            <a:spLocks noGrp="1" noChangeArrowheads="1"/>
          </p:cNvSpPr>
          <p:nvPr>
            <p:ph type="body"/>
          </p:nvPr>
        </p:nvSpPr>
        <p:spPr bwMode="auto">
          <a:xfrm>
            <a:off x="686576" y="4343206"/>
            <a:ext cx="5486400" cy="4116752"/>
          </a:xfrm>
          <a:prstGeom prst="rect">
            <a:avLst/>
          </a:prstGeom>
          <a:noFill/>
          <a:ln>
            <a:round/>
            <a:headEnd/>
            <a:tailEnd/>
          </a:ln>
        </p:spPr>
        <p:txBody>
          <a:bodyPr lIns="91501" tIns="45574" rIns="91501" bIns="45574"/>
          <a:lstStyle/>
          <a:p>
            <a:pPr>
              <a:spcBef>
                <a:spcPts val="442"/>
              </a:spcBef>
              <a:tabLst>
                <a:tab pos="0" algn="l"/>
                <a:tab pos="439324" algn="l"/>
                <a:tab pos="880206" algn="l"/>
                <a:tab pos="1321088" algn="l"/>
                <a:tab pos="1761969" algn="l"/>
                <a:tab pos="2202851" algn="l"/>
                <a:tab pos="2643734" algn="l"/>
                <a:tab pos="3084615" algn="l"/>
                <a:tab pos="3525497" algn="l"/>
                <a:tab pos="3966378" algn="l"/>
                <a:tab pos="4407262" algn="l"/>
                <a:tab pos="4848142" algn="l"/>
                <a:tab pos="5289024" algn="l"/>
                <a:tab pos="5729906" algn="l"/>
                <a:tab pos="6170788" algn="l"/>
                <a:tab pos="6611670" algn="l"/>
                <a:tab pos="7052552" algn="l"/>
                <a:tab pos="7493433" algn="l"/>
                <a:tab pos="7934315" algn="l"/>
                <a:tab pos="8375197" algn="l"/>
                <a:tab pos="8816080" algn="l"/>
              </a:tabLst>
            </a:pPr>
            <a:r>
              <a:rPr lang="en-GB" dirty="0" err="1">
                <a:cs typeface="Lucida Sans Unicode" pitchFamily="34" charset="0"/>
              </a:rPr>
              <a:t>hgh</a:t>
            </a:r>
            <a:endParaRPr lang="en-GB" dirty="0">
              <a:cs typeface="Lucida Sans Unicode"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23</a:t>
            </a:fld>
            <a:endParaRPr lang="es-SV"/>
          </a:p>
        </p:txBody>
      </p:sp>
    </p:spTree>
    <p:extLst>
      <p:ext uri="{BB962C8B-B14F-4D97-AF65-F5344CB8AC3E}">
        <p14:creationId xmlns="" xmlns:p14="http://schemas.microsoft.com/office/powerpoint/2010/main" val="1956734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24</a:t>
            </a:fld>
            <a:endParaRPr lang="es-SV"/>
          </a:p>
        </p:txBody>
      </p:sp>
    </p:spTree>
    <p:extLst>
      <p:ext uri="{BB962C8B-B14F-4D97-AF65-F5344CB8AC3E}">
        <p14:creationId xmlns="" xmlns:p14="http://schemas.microsoft.com/office/powerpoint/2010/main" val="2113989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pPr>
              <a:defRPr/>
            </a:pPr>
            <a:fld id="{E24382B7-BD84-4365-B154-B70D64797FE0}" type="slidenum">
              <a:rPr lang="en-US" smtClean="0"/>
              <a:pPr>
                <a:defRPr/>
              </a:pPr>
              <a:t>25</a:t>
            </a:fld>
            <a:endParaRPr lang="en-US"/>
          </a:p>
        </p:txBody>
      </p:sp>
    </p:spTree>
    <p:extLst>
      <p:ext uri="{BB962C8B-B14F-4D97-AF65-F5344CB8AC3E}">
        <p14:creationId xmlns="" xmlns:p14="http://schemas.microsoft.com/office/powerpoint/2010/main" val="4184939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txBox="1">
            <a:spLocks noGrp="1" noChangeArrowheads="1"/>
          </p:cNvSpPr>
          <p:nvPr/>
        </p:nvSpPr>
        <p:spPr bwMode="auto">
          <a:xfrm>
            <a:off x="3885313" y="8685308"/>
            <a:ext cx="2971121" cy="457121"/>
          </a:xfrm>
          <a:prstGeom prst="rect">
            <a:avLst/>
          </a:prstGeom>
          <a:noFill/>
          <a:ln w="9525">
            <a:noFill/>
            <a:miter lim="800000"/>
            <a:headEnd/>
            <a:tailEnd/>
          </a:ln>
        </p:spPr>
        <p:txBody>
          <a:bodyPr lIns="91422" tIns="45712" rIns="91422" bIns="45712" anchor="b"/>
          <a:lstStyle/>
          <a:p>
            <a:pPr algn="r"/>
            <a:fld id="{1AB41B53-42D2-4DA9-BD19-3C95D374E062}" type="slidenum">
              <a:rPr lang="es-ES" sz="1200"/>
              <a:pPr algn="r"/>
              <a:t>26</a:t>
            </a:fld>
            <a:endParaRPr lang="es-ES" sz="1200" dirty="0"/>
          </a:p>
        </p:txBody>
      </p:sp>
      <p:sp>
        <p:nvSpPr>
          <p:cNvPr id="176130" name="Rectangle 7"/>
          <p:cNvSpPr txBox="1">
            <a:spLocks noGrp="1" noChangeArrowheads="1"/>
          </p:cNvSpPr>
          <p:nvPr/>
        </p:nvSpPr>
        <p:spPr bwMode="auto">
          <a:xfrm>
            <a:off x="3886879" y="8685308"/>
            <a:ext cx="2969556" cy="457121"/>
          </a:xfrm>
          <a:prstGeom prst="rect">
            <a:avLst/>
          </a:prstGeom>
          <a:noFill/>
          <a:ln w="9525">
            <a:noFill/>
            <a:miter lim="800000"/>
            <a:headEnd/>
            <a:tailEnd/>
          </a:ln>
        </p:spPr>
        <p:txBody>
          <a:bodyPr lIns="91413" tIns="45707" rIns="91413" bIns="45707" anchor="b"/>
          <a:lstStyle/>
          <a:p>
            <a:pPr algn="r"/>
            <a:fld id="{AA8FFE6C-66B8-4DC9-8CAD-525A51D7118F}" type="slidenum">
              <a:rPr lang="es-ES" sz="1200"/>
              <a:pPr algn="r"/>
              <a:t>26</a:t>
            </a:fld>
            <a:endParaRPr lang="es-ES" sz="1200" dirty="0"/>
          </a:p>
        </p:txBody>
      </p:sp>
      <p:sp>
        <p:nvSpPr>
          <p:cNvPr id="176131" name="Rectangle 7"/>
          <p:cNvSpPr txBox="1">
            <a:spLocks noGrp="1" noChangeArrowheads="1"/>
          </p:cNvSpPr>
          <p:nvPr/>
        </p:nvSpPr>
        <p:spPr bwMode="auto">
          <a:xfrm>
            <a:off x="3890009" y="8686879"/>
            <a:ext cx="2967991" cy="457122"/>
          </a:xfrm>
          <a:prstGeom prst="rect">
            <a:avLst/>
          </a:prstGeom>
          <a:noFill/>
          <a:ln w="9525">
            <a:noFill/>
            <a:miter lim="800000"/>
            <a:headEnd/>
            <a:tailEnd/>
          </a:ln>
        </p:spPr>
        <p:txBody>
          <a:bodyPr lIns="91374" tIns="45686" rIns="91374" bIns="45686" anchor="b"/>
          <a:lstStyle/>
          <a:p>
            <a:pPr algn="r" defTabSz="906564"/>
            <a:fld id="{EB0C6C30-BA41-4F06-A67E-C467D0E4C9CE}" type="slidenum">
              <a:rPr lang="es-ES" sz="1200">
                <a:latin typeface="Times New Roman" pitchFamily="18" charset="0"/>
              </a:rPr>
              <a:pPr algn="r" defTabSz="906564"/>
              <a:t>26</a:t>
            </a:fld>
            <a:endParaRPr lang="es-ES" sz="1200" dirty="0">
              <a:latin typeface="Times New Roman" pitchFamily="18" charset="0"/>
            </a:endParaRPr>
          </a:p>
        </p:txBody>
      </p:sp>
      <p:sp>
        <p:nvSpPr>
          <p:cNvPr id="176132" name="Rectangle 2"/>
          <p:cNvSpPr>
            <a:spLocks noGrp="1" noRot="1" noChangeAspect="1" noChangeArrowheads="1" noTextEdit="1"/>
          </p:cNvSpPr>
          <p:nvPr>
            <p:ph type="sldImg"/>
          </p:nvPr>
        </p:nvSpPr>
        <p:spPr bwMode="auto">
          <a:xfrm>
            <a:off x="1152525" y="687388"/>
            <a:ext cx="4572000" cy="3430587"/>
          </a:xfrm>
          <a:noFill/>
          <a:ln>
            <a:solidFill>
              <a:srgbClr val="000000"/>
            </a:solidFill>
            <a:miter lim="800000"/>
            <a:headEnd/>
            <a:tailEnd/>
          </a:ln>
        </p:spPr>
      </p:sp>
      <p:sp>
        <p:nvSpPr>
          <p:cNvPr id="176133" name="Rectangle 3"/>
          <p:cNvSpPr>
            <a:spLocks noGrp="1" noChangeArrowheads="1"/>
          </p:cNvSpPr>
          <p:nvPr>
            <p:ph type="body" idx="1"/>
          </p:nvPr>
        </p:nvSpPr>
        <p:spPr bwMode="auto">
          <a:xfrm>
            <a:off x="914191" y="4343440"/>
            <a:ext cx="5029618" cy="4114092"/>
          </a:xfrm>
          <a:noFill/>
        </p:spPr>
        <p:txBody>
          <a:bodyPr wrap="square" lIns="91337" tIns="45668" rIns="91337" bIns="45668" numCol="1" anchor="t" anchorCtr="0" compatLnSpc="1">
            <a:prstTxWarp prst="textNoShape">
              <a:avLst/>
            </a:prstTxWarp>
          </a:bodyPr>
          <a:lstStyle/>
          <a:p>
            <a:pPr>
              <a:spcBef>
                <a:spcPct val="0"/>
              </a:spcBef>
            </a:pPr>
            <a:r>
              <a:rPr lang="fr-FR" sz="1800" dirty="0" smtClean="0">
                <a:latin typeface="Times New Roman" pitchFamily="18" charset="0"/>
              </a:rPr>
              <a:t>La </a:t>
            </a:r>
            <a:r>
              <a:rPr lang="fr-FR" sz="1800" dirty="0" err="1" smtClean="0">
                <a:latin typeface="Times New Roman" pitchFamily="18" charset="0"/>
              </a:rPr>
              <a:t>situación</a:t>
            </a:r>
            <a:r>
              <a:rPr lang="fr-FR" sz="1800" dirty="0" smtClean="0">
                <a:latin typeface="Times New Roman" pitchFamily="18" charset="0"/>
              </a:rPr>
              <a:t> </a:t>
            </a:r>
            <a:r>
              <a:rPr lang="fr-FR" sz="1800" dirty="0" err="1" smtClean="0">
                <a:latin typeface="Times New Roman" pitchFamily="18" charset="0"/>
              </a:rPr>
              <a:t>internacional</a:t>
            </a:r>
            <a:r>
              <a:rPr lang="fr-FR" sz="1800" dirty="0" smtClean="0">
                <a:latin typeface="Times New Roman" pitchFamily="18" charset="0"/>
              </a:rPr>
              <a:t> a </a:t>
            </a:r>
            <a:r>
              <a:rPr lang="fr-FR" sz="1800" dirty="0" err="1" smtClean="0">
                <a:latin typeface="Times New Roman" pitchFamily="18" charset="0"/>
              </a:rPr>
              <a:t>impactado</a:t>
            </a:r>
            <a:r>
              <a:rPr lang="fr-FR" sz="1800" dirty="0" smtClean="0">
                <a:latin typeface="Times New Roman" pitchFamily="18" charset="0"/>
              </a:rPr>
              <a:t> en la demanda de </a:t>
            </a:r>
            <a:r>
              <a:rPr lang="fr-FR" sz="1800" dirty="0" err="1" smtClean="0">
                <a:latin typeface="Times New Roman" pitchFamily="18" charset="0"/>
              </a:rPr>
              <a:t>nuestra</a:t>
            </a:r>
            <a:r>
              <a:rPr lang="fr-FR" sz="1800" dirty="0" smtClean="0">
                <a:latin typeface="Times New Roman" pitchFamily="18" charset="0"/>
              </a:rPr>
              <a:t> </a:t>
            </a:r>
            <a:r>
              <a:rPr lang="fr-FR" sz="1800" dirty="0" err="1" smtClean="0">
                <a:latin typeface="Times New Roman" pitchFamily="18" charset="0"/>
              </a:rPr>
              <a:t>oferta</a:t>
            </a:r>
            <a:r>
              <a:rPr lang="fr-FR" sz="1800" dirty="0" smtClean="0">
                <a:latin typeface="Times New Roman" pitchFamily="18" charset="0"/>
              </a:rPr>
              <a:t> exportable, </a:t>
            </a:r>
            <a:r>
              <a:rPr lang="fr-FR" sz="1800" dirty="0" err="1" smtClean="0">
                <a:latin typeface="Times New Roman" pitchFamily="18" charset="0"/>
              </a:rPr>
              <a:t>tanto</a:t>
            </a:r>
            <a:r>
              <a:rPr lang="fr-FR" sz="1800" dirty="0" smtClean="0">
                <a:latin typeface="Times New Roman" pitchFamily="18" charset="0"/>
              </a:rPr>
              <a:t> la que </a:t>
            </a:r>
            <a:r>
              <a:rPr lang="fr-FR" sz="1800" dirty="0" err="1" smtClean="0">
                <a:latin typeface="Times New Roman" pitchFamily="18" charset="0"/>
              </a:rPr>
              <a:t>proviene</a:t>
            </a:r>
            <a:r>
              <a:rPr lang="fr-FR" sz="1800" dirty="0" smtClean="0">
                <a:latin typeface="Times New Roman" pitchFamily="18" charset="0"/>
              </a:rPr>
              <a:t> de los </a:t>
            </a:r>
            <a:r>
              <a:rPr lang="fr-FR" sz="1800" dirty="0" err="1" smtClean="0">
                <a:latin typeface="Times New Roman" pitchFamily="18" charset="0"/>
              </a:rPr>
              <a:t>Estados</a:t>
            </a:r>
            <a:r>
              <a:rPr lang="fr-FR" sz="1800" dirty="0" smtClean="0">
                <a:latin typeface="Times New Roman" pitchFamily="18" charset="0"/>
              </a:rPr>
              <a:t> </a:t>
            </a:r>
            <a:r>
              <a:rPr lang="fr-FR" sz="1800" dirty="0" err="1" smtClean="0">
                <a:latin typeface="Times New Roman" pitchFamily="18" charset="0"/>
              </a:rPr>
              <a:t>Unidos</a:t>
            </a:r>
            <a:r>
              <a:rPr lang="fr-FR" sz="1800" dirty="0" smtClean="0">
                <a:latin typeface="Times New Roman" pitchFamily="18" charset="0"/>
              </a:rPr>
              <a:t> </a:t>
            </a:r>
            <a:r>
              <a:rPr lang="fr-FR" sz="1800" dirty="0" err="1" smtClean="0">
                <a:latin typeface="Times New Roman" pitchFamily="18" charset="0"/>
              </a:rPr>
              <a:t>como</a:t>
            </a:r>
            <a:r>
              <a:rPr lang="fr-FR" sz="1800" dirty="0" smtClean="0">
                <a:latin typeface="Times New Roman" pitchFamily="18" charset="0"/>
              </a:rPr>
              <a:t> de </a:t>
            </a:r>
            <a:r>
              <a:rPr lang="fr-FR" sz="1800" dirty="0" err="1" smtClean="0">
                <a:latin typeface="Times New Roman" pitchFamily="18" charset="0"/>
              </a:rPr>
              <a:t>Centroamérica</a:t>
            </a:r>
            <a:r>
              <a:rPr lang="fr-FR" sz="1800" dirty="0" smtClean="0">
                <a:latin typeface="Times New Roman" pitchFamily="18" charset="0"/>
              </a:rPr>
              <a:t>.</a:t>
            </a:r>
          </a:p>
          <a:p>
            <a:pPr>
              <a:spcBef>
                <a:spcPct val="0"/>
              </a:spcBef>
            </a:pPr>
            <a:r>
              <a:rPr lang="fr-FR" sz="1800" dirty="0" smtClean="0">
                <a:latin typeface="Times New Roman" pitchFamily="18" charset="0"/>
              </a:rPr>
              <a:t>Los </a:t>
            </a:r>
            <a:r>
              <a:rPr lang="fr-FR" sz="1800" dirty="0" err="1" smtClean="0">
                <a:latin typeface="Times New Roman" pitchFamily="18" charset="0"/>
              </a:rPr>
              <a:t>datos</a:t>
            </a:r>
            <a:r>
              <a:rPr lang="fr-FR" sz="1800" dirty="0" smtClean="0">
                <a:latin typeface="Times New Roman" pitchFamily="18" charset="0"/>
              </a:rPr>
              <a:t> a  </a:t>
            </a:r>
            <a:r>
              <a:rPr lang="fr-FR" sz="1800" dirty="0" err="1" smtClean="0">
                <a:latin typeface="Times New Roman" pitchFamily="18" charset="0"/>
              </a:rPr>
              <a:t>febrero</a:t>
            </a:r>
            <a:r>
              <a:rPr lang="fr-FR" sz="1800" dirty="0" smtClean="0">
                <a:latin typeface="Times New Roman" pitchFamily="18" charset="0"/>
              </a:rPr>
              <a:t> de 2009 </a:t>
            </a:r>
            <a:r>
              <a:rPr lang="fr-FR" sz="1800" dirty="0" err="1" smtClean="0">
                <a:latin typeface="Times New Roman" pitchFamily="18" charset="0"/>
              </a:rPr>
              <a:t>muestran</a:t>
            </a:r>
            <a:r>
              <a:rPr lang="fr-FR" sz="1800" dirty="0" smtClean="0">
                <a:latin typeface="Times New Roman" pitchFamily="18" charset="0"/>
              </a:rPr>
              <a:t> que las </a:t>
            </a:r>
            <a:r>
              <a:rPr lang="fr-FR" sz="1800" dirty="0" err="1" smtClean="0">
                <a:latin typeface="Times New Roman" pitchFamily="18" charset="0"/>
              </a:rPr>
              <a:t>exportaciones</a:t>
            </a:r>
            <a:r>
              <a:rPr lang="fr-FR" sz="1800" dirty="0" smtClean="0">
                <a:latin typeface="Times New Roman" pitchFamily="18" charset="0"/>
              </a:rPr>
              <a:t> totales </a:t>
            </a:r>
            <a:r>
              <a:rPr lang="fr-FR" sz="1800" dirty="0" err="1" smtClean="0">
                <a:latin typeface="Times New Roman" pitchFamily="18" charset="0"/>
              </a:rPr>
              <a:t>disminuyeron</a:t>
            </a:r>
            <a:r>
              <a:rPr lang="fr-FR" sz="1800" dirty="0" smtClean="0">
                <a:latin typeface="Times New Roman" pitchFamily="18" charset="0"/>
              </a:rPr>
              <a:t> -11.7% [14.9% en </a:t>
            </a:r>
            <a:r>
              <a:rPr lang="fr-FR" sz="1800" dirty="0" err="1" smtClean="0">
                <a:latin typeface="Times New Roman" pitchFamily="18" charset="0"/>
              </a:rPr>
              <a:t>feb</a:t>
            </a:r>
            <a:r>
              <a:rPr lang="fr-FR" sz="1800" dirty="0" smtClean="0">
                <a:latin typeface="Times New Roman" pitchFamily="18" charset="0"/>
              </a:rPr>
              <a:t>/08], </a:t>
            </a:r>
            <a:r>
              <a:rPr lang="fr-FR" sz="1800" dirty="0" err="1" smtClean="0">
                <a:latin typeface="Times New Roman" pitchFamily="18" charset="0"/>
              </a:rPr>
              <a:t>mientras</a:t>
            </a:r>
            <a:r>
              <a:rPr lang="fr-FR" sz="1800" dirty="0" smtClean="0">
                <a:latin typeface="Times New Roman" pitchFamily="18" charset="0"/>
              </a:rPr>
              <a:t> que las </a:t>
            </a:r>
            <a:r>
              <a:rPr lang="fr-FR" sz="1800" dirty="0" err="1" smtClean="0">
                <a:latin typeface="Times New Roman" pitchFamily="18" charset="0"/>
              </a:rPr>
              <a:t>importaciones</a:t>
            </a:r>
            <a:r>
              <a:rPr lang="fr-FR" sz="1800" dirty="0" smtClean="0">
                <a:latin typeface="Times New Roman" pitchFamily="18" charset="0"/>
              </a:rPr>
              <a:t> </a:t>
            </a:r>
            <a:r>
              <a:rPr lang="fr-FR" sz="1800" dirty="0" err="1" smtClean="0">
                <a:latin typeface="Times New Roman" pitchFamily="18" charset="0"/>
              </a:rPr>
              <a:t>cayeron</a:t>
            </a:r>
            <a:endParaRPr lang="fr-FR" sz="1800" dirty="0" smtClean="0">
              <a:latin typeface="Times New Roman" pitchFamily="18" charset="0"/>
            </a:endParaRPr>
          </a:p>
          <a:p>
            <a:pPr>
              <a:spcBef>
                <a:spcPct val="0"/>
              </a:spcBef>
            </a:pPr>
            <a:r>
              <a:rPr lang="fr-FR" sz="1800" dirty="0" smtClean="0">
                <a:latin typeface="Times New Roman" pitchFamily="18" charset="0"/>
              </a:rPr>
              <a:t>-25.7% [22.5% en </a:t>
            </a:r>
            <a:r>
              <a:rPr lang="fr-FR" sz="1800" dirty="0" err="1" smtClean="0">
                <a:latin typeface="Times New Roman" pitchFamily="18" charset="0"/>
              </a:rPr>
              <a:t>feb</a:t>
            </a:r>
            <a:r>
              <a:rPr lang="fr-FR" sz="1800" dirty="0" smtClean="0">
                <a:latin typeface="Times New Roman" pitchFamily="18" charset="0"/>
              </a:rPr>
              <a:t>/08].  La </a:t>
            </a:r>
            <a:r>
              <a:rPr lang="fr-FR" sz="1800" dirty="0" err="1" smtClean="0">
                <a:latin typeface="Times New Roman" pitchFamily="18" charset="0"/>
              </a:rPr>
              <a:t>combinación</a:t>
            </a:r>
            <a:r>
              <a:rPr lang="fr-FR" sz="1800" dirty="0" smtClean="0">
                <a:latin typeface="Times New Roman" pitchFamily="18" charset="0"/>
              </a:rPr>
              <a:t> de </a:t>
            </a:r>
            <a:r>
              <a:rPr lang="fr-FR" sz="1800" dirty="0" err="1" smtClean="0">
                <a:latin typeface="Times New Roman" pitchFamily="18" charset="0"/>
              </a:rPr>
              <a:t>ambos</a:t>
            </a:r>
            <a:r>
              <a:rPr lang="fr-FR" sz="1800" dirty="0" smtClean="0">
                <a:latin typeface="Times New Roman" pitchFamily="18" charset="0"/>
              </a:rPr>
              <a:t>, </a:t>
            </a:r>
            <a:r>
              <a:rPr lang="fr-FR" sz="1800" dirty="0" err="1" smtClean="0">
                <a:latin typeface="Times New Roman" pitchFamily="18" charset="0"/>
              </a:rPr>
              <a:t>produjo</a:t>
            </a:r>
            <a:r>
              <a:rPr lang="fr-FR" sz="1800" dirty="0" smtClean="0">
                <a:latin typeface="Times New Roman" pitchFamily="18" charset="0"/>
              </a:rPr>
              <a:t> </a:t>
            </a:r>
            <a:r>
              <a:rPr lang="fr-FR" sz="1800" dirty="0" err="1" smtClean="0">
                <a:latin typeface="Times New Roman" pitchFamily="18" charset="0"/>
              </a:rPr>
              <a:t>una</a:t>
            </a:r>
            <a:r>
              <a:rPr lang="fr-FR" sz="1800" dirty="0" smtClean="0">
                <a:latin typeface="Times New Roman" pitchFamily="18" charset="0"/>
              </a:rPr>
              <a:t> </a:t>
            </a:r>
            <a:r>
              <a:rPr lang="fr-FR" sz="1800" dirty="0" err="1" smtClean="0">
                <a:latin typeface="Times New Roman" pitchFamily="18" charset="0"/>
              </a:rPr>
              <a:t>mejora</a:t>
            </a:r>
            <a:r>
              <a:rPr lang="fr-FR" sz="1800" dirty="0" smtClean="0">
                <a:latin typeface="Times New Roman" pitchFamily="18" charset="0"/>
              </a:rPr>
              <a:t> de 37.4%  en el </a:t>
            </a:r>
            <a:r>
              <a:rPr lang="fr-FR" sz="1800" dirty="0" err="1" smtClean="0">
                <a:latin typeface="Times New Roman" pitchFamily="18" charset="0"/>
              </a:rPr>
              <a:t>saldo</a:t>
            </a:r>
            <a:r>
              <a:rPr lang="fr-FR" sz="1800" dirty="0" smtClean="0">
                <a:latin typeface="Times New Roman" pitchFamily="18" charset="0"/>
              </a:rPr>
              <a:t> </a:t>
            </a:r>
            <a:r>
              <a:rPr lang="fr-FR" sz="1800" dirty="0" err="1" smtClean="0">
                <a:latin typeface="Times New Roman" pitchFamily="18" charset="0"/>
              </a:rPr>
              <a:t>comercial</a:t>
            </a:r>
            <a:r>
              <a:rPr lang="fr-FR" sz="1800" dirty="0" smtClean="0">
                <a:latin typeface="Times New Roman" pitchFamily="18" charset="0"/>
              </a:rPr>
              <a:t> del </a:t>
            </a:r>
            <a:r>
              <a:rPr lang="fr-FR" sz="1800" dirty="0" err="1" smtClean="0">
                <a:latin typeface="Times New Roman" pitchFamily="18" charset="0"/>
              </a:rPr>
              <a:t>país</a:t>
            </a:r>
            <a:r>
              <a:rPr lang="fr-FR" sz="1800" dirty="0" smtClean="0">
                <a:latin typeface="Times New Roman" pitchFamily="18" charset="0"/>
              </a:rPr>
              <a:t>.</a:t>
            </a:r>
          </a:p>
          <a:p>
            <a:pPr>
              <a:spcBef>
                <a:spcPct val="0"/>
              </a:spcBef>
            </a:pPr>
            <a:r>
              <a:rPr lang="fr-FR" sz="1800" dirty="0" smtClean="0">
                <a:latin typeface="Times New Roman" pitchFamily="18" charset="0"/>
              </a:rPr>
              <a:t>El </a:t>
            </a:r>
            <a:r>
              <a:rPr lang="fr-FR" sz="1800" dirty="0" err="1" smtClean="0">
                <a:latin typeface="Times New Roman" pitchFamily="18" charset="0"/>
              </a:rPr>
              <a:t>volumen</a:t>
            </a:r>
            <a:r>
              <a:rPr lang="fr-FR" sz="1800" dirty="0" smtClean="0">
                <a:latin typeface="Times New Roman" pitchFamily="18" charset="0"/>
              </a:rPr>
              <a:t> del </a:t>
            </a:r>
            <a:r>
              <a:rPr lang="fr-FR" sz="1800" dirty="0" err="1" smtClean="0">
                <a:latin typeface="Times New Roman" pitchFamily="18" charset="0"/>
              </a:rPr>
              <a:t>comercio</a:t>
            </a:r>
            <a:r>
              <a:rPr lang="fr-FR" sz="1800" dirty="0" smtClean="0">
                <a:latin typeface="Times New Roman" pitchFamily="18" charset="0"/>
              </a:rPr>
              <a:t> del </a:t>
            </a:r>
            <a:r>
              <a:rPr lang="fr-FR" sz="1800" dirty="0" err="1" smtClean="0">
                <a:latin typeface="Times New Roman" pitchFamily="18" charset="0"/>
              </a:rPr>
              <a:t>comercio</a:t>
            </a:r>
            <a:r>
              <a:rPr lang="fr-FR" sz="1800" dirty="0" smtClean="0">
                <a:latin typeface="Times New Roman" pitchFamily="18" charset="0"/>
              </a:rPr>
              <a:t> </a:t>
            </a:r>
            <a:r>
              <a:rPr lang="fr-FR" sz="1800" dirty="0" err="1" smtClean="0">
                <a:latin typeface="Times New Roman" pitchFamily="18" charset="0"/>
              </a:rPr>
              <a:t>exterior</a:t>
            </a:r>
            <a:r>
              <a:rPr lang="fr-FR" sz="1800" dirty="0" smtClean="0">
                <a:latin typeface="Times New Roman" pitchFamily="18" charset="0"/>
              </a:rPr>
              <a:t> ha </a:t>
            </a:r>
            <a:r>
              <a:rPr lang="fr-FR" sz="1800" dirty="0" err="1" smtClean="0">
                <a:latin typeface="Times New Roman" pitchFamily="18" charset="0"/>
              </a:rPr>
              <a:t>disminuido</a:t>
            </a:r>
            <a:r>
              <a:rPr lang="fr-FR" sz="1800" dirty="0" smtClean="0">
                <a:latin typeface="Times New Roman" pitchFamily="18" charset="0"/>
              </a:rPr>
              <a:t> -33.2%  en </a:t>
            </a:r>
            <a:r>
              <a:rPr lang="fr-FR" sz="1800" dirty="0" err="1" smtClean="0">
                <a:latin typeface="Times New Roman" pitchFamily="18" charset="0"/>
              </a:rPr>
              <a:t>exportaciones</a:t>
            </a:r>
            <a:r>
              <a:rPr lang="fr-FR" sz="1800" dirty="0" smtClean="0">
                <a:latin typeface="Times New Roman" pitchFamily="18" charset="0"/>
              </a:rPr>
              <a:t> y -26.5% en </a:t>
            </a:r>
            <a:r>
              <a:rPr lang="fr-FR" sz="1800" dirty="0" err="1" smtClean="0">
                <a:latin typeface="Times New Roman" pitchFamily="18" charset="0"/>
              </a:rPr>
              <a:t>importaciones</a:t>
            </a:r>
            <a:r>
              <a:rPr lang="fr-FR" sz="1800" dirty="0" smtClean="0">
                <a:latin typeface="Times New Roman" pitchFamily="18" charset="0"/>
              </a:rPr>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txBox="1">
            <a:spLocks noGrp="1" noChangeArrowheads="1"/>
          </p:cNvSpPr>
          <p:nvPr/>
        </p:nvSpPr>
        <p:spPr bwMode="auto">
          <a:xfrm>
            <a:off x="3885313" y="8685308"/>
            <a:ext cx="2971121" cy="457121"/>
          </a:xfrm>
          <a:prstGeom prst="rect">
            <a:avLst/>
          </a:prstGeom>
          <a:noFill/>
          <a:ln w="9525">
            <a:noFill/>
            <a:miter lim="800000"/>
            <a:headEnd/>
            <a:tailEnd/>
          </a:ln>
        </p:spPr>
        <p:txBody>
          <a:bodyPr lIns="91422" tIns="45712" rIns="91422" bIns="45712" anchor="b"/>
          <a:lstStyle/>
          <a:p>
            <a:pPr algn="r"/>
            <a:fld id="{F327CBD3-EE60-49A5-BDF0-7334DFE839A1}" type="slidenum">
              <a:rPr lang="es-ES" sz="1200"/>
              <a:pPr algn="r"/>
              <a:t>27</a:t>
            </a:fld>
            <a:endParaRPr lang="es-ES" sz="1200" dirty="0"/>
          </a:p>
        </p:txBody>
      </p:sp>
      <p:sp>
        <p:nvSpPr>
          <p:cNvPr id="178178" name="Rectangle 7"/>
          <p:cNvSpPr txBox="1">
            <a:spLocks noGrp="1" noChangeArrowheads="1"/>
          </p:cNvSpPr>
          <p:nvPr/>
        </p:nvSpPr>
        <p:spPr bwMode="auto">
          <a:xfrm>
            <a:off x="3886879" y="8685308"/>
            <a:ext cx="2969556" cy="457121"/>
          </a:xfrm>
          <a:prstGeom prst="rect">
            <a:avLst/>
          </a:prstGeom>
          <a:noFill/>
          <a:ln w="9525">
            <a:noFill/>
            <a:miter lim="800000"/>
            <a:headEnd/>
            <a:tailEnd/>
          </a:ln>
        </p:spPr>
        <p:txBody>
          <a:bodyPr lIns="91413" tIns="45707" rIns="91413" bIns="45707" anchor="b"/>
          <a:lstStyle/>
          <a:p>
            <a:pPr algn="r"/>
            <a:fld id="{70F32A10-4822-4631-ADEA-51408B45976A}" type="slidenum">
              <a:rPr lang="es-ES" sz="1200"/>
              <a:pPr algn="r"/>
              <a:t>27</a:t>
            </a:fld>
            <a:endParaRPr lang="es-ES" sz="1200" dirty="0"/>
          </a:p>
        </p:txBody>
      </p:sp>
      <p:sp>
        <p:nvSpPr>
          <p:cNvPr id="178179" name="Rectangle 7"/>
          <p:cNvSpPr txBox="1">
            <a:spLocks noGrp="1" noChangeArrowheads="1"/>
          </p:cNvSpPr>
          <p:nvPr/>
        </p:nvSpPr>
        <p:spPr bwMode="auto">
          <a:xfrm>
            <a:off x="3890009" y="8686879"/>
            <a:ext cx="2967991" cy="457122"/>
          </a:xfrm>
          <a:prstGeom prst="rect">
            <a:avLst/>
          </a:prstGeom>
          <a:noFill/>
          <a:ln w="9525">
            <a:noFill/>
            <a:miter lim="800000"/>
            <a:headEnd/>
            <a:tailEnd/>
          </a:ln>
        </p:spPr>
        <p:txBody>
          <a:bodyPr lIns="91374" tIns="45686" rIns="91374" bIns="45686" anchor="b"/>
          <a:lstStyle/>
          <a:p>
            <a:pPr algn="r" defTabSz="906564"/>
            <a:fld id="{1696306C-D1E0-4900-B6CF-654EC9AC7B66}" type="slidenum">
              <a:rPr lang="es-ES" sz="1200">
                <a:latin typeface="Times New Roman" pitchFamily="18" charset="0"/>
              </a:rPr>
              <a:pPr algn="r" defTabSz="906564"/>
              <a:t>27</a:t>
            </a:fld>
            <a:endParaRPr lang="es-ES" sz="1200" dirty="0">
              <a:latin typeface="Times New Roman" pitchFamily="18" charset="0"/>
            </a:endParaRPr>
          </a:p>
        </p:txBody>
      </p:sp>
      <p:sp>
        <p:nvSpPr>
          <p:cNvPr id="178180" name="Rectangle 2"/>
          <p:cNvSpPr>
            <a:spLocks noGrp="1" noRot="1" noChangeAspect="1" noChangeArrowheads="1" noTextEdit="1"/>
          </p:cNvSpPr>
          <p:nvPr>
            <p:ph type="sldImg"/>
          </p:nvPr>
        </p:nvSpPr>
        <p:spPr bwMode="auto">
          <a:xfrm>
            <a:off x="1152525" y="687388"/>
            <a:ext cx="4572000" cy="3430587"/>
          </a:xfrm>
          <a:noFill/>
          <a:ln>
            <a:solidFill>
              <a:srgbClr val="000000"/>
            </a:solidFill>
            <a:miter lim="800000"/>
            <a:headEnd/>
            <a:tailEnd/>
          </a:ln>
        </p:spPr>
      </p:sp>
      <p:sp>
        <p:nvSpPr>
          <p:cNvPr id="178181" name="Rectangle 3"/>
          <p:cNvSpPr>
            <a:spLocks noGrp="1" noChangeArrowheads="1"/>
          </p:cNvSpPr>
          <p:nvPr>
            <p:ph type="body" idx="1"/>
          </p:nvPr>
        </p:nvSpPr>
        <p:spPr bwMode="auto">
          <a:xfrm>
            <a:off x="914191" y="4343440"/>
            <a:ext cx="5029618" cy="4114092"/>
          </a:xfrm>
          <a:noFill/>
        </p:spPr>
        <p:txBody>
          <a:bodyPr wrap="square" lIns="91337" tIns="45668" rIns="91337" bIns="45668" numCol="1" anchor="t" anchorCtr="0" compatLnSpc="1">
            <a:prstTxWarp prst="textNoShape">
              <a:avLst/>
            </a:prstTxWarp>
          </a:bodyPr>
          <a:lstStyle/>
          <a:p>
            <a:pPr>
              <a:spcBef>
                <a:spcPct val="0"/>
              </a:spcBef>
            </a:pPr>
            <a:r>
              <a:rPr lang="fr-FR" sz="1800" dirty="0" smtClean="0">
                <a:latin typeface="Times New Roman" pitchFamily="18" charset="0"/>
              </a:rPr>
              <a:t>Al </a:t>
            </a:r>
            <a:r>
              <a:rPr lang="fr-FR" sz="1800" dirty="0" err="1" smtClean="0">
                <a:latin typeface="Times New Roman" pitchFamily="18" charset="0"/>
              </a:rPr>
              <a:t>analizar</a:t>
            </a:r>
            <a:r>
              <a:rPr lang="fr-FR" sz="1800" dirty="0" smtClean="0">
                <a:latin typeface="Times New Roman" pitchFamily="18" charset="0"/>
              </a:rPr>
              <a:t> </a:t>
            </a:r>
            <a:r>
              <a:rPr lang="fr-FR" sz="1800" dirty="0" err="1" smtClean="0">
                <a:latin typeface="Times New Roman" pitchFamily="18" charset="0"/>
              </a:rPr>
              <a:t>cada</a:t>
            </a:r>
            <a:r>
              <a:rPr lang="fr-FR" sz="1800" dirty="0" smtClean="0">
                <a:latin typeface="Times New Roman" pitchFamily="18" charset="0"/>
              </a:rPr>
              <a:t> </a:t>
            </a:r>
            <a:r>
              <a:rPr lang="fr-FR" sz="1800" dirty="0" err="1" smtClean="0">
                <a:latin typeface="Times New Roman" pitchFamily="18" charset="0"/>
              </a:rPr>
              <a:t>rubro</a:t>
            </a:r>
            <a:r>
              <a:rPr lang="fr-FR" sz="1800" dirty="0" smtClean="0">
                <a:latin typeface="Times New Roman" pitchFamily="18" charset="0"/>
              </a:rPr>
              <a:t> de </a:t>
            </a:r>
            <a:r>
              <a:rPr lang="fr-FR" sz="1800" dirty="0" err="1" smtClean="0">
                <a:latin typeface="Times New Roman" pitchFamily="18" charset="0"/>
              </a:rPr>
              <a:t>exportaciones</a:t>
            </a:r>
            <a:r>
              <a:rPr lang="fr-FR" sz="1800" dirty="0" smtClean="0">
                <a:latin typeface="Times New Roman" pitchFamily="18" charset="0"/>
              </a:rPr>
              <a:t>, las </a:t>
            </a:r>
            <a:r>
              <a:rPr lang="fr-FR" sz="1800" dirty="0" err="1" smtClean="0">
                <a:latin typeface="Times New Roman" pitchFamily="18" charset="0"/>
              </a:rPr>
              <a:t>mayores</a:t>
            </a:r>
            <a:r>
              <a:rPr lang="fr-FR" sz="1800" dirty="0" smtClean="0">
                <a:latin typeface="Times New Roman" pitchFamily="18" charset="0"/>
              </a:rPr>
              <a:t> </a:t>
            </a:r>
            <a:r>
              <a:rPr lang="fr-FR" sz="1800" dirty="0" err="1" smtClean="0">
                <a:latin typeface="Times New Roman" pitchFamily="18" charset="0"/>
              </a:rPr>
              <a:t>reducciones</a:t>
            </a:r>
            <a:r>
              <a:rPr lang="fr-FR" sz="1800" dirty="0" smtClean="0">
                <a:latin typeface="Times New Roman" pitchFamily="18" charset="0"/>
              </a:rPr>
              <a:t> se </a:t>
            </a:r>
            <a:r>
              <a:rPr lang="fr-FR" sz="1800" dirty="0" err="1" smtClean="0">
                <a:latin typeface="Times New Roman" pitchFamily="18" charset="0"/>
              </a:rPr>
              <a:t>observaron</a:t>
            </a:r>
            <a:r>
              <a:rPr lang="fr-FR" sz="1800" dirty="0" smtClean="0">
                <a:latin typeface="Times New Roman" pitchFamily="18" charset="0"/>
              </a:rPr>
              <a:t> en las </a:t>
            </a:r>
            <a:r>
              <a:rPr lang="fr-FR" sz="1800" dirty="0" err="1" smtClean="0">
                <a:latin typeface="Times New Roman" pitchFamily="18" charset="0"/>
              </a:rPr>
              <a:t>Tradicionales</a:t>
            </a:r>
            <a:r>
              <a:rPr lang="fr-FR" sz="1800" dirty="0" smtClean="0">
                <a:latin typeface="Times New Roman" pitchFamily="18" charset="0"/>
              </a:rPr>
              <a:t> y la </a:t>
            </a:r>
            <a:r>
              <a:rPr lang="fr-FR" sz="1800" dirty="0" err="1" smtClean="0">
                <a:latin typeface="Times New Roman" pitchFamily="18" charset="0"/>
              </a:rPr>
              <a:t>Maquila</a:t>
            </a:r>
            <a:r>
              <a:rPr lang="fr-FR" sz="1800" dirty="0" smtClean="0">
                <a:latin typeface="Times New Roman" pitchFamily="18" charset="0"/>
              </a:rPr>
              <a:t>.  En las primeras, se </a:t>
            </a:r>
            <a:r>
              <a:rPr lang="fr-FR" sz="1800" dirty="0" err="1" smtClean="0">
                <a:latin typeface="Times New Roman" pitchFamily="18" charset="0"/>
              </a:rPr>
              <a:t>explica</a:t>
            </a:r>
            <a:r>
              <a:rPr lang="fr-FR" sz="1800" dirty="0" smtClean="0">
                <a:latin typeface="Times New Roman" pitchFamily="18" charset="0"/>
              </a:rPr>
              <a:t> </a:t>
            </a:r>
            <a:r>
              <a:rPr lang="fr-FR" sz="1800" dirty="0" err="1" smtClean="0">
                <a:latin typeface="Times New Roman" pitchFamily="18" charset="0"/>
              </a:rPr>
              <a:t>por</a:t>
            </a:r>
            <a:r>
              <a:rPr lang="fr-FR" sz="1800" dirty="0" smtClean="0">
                <a:latin typeface="Times New Roman" pitchFamily="18" charset="0"/>
              </a:rPr>
              <a:t> las </a:t>
            </a:r>
            <a:r>
              <a:rPr lang="fr-FR" sz="1800" dirty="0" err="1" smtClean="0">
                <a:latin typeface="Times New Roman" pitchFamily="18" charset="0"/>
              </a:rPr>
              <a:t>menores</a:t>
            </a:r>
            <a:r>
              <a:rPr lang="fr-FR" sz="1800" dirty="0" smtClean="0">
                <a:latin typeface="Times New Roman" pitchFamily="18" charset="0"/>
              </a:rPr>
              <a:t> ventas de </a:t>
            </a:r>
            <a:r>
              <a:rPr lang="fr-FR" sz="1800" dirty="0" err="1" smtClean="0">
                <a:latin typeface="Times New Roman" pitchFamily="18" charset="0"/>
              </a:rPr>
              <a:t>Azúcar</a:t>
            </a:r>
            <a:r>
              <a:rPr lang="fr-FR" sz="1800" dirty="0" smtClean="0">
                <a:latin typeface="Times New Roman" pitchFamily="18" charset="0"/>
              </a:rPr>
              <a:t>, </a:t>
            </a:r>
            <a:r>
              <a:rPr lang="fr-FR" sz="1800" dirty="0" err="1" smtClean="0">
                <a:latin typeface="Times New Roman" pitchFamily="18" charset="0"/>
              </a:rPr>
              <a:t>debido</a:t>
            </a:r>
            <a:r>
              <a:rPr lang="fr-FR" sz="1800" dirty="0" smtClean="0">
                <a:latin typeface="Times New Roman" pitchFamily="18" charset="0"/>
              </a:rPr>
              <a:t> a </a:t>
            </a:r>
            <a:r>
              <a:rPr lang="fr-FR" sz="1800" dirty="0" err="1" smtClean="0">
                <a:latin typeface="Times New Roman" pitchFamily="18" charset="0"/>
              </a:rPr>
              <a:t>menor</a:t>
            </a:r>
            <a:r>
              <a:rPr lang="fr-FR" sz="1800" dirty="0" smtClean="0">
                <a:latin typeface="Times New Roman" pitchFamily="18" charset="0"/>
              </a:rPr>
              <a:t> demanda y </a:t>
            </a:r>
            <a:r>
              <a:rPr lang="fr-FR" sz="1800" dirty="0" err="1" smtClean="0">
                <a:latin typeface="Times New Roman" pitchFamily="18" charset="0"/>
              </a:rPr>
              <a:t>retrasos</a:t>
            </a:r>
            <a:r>
              <a:rPr lang="fr-FR" sz="1800" dirty="0" smtClean="0">
                <a:latin typeface="Times New Roman" pitchFamily="18" charset="0"/>
              </a:rPr>
              <a:t> en la </a:t>
            </a:r>
            <a:r>
              <a:rPr lang="fr-FR" sz="1800" dirty="0" err="1" smtClean="0">
                <a:latin typeface="Times New Roman" pitchFamily="18" charset="0"/>
              </a:rPr>
              <a:t>entrega</a:t>
            </a:r>
            <a:r>
              <a:rPr lang="fr-FR" sz="1800" dirty="0" smtClean="0">
                <a:latin typeface="Times New Roman" pitchFamily="18" charset="0"/>
              </a:rPr>
              <a:t> de embarques.</a:t>
            </a:r>
          </a:p>
          <a:p>
            <a:pPr>
              <a:spcBef>
                <a:spcPct val="0"/>
              </a:spcBef>
            </a:pPr>
            <a:r>
              <a:rPr lang="fr-FR" sz="1800" dirty="0" smtClean="0">
                <a:latin typeface="Times New Roman" pitchFamily="18" charset="0"/>
              </a:rPr>
              <a:t>Las Ventas de </a:t>
            </a:r>
            <a:r>
              <a:rPr lang="fr-FR" sz="1800" dirty="0" err="1" smtClean="0">
                <a:latin typeface="Times New Roman" pitchFamily="18" charset="0"/>
              </a:rPr>
              <a:t>productos</a:t>
            </a:r>
            <a:r>
              <a:rPr lang="fr-FR" sz="1800" dirty="0" smtClean="0">
                <a:latin typeface="Times New Roman" pitchFamily="18" charset="0"/>
              </a:rPr>
              <a:t> no </a:t>
            </a:r>
            <a:r>
              <a:rPr lang="fr-FR" sz="1800" dirty="0" err="1" smtClean="0">
                <a:latin typeface="Times New Roman" pitchFamily="18" charset="0"/>
              </a:rPr>
              <a:t>tradicionales</a:t>
            </a:r>
            <a:r>
              <a:rPr lang="fr-FR" sz="1800" dirty="0" smtClean="0">
                <a:latin typeface="Times New Roman" pitchFamily="18" charset="0"/>
              </a:rPr>
              <a:t> </a:t>
            </a:r>
            <a:r>
              <a:rPr lang="fr-FR" sz="1800" dirty="0" err="1" smtClean="0">
                <a:latin typeface="Times New Roman" pitchFamily="18" charset="0"/>
              </a:rPr>
              <a:t>destinados</a:t>
            </a:r>
            <a:r>
              <a:rPr lang="fr-FR" sz="1800" dirty="0" smtClean="0">
                <a:latin typeface="Times New Roman" pitchFamily="18" charset="0"/>
              </a:rPr>
              <a:t> a </a:t>
            </a:r>
            <a:r>
              <a:rPr lang="fr-FR" sz="1800" dirty="0" err="1" smtClean="0">
                <a:latin typeface="Times New Roman" pitchFamily="18" charset="0"/>
              </a:rPr>
              <a:t>Centroamérica</a:t>
            </a:r>
            <a:r>
              <a:rPr lang="fr-FR" sz="1800" dirty="0" smtClean="0">
                <a:latin typeface="Times New Roman" pitchFamily="18" charset="0"/>
              </a:rPr>
              <a:t> </a:t>
            </a:r>
            <a:r>
              <a:rPr lang="fr-FR" sz="1800" dirty="0" err="1" smtClean="0">
                <a:latin typeface="Times New Roman" pitchFamily="18" charset="0"/>
              </a:rPr>
              <a:t>fueron</a:t>
            </a:r>
            <a:r>
              <a:rPr lang="fr-FR" sz="1800" dirty="0" smtClean="0">
                <a:latin typeface="Times New Roman" pitchFamily="18" charset="0"/>
              </a:rPr>
              <a:t> </a:t>
            </a:r>
            <a:r>
              <a:rPr lang="fr-FR" sz="1800" dirty="0" err="1" smtClean="0">
                <a:latin typeface="Times New Roman" pitchFamily="18" charset="0"/>
              </a:rPr>
              <a:t>menores</a:t>
            </a:r>
            <a:r>
              <a:rPr lang="fr-FR" sz="1800" dirty="0" smtClean="0">
                <a:latin typeface="Times New Roman" pitchFamily="18" charset="0"/>
              </a:rPr>
              <a:t> y </a:t>
            </a:r>
            <a:r>
              <a:rPr lang="fr-FR" sz="1800" dirty="0" err="1" smtClean="0">
                <a:latin typeface="Times New Roman" pitchFamily="18" charset="0"/>
              </a:rPr>
              <a:t>explican</a:t>
            </a:r>
            <a:r>
              <a:rPr lang="fr-FR" sz="1800" dirty="0" smtClean="0">
                <a:latin typeface="Times New Roman" pitchFamily="18" charset="0"/>
              </a:rPr>
              <a:t> el </a:t>
            </a:r>
            <a:r>
              <a:rPr lang="fr-FR" sz="1800" dirty="0" err="1" smtClean="0">
                <a:latin typeface="Times New Roman" pitchFamily="18" charset="0"/>
              </a:rPr>
              <a:t>resultado</a:t>
            </a:r>
            <a:r>
              <a:rPr lang="fr-FR" sz="1800" dirty="0" smtClean="0">
                <a:latin typeface="Times New Roman" pitchFamily="18" charset="0"/>
              </a:rPr>
              <a:t> de este </a:t>
            </a:r>
            <a:r>
              <a:rPr lang="fr-FR" sz="1800" dirty="0" err="1" smtClean="0">
                <a:latin typeface="Times New Roman" pitchFamily="18" charset="0"/>
              </a:rPr>
              <a:t>rubro</a:t>
            </a:r>
            <a:r>
              <a:rPr lang="fr-FR" sz="1800" dirty="0" smtClean="0">
                <a:latin typeface="Times New Roman" pitchFamily="18" charset="0"/>
              </a:rPr>
              <a:t>.  </a:t>
            </a:r>
            <a:r>
              <a:rPr lang="fr-FR" sz="1800" dirty="0" err="1" smtClean="0">
                <a:latin typeface="Times New Roman" pitchFamily="18" charset="0"/>
              </a:rPr>
              <a:t>Esto</a:t>
            </a:r>
            <a:r>
              <a:rPr lang="fr-FR" sz="1800" dirty="0" smtClean="0">
                <a:latin typeface="Times New Roman" pitchFamily="18" charset="0"/>
              </a:rPr>
              <a:t> se </a:t>
            </a:r>
            <a:r>
              <a:rPr lang="fr-FR" sz="1800" dirty="0" err="1" smtClean="0">
                <a:latin typeface="Times New Roman" pitchFamily="18" charset="0"/>
              </a:rPr>
              <a:t>asocia</a:t>
            </a:r>
            <a:r>
              <a:rPr lang="fr-FR" sz="1800" dirty="0" smtClean="0">
                <a:latin typeface="Times New Roman" pitchFamily="18" charset="0"/>
              </a:rPr>
              <a:t> con el </a:t>
            </a:r>
            <a:r>
              <a:rPr lang="fr-FR" sz="1800" dirty="0" err="1" smtClean="0">
                <a:latin typeface="Times New Roman" pitchFamily="18" charset="0"/>
              </a:rPr>
              <a:t>menor</a:t>
            </a:r>
            <a:r>
              <a:rPr lang="fr-FR" sz="1800" dirty="0" smtClean="0">
                <a:latin typeface="Times New Roman" pitchFamily="18" charset="0"/>
              </a:rPr>
              <a:t> </a:t>
            </a:r>
            <a:r>
              <a:rPr lang="fr-FR" sz="1800" dirty="0" err="1" smtClean="0">
                <a:latin typeface="Times New Roman" pitchFamily="18" charset="0"/>
              </a:rPr>
              <a:t>crecimiento</a:t>
            </a:r>
            <a:r>
              <a:rPr lang="fr-FR" sz="1800" dirty="0" smtClean="0">
                <a:latin typeface="Times New Roman" pitchFamily="18" charset="0"/>
              </a:rPr>
              <a:t> </a:t>
            </a:r>
            <a:r>
              <a:rPr lang="fr-FR" sz="1800" dirty="0" err="1" smtClean="0">
                <a:latin typeface="Times New Roman" pitchFamily="18" charset="0"/>
              </a:rPr>
              <a:t>económico</a:t>
            </a:r>
            <a:r>
              <a:rPr lang="fr-FR" sz="1800" dirty="0" smtClean="0">
                <a:latin typeface="Times New Roman" pitchFamily="18" charset="0"/>
              </a:rPr>
              <a:t> en los </a:t>
            </a:r>
            <a:r>
              <a:rPr lang="fr-FR" sz="1800" dirty="0" err="1" smtClean="0">
                <a:latin typeface="Times New Roman" pitchFamily="18" charset="0"/>
              </a:rPr>
              <a:t>países</a:t>
            </a:r>
            <a:r>
              <a:rPr lang="fr-FR" sz="1800" dirty="0" smtClean="0">
                <a:latin typeface="Times New Roman" pitchFamily="18" charset="0"/>
              </a:rPr>
              <a:t> del </a:t>
            </a:r>
            <a:r>
              <a:rPr lang="fr-FR" sz="1800" dirty="0" err="1" smtClean="0">
                <a:latin typeface="Times New Roman" pitchFamily="18" charset="0"/>
              </a:rPr>
              <a:t>área</a:t>
            </a:r>
            <a:r>
              <a:rPr lang="fr-FR" sz="1800" dirty="0" smtClean="0">
                <a:latin typeface="Times New Roman" pitchFamily="18" charset="0"/>
              </a:rPr>
              <a:t> </a:t>
            </a:r>
            <a:r>
              <a:rPr lang="fr-FR" sz="1800" dirty="0" err="1" smtClean="0">
                <a:latin typeface="Times New Roman" pitchFamily="18" charset="0"/>
              </a:rPr>
              <a:t>centroaméricana</a:t>
            </a:r>
            <a:r>
              <a:rPr lang="fr-FR" sz="1800" dirty="0" smtClean="0">
                <a:latin typeface="Times New Roman" pitchFamily="18" charset="0"/>
              </a:rPr>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8133" fontAlgn="base">
              <a:spcBef>
                <a:spcPct val="0"/>
              </a:spcBef>
              <a:spcAft>
                <a:spcPct val="0"/>
              </a:spcAft>
            </a:pPr>
            <a:fld id="{27864F33-6ABA-4DDD-8B56-B4C6B758A6D3}" type="slidenum">
              <a:rPr lang="es-ES">
                <a:latin typeface="Times New Roman" pitchFamily="18" charset="0"/>
              </a:rPr>
              <a:pPr defTabSz="908133" fontAlgn="base">
                <a:spcBef>
                  <a:spcPct val="0"/>
                </a:spcBef>
                <a:spcAft>
                  <a:spcPct val="0"/>
                </a:spcAft>
              </a:pPr>
              <a:t>28</a:t>
            </a:fld>
            <a:endParaRPr lang="es-ES" dirty="0">
              <a:latin typeface="Times New Roman" pitchFamily="18" charset="0"/>
            </a:endParaRPr>
          </a:p>
        </p:txBody>
      </p:sp>
      <p:sp>
        <p:nvSpPr>
          <p:cNvPr id="181250" name="Rectangle 7"/>
          <p:cNvSpPr txBox="1">
            <a:spLocks noGrp="1" noChangeArrowheads="1"/>
          </p:cNvSpPr>
          <p:nvPr/>
        </p:nvSpPr>
        <p:spPr bwMode="auto">
          <a:xfrm>
            <a:off x="3885313" y="8686879"/>
            <a:ext cx="2972687" cy="457122"/>
          </a:xfrm>
          <a:prstGeom prst="rect">
            <a:avLst/>
          </a:prstGeom>
          <a:noFill/>
          <a:ln w="9525">
            <a:noFill/>
            <a:miter lim="800000"/>
            <a:headEnd/>
            <a:tailEnd/>
          </a:ln>
        </p:spPr>
        <p:txBody>
          <a:bodyPr lIns="90831" tIns="45416" rIns="90831" bIns="45416" anchor="b"/>
          <a:lstStyle/>
          <a:p>
            <a:pPr algn="r" defTabSz="906564"/>
            <a:fld id="{2409B01D-60BB-4029-A7C4-E0BA00070922}" type="slidenum">
              <a:rPr lang="es-SV" sz="1200">
                <a:latin typeface="Georgia" pitchFamily="18" charset="0"/>
              </a:rPr>
              <a:pPr algn="r" defTabSz="906564"/>
              <a:t>28</a:t>
            </a:fld>
            <a:endParaRPr lang="es-SV" sz="1200" dirty="0">
              <a:latin typeface="Georgia" pitchFamily="18" charset="0"/>
            </a:endParaRPr>
          </a:p>
        </p:txBody>
      </p:sp>
      <p:sp>
        <p:nvSpPr>
          <p:cNvPr id="181251" name="Rectangle 2"/>
          <p:cNvSpPr>
            <a:spLocks noGrp="1" noRot="1" noChangeAspect="1" noChangeArrowheads="1" noTextEdit="1"/>
          </p:cNvSpPr>
          <p:nvPr>
            <p:ph type="sldImg"/>
          </p:nvPr>
        </p:nvSpPr>
        <p:spPr bwMode="auto">
          <a:xfrm>
            <a:off x="1147763" y="684213"/>
            <a:ext cx="4579937" cy="3435350"/>
          </a:xfrm>
          <a:noFill/>
          <a:ln>
            <a:solidFill>
              <a:srgbClr val="000000"/>
            </a:solidFill>
            <a:miter lim="800000"/>
            <a:headEnd/>
            <a:tailEnd/>
          </a:ln>
        </p:spPr>
      </p:sp>
      <p:sp>
        <p:nvSpPr>
          <p:cNvPr id="181252" name="Rectangle 3"/>
          <p:cNvSpPr>
            <a:spLocks noGrp="1" noChangeArrowheads="1"/>
          </p:cNvSpPr>
          <p:nvPr>
            <p:ph type="body" idx="1"/>
          </p:nvPr>
        </p:nvSpPr>
        <p:spPr bwMode="auto">
          <a:xfrm>
            <a:off x="469619" y="4288459"/>
            <a:ext cx="6130090" cy="4115664"/>
          </a:xfrm>
          <a:noFill/>
        </p:spPr>
        <p:txBody>
          <a:bodyPr wrap="square" lIns="91346" tIns="45673" rIns="91346" bIns="45673" numCol="1" anchor="t" anchorCtr="0" compatLnSpc="1">
            <a:prstTxWarp prst="textNoShape">
              <a:avLst/>
            </a:prstTxWarp>
          </a:bodyPr>
          <a:lstStyle/>
          <a:p>
            <a:pPr>
              <a:spcBef>
                <a:spcPct val="0"/>
              </a:spcBef>
            </a:pPr>
            <a:r>
              <a:rPr lang="fr-FR" sz="1700" dirty="0" smtClean="0">
                <a:latin typeface="Times New Roman" pitchFamily="18" charset="0"/>
              </a:rPr>
              <a:t>El </a:t>
            </a:r>
            <a:r>
              <a:rPr lang="fr-FR" sz="1700" dirty="0" err="1" smtClean="0">
                <a:latin typeface="Times New Roman" pitchFamily="18" charset="0"/>
              </a:rPr>
              <a:t>menor</a:t>
            </a:r>
            <a:r>
              <a:rPr lang="fr-FR" sz="1700" dirty="0" smtClean="0">
                <a:latin typeface="Times New Roman" pitchFamily="18" charset="0"/>
              </a:rPr>
              <a:t> </a:t>
            </a:r>
            <a:r>
              <a:rPr lang="fr-FR" sz="1700" dirty="0" err="1" smtClean="0">
                <a:latin typeface="Times New Roman" pitchFamily="18" charset="0"/>
              </a:rPr>
              <a:t>crecimiento</a:t>
            </a:r>
            <a:r>
              <a:rPr lang="fr-FR" sz="1700" dirty="0" smtClean="0">
                <a:latin typeface="Times New Roman" pitchFamily="18" charset="0"/>
              </a:rPr>
              <a:t> de la </a:t>
            </a:r>
            <a:r>
              <a:rPr lang="fr-FR" sz="1700" dirty="0" err="1" smtClean="0">
                <a:latin typeface="Times New Roman" pitchFamily="18" charset="0"/>
              </a:rPr>
              <a:t>actividad</a:t>
            </a:r>
            <a:r>
              <a:rPr lang="fr-FR" sz="1700" dirty="0" smtClean="0">
                <a:latin typeface="Times New Roman" pitchFamily="18" charset="0"/>
              </a:rPr>
              <a:t> </a:t>
            </a:r>
            <a:r>
              <a:rPr lang="fr-FR" sz="1700" dirty="0" err="1" smtClean="0">
                <a:latin typeface="Times New Roman" pitchFamily="18" charset="0"/>
              </a:rPr>
              <a:t>económica</a:t>
            </a:r>
            <a:r>
              <a:rPr lang="fr-FR" sz="1700" dirty="0" smtClean="0">
                <a:latin typeface="Times New Roman" pitchFamily="18" charset="0"/>
              </a:rPr>
              <a:t>, de las </a:t>
            </a:r>
            <a:r>
              <a:rPr lang="fr-FR" sz="1700" dirty="0" err="1" smtClean="0">
                <a:latin typeface="Times New Roman" pitchFamily="18" charset="0"/>
              </a:rPr>
              <a:t>remesas</a:t>
            </a:r>
            <a:r>
              <a:rPr lang="fr-FR" sz="1700" dirty="0" smtClean="0">
                <a:latin typeface="Times New Roman" pitchFamily="18" charset="0"/>
              </a:rPr>
              <a:t> </a:t>
            </a:r>
            <a:r>
              <a:rPr lang="fr-FR" sz="1700" dirty="0" err="1" smtClean="0">
                <a:latin typeface="Times New Roman" pitchFamily="18" charset="0"/>
              </a:rPr>
              <a:t>familiares</a:t>
            </a:r>
            <a:r>
              <a:rPr lang="fr-FR" sz="1700" dirty="0" smtClean="0">
                <a:latin typeface="Times New Roman" pitchFamily="18" charset="0"/>
              </a:rPr>
              <a:t> y la </a:t>
            </a:r>
            <a:r>
              <a:rPr lang="fr-FR" sz="1700" dirty="0" err="1" smtClean="0">
                <a:latin typeface="Times New Roman" pitchFamily="18" charset="0"/>
              </a:rPr>
              <a:t>incertidumbre</a:t>
            </a:r>
            <a:r>
              <a:rPr lang="fr-FR" sz="1700" dirty="0" smtClean="0">
                <a:latin typeface="Times New Roman" pitchFamily="18" charset="0"/>
              </a:rPr>
              <a:t> del </a:t>
            </a:r>
            <a:r>
              <a:rPr lang="fr-FR" sz="1700" dirty="0" err="1" smtClean="0">
                <a:latin typeface="Times New Roman" pitchFamily="18" charset="0"/>
              </a:rPr>
              <a:t>ciclo</a:t>
            </a:r>
            <a:r>
              <a:rPr lang="fr-FR" sz="1700" dirty="0" smtClean="0">
                <a:latin typeface="Times New Roman" pitchFamily="18" charset="0"/>
              </a:rPr>
              <a:t> </a:t>
            </a:r>
            <a:r>
              <a:rPr lang="fr-FR" sz="1700" dirty="0" err="1" smtClean="0">
                <a:latin typeface="Times New Roman" pitchFamily="18" charset="0"/>
              </a:rPr>
              <a:t>electoral</a:t>
            </a:r>
            <a:r>
              <a:rPr lang="fr-FR" sz="1700" dirty="0" smtClean="0">
                <a:latin typeface="Times New Roman" pitchFamily="18" charset="0"/>
              </a:rPr>
              <a:t> </a:t>
            </a:r>
            <a:r>
              <a:rPr lang="fr-FR" sz="1700" dirty="0" err="1" smtClean="0">
                <a:latin typeface="Times New Roman" pitchFamily="18" charset="0"/>
              </a:rPr>
              <a:t>incidieron</a:t>
            </a:r>
            <a:r>
              <a:rPr lang="fr-FR" sz="1700" dirty="0" smtClean="0">
                <a:latin typeface="Times New Roman" pitchFamily="18" charset="0"/>
              </a:rPr>
              <a:t> para que las </a:t>
            </a:r>
            <a:r>
              <a:rPr lang="fr-FR" sz="1700" dirty="0" err="1" smtClean="0">
                <a:latin typeface="Times New Roman" pitchFamily="18" charset="0"/>
              </a:rPr>
              <a:t>empresas</a:t>
            </a:r>
            <a:r>
              <a:rPr lang="fr-FR" sz="1700" dirty="0" smtClean="0">
                <a:latin typeface="Times New Roman" pitchFamily="18" charset="0"/>
              </a:rPr>
              <a:t> y </a:t>
            </a:r>
            <a:r>
              <a:rPr lang="fr-FR" sz="1700" dirty="0" err="1" smtClean="0">
                <a:latin typeface="Times New Roman" pitchFamily="18" charset="0"/>
              </a:rPr>
              <a:t>hogares</a:t>
            </a:r>
            <a:r>
              <a:rPr lang="fr-FR" sz="1700" dirty="0" smtClean="0">
                <a:latin typeface="Times New Roman" pitchFamily="18" charset="0"/>
              </a:rPr>
              <a:t> </a:t>
            </a:r>
            <a:r>
              <a:rPr lang="fr-FR" sz="1700" dirty="0" err="1" smtClean="0">
                <a:latin typeface="Times New Roman" pitchFamily="18" charset="0"/>
              </a:rPr>
              <a:t>demanden</a:t>
            </a:r>
            <a:r>
              <a:rPr lang="fr-FR" sz="1700" dirty="0" smtClean="0">
                <a:latin typeface="Times New Roman" pitchFamily="18" charset="0"/>
              </a:rPr>
              <a:t> </a:t>
            </a:r>
            <a:r>
              <a:rPr lang="fr-FR" sz="1700" dirty="0" err="1" smtClean="0">
                <a:latin typeface="Times New Roman" pitchFamily="18" charset="0"/>
              </a:rPr>
              <a:t>menos</a:t>
            </a:r>
            <a:r>
              <a:rPr lang="fr-FR" sz="1700" dirty="0" smtClean="0">
                <a:latin typeface="Times New Roman" pitchFamily="18" charset="0"/>
              </a:rPr>
              <a:t> </a:t>
            </a:r>
            <a:r>
              <a:rPr lang="fr-FR" sz="1700" dirty="0" err="1" smtClean="0">
                <a:latin typeface="Times New Roman" pitchFamily="18" charset="0"/>
              </a:rPr>
              <a:t>bienes</a:t>
            </a:r>
            <a:r>
              <a:rPr lang="fr-FR" sz="1700" dirty="0" smtClean="0">
                <a:latin typeface="Times New Roman" pitchFamily="18" charset="0"/>
              </a:rPr>
              <a:t> </a:t>
            </a:r>
            <a:r>
              <a:rPr lang="fr-FR" sz="1700" dirty="0" err="1" smtClean="0">
                <a:latin typeface="Times New Roman" pitchFamily="18" charset="0"/>
              </a:rPr>
              <a:t>importados</a:t>
            </a:r>
            <a:r>
              <a:rPr lang="fr-FR" sz="1700" dirty="0" smtClean="0">
                <a:latin typeface="Times New Roman" pitchFamily="18" charset="0"/>
              </a:rPr>
              <a:t>.</a:t>
            </a:r>
          </a:p>
          <a:p>
            <a:pPr>
              <a:spcBef>
                <a:spcPct val="0"/>
              </a:spcBef>
            </a:pPr>
            <a:r>
              <a:rPr lang="fr-FR" sz="1700" dirty="0" smtClean="0">
                <a:latin typeface="Times New Roman" pitchFamily="18" charset="0"/>
              </a:rPr>
              <a:t>El total </a:t>
            </a:r>
            <a:r>
              <a:rPr lang="fr-FR" sz="1700" dirty="0" err="1" smtClean="0">
                <a:latin typeface="Times New Roman" pitchFamily="18" charset="0"/>
              </a:rPr>
              <a:t>importado</a:t>
            </a:r>
            <a:r>
              <a:rPr lang="fr-FR" sz="1700" dirty="0" smtClean="0">
                <a:latin typeface="Times New Roman" pitchFamily="18" charset="0"/>
              </a:rPr>
              <a:t> </a:t>
            </a:r>
            <a:r>
              <a:rPr lang="fr-FR" sz="1700" dirty="0" err="1" smtClean="0">
                <a:latin typeface="Times New Roman" pitchFamily="18" charset="0"/>
              </a:rPr>
              <a:t>disminuyó</a:t>
            </a:r>
            <a:r>
              <a:rPr lang="fr-FR" sz="1700" dirty="0" smtClean="0">
                <a:latin typeface="Times New Roman" pitchFamily="18" charset="0"/>
              </a:rPr>
              <a:t> -25.7%, del  </a:t>
            </a:r>
            <a:r>
              <a:rPr lang="fr-FR" sz="1700" dirty="0" err="1" smtClean="0">
                <a:latin typeface="Times New Roman" pitchFamily="18" charset="0"/>
              </a:rPr>
              <a:t>cual</a:t>
            </a:r>
            <a:r>
              <a:rPr lang="fr-FR" sz="1700" dirty="0" smtClean="0">
                <a:latin typeface="Times New Roman" pitchFamily="18" charset="0"/>
              </a:rPr>
              <a:t> los </a:t>
            </a:r>
            <a:r>
              <a:rPr lang="fr-FR" sz="1700" dirty="0" err="1" smtClean="0">
                <a:latin typeface="Times New Roman" pitchFamily="18" charset="0"/>
              </a:rPr>
              <a:t>bienes</a:t>
            </a:r>
            <a:r>
              <a:rPr lang="fr-FR" sz="1700" dirty="0" smtClean="0">
                <a:latin typeface="Times New Roman" pitchFamily="18" charset="0"/>
              </a:rPr>
              <a:t> de </a:t>
            </a:r>
            <a:r>
              <a:rPr lang="fr-FR" sz="1700" dirty="0" err="1" smtClean="0">
                <a:latin typeface="Times New Roman" pitchFamily="18" charset="0"/>
              </a:rPr>
              <a:t>consumo</a:t>
            </a:r>
            <a:r>
              <a:rPr lang="fr-FR" sz="1700" dirty="0" smtClean="0">
                <a:latin typeface="Times New Roman" pitchFamily="18" charset="0"/>
              </a:rPr>
              <a:t>  </a:t>
            </a:r>
            <a:r>
              <a:rPr lang="fr-FR" sz="1700" dirty="0" err="1" smtClean="0">
                <a:latin typeface="Times New Roman" pitchFamily="18" charset="0"/>
              </a:rPr>
              <a:t>cayeron</a:t>
            </a:r>
            <a:r>
              <a:rPr lang="fr-FR" sz="1700" dirty="0" smtClean="0">
                <a:latin typeface="Times New Roman" pitchFamily="18" charset="0"/>
              </a:rPr>
              <a:t> -10.2%, </a:t>
            </a:r>
            <a:r>
              <a:rPr lang="fr-FR" sz="1700" dirty="0" err="1" smtClean="0">
                <a:latin typeface="Times New Roman" pitchFamily="18" charset="0"/>
              </a:rPr>
              <a:t>asociado</a:t>
            </a:r>
            <a:r>
              <a:rPr lang="fr-FR" sz="1700" dirty="0" smtClean="0">
                <a:latin typeface="Times New Roman" pitchFamily="18" charset="0"/>
              </a:rPr>
              <a:t> al </a:t>
            </a:r>
            <a:r>
              <a:rPr lang="fr-FR" sz="1700" dirty="0" err="1" smtClean="0">
                <a:latin typeface="Times New Roman" pitchFamily="18" charset="0"/>
              </a:rPr>
              <a:t>menor</a:t>
            </a:r>
            <a:r>
              <a:rPr lang="fr-FR" sz="1700" dirty="0" smtClean="0">
                <a:latin typeface="Times New Roman" pitchFamily="18" charset="0"/>
              </a:rPr>
              <a:t> </a:t>
            </a:r>
            <a:r>
              <a:rPr lang="fr-FR" sz="1700" dirty="0" err="1" smtClean="0">
                <a:latin typeface="Times New Roman" pitchFamily="18" charset="0"/>
              </a:rPr>
              <a:t>ingreso</a:t>
            </a:r>
            <a:r>
              <a:rPr lang="fr-FR" sz="1700" dirty="0" smtClean="0">
                <a:latin typeface="Times New Roman" pitchFamily="18" charset="0"/>
              </a:rPr>
              <a:t> de </a:t>
            </a:r>
            <a:r>
              <a:rPr lang="fr-FR" sz="1700" dirty="0" err="1" smtClean="0">
                <a:latin typeface="Times New Roman" pitchFamily="18" charset="0"/>
              </a:rPr>
              <a:t>remesas</a:t>
            </a:r>
            <a:r>
              <a:rPr lang="fr-FR" sz="1700" dirty="0" smtClean="0">
                <a:latin typeface="Times New Roman" pitchFamily="18" charset="0"/>
              </a:rPr>
              <a:t> </a:t>
            </a:r>
            <a:r>
              <a:rPr lang="fr-FR" sz="1700" dirty="0" err="1" smtClean="0">
                <a:latin typeface="Times New Roman" pitchFamily="18" charset="0"/>
              </a:rPr>
              <a:t>familiares</a:t>
            </a:r>
            <a:r>
              <a:rPr lang="fr-FR" sz="1700" dirty="0" smtClean="0">
                <a:latin typeface="Times New Roman" pitchFamily="18" charset="0"/>
              </a:rPr>
              <a:t>; el </a:t>
            </a:r>
            <a:r>
              <a:rPr lang="fr-FR" sz="1700" dirty="0" err="1" smtClean="0">
                <a:latin typeface="Times New Roman" pitchFamily="18" charset="0"/>
              </a:rPr>
              <a:t>valor</a:t>
            </a:r>
            <a:r>
              <a:rPr lang="fr-FR" sz="1700" dirty="0" smtClean="0">
                <a:latin typeface="Times New Roman" pitchFamily="18" charset="0"/>
              </a:rPr>
              <a:t> </a:t>
            </a:r>
            <a:r>
              <a:rPr lang="fr-FR" sz="1700" dirty="0" err="1" smtClean="0">
                <a:latin typeface="Times New Roman" pitchFamily="18" charset="0"/>
              </a:rPr>
              <a:t>importado</a:t>
            </a:r>
            <a:r>
              <a:rPr lang="fr-FR" sz="1700" dirty="0" smtClean="0">
                <a:latin typeface="Times New Roman" pitchFamily="18" charset="0"/>
              </a:rPr>
              <a:t> de los </a:t>
            </a:r>
            <a:r>
              <a:rPr lang="fr-FR" sz="1700" dirty="0" err="1" smtClean="0">
                <a:latin typeface="Times New Roman" pitchFamily="18" charset="0"/>
              </a:rPr>
              <a:t>bienes</a:t>
            </a:r>
            <a:r>
              <a:rPr lang="fr-FR" sz="1700" dirty="0" smtClean="0">
                <a:latin typeface="Times New Roman" pitchFamily="18" charset="0"/>
              </a:rPr>
              <a:t> </a:t>
            </a:r>
            <a:r>
              <a:rPr lang="fr-FR" sz="1700" dirty="0" err="1" smtClean="0">
                <a:latin typeface="Times New Roman" pitchFamily="18" charset="0"/>
              </a:rPr>
              <a:t>intermedios</a:t>
            </a:r>
            <a:r>
              <a:rPr lang="fr-FR" sz="1700" dirty="0" smtClean="0">
                <a:latin typeface="Times New Roman" pitchFamily="18" charset="0"/>
              </a:rPr>
              <a:t> se </a:t>
            </a:r>
            <a:r>
              <a:rPr lang="fr-FR" sz="1700" dirty="0" err="1" smtClean="0">
                <a:latin typeface="Times New Roman" pitchFamily="18" charset="0"/>
              </a:rPr>
              <a:t>redujo</a:t>
            </a:r>
            <a:r>
              <a:rPr lang="fr-FR" sz="1700" dirty="0" smtClean="0">
                <a:latin typeface="Times New Roman" pitchFamily="18" charset="0"/>
              </a:rPr>
              <a:t>  -36.6% </a:t>
            </a:r>
            <a:r>
              <a:rPr lang="fr-FR" sz="1700" dirty="0" err="1" smtClean="0">
                <a:latin typeface="Times New Roman" pitchFamily="18" charset="0"/>
              </a:rPr>
              <a:t>debido</a:t>
            </a:r>
            <a:r>
              <a:rPr lang="fr-FR" sz="1700" dirty="0" smtClean="0">
                <a:latin typeface="Times New Roman" pitchFamily="18" charset="0"/>
              </a:rPr>
              <a:t> a los </a:t>
            </a:r>
            <a:r>
              <a:rPr lang="fr-FR" sz="1700" dirty="0" err="1" smtClean="0">
                <a:latin typeface="Times New Roman" pitchFamily="18" charset="0"/>
              </a:rPr>
              <a:t>menores</a:t>
            </a:r>
            <a:r>
              <a:rPr lang="fr-FR" sz="1700" dirty="0" smtClean="0">
                <a:latin typeface="Times New Roman" pitchFamily="18" charset="0"/>
              </a:rPr>
              <a:t> </a:t>
            </a:r>
            <a:r>
              <a:rPr lang="fr-FR" sz="1700" dirty="0" err="1" smtClean="0">
                <a:latin typeface="Times New Roman" pitchFamily="18" charset="0"/>
              </a:rPr>
              <a:t>precios</a:t>
            </a:r>
            <a:r>
              <a:rPr lang="fr-FR" sz="1700" dirty="0" smtClean="0">
                <a:latin typeface="Times New Roman" pitchFamily="18" charset="0"/>
              </a:rPr>
              <a:t> de </a:t>
            </a:r>
            <a:r>
              <a:rPr lang="fr-FR" sz="1700" dirty="0" err="1" smtClean="0">
                <a:latin typeface="Times New Roman" pitchFamily="18" charset="0"/>
              </a:rPr>
              <a:t>petróleo</a:t>
            </a:r>
            <a:r>
              <a:rPr lang="fr-FR" sz="1700" dirty="0" smtClean="0">
                <a:latin typeface="Times New Roman" pitchFamily="18" charset="0"/>
              </a:rPr>
              <a:t>, </a:t>
            </a:r>
            <a:r>
              <a:rPr lang="fr-FR" sz="1700" dirty="0" err="1" smtClean="0">
                <a:latin typeface="Times New Roman" pitchFamily="18" charset="0"/>
              </a:rPr>
              <a:t>derivados</a:t>
            </a:r>
            <a:r>
              <a:rPr lang="fr-FR" sz="1700" dirty="0" smtClean="0">
                <a:latin typeface="Times New Roman" pitchFamily="18" charset="0"/>
              </a:rPr>
              <a:t> y </a:t>
            </a:r>
            <a:r>
              <a:rPr lang="fr-FR" sz="1700" dirty="0" err="1" smtClean="0">
                <a:latin typeface="Times New Roman" pitchFamily="18" charset="0"/>
              </a:rPr>
              <a:t>otras</a:t>
            </a:r>
            <a:r>
              <a:rPr lang="fr-FR" sz="1700" dirty="0" smtClean="0">
                <a:latin typeface="Times New Roman" pitchFamily="18" charset="0"/>
              </a:rPr>
              <a:t> </a:t>
            </a:r>
            <a:r>
              <a:rPr lang="fr-FR" sz="1700" dirty="0" err="1" smtClean="0">
                <a:latin typeface="Times New Roman" pitchFamily="18" charset="0"/>
              </a:rPr>
              <a:t>materias</a:t>
            </a:r>
            <a:r>
              <a:rPr lang="fr-FR" sz="1700" dirty="0" smtClean="0">
                <a:latin typeface="Times New Roman" pitchFamily="18" charset="0"/>
              </a:rPr>
              <a:t> primas.  </a:t>
            </a:r>
            <a:r>
              <a:rPr lang="fr-FR" sz="1700" dirty="0" err="1" smtClean="0">
                <a:latin typeface="Times New Roman" pitchFamily="18" charset="0"/>
              </a:rPr>
              <a:t>También</a:t>
            </a:r>
            <a:r>
              <a:rPr lang="fr-FR" sz="1700" dirty="0" smtClean="0">
                <a:latin typeface="Times New Roman" pitchFamily="18" charset="0"/>
              </a:rPr>
              <a:t> se observa </a:t>
            </a:r>
            <a:r>
              <a:rPr lang="fr-FR" sz="1700" dirty="0" err="1" smtClean="0">
                <a:latin typeface="Times New Roman" pitchFamily="18" charset="0"/>
              </a:rPr>
              <a:t>una</a:t>
            </a:r>
            <a:r>
              <a:rPr lang="fr-FR" sz="1700" dirty="0" smtClean="0">
                <a:latin typeface="Times New Roman" pitchFamily="18" charset="0"/>
              </a:rPr>
              <a:t> </a:t>
            </a:r>
            <a:r>
              <a:rPr lang="fr-FR" sz="1700" dirty="0" err="1" smtClean="0">
                <a:latin typeface="Times New Roman" pitchFamily="18" charset="0"/>
              </a:rPr>
              <a:t>reducción</a:t>
            </a:r>
            <a:r>
              <a:rPr lang="fr-FR" sz="1700" dirty="0" smtClean="0">
                <a:latin typeface="Times New Roman" pitchFamily="18" charset="0"/>
              </a:rPr>
              <a:t> del </a:t>
            </a:r>
            <a:r>
              <a:rPr lang="fr-FR" sz="1700" dirty="0" err="1" smtClean="0">
                <a:latin typeface="Times New Roman" pitchFamily="18" charset="0"/>
              </a:rPr>
              <a:t>volumen</a:t>
            </a:r>
            <a:r>
              <a:rPr lang="fr-FR" sz="1700" dirty="0" smtClean="0">
                <a:latin typeface="Times New Roman" pitchFamily="18" charset="0"/>
              </a:rPr>
              <a:t> -26.5% y al </a:t>
            </a:r>
            <a:r>
              <a:rPr lang="fr-FR" sz="1700" dirty="0" err="1" smtClean="0">
                <a:latin typeface="Times New Roman" pitchFamily="18" charset="0"/>
              </a:rPr>
              <a:t>excluir</a:t>
            </a:r>
            <a:r>
              <a:rPr lang="fr-FR" sz="1700" dirty="0" smtClean="0">
                <a:latin typeface="Times New Roman" pitchFamily="18" charset="0"/>
              </a:rPr>
              <a:t> </a:t>
            </a:r>
            <a:r>
              <a:rPr lang="fr-FR" sz="1700" dirty="0" err="1" smtClean="0">
                <a:latin typeface="Times New Roman" pitchFamily="18" charset="0"/>
              </a:rPr>
              <a:t>petróleo</a:t>
            </a:r>
            <a:r>
              <a:rPr lang="fr-FR" sz="1700" dirty="0" smtClean="0">
                <a:latin typeface="Times New Roman" pitchFamily="18" charset="0"/>
              </a:rPr>
              <a:t> y </a:t>
            </a:r>
            <a:r>
              <a:rPr lang="fr-FR" sz="1700" dirty="0" err="1" smtClean="0">
                <a:latin typeface="Times New Roman" pitchFamily="18" charset="0"/>
              </a:rPr>
              <a:t>derivados</a:t>
            </a:r>
            <a:r>
              <a:rPr lang="fr-FR" sz="1700" dirty="0" smtClean="0">
                <a:latin typeface="Times New Roman" pitchFamily="18" charset="0"/>
              </a:rPr>
              <a:t>, el </a:t>
            </a:r>
            <a:r>
              <a:rPr lang="fr-FR" sz="1700" dirty="0" err="1" smtClean="0">
                <a:latin typeface="Times New Roman" pitchFamily="18" charset="0"/>
              </a:rPr>
              <a:t>volumen</a:t>
            </a:r>
            <a:r>
              <a:rPr lang="fr-FR" sz="1700" dirty="0" smtClean="0">
                <a:latin typeface="Times New Roman" pitchFamily="18" charset="0"/>
              </a:rPr>
              <a:t> </a:t>
            </a:r>
            <a:r>
              <a:rPr lang="fr-FR" sz="1700" dirty="0" err="1" smtClean="0">
                <a:latin typeface="Times New Roman" pitchFamily="18" charset="0"/>
              </a:rPr>
              <a:t>cae</a:t>
            </a:r>
            <a:r>
              <a:rPr lang="fr-FR" sz="1700" dirty="0" smtClean="0">
                <a:latin typeface="Times New Roman" pitchFamily="18" charset="0"/>
              </a:rPr>
              <a:t> -41.6% </a:t>
            </a:r>
            <a:r>
              <a:rPr lang="fr-FR" sz="1700" dirty="0" err="1" smtClean="0">
                <a:latin typeface="Times New Roman" pitchFamily="18" charset="0"/>
              </a:rPr>
              <a:t>anual</a:t>
            </a:r>
            <a:r>
              <a:rPr lang="fr-FR" sz="1700" dirty="0" smtClean="0">
                <a:latin typeface="Times New Roman" pitchFamily="18" charset="0"/>
              </a:rPr>
              <a:t>.</a:t>
            </a:r>
          </a:p>
          <a:p>
            <a:pPr>
              <a:spcBef>
                <a:spcPct val="0"/>
              </a:spcBef>
            </a:pPr>
            <a:r>
              <a:rPr lang="fr-FR" sz="1700" dirty="0" smtClean="0">
                <a:latin typeface="Times New Roman" pitchFamily="18" charset="0"/>
              </a:rPr>
              <a:t>La factura </a:t>
            </a:r>
            <a:r>
              <a:rPr lang="fr-FR" sz="1700" dirty="0" err="1" smtClean="0">
                <a:latin typeface="Times New Roman" pitchFamily="18" charset="0"/>
              </a:rPr>
              <a:t>petrolera</a:t>
            </a:r>
            <a:r>
              <a:rPr lang="fr-FR" sz="1700" dirty="0" smtClean="0">
                <a:latin typeface="Times New Roman" pitchFamily="18" charset="0"/>
              </a:rPr>
              <a:t> </a:t>
            </a:r>
            <a:r>
              <a:rPr lang="fr-FR" sz="1700" dirty="0" err="1" smtClean="0">
                <a:latin typeface="Times New Roman" pitchFamily="18" charset="0"/>
              </a:rPr>
              <a:t>alcanzó</a:t>
            </a:r>
            <a:r>
              <a:rPr lang="fr-FR" sz="1700" dirty="0" smtClean="0">
                <a:latin typeface="Times New Roman" pitchFamily="18" charset="0"/>
              </a:rPr>
              <a:t> US$150.4 </a:t>
            </a:r>
            <a:r>
              <a:rPr lang="fr-FR" sz="1700" dirty="0" err="1" smtClean="0">
                <a:latin typeface="Times New Roman" pitchFamily="18" charset="0"/>
              </a:rPr>
              <a:t>millones</a:t>
            </a:r>
            <a:r>
              <a:rPr lang="fr-FR" sz="1700" dirty="0" smtClean="0">
                <a:latin typeface="Times New Roman" pitchFamily="18" charset="0"/>
              </a:rPr>
              <a:t> en los </a:t>
            </a:r>
            <a:r>
              <a:rPr lang="fr-FR" sz="1700" dirty="0" err="1" smtClean="0">
                <a:latin typeface="Times New Roman" pitchFamily="18" charset="0"/>
              </a:rPr>
              <a:t>primeros</a:t>
            </a:r>
            <a:r>
              <a:rPr lang="fr-FR" sz="1700" dirty="0" smtClean="0">
                <a:latin typeface="Times New Roman" pitchFamily="18" charset="0"/>
              </a:rPr>
              <a:t> dos </a:t>
            </a:r>
            <a:r>
              <a:rPr lang="fr-FR" sz="1700" dirty="0" err="1" smtClean="0">
                <a:latin typeface="Times New Roman" pitchFamily="18" charset="0"/>
              </a:rPr>
              <a:t>meses</a:t>
            </a:r>
            <a:r>
              <a:rPr lang="fr-FR" sz="1700" dirty="0" smtClean="0">
                <a:latin typeface="Times New Roman" pitchFamily="18" charset="0"/>
              </a:rPr>
              <a:t> del </a:t>
            </a:r>
            <a:r>
              <a:rPr lang="fr-FR" sz="1700" dirty="0" err="1" smtClean="0">
                <a:latin typeface="Times New Roman" pitchFamily="18" charset="0"/>
              </a:rPr>
              <a:t>año</a:t>
            </a:r>
            <a:r>
              <a:rPr lang="fr-FR" sz="1700" dirty="0" smtClean="0">
                <a:latin typeface="Times New Roman" pitchFamily="18" charset="0"/>
              </a:rPr>
              <a:t>, </a:t>
            </a:r>
            <a:r>
              <a:rPr lang="fr-FR" sz="1700" dirty="0" err="1" smtClean="0">
                <a:latin typeface="Times New Roman" pitchFamily="18" charset="0"/>
              </a:rPr>
              <a:t>inferior</a:t>
            </a:r>
            <a:r>
              <a:rPr lang="fr-FR" sz="1700" dirty="0" smtClean="0">
                <a:latin typeface="Times New Roman" pitchFamily="18" charset="0"/>
              </a:rPr>
              <a:t> en US$165.1 </a:t>
            </a:r>
            <a:r>
              <a:rPr lang="fr-FR" sz="1700" dirty="0" err="1" smtClean="0">
                <a:latin typeface="Times New Roman" pitchFamily="18" charset="0"/>
              </a:rPr>
              <a:t>millones</a:t>
            </a:r>
            <a:r>
              <a:rPr lang="fr-FR" sz="1700" dirty="0" smtClean="0">
                <a:latin typeface="Times New Roman" pitchFamily="18" charset="0"/>
              </a:rPr>
              <a:t> </a:t>
            </a:r>
            <a:r>
              <a:rPr lang="fr-FR" sz="1700" dirty="0" err="1" smtClean="0">
                <a:latin typeface="Times New Roman" pitchFamily="18" charset="0"/>
              </a:rPr>
              <a:t>respecto</a:t>
            </a:r>
            <a:r>
              <a:rPr lang="fr-FR" sz="1700" dirty="0" smtClean="0">
                <a:latin typeface="Times New Roman" pitchFamily="18" charset="0"/>
              </a:rPr>
              <a:t> al </a:t>
            </a:r>
            <a:r>
              <a:rPr lang="fr-FR" sz="1700" dirty="0" err="1" smtClean="0">
                <a:latin typeface="Times New Roman" pitchFamily="18" charset="0"/>
              </a:rPr>
              <a:t>año</a:t>
            </a:r>
            <a:r>
              <a:rPr lang="fr-FR" sz="1700" dirty="0" smtClean="0">
                <a:latin typeface="Times New Roman" pitchFamily="18" charset="0"/>
              </a:rPr>
              <a:t> </a:t>
            </a:r>
            <a:r>
              <a:rPr lang="fr-FR" sz="1700" dirty="0" err="1" smtClean="0">
                <a:latin typeface="Times New Roman" pitchFamily="18" charset="0"/>
              </a:rPr>
              <a:t>anterior</a:t>
            </a:r>
            <a:r>
              <a:rPr lang="fr-FR" sz="1700" dirty="0" smtClean="0">
                <a:latin typeface="Times New Roman" pitchFamily="18" charset="0"/>
              </a:rPr>
              <a:t>, que se </a:t>
            </a:r>
            <a:r>
              <a:rPr lang="fr-FR" sz="1700" dirty="0" err="1" smtClean="0">
                <a:latin typeface="Times New Roman" pitchFamily="18" charset="0"/>
              </a:rPr>
              <a:t>explica</a:t>
            </a:r>
            <a:r>
              <a:rPr lang="fr-FR" sz="1700" dirty="0" smtClean="0">
                <a:latin typeface="Times New Roman" pitchFamily="18" charset="0"/>
              </a:rPr>
              <a:t> </a:t>
            </a:r>
            <a:r>
              <a:rPr lang="fr-FR" sz="1700" dirty="0" err="1" smtClean="0">
                <a:latin typeface="Times New Roman" pitchFamily="18" charset="0"/>
              </a:rPr>
              <a:t>por</a:t>
            </a:r>
            <a:r>
              <a:rPr lang="fr-FR" sz="1700" dirty="0" smtClean="0">
                <a:latin typeface="Times New Roman" pitchFamily="18" charset="0"/>
              </a:rPr>
              <a:t> </a:t>
            </a:r>
            <a:r>
              <a:rPr lang="fr-FR" sz="1700" dirty="0" err="1" smtClean="0">
                <a:latin typeface="Times New Roman" pitchFamily="18" charset="0"/>
              </a:rPr>
              <a:t>menores</a:t>
            </a:r>
            <a:r>
              <a:rPr lang="fr-FR" sz="1700" dirty="0" smtClean="0">
                <a:latin typeface="Times New Roman" pitchFamily="18" charset="0"/>
              </a:rPr>
              <a:t> </a:t>
            </a:r>
            <a:r>
              <a:rPr lang="fr-FR" sz="1700" dirty="0" err="1" smtClean="0">
                <a:latin typeface="Times New Roman" pitchFamily="18" charset="0"/>
              </a:rPr>
              <a:t>precios</a:t>
            </a:r>
            <a:r>
              <a:rPr lang="fr-FR" sz="1700" dirty="0" smtClean="0">
                <a:latin typeface="Times New Roman" pitchFamily="18" charset="0"/>
              </a:rPr>
              <a:t>  que </a:t>
            </a:r>
            <a:r>
              <a:rPr lang="fr-FR" sz="1700" dirty="0" err="1" smtClean="0">
                <a:latin typeface="Times New Roman" pitchFamily="18" charset="0"/>
              </a:rPr>
              <a:t>promediaron</a:t>
            </a:r>
            <a:r>
              <a:rPr lang="fr-FR" sz="1700" dirty="0" smtClean="0">
                <a:latin typeface="Times New Roman" pitchFamily="18" charset="0"/>
              </a:rPr>
              <a:t> US$35.9 </a:t>
            </a:r>
            <a:r>
              <a:rPr lang="fr-FR" sz="1700" dirty="0" err="1" smtClean="0">
                <a:latin typeface="Times New Roman" pitchFamily="18" charset="0"/>
              </a:rPr>
              <a:t>bb</a:t>
            </a:r>
            <a:r>
              <a:rPr lang="fr-FR" sz="1700" dirty="0" smtClean="0">
                <a:latin typeface="Times New Roman" pitchFamily="18" charset="0"/>
              </a:rPr>
              <a:t> (US$87.95 </a:t>
            </a:r>
            <a:r>
              <a:rPr lang="fr-FR" sz="1700" dirty="0" err="1" smtClean="0">
                <a:latin typeface="Times New Roman" pitchFamily="18" charset="0"/>
              </a:rPr>
              <a:t>bb</a:t>
            </a:r>
            <a:r>
              <a:rPr lang="fr-FR" sz="1700" dirty="0" smtClean="0">
                <a:latin typeface="Times New Roman" pitchFamily="18" charset="0"/>
              </a:rPr>
              <a:t> en </a:t>
            </a:r>
            <a:r>
              <a:rPr lang="fr-FR" sz="1700" dirty="0" err="1" smtClean="0">
                <a:latin typeface="Times New Roman" pitchFamily="18" charset="0"/>
              </a:rPr>
              <a:t>feb</a:t>
            </a:r>
            <a:r>
              <a:rPr lang="fr-FR" sz="1700" dirty="0" smtClean="0">
                <a:latin typeface="Times New Roman" pitchFamily="18" charset="0"/>
              </a:rPr>
              <a:t>/08] y </a:t>
            </a:r>
            <a:r>
              <a:rPr lang="fr-FR" sz="1700" dirty="0" err="1" smtClean="0">
                <a:latin typeface="Times New Roman" pitchFamily="18" charset="0"/>
              </a:rPr>
              <a:t>reducción</a:t>
            </a:r>
            <a:r>
              <a:rPr lang="fr-FR" sz="1700" dirty="0" smtClean="0">
                <a:latin typeface="Times New Roman" pitchFamily="18" charset="0"/>
              </a:rPr>
              <a:t> de –14.8% en la demanda.</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29</a:t>
            </a:fld>
            <a:endParaRPr lang="es-SV"/>
          </a:p>
        </p:txBody>
      </p:sp>
    </p:spTree>
    <p:extLst>
      <p:ext uri="{BB962C8B-B14F-4D97-AF65-F5344CB8AC3E}">
        <p14:creationId xmlns="" xmlns:p14="http://schemas.microsoft.com/office/powerpoint/2010/main" val="3009758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3</a:t>
            </a:fld>
            <a:endParaRPr lang="es-SV" dirty="0"/>
          </a:p>
        </p:txBody>
      </p:sp>
    </p:spTree>
    <p:extLst>
      <p:ext uri="{BB962C8B-B14F-4D97-AF65-F5344CB8AC3E}">
        <p14:creationId xmlns="" xmlns:p14="http://schemas.microsoft.com/office/powerpoint/2010/main" val="3522830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30</a:t>
            </a:fld>
            <a:endParaRPr lang="es-SV"/>
          </a:p>
        </p:txBody>
      </p:sp>
    </p:spTree>
    <p:extLst>
      <p:ext uri="{BB962C8B-B14F-4D97-AF65-F5344CB8AC3E}">
        <p14:creationId xmlns="" xmlns:p14="http://schemas.microsoft.com/office/powerpoint/2010/main" val="4276271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31</a:t>
            </a:fld>
            <a:endParaRPr lang="es-SV"/>
          </a:p>
        </p:txBody>
      </p:sp>
    </p:spTree>
    <p:extLst>
      <p:ext uri="{BB962C8B-B14F-4D97-AF65-F5344CB8AC3E}">
        <p14:creationId xmlns="" xmlns:p14="http://schemas.microsoft.com/office/powerpoint/2010/main" val="2248664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32</a:t>
            </a:fld>
            <a:endParaRPr lang="es-SV"/>
          </a:p>
        </p:txBody>
      </p:sp>
    </p:spTree>
    <p:extLst>
      <p:ext uri="{BB962C8B-B14F-4D97-AF65-F5344CB8AC3E}">
        <p14:creationId xmlns="" xmlns:p14="http://schemas.microsoft.com/office/powerpoint/2010/main" val="1552856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33</a:t>
            </a:fld>
            <a:endParaRPr lang="es-SV"/>
          </a:p>
        </p:txBody>
      </p:sp>
    </p:spTree>
    <p:extLst>
      <p:ext uri="{BB962C8B-B14F-4D97-AF65-F5344CB8AC3E}">
        <p14:creationId xmlns="" xmlns:p14="http://schemas.microsoft.com/office/powerpoint/2010/main" val="18669445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34</a:t>
            </a:fld>
            <a:endParaRPr lang="es-SV"/>
          </a:p>
        </p:txBody>
      </p:sp>
    </p:spTree>
    <p:extLst>
      <p:ext uri="{BB962C8B-B14F-4D97-AF65-F5344CB8AC3E}">
        <p14:creationId xmlns="" xmlns:p14="http://schemas.microsoft.com/office/powerpoint/2010/main" val="1035975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35</a:t>
            </a:fld>
            <a:endParaRPr lang="es-SV"/>
          </a:p>
        </p:txBody>
      </p:sp>
    </p:spTree>
    <p:extLst>
      <p:ext uri="{BB962C8B-B14F-4D97-AF65-F5344CB8AC3E}">
        <p14:creationId xmlns="" xmlns:p14="http://schemas.microsoft.com/office/powerpoint/2010/main" val="1035975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4</a:t>
            </a:fld>
            <a:endParaRPr lang="es-SV"/>
          </a:p>
        </p:txBody>
      </p:sp>
    </p:spTree>
    <p:extLst>
      <p:ext uri="{BB962C8B-B14F-4D97-AF65-F5344CB8AC3E}">
        <p14:creationId xmlns="" xmlns:p14="http://schemas.microsoft.com/office/powerpoint/2010/main" val="3731054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5</a:t>
            </a:fld>
            <a:endParaRPr lang="es-SV"/>
          </a:p>
        </p:txBody>
      </p:sp>
    </p:spTree>
    <p:extLst>
      <p:ext uri="{BB962C8B-B14F-4D97-AF65-F5344CB8AC3E}">
        <p14:creationId xmlns="" xmlns:p14="http://schemas.microsoft.com/office/powerpoint/2010/main" val="294974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6</a:t>
            </a:fld>
            <a:endParaRPr lang="es-SV"/>
          </a:p>
        </p:txBody>
      </p:sp>
    </p:spTree>
    <p:extLst>
      <p:ext uri="{BB962C8B-B14F-4D97-AF65-F5344CB8AC3E}">
        <p14:creationId xmlns="" xmlns:p14="http://schemas.microsoft.com/office/powerpoint/2010/main" val="859870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7</a:t>
            </a:fld>
            <a:endParaRPr lang="es-SV"/>
          </a:p>
        </p:txBody>
      </p:sp>
    </p:spTree>
    <p:extLst>
      <p:ext uri="{BB962C8B-B14F-4D97-AF65-F5344CB8AC3E}">
        <p14:creationId xmlns="" xmlns:p14="http://schemas.microsoft.com/office/powerpoint/2010/main" val="275395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8</a:t>
            </a:fld>
            <a:endParaRPr lang="es-SV"/>
          </a:p>
        </p:txBody>
      </p:sp>
    </p:spTree>
    <p:extLst>
      <p:ext uri="{BB962C8B-B14F-4D97-AF65-F5344CB8AC3E}">
        <p14:creationId xmlns="" xmlns:p14="http://schemas.microsoft.com/office/powerpoint/2010/main" val="1667912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4C35C934-1293-424A-AFED-F84528027D03}" type="slidenum">
              <a:rPr lang="es-SV" smtClean="0"/>
              <a:pPr/>
              <a:t>9</a:t>
            </a:fld>
            <a:endParaRPr lang="es-SV"/>
          </a:p>
        </p:txBody>
      </p:sp>
    </p:spTree>
    <p:extLst>
      <p:ext uri="{BB962C8B-B14F-4D97-AF65-F5344CB8AC3E}">
        <p14:creationId xmlns="" xmlns:p14="http://schemas.microsoft.com/office/powerpoint/2010/main" val="3319497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03631487-1873-4100-A2E9-4FA18D5B3E2F}" type="datetime1">
              <a:rPr lang="es-SV" smtClean="0"/>
              <a:pPr/>
              <a:t>25/01/2011</a:t>
            </a:fld>
            <a:endParaRPr lang="es-SV"/>
          </a:p>
        </p:txBody>
      </p:sp>
      <p:sp>
        <p:nvSpPr>
          <p:cNvPr id="17" name="16 Marcador de pie de página"/>
          <p:cNvSpPr>
            <a:spLocks noGrp="1"/>
          </p:cNvSpPr>
          <p:nvPr>
            <p:ph type="ftr" sz="quarter" idx="11"/>
          </p:nvPr>
        </p:nvSpPr>
        <p:spPr/>
        <p:txBody>
          <a:bodyPr/>
          <a:lstStyle/>
          <a:p>
            <a:endParaRPr lang="es-SV"/>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190BC47-854C-4B38-BD22-A38D00294797}" type="slidenum">
              <a:rPr lang="es-SV" smtClean="0"/>
              <a:pPr/>
              <a:t>‹Nº›</a:t>
            </a:fld>
            <a:endParaRPr lang="es-SV"/>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EE2FCF4-47C5-4B51-93B8-997B79A79494}" type="datetime1">
              <a:rPr lang="es-SV" smtClean="0"/>
              <a:pPr/>
              <a:t>25/01/2011</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9190BC47-854C-4B38-BD22-A38D00294797}" type="slidenum">
              <a:rPr lang="es-SV" smtClean="0"/>
              <a:pPr/>
              <a:t>‹Nº›</a:t>
            </a:fld>
            <a:endParaRPr lang="es-SV"/>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9190BC47-854C-4B38-BD22-A38D00294797}" type="slidenum">
              <a:rPr lang="es-SV" smtClean="0"/>
              <a:pPr/>
              <a:t>‹Nº›</a:t>
            </a:fld>
            <a:endParaRPr lang="es-SV"/>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694AB14-4258-4106-801D-47E496FCE9CE}" type="datetime1">
              <a:rPr lang="es-SV" smtClean="0"/>
              <a:pPr/>
              <a:t>25/01/2011</a:t>
            </a:fld>
            <a:endParaRPr lang="es-SV"/>
          </a:p>
        </p:txBody>
      </p:sp>
      <p:sp>
        <p:nvSpPr>
          <p:cNvPr id="5" name="4 Marcador de pie de página"/>
          <p:cNvSpPr>
            <a:spLocks noGrp="1"/>
          </p:cNvSpPr>
          <p:nvPr>
            <p:ph type="ftr" sz="quarter" idx="11"/>
          </p:nvPr>
        </p:nvSpPr>
        <p:spPr/>
        <p:txBody>
          <a:bodyPr/>
          <a:lstStyle/>
          <a:p>
            <a:endParaRPr lang="es-SV"/>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A3CDB4E5-7606-41F1-A79C-562122876DC3}" type="datetime1">
              <a:rPr lang="es-SV" smtClean="0"/>
              <a:pPr/>
              <a:t>25/01/2011</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a:xfrm>
            <a:off x="4361688" y="1026372"/>
            <a:ext cx="457200" cy="441325"/>
          </a:xfrm>
        </p:spPr>
        <p:txBody>
          <a:bodyPr/>
          <a:lstStyle/>
          <a:p>
            <a:fld id="{9190BC47-854C-4B38-BD22-A38D00294797}" type="slidenum">
              <a:rPr lang="es-SV" smtClean="0"/>
              <a:pPr/>
              <a:t>‹Nº›</a:t>
            </a:fld>
            <a:endParaRPr lang="es-SV"/>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8496" y="1485653"/>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14774"/>
            <a:ext cx="8833104" cy="1283534"/>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SV"/>
          </a:p>
        </p:txBody>
      </p:sp>
      <p:sp>
        <p:nvSpPr>
          <p:cNvPr id="4" name="3 Marcador de fecha"/>
          <p:cNvSpPr>
            <a:spLocks noGrp="1"/>
          </p:cNvSpPr>
          <p:nvPr>
            <p:ph type="dt" sz="half" idx="10"/>
          </p:nvPr>
        </p:nvSpPr>
        <p:spPr/>
        <p:txBody>
          <a:bodyPr/>
          <a:lstStyle/>
          <a:p>
            <a:fld id="{E80ADB53-3349-46A1-96BA-EF6C02BF347F}" type="datetime1">
              <a:rPr lang="es-SV" smtClean="0"/>
              <a:pPr/>
              <a:t>25/01/2011</a:t>
            </a:fld>
            <a:endParaRPr lang="es-SV"/>
          </a:p>
        </p:txBody>
      </p:sp>
      <p:sp>
        <p:nvSpPr>
          <p:cNvPr id="8" name="7 Conector recto"/>
          <p:cNvSpPr>
            <a:spLocks noChangeShapeType="1"/>
          </p:cNvSpPr>
          <p:nvPr/>
        </p:nvSpPr>
        <p:spPr bwMode="auto">
          <a:xfrm>
            <a:off x="158496" y="1485653"/>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06824" y="131282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10681" y="1349128"/>
            <a:ext cx="457200" cy="441325"/>
          </a:xfrm>
        </p:spPr>
        <p:txBody>
          <a:bodyPr/>
          <a:lstStyle>
            <a:lvl1pPr>
              <a:defRPr>
                <a:solidFill>
                  <a:schemeClr val="accent3">
                    <a:shade val="75000"/>
                  </a:schemeClr>
                </a:solidFill>
              </a:defRPr>
            </a:lvl1pPr>
          </a:lstStyle>
          <a:p>
            <a:fld id="{9190BC47-854C-4B38-BD22-A38D00294797}" type="slidenum">
              <a:rPr lang="es-SV" smtClean="0"/>
              <a:pPr/>
              <a:t>‹Nº›</a:t>
            </a:fld>
            <a:endParaRPr lang="es-SV" dirty="0"/>
          </a:p>
        </p:txBody>
      </p:sp>
      <p:sp>
        <p:nvSpPr>
          <p:cNvPr id="2" name="1 Título"/>
          <p:cNvSpPr>
            <a:spLocks noGrp="1"/>
          </p:cNvSpPr>
          <p:nvPr>
            <p:ph type="title"/>
          </p:nvPr>
        </p:nvSpPr>
        <p:spPr>
          <a:xfrm>
            <a:off x="630936" y="6812"/>
            <a:ext cx="7772400" cy="1524000"/>
          </a:xfrm>
        </p:spPr>
        <p:txBody>
          <a:bodyPr anchor="b"/>
          <a:lstStyle>
            <a:lvl1pPr algn="ctr">
              <a:buNone/>
              <a:defRPr sz="4200" b="0" cap="none" baseline="0">
                <a:solidFill>
                  <a:srgbClr val="FFFFFF"/>
                </a:solidFill>
              </a:defRPr>
            </a:lvl1pPr>
          </a:lstStyle>
          <a:p>
            <a:r>
              <a:rPr kumimoji="0" lang="es-ES" dirty="0" smtClean="0"/>
              <a:t>Haga clic para modificar el estilo de título del patrón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634C2306-5C83-4388-A557-850F26050110}" type="datetime1">
              <a:rPr lang="es-SV" smtClean="0"/>
              <a:pPr/>
              <a:t>25/01/2011</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9190BC47-854C-4B38-BD22-A38D00294797}" type="slidenum">
              <a:rPr lang="es-SV" smtClean="0"/>
              <a:pPr/>
              <a:t>‹Nº›</a:t>
            </a:fld>
            <a:endParaRPr lang="es-SV"/>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0D445705-5E71-4E4E-9683-D01976C3220A}" type="datetime1">
              <a:rPr lang="es-SV" smtClean="0"/>
              <a:pPr/>
              <a:t>25/01/2011</a:t>
            </a:fld>
            <a:endParaRPr lang="es-SV"/>
          </a:p>
        </p:txBody>
      </p:sp>
      <p:sp>
        <p:nvSpPr>
          <p:cNvPr id="8" name="7 Marcador de pie de página"/>
          <p:cNvSpPr>
            <a:spLocks noGrp="1"/>
          </p:cNvSpPr>
          <p:nvPr>
            <p:ph type="ftr" sz="quarter" idx="11"/>
          </p:nvPr>
        </p:nvSpPr>
        <p:spPr>
          <a:xfrm>
            <a:off x="304800" y="6409944"/>
            <a:ext cx="3581400" cy="365760"/>
          </a:xfrm>
        </p:spPr>
        <p:txBody>
          <a:bodyPr/>
          <a:lstStyle/>
          <a:p>
            <a:endParaRPr lang="es-SV"/>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9190BC47-854C-4B38-BD22-A38D00294797}" type="slidenum">
              <a:rPr lang="es-SV" smtClean="0"/>
              <a:pPr/>
              <a:t>‹Nº›</a:t>
            </a:fld>
            <a:endParaRPr lang="es-SV"/>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8E4E096E-EFFD-46E5-B4F7-3C661B91A8EE}" type="datetime1">
              <a:rPr lang="es-SV" smtClean="0"/>
              <a:pPr/>
              <a:t>25/01/2011</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a:xfrm>
            <a:off x="4343400" y="1036020"/>
            <a:ext cx="457200" cy="441325"/>
          </a:xfrm>
        </p:spPr>
        <p:txBody>
          <a:bodyPr/>
          <a:lstStyle/>
          <a:p>
            <a:fld id="{9190BC47-854C-4B38-BD22-A38D00294797}" type="slidenum">
              <a:rPr lang="es-SV" smtClean="0"/>
              <a:pPr/>
              <a:t>‹Nº›</a:t>
            </a:fld>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39F9FFA6-2B35-4405-8DE6-F645431BDF96}" type="datetime1">
              <a:rPr lang="es-SV" smtClean="0"/>
              <a:pPr/>
              <a:t>25/01/2011</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9190BC47-854C-4B38-BD22-A38D00294797}" type="slidenum">
              <a:rPr lang="es-SV" smtClean="0"/>
              <a:pPr/>
              <a:t>‹Nº›</a:t>
            </a:fld>
            <a:endParaRPr 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919402"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190BC47-854C-4B38-BD22-A38D00294797}" type="slidenum">
              <a:rPr lang="es-SV" smtClean="0"/>
              <a:pPr/>
              <a:t>‹Nº›</a:t>
            </a:fld>
            <a:endParaRPr lang="es-SV"/>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E7E14A27-156B-4D8B-9EFE-58B3E1F36A18}" type="datetime1">
              <a:rPr lang="es-SV" smtClean="0"/>
              <a:pPr/>
              <a:t>25/01/2011</a:t>
            </a:fld>
            <a:endParaRPr lang="es-SV"/>
          </a:p>
        </p:txBody>
      </p:sp>
      <p:sp>
        <p:nvSpPr>
          <p:cNvPr id="6" name="5 Marcador de pie de página"/>
          <p:cNvSpPr>
            <a:spLocks noGrp="1"/>
          </p:cNvSpPr>
          <p:nvPr>
            <p:ph type="ftr" sz="quarter" idx="11"/>
          </p:nvPr>
        </p:nvSpPr>
        <p:spPr>
          <a:xfrm>
            <a:off x="301752" y="6410848"/>
            <a:ext cx="3383280" cy="365760"/>
          </a:xfrm>
        </p:spPr>
        <p:txBody>
          <a:bodyPr/>
          <a:lstStyle/>
          <a:p>
            <a:endParaRPr lang="es-SV"/>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9190BC47-854C-4B38-BD22-A38D00294797}" type="slidenum">
              <a:rPr lang="es-SV" smtClean="0"/>
              <a:pPr/>
              <a:t>‹Nº›</a:t>
            </a:fld>
            <a:endParaRPr lang="es-SV"/>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F146753A-8E42-45B1-A871-CDD54D41A24B}" type="datetime1">
              <a:rPr lang="es-SV" smtClean="0"/>
              <a:pPr/>
              <a:t>25/01/2011</a:t>
            </a:fld>
            <a:endParaRPr lang="es-SV"/>
          </a:p>
        </p:txBody>
      </p:sp>
      <p:sp>
        <p:nvSpPr>
          <p:cNvPr id="6" name="5 Marcador de pie de página"/>
          <p:cNvSpPr>
            <a:spLocks noGrp="1"/>
          </p:cNvSpPr>
          <p:nvPr>
            <p:ph type="ftr" sz="quarter" idx="11"/>
          </p:nvPr>
        </p:nvSpPr>
        <p:spPr>
          <a:xfrm>
            <a:off x="301752" y="6410848"/>
            <a:ext cx="3584448" cy="365760"/>
          </a:xfrm>
        </p:spPr>
        <p:txBody>
          <a:bodyPr/>
          <a:lstStyle/>
          <a:p>
            <a:endParaRPr lang="es-S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7B2325D-06F9-444C-AA42-A75609505ADD}" type="datetime1">
              <a:rPr lang="es-SV" smtClean="0"/>
              <a:pPr/>
              <a:t>25/01/2011</a:t>
            </a:fld>
            <a:endParaRPr lang="es-SV"/>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SV"/>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190BC47-854C-4B38-BD22-A38D00294797}" type="slidenum">
              <a:rPr lang="es-SV" smtClean="0"/>
              <a:pPr/>
              <a:t>‹Nº›</a:t>
            </a:fld>
            <a:endParaRPr lang="es-SV"/>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oleObject" Target="../embeddings/Hoja_de_c_lculo_de_Microsoft_Office_Excel_97-20031.xls"/><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1357290" y="4929198"/>
            <a:ext cx="6400800" cy="1600200"/>
          </a:xfrm>
        </p:spPr>
        <p:txBody>
          <a:bodyPr/>
          <a:lstStyle/>
          <a:p>
            <a:r>
              <a:rPr lang="es-SV" dirty="0" smtClean="0"/>
              <a:t>PONENTE: LYGIA MARIA ARÁUZ</a:t>
            </a:r>
          </a:p>
          <a:p>
            <a:r>
              <a:rPr lang="es-SV" dirty="0" smtClean="0"/>
              <a:t>ENERO, 21 2011.</a:t>
            </a:r>
            <a:endParaRPr lang="es-SV" dirty="0"/>
          </a:p>
        </p:txBody>
      </p:sp>
      <p:sp>
        <p:nvSpPr>
          <p:cNvPr id="3" name="2 Título"/>
          <p:cNvSpPr>
            <a:spLocks noGrp="1"/>
          </p:cNvSpPr>
          <p:nvPr>
            <p:ph type="ctrTitle"/>
          </p:nvPr>
        </p:nvSpPr>
        <p:spPr>
          <a:xfrm>
            <a:off x="428596" y="142852"/>
            <a:ext cx="8215370" cy="1990748"/>
          </a:xfrm>
        </p:spPr>
        <p:txBody>
          <a:bodyPr>
            <a:noAutofit/>
          </a:bodyPr>
          <a:lstStyle/>
          <a:p>
            <a:r>
              <a:rPr lang="es-SV" sz="3200" b="1" dirty="0" smtClean="0"/>
              <a:t>LA TENDENCIA DE LA </a:t>
            </a:r>
            <a:br>
              <a:rPr lang="es-SV" sz="3200" b="1" dirty="0" smtClean="0"/>
            </a:br>
            <a:r>
              <a:rPr lang="es-SV" sz="3200" b="1" dirty="0" smtClean="0"/>
              <a:t>ECONOMÍA MUNDIAL</a:t>
            </a:r>
            <a:br>
              <a:rPr lang="es-SV" sz="3200" b="1" dirty="0" smtClean="0"/>
            </a:br>
            <a:r>
              <a:rPr lang="es-SV" sz="3200" b="1" dirty="0" smtClean="0"/>
              <a:t> Y SU IMPACTO EN</a:t>
            </a:r>
            <a:br>
              <a:rPr lang="es-SV" sz="3200" b="1" dirty="0" smtClean="0"/>
            </a:br>
            <a:r>
              <a:rPr lang="es-SV" sz="3200" b="1" dirty="0" smtClean="0"/>
              <a:t> EL SALVADOR  EN EL 2011</a:t>
            </a:r>
            <a:r>
              <a:rPr lang="es-SV" sz="3200" dirty="0" smtClean="0"/>
              <a:t>.</a:t>
            </a:r>
            <a:endParaRPr lang="es-SV" sz="3200" dirty="0"/>
          </a:p>
        </p:txBody>
      </p:sp>
      <p:sp>
        <p:nvSpPr>
          <p:cNvPr id="4" name="3 CuadroTexto"/>
          <p:cNvSpPr txBox="1"/>
          <p:nvPr/>
        </p:nvSpPr>
        <p:spPr>
          <a:xfrm>
            <a:off x="827584" y="3357562"/>
            <a:ext cx="7389464" cy="646331"/>
          </a:xfrm>
          <a:prstGeom prst="rect">
            <a:avLst/>
          </a:prstGeom>
          <a:noFill/>
        </p:spPr>
        <p:txBody>
          <a:bodyPr wrap="square" rtlCol="0">
            <a:spAutoFit/>
          </a:bodyPr>
          <a:lstStyle/>
          <a:p>
            <a:pPr algn="ctr"/>
            <a:r>
              <a:rPr lang="es-SV" sz="3600" b="1" dirty="0" smtClean="0"/>
              <a:t>IGLESIA CRISTIANA JOSUÉ</a:t>
            </a:r>
            <a:endParaRPr lang="es-SV" sz="3600" b="1" dirty="0"/>
          </a:p>
        </p:txBody>
      </p:sp>
      <p:sp>
        <p:nvSpPr>
          <p:cNvPr id="5" name="4 Marcador de número de diapositiva"/>
          <p:cNvSpPr>
            <a:spLocks noGrp="1"/>
          </p:cNvSpPr>
          <p:nvPr>
            <p:ph type="sldNum" sz="quarter" idx="12"/>
          </p:nvPr>
        </p:nvSpPr>
        <p:spPr/>
        <p:txBody>
          <a:bodyPr/>
          <a:lstStyle/>
          <a:p>
            <a:fld id="{9190BC47-854C-4B38-BD22-A38D00294797}" type="slidenum">
              <a:rPr lang="es-SV" smtClean="0"/>
              <a:pPr/>
              <a:t>1</a:t>
            </a:fld>
            <a:endParaRPr lang="es-SV"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p:txBody>
          <a:bodyPr/>
          <a:lstStyle/>
          <a:p>
            <a:endParaRPr lang="es-SV" dirty="0"/>
          </a:p>
        </p:txBody>
      </p:sp>
      <p:sp>
        <p:nvSpPr>
          <p:cNvPr id="3" name="2 Marcador de número de diapositiva"/>
          <p:cNvSpPr>
            <a:spLocks noGrp="1"/>
          </p:cNvSpPr>
          <p:nvPr>
            <p:ph type="sldNum" sz="quarter" idx="12"/>
          </p:nvPr>
        </p:nvSpPr>
        <p:spPr/>
        <p:txBody>
          <a:bodyPr/>
          <a:lstStyle/>
          <a:p>
            <a:fld id="{9190BC47-854C-4B38-BD22-A38D00294797}" type="slidenum">
              <a:rPr lang="es-SV" smtClean="0"/>
              <a:pPr/>
              <a:t>10</a:t>
            </a:fld>
            <a:endParaRPr lang="es-SV" dirty="0"/>
          </a:p>
        </p:txBody>
      </p:sp>
      <p:sp>
        <p:nvSpPr>
          <p:cNvPr id="4" name="3 Título"/>
          <p:cNvSpPr>
            <a:spLocks noGrp="1"/>
          </p:cNvSpPr>
          <p:nvPr>
            <p:ph type="title"/>
          </p:nvPr>
        </p:nvSpPr>
        <p:spPr/>
        <p:txBody>
          <a:bodyPr>
            <a:noAutofit/>
          </a:bodyPr>
          <a:lstStyle/>
          <a:p>
            <a:pPr algn="just"/>
            <a:r>
              <a:rPr lang="es-SV" sz="2800" b="1" dirty="0">
                <a:solidFill>
                  <a:schemeClr val="tx1"/>
                </a:solidFill>
              </a:rPr>
              <a:t>Paulatinamente fue aumentando la </a:t>
            </a:r>
            <a:br>
              <a:rPr lang="es-SV" sz="2800" b="1" dirty="0">
                <a:solidFill>
                  <a:schemeClr val="tx1"/>
                </a:solidFill>
              </a:rPr>
            </a:br>
            <a:r>
              <a:rPr lang="es-SV" sz="2800" b="1" dirty="0">
                <a:solidFill>
                  <a:schemeClr val="tx1"/>
                </a:solidFill>
              </a:rPr>
              <a:t>importancia de la demanda interna como </a:t>
            </a:r>
            <a:br>
              <a:rPr lang="es-SV" sz="2800" b="1" dirty="0">
                <a:solidFill>
                  <a:schemeClr val="tx1"/>
                </a:solidFill>
              </a:rPr>
            </a:br>
            <a:r>
              <a:rPr lang="es-SV" sz="2800" b="1" dirty="0">
                <a:solidFill>
                  <a:schemeClr val="tx1"/>
                </a:solidFill>
              </a:rPr>
              <a:t>motor del crecimiento</a:t>
            </a:r>
          </a:p>
        </p:txBody>
      </p:sp>
      <p:pic>
        <p:nvPicPr>
          <p:cNvPr id="7170"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8066" t="8039" r="3853" b="7850"/>
          <a:stretch/>
        </p:blipFill>
        <p:spPr bwMode="auto">
          <a:xfrm>
            <a:off x="265889" y="1844824"/>
            <a:ext cx="8591108" cy="48069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35997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85720" y="357166"/>
            <a:ext cx="8534400" cy="758952"/>
          </a:xfrm>
        </p:spPr>
        <p:txBody>
          <a:bodyPr>
            <a:normAutofit fontScale="90000"/>
          </a:bodyPr>
          <a:lstStyle/>
          <a:p>
            <a:r>
              <a:rPr lang="es-SV" dirty="0" smtClean="0"/>
              <a:t>En la región latinoamericana, el dinamismo exportador ha estado en Sur América</a:t>
            </a:r>
            <a:endParaRPr lang="es-SV" dirty="0"/>
          </a:p>
        </p:txBody>
      </p:sp>
      <p:pic>
        <p:nvPicPr>
          <p:cNvPr id="8197" name="Picture 5"/>
          <p:cNvPicPr>
            <a:picLocks noGrp="1" noChangeAspect="1" noChangeArrowheads="1"/>
          </p:cNvPicPr>
          <p:nvPr>
            <p:ph sz="quarter" idx="1"/>
          </p:nvPr>
        </p:nvPicPr>
        <p:blipFill>
          <a:blip r:embed="rId3" cstate="print"/>
          <a:srcRect l="18659" t="29097" r="19232" b="10903"/>
          <a:stretch>
            <a:fillRect/>
          </a:stretch>
        </p:blipFill>
        <p:spPr bwMode="auto">
          <a:xfrm>
            <a:off x="1571604" y="1428736"/>
            <a:ext cx="6241809" cy="4786346"/>
          </a:xfrm>
          <a:prstGeom prst="rect">
            <a:avLst/>
          </a:prstGeom>
          <a:noFill/>
          <a:ln w="57150">
            <a:solidFill>
              <a:srgbClr val="99CC00"/>
            </a:solidFill>
            <a:miter lim="800000"/>
            <a:headEnd/>
            <a:tailEnd/>
          </a:ln>
          <a:effectLst/>
        </p:spPr>
      </p:pic>
      <p:sp>
        <p:nvSpPr>
          <p:cNvPr id="4" name="3 CuadroTexto"/>
          <p:cNvSpPr txBox="1"/>
          <p:nvPr/>
        </p:nvSpPr>
        <p:spPr>
          <a:xfrm>
            <a:off x="857224" y="6357958"/>
            <a:ext cx="3643338" cy="369332"/>
          </a:xfrm>
          <a:prstGeom prst="rect">
            <a:avLst/>
          </a:prstGeom>
          <a:noFill/>
        </p:spPr>
        <p:txBody>
          <a:bodyPr wrap="square" rtlCol="0">
            <a:spAutoFit/>
          </a:bodyPr>
          <a:lstStyle/>
          <a:p>
            <a:r>
              <a:rPr lang="es-SV" dirty="0" smtClean="0"/>
              <a:t>Fuente: CEPAL</a:t>
            </a:r>
            <a:endParaRPr lang="es-SV" dirty="0"/>
          </a:p>
        </p:txBody>
      </p:sp>
      <p:sp>
        <p:nvSpPr>
          <p:cNvPr id="6" name="5 Marcador de número de diapositiva"/>
          <p:cNvSpPr>
            <a:spLocks noGrp="1"/>
          </p:cNvSpPr>
          <p:nvPr>
            <p:ph type="sldNum" sz="quarter" idx="12"/>
          </p:nvPr>
        </p:nvSpPr>
        <p:spPr/>
        <p:txBody>
          <a:bodyPr/>
          <a:lstStyle/>
          <a:p>
            <a:fld id="{9190BC47-854C-4B38-BD22-A38D00294797}" type="slidenum">
              <a:rPr lang="es-SV" smtClean="0"/>
              <a:pPr/>
              <a:t>11</a:t>
            </a:fld>
            <a:endParaRPr lang="es-SV"/>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7093" t="9581" r="17152" b="32233"/>
          <a:stretch/>
        </p:blipFill>
        <p:spPr bwMode="auto">
          <a:xfrm>
            <a:off x="1187624" y="254956"/>
            <a:ext cx="6984776" cy="60543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80516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28646" t="19097" r="4948" b="8854"/>
          <a:stretch>
            <a:fillRect/>
          </a:stretch>
        </p:blipFill>
        <p:spPr bwMode="auto">
          <a:xfrm>
            <a:off x="1071538" y="500042"/>
            <a:ext cx="7286644" cy="5929354"/>
          </a:xfrm>
          <a:prstGeom prst="rect">
            <a:avLst/>
          </a:prstGeom>
          <a:ln>
            <a:noFill/>
          </a:ln>
          <a:effectLst>
            <a:softEdge rad="112500"/>
          </a:effectLst>
        </p:spPr>
      </p:pic>
      <p:sp>
        <p:nvSpPr>
          <p:cNvPr id="3" name="2 Marcador de número de diapositiva"/>
          <p:cNvSpPr>
            <a:spLocks noGrp="1"/>
          </p:cNvSpPr>
          <p:nvPr>
            <p:ph type="sldNum" sz="quarter" idx="12"/>
          </p:nvPr>
        </p:nvSpPr>
        <p:spPr/>
        <p:txBody>
          <a:bodyPr/>
          <a:lstStyle/>
          <a:p>
            <a:fld id="{9190BC47-854C-4B38-BD22-A38D00294797}" type="slidenum">
              <a:rPr lang="es-SV" smtClean="0"/>
              <a:pPr/>
              <a:t>13</a:t>
            </a:fld>
            <a:endParaRPr lang="es-SV"/>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190BC47-854C-4B38-BD22-A38D00294797}" type="slidenum">
              <a:rPr lang="es-SV" smtClean="0"/>
              <a:pPr/>
              <a:t>14</a:t>
            </a:fld>
            <a:endParaRPr lang="es-SV"/>
          </a:p>
        </p:txBody>
      </p:sp>
      <p:sp>
        <p:nvSpPr>
          <p:cNvPr id="5" name="4 Título"/>
          <p:cNvSpPr>
            <a:spLocks noGrp="1"/>
          </p:cNvSpPr>
          <p:nvPr>
            <p:ph type="title"/>
          </p:nvPr>
        </p:nvSpPr>
        <p:spPr>
          <a:xfrm>
            <a:off x="395536" y="188640"/>
            <a:ext cx="8534400" cy="954107"/>
          </a:xfrm>
          <a:prstGeom prst="rect">
            <a:avLst/>
          </a:prstGeom>
        </p:spPr>
        <p:txBody>
          <a:bodyPr>
            <a:spAutoFit/>
          </a:bodyPr>
          <a:lstStyle/>
          <a:p>
            <a:pPr algn="just"/>
            <a:r>
              <a:rPr lang="es-SV" sz="2800" dirty="0">
                <a:solidFill>
                  <a:schemeClr val="tx1"/>
                </a:solidFill>
              </a:rPr>
              <a:t>Las exportaciones mejoran tanto por el </a:t>
            </a:r>
            <a:r>
              <a:rPr lang="es-SV" sz="2800" dirty="0" smtClean="0">
                <a:solidFill>
                  <a:schemeClr val="tx1"/>
                </a:solidFill>
              </a:rPr>
              <a:t>aumento </a:t>
            </a:r>
            <a:r>
              <a:rPr lang="es-SV" sz="2800" dirty="0">
                <a:solidFill>
                  <a:schemeClr val="tx1"/>
                </a:solidFill>
              </a:rPr>
              <a:t>del volumen como por los </a:t>
            </a:r>
            <a:r>
              <a:rPr lang="es-SV" sz="2800" dirty="0" smtClean="0">
                <a:solidFill>
                  <a:schemeClr val="tx1"/>
                </a:solidFill>
              </a:rPr>
              <a:t>mejores </a:t>
            </a:r>
            <a:r>
              <a:rPr lang="es-SV" sz="2800" dirty="0">
                <a:solidFill>
                  <a:schemeClr val="tx1"/>
                </a:solidFill>
              </a:rPr>
              <a:t>precios</a:t>
            </a:r>
          </a:p>
        </p:txBody>
      </p:sp>
      <p:pic>
        <p:nvPicPr>
          <p:cNvPr id="1126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0683" t="8977" r="9302" b="6930"/>
          <a:stretch/>
        </p:blipFill>
        <p:spPr bwMode="auto">
          <a:xfrm>
            <a:off x="683568" y="1556792"/>
            <a:ext cx="7804297" cy="48059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7" name="6 Conector recto de flecha"/>
          <p:cNvCxnSpPr/>
          <p:nvPr/>
        </p:nvCxnSpPr>
        <p:spPr>
          <a:xfrm flipV="1">
            <a:off x="323528" y="5373216"/>
            <a:ext cx="792088" cy="14401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 xmlns:p14="http://schemas.microsoft.com/office/powerpoint/2010/main" val="3902503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print"/>
          <a:srcRect l="18605" t="19121" r="13953" b="9044"/>
          <a:stretch/>
        </p:blipFill>
        <p:spPr bwMode="auto">
          <a:xfrm>
            <a:off x="179512" y="260648"/>
            <a:ext cx="8712968" cy="6264696"/>
          </a:xfrm>
          <a:prstGeom prst="rect">
            <a:avLst/>
          </a:prstGeom>
          <a:noFill/>
          <a:ln w="9525">
            <a:noFill/>
            <a:miter lim="800000"/>
            <a:headEnd/>
            <a:tailEnd/>
          </a:ln>
          <a:effectLst/>
        </p:spPr>
      </p:pic>
      <p:sp>
        <p:nvSpPr>
          <p:cNvPr id="3" name="2 Marcador de número de diapositiva"/>
          <p:cNvSpPr>
            <a:spLocks noGrp="1"/>
          </p:cNvSpPr>
          <p:nvPr>
            <p:ph type="sldNum" sz="quarter" idx="12"/>
          </p:nvPr>
        </p:nvSpPr>
        <p:spPr/>
        <p:txBody>
          <a:bodyPr/>
          <a:lstStyle/>
          <a:p>
            <a:fld id="{9190BC47-854C-4B38-BD22-A38D00294797}" type="slidenum">
              <a:rPr lang="es-SV" smtClean="0"/>
              <a:pPr/>
              <a:t>15</a:t>
            </a:fld>
            <a:endParaRPr lang="es-SV"/>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srcRect l="18412" t="19121" r="14340" b="8269"/>
          <a:stretch/>
        </p:blipFill>
        <p:spPr bwMode="auto">
          <a:xfrm>
            <a:off x="0" y="0"/>
            <a:ext cx="9144000" cy="6858000"/>
          </a:xfrm>
          <a:prstGeom prst="rect">
            <a:avLst/>
          </a:prstGeom>
          <a:noFill/>
          <a:ln w="9525">
            <a:noFill/>
            <a:miter lim="800000"/>
            <a:headEnd/>
            <a:tailEnd/>
          </a:ln>
          <a:effectLst/>
        </p:spPr>
      </p:pic>
      <p:sp>
        <p:nvSpPr>
          <p:cNvPr id="3" name="2 Marcador de número de diapositiva"/>
          <p:cNvSpPr>
            <a:spLocks noGrp="1"/>
          </p:cNvSpPr>
          <p:nvPr>
            <p:ph type="sldNum" sz="quarter" idx="12"/>
          </p:nvPr>
        </p:nvSpPr>
        <p:spPr/>
        <p:txBody>
          <a:bodyPr/>
          <a:lstStyle/>
          <a:p>
            <a:fld id="{9190BC47-854C-4B38-BD22-A38D00294797}" type="slidenum">
              <a:rPr lang="es-SV" smtClean="0"/>
              <a:pPr/>
              <a:t>16</a:t>
            </a:fld>
            <a:endParaRPr lang="es-SV"/>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print"/>
          <a:srcRect l="18411" t="18346" r="14534" b="8269"/>
          <a:stretch/>
        </p:blipFill>
        <p:spPr bwMode="auto">
          <a:xfrm>
            <a:off x="971600" y="188640"/>
            <a:ext cx="7357730" cy="6039294"/>
          </a:xfrm>
          <a:prstGeom prst="rect">
            <a:avLst/>
          </a:prstGeom>
          <a:noFill/>
          <a:ln w="9525">
            <a:noFill/>
            <a:miter lim="800000"/>
            <a:headEnd/>
            <a:tailEnd/>
          </a:ln>
          <a:effectLst/>
        </p:spPr>
      </p:pic>
      <p:sp>
        <p:nvSpPr>
          <p:cNvPr id="3" name="2 Marcador de número de diapositiva"/>
          <p:cNvSpPr>
            <a:spLocks noGrp="1"/>
          </p:cNvSpPr>
          <p:nvPr>
            <p:ph type="sldNum" sz="quarter" idx="12"/>
          </p:nvPr>
        </p:nvSpPr>
        <p:spPr/>
        <p:txBody>
          <a:bodyPr/>
          <a:lstStyle/>
          <a:p>
            <a:fld id="{9190BC47-854C-4B38-BD22-A38D00294797}" type="slidenum">
              <a:rPr lang="es-SV" smtClean="0"/>
              <a:pPr/>
              <a:t>17</a:t>
            </a:fld>
            <a:endParaRPr lang="es-SV"/>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p:txBody>
          <a:bodyPr/>
          <a:lstStyle/>
          <a:p>
            <a:endParaRPr lang="es-SV"/>
          </a:p>
        </p:txBody>
      </p:sp>
      <p:sp>
        <p:nvSpPr>
          <p:cNvPr id="2" name="1 Marcador de número de diapositiva"/>
          <p:cNvSpPr>
            <a:spLocks noGrp="1"/>
          </p:cNvSpPr>
          <p:nvPr>
            <p:ph type="sldNum" sz="quarter" idx="12"/>
          </p:nvPr>
        </p:nvSpPr>
        <p:spPr/>
        <p:txBody>
          <a:bodyPr/>
          <a:lstStyle/>
          <a:p>
            <a:fld id="{9190BC47-854C-4B38-BD22-A38D00294797}" type="slidenum">
              <a:rPr lang="es-SV" smtClean="0"/>
              <a:pPr/>
              <a:t>18</a:t>
            </a:fld>
            <a:endParaRPr lang="es-SV"/>
          </a:p>
        </p:txBody>
      </p:sp>
      <p:sp>
        <p:nvSpPr>
          <p:cNvPr id="4" name="3 Título"/>
          <p:cNvSpPr>
            <a:spLocks noGrp="1"/>
          </p:cNvSpPr>
          <p:nvPr>
            <p:ph type="title"/>
          </p:nvPr>
        </p:nvSpPr>
        <p:spPr>
          <a:xfrm>
            <a:off x="703216" y="-243408"/>
            <a:ext cx="7772400" cy="1524000"/>
          </a:xfrm>
        </p:spPr>
        <p:txBody>
          <a:bodyPr>
            <a:normAutofit/>
          </a:bodyPr>
          <a:lstStyle/>
          <a:p>
            <a:r>
              <a:rPr lang="es-SV" sz="3600" dirty="0" smtClean="0">
                <a:solidFill>
                  <a:schemeClr val="tx1"/>
                </a:solidFill>
              </a:rPr>
              <a:t>PRECIOS DE MATERIAS PRIMAS</a:t>
            </a:r>
            <a:endParaRPr lang="es-SV" sz="3600" dirty="0">
              <a:solidFill>
                <a:schemeClr val="tx1"/>
              </a:solidFill>
            </a:endParaRPr>
          </a:p>
        </p:txBody>
      </p:sp>
      <p:pic>
        <p:nvPicPr>
          <p:cNvPr id="9218"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8183" t="37534" r="16715" b="34907"/>
          <a:stretch/>
        </p:blipFill>
        <p:spPr bwMode="auto">
          <a:xfrm>
            <a:off x="683568" y="1700808"/>
            <a:ext cx="7776864" cy="37377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83568" y="6165304"/>
            <a:ext cx="4608512" cy="369332"/>
          </a:xfrm>
          <a:prstGeom prst="rect">
            <a:avLst/>
          </a:prstGeom>
          <a:noFill/>
        </p:spPr>
        <p:txBody>
          <a:bodyPr wrap="square" rtlCol="0">
            <a:spAutoFit/>
          </a:bodyPr>
          <a:lstStyle/>
          <a:p>
            <a:r>
              <a:rPr lang="es-SV" dirty="0" smtClean="0"/>
              <a:t>FUENTE: FMI</a:t>
            </a:r>
            <a:endParaRPr lang="es-SV"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190BC47-854C-4B38-BD22-A38D00294797}" type="slidenum">
              <a:rPr lang="es-SV" smtClean="0"/>
              <a:pPr/>
              <a:t>19</a:t>
            </a:fld>
            <a:endParaRPr lang="es-SV"/>
          </a:p>
        </p:txBody>
      </p:sp>
      <p:sp>
        <p:nvSpPr>
          <p:cNvPr id="4" name="3 Título"/>
          <p:cNvSpPr>
            <a:spLocks noGrp="1"/>
          </p:cNvSpPr>
          <p:nvPr>
            <p:ph type="title"/>
          </p:nvPr>
        </p:nvSpPr>
        <p:spPr>
          <a:xfrm>
            <a:off x="742812" y="-243408"/>
            <a:ext cx="7772400" cy="1524000"/>
          </a:xfrm>
        </p:spPr>
        <p:txBody>
          <a:bodyPr>
            <a:normAutofit/>
          </a:bodyPr>
          <a:lstStyle/>
          <a:p>
            <a:r>
              <a:rPr lang="es-SV" dirty="0" smtClean="0">
                <a:solidFill>
                  <a:schemeClr val="tx1"/>
                </a:solidFill>
              </a:rPr>
              <a:t>PRECIOS DE  PETROLEO</a:t>
            </a:r>
            <a:endParaRPr lang="es-SV" dirty="0">
              <a:solidFill>
                <a:schemeClr val="tx1"/>
              </a:solidFill>
            </a:endParaRPr>
          </a:p>
        </p:txBody>
      </p:sp>
      <p:sp>
        <p:nvSpPr>
          <p:cNvPr id="3" name="2 CuadroTexto"/>
          <p:cNvSpPr txBox="1"/>
          <p:nvPr/>
        </p:nvSpPr>
        <p:spPr>
          <a:xfrm>
            <a:off x="683568" y="6356215"/>
            <a:ext cx="4608512" cy="369332"/>
          </a:xfrm>
          <a:prstGeom prst="rect">
            <a:avLst/>
          </a:prstGeom>
          <a:noFill/>
        </p:spPr>
        <p:txBody>
          <a:bodyPr wrap="square" rtlCol="0">
            <a:spAutoFit/>
          </a:bodyPr>
          <a:lstStyle/>
          <a:p>
            <a:r>
              <a:rPr lang="es-SV" dirty="0" smtClean="0"/>
              <a:t>FUENTE: FMI</a:t>
            </a:r>
            <a:endParaRPr lang="es-SV" dirty="0"/>
          </a:p>
        </p:txBody>
      </p:sp>
      <p:pic>
        <p:nvPicPr>
          <p:cNvPr id="10242"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6875" t="21115" r="15843" b="26651"/>
          <a:stretch/>
        </p:blipFill>
        <p:spPr bwMode="auto">
          <a:xfrm>
            <a:off x="710551" y="1556792"/>
            <a:ext cx="7920880" cy="4551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26658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683568" y="2204864"/>
            <a:ext cx="8280920" cy="2257436"/>
          </a:xfrm>
        </p:spPr>
        <p:txBody>
          <a:bodyPr>
            <a:noAutofit/>
          </a:bodyPr>
          <a:lstStyle/>
          <a:p>
            <a:pPr marL="400050" indent="-400050" algn="l">
              <a:buAutoNum type="romanUcPeriod"/>
            </a:pPr>
            <a:r>
              <a:rPr lang="es-SV" sz="2000" dirty="0" smtClean="0"/>
              <a:t>EL ENTORNO INTERNACIONAL</a:t>
            </a:r>
          </a:p>
          <a:p>
            <a:pPr marL="400050" indent="-400050" algn="l">
              <a:buAutoNum type="romanUcPeriod"/>
            </a:pPr>
            <a:endParaRPr lang="es-SV" sz="2000" dirty="0" smtClean="0"/>
          </a:p>
          <a:p>
            <a:pPr marL="400050" indent="-400050" algn="l">
              <a:buAutoNum type="romanUcPeriod"/>
            </a:pPr>
            <a:r>
              <a:rPr lang="es-SV" sz="2000" dirty="0" smtClean="0"/>
              <a:t>LA REGIÓN CENTROAMERICANA</a:t>
            </a:r>
          </a:p>
          <a:p>
            <a:pPr marL="400050" indent="-400050" algn="l">
              <a:buAutoNum type="romanUcPeriod"/>
            </a:pPr>
            <a:endParaRPr lang="es-SV" sz="2000" dirty="0" smtClean="0"/>
          </a:p>
          <a:p>
            <a:pPr marL="400050" indent="-400050" algn="l">
              <a:buAutoNum type="romanUcPeriod"/>
            </a:pPr>
            <a:r>
              <a:rPr lang="es-SV" sz="2000" dirty="0" smtClean="0"/>
              <a:t>ALGUNOS RESULTADOS DE EL SALVADOR 2010</a:t>
            </a:r>
          </a:p>
          <a:p>
            <a:pPr marL="400050" indent="-400050" algn="l">
              <a:buAutoNum type="romanUcPeriod"/>
            </a:pPr>
            <a:endParaRPr lang="es-SV" sz="2000" dirty="0" smtClean="0"/>
          </a:p>
          <a:p>
            <a:pPr marL="400050" indent="-400050" algn="l">
              <a:buAutoNum type="romanUcPeriod"/>
            </a:pPr>
            <a:r>
              <a:rPr lang="es-SV" sz="2000" dirty="0" smtClean="0"/>
              <a:t>PERSPECTIVAS 2011.</a:t>
            </a:r>
            <a:endParaRPr lang="es-SV" sz="2000" dirty="0"/>
          </a:p>
        </p:txBody>
      </p:sp>
      <p:sp>
        <p:nvSpPr>
          <p:cNvPr id="3" name="2 Marcador de número de diapositiva"/>
          <p:cNvSpPr>
            <a:spLocks noGrp="1"/>
          </p:cNvSpPr>
          <p:nvPr>
            <p:ph type="sldNum" sz="quarter" idx="12"/>
          </p:nvPr>
        </p:nvSpPr>
        <p:spPr/>
        <p:txBody>
          <a:bodyPr/>
          <a:lstStyle/>
          <a:p>
            <a:fld id="{9190BC47-854C-4B38-BD22-A38D00294797}" type="slidenum">
              <a:rPr lang="es-SV" smtClean="0"/>
              <a:pPr/>
              <a:t>2</a:t>
            </a:fld>
            <a:endParaRPr lang="es-SV" dirty="0"/>
          </a:p>
        </p:txBody>
      </p:sp>
      <p:sp>
        <p:nvSpPr>
          <p:cNvPr id="4" name="3 Título"/>
          <p:cNvSpPr>
            <a:spLocks noGrp="1"/>
          </p:cNvSpPr>
          <p:nvPr>
            <p:ph type="title"/>
          </p:nvPr>
        </p:nvSpPr>
        <p:spPr>
          <a:xfrm>
            <a:off x="390788" y="-183232"/>
            <a:ext cx="8429684" cy="1524000"/>
          </a:xfrm>
        </p:spPr>
        <p:txBody>
          <a:bodyPr>
            <a:normAutofit/>
          </a:bodyPr>
          <a:lstStyle/>
          <a:p>
            <a:r>
              <a:rPr lang="es-SV" sz="2800" b="1" dirty="0" smtClean="0"/>
              <a:t>LA TENDENCIA DE LA ECONOMÍA MUNDIAL Y SU IMPACTO EN</a:t>
            </a:r>
            <a:r>
              <a:rPr lang="es-SV" sz="2800" dirty="0" smtClean="0"/>
              <a:t/>
            </a:r>
            <a:br>
              <a:rPr lang="es-SV" sz="2800" dirty="0" smtClean="0"/>
            </a:br>
            <a:r>
              <a:rPr lang="es-SV" sz="2800" dirty="0" smtClean="0"/>
              <a:t> </a:t>
            </a:r>
            <a:r>
              <a:rPr lang="es-SV" sz="2800" b="1" dirty="0" smtClean="0"/>
              <a:t>EL SALVADOR  EN EL 2011</a:t>
            </a:r>
            <a:endParaRPr lang="es-SV"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srcRect l="18992" t="19380" r="13954" b="8236"/>
          <a:stretch/>
        </p:blipFill>
        <p:spPr bwMode="auto">
          <a:xfrm>
            <a:off x="827584" y="188640"/>
            <a:ext cx="7357731" cy="5956979"/>
          </a:xfrm>
          <a:prstGeom prst="rect">
            <a:avLst/>
          </a:prstGeom>
          <a:noFill/>
          <a:ln w="9525">
            <a:noFill/>
            <a:miter lim="800000"/>
            <a:headEnd/>
            <a:tailEnd/>
          </a:ln>
          <a:effectLst/>
        </p:spPr>
      </p:pic>
      <p:sp>
        <p:nvSpPr>
          <p:cNvPr id="3" name="2 Marcador de número de diapositiva"/>
          <p:cNvSpPr>
            <a:spLocks noGrp="1"/>
          </p:cNvSpPr>
          <p:nvPr>
            <p:ph type="sldNum" sz="quarter" idx="12"/>
          </p:nvPr>
        </p:nvSpPr>
        <p:spPr/>
        <p:txBody>
          <a:bodyPr/>
          <a:lstStyle/>
          <a:p>
            <a:fld id="{9190BC47-854C-4B38-BD22-A38D00294797}" type="slidenum">
              <a:rPr lang="es-SV" smtClean="0"/>
              <a:pPr/>
              <a:t>20</a:t>
            </a:fld>
            <a:endParaRPr lang="es-SV"/>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08077" y="522459"/>
            <a:ext cx="8534400" cy="758952"/>
          </a:xfrm>
        </p:spPr>
        <p:txBody>
          <a:bodyPr>
            <a:noAutofit/>
          </a:bodyPr>
          <a:lstStyle/>
          <a:p>
            <a:r>
              <a:rPr lang="es-SV" sz="2800" dirty="0"/>
              <a:t>AMÉRICA LATINA Y EL CARI CRECIMIENTO DEL PIB, </a:t>
            </a:r>
            <a:r>
              <a:rPr lang="es-SV" sz="2800" dirty="0" smtClean="0"/>
              <a:t>2010. (</a:t>
            </a:r>
            <a:r>
              <a:rPr lang="es-SV" sz="2800" dirty="0"/>
              <a:t>En porcentajes)</a:t>
            </a:r>
          </a:p>
        </p:txBody>
      </p:sp>
      <p:sp>
        <p:nvSpPr>
          <p:cNvPr id="2" name="1 Marcador de número de diapositiva"/>
          <p:cNvSpPr>
            <a:spLocks noGrp="1"/>
          </p:cNvSpPr>
          <p:nvPr>
            <p:ph type="sldNum" sz="quarter" idx="12"/>
          </p:nvPr>
        </p:nvSpPr>
        <p:spPr/>
        <p:txBody>
          <a:bodyPr/>
          <a:lstStyle/>
          <a:p>
            <a:fld id="{9190BC47-854C-4B38-BD22-A38D00294797}" type="slidenum">
              <a:rPr lang="es-SV" smtClean="0"/>
              <a:pPr/>
              <a:t>21</a:t>
            </a:fld>
            <a:endParaRPr lang="es-SV"/>
          </a:p>
        </p:txBody>
      </p:sp>
      <p:pic>
        <p:nvPicPr>
          <p:cNvPr id="12290"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8285" t="10093" r="3851" b="7674"/>
          <a:stretch/>
        </p:blipFill>
        <p:spPr bwMode="auto">
          <a:xfrm>
            <a:off x="251520" y="1300143"/>
            <a:ext cx="8569842" cy="51531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395536" y="6453336"/>
            <a:ext cx="3384376" cy="369332"/>
          </a:xfrm>
          <a:prstGeom prst="rect">
            <a:avLst/>
          </a:prstGeom>
          <a:noFill/>
        </p:spPr>
        <p:txBody>
          <a:bodyPr wrap="square" rtlCol="0">
            <a:spAutoFit/>
          </a:bodyPr>
          <a:lstStyle/>
          <a:p>
            <a:r>
              <a:rPr lang="es-SV" dirty="0" smtClean="0"/>
              <a:t>FUENTE: CEPAL</a:t>
            </a:r>
            <a:endParaRPr lang="es-SV" dirty="0"/>
          </a:p>
        </p:txBody>
      </p:sp>
    </p:spTree>
    <p:extLst>
      <p:ext uri="{BB962C8B-B14F-4D97-AF65-F5344CB8AC3E}">
        <p14:creationId xmlns="" xmlns:p14="http://schemas.microsoft.com/office/powerpoint/2010/main" val="3090027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Oval 1"/>
          <p:cNvSpPr>
            <a:spLocks noChangeArrowheads="1"/>
          </p:cNvSpPr>
          <p:nvPr/>
        </p:nvSpPr>
        <p:spPr bwMode="auto">
          <a:xfrm>
            <a:off x="539750" y="2349500"/>
            <a:ext cx="2376488" cy="1008063"/>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s-SV"/>
          </a:p>
        </p:txBody>
      </p:sp>
      <p:sp>
        <p:nvSpPr>
          <p:cNvPr id="10242" name="Rectangle 2"/>
          <p:cNvSpPr>
            <a:spLocks noChangeArrowheads="1"/>
          </p:cNvSpPr>
          <p:nvPr/>
        </p:nvSpPr>
        <p:spPr bwMode="auto">
          <a:xfrm>
            <a:off x="2700338" y="620713"/>
            <a:ext cx="4608512" cy="647700"/>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s-SV"/>
          </a:p>
        </p:txBody>
      </p:sp>
      <p:sp>
        <p:nvSpPr>
          <p:cNvPr id="10243" name="Text Box 3"/>
          <p:cNvSpPr txBox="1">
            <a:spLocks noChangeArrowheads="1"/>
          </p:cNvSpPr>
          <p:nvPr/>
        </p:nvSpPr>
        <p:spPr bwMode="auto">
          <a:xfrm>
            <a:off x="2928926" y="714356"/>
            <a:ext cx="4249737" cy="368300"/>
          </a:xfrm>
          <a:prstGeom prst="rect">
            <a:avLst/>
          </a:prstGeom>
          <a:no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0000" tIns="46800" rIns="90000" bIns="46800">
            <a:spAutoFit/>
          </a:bodyPr>
          <a:lstStyle/>
          <a:p>
            <a:pPr algn="ctr">
              <a:lnSpc>
                <a:spcPct val="100000"/>
              </a:lnSpc>
              <a:spcBef>
                <a:spcPts val="1125"/>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latin typeface="Arial" charset="0"/>
              </a:rPr>
              <a:t>CANALES DE TRANSMISIÓN</a:t>
            </a:r>
          </a:p>
        </p:txBody>
      </p:sp>
      <p:sp>
        <p:nvSpPr>
          <p:cNvPr id="10244" name="Text Box 4"/>
          <p:cNvSpPr txBox="1">
            <a:spLocks noChangeArrowheads="1"/>
          </p:cNvSpPr>
          <p:nvPr/>
        </p:nvSpPr>
        <p:spPr bwMode="auto">
          <a:xfrm>
            <a:off x="684213" y="2492375"/>
            <a:ext cx="2016125" cy="812800"/>
          </a:xfrm>
          <a:prstGeom prst="rect">
            <a:avLst/>
          </a:prstGeom>
          <a:noFill/>
          <a:ln w="9525">
            <a:noFill/>
            <a:round/>
            <a:headEnd/>
            <a:tailEnd/>
          </a:ln>
          <a:effectLst/>
        </p:spPr>
        <p:txBody>
          <a:bodyPr lIns="90000" tIns="46800" rIns="90000" bIns="46800">
            <a:spAutoFit/>
          </a:bodyPr>
          <a:lstStyle/>
          <a:p>
            <a:pPr algn="ctr">
              <a:lnSpc>
                <a:spcPct val="70000"/>
              </a:lnSpc>
              <a:spcBef>
                <a:spcPts val="1125"/>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rgbClr val="000000"/>
                </a:solidFill>
                <a:latin typeface="Arial" charset="0"/>
              </a:rPr>
              <a:t>COMERCIO</a:t>
            </a:r>
          </a:p>
          <a:p>
            <a:pPr algn="ctr">
              <a:lnSpc>
                <a:spcPct val="70000"/>
              </a:lnSpc>
              <a:spcBef>
                <a:spcPts val="1125"/>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rgbClr val="000000"/>
                </a:solidFill>
                <a:latin typeface="Arial" charset="0"/>
              </a:rPr>
              <a:t>Bienes y Servicios</a:t>
            </a:r>
          </a:p>
        </p:txBody>
      </p:sp>
      <p:sp>
        <p:nvSpPr>
          <p:cNvPr id="10245" name="Line 5"/>
          <p:cNvSpPr>
            <a:spLocks noChangeShapeType="1"/>
          </p:cNvSpPr>
          <p:nvPr/>
        </p:nvSpPr>
        <p:spPr bwMode="auto">
          <a:xfrm flipH="1">
            <a:off x="1976438" y="1268413"/>
            <a:ext cx="2166937" cy="1081087"/>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s-SV"/>
          </a:p>
        </p:txBody>
      </p:sp>
      <p:sp>
        <p:nvSpPr>
          <p:cNvPr id="10246" name="Oval 6"/>
          <p:cNvSpPr>
            <a:spLocks noChangeArrowheads="1"/>
          </p:cNvSpPr>
          <p:nvPr/>
        </p:nvSpPr>
        <p:spPr bwMode="auto">
          <a:xfrm>
            <a:off x="3348038" y="2492375"/>
            <a:ext cx="2376487" cy="1006475"/>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s-SV"/>
          </a:p>
        </p:txBody>
      </p:sp>
      <p:sp>
        <p:nvSpPr>
          <p:cNvPr id="10247" name="Text Box 7"/>
          <p:cNvSpPr txBox="1">
            <a:spLocks noChangeArrowheads="1"/>
          </p:cNvSpPr>
          <p:nvPr/>
        </p:nvSpPr>
        <p:spPr bwMode="auto">
          <a:xfrm>
            <a:off x="3708400" y="2708275"/>
            <a:ext cx="1728788" cy="785813"/>
          </a:xfrm>
          <a:prstGeom prst="rect">
            <a:avLst/>
          </a:prstGeom>
          <a:noFill/>
          <a:ln w="9525">
            <a:noFill/>
            <a:round/>
            <a:headEnd/>
            <a:tailEnd/>
          </a:ln>
          <a:effectLst/>
        </p:spPr>
        <p:txBody>
          <a:bodyPr lIns="90000" tIns="46800" rIns="90000" bIns="46800">
            <a:spAutoFit/>
          </a:bodyPr>
          <a:lstStyle/>
          <a:p>
            <a:pPr algn="ctr">
              <a:lnSpc>
                <a:spcPct val="100000"/>
              </a:lnSpc>
              <a:spcBef>
                <a:spcPts val="1125"/>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rgbClr val="000000"/>
                </a:solidFill>
                <a:latin typeface="Arial" charset="0"/>
              </a:rPr>
              <a:t>FINANCIERO</a:t>
            </a:r>
          </a:p>
          <a:p>
            <a:pPr algn="ctr">
              <a:lnSpc>
                <a:spcPct val="100000"/>
              </a:lnSpc>
              <a:spcBef>
                <a:spcPts val="1125"/>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800" dirty="0">
              <a:solidFill>
                <a:srgbClr val="000000"/>
              </a:solidFill>
              <a:latin typeface="Arial" charset="0"/>
            </a:endParaRPr>
          </a:p>
        </p:txBody>
      </p:sp>
      <p:sp>
        <p:nvSpPr>
          <p:cNvPr id="10248" name="Line 8"/>
          <p:cNvSpPr>
            <a:spLocks noChangeShapeType="1"/>
          </p:cNvSpPr>
          <p:nvPr/>
        </p:nvSpPr>
        <p:spPr bwMode="auto">
          <a:xfrm flipH="1">
            <a:off x="4568825" y="1268413"/>
            <a:ext cx="222250" cy="1223962"/>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s-SV"/>
          </a:p>
        </p:txBody>
      </p:sp>
      <p:sp>
        <p:nvSpPr>
          <p:cNvPr id="10249" name="Oval 9"/>
          <p:cNvSpPr>
            <a:spLocks noChangeArrowheads="1"/>
          </p:cNvSpPr>
          <p:nvPr/>
        </p:nvSpPr>
        <p:spPr bwMode="auto">
          <a:xfrm>
            <a:off x="6084888" y="2349500"/>
            <a:ext cx="2374900" cy="935038"/>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s-SV"/>
          </a:p>
        </p:txBody>
      </p:sp>
      <p:sp>
        <p:nvSpPr>
          <p:cNvPr id="10250" name="Text Box 10"/>
          <p:cNvSpPr txBox="1">
            <a:spLocks noChangeArrowheads="1"/>
          </p:cNvSpPr>
          <p:nvPr/>
        </p:nvSpPr>
        <p:spPr bwMode="auto">
          <a:xfrm>
            <a:off x="6300788" y="2492375"/>
            <a:ext cx="2087562" cy="565150"/>
          </a:xfrm>
          <a:prstGeom prst="rect">
            <a:avLst/>
          </a:prstGeom>
          <a:noFill/>
          <a:ln w="9525">
            <a:noFill/>
            <a:round/>
            <a:headEnd/>
            <a:tailEnd/>
          </a:ln>
          <a:effectLst/>
        </p:spPr>
        <p:txBody>
          <a:bodyPr lIns="90000" tIns="46800" rIns="90000" bIns="46800">
            <a:spAutoFit/>
          </a:bodyPr>
          <a:lstStyle/>
          <a:p>
            <a:pPr algn="ctr">
              <a:lnSpc>
                <a:spcPct val="60000"/>
              </a:lnSpc>
              <a:spcBef>
                <a:spcPts val="1125"/>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rgbClr val="000000"/>
                </a:solidFill>
                <a:latin typeface="Arial" charset="0"/>
              </a:rPr>
              <a:t>REMESAS</a:t>
            </a:r>
          </a:p>
          <a:p>
            <a:pPr algn="ctr">
              <a:lnSpc>
                <a:spcPct val="60000"/>
              </a:lnSpc>
              <a:spcBef>
                <a:spcPts val="1125"/>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rgbClr val="000000"/>
                </a:solidFill>
                <a:latin typeface="Arial" charset="0"/>
              </a:rPr>
              <a:t>FAMILIARES</a:t>
            </a:r>
          </a:p>
        </p:txBody>
      </p:sp>
      <p:sp>
        <p:nvSpPr>
          <p:cNvPr id="10251" name="Line 11"/>
          <p:cNvSpPr>
            <a:spLocks noChangeShapeType="1"/>
          </p:cNvSpPr>
          <p:nvPr/>
        </p:nvSpPr>
        <p:spPr bwMode="auto">
          <a:xfrm>
            <a:off x="6011863" y="1268413"/>
            <a:ext cx="1152525" cy="1081087"/>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s-SV"/>
          </a:p>
        </p:txBody>
      </p:sp>
      <p:sp>
        <p:nvSpPr>
          <p:cNvPr id="10252" name="Line 12"/>
          <p:cNvSpPr>
            <a:spLocks noChangeShapeType="1"/>
          </p:cNvSpPr>
          <p:nvPr/>
        </p:nvSpPr>
        <p:spPr bwMode="auto">
          <a:xfrm flipH="1">
            <a:off x="608013" y="3357563"/>
            <a:ext cx="1014412" cy="1008062"/>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s-SV"/>
          </a:p>
        </p:txBody>
      </p:sp>
      <p:sp>
        <p:nvSpPr>
          <p:cNvPr id="10253" name="Line 13"/>
          <p:cNvSpPr>
            <a:spLocks noChangeShapeType="1"/>
          </p:cNvSpPr>
          <p:nvPr/>
        </p:nvSpPr>
        <p:spPr bwMode="auto">
          <a:xfrm>
            <a:off x="1619250" y="3357563"/>
            <a:ext cx="792163" cy="1008062"/>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s-SV"/>
          </a:p>
        </p:txBody>
      </p:sp>
      <p:sp>
        <p:nvSpPr>
          <p:cNvPr id="10254" name="Oval 14"/>
          <p:cNvSpPr>
            <a:spLocks noChangeArrowheads="1"/>
          </p:cNvSpPr>
          <p:nvPr/>
        </p:nvSpPr>
        <p:spPr bwMode="auto">
          <a:xfrm>
            <a:off x="285720" y="4357695"/>
            <a:ext cx="1368425" cy="1285884"/>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s-SV"/>
          </a:p>
        </p:txBody>
      </p:sp>
      <p:sp>
        <p:nvSpPr>
          <p:cNvPr id="10255" name="Oval 15"/>
          <p:cNvSpPr>
            <a:spLocks noChangeArrowheads="1"/>
          </p:cNvSpPr>
          <p:nvPr/>
        </p:nvSpPr>
        <p:spPr bwMode="auto">
          <a:xfrm>
            <a:off x="1979613" y="4365625"/>
            <a:ext cx="1439862" cy="13684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s-SV"/>
          </a:p>
        </p:txBody>
      </p:sp>
      <p:sp>
        <p:nvSpPr>
          <p:cNvPr id="10256" name="Text Box 16"/>
          <p:cNvSpPr txBox="1">
            <a:spLocks noChangeArrowheads="1"/>
          </p:cNvSpPr>
          <p:nvPr/>
        </p:nvSpPr>
        <p:spPr bwMode="auto">
          <a:xfrm>
            <a:off x="539750" y="4652963"/>
            <a:ext cx="792163" cy="366712"/>
          </a:xfrm>
          <a:prstGeom prst="rect">
            <a:avLst/>
          </a:prstGeom>
          <a:noFill/>
          <a:ln w="9525">
            <a:noFill/>
            <a:round/>
            <a:headEnd/>
            <a:tailEnd/>
          </a:ln>
          <a:effectLst/>
        </p:spPr>
        <p:txBody>
          <a:bodyPr wrap="none" anchor="ctr"/>
          <a:lstStyle/>
          <a:p>
            <a:endParaRPr lang="es-SV"/>
          </a:p>
        </p:txBody>
      </p:sp>
      <p:sp>
        <p:nvSpPr>
          <p:cNvPr id="10257" name="Text Box 17"/>
          <p:cNvSpPr txBox="1">
            <a:spLocks noChangeArrowheads="1"/>
          </p:cNvSpPr>
          <p:nvPr/>
        </p:nvSpPr>
        <p:spPr bwMode="auto">
          <a:xfrm>
            <a:off x="142844" y="4365625"/>
            <a:ext cx="1643074" cy="1207639"/>
          </a:xfrm>
          <a:prstGeom prst="rect">
            <a:avLst/>
          </a:prstGeom>
          <a:noFill/>
          <a:ln w="9525">
            <a:noFill/>
            <a:round/>
            <a:headEnd/>
            <a:tailEnd/>
          </a:ln>
          <a:effectLst/>
        </p:spPr>
        <p:txBody>
          <a:bodyPr wrap="square" lIns="90000" tIns="46800" rIns="90000" bIns="46800">
            <a:spAutoFit/>
          </a:bodyPr>
          <a:lstStyle/>
          <a:p>
            <a:pPr algn="ctr">
              <a:lnSpc>
                <a:spcPct val="100000"/>
              </a:lnSpc>
              <a:spcBef>
                <a:spcPts val="1000"/>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latin typeface="Arial" charset="0"/>
              </a:rPr>
              <a:t>Alto grado dependencia paises en crisis</a:t>
            </a:r>
          </a:p>
          <a:p>
            <a:pPr algn="ctr">
              <a:lnSpc>
                <a:spcPct val="100000"/>
              </a:lnSpc>
              <a:spcBef>
                <a:spcPts val="1000"/>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dirty="0">
              <a:solidFill>
                <a:srgbClr val="000000"/>
              </a:solidFill>
              <a:latin typeface="Arial" charset="0"/>
            </a:endParaRPr>
          </a:p>
        </p:txBody>
      </p:sp>
      <p:sp>
        <p:nvSpPr>
          <p:cNvPr id="10258" name="Text Box 18"/>
          <p:cNvSpPr txBox="1">
            <a:spLocks noChangeArrowheads="1"/>
          </p:cNvSpPr>
          <p:nvPr/>
        </p:nvSpPr>
        <p:spPr bwMode="auto">
          <a:xfrm>
            <a:off x="2051050" y="4508500"/>
            <a:ext cx="1296988" cy="1060450"/>
          </a:xfrm>
          <a:prstGeom prst="rect">
            <a:avLst/>
          </a:prstGeom>
          <a:noFill/>
          <a:ln w="9525">
            <a:noFill/>
            <a:round/>
            <a:headEnd/>
            <a:tailEnd/>
          </a:ln>
          <a:effectLst/>
        </p:spPr>
        <p:txBody>
          <a:bodyPr lIns="90000" tIns="46800" rIns="90000" bIns="46800">
            <a:spAutoFit/>
          </a:bodyPr>
          <a:lstStyle/>
          <a:p>
            <a:pPr algn="ctr">
              <a:lnSpc>
                <a:spcPct val="100000"/>
              </a:lnSpc>
              <a:spcBef>
                <a:spcPts val="1125"/>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Arial" charset="0"/>
              </a:rPr>
              <a:t>Turismo</a:t>
            </a:r>
          </a:p>
          <a:p>
            <a:pPr algn="ctr">
              <a:lnSpc>
                <a:spcPct val="100000"/>
              </a:lnSpc>
              <a:spcBef>
                <a:spcPts val="1125"/>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Arial" charset="0"/>
              </a:rPr>
              <a:t>Flujo y Gasto</a:t>
            </a:r>
          </a:p>
        </p:txBody>
      </p:sp>
      <p:sp>
        <p:nvSpPr>
          <p:cNvPr id="10259" name="Oval 19"/>
          <p:cNvSpPr>
            <a:spLocks noChangeArrowheads="1"/>
          </p:cNvSpPr>
          <p:nvPr/>
        </p:nvSpPr>
        <p:spPr bwMode="auto">
          <a:xfrm>
            <a:off x="3563938" y="3716338"/>
            <a:ext cx="1152525" cy="10795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s-SV"/>
          </a:p>
        </p:txBody>
      </p:sp>
      <p:sp>
        <p:nvSpPr>
          <p:cNvPr id="10260" name="Line 20"/>
          <p:cNvSpPr>
            <a:spLocks noChangeShapeType="1"/>
          </p:cNvSpPr>
          <p:nvPr/>
        </p:nvSpPr>
        <p:spPr bwMode="auto">
          <a:xfrm>
            <a:off x="3995738" y="3429000"/>
            <a:ext cx="1587" cy="287338"/>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s-SV"/>
          </a:p>
        </p:txBody>
      </p:sp>
      <p:sp>
        <p:nvSpPr>
          <p:cNvPr id="10261" name="Line 21"/>
          <p:cNvSpPr>
            <a:spLocks noChangeShapeType="1"/>
          </p:cNvSpPr>
          <p:nvPr/>
        </p:nvSpPr>
        <p:spPr bwMode="auto">
          <a:xfrm>
            <a:off x="4716463" y="3500438"/>
            <a:ext cx="1587" cy="1728787"/>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s-SV"/>
          </a:p>
        </p:txBody>
      </p:sp>
      <p:sp>
        <p:nvSpPr>
          <p:cNvPr id="10262" name="Oval 22"/>
          <p:cNvSpPr>
            <a:spLocks noChangeArrowheads="1"/>
          </p:cNvSpPr>
          <p:nvPr/>
        </p:nvSpPr>
        <p:spPr bwMode="auto">
          <a:xfrm>
            <a:off x="4071934" y="5214950"/>
            <a:ext cx="1225550" cy="10795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s-SV"/>
          </a:p>
        </p:txBody>
      </p:sp>
      <p:sp>
        <p:nvSpPr>
          <p:cNvPr id="10263" name="Text Box 23"/>
          <p:cNvSpPr txBox="1">
            <a:spLocks noChangeArrowheads="1"/>
          </p:cNvSpPr>
          <p:nvPr/>
        </p:nvSpPr>
        <p:spPr bwMode="auto">
          <a:xfrm>
            <a:off x="3635375" y="4005263"/>
            <a:ext cx="1152525" cy="642937"/>
          </a:xfrm>
          <a:prstGeom prst="rect">
            <a:avLst/>
          </a:prstGeom>
          <a:noFill/>
          <a:ln w="9525">
            <a:noFill/>
            <a:round/>
            <a:headEnd/>
            <a:tailEnd/>
          </a:ln>
          <a:effectLst/>
        </p:spPr>
        <p:txBody>
          <a:bodyPr lIns="90000" tIns="46800" rIns="90000" bIns="46800">
            <a:spAutoFit/>
          </a:bodyPr>
          <a:lstStyle/>
          <a:p>
            <a:pPr algn="ctr">
              <a:lnSpc>
                <a:spcPct val="100000"/>
              </a:lnSpc>
              <a:spcBef>
                <a:spcPts val="1125"/>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rgbClr val="000000"/>
                </a:solidFill>
                <a:latin typeface="Arial" charset="0"/>
              </a:rPr>
              <a:t>Tasas de interés</a:t>
            </a:r>
          </a:p>
        </p:txBody>
      </p:sp>
      <p:sp>
        <p:nvSpPr>
          <p:cNvPr id="10264" name="Text Box 24"/>
          <p:cNvSpPr txBox="1">
            <a:spLocks noChangeArrowheads="1"/>
          </p:cNvSpPr>
          <p:nvPr/>
        </p:nvSpPr>
        <p:spPr bwMode="auto">
          <a:xfrm>
            <a:off x="4067175" y="5373688"/>
            <a:ext cx="1296988" cy="766762"/>
          </a:xfrm>
          <a:prstGeom prst="rect">
            <a:avLst/>
          </a:prstGeom>
          <a:noFill/>
          <a:ln w="9525">
            <a:noFill/>
            <a:round/>
            <a:headEnd/>
            <a:tailEnd/>
          </a:ln>
          <a:effectLst/>
        </p:spPr>
        <p:txBody>
          <a:bodyPr lIns="90000" tIns="46800" rIns="90000" bIns="46800">
            <a:spAutoFit/>
          </a:bodyPr>
          <a:lstStyle/>
          <a:p>
            <a:pPr algn="ctr">
              <a:lnSpc>
                <a:spcPct val="100000"/>
              </a:lnSpc>
              <a:spcBef>
                <a:spcPts val="875"/>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a:solidFill>
                  <a:srgbClr val="000000"/>
                </a:solidFill>
                <a:latin typeface="Arial" charset="0"/>
              </a:rPr>
              <a:t>IED</a:t>
            </a:r>
          </a:p>
          <a:p>
            <a:pPr algn="ctr">
              <a:lnSpc>
                <a:spcPct val="100000"/>
              </a:lnSpc>
              <a:spcBef>
                <a:spcPts val="750"/>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latin typeface="Arial" charset="0"/>
              </a:rPr>
              <a:t>FLUJO Y STOCK</a:t>
            </a:r>
          </a:p>
        </p:txBody>
      </p:sp>
      <p:sp>
        <p:nvSpPr>
          <p:cNvPr id="10265" name="Oval 25"/>
          <p:cNvSpPr>
            <a:spLocks noChangeArrowheads="1"/>
          </p:cNvSpPr>
          <p:nvPr/>
        </p:nvSpPr>
        <p:spPr bwMode="auto">
          <a:xfrm>
            <a:off x="5003800" y="4365625"/>
            <a:ext cx="1152525" cy="1008063"/>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s-SV"/>
          </a:p>
        </p:txBody>
      </p:sp>
      <p:sp>
        <p:nvSpPr>
          <p:cNvPr id="10266" name="Line 26"/>
          <p:cNvSpPr>
            <a:spLocks noChangeShapeType="1"/>
          </p:cNvSpPr>
          <p:nvPr/>
        </p:nvSpPr>
        <p:spPr bwMode="auto">
          <a:xfrm>
            <a:off x="5219700" y="3429000"/>
            <a:ext cx="1588" cy="1008063"/>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s-SV"/>
          </a:p>
        </p:txBody>
      </p:sp>
      <p:sp>
        <p:nvSpPr>
          <p:cNvPr id="10267" name="Text Box 27"/>
          <p:cNvSpPr txBox="1">
            <a:spLocks noChangeArrowheads="1"/>
          </p:cNvSpPr>
          <p:nvPr/>
        </p:nvSpPr>
        <p:spPr bwMode="auto">
          <a:xfrm>
            <a:off x="5076825" y="4652963"/>
            <a:ext cx="790575" cy="366712"/>
          </a:xfrm>
          <a:prstGeom prst="rect">
            <a:avLst/>
          </a:prstGeom>
          <a:noFill/>
          <a:ln w="9525">
            <a:noFill/>
            <a:round/>
            <a:headEnd/>
            <a:tailEnd/>
          </a:ln>
          <a:effectLst/>
        </p:spPr>
        <p:txBody>
          <a:bodyPr wrap="none" anchor="ctr"/>
          <a:lstStyle/>
          <a:p>
            <a:endParaRPr lang="es-SV"/>
          </a:p>
        </p:txBody>
      </p:sp>
      <p:sp>
        <p:nvSpPr>
          <p:cNvPr id="10268" name="Text Box 28"/>
          <p:cNvSpPr txBox="1">
            <a:spLocks noChangeArrowheads="1"/>
          </p:cNvSpPr>
          <p:nvPr/>
        </p:nvSpPr>
        <p:spPr bwMode="auto">
          <a:xfrm>
            <a:off x="4859338" y="4508500"/>
            <a:ext cx="1441450" cy="581025"/>
          </a:xfrm>
          <a:prstGeom prst="rect">
            <a:avLst/>
          </a:prstGeom>
          <a:noFill/>
          <a:ln w="9525">
            <a:noFill/>
            <a:round/>
            <a:headEnd/>
            <a:tailEnd/>
          </a:ln>
          <a:effectLst/>
        </p:spPr>
        <p:txBody>
          <a:bodyPr lIns="90000" tIns="46800" rIns="90000" bIns="46800">
            <a:spAutoFit/>
          </a:bodyPr>
          <a:lstStyle/>
          <a:p>
            <a:pPr algn="ctr">
              <a:lnSpc>
                <a:spcPct val="100000"/>
              </a:lnSpc>
              <a:spcBef>
                <a:spcPts val="1000"/>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latin typeface="Arial" charset="0"/>
              </a:rPr>
              <a:t>Restricc. crediticias</a:t>
            </a:r>
          </a:p>
        </p:txBody>
      </p:sp>
      <p:sp>
        <p:nvSpPr>
          <p:cNvPr id="10269" name="Line 29"/>
          <p:cNvSpPr>
            <a:spLocks noChangeShapeType="1"/>
          </p:cNvSpPr>
          <p:nvPr/>
        </p:nvSpPr>
        <p:spPr bwMode="auto">
          <a:xfrm>
            <a:off x="6877050" y="3284538"/>
            <a:ext cx="1588" cy="2376487"/>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s-SV"/>
          </a:p>
        </p:txBody>
      </p:sp>
      <p:sp>
        <p:nvSpPr>
          <p:cNvPr id="10270" name="Oval 30"/>
          <p:cNvSpPr>
            <a:spLocks noChangeArrowheads="1"/>
          </p:cNvSpPr>
          <p:nvPr/>
        </p:nvSpPr>
        <p:spPr bwMode="auto">
          <a:xfrm>
            <a:off x="6948488" y="4941888"/>
            <a:ext cx="1223962" cy="1150937"/>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s-SV"/>
          </a:p>
        </p:txBody>
      </p:sp>
      <p:sp>
        <p:nvSpPr>
          <p:cNvPr id="10271" name="Text Box 31"/>
          <p:cNvSpPr txBox="1">
            <a:spLocks noChangeArrowheads="1"/>
          </p:cNvSpPr>
          <p:nvPr/>
        </p:nvSpPr>
        <p:spPr bwMode="auto">
          <a:xfrm>
            <a:off x="6948488" y="5157788"/>
            <a:ext cx="1295400" cy="823912"/>
          </a:xfrm>
          <a:prstGeom prst="rect">
            <a:avLst/>
          </a:prstGeom>
          <a:noFill/>
          <a:ln w="9525">
            <a:noFill/>
            <a:round/>
            <a:headEnd/>
            <a:tailEnd/>
          </a:ln>
          <a:effectLst/>
        </p:spPr>
        <p:txBody>
          <a:bodyPr lIns="90000" tIns="46800" rIns="90000" bIns="46800">
            <a:spAutoFit/>
          </a:bodyPr>
          <a:lstStyle/>
          <a:p>
            <a:pPr algn="ctr">
              <a:lnSpc>
                <a:spcPct val="100000"/>
              </a:lnSpc>
              <a:spcBef>
                <a:spcPts val="1000"/>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latin typeface="Arial" charset="0"/>
              </a:rPr>
              <a:t>Reducción montos de envío</a:t>
            </a:r>
          </a:p>
        </p:txBody>
      </p:sp>
      <p:sp>
        <p:nvSpPr>
          <p:cNvPr id="10272" name="Line 32"/>
          <p:cNvSpPr>
            <a:spLocks noChangeShapeType="1"/>
          </p:cNvSpPr>
          <p:nvPr/>
        </p:nvSpPr>
        <p:spPr bwMode="auto">
          <a:xfrm>
            <a:off x="6877050" y="4292600"/>
            <a:ext cx="574675" cy="1588"/>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s-SV"/>
          </a:p>
        </p:txBody>
      </p:sp>
      <p:sp>
        <p:nvSpPr>
          <p:cNvPr id="10273" name="AutoShape 33"/>
          <p:cNvSpPr>
            <a:spLocks noChangeArrowheads="1"/>
          </p:cNvSpPr>
          <p:nvPr/>
        </p:nvSpPr>
        <p:spPr bwMode="auto">
          <a:xfrm>
            <a:off x="7451725" y="3860800"/>
            <a:ext cx="1296988" cy="936625"/>
          </a:xfrm>
          <a:prstGeom prst="flowChartPreparation">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s-SV"/>
          </a:p>
        </p:txBody>
      </p:sp>
      <p:sp>
        <p:nvSpPr>
          <p:cNvPr id="10274" name="Text Box 34"/>
          <p:cNvSpPr txBox="1">
            <a:spLocks noChangeArrowheads="1"/>
          </p:cNvSpPr>
          <p:nvPr/>
        </p:nvSpPr>
        <p:spPr bwMode="auto">
          <a:xfrm>
            <a:off x="7451725" y="4005263"/>
            <a:ext cx="1439863" cy="730250"/>
          </a:xfrm>
          <a:prstGeom prst="rect">
            <a:avLst/>
          </a:prstGeom>
          <a:noFill/>
          <a:ln w="9525">
            <a:noFill/>
            <a:round/>
            <a:headEnd/>
            <a:tailEnd/>
          </a:ln>
          <a:effectLst/>
        </p:spPr>
        <p:txBody>
          <a:bodyPr lIns="90000" tIns="46800" rIns="90000" bIns="46800">
            <a:spAutoFit/>
          </a:bodyPr>
          <a:lstStyle/>
          <a:p>
            <a:pPr algn="ctr">
              <a:lnSpc>
                <a:spcPct val="40000"/>
              </a:lnSpc>
              <a:spcBef>
                <a:spcPts val="1125"/>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Arial" charset="0"/>
              </a:rPr>
              <a:t>Aumento</a:t>
            </a:r>
          </a:p>
          <a:p>
            <a:pPr algn="ctr">
              <a:lnSpc>
                <a:spcPct val="70000"/>
              </a:lnSpc>
              <a:spcBef>
                <a:spcPts val="1125"/>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Arial" charset="0"/>
              </a:rPr>
              <a:t>Desempleo USA</a:t>
            </a:r>
          </a:p>
        </p:txBody>
      </p:sp>
      <p:sp>
        <p:nvSpPr>
          <p:cNvPr id="36" name="35 Marcador de número de diapositiva"/>
          <p:cNvSpPr>
            <a:spLocks noGrp="1"/>
          </p:cNvSpPr>
          <p:nvPr>
            <p:ph type="sldNum" sz="quarter" idx="12"/>
          </p:nvPr>
        </p:nvSpPr>
        <p:spPr/>
        <p:txBody>
          <a:bodyPr/>
          <a:lstStyle/>
          <a:p>
            <a:fld id="{9190BC47-854C-4B38-BD22-A38D00294797}" type="slidenum">
              <a:rPr lang="es-SV" smtClean="0"/>
              <a:pPr/>
              <a:t>22</a:t>
            </a:fld>
            <a:endParaRPr lang="es-SV"/>
          </a:p>
        </p:txBody>
      </p:sp>
      <p:sp>
        <p:nvSpPr>
          <p:cNvPr id="37" name="Rectangle 57"/>
          <p:cNvSpPr>
            <a:spLocks noChangeArrowheads="1"/>
          </p:cNvSpPr>
          <p:nvPr/>
        </p:nvSpPr>
        <p:spPr bwMode="auto">
          <a:xfrm>
            <a:off x="332581" y="5783263"/>
            <a:ext cx="199866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s-SV" sz="1400" b="1" dirty="0">
                <a:solidFill>
                  <a:schemeClr val="tx2"/>
                </a:solidFill>
              </a:rPr>
              <a:t>EE.UU.. + C.A= 81.6%)</a:t>
            </a:r>
            <a:endParaRPr lang="es-ES" sz="1400" b="1" dirty="0">
              <a:solidFill>
                <a:schemeClr val="tx2"/>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0" y="0"/>
            <a:ext cx="8915400" cy="950913"/>
          </a:xfrm>
        </p:spPr>
        <p:txBody>
          <a:bodyPr rtlCol="0">
            <a:normAutofit fontScale="90000"/>
          </a:bodyPr>
          <a:lstStyle/>
          <a:p>
            <a:pPr eaLnBrk="1" fontAlgn="auto" hangingPunct="1">
              <a:spcAft>
                <a:spcPts val="0"/>
              </a:spcAft>
              <a:defRPr/>
            </a:pPr>
            <a:r>
              <a:rPr lang="es-SV" i="1" dirty="0" smtClean="0">
                <a:solidFill>
                  <a:schemeClr val="tx2"/>
                </a:solidFill>
                <a:latin typeface="Bell MT" pitchFamily="18" charset="0"/>
              </a:rPr>
              <a:t>	</a:t>
            </a:r>
            <a:r>
              <a:rPr lang="es-SV" sz="3100" b="1" i="1" dirty="0" smtClean="0">
                <a:solidFill>
                  <a:schemeClr val="tx2"/>
                </a:solidFill>
                <a:latin typeface="Bell MT" pitchFamily="18" charset="0"/>
              </a:rPr>
              <a:t>Principales socios comerciales de El Salvador: Exportación </a:t>
            </a:r>
            <a:r>
              <a:rPr lang="es-SV" sz="2700" b="1" i="1" dirty="0" smtClean="0">
                <a:solidFill>
                  <a:schemeClr val="tx2"/>
                </a:solidFill>
                <a:latin typeface="Bell MT" pitchFamily="18" charset="0"/>
              </a:rPr>
              <a:t>Valores FOB, en miles $, 2009</a:t>
            </a:r>
            <a:endParaRPr lang="es-ES" b="1" i="1" dirty="0">
              <a:solidFill>
                <a:schemeClr val="tx2"/>
              </a:solidFill>
              <a:latin typeface="Bell MT" pitchFamily="18" charset="0"/>
            </a:endParaRPr>
          </a:p>
        </p:txBody>
      </p:sp>
      <p:sp>
        <p:nvSpPr>
          <p:cNvPr id="4" name="3 Marcador de número de diapositiva"/>
          <p:cNvSpPr>
            <a:spLocks noGrp="1"/>
          </p:cNvSpPr>
          <p:nvPr>
            <p:ph type="sldNum" sz="quarter" idx="12"/>
          </p:nvPr>
        </p:nvSpPr>
        <p:spPr/>
        <p:txBody>
          <a:bodyPr/>
          <a:lstStyle/>
          <a:p>
            <a:pPr>
              <a:defRPr/>
            </a:pPr>
            <a:fld id="{81E2AE36-7B53-44D3-B0E3-97D3A790E1A1}" type="slidenum">
              <a:rPr lang="es-ES"/>
              <a:pPr>
                <a:defRPr/>
              </a:pPr>
              <a:t>23</a:t>
            </a:fld>
            <a:endParaRPr lang="es-ES"/>
          </a:p>
        </p:txBody>
      </p:sp>
      <p:graphicFrame>
        <p:nvGraphicFramePr>
          <p:cNvPr id="8" name="7 Tabla"/>
          <p:cNvGraphicFramePr>
            <a:graphicFrameLocks noGrp="1"/>
          </p:cNvGraphicFramePr>
          <p:nvPr/>
        </p:nvGraphicFramePr>
        <p:xfrm>
          <a:off x="214282" y="1071546"/>
          <a:ext cx="3809999" cy="5469611"/>
        </p:xfrm>
        <a:graphic>
          <a:graphicData uri="http://schemas.openxmlformats.org/drawingml/2006/table">
            <a:tbl>
              <a:tblPr>
                <a:tableStyleId>{5C22544A-7EE6-4342-B048-85BDC9FD1C3A}</a:tableStyleId>
              </a:tblPr>
              <a:tblGrid>
                <a:gridCol w="282222"/>
                <a:gridCol w="1622777"/>
                <a:gridCol w="1066800"/>
                <a:gridCol w="838200"/>
              </a:tblGrid>
              <a:tr h="243686">
                <a:tc rowSpan="3">
                  <a:txBody>
                    <a:bodyPr/>
                    <a:lstStyle/>
                    <a:p>
                      <a:pPr algn="ctr" fontAlgn="ctr"/>
                      <a:r>
                        <a:rPr lang="es-ES" sz="1400" b="1" u="none" strike="noStrike" dirty="0">
                          <a:solidFill>
                            <a:schemeClr val="tx2"/>
                          </a:solidFill>
                        </a:rPr>
                        <a:t>No.</a:t>
                      </a:r>
                      <a:endParaRPr lang="es-ES" sz="1400" b="1" i="0" u="none" strike="noStrike" dirty="0">
                        <a:solidFill>
                          <a:schemeClr val="tx2"/>
                        </a:solidFill>
                        <a:latin typeface="Arial"/>
                      </a:endParaRPr>
                    </a:p>
                  </a:txBody>
                  <a:tcPr marL="0" marR="0" marT="0" marB="0" anchor="ctr"/>
                </a:tc>
                <a:tc rowSpan="3">
                  <a:txBody>
                    <a:bodyPr/>
                    <a:lstStyle/>
                    <a:p>
                      <a:pPr algn="ctr" fontAlgn="ctr"/>
                      <a:r>
                        <a:rPr lang="es-ES" sz="1400" b="1" u="none" strike="noStrike" dirty="0">
                          <a:solidFill>
                            <a:schemeClr val="tx2"/>
                          </a:solidFill>
                        </a:rPr>
                        <a:t>PAÍS</a:t>
                      </a:r>
                      <a:endParaRPr lang="es-ES" sz="1400" b="1" i="0" u="none" strike="noStrike" dirty="0">
                        <a:solidFill>
                          <a:schemeClr val="tx2"/>
                        </a:solidFill>
                        <a:latin typeface="Arial"/>
                      </a:endParaRPr>
                    </a:p>
                  </a:txBody>
                  <a:tcPr marL="0" marR="0" marT="0" marB="0" anchor="ctr"/>
                </a:tc>
                <a:tc gridSpan="2">
                  <a:txBody>
                    <a:bodyPr/>
                    <a:lstStyle/>
                    <a:p>
                      <a:pPr algn="ctr" fontAlgn="ctr"/>
                      <a:r>
                        <a:rPr lang="es-ES" sz="1200" b="1" u="none" strike="noStrike" dirty="0">
                          <a:solidFill>
                            <a:schemeClr val="tx2"/>
                          </a:solidFill>
                        </a:rPr>
                        <a:t>2009</a:t>
                      </a:r>
                      <a:endParaRPr lang="es-ES" sz="1200" b="1" i="0" u="none" strike="noStrike" dirty="0">
                        <a:solidFill>
                          <a:schemeClr val="tx2"/>
                        </a:solidFill>
                        <a:latin typeface="Arial"/>
                      </a:endParaRPr>
                    </a:p>
                  </a:txBody>
                  <a:tcPr marL="0" marR="0" marT="0" marB="0" anchor="ctr"/>
                </a:tc>
                <a:tc hMerge="1">
                  <a:txBody>
                    <a:bodyPr/>
                    <a:lstStyle/>
                    <a:p>
                      <a:endParaRPr lang="es-ES"/>
                    </a:p>
                  </a:txBody>
                  <a:tcPr/>
                </a:tc>
              </a:tr>
              <a:tr h="243686">
                <a:tc vMerge="1">
                  <a:txBody>
                    <a:bodyPr/>
                    <a:lstStyle/>
                    <a:p>
                      <a:endParaRPr lang="es-ES"/>
                    </a:p>
                  </a:txBody>
                  <a:tcPr/>
                </a:tc>
                <a:tc vMerge="1">
                  <a:txBody>
                    <a:bodyPr/>
                    <a:lstStyle/>
                    <a:p>
                      <a:endParaRPr lang="es-ES"/>
                    </a:p>
                  </a:txBody>
                  <a:tcPr/>
                </a:tc>
                <a:tc gridSpan="2">
                  <a:txBody>
                    <a:bodyPr/>
                    <a:lstStyle/>
                    <a:p>
                      <a:pPr algn="ctr" fontAlgn="ctr"/>
                      <a:r>
                        <a:rPr lang="es-ES" sz="1200" b="1" u="none" strike="noStrike" dirty="0">
                          <a:solidFill>
                            <a:schemeClr val="tx2"/>
                          </a:solidFill>
                        </a:rPr>
                        <a:t>PARTICIPACIÓN</a:t>
                      </a:r>
                      <a:endParaRPr lang="es-ES" sz="1200" b="1" i="0" u="none" strike="noStrike" dirty="0">
                        <a:solidFill>
                          <a:schemeClr val="tx2"/>
                        </a:solidFill>
                        <a:latin typeface="Arial"/>
                      </a:endParaRPr>
                    </a:p>
                  </a:txBody>
                  <a:tcPr marL="0" marR="0" marT="0" marB="0" anchor="ctr"/>
                </a:tc>
                <a:tc hMerge="1">
                  <a:txBody>
                    <a:bodyPr/>
                    <a:lstStyle/>
                    <a:p>
                      <a:endParaRPr lang="es-ES"/>
                    </a:p>
                  </a:txBody>
                  <a:tcPr/>
                </a:tc>
              </a:tr>
              <a:tr h="243686">
                <a:tc vMerge="1">
                  <a:txBody>
                    <a:bodyPr/>
                    <a:lstStyle/>
                    <a:p>
                      <a:endParaRPr lang="es-ES"/>
                    </a:p>
                  </a:txBody>
                  <a:tcPr/>
                </a:tc>
                <a:tc vMerge="1">
                  <a:txBody>
                    <a:bodyPr/>
                    <a:lstStyle/>
                    <a:p>
                      <a:endParaRPr lang="es-ES"/>
                    </a:p>
                  </a:txBody>
                  <a:tcPr/>
                </a:tc>
                <a:tc>
                  <a:txBody>
                    <a:bodyPr/>
                    <a:lstStyle/>
                    <a:p>
                      <a:pPr algn="ctr" fontAlgn="b"/>
                      <a:r>
                        <a:rPr lang="es-ES" sz="1200" b="1" u="none" strike="noStrike" dirty="0" smtClean="0">
                          <a:solidFill>
                            <a:schemeClr val="tx2"/>
                          </a:solidFill>
                        </a:rPr>
                        <a:t>Valor Miles</a:t>
                      </a:r>
                      <a:r>
                        <a:rPr lang="es-ES" sz="1200" b="1" u="none" strike="noStrike" baseline="0" dirty="0" smtClean="0">
                          <a:solidFill>
                            <a:schemeClr val="tx2"/>
                          </a:solidFill>
                        </a:rPr>
                        <a:t> $</a:t>
                      </a:r>
                      <a:endParaRPr lang="es-ES" sz="1200" b="1" i="0" u="none" strike="noStrike" dirty="0">
                        <a:solidFill>
                          <a:schemeClr val="tx2"/>
                        </a:solidFill>
                        <a:latin typeface="Arial"/>
                      </a:endParaRPr>
                    </a:p>
                  </a:txBody>
                  <a:tcPr marL="0" marR="0" marT="0" marB="0" anchor="b"/>
                </a:tc>
                <a:tc>
                  <a:txBody>
                    <a:bodyPr/>
                    <a:lstStyle/>
                    <a:p>
                      <a:pPr algn="ctr" fontAlgn="b"/>
                      <a:r>
                        <a:rPr lang="es-ES" sz="1200" b="1" u="none" strike="noStrike" dirty="0" smtClean="0">
                          <a:solidFill>
                            <a:schemeClr val="tx2"/>
                          </a:solidFill>
                        </a:rPr>
                        <a:t>%</a:t>
                      </a:r>
                      <a:endParaRPr lang="es-ES" sz="1200" b="1" i="0" u="none" strike="noStrike" dirty="0">
                        <a:solidFill>
                          <a:schemeClr val="tx2"/>
                        </a:solidFill>
                        <a:latin typeface="Arial"/>
                      </a:endParaRPr>
                    </a:p>
                  </a:txBody>
                  <a:tcPr marL="0" marR="0" marT="0" marB="0" anchor="b"/>
                </a:tc>
              </a:tr>
              <a:tr h="230147">
                <a:tc>
                  <a:txBody>
                    <a:bodyPr/>
                    <a:lstStyle/>
                    <a:p>
                      <a:pPr algn="ctr" fontAlgn="ctr"/>
                      <a:r>
                        <a:rPr lang="es-ES" sz="1100" b="1" u="none" strike="noStrike">
                          <a:solidFill>
                            <a:schemeClr val="tx2"/>
                          </a:solidFill>
                        </a:rPr>
                        <a:t>1</a:t>
                      </a:r>
                      <a:endParaRPr lang="es-ES" sz="1100" b="1" i="0" u="none" strike="noStrike">
                        <a:solidFill>
                          <a:schemeClr val="tx2"/>
                        </a:solidFill>
                        <a:latin typeface="Arial"/>
                      </a:endParaRPr>
                    </a:p>
                  </a:txBody>
                  <a:tcPr marL="0" marR="0" marT="0" marB="0" anchor="ctr"/>
                </a:tc>
                <a:tc>
                  <a:txBody>
                    <a:bodyPr/>
                    <a:lstStyle/>
                    <a:p>
                      <a:pPr algn="l" fontAlgn="ctr"/>
                      <a:r>
                        <a:rPr lang="es-ES" sz="1200" b="1" u="none" strike="noStrike" dirty="0">
                          <a:solidFill>
                            <a:schemeClr val="tx2"/>
                          </a:solidFill>
                        </a:rPr>
                        <a:t>Estados Unidos </a:t>
                      </a:r>
                      <a:endParaRPr lang="es-ES" sz="1200" b="1" i="0" u="none" strike="noStrike" dirty="0">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1,763,149</a:t>
                      </a:r>
                      <a:endParaRPr lang="es-ES" sz="1100" b="1" i="0" u="none" strike="noStrike">
                        <a:solidFill>
                          <a:schemeClr val="tx2"/>
                        </a:solidFill>
                        <a:latin typeface="Arial"/>
                      </a:endParaRPr>
                    </a:p>
                  </a:txBody>
                  <a:tcPr marL="0" marR="0" marT="0" marB="0" anchor="ctr"/>
                </a:tc>
                <a:tc>
                  <a:txBody>
                    <a:bodyPr/>
                    <a:lstStyle/>
                    <a:p>
                      <a:pPr algn="ctr" fontAlgn="ctr"/>
                      <a:r>
                        <a:rPr lang="es-ES" sz="1100" b="1" u="none" strike="noStrike" dirty="0">
                          <a:solidFill>
                            <a:schemeClr val="tx2"/>
                          </a:solidFill>
                        </a:rPr>
                        <a:t>46.43</a:t>
                      </a:r>
                      <a:endParaRPr lang="es-ES" sz="1100" b="1" i="0" u="none" strike="noStrike" dirty="0">
                        <a:solidFill>
                          <a:schemeClr val="tx2"/>
                        </a:solidFill>
                        <a:latin typeface="Arial"/>
                      </a:endParaRPr>
                    </a:p>
                  </a:txBody>
                  <a:tcPr marL="0" marR="0" marT="0" marB="0" anchor="ctr"/>
                </a:tc>
              </a:tr>
              <a:tr h="230147">
                <a:tc>
                  <a:txBody>
                    <a:bodyPr/>
                    <a:lstStyle/>
                    <a:p>
                      <a:pPr algn="ctr" fontAlgn="ctr"/>
                      <a:r>
                        <a:rPr lang="es-ES" sz="1100" b="1" u="none" strike="noStrike">
                          <a:solidFill>
                            <a:schemeClr val="tx2"/>
                          </a:solidFill>
                        </a:rPr>
                        <a:t>2</a:t>
                      </a:r>
                      <a:endParaRPr lang="es-ES" sz="1100" b="1" i="0" u="none" strike="noStrike">
                        <a:solidFill>
                          <a:schemeClr val="tx2"/>
                        </a:solidFill>
                        <a:latin typeface="Arial"/>
                      </a:endParaRPr>
                    </a:p>
                  </a:txBody>
                  <a:tcPr marL="0" marR="0" marT="0" marB="0" anchor="ctr"/>
                </a:tc>
                <a:tc>
                  <a:txBody>
                    <a:bodyPr/>
                    <a:lstStyle/>
                    <a:p>
                      <a:pPr algn="l" fontAlgn="ctr"/>
                      <a:r>
                        <a:rPr lang="es-ES" sz="1200" b="1" u="none" strike="noStrike">
                          <a:solidFill>
                            <a:schemeClr val="tx2"/>
                          </a:solidFill>
                        </a:rPr>
                        <a:t>Guatemala</a:t>
                      </a:r>
                      <a:endParaRPr lang="es-ES" sz="12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533,284</a:t>
                      </a:r>
                      <a:endParaRPr lang="es-ES" sz="11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14.04</a:t>
                      </a:r>
                      <a:endParaRPr lang="es-ES" sz="1100" b="1" i="0" u="none" strike="noStrike">
                        <a:solidFill>
                          <a:schemeClr val="tx2"/>
                        </a:solidFill>
                        <a:latin typeface="Arial"/>
                      </a:endParaRPr>
                    </a:p>
                  </a:txBody>
                  <a:tcPr marL="0" marR="0" marT="0" marB="0" anchor="ctr"/>
                </a:tc>
              </a:tr>
              <a:tr h="230147">
                <a:tc>
                  <a:txBody>
                    <a:bodyPr/>
                    <a:lstStyle/>
                    <a:p>
                      <a:pPr algn="ctr" fontAlgn="ctr"/>
                      <a:r>
                        <a:rPr lang="es-ES" sz="1100" b="1" u="none" strike="noStrike">
                          <a:solidFill>
                            <a:schemeClr val="tx2"/>
                          </a:solidFill>
                        </a:rPr>
                        <a:t>3</a:t>
                      </a:r>
                      <a:endParaRPr lang="es-ES" sz="1100" b="1" i="0" u="none" strike="noStrike">
                        <a:solidFill>
                          <a:schemeClr val="tx2"/>
                        </a:solidFill>
                        <a:latin typeface="Arial"/>
                      </a:endParaRPr>
                    </a:p>
                  </a:txBody>
                  <a:tcPr marL="0" marR="0" marT="0" marB="0" anchor="ctr"/>
                </a:tc>
                <a:tc>
                  <a:txBody>
                    <a:bodyPr/>
                    <a:lstStyle/>
                    <a:p>
                      <a:pPr algn="l" fontAlgn="ctr"/>
                      <a:r>
                        <a:rPr lang="es-ES" sz="1200" b="1" u="none" strike="noStrike">
                          <a:solidFill>
                            <a:schemeClr val="tx2"/>
                          </a:solidFill>
                        </a:rPr>
                        <a:t>Honduras</a:t>
                      </a:r>
                      <a:endParaRPr lang="es-ES" sz="12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510,594</a:t>
                      </a:r>
                      <a:endParaRPr lang="es-ES" sz="11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13.45</a:t>
                      </a:r>
                      <a:endParaRPr lang="es-ES" sz="1100" b="1" i="0" u="none" strike="noStrike">
                        <a:solidFill>
                          <a:schemeClr val="tx2"/>
                        </a:solidFill>
                        <a:latin typeface="Arial"/>
                      </a:endParaRPr>
                    </a:p>
                  </a:txBody>
                  <a:tcPr marL="0" marR="0" marT="0" marB="0" anchor="ctr"/>
                </a:tc>
              </a:tr>
              <a:tr h="230147">
                <a:tc>
                  <a:txBody>
                    <a:bodyPr/>
                    <a:lstStyle/>
                    <a:p>
                      <a:pPr algn="ctr" fontAlgn="ctr"/>
                      <a:r>
                        <a:rPr lang="es-ES" sz="1100" b="1" u="none" strike="noStrike">
                          <a:solidFill>
                            <a:schemeClr val="tx2"/>
                          </a:solidFill>
                        </a:rPr>
                        <a:t>4</a:t>
                      </a:r>
                      <a:endParaRPr lang="es-ES" sz="1100" b="1" i="0" u="none" strike="noStrike">
                        <a:solidFill>
                          <a:schemeClr val="tx2"/>
                        </a:solidFill>
                        <a:latin typeface="Arial"/>
                      </a:endParaRPr>
                    </a:p>
                  </a:txBody>
                  <a:tcPr marL="0" marR="0" marT="0" marB="0" anchor="ctr"/>
                </a:tc>
                <a:tc>
                  <a:txBody>
                    <a:bodyPr/>
                    <a:lstStyle/>
                    <a:p>
                      <a:pPr algn="l" fontAlgn="ctr"/>
                      <a:r>
                        <a:rPr lang="es-ES" sz="1200" b="1" u="none" strike="noStrike">
                          <a:solidFill>
                            <a:schemeClr val="tx2"/>
                          </a:solidFill>
                        </a:rPr>
                        <a:t>Nicaragua</a:t>
                      </a:r>
                      <a:endParaRPr lang="es-ES" sz="12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208,692</a:t>
                      </a:r>
                      <a:endParaRPr lang="es-ES" sz="11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5.50</a:t>
                      </a:r>
                      <a:endParaRPr lang="es-ES" sz="1100" b="1" i="0" u="none" strike="noStrike">
                        <a:solidFill>
                          <a:schemeClr val="tx2"/>
                        </a:solidFill>
                        <a:latin typeface="Arial"/>
                      </a:endParaRPr>
                    </a:p>
                  </a:txBody>
                  <a:tcPr marL="0" marR="0" marT="0" marB="0" anchor="ctr"/>
                </a:tc>
              </a:tr>
              <a:tr h="230147">
                <a:tc>
                  <a:txBody>
                    <a:bodyPr/>
                    <a:lstStyle/>
                    <a:p>
                      <a:pPr algn="ctr" fontAlgn="ctr"/>
                      <a:r>
                        <a:rPr lang="es-ES" sz="1100" b="1" u="none" strike="noStrike">
                          <a:solidFill>
                            <a:schemeClr val="tx2"/>
                          </a:solidFill>
                        </a:rPr>
                        <a:t>5</a:t>
                      </a:r>
                      <a:endParaRPr lang="es-ES" sz="1100" b="1" i="0" u="none" strike="noStrike">
                        <a:solidFill>
                          <a:schemeClr val="tx2"/>
                        </a:solidFill>
                        <a:latin typeface="Arial"/>
                      </a:endParaRPr>
                    </a:p>
                  </a:txBody>
                  <a:tcPr marL="0" marR="0" marT="0" marB="0" anchor="ctr"/>
                </a:tc>
                <a:tc>
                  <a:txBody>
                    <a:bodyPr/>
                    <a:lstStyle/>
                    <a:p>
                      <a:pPr algn="l" fontAlgn="ctr"/>
                      <a:r>
                        <a:rPr lang="es-ES" sz="1200" b="1" u="none" strike="noStrike">
                          <a:solidFill>
                            <a:schemeClr val="tx2"/>
                          </a:solidFill>
                        </a:rPr>
                        <a:t>Costa Rica</a:t>
                      </a:r>
                      <a:endParaRPr lang="es-ES" sz="12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134,954</a:t>
                      </a:r>
                      <a:endParaRPr lang="es-ES" sz="11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3.55</a:t>
                      </a:r>
                      <a:endParaRPr lang="es-ES" sz="1100" b="1" i="0" u="none" strike="noStrike">
                        <a:solidFill>
                          <a:schemeClr val="tx2"/>
                        </a:solidFill>
                        <a:latin typeface="Arial"/>
                      </a:endParaRPr>
                    </a:p>
                  </a:txBody>
                  <a:tcPr marL="0" marR="0" marT="0" marB="0" anchor="ctr"/>
                </a:tc>
              </a:tr>
              <a:tr h="230147">
                <a:tc>
                  <a:txBody>
                    <a:bodyPr/>
                    <a:lstStyle/>
                    <a:p>
                      <a:pPr algn="ctr" fontAlgn="ctr"/>
                      <a:r>
                        <a:rPr lang="es-ES" sz="1100" b="1" u="none" strike="noStrike">
                          <a:solidFill>
                            <a:schemeClr val="tx2"/>
                          </a:solidFill>
                        </a:rPr>
                        <a:t>6</a:t>
                      </a:r>
                      <a:endParaRPr lang="es-ES" sz="1100" b="1" i="0" u="none" strike="noStrike">
                        <a:solidFill>
                          <a:schemeClr val="tx2"/>
                        </a:solidFill>
                        <a:latin typeface="Arial"/>
                      </a:endParaRPr>
                    </a:p>
                  </a:txBody>
                  <a:tcPr marL="0" marR="0" marT="0" marB="0" anchor="ctr"/>
                </a:tc>
                <a:tc>
                  <a:txBody>
                    <a:bodyPr/>
                    <a:lstStyle/>
                    <a:p>
                      <a:pPr algn="l" fontAlgn="ctr"/>
                      <a:r>
                        <a:rPr lang="es-ES" sz="1200" b="1" u="none" strike="noStrike">
                          <a:solidFill>
                            <a:schemeClr val="tx2"/>
                          </a:solidFill>
                        </a:rPr>
                        <a:t>Panama</a:t>
                      </a:r>
                      <a:endParaRPr lang="es-ES" sz="12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104,013</a:t>
                      </a:r>
                      <a:endParaRPr lang="es-ES" sz="11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2.74</a:t>
                      </a:r>
                      <a:endParaRPr lang="es-ES" sz="1100" b="1" i="0" u="none" strike="noStrike">
                        <a:solidFill>
                          <a:schemeClr val="tx2"/>
                        </a:solidFill>
                        <a:latin typeface="Arial"/>
                      </a:endParaRPr>
                    </a:p>
                  </a:txBody>
                  <a:tcPr marL="0" marR="0" marT="0" marB="0" anchor="ctr"/>
                </a:tc>
              </a:tr>
              <a:tr h="230147">
                <a:tc>
                  <a:txBody>
                    <a:bodyPr/>
                    <a:lstStyle/>
                    <a:p>
                      <a:pPr algn="ctr" fontAlgn="ctr"/>
                      <a:r>
                        <a:rPr lang="es-ES" sz="1100" b="1" u="none" strike="noStrike">
                          <a:solidFill>
                            <a:schemeClr val="tx2"/>
                          </a:solidFill>
                        </a:rPr>
                        <a:t>7</a:t>
                      </a:r>
                      <a:endParaRPr lang="es-ES" sz="1100" b="1" i="0" u="none" strike="noStrike">
                        <a:solidFill>
                          <a:schemeClr val="tx2"/>
                        </a:solidFill>
                        <a:latin typeface="Arial"/>
                      </a:endParaRPr>
                    </a:p>
                  </a:txBody>
                  <a:tcPr marL="0" marR="0" marT="0" marB="0" anchor="ctr"/>
                </a:tc>
                <a:tc>
                  <a:txBody>
                    <a:bodyPr/>
                    <a:lstStyle/>
                    <a:p>
                      <a:pPr algn="l" fontAlgn="ctr"/>
                      <a:r>
                        <a:rPr lang="es-ES" sz="1200" b="1" u="none" strike="noStrike">
                          <a:solidFill>
                            <a:schemeClr val="tx2"/>
                          </a:solidFill>
                        </a:rPr>
                        <a:t>Alemania</a:t>
                      </a:r>
                      <a:endParaRPr lang="es-ES" sz="12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89,791</a:t>
                      </a:r>
                      <a:endParaRPr lang="es-ES" sz="11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2.36</a:t>
                      </a:r>
                      <a:endParaRPr lang="es-ES" sz="1100" b="1" i="0" u="none" strike="noStrike">
                        <a:solidFill>
                          <a:schemeClr val="tx2"/>
                        </a:solidFill>
                        <a:latin typeface="Arial"/>
                      </a:endParaRPr>
                    </a:p>
                  </a:txBody>
                  <a:tcPr marL="0" marR="0" marT="0" marB="0" anchor="ctr"/>
                </a:tc>
              </a:tr>
              <a:tr h="230147">
                <a:tc>
                  <a:txBody>
                    <a:bodyPr/>
                    <a:lstStyle/>
                    <a:p>
                      <a:pPr algn="ctr" fontAlgn="ctr"/>
                      <a:r>
                        <a:rPr lang="es-ES" sz="1100" b="1" u="none" strike="noStrike">
                          <a:solidFill>
                            <a:schemeClr val="tx2"/>
                          </a:solidFill>
                        </a:rPr>
                        <a:t>8</a:t>
                      </a:r>
                      <a:endParaRPr lang="es-ES" sz="1100" b="1" i="0" u="none" strike="noStrike">
                        <a:solidFill>
                          <a:schemeClr val="tx2"/>
                        </a:solidFill>
                        <a:latin typeface="Arial"/>
                      </a:endParaRPr>
                    </a:p>
                  </a:txBody>
                  <a:tcPr marL="0" marR="0" marT="0" marB="0" anchor="ctr"/>
                </a:tc>
                <a:tc>
                  <a:txBody>
                    <a:bodyPr/>
                    <a:lstStyle/>
                    <a:p>
                      <a:pPr algn="l" fontAlgn="ctr"/>
                      <a:r>
                        <a:rPr lang="es-ES" sz="1200" b="1" u="none" strike="noStrike">
                          <a:solidFill>
                            <a:schemeClr val="tx2"/>
                          </a:solidFill>
                        </a:rPr>
                        <a:t>Republica Dominicana</a:t>
                      </a:r>
                      <a:endParaRPr lang="es-ES" sz="12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66,888</a:t>
                      </a:r>
                      <a:endParaRPr lang="es-ES" sz="11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1.76</a:t>
                      </a:r>
                      <a:endParaRPr lang="es-ES" sz="1100" b="1" i="0" u="none" strike="noStrike">
                        <a:solidFill>
                          <a:schemeClr val="tx2"/>
                        </a:solidFill>
                        <a:latin typeface="Arial"/>
                      </a:endParaRPr>
                    </a:p>
                  </a:txBody>
                  <a:tcPr marL="0" marR="0" marT="0" marB="0" anchor="ctr"/>
                </a:tc>
              </a:tr>
              <a:tr h="230147">
                <a:tc>
                  <a:txBody>
                    <a:bodyPr/>
                    <a:lstStyle/>
                    <a:p>
                      <a:pPr algn="ctr" fontAlgn="ctr"/>
                      <a:r>
                        <a:rPr lang="es-ES" sz="1100" b="1" u="none" strike="noStrike">
                          <a:solidFill>
                            <a:schemeClr val="tx2"/>
                          </a:solidFill>
                        </a:rPr>
                        <a:t>9</a:t>
                      </a:r>
                      <a:endParaRPr lang="es-ES" sz="1100" b="1" i="0" u="none" strike="noStrike">
                        <a:solidFill>
                          <a:schemeClr val="tx2"/>
                        </a:solidFill>
                        <a:latin typeface="Arial"/>
                      </a:endParaRPr>
                    </a:p>
                  </a:txBody>
                  <a:tcPr marL="0" marR="0" marT="0" marB="0" anchor="ctr"/>
                </a:tc>
                <a:tc>
                  <a:txBody>
                    <a:bodyPr/>
                    <a:lstStyle/>
                    <a:p>
                      <a:pPr algn="l" fontAlgn="ctr"/>
                      <a:r>
                        <a:rPr lang="es-ES" sz="1200" b="1" u="none" strike="noStrike">
                          <a:solidFill>
                            <a:schemeClr val="tx2"/>
                          </a:solidFill>
                        </a:rPr>
                        <a:t>Espana</a:t>
                      </a:r>
                      <a:endParaRPr lang="es-ES" sz="12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65,327</a:t>
                      </a:r>
                      <a:endParaRPr lang="es-ES" sz="11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1.72</a:t>
                      </a:r>
                      <a:endParaRPr lang="es-ES" sz="1100" b="1" i="0" u="none" strike="noStrike">
                        <a:solidFill>
                          <a:schemeClr val="tx2"/>
                        </a:solidFill>
                        <a:latin typeface="Arial"/>
                      </a:endParaRPr>
                    </a:p>
                  </a:txBody>
                  <a:tcPr marL="0" marR="0" marT="0" marB="0" anchor="ctr"/>
                </a:tc>
              </a:tr>
              <a:tr h="230147">
                <a:tc>
                  <a:txBody>
                    <a:bodyPr/>
                    <a:lstStyle/>
                    <a:p>
                      <a:pPr algn="ctr" fontAlgn="ctr"/>
                      <a:r>
                        <a:rPr lang="es-ES" sz="1100" b="1" u="none" strike="noStrike">
                          <a:solidFill>
                            <a:schemeClr val="tx2"/>
                          </a:solidFill>
                        </a:rPr>
                        <a:t>10</a:t>
                      </a:r>
                      <a:endParaRPr lang="es-ES" sz="1100" b="1" i="0" u="none" strike="noStrike">
                        <a:solidFill>
                          <a:schemeClr val="tx2"/>
                        </a:solidFill>
                        <a:latin typeface="Arial"/>
                      </a:endParaRPr>
                    </a:p>
                  </a:txBody>
                  <a:tcPr marL="0" marR="0" marT="0" marB="0" anchor="ctr"/>
                </a:tc>
                <a:tc>
                  <a:txBody>
                    <a:bodyPr/>
                    <a:lstStyle/>
                    <a:p>
                      <a:pPr algn="l" fontAlgn="ctr"/>
                      <a:r>
                        <a:rPr lang="es-ES" sz="1200" b="1" u="none" strike="noStrike">
                          <a:solidFill>
                            <a:schemeClr val="tx2"/>
                          </a:solidFill>
                        </a:rPr>
                        <a:t>Mexico</a:t>
                      </a:r>
                      <a:endParaRPr lang="es-ES" sz="12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56,719</a:t>
                      </a:r>
                      <a:endParaRPr lang="es-ES" sz="11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1.49</a:t>
                      </a:r>
                      <a:endParaRPr lang="es-ES" sz="1100" b="1" i="0" u="none" strike="noStrike">
                        <a:solidFill>
                          <a:schemeClr val="tx2"/>
                        </a:solidFill>
                        <a:latin typeface="Arial"/>
                      </a:endParaRPr>
                    </a:p>
                  </a:txBody>
                  <a:tcPr marL="0" marR="0" marT="0" marB="0" anchor="ctr"/>
                </a:tc>
              </a:tr>
              <a:tr h="230147">
                <a:tc>
                  <a:txBody>
                    <a:bodyPr/>
                    <a:lstStyle/>
                    <a:p>
                      <a:pPr algn="ctr" fontAlgn="ctr"/>
                      <a:r>
                        <a:rPr lang="es-ES" sz="1100" b="1" u="none" strike="noStrike">
                          <a:solidFill>
                            <a:schemeClr val="tx2"/>
                          </a:solidFill>
                        </a:rPr>
                        <a:t>11</a:t>
                      </a:r>
                      <a:endParaRPr lang="es-ES" sz="1100" b="1" i="0" u="none" strike="noStrike">
                        <a:solidFill>
                          <a:schemeClr val="tx2"/>
                        </a:solidFill>
                        <a:latin typeface="Arial"/>
                      </a:endParaRPr>
                    </a:p>
                  </a:txBody>
                  <a:tcPr marL="0" marR="0" marT="0" marB="0" anchor="ctr"/>
                </a:tc>
                <a:tc>
                  <a:txBody>
                    <a:bodyPr/>
                    <a:lstStyle/>
                    <a:p>
                      <a:pPr algn="l" fontAlgn="ctr"/>
                      <a:r>
                        <a:rPr lang="es-ES" sz="1200" b="1" u="none" strike="noStrike">
                          <a:solidFill>
                            <a:schemeClr val="tx2"/>
                          </a:solidFill>
                        </a:rPr>
                        <a:t>Canada</a:t>
                      </a:r>
                      <a:endParaRPr lang="es-ES" sz="12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33,170</a:t>
                      </a:r>
                      <a:endParaRPr lang="es-ES" sz="11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0.87</a:t>
                      </a:r>
                      <a:endParaRPr lang="es-ES" sz="1100" b="1" i="0" u="none" strike="noStrike">
                        <a:solidFill>
                          <a:schemeClr val="tx2"/>
                        </a:solidFill>
                        <a:latin typeface="Arial"/>
                      </a:endParaRPr>
                    </a:p>
                  </a:txBody>
                  <a:tcPr marL="0" marR="0" marT="0" marB="0" anchor="ctr"/>
                </a:tc>
              </a:tr>
              <a:tr h="230147">
                <a:tc>
                  <a:txBody>
                    <a:bodyPr/>
                    <a:lstStyle/>
                    <a:p>
                      <a:pPr algn="ctr" fontAlgn="ctr"/>
                      <a:r>
                        <a:rPr lang="es-ES" sz="1100" b="1" u="none" strike="noStrike">
                          <a:solidFill>
                            <a:schemeClr val="tx2"/>
                          </a:solidFill>
                        </a:rPr>
                        <a:t>12</a:t>
                      </a:r>
                      <a:endParaRPr lang="es-ES" sz="1100" b="1" i="0" u="none" strike="noStrike">
                        <a:solidFill>
                          <a:schemeClr val="tx2"/>
                        </a:solidFill>
                        <a:latin typeface="Arial"/>
                      </a:endParaRPr>
                    </a:p>
                  </a:txBody>
                  <a:tcPr marL="0" marR="0" marT="0" marB="0" anchor="ctr"/>
                </a:tc>
                <a:tc>
                  <a:txBody>
                    <a:bodyPr/>
                    <a:lstStyle/>
                    <a:p>
                      <a:pPr algn="l" fontAlgn="ctr"/>
                      <a:r>
                        <a:rPr lang="es-ES" sz="1200" b="1" u="none" strike="noStrike">
                          <a:solidFill>
                            <a:schemeClr val="tx2"/>
                          </a:solidFill>
                        </a:rPr>
                        <a:t>Federacion De Rusia</a:t>
                      </a:r>
                      <a:endParaRPr lang="es-ES" sz="12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23,780</a:t>
                      </a:r>
                      <a:endParaRPr lang="es-ES" sz="11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0.63</a:t>
                      </a:r>
                      <a:endParaRPr lang="es-ES" sz="1100" b="1" i="0" u="none" strike="noStrike">
                        <a:solidFill>
                          <a:schemeClr val="tx2"/>
                        </a:solidFill>
                        <a:latin typeface="Arial"/>
                      </a:endParaRPr>
                    </a:p>
                  </a:txBody>
                  <a:tcPr marL="0" marR="0" marT="0" marB="0" anchor="ctr"/>
                </a:tc>
              </a:tr>
              <a:tr h="230147">
                <a:tc>
                  <a:txBody>
                    <a:bodyPr/>
                    <a:lstStyle/>
                    <a:p>
                      <a:pPr algn="ctr" fontAlgn="ctr"/>
                      <a:r>
                        <a:rPr lang="es-ES" sz="1100" b="1" u="none" strike="noStrike">
                          <a:solidFill>
                            <a:schemeClr val="tx2"/>
                          </a:solidFill>
                        </a:rPr>
                        <a:t>13</a:t>
                      </a:r>
                      <a:endParaRPr lang="es-ES" sz="1100" b="1" i="0" u="none" strike="noStrike">
                        <a:solidFill>
                          <a:schemeClr val="tx2"/>
                        </a:solidFill>
                        <a:latin typeface="Arial"/>
                      </a:endParaRPr>
                    </a:p>
                  </a:txBody>
                  <a:tcPr marL="0" marR="0" marT="0" marB="0" anchor="ctr"/>
                </a:tc>
                <a:tc>
                  <a:txBody>
                    <a:bodyPr/>
                    <a:lstStyle/>
                    <a:p>
                      <a:pPr algn="l" fontAlgn="ctr"/>
                      <a:r>
                        <a:rPr lang="es-ES" sz="1200" b="1" u="none" strike="noStrike">
                          <a:solidFill>
                            <a:schemeClr val="tx2"/>
                          </a:solidFill>
                        </a:rPr>
                        <a:t>Japon</a:t>
                      </a:r>
                      <a:endParaRPr lang="es-ES" sz="12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19,149</a:t>
                      </a:r>
                      <a:endParaRPr lang="es-ES" sz="11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0.50</a:t>
                      </a:r>
                      <a:endParaRPr lang="es-ES" sz="1100" b="1" i="0" u="none" strike="noStrike">
                        <a:solidFill>
                          <a:schemeClr val="tx2"/>
                        </a:solidFill>
                        <a:latin typeface="Arial"/>
                      </a:endParaRPr>
                    </a:p>
                  </a:txBody>
                  <a:tcPr marL="0" marR="0" marT="0" marB="0" anchor="ctr"/>
                </a:tc>
              </a:tr>
              <a:tr h="230147">
                <a:tc>
                  <a:txBody>
                    <a:bodyPr/>
                    <a:lstStyle/>
                    <a:p>
                      <a:pPr algn="ctr" fontAlgn="ctr"/>
                      <a:r>
                        <a:rPr lang="es-ES" sz="1100" b="1" u="none" strike="noStrike">
                          <a:solidFill>
                            <a:schemeClr val="tx2"/>
                          </a:solidFill>
                        </a:rPr>
                        <a:t>14</a:t>
                      </a:r>
                      <a:endParaRPr lang="es-ES" sz="1100" b="1" i="0" u="none" strike="noStrike">
                        <a:solidFill>
                          <a:schemeClr val="tx2"/>
                        </a:solidFill>
                        <a:latin typeface="Arial"/>
                      </a:endParaRPr>
                    </a:p>
                  </a:txBody>
                  <a:tcPr marL="0" marR="0" marT="0" marB="0" anchor="ctr"/>
                </a:tc>
                <a:tc>
                  <a:txBody>
                    <a:bodyPr/>
                    <a:lstStyle/>
                    <a:p>
                      <a:pPr algn="l" fontAlgn="ctr"/>
                      <a:r>
                        <a:rPr lang="es-ES" sz="1200" b="1" u="none" strike="noStrike">
                          <a:solidFill>
                            <a:schemeClr val="tx2"/>
                          </a:solidFill>
                        </a:rPr>
                        <a:t>Taiwan</a:t>
                      </a:r>
                      <a:endParaRPr lang="es-ES" sz="12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14,873</a:t>
                      </a:r>
                      <a:endParaRPr lang="es-ES" sz="11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0.39</a:t>
                      </a:r>
                      <a:endParaRPr lang="es-ES" sz="1100" b="1" i="0" u="none" strike="noStrike">
                        <a:solidFill>
                          <a:schemeClr val="tx2"/>
                        </a:solidFill>
                        <a:latin typeface="Arial"/>
                      </a:endParaRPr>
                    </a:p>
                  </a:txBody>
                  <a:tcPr marL="0" marR="0" marT="0" marB="0" anchor="ctr"/>
                </a:tc>
              </a:tr>
              <a:tr h="230147">
                <a:tc>
                  <a:txBody>
                    <a:bodyPr/>
                    <a:lstStyle/>
                    <a:p>
                      <a:pPr algn="ctr" fontAlgn="ctr"/>
                      <a:r>
                        <a:rPr lang="es-ES" sz="1100" b="1" u="none" strike="noStrike">
                          <a:solidFill>
                            <a:schemeClr val="tx2"/>
                          </a:solidFill>
                        </a:rPr>
                        <a:t>15</a:t>
                      </a:r>
                      <a:endParaRPr lang="es-ES" sz="1100" b="1" i="0" u="none" strike="noStrike">
                        <a:solidFill>
                          <a:schemeClr val="tx2"/>
                        </a:solidFill>
                        <a:latin typeface="Arial"/>
                      </a:endParaRPr>
                    </a:p>
                  </a:txBody>
                  <a:tcPr marL="0" marR="0" marT="0" marB="0" anchor="ctr"/>
                </a:tc>
                <a:tc>
                  <a:txBody>
                    <a:bodyPr/>
                    <a:lstStyle/>
                    <a:p>
                      <a:pPr algn="l" fontAlgn="ctr"/>
                      <a:r>
                        <a:rPr lang="es-ES" sz="1200" b="1" u="none" strike="noStrike">
                          <a:solidFill>
                            <a:schemeClr val="tx2"/>
                          </a:solidFill>
                        </a:rPr>
                        <a:t>Holanda</a:t>
                      </a:r>
                      <a:endParaRPr lang="es-ES" sz="12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14,784</a:t>
                      </a:r>
                      <a:endParaRPr lang="es-ES" sz="11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0.39</a:t>
                      </a:r>
                      <a:endParaRPr lang="es-ES" sz="1100" b="1" i="0" u="none" strike="noStrike">
                        <a:solidFill>
                          <a:schemeClr val="tx2"/>
                        </a:solidFill>
                        <a:latin typeface="Arial"/>
                      </a:endParaRPr>
                    </a:p>
                  </a:txBody>
                  <a:tcPr marL="0" marR="0" marT="0" marB="0" anchor="ctr"/>
                </a:tc>
              </a:tr>
              <a:tr h="230147">
                <a:tc>
                  <a:txBody>
                    <a:bodyPr/>
                    <a:lstStyle/>
                    <a:p>
                      <a:pPr algn="ctr" fontAlgn="ctr"/>
                      <a:r>
                        <a:rPr lang="es-ES" sz="1100" b="1" u="none" strike="noStrike">
                          <a:solidFill>
                            <a:schemeClr val="tx2"/>
                          </a:solidFill>
                        </a:rPr>
                        <a:t>16</a:t>
                      </a:r>
                      <a:endParaRPr lang="es-ES" sz="1100" b="1" i="0" u="none" strike="noStrike">
                        <a:solidFill>
                          <a:schemeClr val="tx2"/>
                        </a:solidFill>
                        <a:latin typeface="Arial"/>
                      </a:endParaRPr>
                    </a:p>
                  </a:txBody>
                  <a:tcPr marL="0" marR="0" marT="0" marB="0" anchor="ctr"/>
                </a:tc>
                <a:tc>
                  <a:txBody>
                    <a:bodyPr/>
                    <a:lstStyle/>
                    <a:p>
                      <a:pPr algn="l" fontAlgn="ctr"/>
                      <a:r>
                        <a:rPr lang="es-ES" sz="1200" b="1" u="none" strike="noStrike">
                          <a:solidFill>
                            <a:schemeClr val="tx2"/>
                          </a:solidFill>
                        </a:rPr>
                        <a:t>Belgica</a:t>
                      </a:r>
                      <a:endParaRPr lang="es-ES" sz="12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14,320</a:t>
                      </a:r>
                      <a:endParaRPr lang="es-ES" sz="11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0.38</a:t>
                      </a:r>
                      <a:endParaRPr lang="es-ES" sz="1100" b="1" i="0" u="none" strike="noStrike">
                        <a:solidFill>
                          <a:schemeClr val="tx2"/>
                        </a:solidFill>
                        <a:latin typeface="Arial"/>
                      </a:endParaRPr>
                    </a:p>
                  </a:txBody>
                  <a:tcPr marL="0" marR="0" marT="0" marB="0" anchor="ctr"/>
                </a:tc>
              </a:tr>
              <a:tr h="230147">
                <a:tc>
                  <a:txBody>
                    <a:bodyPr/>
                    <a:lstStyle/>
                    <a:p>
                      <a:pPr algn="ctr" fontAlgn="ctr"/>
                      <a:r>
                        <a:rPr lang="es-ES" sz="1100" b="1" u="none" strike="noStrike">
                          <a:solidFill>
                            <a:schemeClr val="tx2"/>
                          </a:solidFill>
                        </a:rPr>
                        <a:t>17</a:t>
                      </a:r>
                      <a:endParaRPr lang="es-ES" sz="1100" b="1" i="0" u="none" strike="noStrike">
                        <a:solidFill>
                          <a:schemeClr val="tx2"/>
                        </a:solidFill>
                        <a:latin typeface="Arial"/>
                      </a:endParaRPr>
                    </a:p>
                  </a:txBody>
                  <a:tcPr marL="0" marR="0" marT="0" marB="0" anchor="ctr"/>
                </a:tc>
                <a:tc>
                  <a:txBody>
                    <a:bodyPr/>
                    <a:lstStyle/>
                    <a:p>
                      <a:pPr algn="l" fontAlgn="ctr"/>
                      <a:r>
                        <a:rPr lang="es-ES" sz="1200" b="1" u="none" strike="noStrike">
                          <a:solidFill>
                            <a:schemeClr val="tx2"/>
                          </a:solidFill>
                        </a:rPr>
                        <a:t>Belice</a:t>
                      </a:r>
                      <a:endParaRPr lang="es-ES" sz="12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13,311</a:t>
                      </a:r>
                      <a:endParaRPr lang="es-ES" sz="11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0.35</a:t>
                      </a:r>
                      <a:endParaRPr lang="es-ES" sz="1100" b="1" i="0" u="none" strike="noStrike">
                        <a:solidFill>
                          <a:schemeClr val="tx2"/>
                        </a:solidFill>
                        <a:latin typeface="Arial"/>
                      </a:endParaRPr>
                    </a:p>
                  </a:txBody>
                  <a:tcPr marL="0" marR="0" marT="0" marB="0" anchor="ctr"/>
                </a:tc>
              </a:tr>
              <a:tr h="230147">
                <a:tc>
                  <a:txBody>
                    <a:bodyPr/>
                    <a:lstStyle/>
                    <a:p>
                      <a:pPr algn="ctr" fontAlgn="ctr"/>
                      <a:r>
                        <a:rPr lang="es-ES" sz="1100" b="1" u="none" strike="noStrike">
                          <a:solidFill>
                            <a:schemeClr val="tx2"/>
                          </a:solidFill>
                        </a:rPr>
                        <a:t>18</a:t>
                      </a:r>
                      <a:endParaRPr lang="es-ES" sz="1100" b="1" i="0" u="none" strike="noStrike">
                        <a:solidFill>
                          <a:schemeClr val="tx2"/>
                        </a:solidFill>
                        <a:latin typeface="Arial"/>
                      </a:endParaRPr>
                    </a:p>
                  </a:txBody>
                  <a:tcPr marL="0" marR="0" marT="0" marB="0" anchor="ctr"/>
                </a:tc>
                <a:tc>
                  <a:txBody>
                    <a:bodyPr/>
                    <a:lstStyle/>
                    <a:p>
                      <a:pPr algn="l" fontAlgn="ctr"/>
                      <a:r>
                        <a:rPr lang="es-ES" sz="1200" b="1" u="none" strike="noStrike">
                          <a:solidFill>
                            <a:schemeClr val="tx2"/>
                          </a:solidFill>
                        </a:rPr>
                        <a:t>Italia</a:t>
                      </a:r>
                      <a:endParaRPr lang="es-ES" sz="12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10,762</a:t>
                      </a:r>
                      <a:endParaRPr lang="es-ES" sz="11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0.28</a:t>
                      </a:r>
                      <a:endParaRPr lang="es-ES" sz="1100" b="1" i="0" u="none" strike="noStrike">
                        <a:solidFill>
                          <a:schemeClr val="tx2"/>
                        </a:solidFill>
                        <a:latin typeface="Arial"/>
                      </a:endParaRPr>
                    </a:p>
                  </a:txBody>
                  <a:tcPr marL="0" marR="0" marT="0" marB="0" anchor="ctr"/>
                </a:tc>
              </a:tr>
              <a:tr h="230147">
                <a:tc>
                  <a:txBody>
                    <a:bodyPr/>
                    <a:lstStyle/>
                    <a:p>
                      <a:pPr algn="ctr" fontAlgn="ctr"/>
                      <a:r>
                        <a:rPr lang="es-ES" sz="1100" b="1" u="none" strike="noStrike">
                          <a:solidFill>
                            <a:schemeClr val="tx2"/>
                          </a:solidFill>
                        </a:rPr>
                        <a:t>19</a:t>
                      </a:r>
                      <a:endParaRPr lang="es-ES" sz="1100" b="1" i="0" u="none" strike="noStrike">
                        <a:solidFill>
                          <a:schemeClr val="tx2"/>
                        </a:solidFill>
                        <a:latin typeface="Arial"/>
                      </a:endParaRPr>
                    </a:p>
                  </a:txBody>
                  <a:tcPr marL="0" marR="0" marT="0" marB="0" anchor="ctr"/>
                </a:tc>
                <a:tc>
                  <a:txBody>
                    <a:bodyPr/>
                    <a:lstStyle/>
                    <a:p>
                      <a:pPr algn="l" fontAlgn="ctr"/>
                      <a:r>
                        <a:rPr lang="es-ES" sz="1200" b="1" u="none" strike="noStrike">
                          <a:solidFill>
                            <a:schemeClr val="tx2"/>
                          </a:solidFill>
                        </a:rPr>
                        <a:t>Venezuela</a:t>
                      </a:r>
                      <a:endParaRPr lang="es-ES" sz="12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10,510</a:t>
                      </a:r>
                      <a:endParaRPr lang="es-ES" sz="11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0.28</a:t>
                      </a:r>
                      <a:endParaRPr lang="es-ES" sz="1100" b="1" i="0" u="none" strike="noStrike">
                        <a:solidFill>
                          <a:schemeClr val="tx2"/>
                        </a:solidFill>
                        <a:latin typeface="Arial"/>
                      </a:endParaRPr>
                    </a:p>
                  </a:txBody>
                  <a:tcPr marL="0" marR="0" marT="0" marB="0" anchor="ctr"/>
                </a:tc>
              </a:tr>
              <a:tr h="230147">
                <a:tc>
                  <a:txBody>
                    <a:bodyPr/>
                    <a:lstStyle/>
                    <a:p>
                      <a:pPr algn="ctr" fontAlgn="ctr"/>
                      <a:r>
                        <a:rPr lang="es-ES" sz="1100" b="1" u="none" strike="noStrike">
                          <a:solidFill>
                            <a:schemeClr val="tx2"/>
                          </a:solidFill>
                        </a:rPr>
                        <a:t>20</a:t>
                      </a:r>
                      <a:endParaRPr lang="es-ES" sz="1100" b="1" i="0" u="none" strike="noStrike">
                        <a:solidFill>
                          <a:schemeClr val="tx2"/>
                        </a:solidFill>
                        <a:latin typeface="Arial"/>
                      </a:endParaRPr>
                    </a:p>
                  </a:txBody>
                  <a:tcPr marL="0" marR="0" marT="0" marB="0" anchor="ctr"/>
                </a:tc>
                <a:tc>
                  <a:txBody>
                    <a:bodyPr/>
                    <a:lstStyle/>
                    <a:p>
                      <a:pPr algn="l" fontAlgn="ctr"/>
                      <a:r>
                        <a:rPr lang="es-ES" sz="1200" b="1" u="none" strike="noStrike">
                          <a:solidFill>
                            <a:schemeClr val="tx2"/>
                          </a:solidFill>
                        </a:rPr>
                        <a:t>Francia</a:t>
                      </a:r>
                      <a:endParaRPr lang="es-ES" sz="1200" b="1" i="0" u="none" strike="noStrike">
                        <a:solidFill>
                          <a:schemeClr val="tx2"/>
                        </a:solidFill>
                        <a:latin typeface="Arial"/>
                      </a:endParaRPr>
                    </a:p>
                  </a:txBody>
                  <a:tcPr marL="0" marR="0" marT="0" marB="0" anchor="ctr"/>
                </a:tc>
                <a:tc>
                  <a:txBody>
                    <a:bodyPr/>
                    <a:lstStyle/>
                    <a:p>
                      <a:pPr algn="ctr" fontAlgn="ctr"/>
                      <a:r>
                        <a:rPr lang="es-ES" sz="1100" b="1" u="none" strike="noStrike">
                          <a:solidFill>
                            <a:schemeClr val="tx2"/>
                          </a:solidFill>
                        </a:rPr>
                        <a:t>8,869</a:t>
                      </a:r>
                      <a:endParaRPr lang="es-ES" sz="1100" b="1" i="0" u="none" strike="noStrike">
                        <a:solidFill>
                          <a:schemeClr val="tx2"/>
                        </a:solidFill>
                        <a:latin typeface="Arial"/>
                      </a:endParaRPr>
                    </a:p>
                  </a:txBody>
                  <a:tcPr marL="0" marR="0" marT="0" marB="0" anchor="ctr"/>
                </a:tc>
                <a:tc>
                  <a:txBody>
                    <a:bodyPr/>
                    <a:lstStyle/>
                    <a:p>
                      <a:pPr algn="ctr" fontAlgn="ctr"/>
                      <a:r>
                        <a:rPr lang="es-ES" sz="1100" b="1" u="none" strike="noStrike" dirty="0">
                          <a:solidFill>
                            <a:schemeClr val="tx2"/>
                          </a:solidFill>
                        </a:rPr>
                        <a:t>0.23</a:t>
                      </a:r>
                      <a:endParaRPr lang="es-ES" sz="1100" b="1" i="0" u="none" strike="noStrike" dirty="0">
                        <a:solidFill>
                          <a:schemeClr val="tx2"/>
                        </a:solidFill>
                        <a:latin typeface="Arial"/>
                      </a:endParaRPr>
                    </a:p>
                  </a:txBody>
                  <a:tcPr marL="0" marR="0" marT="0" marB="0" anchor="ctr"/>
                </a:tc>
              </a:tr>
            </a:tbl>
          </a:graphicData>
        </a:graphic>
      </p:graphicFrame>
      <p:graphicFrame>
        <p:nvGraphicFramePr>
          <p:cNvPr id="10" name="Chart 1"/>
          <p:cNvGraphicFramePr>
            <a:graphicFrameLocks/>
          </p:cNvGraphicFramePr>
          <p:nvPr/>
        </p:nvGraphicFramePr>
        <p:xfrm>
          <a:off x="4038600" y="1295400"/>
          <a:ext cx="497205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6265" name="8 CuadroTexto"/>
          <p:cNvSpPr txBox="1">
            <a:spLocks noChangeArrowheads="1"/>
          </p:cNvSpPr>
          <p:nvPr/>
        </p:nvSpPr>
        <p:spPr bwMode="auto">
          <a:xfrm>
            <a:off x="4214810" y="6357958"/>
            <a:ext cx="4692650" cy="261938"/>
          </a:xfrm>
          <a:prstGeom prst="rect">
            <a:avLst/>
          </a:prstGeom>
          <a:noFill/>
          <a:ln w="9525">
            <a:noFill/>
            <a:miter lim="800000"/>
            <a:headEnd/>
            <a:tailEnd/>
          </a:ln>
        </p:spPr>
        <p:txBody>
          <a:bodyPr wrap="none">
            <a:spAutoFit/>
          </a:bodyPr>
          <a:lstStyle/>
          <a:p>
            <a:r>
              <a:rPr lang="es-SV" sz="1100" i="1" dirty="0">
                <a:latin typeface="Calibri" pitchFamily="34" charset="0"/>
              </a:rPr>
              <a:t>Fuente: Elaboración propia Inteligencia Económica MINEC con base a cifras BCR</a:t>
            </a:r>
            <a:endParaRPr lang="es-ES" sz="1100" i="1" dirty="0">
              <a:latin typeface="Calibri" pitchFamily="34" charset="0"/>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9190BC47-854C-4B38-BD22-A38D00294797}" type="slidenum">
              <a:rPr lang="es-SV" smtClean="0"/>
              <a:pPr/>
              <a:t>24</a:t>
            </a:fld>
            <a:endParaRPr lang="es-SV"/>
          </a:p>
        </p:txBody>
      </p:sp>
      <p:pic>
        <p:nvPicPr>
          <p:cNvPr id="1331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8326" y="188640"/>
            <a:ext cx="8348130" cy="59492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539552" y="6381328"/>
            <a:ext cx="3600400" cy="369332"/>
          </a:xfrm>
          <a:prstGeom prst="rect">
            <a:avLst/>
          </a:prstGeom>
          <a:noFill/>
        </p:spPr>
        <p:txBody>
          <a:bodyPr wrap="square" rtlCol="0">
            <a:spAutoFit/>
          </a:bodyPr>
          <a:lstStyle/>
          <a:p>
            <a:r>
              <a:rPr lang="es-SV" dirty="0" smtClean="0"/>
              <a:t>FUENTE: B.C.R.</a:t>
            </a:r>
            <a:endParaRPr lang="es-SV"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4 CuadroTexto"/>
          <p:cNvSpPr txBox="1">
            <a:spLocks noChangeArrowheads="1"/>
          </p:cNvSpPr>
          <p:nvPr/>
        </p:nvSpPr>
        <p:spPr bwMode="auto">
          <a:xfrm>
            <a:off x="428596" y="6357959"/>
            <a:ext cx="4179888" cy="307777"/>
          </a:xfrm>
          <a:prstGeom prst="rect">
            <a:avLst/>
          </a:prstGeom>
          <a:noFill/>
          <a:ln w="9525">
            <a:noFill/>
            <a:miter lim="800000"/>
            <a:headEnd/>
            <a:tailEnd/>
          </a:ln>
        </p:spPr>
        <p:txBody>
          <a:bodyPr wrap="square">
            <a:spAutoFit/>
          </a:bodyPr>
          <a:lstStyle/>
          <a:p>
            <a:r>
              <a:rPr lang="es-SV" sz="1400" dirty="0">
                <a:solidFill>
                  <a:schemeClr val="bg1"/>
                </a:solidFill>
                <a:latin typeface="Georgia" pitchFamily="18" charset="0"/>
              </a:rPr>
              <a:t>Fuente: </a:t>
            </a:r>
            <a:r>
              <a:rPr lang="es-SV" sz="1400" dirty="0" smtClean="0">
                <a:solidFill>
                  <a:schemeClr val="bg1"/>
                </a:solidFill>
                <a:latin typeface="Georgia" pitchFamily="18" charset="0"/>
              </a:rPr>
              <a:t>BCR, </a:t>
            </a:r>
            <a:r>
              <a:rPr lang="es-SV" sz="1400" dirty="0">
                <a:solidFill>
                  <a:schemeClr val="bg1"/>
                </a:solidFill>
                <a:latin typeface="Georgia" pitchFamily="18" charset="0"/>
              </a:rPr>
              <a:t>con datos DIGESTYC.</a:t>
            </a:r>
          </a:p>
        </p:txBody>
      </p:sp>
      <p:graphicFrame>
        <p:nvGraphicFramePr>
          <p:cNvPr id="6" name="Object 5"/>
          <p:cNvGraphicFramePr>
            <a:graphicFrameLocks noChangeAspect="1"/>
          </p:cNvGraphicFramePr>
          <p:nvPr/>
        </p:nvGraphicFramePr>
        <p:xfrm>
          <a:off x="214282" y="1571612"/>
          <a:ext cx="4429156" cy="39290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2"/>
          <p:cNvSpPr txBox="1">
            <a:spLocks noChangeArrowheads="1"/>
          </p:cNvSpPr>
          <p:nvPr/>
        </p:nvSpPr>
        <p:spPr bwMode="auto">
          <a:xfrm>
            <a:off x="357158" y="285728"/>
            <a:ext cx="8286808" cy="954088"/>
          </a:xfrm>
          <a:prstGeom prst="rect">
            <a:avLst/>
          </a:prstGeom>
          <a:noFill/>
          <a:ln w="9525">
            <a:noFill/>
            <a:miter lim="800000"/>
            <a:headEnd/>
            <a:tailEnd/>
          </a:ln>
        </p:spPr>
        <p:txBody>
          <a:bodyPr wrap="square" anchor="ctr">
            <a:spAutoFit/>
          </a:bodyPr>
          <a:lstStyle/>
          <a:p>
            <a:pPr algn="ctr" fontAlgn="auto">
              <a:spcAft>
                <a:spcPts val="0"/>
              </a:spcAft>
              <a:tabLst>
                <a:tab pos="7524750" algn="l"/>
              </a:tabLst>
              <a:defRPr/>
            </a:pPr>
            <a:r>
              <a:rPr lang="es-MX" sz="2800" b="1" dirty="0">
                <a:latin typeface="Calibri" pitchFamily="34" charset="0"/>
                <a:ea typeface="+mj-ea"/>
                <a:cs typeface="+mj-cs"/>
              </a:rPr>
              <a:t>Inflación </a:t>
            </a:r>
            <a:r>
              <a:rPr lang="es-MX" sz="2800" b="1" dirty="0" smtClean="0">
                <a:latin typeface="Calibri" pitchFamily="34" charset="0"/>
                <a:ea typeface="+mj-ea"/>
                <a:cs typeface="+mj-cs"/>
              </a:rPr>
              <a:t>Anual y por divisiones</a:t>
            </a:r>
            <a:endParaRPr lang="es-MX" sz="2800" b="1" dirty="0">
              <a:latin typeface="Calibri" pitchFamily="34" charset="0"/>
              <a:ea typeface="+mj-ea"/>
              <a:cs typeface="+mj-cs"/>
            </a:endParaRPr>
          </a:p>
          <a:p>
            <a:pPr algn="ctr" fontAlgn="auto">
              <a:spcAft>
                <a:spcPts val="0"/>
              </a:spcAft>
              <a:tabLst>
                <a:tab pos="7524750" algn="l"/>
              </a:tabLst>
              <a:defRPr/>
            </a:pPr>
            <a:r>
              <a:rPr lang="es-MX" sz="2800" b="1" dirty="0">
                <a:latin typeface="Calibri" pitchFamily="34" charset="0"/>
                <a:ea typeface="+mj-ea"/>
                <a:cs typeface="+mj-cs"/>
              </a:rPr>
              <a:t>IPC Base Dic. </a:t>
            </a:r>
            <a:r>
              <a:rPr lang="es-MX" sz="2800" b="1" dirty="0" smtClean="0">
                <a:latin typeface="Calibri" pitchFamily="34" charset="0"/>
                <a:ea typeface="+mj-ea"/>
                <a:cs typeface="+mj-cs"/>
              </a:rPr>
              <a:t>2009. Diciembre 2010</a:t>
            </a:r>
            <a:endParaRPr lang="es-MX" sz="2800" b="1" dirty="0">
              <a:latin typeface="Calibri" pitchFamily="34" charset="0"/>
              <a:ea typeface="+mj-ea"/>
              <a:cs typeface="+mj-cs"/>
            </a:endParaRPr>
          </a:p>
        </p:txBody>
      </p:sp>
      <p:pic>
        <p:nvPicPr>
          <p:cNvPr id="381954" name="Picture 2"/>
          <p:cNvPicPr>
            <a:picLocks noChangeAspect="1" noChangeArrowheads="1"/>
          </p:cNvPicPr>
          <p:nvPr/>
        </p:nvPicPr>
        <p:blipFill>
          <a:blip r:embed="rId4" cstate="print"/>
          <a:srcRect/>
          <a:stretch>
            <a:fillRect/>
          </a:stretch>
        </p:blipFill>
        <p:spPr bwMode="auto">
          <a:xfrm>
            <a:off x="4857752" y="1571612"/>
            <a:ext cx="4177593" cy="3993094"/>
          </a:xfrm>
          <a:prstGeom prst="rect">
            <a:avLst/>
          </a:prstGeom>
          <a:solidFill>
            <a:schemeClr val="accent5">
              <a:lumMod val="75000"/>
            </a:schemeClr>
          </a:solidFill>
          <a:ln w="9525">
            <a:noFill/>
            <a:miter lim="800000"/>
            <a:headEnd/>
            <a:tailEnd/>
          </a:ln>
          <a:effectLst/>
        </p:spPr>
      </p:pic>
      <p:sp>
        <p:nvSpPr>
          <p:cNvPr id="8" name="Text Box 9"/>
          <p:cNvSpPr txBox="1">
            <a:spLocks noChangeArrowheads="1"/>
          </p:cNvSpPr>
          <p:nvPr/>
        </p:nvSpPr>
        <p:spPr bwMode="auto">
          <a:xfrm>
            <a:off x="1714480" y="5681979"/>
            <a:ext cx="6000792" cy="461665"/>
          </a:xfrm>
          <a:prstGeom prst="rect">
            <a:avLst/>
          </a:prstGeom>
          <a:noFill/>
          <a:ln w="9525">
            <a:noFill/>
            <a:miter lim="800000"/>
            <a:headEnd/>
            <a:tailEnd/>
          </a:ln>
        </p:spPr>
        <p:txBody>
          <a:bodyPr wrap="square">
            <a:spAutoFit/>
          </a:bodyPr>
          <a:lstStyle/>
          <a:p>
            <a:pPr algn="just">
              <a:spcBef>
                <a:spcPct val="50000"/>
              </a:spcBef>
            </a:pPr>
            <a:r>
              <a:rPr lang="es-ES" sz="2400" b="1" dirty="0" smtClean="0">
                <a:latin typeface="Calibri" pitchFamily="34" charset="0"/>
              </a:rPr>
              <a:t>Inflación anual cierra en 2010 con 2.13% </a:t>
            </a:r>
            <a:endParaRPr lang="es-ES" sz="2400" b="1" dirty="0">
              <a:latin typeface="Calibri" pitchFamily="34" charset="0"/>
            </a:endParaRPr>
          </a:p>
        </p:txBody>
      </p:sp>
    </p:spTree>
    <p:extLst>
      <p:ext uri="{BB962C8B-B14F-4D97-AF65-F5344CB8AC3E}">
        <p14:creationId xmlns="" xmlns:p14="http://schemas.microsoft.com/office/powerpoint/2010/main" val="39790031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3 Marcador de número de diapositiva"/>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C9102F32-01B9-4551-B610-F0F41CC0A67E}" type="slidenum">
              <a:rPr lang="es-ES" sz="1400">
                <a:latin typeface="Georgia" pitchFamily="18" charset="0"/>
              </a:rPr>
              <a:pPr algn="r"/>
              <a:t>26</a:t>
            </a:fld>
            <a:endParaRPr lang="es-ES" sz="1400">
              <a:latin typeface="Georgia" pitchFamily="18" charset="0"/>
            </a:endParaRPr>
          </a:p>
        </p:txBody>
      </p:sp>
      <p:sp>
        <p:nvSpPr>
          <p:cNvPr id="175106" name="Rectangle 3"/>
          <p:cNvSpPr>
            <a:spLocks noChangeArrowheads="1"/>
          </p:cNvSpPr>
          <p:nvPr/>
        </p:nvSpPr>
        <p:spPr bwMode="auto">
          <a:xfrm>
            <a:off x="2946400" y="-49213"/>
            <a:ext cx="184150" cy="579438"/>
          </a:xfrm>
          <a:prstGeom prst="rect">
            <a:avLst/>
          </a:prstGeom>
          <a:noFill/>
          <a:ln w="9525">
            <a:noFill/>
            <a:miter lim="800000"/>
            <a:headEnd/>
            <a:tailEnd/>
          </a:ln>
        </p:spPr>
        <p:txBody>
          <a:bodyPr wrap="none">
            <a:spAutoFit/>
          </a:bodyPr>
          <a:lstStyle/>
          <a:p>
            <a:endParaRPr lang="es-CR" sz="3200" b="1">
              <a:latin typeface="Tahoma" pitchFamily="34" charset="0"/>
            </a:endParaRPr>
          </a:p>
        </p:txBody>
      </p:sp>
      <p:graphicFrame>
        <p:nvGraphicFramePr>
          <p:cNvPr id="15" name="Object 6"/>
          <p:cNvGraphicFramePr>
            <a:graphicFrameLocks noChangeAspect="1"/>
          </p:cNvGraphicFramePr>
          <p:nvPr/>
        </p:nvGraphicFramePr>
        <p:xfrm>
          <a:off x="357158" y="1500174"/>
          <a:ext cx="7948613" cy="4643470"/>
        </p:xfrm>
        <a:graphic>
          <a:graphicData uri="http://schemas.openxmlformats.org/drawingml/2006/chart">
            <c:chart xmlns:c="http://schemas.openxmlformats.org/drawingml/2006/chart" xmlns:r="http://schemas.openxmlformats.org/officeDocument/2006/relationships" r:id="rId3"/>
          </a:graphicData>
        </a:graphic>
      </p:graphicFrame>
      <p:sp>
        <p:nvSpPr>
          <p:cNvPr id="175108" name="Text Box 16"/>
          <p:cNvSpPr txBox="1">
            <a:spLocks noChangeArrowheads="1"/>
          </p:cNvSpPr>
          <p:nvPr/>
        </p:nvSpPr>
        <p:spPr bwMode="auto">
          <a:xfrm>
            <a:off x="2857488" y="2428868"/>
            <a:ext cx="785818" cy="338554"/>
          </a:xfrm>
          <a:prstGeom prst="rect">
            <a:avLst/>
          </a:prstGeom>
          <a:noFill/>
          <a:ln w="9525">
            <a:noFill/>
            <a:miter lim="800000"/>
            <a:headEnd/>
            <a:tailEnd/>
          </a:ln>
        </p:spPr>
        <p:txBody>
          <a:bodyPr wrap="square">
            <a:spAutoFit/>
          </a:bodyPr>
          <a:lstStyle/>
          <a:p>
            <a:pPr>
              <a:spcBef>
                <a:spcPct val="50000"/>
              </a:spcBef>
            </a:pPr>
            <a:r>
              <a:rPr lang="es-ES" sz="1600" b="1" dirty="0" smtClean="0">
                <a:latin typeface="Calibri" pitchFamily="34" charset="0"/>
              </a:rPr>
              <a:t>16.9%</a:t>
            </a:r>
            <a:endParaRPr lang="es-ES" sz="1600" b="1" dirty="0">
              <a:latin typeface="Calibri" pitchFamily="34" charset="0"/>
            </a:endParaRPr>
          </a:p>
        </p:txBody>
      </p:sp>
      <p:sp>
        <p:nvSpPr>
          <p:cNvPr id="175109" name="Text Box 17"/>
          <p:cNvSpPr txBox="1">
            <a:spLocks noChangeArrowheads="1"/>
          </p:cNvSpPr>
          <p:nvPr/>
        </p:nvSpPr>
        <p:spPr bwMode="auto">
          <a:xfrm>
            <a:off x="5072066" y="1500174"/>
            <a:ext cx="863600" cy="338554"/>
          </a:xfrm>
          <a:prstGeom prst="rect">
            <a:avLst/>
          </a:prstGeom>
          <a:noFill/>
          <a:ln w="9525">
            <a:noFill/>
            <a:miter lim="800000"/>
            <a:headEnd/>
            <a:tailEnd/>
          </a:ln>
        </p:spPr>
        <p:txBody>
          <a:bodyPr>
            <a:spAutoFit/>
          </a:bodyPr>
          <a:lstStyle/>
          <a:p>
            <a:pPr>
              <a:spcBef>
                <a:spcPct val="50000"/>
              </a:spcBef>
            </a:pPr>
            <a:r>
              <a:rPr lang="es-ES" sz="1600" b="1" dirty="0" smtClean="0">
                <a:latin typeface="Calibri" pitchFamily="34" charset="0"/>
              </a:rPr>
              <a:t>17.1%</a:t>
            </a:r>
            <a:endParaRPr lang="es-ES" sz="1600" b="1" dirty="0">
              <a:latin typeface="Calibri" pitchFamily="34" charset="0"/>
            </a:endParaRPr>
          </a:p>
        </p:txBody>
      </p:sp>
      <p:sp>
        <p:nvSpPr>
          <p:cNvPr id="175110" name="Text Box 15"/>
          <p:cNvSpPr txBox="1">
            <a:spLocks noChangeArrowheads="1"/>
          </p:cNvSpPr>
          <p:nvPr/>
        </p:nvSpPr>
        <p:spPr bwMode="auto">
          <a:xfrm>
            <a:off x="7429520" y="3286124"/>
            <a:ext cx="714402" cy="338554"/>
          </a:xfrm>
          <a:prstGeom prst="rect">
            <a:avLst/>
          </a:prstGeom>
          <a:noFill/>
          <a:ln w="9525">
            <a:noFill/>
            <a:miter lim="800000"/>
            <a:headEnd/>
            <a:tailEnd/>
          </a:ln>
        </p:spPr>
        <p:txBody>
          <a:bodyPr wrap="square">
            <a:spAutoFit/>
          </a:bodyPr>
          <a:lstStyle/>
          <a:p>
            <a:pPr>
              <a:spcBef>
                <a:spcPct val="50000"/>
              </a:spcBef>
            </a:pPr>
            <a:r>
              <a:rPr lang="es-ES" sz="1600" b="1" dirty="0" smtClean="0">
                <a:latin typeface="Calibri" pitchFamily="34" charset="0"/>
              </a:rPr>
              <a:t>17.3%</a:t>
            </a:r>
            <a:endParaRPr lang="es-ES" sz="1600" b="1" dirty="0">
              <a:latin typeface="Calibri" pitchFamily="34" charset="0"/>
            </a:endParaRPr>
          </a:p>
        </p:txBody>
      </p:sp>
      <p:sp>
        <p:nvSpPr>
          <p:cNvPr id="10" name="Text Box 2"/>
          <p:cNvSpPr txBox="1">
            <a:spLocks noChangeArrowheads="1"/>
          </p:cNvSpPr>
          <p:nvPr/>
        </p:nvSpPr>
        <p:spPr bwMode="auto">
          <a:xfrm>
            <a:off x="357158" y="357166"/>
            <a:ext cx="8358214" cy="954087"/>
          </a:xfrm>
          <a:prstGeom prst="rect">
            <a:avLst/>
          </a:prstGeom>
          <a:noFill/>
          <a:ln w="9525">
            <a:noFill/>
            <a:miter lim="800000"/>
            <a:headEnd/>
            <a:tailEnd/>
          </a:ln>
        </p:spPr>
        <p:txBody>
          <a:bodyPr wrap="square" anchor="ctr">
            <a:spAutoFit/>
          </a:bodyPr>
          <a:lstStyle/>
          <a:p>
            <a:pPr algn="ctr" fontAlgn="auto">
              <a:spcAft>
                <a:spcPts val="0"/>
              </a:spcAft>
              <a:tabLst>
                <a:tab pos="7524750" algn="l"/>
              </a:tabLst>
              <a:defRPr/>
            </a:pPr>
            <a:r>
              <a:rPr lang="es-MX" sz="2800" b="1" dirty="0">
                <a:latin typeface="Calibri" pitchFamily="34" charset="0"/>
                <a:ea typeface="+mj-ea"/>
                <a:cs typeface="+mj-cs"/>
              </a:rPr>
              <a:t>Comercio Exterior</a:t>
            </a:r>
          </a:p>
          <a:p>
            <a:pPr algn="ctr" fontAlgn="auto">
              <a:spcAft>
                <a:spcPts val="0"/>
              </a:spcAft>
              <a:tabLst>
                <a:tab pos="7524750" algn="l"/>
              </a:tabLst>
              <a:defRPr/>
            </a:pPr>
            <a:r>
              <a:rPr lang="es-MX" sz="2800" b="1" dirty="0">
                <a:latin typeface="Calibri" pitchFamily="34" charset="0"/>
                <a:ea typeface="+mj-ea"/>
                <a:cs typeface="+mj-cs"/>
              </a:rPr>
              <a:t>Millones de Dólares y tasas de crecimiento anual</a:t>
            </a:r>
          </a:p>
        </p:txBody>
      </p:sp>
      <p:sp>
        <p:nvSpPr>
          <p:cNvPr id="9" name="Text Box 16"/>
          <p:cNvSpPr txBox="1">
            <a:spLocks noChangeArrowheads="1"/>
          </p:cNvSpPr>
          <p:nvPr/>
        </p:nvSpPr>
        <p:spPr bwMode="auto">
          <a:xfrm>
            <a:off x="1785918" y="2500306"/>
            <a:ext cx="785818" cy="338554"/>
          </a:xfrm>
          <a:prstGeom prst="rect">
            <a:avLst/>
          </a:prstGeom>
          <a:noFill/>
          <a:ln w="9525">
            <a:noFill/>
            <a:miter lim="800000"/>
            <a:headEnd/>
            <a:tailEnd/>
          </a:ln>
        </p:spPr>
        <p:txBody>
          <a:bodyPr wrap="square">
            <a:spAutoFit/>
          </a:bodyPr>
          <a:lstStyle/>
          <a:p>
            <a:pPr>
              <a:spcBef>
                <a:spcPct val="50000"/>
              </a:spcBef>
            </a:pPr>
            <a:r>
              <a:rPr lang="es-ES" sz="1600" b="1" dirty="0" smtClean="0">
                <a:solidFill>
                  <a:schemeClr val="accent1"/>
                </a:solidFill>
                <a:latin typeface="Calibri" pitchFamily="34" charset="0"/>
              </a:rPr>
              <a:t>-17.9%</a:t>
            </a:r>
            <a:endParaRPr lang="es-ES" sz="1600" b="1" dirty="0">
              <a:solidFill>
                <a:schemeClr val="accent1"/>
              </a:solidFill>
              <a:latin typeface="Calibri" pitchFamily="34" charset="0"/>
            </a:endParaRPr>
          </a:p>
        </p:txBody>
      </p:sp>
      <p:sp>
        <p:nvSpPr>
          <p:cNvPr id="11" name="Text Box 16"/>
          <p:cNvSpPr txBox="1">
            <a:spLocks noChangeArrowheads="1"/>
          </p:cNvSpPr>
          <p:nvPr/>
        </p:nvSpPr>
        <p:spPr bwMode="auto">
          <a:xfrm>
            <a:off x="4143372" y="1643050"/>
            <a:ext cx="785818" cy="338554"/>
          </a:xfrm>
          <a:prstGeom prst="rect">
            <a:avLst/>
          </a:prstGeom>
          <a:noFill/>
          <a:ln w="9525">
            <a:noFill/>
            <a:miter lim="800000"/>
            <a:headEnd/>
            <a:tailEnd/>
          </a:ln>
        </p:spPr>
        <p:txBody>
          <a:bodyPr wrap="square">
            <a:spAutoFit/>
          </a:bodyPr>
          <a:lstStyle/>
          <a:p>
            <a:pPr>
              <a:spcBef>
                <a:spcPct val="50000"/>
              </a:spcBef>
            </a:pPr>
            <a:r>
              <a:rPr lang="es-ES" sz="1600" b="1" dirty="0" smtClean="0">
                <a:solidFill>
                  <a:schemeClr val="accent1"/>
                </a:solidFill>
                <a:latin typeface="Calibri" pitchFamily="34" charset="0"/>
              </a:rPr>
              <a:t>-26.7%</a:t>
            </a:r>
            <a:endParaRPr lang="es-ES" sz="1600" b="1" dirty="0">
              <a:solidFill>
                <a:schemeClr val="accent1"/>
              </a:solidFill>
              <a:latin typeface="Calibri" pitchFamily="34" charset="0"/>
            </a:endParaRPr>
          </a:p>
        </p:txBody>
      </p:sp>
      <p:sp>
        <p:nvSpPr>
          <p:cNvPr id="12" name="Text Box 16"/>
          <p:cNvSpPr txBox="1">
            <a:spLocks noChangeArrowheads="1"/>
          </p:cNvSpPr>
          <p:nvPr/>
        </p:nvSpPr>
        <p:spPr bwMode="auto">
          <a:xfrm>
            <a:off x="6357950" y="4572008"/>
            <a:ext cx="785818" cy="338554"/>
          </a:xfrm>
          <a:prstGeom prst="rect">
            <a:avLst/>
          </a:prstGeom>
          <a:noFill/>
          <a:ln w="9525">
            <a:noFill/>
            <a:miter lim="800000"/>
            <a:headEnd/>
            <a:tailEnd/>
          </a:ln>
        </p:spPr>
        <p:txBody>
          <a:bodyPr wrap="square">
            <a:spAutoFit/>
          </a:bodyPr>
          <a:lstStyle/>
          <a:p>
            <a:pPr>
              <a:spcBef>
                <a:spcPct val="50000"/>
              </a:spcBef>
            </a:pPr>
            <a:r>
              <a:rPr lang="es-ES" sz="1600" b="1" dirty="0" smtClean="0">
                <a:solidFill>
                  <a:schemeClr val="accent1"/>
                </a:solidFill>
                <a:latin typeface="Calibri" pitchFamily="34" charset="0"/>
              </a:rPr>
              <a:t>-34.6%</a:t>
            </a:r>
            <a:endParaRPr lang="es-ES" sz="1600" b="1" dirty="0">
              <a:solidFill>
                <a:schemeClr val="accent1"/>
              </a:solidFill>
              <a:latin typeface="Calibri" pitchFamily="34" charset="0"/>
            </a:endParaRPr>
          </a:p>
        </p:txBody>
      </p:sp>
      <p:sp>
        <p:nvSpPr>
          <p:cNvPr id="13" name="12 CuadroTexto"/>
          <p:cNvSpPr txBox="1"/>
          <p:nvPr/>
        </p:nvSpPr>
        <p:spPr>
          <a:xfrm>
            <a:off x="214282" y="5929330"/>
            <a:ext cx="5327099" cy="369332"/>
          </a:xfrm>
          <a:prstGeom prst="rect">
            <a:avLst/>
          </a:prstGeom>
          <a:noFill/>
        </p:spPr>
        <p:txBody>
          <a:bodyPr wrap="none" rtlCol="0">
            <a:spAutoFit/>
          </a:bodyPr>
          <a:lstStyle/>
          <a:p>
            <a:r>
              <a:rPr lang="es-SV" dirty="0" smtClean="0"/>
              <a:t>Volumen Mill. kgs.       9.2%		6.9%</a:t>
            </a:r>
            <a:endParaRPr lang="es-SV" dirty="0"/>
          </a:p>
        </p:txBody>
      </p:sp>
    </p:spTree>
    <p:extLst>
      <p:ext uri="{BB962C8B-B14F-4D97-AF65-F5344CB8AC3E}">
        <p14:creationId xmlns="" xmlns:p14="http://schemas.microsoft.com/office/powerpoint/2010/main" val="300932370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3 Marcador de número de diapositiva"/>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C01C2EF8-AF97-43A8-A0AD-D301EC5CA5FE}" type="slidenum">
              <a:rPr lang="es-ES" sz="1400">
                <a:latin typeface="Georgia" pitchFamily="18" charset="0"/>
              </a:rPr>
              <a:pPr algn="r"/>
              <a:t>27</a:t>
            </a:fld>
            <a:endParaRPr lang="es-ES" sz="1400">
              <a:latin typeface="Georgia" pitchFamily="18" charset="0"/>
            </a:endParaRPr>
          </a:p>
        </p:txBody>
      </p:sp>
      <p:sp>
        <p:nvSpPr>
          <p:cNvPr id="177154" name="Rectangle 3"/>
          <p:cNvSpPr>
            <a:spLocks noChangeArrowheads="1"/>
          </p:cNvSpPr>
          <p:nvPr/>
        </p:nvSpPr>
        <p:spPr bwMode="auto">
          <a:xfrm>
            <a:off x="2946400" y="-49213"/>
            <a:ext cx="184150" cy="579438"/>
          </a:xfrm>
          <a:prstGeom prst="rect">
            <a:avLst/>
          </a:prstGeom>
          <a:noFill/>
          <a:ln w="9525">
            <a:noFill/>
            <a:miter lim="800000"/>
            <a:headEnd/>
            <a:tailEnd/>
          </a:ln>
        </p:spPr>
        <p:txBody>
          <a:bodyPr wrap="none">
            <a:spAutoFit/>
          </a:bodyPr>
          <a:lstStyle/>
          <a:p>
            <a:endParaRPr lang="es-CR" sz="3200" b="1">
              <a:latin typeface="Tahoma" pitchFamily="34" charset="0"/>
            </a:endParaRPr>
          </a:p>
        </p:txBody>
      </p:sp>
      <p:sp>
        <p:nvSpPr>
          <p:cNvPr id="13317" name="Text Box 4" descr="Pergamino"/>
          <p:cNvSpPr txBox="1">
            <a:spLocks noChangeArrowheads="1"/>
          </p:cNvSpPr>
          <p:nvPr/>
        </p:nvSpPr>
        <p:spPr bwMode="auto">
          <a:xfrm>
            <a:off x="857224" y="285728"/>
            <a:ext cx="7786710" cy="954087"/>
          </a:xfrm>
          <a:prstGeom prst="rect">
            <a:avLst/>
          </a:prstGeom>
          <a:noFill/>
          <a:ln w="9525">
            <a:noFill/>
            <a:miter lim="800000"/>
            <a:headEnd/>
            <a:tailEnd/>
          </a:ln>
        </p:spPr>
        <p:txBody>
          <a:bodyPr wrap="square" anchor="ctr">
            <a:spAutoFit/>
          </a:bodyPr>
          <a:lstStyle/>
          <a:p>
            <a:pPr algn="ctr" fontAlgn="auto">
              <a:spcAft>
                <a:spcPts val="0"/>
              </a:spcAft>
              <a:tabLst>
                <a:tab pos="7524750" algn="l"/>
              </a:tabLst>
              <a:defRPr/>
            </a:pPr>
            <a:r>
              <a:rPr lang="es-SV" sz="2800" b="1" dirty="0">
                <a:latin typeface="Calibri" pitchFamily="34" charset="0"/>
                <a:ea typeface="+mj-ea"/>
                <a:cs typeface="+mj-cs"/>
              </a:rPr>
              <a:t>Exportaciones por rubro</a:t>
            </a:r>
          </a:p>
          <a:p>
            <a:pPr algn="ctr" fontAlgn="auto">
              <a:spcAft>
                <a:spcPts val="0"/>
              </a:spcAft>
              <a:tabLst>
                <a:tab pos="7524750" algn="l"/>
              </a:tabLst>
              <a:defRPr/>
            </a:pPr>
            <a:r>
              <a:rPr lang="es-SV" sz="2800" b="1" dirty="0">
                <a:latin typeface="Calibri" pitchFamily="34" charset="0"/>
                <a:ea typeface="+mj-ea"/>
                <a:cs typeface="+mj-cs"/>
              </a:rPr>
              <a:t>Millones de dólares y tasas de crecimiento anual</a:t>
            </a:r>
          </a:p>
        </p:txBody>
      </p:sp>
      <p:sp>
        <p:nvSpPr>
          <p:cNvPr id="177156" name="Text Box 23"/>
          <p:cNvSpPr txBox="1">
            <a:spLocks noChangeArrowheads="1"/>
          </p:cNvSpPr>
          <p:nvPr/>
        </p:nvSpPr>
        <p:spPr bwMode="auto">
          <a:xfrm>
            <a:off x="285688" y="5643578"/>
            <a:ext cx="8429716" cy="1015663"/>
          </a:xfrm>
          <a:prstGeom prst="rect">
            <a:avLst/>
          </a:prstGeom>
          <a:solidFill>
            <a:schemeClr val="bg1"/>
          </a:solidFill>
          <a:ln w="9525">
            <a:noFill/>
            <a:miter lim="800000"/>
            <a:headEnd/>
            <a:tailEnd/>
          </a:ln>
        </p:spPr>
        <p:txBody>
          <a:bodyPr wrap="square">
            <a:spAutoFit/>
          </a:bodyPr>
          <a:lstStyle/>
          <a:p>
            <a:pPr marL="342900" indent="-342900">
              <a:spcBef>
                <a:spcPct val="50000"/>
              </a:spcBef>
              <a:buFont typeface="Arial" charset="0"/>
              <a:buChar char="•"/>
            </a:pPr>
            <a:r>
              <a:rPr lang="es-ES" sz="2000" dirty="0">
                <a:latin typeface="Calibri" pitchFamily="34" charset="0"/>
              </a:rPr>
              <a:t>Exportaciones de azúcar aumentan </a:t>
            </a:r>
            <a:r>
              <a:rPr lang="es-ES" sz="2000" dirty="0" smtClean="0">
                <a:latin typeface="Calibri" pitchFamily="34" charset="0"/>
              </a:rPr>
              <a:t> 32.5%.  No </a:t>
            </a:r>
            <a:r>
              <a:rPr lang="es-ES" sz="2000" dirty="0">
                <a:latin typeface="Calibri" pitchFamily="34" charset="0"/>
              </a:rPr>
              <a:t>Tradicionales a Centroamérica </a:t>
            </a:r>
            <a:r>
              <a:rPr lang="es-ES" sz="2000" dirty="0" smtClean="0">
                <a:latin typeface="Calibri" pitchFamily="34" charset="0"/>
              </a:rPr>
              <a:t>(+18.2%) y  </a:t>
            </a:r>
            <a:r>
              <a:rPr lang="es-ES" sz="2000" dirty="0">
                <a:latin typeface="Calibri" pitchFamily="34" charset="0"/>
              </a:rPr>
              <a:t>fuera de C.A. </a:t>
            </a:r>
            <a:r>
              <a:rPr lang="es-ES" sz="2000" dirty="0" smtClean="0">
                <a:latin typeface="Calibri" pitchFamily="34" charset="0"/>
              </a:rPr>
              <a:t>(+23.6%).  Del total exportado, a Estados Unidos crecieron 21.7% y a C.A. 14.5%</a:t>
            </a:r>
            <a:endParaRPr lang="es-ES" sz="2000" dirty="0">
              <a:latin typeface="Calibri" pitchFamily="34" charset="0"/>
            </a:endParaRPr>
          </a:p>
        </p:txBody>
      </p:sp>
      <p:graphicFrame>
        <p:nvGraphicFramePr>
          <p:cNvPr id="16" name="Object 6"/>
          <p:cNvGraphicFramePr>
            <a:graphicFrameLocks noChangeAspect="1"/>
          </p:cNvGraphicFramePr>
          <p:nvPr/>
        </p:nvGraphicFramePr>
        <p:xfrm>
          <a:off x="638175" y="1276351"/>
          <a:ext cx="7677150" cy="3867162"/>
        </p:xfrm>
        <a:graphic>
          <a:graphicData uri="http://schemas.openxmlformats.org/drawingml/2006/chart">
            <c:chart xmlns:c="http://schemas.openxmlformats.org/drawingml/2006/chart" xmlns:r="http://schemas.openxmlformats.org/officeDocument/2006/relationships" r:id="rId3"/>
          </a:graphicData>
        </a:graphic>
      </p:graphicFrame>
      <p:sp>
        <p:nvSpPr>
          <p:cNvPr id="177158" name="Text Box 9"/>
          <p:cNvSpPr txBox="1">
            <a:spLocks noChangeArrowheads="1"/>
          </p:cNvSpPr>
          <p:nvPr/>
        </p:nvSpPr>
        <p:spPr bwMode="auto">
          <a:xfrm>
            <a:off x="5072072" y="1988098"/>
            <a:ext cx="928688" cy="369332"/>
          </a:xfrm>
          <a:prstGeom prst="rect">
            <a:avLst/>
          </a:prstGeom>
          <a:noFill/>
          <a:ln w="9525">
            <a:noFill/>
            <a:miter lim="800000"/>
            <a:headEnd/>
            <a:tailEnd/>
          </a:ln>
        </p:spPr>
        <p:txBody>
          <a:bodyPr wrap="square">
            <a:spAutoFit/>
          </a:bodyPr>
          <a:lstStyle/>
          <a:p>
            <a:r>
              <a:rPr lang="es-SV" b="1" dirty="0" smtClean="0"/>
              <a:t>17.1%</a:t>
            </a:r>
            <a:endParaRPr lang="es-ES" b="1" dirty="0"/>
          </a:p>
        </p:txBody>
      </p:sp>
      <p:sp>
        <p:nvSpPr>
          <p:cNvPr id="177159" name="Text Box 10"/>
          <p:cNvSpPr txBox="1">
            <a:spLocks noChangeArrowheads="1"/>
          </p:cNvSpPr>
          <p:nvPr/>
        </p:nvSpPr>
        <p:spPr bwMode="auto">
          <a:xfrm>
            <a:off x="7286644" y="1357298"/>
            <a:ext cx="838691" cy="369332"/>
          </a:xfrm>
          <a:prstGeom prst="rect">
            <a:avLst/>
          </a:prstGeom>
          <a:noFill/>
          <a:ln w="9525">
            <a:noFill/>
            <a:miter lim="800000"/>
            <a:headEnd/>
            <a:tailEnd/>
          </a:ln>
        </p:spPr>
        <p:txBody>
          <a:bodyPr wrap="none">
            <a:spAutoFit/>
          </a:bodyPr>
          <a:lstStyle/>
          <a:p>
            <a:r>
              <a:rPr lang="es-SV" b="1" dirty="0" smtClean="0"/>
              <a:t>20.1%</a:t>
            </a:r>
            <a:endParaRPr lang="es-ES" b="1" dirty="0"/>
          </a:p>
        </p:txBody>
      </p:sp>
      <p:sp>
        <p:nvSpPr>
          <p:cNvPr id="177160" name="Text Box 7"/>
          <p:cNvSpPr txBox="1">
            <a:spLocks noChangeArrowheads="1"/>
          </p:cNvSpPr>
          <p:nvPr/>
        </p:nvSpPr>
        <p:spPr bwMode="auto">
          <a:xfrm>
            <a:off x="2941985" y="3286124"/>
            <a:ext cx="787395" cy="369332"/>
          </a:xfrm>
          <a:prstGeom prst="rect">
            <a:avLst/>
          </a:prstGeom>
          <a:noFill/>
          <a:ln w="9525">
            <a:noFill/>
            <a:miter lim="800000"/>
            <a:headEnd/>
            <a:tailEnd/>
          </a:ln>
        </p:spPr>
        <p:txBody>
          <a:bodyPr wrap="none">
            <a:spAutoFit/>
          </a:bodyPr>
          <a:lstStyle/>
          <a:p>
            <a:r>
              <a:rPr lang="es-SV" b="1" dirty="0" smtClean="0"/>
              <a:t>-2.7%</a:t>
            </a:r>
            <a:endParaRPr lang="es-ES" b="1" dirty="0"/>
          </a:p>
        </p:txBody>
      </p:sp>
      <p:sp>
        <p:nvSpPr>
          <p:cNvPr id="10" name="Text Box 7"/>
          <p:cNvSpPr txBox="1">
            <a:spLocks noChangeArrowheads="1"/>
          </p:cNvSpPr>
          <p:nvPr/>
        </p:nvSpPr>
        <p:spPr bwMode="auto">
          <a:xfrm>
            <a:off x="2013291" y="3429000"/>
            <a:ext cx="787395" cy="369332"/>
          </a:xfrm>
          <a:prstGeom prst="rect">
            <a:avLst/>
          </a:prstGeom>
          <a:noFill/>
          <a:ln w="9525">
            <a:noFill/>
            <a:miter lim="800000"/>
            <a:headEnd/>
            <a:tailEnd/>
          </a:ln>
        </p:spPr>
        <p:txBody>
          <a:bodyPr wrap="none">
            <a:spAutoFit/>
          </a:bodyPr>
          <a:lstStyle/>
          <a:p>
            <a:r>
              <a:rPr lang="es-SV" b="1" dirty="0" smtClean="0">
                <a:solidFill>
                  <a:schemeClr val="accent1"/>
                </a:solidFill>
              </a:rPr>
              <a:t>-4.4%</a:t>
            </a:r>
            <a:endParaRPr lang="es-ES" b="1" dirty="0">
              <a:solidFill>
                <a:schemeClr val="accent1"/>
              </a:solidFill>
            </a:endParaRPr>
          </a:p>
        </p:txBody>
      </p:sp>
      <p:sp>
        <p:nvSpPr>
          <p:cNvPr id="11" name="Text Box 7"/>
          <p:cNvSpPr txBox="1">
            <a:spLocks noChangeArrowheads="1"/>
          </p:cNvSpPr>
          <p:nvPr/>
        </p:nvSpPr>
        <p:spPr bwMode="auto">
          <a:xfrm>
            <a:off x="4084993" y="2202412"/>
            <a:ext cx="915635" cy="369332"/>
          </a:xfrm>
          <a:prstGeom prst="rect">
            <a:avLst/>
          </a:prstGeom>
          <a:noFill/>
          <a:ln w="9525">
            <a:noFill/>
            <a:miter lim="800000"/>
            <a:headEnd/>
            <a:tailEnd/>
          </a:ln>
        </p:spPr>
        <p:txBody>
          <a:bodyPr wrap="none">
            <a:spAutoFit/>
          </a:bodyPr>
          <a:lstStyle/>
          <a:p>
            <a:r>
              <a:rPr lang="es-SV" b="1" dirty="0" smtClean="0">
                <a:solidFill>
                  <a:schemeClr val="accent1"/>
                </a:solidFill>
              </a:rPr>
              <a:t>-24.1%</a:t>
            </a:r>
            <a:endParaRPr lang="es-ES" b="1" dirty="0">
              <a:solidFill>
                <a:schemeClr val="accent1"/>
              </a:solidFill>
            </a:endParaRPr>
          </a:p>
        </p:txBody>
      </p:sp>
      <p:sp>
        <p:nvSpPr>
          <p:cNvPr id="12" name="Text Box 7"/>
          <p:cNvSpPr txBox="1">
            <a:spLocks noChangeArrowheads="1"/>
          </p:cNvSpPr>
          <p:nvPr/>
        </p:nvSpPr>
        <p:spPr bwMode="auto">
          <a:xfrm>
            <a:off x="6299571" y="1702346"/>
            <a:ext cx="915635" cy="369332"/>
          </a:xfrm>
          <a:prstGeom prst="rect">
            <a:avLst/>
          </a:prstGeom>
          <a:noFill/>
          <a:ln w="9525">
            <a:noFill/>
            <a:miter lim="800000"/>
            <a:headEnd/>
            <a:tailEnd/>
          </a:ln>
        </p:spPr>
        <p:txBody>
          <a:bodyPr wrap="none">
            <a:spAutoFit/>
          </a:bodyPr>
          <a:lstStyle/>
          <a:p>
            <a:r>
              <a:rPr lang="es-SV" b="1" dirty="0" smtClean="0">
                <a:solidFill>
                  <a:schemeClr val="accent1"/>
                </a:solidFill>
              </a:rPr>
              <a:t>-14.7%</a:t>
            </a:r>
            <a:endParaRPr lang="es-ES" b="1" dirty="0">
              <a:solidFill>
                <a:schemeClr val="accent1"/>
              </a:solidFill>
            </a:endParaRPr>
          </a:p>
        </p:txBody>
      </p:sp>
      <p:sp>
        <p:nvSpPr>
          <p:cNvPr id="13" name="12 CuadroTexto"/>
          <p:cNvSpPr txBox="1"/>
          <p:nvPr/>
        </p:nvSpPr>
        <p:spPr>
          <a:xfrm>
            <a:off x="285720" y="5214950"/>
            <a:ext cx="7558479" cy="369332"/>
          </a:xfrm>
          <a:prstGeom prst="rect">
            <a:avLst/>
          </a:prstGeom>
          <a:noFill/>
        </p:spPr>
        <p:txBody>
          <a:bodyPr wrap="none" rtlCol="0">
            <a:spAutoFit/>
          </a:bodyPr>
          <a:lstStyle/>
          <a:p>
            <a:r>
              <a:rPr lang="es-SV" dirty="0" smtClean="0"/>
              <a:t>Volumen Mill. kgs.       1.5%		15.2%		    10.3%</a:t>
            </a:r>
            <a:endParaRPr lang="es-SV" dirty="0"/>
          </a:p>
        </p:txBody>
      </p:sp>
    </p:spTree>
    <p:extLst>
      <p:ext uri="{BB962C8B-B14F-4D97-AF65-F5344CB8AC3E}">
        <p14:creationId xmlns="" xmlns:p14="http://schemas.microsoft.com/office/powerpoint/2010/main" val="8916531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7"/>
          <p:cNvGraphicFramePr>
            <a:graphicFrameLocks noChangeAspect="1"/>
          </p:cNvGraphicFramePr>
          <p:nvPr/>
        </p:nvGraphicFramePr>
        <p:xfrm>
          <a:off x="214282" y="1285860"/>
          <a:ext cx="8286808" cy="4584051"/>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Box 4" descr="Pergamino"/>
          <p:cNvSpPr txBox="1">
            <a:spLocks noChangeArrowheads="1"/>
          </p:cNvSpPr>
          <p:nvPr/>
        </p:nvSpPr>
        <p:spPr bwMode="auto">
          <a:xfrm>
            <a:off x="285720" y="285728"/>
            <a:ext cx="8143900" cy="954088"/>
          </a:xfrm>
          <a:prstGeom prst="rect">
            <a:avLst/>
          </a:prstGeom>
          <a:noFill/>
          <a:ln w="9525">
            <a:noFill/>
            <a:miter lim="800000"/>
            <a:headEnd/>
            <a:tailEnd/>
          </a:ln>
        </p:spPr>
        <p:txBody>
          <a:bodyPr wrap="square" anchor="ctr">
            <a:spAutoFit/>
          </a:bodyPr>
          <a:lstStyle/>
          <a:p>
            <a:pPr algn="ctr" fontAlgn="auto">
              <a:spcAft>
                <a:spcPts val="0"/>
              </a:spcAft>
              <a:tabLst>
                <a:tab pos="7524750" algn="l"/>
              </a:tabLst>
              <a:defRPr/>
            </a:pPr>
            <a:r>
              <a:rPr lang="es-SV" sz="2800" b="1" dirty="0">
                <a:latin typeface="Calibri" pitchFamily="34" charset="0"/>
                <a:ea typeface="+mj-ea"/>
                <a:cs typeface="+mj-cs"/>
              </a:rPr>
              <a:t>Importaciones Totales</a:t>
            </a:r>
          </a:p>
          <a:p>
            <a:pPr algn="ctr" fontAlgn="auto">
              <a:spcAft>
                <a:spcPts val="0"/>
              </a:spcAft>
              <a:tabLst>
                <a:tab pos="7524750" algn="l"/>
              </a:tabLst>
              <a:defRPr/>
            </a:pPr>
            <a:r>
              <a:rPr lang="es-SV" sz="2800" b="1" dirty="0">
                <a:latin typeface="Calibri" pitchFamily="34" charset="0"/>
                <a:ea typeface="+mj-ea"/>
                <a:cs typeface="+mj-cs"/>
              </a:rPr>
              <a:t>Millones de dólares y tasas de crecimiento anual</a:t>
            </a:r>
          </a:p>
        </p:txBody>
      </p:sp>
      <p:sp>
        <p:nvSpPr>
          <p:cNvPr id="13316" name="Text Box 7"/>
          <p:cNvSpPr txBox="1">
            <a:spLocks noChangeArrowheads="1"/>
          </p:cNvSpPr>
          <p:nvPr/>
        </p:nvSpPr>
        <p:spPr bwMode="auto">
          <a:xfrm>
            <a:off x="2357422" y="1142984"/>
            <a:ext cx="766557" cy="338554"/>
          </a:xfrm>
          <a:prstGeom prst="rect">
            <a:avLst/>
          </a:prstGeom>
          <a:noFill/>
          <a:ln w="9525">
            <a:noFill/>
            <a:miter lim="800000"/>
            <a:headEnd/>
            <a:tailEnd/>
          </a:ln>
        </p:spPr>
        <p:txBody>
          <a:bodyPr wrap="none">
            <a:spAutoFit/>
          </a:bodyPr>
          <a:lstStyle/>
          <a:p>
            <a:r>
              <a:rPr lang="es-SV" sz="1600" b="1" dirty="0" smtClean="0"/>
              <a:t>21.4%</a:t>
            </a:r>
            <a:endParaRPr lang="es-ES" sz="1600" b="1" dirty="0"/>
          </a:p>
        </p:txBody>
      </p:sp>
      <p:sp>
        <p:nvSpPr>
          <p:cNvPr id="13317" name="Text Box 7"/>
          <p:cNvSpPr txBox="1">
            <a:spLocks noChangeArrowheads="1"/>
          </p:cNvSpPr>
          <p:nvPr/>
        </p:nvSpPr>
        <p:spPr bwMode="auto">
          <a:xfrm>
            <a:off x="4214810" y="1571612"/>
            <a:ext cx="766557" cy="338554"/>
          </a:xfrm>
          <a:prstGeom prst="rect">
            <a:avLst/>
          </a:prstGeom>
          <a:noFill/>
          <a:ln w="9525">
            <a:noFill/>
            <a:miter lim="800000"/>
            <a:headEnd/>
            <a:tailEnd/>
          </a:ln>
        </p:spPr>
        <p:txBody>
          <a:bodyPr wrap="none">
            <a:spAutoFit/>
          </a:bodyPr>
          <a:lstStyle/>
          <a:p>
            <a:r>
              <a:rPr lang="es-SV" sz="1600" b="1" dirty="0" smtClean="0"/>
              <a:t>12.9%</a:t>
            </a:r>
            <a:endParaRPr lang="es-ES" sz="1600" b="1" dirty="0"/>
          </a:p>
        </p:txBody>
      </p:sp>
      <p:sp>
        <p:nvSpPr>
          <p:cNvPr id="13318" name="Text Box 7"/>
          <p:cNvSpPr txBox="1">
            <a:spLocks noChangeArrowheads="1"/>
          </p:cNvSpPr>
          <p:nvPr/>
        </p:nvSpPr>
        <p:spPr bwMode="auto">
          <a:xfrm>
            <a:off x="6072198" y="3286124"/>
            <a:ext cx="652743" cy="338554"/>
          </a:xfrm>
          <a:prstGeom prst="rect">
            <a:avLst/>
          </a:prstGeom>
          <a:noFill/>
          <a:ln w="9525">
            <a:noFill/>
            <a:miter lim="800000"/>
            <a:headEnd/>
            <a:tailEnd/>
          </a:ln>
        </p:spPr>
        <p:txBody>
          <a:bodyPr wrap="none">
            <a:spAutoFit/>
          </a:bodyPr>
          <a:lstStyle/>
          <a:p>
            <a:r>
              <a:rPr lang="es-SV" sz="1600" b="1" dirty="0" smtClean="0"/>
              <a:t>6.2%</a:t>
            </a:r>
            <a:endParaRPr lang="es-ES" sz="1600" b="1" dirty="0"/>
          </a:p>
        </p:txBody>
      </p:sp>
      <p:sp>
        <p:nvSpPr>
          <p:cNvPr id="13319" name="Text Box 7"/>
          <p:cNvSpPr txBox="1">
            <a:spLocks noChangeArrowheads="1"/>
          </p:cNvSpPr>
          <p:nvPr/>
        </p:nvSpPr>
        <p:spPr bwMode="auto">
          <a:xfrm>
            <a:off x="7929586" y="3214686"/>
            <a:ext cx="766557" cy="338554"/>
          </a:xfrm>
          <a:prstGeom prst="rect">
            <a:avLst/>
          </a:prstGeom>
          <a:noFill/>
          <a:ln w="9525">
            <a:noFill/>
            <a:miter lim="800000"/>
            <a:headEnd/>
            <a:tailEnd/>
          </a:ln>
        </p:spPr>
        <p:txBody>
          <a:bodyPr wrap="none">
            <a:spAutoFit/>
          </a:bodyPr>
          <a:lstStyle/>
          <a:p>
            <a:r>
              <a:rPr lang="es-SV" sz="1600" b="1" dirty="0" smtClean="0"/>
              <a:t>28.5%</a:t>
            </a:r>
            <a:endParaRPr lang="es-ES" sz="1600" b="1" dirty="0"/>
          </a:p>
        </p:txBody>
      </p:sp>
      <p:sp>
        <p:nvSpPr>
          <p:cNvPr id="8" name="Text Box 7"/>
          <p:cNvSpPr txBox="1">
            <a:spLocks noChangeArrowheads="1"/>
          </p:cNvSpPr>
          <p:nvPr/>
        </p:nvSpPr>
        <p:spPr bwMode="auto">
          <a:xfrm>
            <a:off x="1357290" y="1643050"/>
            <a:ext cx="835485" cy="338554"/>
          </a:xfrm>
          <a:prstGeom prst="rect">
            <a:avLst/>
          </a:prstGeom>
          <a:noFill/>
          <a:ln w="9525">
            <a:noFill/>
            <a:miter lim="800000"/>
            <a:headEnd/>
            <a:tailEnd/>
          </a:ln>
        </p:spPr>
        <p:txBody>
          <a:bodyPr wrap="none">
            <a:spAutoFit/>
          </a:bodyPr>
          <a:lstStyle/>
          <a:p>
            <a:r>
              <a:rPr lang="es-SV" sz="1600" b="1" dirty="0" smtClean="0">
                <a:solidFill>
                  <a:schemeClr val="accent1"/>
                </a:solidFill>
              </a:rPr>
              <a:t>-33.7%</a:t>
            </a:r>
            <a:endParaRPr lang="es-ES" sz="1600" b="1" dirty="0">
              <a:solidFill>
                <a:schemeClr val="accent1"/>
              </a:solidFill>
            </a:endParaRPr>
          </a:p>
        </p:txBody>
      </p:sp>
      <p:sp>
        <p:nvSpPr>
          <p:cNvPr id="9" name="Text Box 7"/>
          <p:cNvSpPr txBox="1">
            <a:spLocks noChangeArrowheads="1"/>
          </p:cNvSpPr>
          <p:nvPr/>
        </p:nvSpPr>
        <p:spPr bwMode="auto">
          <a:xfrm>
            <a:off x="3143240" y="1928802"/>
            <a:ext cx="835485" cy="338554"/>
          </a:xfrm>
          <a:prstGeom prst="rect">
            <a:avLst/>
          </a:prstGeom>
          <a:noFill/>
          <a:ln w="9525">
            <a:noFill/>
            <a:miter lim="800000"/>
            <a:headEnd/>
            <a:tailEnd/>
          </a:ln>
        </p:spPr>
        <p:txBody>
          <a:bodyPr wrap="none">
            <a:spAutoFit/>
          </a:bodyPr>
          <a:lstStyle/>
          <a:p>
            <a:r>
              <a:rPr lang="es-SV" sz="1600" b="1" dirty="0" smtClean="0">
                <a:solidFill>
                  <a:schemeClr val="accent1"/>
                </a:solidFill>
              </a:rPr>
              <a:t>-13.6%</a:t>
            </a:r>
            <a:endParaRPr lang="es-ES" sz="1600" b="1" dirty="0">
              <a:solidFill>
                <a:schemeClr val="accent1"/>
              </a:solidFill>
            </a:endParaRPr>
          </a:p>
        </p:txBody>
      </p:sp>
      <p:sp>
        <p:nvSpPr>
          <p:cNvPr id="10" name="Text Box 7"/>
          <p:cNvSpPr txBox="1">
            <a:spLocks noChangeArrowheads="1"/>
          </p:cNvSpPr>
          <p:nvPr/>
        </p:nvSpPr>
        <p:spPr bwMode="auto">
          <a:xfrm>
            <a:off x="4929190" y="3286124"/>
            <a:ext cx="835485" cy="338554"/>
          </a:xfrm>
          <a:prstGeom prst="rect">
            <a:avLst/>
          </a:prstGeom>
          <a:noFill/>
          <a:ln w="9525">
            <a:noFill/>
            <a:miter lim="800000"/>
            <a:headEnd/>
            <a:tailEnd/>
          </a:ln>
        </p:spPr>
        <p:txBody>
          <a:bodyPr wrap="none">
            <a:spAutoFit/>
          </a:bodyPr>
          <a:lstStyle/>
          <a:p>
            <a:r>
              <a:rPr lang="es-SV" sz="1600" b="1" dirty="0" smtClean="0">
                <a:solidFill>
                  <a:schemeClr val="accent1"/>
                </a:solidFill>
              </a:rPr>
              <a:t>-25.0%</a:t>
            </a:r>
            <a:endParaRPr lang="es-ES" sz="1600" b="1" dirty="0">
              <a:solidFill>
                <a:schemeClr val="accent1"/>
              </a:solidFill>
            </a:endParaRPr>
          </a:p>
        </p:txBody>
      </p:sp>
      <p:sp>
        <p:nvSpPr>
          <p:cNvPr id="11" name="Text Box 7"/>
          <p:cNvSpPr txBox="1">
            <a:spLocks noChangeArrowheads="1"/>
          </p:cNvSpPr>
          <p:nvPr/>
        </p:nvSpPr>
        <p:spPr bwMode="auto">
          <a:xfrm>
            <a:off x="6715140" y="3429000"/>
            <a:ext cx="835485" cy="338554"/>
          </a:xfrm>
          <a:prstGeom prst="rect">
            <a:avLst/>
          </a:prstGeom>
          <a:noFill/>
          <a:ln w="9525">
            <a:noFill/>
            <a:miter lim="800000"/>
            <a:headEnd/>
            <a:tailEnd/>
          </a:ln>
        </p:spPr>
        <p:txBody>
          <a:bodyPr wrap="none">
            <a:spAutoFit/>
          </a:bodyPr>
          <a:lstStyle/>
          <a:p>
            <a:r>
              <a:rPr lang="es-SV" sz="1600" b="1" dirty="0" smtClean="0">
                <a:solidFill>
                  <a:schemeClr val="accent1"/>
                </a:solidFill>
              </a:rPr>
              <a:t>-36.0%</a:t>
            </a:r>
            <a:endParaRPr lang="es-ES" sz="1600" b="1" dirty="0">
              <a:solidFill>
                <a:schemeClr val="accent1"/>
              </a:solidFill>
            </a:endParaRPr>
          </a:p>
        </p:txBody>
      </p:sp>
      <p:sp>
        <p:nvSpPr>
          <p:cNvPr id="12" name="11 CuadroTexto"/>
          <p:cNvSpPr txBox="1"/>
          <p:nvPr/>
        </p:nvSpPr>
        <p:spPr>
          <a:xfrm>
            <a:off x="357158" y="6000768"/>
            <a:ext cx="4232249" cy="338554"/>
          </a:xfrm>
          <a:prstGeom prst="rect">
            <a:avLst/>
          </a:prstGeom>
          <a:noFill/>
        </p:spPr>
        <p:txBody>
          <a:bodyPr wrap="none" rtlCol="0">
            <a:spAutoFit/>
          </a:bodyPr>
          <a:lstStyle/>
          <a:p>
            <a:r>
              <a:rPr lang="es-MX" sz="1600" dirty="0" smtClean="0"/>
              <a:t>Sin  petróleo :    19.6%                        8.7%</a:t>
            </a:r>
            <a:endParaRPr lang="es-ES" sz="1600" dirty="0"/>
          </a:p>
        </p:txBody>
      </p:sp>
    </p:spTree>
    <p:extLst>
      <p:ext uri="{BB962C8B-B14F-4D97-AF65-F5344CB8AC3E}">
        <p14:creationId xmlns="" xmlns:p14="http://schemas.microsoft.com/office/powerpoint/2010/main" val="30241203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0593" y="188640"/>
            <a:ext cx="8823895" cy="6510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56015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642918"/>
            <a:ext cx="3071834" cy="1562104"/>
          </a:xfrm>
        </p:spPr>
        <p:txBody>
          <a:bodyPr>
            <a:normAutofit/>
          </a:bodyPr>
          <a:lstStyle/>
          <a:p>
            <a:r>
              <a:rPr lang="es-SV" dirty="0" smtClean="0"/>
              <a:t>I</a:t>
            </a:r>
            <a:r>
              <a:rPr lang="es-SV" sz="3600" dirty="0" smtClean="0"/>
              <a:t>. </a:t>
            </a:r>
            <a:r>
              <a:rPr lang="es-SV" sz="2400" dirty="0" smtClean="0"/>
              <a:t>ENTORNO INTERNACIONAL</a:t>
            </a:r>
            <a:endParaRPr lang="es-SV" sz="2700" dirty="0"/>
          </a:p>
        </p:txBody>
      </p:sp>
      <p:sp>
        <p:nvSpPr>
          <p:cNvPr id="6" name="5 Marcador de texto"/>
          <p:cNvSpPr>
            <a:spLocks noGrp="1"/>
          </p:cNvSpPr>
          <p:nvPr>
            <p:ph type="body" idx="2"/>
          </p:nvPr>
        </p:nvSpPr>
        <p:spPr>
          <a:xfrm>
            <a:off x="285720" y="2285992"/>
            <a:ext cx="2786082" cy="4144963"/>
          </a:xfrm>
        </p:spPr>
        <p:txBody>
          <a:bodyPr>
            <a:normAutofit fontScale="92500" lnSpcReduction="10000"/>
          </a:bodyPr>
          <a:lstStyle/>
          <a:p>
            <a:pPr marL="342900" indent="-342900" algn="just">
              <a:buClrTx/>
              <a:buFont typeface="+mj-lt"/>
              <a:buAutoNum type="arabicPeriod"/>
            </a:pPr>
            <a:r>
              <a:rPr lang="es-SV" b="1" dirty="0" smtClean="0">
                <a:solidFill>
                  <a:schemeClr val="tx1"/>
                </a:solidFill>
              </a:rPr>
              <a:t>Nuevamente en el 2010 hemos visto que han aparecido súbitos problemas financieros internacionales;</a:t>
            </a:r>
          </a:p>
          <a:p>
            <a:pPr marL="342900" indent="-342900" algn="just">
              <a:buClrTx/>
              <a:buFont typeface="+mj-lt"/>
              <a:buAutoNum type="arabicPeriod"/>
            </a:pPr>
            <a:r>
              <a:rPr lang="es-SV" b="1" dirty="0" smtClean="0">
                <a:solidFill>
                  <a:schemeClr val="tx1"/>
                </a:solidFill>
              </a:rPr>
              <a:t>El crecimiento ha estado liderado por los países en desarrollo sobre todo los países emergentes.</a:t>
            </a:r>
          </a:p>
          <a:p>
            <a:pPr marL="342900" indent="-342900" algn="just">
              <a:buClrTx/>
              <a:buFont typeface="+mj-lt"/>
              <a:buAutoNum type="arabicPeriod"/>
            </a:pPr>
            <a:r>
              <a:rPr lang="es-SV" b="1" dirty="0" smtClean="0">
                <a:solidFill>
                  <a:schemeClr val="tx1"/>
                </a:solidFill>
              </a:rPr>
              <a:t>La reactivación del comercio mundial desde mediados de 2009 y durante 2010 está liderada por los países en desarrollo, sobre todo de Asia</a:t>
            </a:r>
          </a:p>
          <a:p>
            <a:pPr marL="342900" indent="-342900" algn="just">
              <a:buAutoNum type="arabicPeriod"/>
            </a:pPr>
            <a:endParaRPr lang="es-SV" dirty="0" smtClean="0"/>
          </a:p>
          <a:p>
            <a:pPr marL="342900" indent="-342900" algn="just">
              <a:buAutoNum type="arabicPeriod"/>
            </a:pPr>
            <a:endParaRPr lang="es-SV" dirty="0"/>
          </a:p>
        </p:txBody>
      </p:sp>
      <p:sp>
        <p:nvSpPr>
          <p:cNvPr id="9" name="8 Marcador de contenido"/>
          <p:cNvSpPr>
            <a:spLocks noGrp="1"/>
          </p:cNvSpPr>
          <p:nvPr>
            <p:ph sz="quarter" idx="1"/>
          </p:nvPr>
        </p:nvSpPr>
        <p:spPr>
          <a:xfrm>
            <a:off x="3124200" y="571480"/>
            <a:ext cx="5638800" cy="5524520"/>
          </a:xfrm>
        </p:spPr>
        <p:txBody>
          <a:bodyPr/>
          <a:lstStyle/>
          <a:p>
            <a:pPr>
              <a:spcBef>
                <a:spcPts val="0"/>
              </a:spcBef>
              <a:buNone/>
            </a:pPr>
            <a:r>
              <a:rPr lang="es-SV" dirty="0" smtClean="0"/>
              <a:t>   </a:t>
            </a:r>
            <a:r>
              <a:rPr lang="es-SV" sz="2400" dirty="0" smtClean="0"/>
              <a:t>La recuperación de la economía mundial muestra ser más fuerte que lo pronosticado, pero más heterogénea de lo conveniente y con mucha incertidumbre1/</a:t>
            </a:r>
            <a:endParaRPr lang="es-SV" dirty="0"/>
          </a:p>
        </p:txBody>
      </p:sp>
      <p:sp>
        <p:nvSpPr>
          <p:cNvPr id="7" name="6 CuadroTexto"/>
          <p:cNvSpPr txBox="1"/>
          <p:nvPr/>
        </p:nvSpPr>
        <p:spPr>
          <a:xfrm>
            <a:off x="571472" y="6429396"/>
            <a:ext cx="5643602" cy="369332"/>
          </a:xfrm>
          <a:prstGeom prst="rect">
            <a:avLst/>
          </a:prstGeom>
          <a:noFill/>
        </p:spPr>
        <p:txBody>
          <a:bodyPr wrap="square" rtlCol="0">
            <a:spAutoFit/>
          </a:bodyPr>
          <a:lstStyle/>
          <a:p>
            <a:r>
              <a:rPr lang="es-SV" dirty="0" smtClean="0"/>
              <a:t>1/ Alicia Bárcena, CEPAL</a:t>
            </a:r>
            <a:endParaRPr lang="es-SV" dirty="0"/>
          </a:p>
        </p:txBody>
      </p:sp>
      <p:pic>
        <p:nvPicPr>
          <p:cNvPr id="7170" name="Picture 2"/>
          <p:cNvPicPr>
            <a:picLocks noChangeAspect="1" noChangeArrowheads="1"/>
          </p:cNvPicPr>
          <p:nvPr/>
        </p:nvPicPr>
        <p:blipFill>
          <a:blip r:embed="rId3" cstate="print"/>
          <a:srcRect l="22135" t="33854" r="16667" b="16667"/>
          <a:stretch>
            <a:fillRect/>
          </a:stretch>
        </p:blipFill>
        <p:spPr bwMode="auto">
          <a:xfrm>
            <a:off x="3071802" y="2428868"/>
            <a:ext cx="5929354" cy="4000528"/>
          </a:xfrm>
          <a:prstGeom prst="rect">
            <a:avLst/>
          </a:prstGeom>
          <a:noFill/>
          <a:ln w="9525">
            <a:noFill/>
            <a:miter lim="800000"/>
            <a:headEnd/>
            <a:tailEnd/>
          </a:ln>
          <a:effectLst/>
        </p:spPr>
      </p:pic>
      <p:sp>
        <p:nvSpPr>
          <p:cNvPr id="8" name="7 Marcador de número de diapositiva"/>
          <p:cNvSpPr>
            <a:spLocks noGrp="1"/>
          </p:cNvSpPr>
          <p:nvPr>
            <p:ph type="sldNum" sz="quarter" idx="12"/>
          </p:nvPr>
        </p:nvSpPr>
        <p:spPr/>
        <p:txBody>
          <a:bodyPr/>
          <a:lstStyle/>
          <a:p>
            <a:fld id="{9190BC47-854C-4B38-BD22-A38D00294797}" type="slidenum">
              <a:rPr lang="es-SV" smtClean="0"/>
              <a:pPr/>
              <a:t>3</a:t>
            </a:fld>
            <a:endParaRPr lang="es-SV"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9190BC47-854C-4B38-BD22-A38D00294797}" type="slidenum">
              <a:rPr lang="es-SV" smtClean="0"/>
              <a:pPr/>
              <a:t>30</a:t>
            </a:fld>
            <a:endParaRPr lang="es-SV"/>
          </a:p>
        </p:txBody>
      </p:sp>
      <p:pic>
        <p:nvPicPr>
          <p:cNvPr id="1638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9887" y="188640"/>
            <a:ext cx="8402637" cy="61653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22230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idx="1"/>
          </p:nvPr>
        </p:nvSpPr>
        <p:spPr>
          <a:xfrm>
            <a:off x="0" y="1772816"/>
            <a:ext cx="8892480" cy="4608512"/>
          </a:xfrm>
        </p:spPr>
        <p:txBody>
          <a:bodyPr>
            <a:normAutofit fontScale="77500" lnSpcReduction="20000"/>
          </a:bodyPr>
          <a:lstStyle/>
          <a:p>
            <a:pPr marL="285750" indent="-285750" algn="just">
              <a:buFont typeface="Arial" pitchFamily="34" charset="0"/>
              <a:buChar char="•"/>
            </a:pPr>
            <a:r>
              <a:rPr lang="es-SV" sz="1800" dirty="0" smtClean="0">
                <a:latin typeface="Arial" pitchFamily="34" charset="0"/>
                <a:cs typeface="Arial" pitchFamily="34" charset="0"/>
              </a:rPr>
              <a:t>ratifican  </a:t>
            </a:r>
            <a:r>
              <a:rPr lang="es-SV" sz="1800" dirty="0">
                <a:latin typeface="Arial" pitchFamily="34" charset="0"/>
                <a:cs typeface="Arial" pitchFamily="34" charset="0"/>
              </a:rPr>
              <a:t>pesimismo sobre </a:t>
            </a:r>
            <a:r>
              <a:rPr lang="es-SV" sz="1800" dirty="0" smtClean="0">
                <a:latin typeface="Arial" pitchFamily="34" charset="0"/>
                <a:cs typeface="Arial" pitchFamily="34" charset="0"/>
              </a:rPr>
              <a:t>recuperación </a:t>
            </a:r>
            <a:r>
              <a:rPr lang="es-SV" sz="1800" dirty="0">
                <a:latin typeface="Arial" pitchFamily="34" charset="0"/>
                <a:cs typeface="Arial" pitchFamily="34" charset="0"/>
              </a:rPr>
              <a:t>económica, al proyectar un crecimiento mundial de entre 3 y 4% para el </a:t>
            </a:r>
            <a:r>
              <a:rPr lang="es-SV" sz="1800" dirty="0" smtClean="0">
                <a:latin typeface="Arial" pitchFamily="34" charset="0"/>
                <a:cs typeface="Arial" pitchFamily="34" charset="0"/>
              </a:rPr>
              <a:t>2011</a:t>
            </a:r>
          </a:p>
          <a:p>
            <a:pPr marL="285750" indent="-285750" algn="just">
              <a:buFont typeface="Arial" pitchFamily="34" charset="0"/>
              <a:buChar char="•"/>
            </a:pPr>
            <a:endParaRPr lang="es-SV" sz="1800" dirty="0" smtClean="0">
              <a:latin typeface="Arial" pitchFamily="34" charset="0"/>
              <a:cs typeface="Arial" pitchFamily="34" charset="0"/>
            </a:endParaRPr>
          </a:p>
          <a:p>
            <a:pPr marL="285750" indent="-285750" algn="just">
              <a:buFont typeface="Arial" pitchFamily="34" charset="0"/>
              <a:buChar char="•"/>
            </a:pPr>
            <a:r>
              <a:rPr lang="es-SV" sz="1800" dirty="0" smtClean="0">
                <a:latin typeface="Arial" pitchFamily="34" charset="0"/>
                <a:cs typeface="Arial" pitchFamily="34" charset="0"/>
              </a:rPr>
              <a:t>el </a:t>
            </a:r>
            <a:r>
              <a:rPr lang="es-SV" sz="1800" dirty="0">
                <a:latin typeface="Arial" pitchFamily="34" charset="0"/>
                <a:cs typeface="Arial" pitchFamily="34" charset="0"/>
              </a:rPr>
              <a:t>producto de las economías emergentes y en desarrollo crecerá 6.4%  </a:t>
            </a:r>
            <a:endParaRPr lang="es-SV" sz="1800" dirty="0" smtClean="0">
              <a:latin typeface="Arial" pitchFamily="34" charset="0"/>
              <a:cs typeface="Arial" pitchFamily="34" charset="0"/>
            </a:endParaRPr>
          </a:p>
          <a:p>
            <a:pPr marL="285750" indent="-285750" algn="just">
              <a:buFont typeface="Arial" pitchFamily="34" charset="0"/>
              <a:buChar char="•"/>
            </a:pPr>
            <a:endParaRPr lang="es-SV" sz="1800" dirty="0">
              <a:latin typeface="Arial" pitchFamily="34" charset="0"/>
              <a:cs typeface="Arial" pitchFamily="34" charset="0"/>
            </a:endParaRPr>
          </a:p>
          <a:p>
            <a:pPr marL="285750" indent="-285750" algn="just">
              <a:buFont typeface="Arial" pitchFamily="34" charset="0"/>
              <a:buChar char="•"/>
            </a:pPr>
            <a:r>
              <a:rPr lang="es-SV" sz="1800" dirty="0">
                <a:latin typeface="Arial" pitchFamily="34" charset="0"/>
                <a:cs typeface="Arial" pitchFamily="34" charset="0"/>
              </a:rPr>
              <a:t>principales economías emergentes registrarán un sólido crecimiento, liderados por la expansión del 9.6% previsto para </a:t>
            </a:r>
            <a:r>
              <a:rPr lang="es-SV" sz="1800" dirty="0" smtClean="0">
                <a:latin typeface="Arial" pitchFamily="34" charset="0"/>
                <a:cs typeface="Arial" pitchFamily="34" charset="0"/>
              </a:rPr>
              <a:t>China y 8.4% de India. en </a:t>
            </a:r>
            <a:r>
              <a:rPr lang="es-SV" sz="1800" dirty="0">
                <a:latin typeface="Arial" pitchFamily="34" charset="0"/>
                <a:cs typeface="Arial" pitchFamily="34" charset="0"/>
              </a:rPr>
              <a:t>el caso de Brasil la economía mejorará un 4.1% en </a:t>
            </a:r>
            <a:r>
              <a:rPr lang="es-SV" sz="1800" dirty="0" smtClean="0">
                <a:latin typeface="Arial" pitchFamily="34" charset="0"/>
                <a:cs typeface="Arial" pitchFamily="34" charset="0"/>
              </a:rPr>
              <a:t>2011</a:t>
            </a:r>
          </a:p>
          <a:p>
            <a:pPr marL="285750" indent="-285750" algn="just">
              <a:buFont typeface="Arial" pitchFamily="34" charset="0"/>
              <a:buChar char="•"/>
            </a:pPr>
            <a:endParaRPr lang="es-SV" sz="1800" dirty="0" smtClean="0">
              <a:latin typeface="Arial" pitchFamily="34" charset="0"/>
              <a:cs typeface="Arial" pitchFamily="34" charset="0"/>
            </a:endParaRPr>
          </a:p>
          <a:p>
            <a:pPr marL="285750" indent="-285750" algn="just">
              <a:buFont typeface="Arial" pitchFamily="34" charset="0"/>
              <a:buChar char="•"/>
            </a:pPr>
            <a:r>
              <a:rPr lang="es-SV" sz="1800" dirty="0" smtClean="0">
                <a:latin typeface="Arial" pitchFamily="34" charset="0"/>
                <a:cs typeface="Arial" pitchFamily="34" charset="0"/>
              </a:rPr>
              <a:t>economías avanzadas: crecimiento </a:t>
            </a:r>
            <a:r>
              <a:rPr lang="es-SV" sz="1800" dirty="0">
                <a:latin typeface="Arial" pitchFamily="34" charset="0"/>
                <a:cs typeface="Arial" pitchFamily="34" charset="0"/>
              </a:rPr>
              <a:t>de </a:t>
            </a:r>
            <a:r>
              <a:rPr lang="es-SV" sz="1800" dirty="0" smtClean="0">
                <a:latin typeface="Arial" pitchFamily="34" charset="0"/>
                <a:cs typeface="Arial" pitchFamily="34" charset="0"/>
              </a:rPr>
              <a:t>solo 2.2</a:t>
            </a:r>
            <a:r>
              <a:rPr lang="es-SV" sz="1800" dirty="0">
                <a:latin typeface="Arial" pitchFamily="34" charset="0"/>
                <a:cs typeface="Arial" pitchFamily="34" charset="0"/>
              </a:rPr>
              <a:t>%, </a:t>
            </a:r>
            <a:r>
              <a:rPr lang="es-SV" sz="1800" dirty="0" smtClean="0">
                <a:latin typeface="Arial" pitchFamily="34" charset="0"/>
                <a:cs typeface="Arial" pitchFamily="34" charset="0"/>
              </a:rPr>
              <a:t>con </a:t>
            </a:r>
            <a:r>
              <a:rPr lang="es-SV" sz="1800" dirty="0">
                <a:latin typeface="Arial" pitchFamily="34" charset="0"/>
                <a:cs typeface="Arial" pitchFamily="34" charset="0"/>
              </a:rPr>
              <a:t>desaceleración considerable en algunos países durante el primer </a:t>
            </a:r>
            <a:r>
              <a:rPr lang="es-SV" sz="1800" dirty="0" smtClean="0">
                <a:latin typeface="Arial" pitchFamily="34" charset="0"/>
                <a:cs typeface="Arial" pitchFamily="34" charset="0"/>
              </a:rPr>
              <a:t>semestre. </a:t>
            </a:r>
            <a:r>
              <a:rPr lang="es-SV" sz="1800" dirty="0">
                <a:latin typeface="Arial" pitchFamily="34" charset="0"/>
                <a:cs typeface="Arial" pitchFamily="34" charset="0"/>
              </a:rPr>
              <a:t>La capacidad ociosa seguirá siendo sustancial y el desempleo persistentemente elevado</a:t>
            </a:r>
            <a:r>
              <a:rPr lang="es-SV" sz="1800" dirty="0" smtClean="0">
                <a:latin typeface="Arial" pitchFamily="34" charset="0"/>
                <a:cs typeface="Arial" pitchFamily="34" charset="0"/>
              </a:rPr>
              <a:t>.</a:t>
            </a:r>
          </a:p>
          <a:p>
            <a:pPr marL="285750" indent="-285750" algn="just">
              <a:buFont typeface="Arial" pitchFamily="34" charset="0"/>
              <a:buChar char="•"/>
            </a:pPr>
            <a:endParaRPr lang="es-SV" sz="1800" dirty="0" smtClean="0">
              <a:latin typeface="Arial" pitchFamily="34" charset="0"/>
              <a:cs typeface="Arial" pitchFamily="34" charset="0"/>
            </a:endParaRPr>
          </a:p>
          <a:p>
            <a:pPr marL="285750" indent="-285750" algn="just">
              <a:buFont typeface="Arial" pitchFamily="34" charset="0"/>
              <a:buChar char="•"/>
            </a:pPr>
            <a:r>
              <a:rPr lang="es-SV" sz="1800" dirty="0" smtClean="0">
                <a:latin typeface="Arial" pitchFamily="34" charset="0"/>
                <a:cs typeface="Arial" pitchFamily="34" charset="0"/>
              </a:rPr>
              <a:t>economía </a:t>
            </a:r>
            <a:r>
              <a:rPr lang="es-SV" sz="1800" dirty="0">
                <a:latin typeface="Arial" pitchFamily="34" charset="0"/>
                <a:cs typeface="Arial" pitchFamily="34" charset="0"/>
              </a:rPr>
              <a:t>de EE.UU. crecerá un 2.3% </a:t>
            </a:r>
            <a:r>
              <a:rPr lang="es-SV" sz="1800" dirty="0" smtClean="0">
                <a:latin typeface="Arial" pitchFamily="34" charset="0"/>
                <a:cs typeface="Arial" pitchFamily="34" charset="0"/>
              </a:rPr>
              <a:t>, </a:t>
            </a:r>
            <a:r>
              <a:rPr lang="es-SV" sz="1800" dirty="0">
                <a:latin typeface="Arial" pitchFamily="34" charset="0"/>
                <a:cs typeface="Arial" pitchFamily="34" charset="0"/>
              </a:rPr>
              <a:t>(</a:t>
            </a:r>
            <a:r>
              <a:rPr lang="es-SV" sz="1800" dirty="0" smtClean="0">
                <a:latin typeface="Arial" pitchFamily="34" charset="0"/>
                <a:cs typeface="Arial" pitchFamily="34" charset="0"/>
              </a:rPr>
              <a:t>seis décimas menos de lo estimado en julio. </a:t>
            </a:r>
          </a:p>
          <a:p>
            <a:pPr marL="285750" indent="-285750" algn="just">
              <a:buFont typeface="Arial" pitchFamily="34" charset="0"/>
              <a:buChar char="•"/>
            </a:pPr>
            <a:endParaRPr lang="es-SV" sz="1800" dirty="0">
              <a:latin typeface="Arial" pitchFamily="34" charset="0"/>
              <a:cs typeface="Arial" pitchFamily="34" charset="0"/>
            </a:endParaRPr>
          </a:p>
          <a:p>
            <a:pPr marL="285750" indent="-285750" algn="just">
              <a:buFont typeface="Arial" pitchFamily="34" charset="0"/>
              <a:buChar char="•"/>
            </a:pPr>
            <a:r>
              <a:rPr lang="es-SV" sz="1800" dirty="0" smtClean="0">
                <a:latin typeface="Arial" pitchFamily="34" charset="0"/>
                <a:cs typeface="Arial" pitchFamily="34" charset="0"/>
              </a:rPr>
              <a:t>zona </a:t>
            </a:r>
            <a:r>
              <a:rPr lang="es-SV" sz="1800" dirty="0">
                <a:latin typeface="Arial" pitchFamily="34" charset="0"/>
                <a:cs typeface="Arial" pitchFamily="34" charset="0"/>
              </a:rPr>
              <a:t>euro, </a:t>
            </a:r>
            <a:r>
              <a:rPr lang="es-SV" sz="1800" dirty="0" smtClean="0">
                <a:latin typeface="Arial" pitchFamily="34" charset="0"/>
                <a:cs typeface="Arial" pitchFamily="34" charset="0"/>
              </a:rPr>
              <a:t>se calcula </a:t>
            </a:r>
            <a:r>
              <a:rPr lang="es-SV" sz="1800" dirty="0">
                <a:latin typeface="Arial" pitchFamily="34" charset="0"/>
                <a:cs typeface="Arial" pitchFamily="34" charset="0"/>
              </a:rPr>
              <a:t>un crecimiento del </a:t>
            </a:r>
            <a:r>
              <a:rPr lang="es-SV" sz="1800" dirty="0" smtClean="0">
                <a:latin typeface="Arial" pitchFamily="34" charset="0"/>
                <a:cs typeface="Arial" pitchFamily="34" charset="0"/>
              </a:rPr>
              <a:t>1.5%1</a:t>
            </a:r>
            <a:r>
              <a:rPr lang="es-SV" sz="1800" dirty="0">
                <a:latin typeface="Arial" pitchFamily="34" charset="0"/>
                <a:cs typeface="Arial" pitchFamily="34" charset="0"/>
              </a:rPr>
              <a:t>. </a:t>
            </a:r>
            <a:r>
              <a:rPr lang="es-SV" sz="1800" dirty="0" smtClean="0">
                <a:latin typeface="Arial" pitchFamily="34" charset="0"/>
                <a:cs typeface="Arial" pitchFamily="34" charset="0"/>
              </a:rPr>
              <a:t> </a:t>
            </a:r>
            <a:r>
              <a:rPr lang="es-SV" sz="1800" dirty="0">
                <a:latin typeface="Arial" pitchFamily="34" charset="0"/>
                <a:cs typeface="Arial" pitchFamily="34" charset="0"/>
              </a:rPr>
              <a:t>se proyecta que la inflación se mantendrá baja en general, frente al continuo exceso de capacidad y las altas tasas de desempleo, con algunas excepciones en las economías emergentes</a:t>
            </a:r>
            <a:endParaRPr lang="es-SV" sz="1800" dirty="0" smtClean="0">
              <a:latin typeface="Arial" pitchFamily="34" charset="0"/>
              <a:cs typeface="Arial" pitchFamily="34" charset="0"/>
            </a:endParaRPr>
          </a:p>
          <a:p>
            <a:pPr marL="285750" indent="-285750" algn="just">
              <a:buFont typeface="Arial" pitchFamily="34" charset="0"/>
              <a:buChar char="•"/>
            </a:pPr>
            <a:endParaRPr lang="es-SV" dirty="0">
              <a:latin typeface="Arial" pitchFamily="34" charset="0"/>
              <a:cs typeface="Arial" pitchFamily="34" charset="0"/>
            </a:endParaRPr>
          </a:p>
          <a:p>
            <a:pPr marL="285750" indent="-285750" algn="just">
              <a:buFont typeface="Arial" pitchFamily="34" charset="0"/>
              <a:buChar char="•"/>
            </a:pPr>
            <a:endParaRPr lang="es-SV" dirty="0">
              <a:latin typeface="Arial" pitchFamily="34" charset="0"/>
              <a:cs typeface="Arial" pitchFamily="34" charset="0"/>
            </a:endParaRPr>
          </a:p>
          <a:p>
            <a:pPr marL="285750" indent="-285750" algn="just">
              <a:buFont typeface="Arial" pitchFamily="34" charset="0"/>
              <a:buChar char="•"/>
            </a:pPr>
            <a:endParaRPr lang="es-SV"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9190BC47-854C-4B38-BD22-A38D00294797}" type="slidenum">
              <a:rPr lang="es-SV" smtClean="0"/>
              <a:pPr/>
              <a:t>31</a:t>
            </a:fld>
            <a:endParaRPr lang="es-SV"/>
          </a:p>
        </p:txBody>
      </p:sp>
      <p:sp>
        <p:nvSpPr>
          <p:cNvPr id="2" name="1 Título"/>
          <p:cNvSpPr>
            <a:spLocks noGrp="1"/>
          </p:cNvSpPr>
          <p:nvPr>
            <p:ph type="title"/>
          </p:nvPr>
        </p:nvSpPr>
        <p:spPr>
          <a:xfrm>
            <a:off x="899592" y="-243408"/>
            <a:ext cx="7772400" cy="1524000"/>
          </a:xfrm>
        </p:spPr>
        <p:txBody>
          <a:bodyPr>
            <a:normAutofit/>
          </a:bodyPr>
          <a:lstStyle/>
          <a:p>
            <a:r>
              <a:rPr lang="es-SV" sz="3600" dirty="0" smtClean="0">
                <a:solidFill>
                  <a:schemeClr val="tx1"/>
                </a:solidFill>
              </a:rPr>
              <a:t>Recientes declaraciones del economista en jefe del FMI</a:t>
            </a:r>
            <a:endParaRPr lang="es-SV" sz="3600" dirty="0">
              <a:solidFill>
                <a:schemeClr val="tx1"/>
              </a:solidFill>
            </a:endParaRPr>
          </a:p>
        </p:txBody>
      </p:sp>
    </p:spTree>
    <p:extLst>
      <p:ext uri="{BB962C8B-B14F-4D97-AF65-F5344CB8AC3E}">
        <p14:creationId xmlns="" xmlns:p14="http://schemas.microsoft.com/office/powerpoint/2010/main" val="2310760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b="1" dirty="0" smtClean="0"/>
              <a:t>CONTEXTO INTERNACIONAL 2011</a:t>
            </a:r>
            <a:endParaRPr lang="es-SV" b="1" dirty="0"/>
          </a:p>
        </p:txBody>
      </p:sp>
      <p:sp>
        <p:nvSpPr>
          <p:cNvPr id="3" name="2 Marcador de número de diapositiva"/>
          <p:cNvSpPr>
            <a:spLocks noGrp="1"/>
          </p:cNvSpPr>
          <p:nvPr>
            <p:ph type="sldNum" sz="quarter" idx="12"/>
          </p:nvPr>
        </p:nvSpPr>
        <p:spPr/>
        <p:txBody>
          <a:bodyPr/>
          <a:lstStyle/>
          <a:p>
            <a:fld id="{9190BC47-854C-4B38-BD22-A38D00294797}" type="slidenum">
              <a:rPr lang="es-SV" smtClean="0"/>
              <a:pPr/>
              <a:t>32</a:t>
            </a:fld>
            <a:endParaRPr lang="es-SV"/>
          </a:p>
        </p:txBody>
      </p:sp>
      <p:sp>
        <p:nvSpPr>
          <p:cNvPr id="6" name="5 Rectángulo"/>
          <p:cNvSpPr/>
          <p:nvPr/>
        </p:nvSpPr>
        <p:spPr>
          <a:xfrm>
            <a:off x="269851" y="1364188"/>
            <a:ext cx="8496944" cy="5216813"/>
          </a:xfrm>
          <a:prstGeom prst="rect">
            <a:avLst/>
          </a:prstGeom>
        </p:spPr>
        <p:txBody>
          <a:bodyPr wrap="square">
            <a:spAutoFit/>
          </a:bodyPr>
          <a:lstStyle/>
          <a:p>
            <a:pPr algn="just"/>
            <a:r>
              <a:rPr lang="es-SV" sz="2700" dirty="0" smtClean="0"/>
              <a:t>El </a:t>
            </a:r>
            <a:r>
              <a:rPr lang="es-SV" sz="2700" dirty="0"/>
              <a:t>lento ritmo de creación de empleo en muchas naciones avanzadas ha dejado las tasas de desempleo a niveles muy altos, con el agravante de que el margen de maniobra para aplicar planes de estímulo, se ha reducido en algunos países</a:t>
            </a:r>
            <a:r>
              <a:rPr lang="es-SV" sz="2700" dirty="0" smtClean="0"/>
              <a:t>.</a:t>
            </a:r>
          </a:p>
          <a:p>
            <a:pPr algn="just"/>
            <a:endParaRPr lang="es-SV" sz="900" dirty="0"/>
          </a:p>
          <a:p>
            <a:pPr algn="just"/>
            <a:r>
              <a:rPr lang="es-SV" sz="2700" dirty="0" smtClean="0"/>
              <a:t>La </a:t>
            </a:r>
            <a:r>
              <a:rPr lang="es-SV" sz="2700" dirty="0"/>
              <a:t>economía estadounidense está una vez más declinando hacia el peligro, y nuevamente, el temor a una segunda recesión está creciendo. </a:t>
            </a:r>
            <a:r>
              <a:rPr lang="es-SV" sz="2700" dirty="0" smtClean="0"/>
              <a:t>Todo </a:t>
            </a:r>
            <a:r>
              <a:rPr lang="es-SV" sz="2700" dirty="0"/>
              <a:t>apunta a que </a:t>
            </a:r>
            <a:r>
              <a:rPr lang="es-SV" sz="2700" dirty="0" smtClean="0"/>
              <a:t>2011 </a:t>
            </a:r>
            <a:r>
              <a:rPr lang="es-SV" sz="2700" dirty="0"/>
              <a:t>será un año de incertidumbre, </a:t>
            </a:r>
            <a:r>
              <a:rPr lang="es-SV" sz="2700" dirty="0" smtClean="0"/>
              <a:t>primeras </a:t>
            </a:r>
            <a:r>
              <a:rPr lang="es-SV" sz="2700" dirty="0"/>
              <a:t>señales se muestran desde ya, en las menores tasas de crecimiento económico reveladas por Bancos Centrales y organismos internacionales.</a:t>
            </a:r>
          </a:p>
        </p:txBody>
      </p:sp>
    </p:spTree>
    <p:extLst>
      <p:ext uri="{BB962C8B-B14F-4D97-AF65-F5344CB8AC3E}">
        <p14:creationId xmlns="" xmlns:p14="http://schemas.microsoft.com/office/powerpoint/2010/main" val="32964232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9190BC47-854C-4B38-BD22-A38D00294797}" type="slidenum">
              <a:rPr lang="es-SV" smtClean="0"/>
              <a:pPr/>
              <a:t>33</a:t>
            </a:fld>
            <a:endParaRPr lang="es-SV" dirty="0"/>
          </a:p>
        </p:txBody>
      </p:sp>
      <p:sp>
        <p:nvSpPr>
          <p:cNvPr id="12" name="11 Marcador de contenido"/>
          <p:cNvSpPr>
            <a:spLocks noGrp="1"/>
          </p:cNvSpPr>
          <p:nvPr>
            <p:ph sz="half" idx="4294967295"/>
          </p:nvPr>
        </p:nvSpPr>
        <p:spPr>
          <a:xfrm>
            <a:off x="251520" y="1371600"/>
            <a:ext cx="8892480" cy="4681538"/>
          </a:xfrm>
        </p:spPr>
        <p:txBody>
          <a:bodyPr>
            <a:normAutofit fontScale="92500"/>
          </a:bodyPr>
          <a:lstStyle/>
          <a:p>
            <a:r>
              <a:rPr lang="es-SV" dirty="0" smtClean="0"/>
              <a:t>el </a:t>
            </a:r>
            <a:r>
              <a:rPr lang="es-SV" dirty="0"/>
              <a:t>crecimiento económico tendrá un </a:t>
            </a:r>
            <a:r>
              <a:rPr lang="es-SV" dirty="0" smtClean="0"/>
              <a:t>en 2011, </a:t>
            </a:r>
            <a:r>
              <a:rPr lang="es-SV" dirty="0"/>
              <a:t>y </a:t>
            </a:r>
            <a:r>
              <a:rPr lang="es-SV" dirty="0" smtClean="0"/>
              <a:t>llega </a:t>
            </a:r>
            <a:r>
              <a:rPr lang="es-SV" dirty="0"/>
              <a:t>acompañado de niveles de deuda y déficit "insostenibles</a:t>
            </a:r>
            <a:r>
              <a:rPr lang="es-SV" dirty="0" smtClean="0"/>
              <a:t>".</a:t>
            </a:r>
          </a:p>
          <a:p>
            <a:endParaRPr lang="es-SV" sz="900" dirty="0" smtClean="0"/>
          </a:p>
          <a:p>
            <a:r>
              <a:rPr lang="es-SV" dirty="0"/>
              <a:t>reconoce que hacer previsiones sobre la evolución macroeconómica en los próximos meses es tarea difícil, puesto que persisten elementos de incertidumbre considerables, como la posibilidad de que haya una renovada caída de precios de la vivienda en Estados </a:t>
            </a:r>
            <a:r>
              <a:rPr lang="es-SV" dirty="0" smtClean="0"/>
              <a:t>Unidos.</a:t>
            </a:r>
          </a:p>
          <a:p>
            <a:endParaRPr lang="es-SV" dirty="0" smtClean="0"/>
          </a:p>
          <a:p>
            <a:pPr marL="274320" lvl="8" indent="-274320">
              <a:buClr>
                <a:schemeClr val="accent1"/>
              </a:buClr>
              <a:buSzPct val="85000"/>
              <a:buFont typeface="Wingdings 2"/>
              <a:buChar char=""/>
            </a:pPr>
            <a:r>
              <a:rPr lang="es-SV" sz="2700" dirty="0"/>
              <a:t>Según CEPAL, La desaceleración proyectada para la economía mundial afectará los flujos de comercio y de remesas</a:t>
            </a:r>
            <a:endParaRPr lang="es-ES" sz="2700" dirty="0"/>
          </a:p>
          <a:p>
            <a:endParaRPr lang="es-SV" dirty="0"/>
          </a:p>
          <a:p>
            <a:endParaRPr lang="es-SV" dirty="0"/>
          </a:p>
        </p:txBody>
      </p:sp>
      <p:sp>
        <p:nvSpPr>
          <p:cNvPr id="16" name="15 Título"/>
          <p:cNvSpPr>
            <a:spLocks noGrp="1"/>
          </p:cNvSpPr>
          <p:nvPr>
            <p:ph type="title"/>
          </p:nvPr>
        </p:nvSpPr>
        <p:spPr>
          <a:xfrm>
            <a:off x="286072" y="98629"/>
            <a:ext cx="8534400" cy="954107"/>
          </a:xfrm>
          <a:prstGeom prst="rect">
            <a:avLst/>
          </a:prstGeom>
        </p:spPr>
        <p:txBody>
          <a:bodyPr wrap="square">
            <a:spAutoFit/>
          </a:bodyPr>
          <a:lstStyle/>
          <a:p>
            <a:r>
              <a:rPr lang="es-SV" sz="2800" b="1" dirty="0" smtClean="0">
                <a:solidFill>
                  <a:prstClr val="black"/>
                </a:solidFill>
              </a:rPr>
              <a:t>Posición de La </a:t>
            </a:r>
            <a:r>
              <a:rPr lang="es-SV" sz="2800" b="1" dirty="0">
                <a:solidFill>
                  <a:prstClr val="black"/>
                </a:solidFill>
              </a:rPr>
              <a:t>Organización para la Cooperación y el Desarrollo </a:t>
            </a:r>
            <a:r>
              <a:rPr lang="es-SV" sz="2800" b="1" dirty="0" smtClean="0">
                <a:solidFill>
                  <a:prstClr val="black"/>
                </a:solidFill>
              </a:rPr>
              <a:t>Económico</a:t>
            </a:r>
            <a:endParaRPr lang="es-SV" b="1" dirty="0"/>
          </a:p>
        </p:txBody>
      </p:sp>
    </p:spTree>
    <p:extLst>
      <p:ext uri="{BB962C8B-B14F-4D97-AF65-F5344CB8AC3E}">
        <p14:creationId xmlns="" xmlns:p14="http://schemas.microsoft.com/office/powerpoint/2010/main" val="42828709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p:txBody>
          <a:bodyPr>
            <a:normAutofit lnSpcReduction="10000"/>
          </a:bodyPr>
          <a:lstStyle/>
          <a:p>
            <a:r>
              <a:rPr lang="es-SV" sz="5400" dirty="0" smtClean="0"/>
              <a:t>Es incierto el futuro??</a:t>
            </a:r>
          </a:p>
          <a:p>
            <a:endParaRPr lang="es-SV" sz="2800" dirty="0"/>
          </a:p>
          <a:p>
            <a:endParaRPr lang="es-SV" sz="2800" dirty="0"/>
          </a:p>
        </p:txBody>
      </p:sp>
      <p:sp>
        <p:nvSpPr>
          <p:cNvPr id="3" name="2 Marcador de número de diapositiva"/>
          <p:cNvSpPr>
            <a:spLocks noGrp="1"/>
          </p:cNvSpPr>
          <p:nvPr>
            <p:ph type="sldNum" sz="quarter" idx="12"/>
          </p:nvPr>
        </p:nvSpPr>
        <p:spPr/>
        <p:txBody>
          <a:bodyPr/>
          <a:lstStyle/>
          <a:p>
            <a:fld id="{9190BC47-854C-4B38-BD22-A38D00294797}" type="slidenum">
              <a:rPr lang="es-SV" smtClean="0"/>
              <a:pPr/>
              <a:t>34</a:t>
            </a:fld>
            <a:endParaRPr lang="es-SV"/>
          </a:p>
        </p:txBody>
      </p:sp>
      <p:sp>
        <p:nvSpPr>
          <p:cNvPr id="4" name="3 Título"/>
          <p:cNvSpPr>
            <a:spLocks noGrp="1"/>
          </p:cNvSpPr>
          <p:nvPr>
            <p:ph type="title"/>
          </p:nvPr>
        </p:nvSpPr>
        <p:spPr>
          <a:xfrm>
            <a:off x="683568" y="-243408"/>
            <a:ext cx="7772400" cy="1524000"/>
          </a:xfrm>
        </p:spPr>
        <p:txBody>
          <a:bodyPr/>
          <a:lstStyle/>
          <a:p>
            <a:r>
              <a:rPr lang="es-SV" dirty="0" smtClean="0"/>
              <a:t>REFLEXIÓN</a:t>
            </a:r>
            <a:endParaRPr lang="es-SV" dirty="0"/>
          </a:p>
        </p:txBody>
      </p:sp>
    </p:spTree>
    <p:extLst>
      <p:ext uri="{BB962C8B-B14F-4D97-AF65-F5344CB8AC3E}">
        <p14:creationId xmlns="" xmlns:p14="http://schemas.microsoft.com/office/powerpoint/2010/main" val="1226167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1368426" y="2132856"/>
            <a:ext cx="6480174" cy="3312368"/>
          </a:xfrm>
        </p:spPr>
        <p:txBody>
          <a:bodyPr>
            <a:normAutofit fontScale="25000" lnSpcReduction="20000"/>
          </a:bodyPr>
          <a:lstStyle/>
          <a:p>
            <a:r>
              <a:rPr lang="es-SV" sz="9600" dirty="0" smtClean="0"/>
              <a:t>ISAIAS 48: 17</a:t>
            </a:r>
          </a:p>
          <a:p>
            <a:endParaRPr lang="es-SV" sz="9600" dirty="0" smtClean="0"/>
          </a:p>
          <a:p>
            <a:r>
              <a:rPr lang="es-SV" sz="9600" dirty="0" smtClean="0"/>
              <a:t>Así ha dicho jehová redentor tuyo, el santo de Israel: yo soy jehová dios tuyo, que te enseña provechosamente, que te encamina por el camino que debes seguir.</a:t>
            </a:r>
            <a:endParaRPr lang="es-SV" sz="9600" dirty="0"/>
          </a:p>
          <a:p>
            <a:endParaRPr lang="es-SV" sz="2800" dirty="0"/>
          </a:p>
        </p:txBody>
      </p:sp>
      <p:sp>
        <p:nvSpPr>
          <p:cNvPr id="3" name="2 Marcador de número de diapositiva"/>
          <p:cNvSpPr>
            <a:spLocks noGrp="1"/>
          </p:cNvSpPr>
          <p:nvPr>
            <p:ph type="sldNum" sz="quarter" idx="12"/>
          </p:nvPr>
        </p:nvSpPr>
        <p:spPr/>
        <p:txBody>
          <a:bodyPr/>
          <a:lstStyle/>
          <a:p>
            <a:fld id="{9190BC47-854C-4B38-BD22-A38D00294797}" type="slidenum">
              <a:rPr lang="es-SV" smtClean="0"/>
              <a:pPr/>
              <a:t>35</a:t>
            </a:fld>
            <a:endParaRPr lang="es-SV"/>
          </a:p>
        </p:txBody>
      </p:sp>
      <p:sp>
        <p:nvSpPr>
          <p:cNvPr id="4" name="3 Título"/>
          <p:cNvSpPr>
            <a:spLocks noGrp="1"/>
          </p:cNvSpPr>
          <p:nvPr>
            <p:ph type="title"/>
          </p:nvPr>
        </p:nvSpPr>
        <p:spPr>
          <a:xfrm>
            <a:off x="683568" y="-243408"/>
            <a:ext cx="7772400" cy="1524000"/>
          </a:xfrm>
        </p:spPr>
        <p:txBody>
          <a:bodyPr/>
          <a:lstStyle/>
          <a:p>
            <a:r>
              <a:rPr lang="es-SV" dirty="0" smtClean="0"/>
              <a:t>REFLEXIÓN</a:t>
            </a:r>
            <a:endParaRPr lang="es-SV" dirty="0"/>
          </a:p>
        </p:txBody>
      </p:sp>
    </p:spTree>
    <p:extLst>
      <p:ext uri="{BB962C8B-B14F-4D97-AF65-F5344CB8AC3E}">
        <p14:creationId xmlns="" xmlns:p14="http://schemas.microsoft.com/office/powerpoint/2010/main" val="993103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texto"/>
          <p:cNvSpPr>
            <a:spLocks noGrp="1"/>
          </p:cNvSpPr>
          <p:nvPr>
            <p:ph type="body" idx="1"/>
          </p:nvPr>
        </p:nvSpPr>
        <p:spPr>
          <a:xfrm>
            <a:off x="214282" y="2214554"/>
            <a:ext cx="8318158" cy="4143404"/>
          </a:xfrm>
        </p:spPr>
        <p:txBody>
          <a:bodyPr>
            <a:normAutofit/>
          </a:bodyPr>
          <a:lstStyle/>
          <a:p>
            <a:pPr marL="342900" indent="-342900" algn="just">
              <a:buSzPct val="100000"/>
              <a:buFont typeface="+mj-lt"/>
              <a:buAutoNum type="arabicPeriod"/>
            </a:pPr>
            <a:r>
              <a:rPr lang="es-SV" sz="1800" dirty="0" smtClean="0">
                <a:latin typeface="Arial" pitchFamily="34" charset="0"/>
                <a:cs typeface="Arial" pitchFamily="34" charset="0"/>
              </a:rPr>
              <a:t>Europa ha reflejado menor dinamismo por condiciones de alto endeudamiento y deterioro de las condiciones financieras</a:t>
            </a:r>
          </a:p>
          <a:p>
            <a:pPr marL="342900" indent="-342900" algn="just">
              <a:buSzPct val="100000"/>
              <a:buFont typeface="+mj-lt"/>
              <a:buAutoNum type="arabicPeriod" startAt="2"/>
            </a:pPr>
            <a:endParaRPr lang="es-ES" dirty="0" smtClean="0">
              <a:latin typeface="Arial" pitchFamily="34" charset="0"/>
              <a:cs typeface="Arial" pitchFamily="34" charset="0"/>
            </a:endParaRPr>
          </a:p>
          <a:p>
            <a:pPr marL="342900" indent="-342900" algn="just">
              <a:buSzPct val="100000"/>
              <a:buFont typeface="+mj-lt"/>
              <a:buAutoNum type="arabicPeriod" startAt="2"/>
            </a:pPr>
            <a:r>
              <a:rPr lang="es-ES" sz="1800" dirty="0" smtClean="0">
                <a:latin typeface="Arial" pitchFamily="34" charset="0"/>
                <a:cs typeface="Arial" pitchFamily="34" charset="0"/>
              </a:rPr>
              <a:t>Condiciones mundiales actuales presentan fuente de estímulo para economías la que mantienen vínculos reales más estrechos con las economías emergentes más dinámicas. Los xS de mp estan en condiciones favorables y tienen facilidades de acceso a financiamiento externo y pueden beneficiarse de bajas tasas de interés.</a:t>
            </a:r>
          </a:p>
          <a:p>
            <a:pPr marL="342900" indent="-342900" algn="just">
              <a:buSzPct val="100000"/>
              <a:buFont typeface="+mj-lt"/>
              <a:buAutoNum type="arabicPeriod" startAt="2"/>
            </a:pPr>
            <a:endParaRPr lang="es-ES" sz="1800" dirty="0">
              <a:latin typeface="Arial" pitchFamily="34" charset="0"/>
              <a:cs typeface="Arial" pitchFamily="34" charset="0"/>
            </a:endParaRPr>
          </a:p>
          <a:p>
            <a:pPr marL="342900" indent="-342900" algn="just">
              <a:buFont typeface="+mj-lt"/>
              <a:buAutoNum type="arabicPeriod" startAt="2"/>
            </a:pPr>
            <a:endParaRPr lang="es-SV" dirty="0">
              <a:latin typeface="Arial" pitchFamily="34" charset="0"/>
              <a:cs typeface="Arial" pitchFamily="34" charset="0"/>
            </a:endParaRPr>
          </a:p>
        </p:txBody>
      </p:sp>
      <p:sp>
        <p:nvSpPr>
          <p:cNvPr id="5" name="4 Marcador de número de diapositiva"/>
          <p:cNvSpPr>
            <a:spLocks noGrp="1"/>
          </p:cNvSpPr>
          <p:nvPr>
            <p:ph type="sldNum" sz="quarter" idx="12"/>
          </p:nvPr>
        </p:nvSpPr>
        <p:spPr/>
        <p:txBody>
          <a:bodyPr/>
          <a:lstStyle/>
          <a:p>
            <a:fld id="{9190BC47-854C-4B38-BD22-A38D00294797}" type="slidenum">
              <a:rPr lang="es-SV" smtClean="0"/>
              <a:pPr/>
              <a:t>4</a:t>
            </a:fld>
            <a:endParaRPr lang="es-SV"/>
          </a:p>
        </p:txBody>
      </p:sp>
      <p:sp>
        <p:nvSpPr>
          <p:cNvPr id="6" name="5 Título"/>
          <p:cNvSpPr>
            <a:spLocks noGrp="1"/>
          </p:cNvSpPr>
          <p:nvPr>
            <p:ph type="title"/>
          </p:nvPr>
        </p:nvSpPr>
        <p:spPr>
          <a:xfrm>
            <a:off x="683568" y="-183232"/>
            <a:ext cx="7772400" cy="1524000"/>
          </a:xfrm>
        </p:spPr>
        <p:txBody>
          <a:bodyPr>
            <a:normAutofit/>
          </a:bodyPr>
          <a:lstStyle/>
          <a:p>
            <a:r>
              <a:rPr lang="es-SV" sz="3600" b="1" dirty="0" smtClean="0">
                <a:solidFill>
                  <a:schemeClr val="tx1"/>
                </a:solidFill>
              </a:rPr>
              <a:t>CONTEXTO INTERNACIONAL 2010</a:t>
            </a:r>
            <a:endParaRPr lang="es-SV" sz="3600" b="1"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
          </p:nvPr>
        </p:nvSpPr>
        <p:spPr/>
        <p:txBody>
          <a:bodyPr/>
          <a:lstStyle/>
          <a:p>
            <a:r>
              <a:rPr lang="es-SV" dirty="0" smtClean="0"/>
              <a:t>EL AÑO  PASADO</a:t>
            </a:r>
            <a:endParaRPr lang="es-SV" dirty="0"/>
          </a:p>
        </p:txBody>
      </p:sp>
      <p:sp>
        <p:nvSpPr>
          <p:cNvPr id="8" name="7 Marcador de texto"/>
          <p:cNvSpPr>
            <a:spLocks noGrp="1"/>
          </p:cNvSpPr>
          <p:nvPr>
            <p:ph type="body" sz="half" idx="3"/>
          </p:nvPr>
        </p:nvSpPr>
        <p:spPr/>
        <p:txBody>
          <a:bodyPr/>
          <a:lstStyle/>
          <a:p>
            <a:r>
              <a:rPr lang="es-SV" dirty="0" smtClean="0"/>
              <a:t>ESTE  AÑO</a:t>
            </a:r>
            <a:endParaRPr lang="es-SV" dirty="0"/>
          </a:p>
        </p:txBody>
      </p:sp>
      <p:sp>
        <p:nvSpPr>
          <p:cNvPr id="3" name="2 Marcador de número de diapositiva"/>
          <p:cNvSpPr>
            <a:spLocks noGrp="1"/>
          </p:cNvSpPr>
          <p:nvPr>
            <p:ph type="sldNum" sz="quarter" idx="12"/>
          </p:nvPr>
        </p:nvSpPr>
        <p:spPr/>
        <p:txBody>
          <a:bodyPr/>
          <a:lstStyle/>
          <a:p>
            <a:fld id="{9190BC47-854C-4B38-BD22-A38D00294797}" type="slidenum">
              <a:rPr lang="es-SV" smtClean="0"/>
              <a:pPr/>
              <a:t>5</a:t>
            </a:fld>
            <a:endParaRPr lang="es-SV" dirty="0"/>
          </a:p>
        </p:txBody>
      </p:sp>
      <p:sp>
        <p:nvSpPr>
          <p:cNvPr id="5" name="4 Título"/>
          <p:cNvSpPr>
            <a:spLocks noGrp="1"/>
          </p:cNvSpPr>
          <p:nvPr>
            <p:ph type="title"/>
          </p:nvPr>
        </p:nvSpPr>
        <p:spPr>
          <a:xfrm>
            <a:off x="0" y="188640"/>
            <a:ext cx="9144000" cy="1235624"/>
          </a:xfrm>
        </p:spPr>
        <p:txBody>
          <a:bodyPr>
            <a:noAutofit/>
          </a:bodyPr>
          <a:lstStyle/>
          <a:p>
            <a:pPr algn="just"/>
            <a:r>
              <a:rPr lang="es-SV" sz="2800" dirty="0" smtClean="0">
                <a:latin typeface="Arial" pitchFamily="34" charset="0"/>
                <a:cs typeface="Arial" pitchFamily="34" charset="0"/>
              </a:rPr>
              <a:t>En </a:t>
            </a:r>
            <a:r>
              <a:rPr lang="es-SV" sz="2800" dirty="0">
                <a:latin typeface="Arial" pitchFamily="34" charset="0"/>
                <a:cs typeface="Arial" pitchFamily="34" charset="0"/>
              </a:rPr>
              <a:t>EEUU ha habido incertidumbre por reducción de su demanda interna. </a:t>
            </a:r>
            <a:r>
              <a:rPr lang="es-ES" sz="2800" dirty="0">
                <a:latin typeface="Arial" pitchFamily="34" charset="0"/>
                <a:cs typeface="Arial" pitchFamily="34" charset="0"/>
              </a:rPr>
              <a:t>El PIB del tercer trimestre , reflejó un crecimiento de 2.6</a:t>
            </a:r>
            <a:r>
              <a:rPr lang="es-ES" sz="2800" dirty="0" smtClean="0">
                <a:latin typeface="Arial" pitchFamily="34" charset="0"/>
                <a:cs typeface="Arial" pitchFamily="34" charset="0"/>
              </a:rPr>
              <a:t>%.</a:t>
            </a:r>
            <a:endParaRPr lang="es-SV" sz="2800" dirty="0"/>
          </a:p>
        </p:txBody>
      </p:sp>
      <p:pic>
        <p:nvPicPr>
          <p:cNvPr id="10" name="Picture 2"/>
          <p:cNvPicPr>
            <a:picLocks noGrp="1" noChangeAspect="1" noChangeArrowheads="1"/>
          </p:cNvPicPr>
          <p:nvPr>
            <p:ph sz="quarter" idx="2"/>
          </p:nvPr>
        </p:nvPicPr>
        <p:blipFill>
          <a:blip r:embed="rId4" cstate="print">
            <a:extLst>
              <a:ext uri="{28A0092B-C50C-407E-A947-70E740481C1C}">
                <a14:useLocalDpi xmlns="" xmlns:a14="http://schemas.microsoft.com/office/drawing/2010/main" val="0"/>
              </a:ext>
            </a:extLst>
          </a:blip>
          <a:srcRect l="7813" t="28645" r="14063" b="24480"/>
          <a:stretch>
            <a:fillRect/>
          </a:stretch>
        </p:blipFill>
        <p:spPr bwMode="auto">
          <a:xfrm>
            <a:off x="251521" y="2708920"/>
            <a:ext cx="4176464" cy="3024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 name="10 Marcador de contenido"/>
          <p:cNvGraphicFramePr>
            <a:graphicFrameLocks noGrp="1" noChangeAspect="1"/>
          </p:cNvGraphicFramePr>
          <p:nvPr>
            <p:ph sz="quarter" idx="4"/>
            <p:extLst>
              <p:ext uri="{D42A27DB-BD31-4B8C-83A1-F6EECF244321}">
                <p14:modId xmlns="" xmlns:p14="http://schemas.microsoft.com/office/powerpoint/2010/main" val="528520601"/>
              </p:ext>
            </p:extLst>
          </p:nvPr>
        </p:nvGraphicFramePr>
        <p:xfrm>
          <a:off x="4800600" y="2780928"/>
          <a:ext cx="4038600" cy="2952328"/>
        </p:xfrm>
        <a:graphic>
          <a:graphicData uri="http://schemas.openxmlformats.org/presentationml/2006/ole">
            <p:oleObj spid="_x0000_s2055" name="Worksheet" r:id="rId5" imgW="5410200" imgH="2343150" progId="Excel.Sheet.8">
              <p:embed/>
            </p:oleObj>
          </a:graphicData>
        </a:graphic>
      </p:graphicFrame>
    </p:spTree>
    <p:extLst>
      <p:ext uri="{BB962C8B-B14F-4D97-AF65-F5344CB8AC3E}">
        <p14:creationId xmlns="" xmlns:p14="http://schemas.microsoft.com/office/powerpoint/2010/main" val="1863499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2582" y="0"/>
            <a:ext cx="8534400" cy="1551040"/>
          </a:xfrm>
        </p:spPr>
        <p:txBody>
          <a:bodyPr>
            <a:normAutofit fontScale="90000"/>
          </a:bodyPr>
          <a:lstStyle/>
          <a:p>
            <a:pPr algn="just"/>
            <a:r>
              <a:rPr lang="es-ES" sz="2700" dirty="0" smtClean="0">
                <a:solidFill>
                  <a:schemeClr val="tx1"/>
                </a:solidFill>
                <a:latin typeface="Calibri" pitchFamily="34" charset="0"/>
              </a:rPr>
              <a:t>Tasa </a:t>
            </a:r>
            <a:r>
              <a:rPr lang="es-ES" sz="2700" dirty="0">
                <a:solidFill>
                  <a:schemeClr val="tx1"/>
                </a:solidFill>
                <a:latin typeface="Calibri" pitchFamily="34" charset="0"/>
              </a:rPr>
              <a:t>de desempleo de </a:t>
            </a:r>
            <a:r>
              <a:rPr lang="es-ES" sz="2700" dirty="0" smtClean="0">
                <a:solidFill>
                  <a:schemeClr val="tx1"/>
                </a:solidFill>
                <a:latin typeface="Calibri" pitchFamily="34" charset="0"/>
              </a:rPr>
              <a:t>EE.UU. A diciembre/10 es  </a:t>
            </a:r>
            <a:r>
              <a:rPr lang="es-ES" sz="2700" dirty="0">
                <a:solidFill>
                  <a:schemeClr val="tx1"/>
                </a:solidFill>
                <a:latin typeface="Calibri" pitchFamily="34" charset="0"/>
              </a:rPr>
              <a:t>menor a la de </a:t>
            </a:r>
            <a:r>
              <a:rPr lang="es-ES" sz="2700" dirty="0" smtClean="0">
                <a:solidFill>
                  <a:schemeClr val="tx1"/>
                </a:solidFill>
                <a:latin typeface="Calibri" pitchFamily="34" charset="0"/>
              </a:rPr>
              <a:t> </a:t>
            </a:r>
            <a:r>
              <a:rPr lang="es-ES" sz="2700" dirty="0">
                <a:solidFill>
                  <a:schemeClr val="tx1"/>
                </a:solidFill>
                <a:latin typeface="Calibri" pitchFamily="34" charset="0"/>
              </a:rPr>
              <a:t>meses anteriores; sin embargo, su nivel aún se considera elevado en relación a lo observado previo a la crisis económica</a:t>
            </a:r>
            <a:r>
              <a:rPr lang="es-ES" sz="3600" dirty="0" smtClean="0">
                <a:solidFill>
                  <a:schemeClr val="tx1"/>
                </a:solidFill>
                <a:latin typeface="Calibri" pitchFamily="34" charset="0"/>
              </a:rPr>
              <a:t>.</a:t>
            </a:r>
            <a:endParaRPr lang="es-SV" dirty="0">
              <a:solidFill>
                <a:schemeClr val="tx1"/>
              </a:solidFill>
            </a:endParaRPr>
          </a:p>
        </p:txBody>
      </p:sp>
      <p:sp>
        <p:nvSpPr>
          <p:cNvPr id="3" name="2 Marcador de número de diapositiva"/>
          <p:cNvSpPr>
            <a:spLocks noGrp="1"/>
          </p:cNvSpPr>
          <p:nvPr>
            <p:ph type="sldNum" sz="quarter" idx="12"/>
          </p:nvPr>
        </p:nvSpPr>
        <p:spPr/>
        <p:txBody>
          <a:bodyPr/>
          <a:lstStyle/>
          <a:p>
            <a:fld id="{9190BC47-854C-4B38-BD22-A38D00294797}" type="slidenum">
              <a:rPr lang="es-SV" smtClean="0"/>
              <a:pPr/>
              <a:t>6</a:t>
            </a:fld>
            <a:endParaRPr lang="es-SV"/>
          </a:p>
        </p:txBody>
      </p:sp>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597" y="2636912"/>
            <a:ext cx="4656836" cy="28216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49782" y="2008366"/>
            <a:ext cx="4572000" cy="3429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8667" y="1624191"/>
            <a:ext cx="4608512" cy="768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50248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285720" y="2071678"/>
            <a:ext cx="8501122" cy="4214842"/>
          </a:xfrm>
        </p:spPr>
        <p:txBody>
          <a:bodyPr>
            <a:normAutofit/>
          </a:bodyPr>
          <a:lstStyle/>
          <a:p>
            <a:pPr marL="268288" indent="-268288" algn="just">
              <a:buFont typeface="Wingdings" pitchFamily="2" charset="2"/>
              <a:buChar char="§"/>
            </a:pPr>
            <a:r>
              <a:rPr lang="es-SV" dirty="0" smtClean="0">
                <a:latin typeface="Arial" pitchFamily="34" charset="0"/>
                <a:cs typeface="Arial" pitchFamily="34" charset="0"/>
              </a:rPr>
              <a:t>En México, la recuperación ha sido más rápida de lo previsto, sobre todo por el auge de la exportación a ee.uu. </a:t>
            </a:r>
          </a:p>
          <a:p>
            <a:pPr marL="268288" indent="-268288" algn="just">
              <a:buFont typeface="Wingdings" pitchFamily="2" charset="2"/>
              <a:buChar char="§"/>
            </a:pPr>
            <a:endParaRPr lang="es-SV" sz="900" dirty="0" smtClean="0">
              <a:latin typeface="Arial" pitchFamily="34" charset="0"/>
              <a:cs typeface="Arial" pitchFamily="34" charset="0"/>
            </a:endParaRPr>
          </a:p>
          <a:p>
            <a:pPr marL="268288" indent="-268288" algn="just">
              <a:buFont typeface="Wingdings" pitchFamily="2" charset="2"/>
              <a:buChar char="§"/>
            </a:pPr>
            <a:r>
              <a:rPr lang="es-SV" dirty="0" smtClean="0">
                <a:latin typeface="Arial" pitchFamily="34" charset="0"/>
                <a:cs typeface="Arial" pitchFamily="34" charset="0"/>
              </a:rPr>
              <a:t>En Centroamérica el crecimiento ha sido mas moderado, las condiciones externas han limitado el producto potencial y las brechas del producto son modestas. La recomendación de organismos internacionales como el FMI es que se debe ahorrar más.</a:t>
            </a:r>
          </a:p>
          <a:p>
            <a:pPr marL="268288" indent="-268288" algn="just">
              <a:buFont typeface="Wingdings" pitchFamily="2" charset="2"/>
              <a:buChar char="§"/>
            </a:pPr>
            <a:endParaRPr lang="es-SV" sz="900" dirty="0" smtClean="0">
              <a:latin typeface="Arial" pitchFamily="34" charset="0"/>
              <a:cs typeface="Arial" pitchFamily="34" charset="0"/>
            </a:endParaRPr>
          </a:p>
          <a:p>
            <a:pPr marL="268288" indent="-268288" algn="just">
              <a:buFont typeface="Wingdings" pitchFamily="2" charset="2"/>
              <a:buChar char="§"/>
            </a:pPr>
            <a:r>
              <a:rPr lang="es-SV" dirty="0" smtClean="0">
                <a:latin typeface="Arial" pitchFamily="34" charset="0"/>
                <a:cs typeface="Arial" pitchFamily="34" charset="0"/>
              </a:rPr>
              <a:t>En el Caribe la recuperación comenzó hace poco y el crecimiento estará limitado por un repunte apenas gradual de la demanda externa especialmente en el caso de los más dependientes de la actividad turística. </a:t>
            </a:r>
            <a:endParaRPr lang="es-SV"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9190BC47-854C-4B38-BD22-A38D00294797}" type="slidenum">
              <a:rPr lang="es-SV" smtClean="0"/>
              <a:pPr/>
              <a:t>7</a:t>
            </a:fld>
            <a:endParaRPr lang="es-SV" dirty="0"/>
          </a:p>
        </p:txBody>
      </p:sp>
      <p:sp>
        <p:nvSpPr>
          <p:cNvPr id="4" name="3 Título"/>
          <p:cNvSpPr>
            <a:spLocks noGrp="1"/>
          </p:cNvSpPr>
          <p:nvPr>
            <p:ph type="title"/>
          </p:nvPr>
        </p:nvSpPr>
        <p:spPr>
          <a:xfrm>
            <a:off x="683568" y="260648"/>
            <a:ext cx="7858180" cy="857256"/>
          </a:xfrm>
        </p:spPr>
        <p:txBody>
          <a:bodyPr>
            <a:normAutofit/>
          </a:bodyPr>
          <a:lstStyle/>
          <a:p>
            <a:r>
              <a:rPr lang="es-SV" sz="3600" dirty="0" smtClean="0">
                <a:solidFill>
                  <a:schemeClr val="tx1"/>
                </a:solidFill>
              </a:rPr>
              <a:t>CONTEXTO INTERNACIONAL 2010</a:t>
            </a:r>
            <a:endParaRPr lang="es-SV" sz="36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0" y="2130425"/>
            <a:ext cx="7772400" cy="1470025"/>
          </a:xfrm>
        </p:spPr>
        <p:txBody>
          <a:bodyPr/>
          <a:lstStyle/>
          <a:p>
            <a:r>
              <a:rPr lang="es-SV" dirty="0" smtClean="0"/>
              <a:t/>
            </a:r>
            <a:br>
              <a:rPr lang="es-SV" dirty="0" smtClean="0"/>
            </a:br>
            <a:endParaRPr lang="es-SV" dirty="0"/>
          </a:p>
        </p:txBody>
      </p:sp>
      <p:pic>
        <p:nvPicPr>
          <p:cNvPr id="1027" name="Picture 3"/>
          <p:cNvPicPr>
            <a:picLocks noChangeAspect="1" noChangeArrowheads="1"/>
          </p:cNvPicPr>
          <p:nvPr/>
        </p:nvPicPr>
        <p:blipFill>
          <a:blip r:embed="rId3" cstate="print"/>
          <a:srcRect l="26562" t="20445" r="33073" b="16687"/>
          <a:stretch>
            <a:fillRect/>
          </a:stretch>
        </p:blipFill>
        <p:spPr bwMode="auto">
          <a:xfrm>
            <a:off x="0" y="0"/>
            <a:ext cx="7929753" cy="6165304"/>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9190BC47-854C-4B38-BD22-A38D00294797}" type="slidenum">
              <a:rPr lang="es-SV" smtClean="0"/>
              <a:pPr/>
              <a:t>8</a:t>
            </a:fld>
            <a:endParaRPr lang="es-SV"/>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323528" y="1628800"/>
            <a:ext cx="8640960" cy="4680520"/>
          </a:xfrm>
        </p:spPr>
        <p:txBody>
          <a:bodyPr>
            <a:normAutofit/>
          </a:bodyPr>
          <a:lstStyle/>
          <a:p>
            <a:pPr marL="285750" indent="-285750" algn="just">
              <a:buFont typeface="Arial" pitchFamily="34" charset="0"/>
              <a:buChar char="•"/>
            </a:pPr>
            <a:r>
              <a:rPr lang="es-SV" sz="1800" dirty="0"/>
              <a:t>Se </a:t>
            </a:r>
            <a:r>
              <a:rPr lang="es-SV" sz="1800" dirty="0" smtClean="0"/>
              <a:t>consolida  </a:t>
            </a:r>
            <a:r>
              <a:rPr lang="es-SV" sz="1800" dirty="0"/>
              <a:t>recuperación que comenzó </a:t>
            </a:r>
          </a:p>
          <a:p>
            <a:pPr algn="just"/>
            <a:r>
              <a:rPr lang="es-SV" sz="1800" dirty="0"/>
              <a:t>a mediados del 2009, impulsada por </a:t>
            </a:r>
            <a:r>
              <a:rPr lang="es-SV" sz="1800" dirty="0" smtClean="0"/>
              <a:t>impacto </a:t>
            </a:r>
            <a:r>
              <a:rPr lang="es-SV" sz="1800" dirty="0"/>
              <a:t>de las políticas </a:t>
            </a:r>
            <a:r>
              <a:rPr lang="es-SV" sz="1800" dirty="0" smtClean="0"/>
              <a:t>públicas </a:t>
            </a:r>
          </a:p>
          <a:p>
            <a:pPr algn="just"/>
            <a:endParaRPr lang="es-SV" dirty="0"/>
          </a:p>
          <a:p>
            <a:pPr marL="285750" indent="-285750" algn="just">
              <a:buFont typeface="Arial" pitchFamily="34" charset="0"/>
              <a:buChar char="•"/>
            </a:pPr>
            <a:r>
              <a:rPr lang="es-SV" sz="1800" dirty="0" smtClean="0"/>
              <a:t>paulatinamente </a:t>
            </a:r>
            <a:r>
              <a:rPr lang="es-SV" sz="1800" dirty="0"/>
              <a:t>aumenta </a:t>
            </a:r>
            <a:r>
              <a:rPr lang="es-SV" sz="1800" dirty="0" smtClean="0"/>
              <a:t>importancia  de  </a:t>
            </a:r>
            <a:r>
              <a:rPr lang="es-SV" sz="1800" dirty="0"/>
              <a:t>demanda </a:t>
            </a:r>
            <a:r>
              <a:rPr lang="es-SV" sz="1800" dirty="0" smtClean="0"/>
              <a:t>interna</a:t>
            </a:r>
          </a:p>
          <a:p>
            <a:pPr marL="285750" indent="-285750" algn="just">
              <a:buFont typeface="Arial" pitchFamily="34" charset="0"/>
              <a:buChar char="•"/>
            </a:pPr>
            <a:endParaRPr lang="es-SV" dirty="0"/>
          </a:p>
          <a:p>
            <a:pPr marL="560070" lvl="1" indent="-285750" algn="just">
              <a:buFont typeface="Arial" pitchFamily="34" charset="0"/>
              <a:buChar char="•"/>
            </a:pPr>
            <a:r>
              <a:rPr lang="es-SV" sz="2000" dirty="0" smtClean="0"/>
              <a:t>El </a:t>
            </a:r>
            <a:r>
              <a:rPr lang="es-SV" sz="2000" dirty="0"/>
              <a:t>aumento de la inversión se reflejó en el incremento </a:t>
            </a:r>
            <a:r>
              <a:rPr lang="es-SV" sz="2000" dirty="0" smtClean="0"/>
              <a:t>del </a:t>
            </a:r>
            <a:r>
              <a:rPr lang="es-SV" sz="2000" dirty="0"/>
              <a:t>stock de maquinaria y equipo y en la recomposición </a:t>
            </a:r>
            <a:r>
              <a:rPr lang="es-SV" sz="2000" dirty="0" smtClean="0"/>
              <a:t> de </a:t>
            </a:r>
            <a:r>
              <a:rPr lang="es-SV" sz="2000" dirty="0"/>
              <a:t>existencias</a:t>
            </a:r>
          </a:p>
          <a:p>
            <a:pPr marL="560070" lvl="1" indent="-285750" algn="just">
              <a:buFont typeface="Arial" pitchFamily="34" charset="0"/>
              <a:buChar char="•"/>
            </a:pPr>
            <a:r>
              <a:rPr lang="es-SV" sz="2000" dirty="0"/>
              <a:t>Mejores indicadores del mercado de trabajo y el  </a:t>
            </a:r>
            <a:r>
              <a:rPr lang="es-SV" sz="2000" dirty="0" smtClean="0"/>
              <a:t>aumento </a:t>
            </a:r>
            <a:r>
              <a:rPr lang="es-SV" sz="2000" dirty="0"/>
              <a:t>del crédito sustentaron el incremento del </a:t>
            </a:r>
            <a:r>
              <a:rPr lang="es-SV" sz="2000" dirty="0" smtClean="0"/>
              <a:t>consumo privado </a:t>
            </a:r>
          </a:p>
          <a:p>
            <a:pPr marL="560070" lvl="1" indent="-285750" algn="just">
              <a:buFont typeface="Arial" pitchFamily="34" charset="0"/>
              <a:buChar char="•"/>
            </a:pPr>
            <a:r>
              <a:rPr lang="es-SV" sz="2000" dirty="0" smtClean="0"/>
              <a:t>Debido </a:t>
            </a:r>
            <a:r>
              <a:rPr lang="es-SV" sz="2000" dirty="0"/>
              <a:t>a factores externos: como la recuperación  </a:t>
            </a:r>
            <a:r>
              <a:rPr lang="es-SV" sz="2000" dirty="0" smtClean="0"/>
              <a:t>de </a:t>
            </a:r>
            <a:r>
              <a:rPr lang="es-SV" sz="2000" dirty="0"/>
              <a:t>la economía global, las remesas, la IED y </a:t>
            </a:r>
            <a:r>
              <a:rPr lang="es-SV" sz="2000" dirty="0" smtClean="0"/>
              <a:t>sobre </a:t>
            </a:r>
            <a:r>
              <a:rPr lang="es-SV" sz="2000" dirty="0"/>
              <a:t>todo el comercio internacional </a:t>
            </a:r>
          </a:p>
        </p:txBody>
      </p:sp>
      <p:sp>
        <p:nvSpPr>
          <p:cNvPr id="2" name="1 Marcador de número de diapositiva"/>
          <p:cNvSpPr>
            <a:spLocks noGrp="1"/>
          </p:cNvSpPr>
          <p:nvPr>
            <p:ph type="sldNum" sz="quarter" idx="12"/>
          </p:nvPr>
        </p:nvSpPr>
        <p:spPr/>
        <p:txBody>
          <a:bodyPr/>
          <a:lstStyle/>
          <a:p>
            <a:fld id="{9190BC47-854C-4B38-BD22-A38D00294797}" type="slidenum">
              <a:rPr lang="es-SV" smtClean="0"/>
              <a:pPr/>
              <a:t>9</a:t>
            </a:fld>
            <a:endParaRPr lang="es-SV"/>
          </a:p>
        </p:txBody>
      </p:sp>
      <p:sp>
        <p:nvSpPr>
          <p:cNvPr id="4" name="3 Título"/>
          <p:cNvSpPr>
            <a:spLocks noGrp="1"/>
          </p:cNvSpPr>
          <p:nvPr>
            <p:ph type="title"/>
          </p:nvPr>
        </p:nvSpPr>
        <p:spPr>
          <a:xfrm>
            <a:off x="599235" y="-315416"/>
            <a:ext cx="7772400" cy="1524000"/>
          </a:xfrm>
        </p:spPr>
        <p:txBody>
          <a:bodyPr/>
          <a:lstStyle/>
          <a:p>
            <a:r>
              <a:rPr lang="es-SV" dirty="0" smtClean="0"/>
              <a:t>Región LA vuelve a crecer </a:t>
            </a:r>
            <a:endParaRPr lang="es-SV" dirty="0"/>
          </a:p>
        </p:txBody>
      </p:sp>
    </p:spTree>
    <p:extLst>
      <p:ext uri="{BB962C8B-B14F-4D97-AF65-F5344CB8AC3E}">
        <p14:creationId xmlns="" xmlns:p14="http://schemas.microsoft.com/office/powerpoint/2010/main" val="3192064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1648</TotalTime>
  <Words>1605</Words>
  <Application>Microsoft Office PowerPoint</Application>
  <PresentationFormat>Presentación en pantalla (4:3)</PresentationFormat>
  <Paragraphs>310</Paragraphs>
  <Slides>35</Slides>
  <Notes>35</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37" baseType="lpstr">
      <vt:lpstr>Civil</vt:lpstr>
      <vt:lpstr>Worksheet</vt:lpstr>
      <vt:lpstr>LA TENDENCIA DE LA  ECONOMÍA MUNDIAL  Y SU IMPACTO EN  EL SALVADOR  EN EL 2011.</vt:lpstr>
      <vt:lpstr>LA TENDENCIA DE LA ECONOMÍA MUNDIAL Y SU IMPACTO EN  EL SALVADOR  EN EL 2011</vt:lpstr>
      <vt:lpstr>I. ENTORNO INTERNACIONAL</vt:lpstr>
      <vt:lpstr>CONTEXTO INTERNACIONAL 2010</vt:lpstr>
      <vt:lpstr>En EEUU ha habido incertidumbre por reducción de su demanda interna. El PIB del tercer trimestre , reflejó un crecimiento de 2.6%.</vt:lpstr>
      <vt:lpstr>Tasa de desempleo de EE.UU. A diciembre/10 es  menor a la de  meses anteriores; sin embargo, su nivel aún se considera elevado en relación a lo observado previo a la crisis económica.</vt:lpstr>
      <vt:lpstr>CONTEXTO INTERNACIONAL 2010</vt:lpstr>
      <vt:lpstr> </vt:lpstr>
      <vt:lpstr>Región LA vuelve a crecer </vt:lpstr>
      <vt:lpstr>Paulatinamente fue aumentando la  importancia de la demanda interna como  motor del crecimiento</vt:lpstr>
      <vt:lpstr>En la región latinoamericana, el dinamismo exportador ha estado en Sur América</vt:lpstr>
      <vt:lpstr>Diapositiva 12</vt:lpstr>
      <vt:lpstr>Diapositiva 13</vt:lpstr>
      <vt:lpstr>Las exportaciones mejoran tanto por el aumento del volumen como por los mejores precios</vt:lpstr>
      <vt:lpstr>Diapositiva 15</vt:lpstr>
      <vt:lpstr>Diapositiva 16</vt:lpstr>
      <vt:lpstr>Diapositiva 17</vt:lpstr>
      <vt:lpstr>PRECIOS DE MATERIAS PRIMAS</vt:lpstr>
      <vt:lpstr>PRECIOS DE  PETROLEO</vt:lpstr>
      <vt:lpstr>Diapositiva 20</vt:lpstr>
      <vt:lpstr>AMÉRICA LATINA Y EL CARI CRECIMIENTO DEL PIB, 2010. (En porcentajes)</vt:lpstr>
      <vt:lpstr>Diapositiva 22</vt:lpstr>
      <vt:lpstr> Principales socios comerciales de El Salvador: Exportación Valores FOB, en miles $, 2009</vt:lpstr>
      <vt:lpstr>Diapositiva 24</vt:lpstr>
      <vt:lpstr>Diapositiva 25</vt:lpstr>
      <vt:lpstr>Diapositiva 26</vt:lpstr>
      <vt:lpstr>Diapositiva 27</vt:lpstr>
      <vt:lpstr>Diapositiva 28</vt:lpstr>
      <vt:lpstr>Diapositiva 29</vt:lpstr>
      <vt:lpstr>Diapositiva 30</vt:lpstr>
      <vt:lpstr>Recientes declaraciones del economista en jefe del FMI</vt:lpstr>
      <vt:lpstr>CONTEXTO INTERNACIONAL 2011</vt:lpstr>
      <vt:lpstr>Posición de La Organización para la Cooperación y el Desarrollo Económico</vt:lpstr>
      <vt:lpstr>REFLEXIÓN</vt:lpstr>
      <vt:lpstr>REFLEXIÓN</vt:lpstr>
    </vt:vector>
  </TitlesOfParts>
  <Company>Ministerio de Economía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Papa </dc:title>
  <dc:creator>larauz</dc:creator>
  <cp:lastModifiedBy>WinuE</cp:lastModifiedBy>
  <cp:revision>164</cp:revision>
  <dcterms:created xsi:type="dcterms:W3CDTF">2011-01-19T17:14:21Z</dcterms:created>
  <dcterms:modified xsi:type="dcterms:W3CDTF">2011-01-25T22:00:04Z</dcterms:modified>
</cp:coreProperties>
</file>