
<file path=[Content_Types].xml><?xml version="1.0" encoding="utf-8"?>
<Types xmlns="http://schemas.openxmlformats.org/package/2006/content-types">
  <Override PartName="/_rels/.rels" ContentType="application/vnd.openxmlformats-package.relationshi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2.jpeg" ContentType="image/jpeg"/>
  <Override PartName="/ppt/media/image3.jpeg" ContentType="image/jpeg"/>
  <Override PartName="/ppt/media/image19.gif" ContentType="image/gif"/>
  <Override PartName="/ppt/media/image20.gif" ContentType="image/gif"/>
  <Override PartName="/ppt/media/image5.png" ContentType="image/png"/>
  <Override PartName="/ppt/media/image23.gif" ContentType="image/gif"/>
  <Override PartName="/ppt/media/image10.jpeg" ContentType="image/jpeg"/>
  <Override PartName="/ppt/media/image11.jpeg" ContentType="image/jpeg"/>
  <Override PartName="/ppt/media/image6.jpeg" ContentType="image/jpeg"/>
  <Override PartName="/ppt/media/image8.gif" ContentType="image/gif"/>
  <Override PartName="/ppt/media/image12.jpeg" ContentType="image/jpeg"/>
  <Override PartName="/ppt/media/image18.gif" ContentType="image/gif"/>
  <Override PartName="/ppt/media/image4.png" ContentType="image/png"/>
  <Override PartName="/ppt/media/image7.jpeg" ContentType="image/jpeg"/>
  <Override PartName="/ppt/media/image22.gif" ContentType="image/gif"/>
  <Override PartName="/ppt/media/image14.jpeg" ContentType="image/jpeg"/>
  <Override PartName="/ppt/media/image9.jpeg" ContentType="image/jpeg"/>
  <Override PartName="/ppt/media/image15.jpeg" ContentType="image/jpeg"/>
  <Override PartName="/ppt/media/image17.gif" ContentType="image/gif"/>
  <Override PartName="/ppt/media/image1.jpeg" ContentType="image/jpeg"/>
  <Override PartName="/ppt/media/image21.gif" ContentType="image/gif"/>
  <Override PartName="/ppt/media/image24.gif" ContentType="image/gif"/>
  <Override PartName="/ppt/media/image16.jpeg" ContentType="image/jpeg"/>
  <Override PartName="/ppt/media/image13.png" ContentType="image/png"/>
  <Override PartName="/ppt/presentation.xml" ContentType="application/vnd.openxmlformats-officedocument.presentationml.presentation.main+xml"/>
  <Override PartName="/ppt/_rels/presentation.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9.xml" ContentType="application/vnd.openxmlformats-officedocument.presentationml.slide+xml"/>
  <Override PartName="/ppt/slides/slide12.xml" ContentType="application/vnd.openxmlformats-officedocument.presentationml.slide+xml"/>
  <Override PartName="/ppt/slides/_rels/slide26.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22.xml.rels" ContentType="application/vnd.openxmlformats-package.relationships+xml"/>
  <Override PartName="/ppt/slides/_rels/slide13.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11.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21.xml.rels" ContentType="application/vnd.openxmlformats-package.relationships+xml"/>
  <Override PartName="/ppt/slides/_rels/slide12.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0.xml.rels" ContentType="application/vnd.openxmlformats-package.relationships+xml"/>
  <Override PartName="/ppt/slides/slide15.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50" r:id="rId3"/>
    <p:sldMasterId id="2147483652"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6120" y="5791320"/>
            <a:ext cx="3402000" cy="1080360"/>
          </a:xfrm>
          <a:prstGeom prst="rtTriangle">
            <a:avLst/>
          </a:prstGeom>
          <a:blipFill>
            <a:blip r:embed="rId2"/>
            <a:tile/>
          </a:blipFill>
        </p:spPr>
      </p:sp>
      <p:sp>
        <p:nvSpPr>
          <p:cNvPr id="1" name="Line 2"/>
          <p:cNvSpPr/>
          <p:nvPr/>
        </p:nvSpPr>
        <p:spPr>
          <a:xfrm>
            <a:off x="-9000" y="5787720"/>
            <a:ext cx="3405240" cy="1084320"/>
          </a:xfrm>
          <a:prstGeom prst="line">
            <a:avLst/>
          </a:prstGeom>
          <a:ln w="12240">
            <a:solidFill>
              <a:srgbClr val="196f85"/>
            </a:solidFill>
            <a:miter/>
          </a:ln>
        </p:spPr>
      </p:sp>
      <p:sp>
        <p:nvSpPr>
          <p:cNvPr id="2" name="CustomShape 3"/>
          <p:cNvSpPr/>
          <p:nvPr/>
        </p:nvSpPr>
        <p:spPr>
          <a:xfrm>
            <a:off x="0" y="4664160"/>
            <a:ext cx="9150840" cy="360"/>
          </a:xfrm>
          <a:prstGeom prst="rtTriangle">
            <a:avLst/>
          </a:prstGeom>
          <a:gradFill>
            <a:gsLst>
              <a:gs pos="0">
                <a:srgbClr val="007795"/>
              </a:gs>
              <a:gs pos="50000">
                <a:srgbClr val="4bbade"/>
              </a:gs>
              <a:gs pos="100000">
                <a:srgbClr val="007795"/>
              </a:gs>
            </a:gsLst>
            <a:lin ang="3000000"/>
          </a:gradFill>
        </p:spPr>
      </p:sp>
      <p:sp>
        <p:nvSpPr>
          <p:cNvPr id="3" name="PlaceHolder 4"/>
          <p:cNvSpPr>
            <a:spLocks noGrp="1"/>
          </p:cNvSpPr>
          <p:nvPr>
            <p:ph type="title"/>
          </p:nvPr>
        </p:nvSpPr>
        <p:spPr>
          <a:xfrm>
            <a:off x="685800" y="-164160"/>
            <a:ext cx="7772040" cy="3746160"/>
          </a:xfrm>
          <a:prstGeom prst="rect">
            <a:avLst/>
          </a:prstGeom>
        </p:spPr>
        <p:txBody>
          <a:bodyPr anchor="b" bIns="45000" lIns="90000" rIns="90000" tIns="45000"/>
          <a:p>
            <a:r>
              <a:rPr b="1" lang="es-SV" sz="4800">
                <a:solidFill>
                  <a:srgbClr val="464646"/>
                </a:solidFill>
                <a:latin typeface="Lucida Sans Unicode"/>
              </a:rPr>
              <a:t>Click to edit the title text formatHaga clic para modificar el estilo de título del patrón</a:t>
            </a:r>
            <a:endParaRPr/>
          </a:p>
        </p:txBody>
      </p:sp>
      <p:sp>
        <p:nvSpPr>
          <p:cNvPr id="4" name="PlaceHolder 5"/>
          <p:cNvSpPr>
            <a:spLocks noGrp="1"/>
          </p:cNvSpPr>
          <p:nvPr>
            <p:ph type="body"/>
          </p:nvPr>
        </p:nvSpPr>
        <p:spPr>
          <a:xfrm>
            <a:off x="685800" y="3611520"/>
            <a:ext cx="7772040" cy="1199520"/>
          </a:xfrm>
          <a:prstGeom prst="rect">
            <a:avLst/>
          </a:prstGeom>
        </p:spPr>
        <p:txBody>
          <a:bodyPr bIns="45000" lIns="45720" rIns="45720" tIns="45000"/>
          <a:p>
            <a:pPr>
              <a:buSzPct val="45000"/>
              <a:buFont typeface="StarSymbol"/>
              <a:buChar char=""/>
            </a:pPr>
            <a:r>
              <a:rPr lang="es-SV" sz="2700">
                <a:solidFill>
                  <a:srgbClr val="464646"/>
                </a:solidFill>
                <a:latin typeface="Lucida Sans Unicode"/>
              </a:rPr>
              <a:t>Click to edit the outline text format</a:t>
            </a:r>
            <a:endParaRPr/>
          </a:p>
          <a:p>
            <a:pPr lvl="1">
              <a:buSzPct val="45000"/>
              <a:buFont typeface="StarSymbol"/>
              <a:buChar char=""/>
            </a:pPr>
            <a:r>
              <a:rPr lang="es-SV" sz="2700">
                <a:solidFill>
                  <a:srgbClr val="464646"/>
                </a:solidFill>
                <a:latin typeface="Lucida Sans Unicode"/>
              </a:rPr>
              <a:t>Second Outline Level</a:t>
            </a:r>
            <a:endParaRPr/>
          </a:p>
          <a:p>
            <a:pPr lvl="2">
              <a:buSzPct val="75000"/>
              <a:buFont typeface="StarSymbol"/>
              <a:buChar char=""/>
            </a:pPr>
            <a:r>
              <a:rPr lang="es-SV" sz="2700">
                <a:solidFill>
                  <a:srgbClr val="464646"/>
                </a:solidFill>
                <a:latin typeface="Lucida Sans Unicode"/>
              </a:rPr>
              <a:t>Third Outline Level</a:t>
            </a:r>
            <a:endParaRPr/>
          </a:p>
          <a:p>
            <a:pPr lvl="3">
              <a:buSzPct val="45000"/>
              <a:buFont typeface="StarSymbol"/>
              <a:buChar char=""/>
            </a:pPr>
            <a:r>
              <a:rPr lang="es-SV" sz="2700">
                <a:solidFill>
                  <a:srgbClr val="464646"/>
                </a:solidFill>
                <a:latin typeface="Lucida Sans Unicode"/>
              </a:rPr>
              <a:t>Fourth Outline Level</a:t>
            </a:r>
            <a:endParaRPr/>
          </a:p>
          <a:p>
            <a:pPr lvl="4">
              <a:buSzPct val="75000"/>
              <a:buFont typeface="StarSymbol"/>
              <a:buChar char=""/>
            </a:pPr>
            <a:r>
              <a:rPr lang="es-SV" sz="2700">
                <a:solidFill>
                  <a:srgbClr val="464646"/>
                </a:solidFill>
                <a:latin typeface="Lucida Sans Unicode"/>
              </a:rPr>
              <a:t>Fifth Outline Level</a:t>
            </a:r>
            <a:endParaRPr/>
          </a:p>
          <a:p>
            <a:pPr lvl="5">
              <a:buSzPct val="45000"/>
              <a:buFont typeface="StarSymbol"/>
              <a:buChar char=""/>
            </a:pPr>
            <a:r>
              <a:rPr lang="es-SV" sz="2700">
                <a:solidFill>
                  <a:srgbClr val="464646"/>
                </a:solidFill>
                <a:latin typeface="Lucida Sans Unicode"/>
              </a:rPr>
              <a:t>Sixth Outline Level</a:t>
            </a:r>
            <a:endParaRPr/>
          </a:p>
          <a:p>
            <a:pPr lvl="6">
              <a:buSzPct val="45000"/>
              <a:buFont typeface="StarSymbol"/>
              <a:buChar char=""/>
            </a:pPr>
            <a:r>
              <a:rPr lang="es-SV" sz="2700">
                <a:solidFill>
                  <a:srgbClr val="464646"/>
                </a:solidFill>
                <a:latin typeface="Lucida Sans Unicode"/>
              </a:rPr>
              <a:t>Seventh Outline Level</a:t>
            </a:r>
            <a:endParaRPr/>
          </a:p>
          <a:p>
            <a:pPr lvl="7">
              <a:buSzPct val="45000"/>
              <a:buFont typeface="StarSymbol"/>
              <a:buChar char=""/>
            </a:pPr>
            <a:r>
              <a:rPr lang="es-SV" sz="2700">
                <a:solidFill>
                  <a:srgbClr val="464646"/>
                </a:solidFill>
                <a:latin typeface="Lucida Sans Unicode"/>
              </a:rPr>
              <a:t>Eighth Outline Level</a:t>
            </a:r>
            <a:endParaRPr/>
          </a:p>
          <a:p>
            <a:r>
              <a:rPr lang="es-SV" sz="2700">
                <a:solidFill>
                  <a:srgbClr val="464646"/>
                </a:solidFill>
                <a:latin typeface="Lucida Sans Unicode"/>
              </a:rPr>
              <a:t>Ninth Outline LevelHaga clic para modificar el estilo de subtítulo del patrón</a:t>
            </a:r>
            <a:endParaRPr/>
          </a:p>
        </p:txBody>
      </p:sp>
      <p:sp>
        <p:nvSpPr>
          <p:cNvPr id="5" name="Line 6"/>
          <p:cNvSpPr/>
          <p:nvPr/>
        </p:nvSpPr>
        <p:spPr>
          <a:xfrm>
            <a:off x="-3600" y="4997520"/>
            <a:ext cx="9147600" cy="790200"/>
          </a:xfrm>
          <a:prstGeom prst="line">
            <a:avLst/>
          </a:prstGeom>
          <a:ln w="12240">
            <a:solidFill>
              <a:srgbClr val="196f85"/>
            </a:solidFill>
            <a:miter/>
          </a:ln>
        </p:spPr>
      </p:sp>
      <p:sp>
        <p:nvSpPr>
          <p:cNvPr id="6" name="PlaceHolder 7"/>
          <p:cNvSpPr>
            <a:spLocks noGrp="1"/>
          </p:cNvSpPr>
          <p:nvPr>
            <p:ph type="dt"/>
          </p:nvPr>
        </p:nvSpPr>
        <p:spPr>
          <a:xfrm>
            <a:off x="6726960" y="6408000"/>
            <a:ext cx="1919880" cy="365400"/>
          </a:xfrm>
          <a:prstGeom prst="rect">
            <a:avLst/>
          </a:prstGeom>
        </p:spPr>
        <p:txBody>
          <a:bodyPr bIns="45000" lIns="90000" rIns="90000" tIns="45000"/>
          <a:p>
            <a:r>
              <a:rPr lang="es-SV" sz="1000">
                <a:solidFill>
                  <a:srgbClr val="ffffff"/>
                </a:solidFill>
                <a:latin typeface="Lucida Sans Unicode"/>
              </a:rPr>
              <a:t>18/05/10</a:t>
            </a:r>
            <a:endParaRPr/>
          </a:p>
        </p:txBody>
      </p:sp>
      <p:sp>
        <p:nvSpPr>
          <p:cNvPr id="7" name="TextShape 8"/>
          <p:cNvSpPr txBox="1"/>
          <p:nvPr/>
        </p:nvSpPr>
        <p:spPr>
          <a:xfrm>
            <a:off x="4380120" y="6408000"/>
            <a:ext cx="2350440" cy="364680"/>
          </a:xfrm>
          <a:prstGeom prst="rect">
            <a:avLst/>
          </a:prstGeom>
        </p:spPr>
      </p:sp>
      <p:sp>
        <p:nvSpPr>
          <p:cNvPr id="8" name="PlaceHolder 9"/>
          <p:cNvSpPr>
            <a:spLocks noGrp="1"/>
          </p:cNvSpPr>
          <p:nvPr>
            <p:ph type="sldNum"/>
          </p:nvPr>
        </p:nvSpPr>
        <p:spPr>
          <a:xfrm>
            <a:off x="8647200" y="6408000"/>
            <a:ext cx="365400" cy="364680"/>
          </a:xfrm>
          <a:prstGeom prst="rect">
            <a:avLst/>
          </a:prstGeom>
        </p:spPr>
        <p:txBody>
          <a:bodyPr bIns="45000" lIns="90000" rIns="90000" tIns="45000"/>
          <a:p>
            <a:fld id="{D181E1A1-8171-41B1-91C1-31012171A121}" type="slidenum">
              <a:rPr lang="es-SV" sz="1000">
                <a:solidFill>
                  <a:srgbClr val="ffffff"/>
                </a:solidFill>
                <a:latin typeface="Lucida Sans Unicode"/>
              </a:rPr>
              <a:t>&lt;number&gt;</a:t>
            </a:fld>
            <a:endParaRPr/>
          </a:p>
        </p:txBody>
      </p:sp>
    </p:spTree>
  </p:cSld>
  <p:clrMap accent1="accent1" accent2="accent2" accent3="accent3" accent4="accent4" accent5="accent5" accent6="accent6" bg1="lt1" bg2="lt2" folHlink="folHlink" hlink="hlink" tx1="dk1" tx2="dk2"/>
  <p:sldLayoutIdLst>
    <p:sldLayoutId id="2147483649"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 name="CustomShape 1"/>
          <p:cNvSpPr/>
          <p:nvPr/>
        </p:nvSpPr>
        <p:spPr>
          <a:xfrm>
            <a:off x="-6120" y="5791320"/>
            <a:ext cx="3402000" cy="1080360"/>
          </a:xfrm>
          <a:prstGeom prst="rtTriangle">
            <a:avLst/>
          </a:prstGeom>
          <a:blipFill>
            <a:blip r:embed="rId2"/>
            <a:tile/>
          </a:blipFill>
        </p:spPr>
      </p:sp>
      <p:sp>
        <p:nvSpPr>
          <p:cNvPr id="10" name="Line 2"/>
          <p:cNvSpPr/>
          <p:nvPr/>
        </p:nvSpPr>
        <p:spPr>
          <a:xfrm>
            <a:off x="-9000" y="5787720"/>
            <a:ext cx="3405240" cy="1084320"/>
          </a:xfrm>
          <a:prstGeom prst="line">
            <a:avLst/>
          </a:prstGeom>
          <a:ln w="12240">
            <a:solidFill>
              <a:srgbClr val="196f85"/>
            </a:solidFill>
            <a:miter/>
          </a:ln>
        </p:spPr>
      </p:sp>
      <p:sp>
        <p:nvSpPr>
          <p:cNvPr id="11" name="PlaceHolder 3"/>
          <p:cNvSpPr>
            <a:spLocks noGrp="1"/>
          </p:cNvSpPr>
          <p:nvPr>
            <p:ph type="body"/>
          </p:nvPr>
        </p:nvSpPr>
        <p:spPr>
          <a:xfrm>
            <a:off x="457200" y="1481400"/>
            <a:ext cx="8229240" cy="4525560"/>
          </a:xfrm>
          <a:prstGeom prst="rect">
            <a:avLst/>
          </a:prstGeom>
        </p:spPr>
        <p:txBody>
          <a:bodyPr bIns="45000" lIns="90000" rIns="90000" tIns="45000"/>
          <a:p>
            <a:pPr>
              <a:buSzPct val="45000"/>
              <a:buFont typeface="StarSymbol"/>
              <a:buChar char=""/>
            </a:pPr>
            <a:r>
              <a:rPr lang="es-SV" sz="2700">
                <a:solidFill>
                  <a:srgbClr val="000000"/>
                </a:solidFill>
                <a:latin typeface="Lucida Sans Unicode"/>
              </a:rPr>
              <a:t>Click to edit the outline text format</a:t>
            </a:r>
            <a:endParaRPr/>
          </a:p>
          <a:p>
            <a:pPr lvl="1">
              <a:buSzPct val="45000"/>
              <a:buFont typeface="StarSymbol"/>
              <a:buChar char=""/>
            </a:pPr>
            <a:r>
              <a:rPr lang="es-SV" sz="2700">
                <a:solidFill>
                  <a:srgbClr val="000000"/>
                </a:solidFill>
                <a:latin typeface="Lucida Sans Unicode"/>
              </a:rPr>
              <a:t>Second Outline Level</a:t>
            </a:r>
            <a:endParaRPr/>
          </a:p>
          <a:p>
            <a:pPr lvl="2">
              <a:buSzPct val="75000"/>
              <a:buFont typeface="StarSymbol"/>
              <a:buChar char=""/>
            </a:pPr>
            <a:r>
              <a:rPr lang="es-SV" sz="2700">
                <a:solidFill>
                  <a:srgbClr val="000000"/>
                </a:solidFill>
                <a:latin typeface="Lucida Sans Unicode"/>
              </a:rPr>
              <a:t>Third Outline Level</a:t>
            </a:r>
            <a:endParaRPr/>
          </a:p>
          <a:p>
            <a:pPr lvl="3">
              <a:buSzPct val="45000"/>
              <a:buFont typeface="StarSymbol"/>
              <a:buChar char=""/>
            </a:pPr>
            <a:r>
              <a:rPr lang="es-SV" sz="2700">
                <a:solidFill>
                  <a:srgbClr val="000000"/>
                </a:solidFill>
                <a:latin typeface="Lucida Sans Unicode"/>
              </a:rPr>
              <a:t>Fourth Outline Level</a:t>
            </a:r>
            <a:endParaRPr/>
          </a:p>
          <a:p>
            <a:pPr lvl="4">
              <a:buSzPct val="75000"/>
              <a:buFont typeface="StarSymbol"/>
              <a:buChar char=""/>
            </a:pPr>
            <a:r>
              <a:rPr lang="es-SV" sz="2700">
                <a:solidFill>
                  <a:srgbClr val="000000"/>
                </a:solidFill>
                <a:latin typeface="Lucida Sans Unicode"/>
              </a:rPr>
              <a:t>Fifth Outline Level</a:t>
            </a:r>
            <a:endParaRPr/>
          </a:p>
          <a:p>
            <a:pPr lvl="5">
              <a:buSzPct val="45000"/>
              <a:buFont typeface="StarSymbol"/>
              <a:buChar char=""/>
            </a:pPr>
            <a:r>
              <a:rPr lang="es-SV" sz="2700">
                <a:solidFill>
                  <a:srgbClr val="000000"/>
                </a:solidFill>
                <a:latin typeface="Lucida Sans Unicode"/>
              </a:rPr>
              <a:t>Sixth Outline Level</a:t>
            </a:r>
            <a:endParaRPr/>
          </a:p>
          <a:p>
            <a:pPr lvl="6">
              <a:buSzPct val="45000"/>
              <a:buFont typeface="StarSymbol"/>
              <a:buChar char=""/>
            </a:pPr>
            <a:r>
              <a:rPr lang="es-SV" sz="2700">
                <a:solidFill>
                  <a:srgbClr val="000000"/>
                </a:solidFill>
                <a:latin typeface="Lucida Sans Unicode"/>
              </a:rPr>
              <a:t>Seventh Outline Level</a:t>
            </a:r>
            <a:endParaRPr/>
          </a:p>
          <a:p>
            <a:pPr lvl="7">
              <a:buSzPct val="45000"/>
              <a:buFont typeface="StarSymbol"/>
              <a:buChar char=""/>
            </a:pPr>
            <a:r>
              <a:rPr lang="es-SV" sz="2700">
                <a:solidFill>
                  <a:srgbClr val="000000"/>
                </a:solidFill>
                <a:latin typeface="Lucida Sans Unicode"/>
              </a:rPr>
              <a:t>Eighth Outline Level</a:t>
            </a:r>
            <a:endParaRPr/>
          </a:p>
          <a:p>
            <a:pPr>
              <a:buSzPct val="68000"/>
              <a:buFont typeface="Wingdings 3"/>
              <a:buChar char=""/>
            </a:pPr>
            <a:r>
              <a:rPr lang="es-SV" sz="2700">
                <a:solidFill>
                  <a:srgbClr val="000000"/>
                </a:solidFill>
                <a:latin typeface="Lucida Sans Unicode"/>
              </a:rPr>
              <a:t>Ninth Outline LevelHaga clic para modificar el estilo de texto del patrón</a:t>
            </a:r>
            <a:endParaRPr/>
          </a:p>
          <a:p>
            <a:pPr lvl="1">
              <a:buSzPct val="45000"/>
              <a:buFont typeface="Verdana"/>
              <a:buChar char="◦"/>
            </a:pPr>
            <a:r>
              <a:rPr lang="es-SV" sz="2300">
                <a:solidFill>
                  <a:srgbClr val="000000"/>
                </a:solidFill>
                <a:latin typeface="Lucida Sans Unicode"/>
              </a:rPr>
              <a:t>Segundo nivel</a:t>
            </a:r>
            <a:endParaRPr/>
          </a:p>
          <a:p>
            <a:pPr lvl="1">
              <a:buSzPct val="45000"/>
              <a:buFont typeface="Verdana"/>
              <a:buChar char="◦"/>
            </a:pPr>
            <a:r>
              <a:rPr lang="es-SV" sz="2100">
                <a:solidFill>
                  <a:srgbClr val="000000"/>
                </a:solidFill>
                <a:latin typeface="Lucida Sans Unicode"/>
              </a:rPr>
              <a:t>Tercer nivel</a:t>
            </a:r>
            <a:endParaRPr/>
          </a:p>
          <a:p>
            <a:pPr lvl="2">
              <a:buFont typeface="Wingdings 2"/>
              <a:buChar char=""/>
            </a:pPr>
            <a:r>
              <a:rPr lang="es-SV" sz="1900">
                <a:solidFill>
                  <a:srgbClr val="000000"/>
                </a:solidFill>
                <a:latin typeface="Lucida Sans Unicode"/>
              </a:rPr>
              <a:t>Cuarto nivel</a:t>
            </a:r>
            <a:endParaRPr/>
          </a:p>
          <a:p>
            <a:pPr lvl="3">
              <a:buSzPct val="45000"/>
              <a:buFont typeface="Wingdings 2"/>
              <a:buChar char=""/>
            </a:pPr>
            <a:r>
              <a:rPr lang="es-SV">
                <a:solidFill>
                  <a:srgbClr val="000000"/>
                </a:solidFill>
                <a:latin typeface="Lucida Sans Unicode"/>
              </a:rPr>
              <a:t>Quinto nivel</a:t>
            </a:r>
            <a:endParaRPr/>
          </a:p>
        </p:txBody>
      </p:sp>
      <p:sp>
        <p:nvSpPr>
          <p:cNvPr id="12" name="PlaceHolder 4"/>
          <p:cNvSpPr>
            <a:spLocks noGrp="1"/>
          </p:cNvSpPr>
          <p:nvPr>
            <p:ph type="dt"/>
          </p:nvPr>
        </p:nvSpPr>
        <p:spPr>
          <a:xfrm>
            <a:off x="6726960" y="6408000"/>
            <a:ext cx="1919880" cy="365400"/>
          </a:xfrm>
          <a:prstGeom prst="rect">
            <a:avLst/>
          </a:prstGeom>
        </p:spPr>
        <p:txBody>
          <a:bodyPr bIns="45000" lIns="90000" rIns="90000" tIns="45000"/>
          <a:p>
            <a:r>
              <a:rPr lang="es-SV" sz="1000">
                <a:solidFill>
                  <a:srgbClr val="000000"/>
                </a:solidFill>
                <a:latin typeface="Lucida Sans Unicode"/>
              </a:rPr>
              <a:t>18/05/10</a:t>
            </a:r>
            <a:endParaRPr/>
          </a:p>
        </p:txBody>
      </p:sp>
      <p:sp>
        <p:nvSpPr>
          <p:cNvPr id="13" name="TextShape 5"/>
          <p:cNvSpPr txBox="1"/>
          <p:nvPr/>
        </p:nvSpPr>
        <p:spPr>
          <a:xfrm>
            <a:off x="4380120" y="6408000"/>
            <a:ext cx="2350440" cy="364680"/>
          </a:xfrm>
          <a:prstGeom prst="rect">
            <a:avLst/>
          </a:prstGeom>
        </p:spPr>
      </p:sp>
      <p:sp>
        <p:nvSpPr>
          <p:cNvPr id="14" name="PlaceHolder 6"/>
          <p:cNvSpPr>
            <a:spLocks noGrp="1"/>
          </p:cNvSpPr>
          <p:nvPr>
            <p:ph type="sldNum"/>
          </p:nvPr>
        </p:nvSpPr>
        <p:spPr>
          <a:xfrm>
            <a:off x="8647200" y="6408000"/>
            <a:ext cx="365400" cy="364680"/>
          </a:xfrm>
          <a:prstGeom prst="rect">
            <a:avLst/>
          </a:prstGeom>
        </p:spPr>
        <p:txBody>
          <a:bodyPr bIns="45000" lIns="90000" rIns="90000" tIns="45000"/>
          <a:p>
            <a:fld id="{C1310151-3191-4181-B181-0131E13151E1}" type="slidenum">
              <a:rPr lang="es-SV" sz="1000">
                <a:solidFill>
                  <a:srgbClr val="000000"/>
                </a:solidFill>
                <a:latin typeface="Lucida Sans Unicode"/>
              </a:rPr>
              <a:t>&lt;number&gt;</a:t>
            </a:fld>
            <a:endParaRPr/>
          </a:p>
        </p:txBody>
      </p:sp>
      <p:sp>
        <p:nvSpPr>
          <p:cNvPr id="15" name="PlaceHolder 7"/>
          <p:cNvSpPr>
            <a:spLocks noGrp="1"/>
          </p:cNvSpPr>
          <p:nvPr>
            <p:ph type="title"/>
          </p:nvPr>
        </p:nvSpPr>
        <p:spPr>
          <a:xfrm>
            <a:off x="457200" y="274680"/>
            <a:ext cx="8229240" cy="1142640"/>
          </a:xfrm>
          <a:prstGeom prst="rect">
            <a:avLst/>
          </a:prstGeom>
        </p:spPr>
        <p:txBody>
          <a:bodyPr bIns="45000" lIns="90000" rIns="90000" tIns="45000"/>
          <a:p>
            <a:r>
              <a:rPr b="1" lang="es-SV" sz="4100">
                <a:solidFill>
                  <a:srgbClr val="464646"/>
                </a:solidFill>
                <a:latin typeface="Lucida Sans Unicode"/>
              </a:rPr>
              <a:t>Click to edit the title text formatHaga clic para modificar el estilo de título del patrón</a:t>
            </a:r>
            <a:endParaRPr/>
          </a:p>
        </p:txBody>
      </p:sp>
    </p:spTree>
  </p:cSld>
  <p:clrMap accent1="accent1" accent2="accent2" accent3="accent3" accent4="accent4" accent5="accent5" accent6="accent6" bg1="lt1" bg2="lt2" folHlink="folHlink" hlink="hlink" tx1="dk1" tx2="dk2"/>
  <p:sldLayoutIdLst>
    <p:sldLayoutId id="2147483651"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 name="CustomShape 1"/>
          <p:cNvSpPr/>
          <p:nvPr/>
        </p:nvSpPr>
        <p:spPr>
          <a:xfrm>
            <a:off x="-6120" y="5791320"/>
            <a:ext cx="3402000" cy="1080360"/>
          </a:xfrm>
          <a:prstGeom prst="rtTriangle">
            <a:avLst/>
          </a:prstGeom>
          <a:blipFill>
            <a:blip r:embed="rId2"/>
            <a:tile/>
          </a:blipFill>
        </p:spPr>
      </p:sp>
      <p:sp>
        <p:nvSpPr>
          <p:cNvPr id="17" name="Line 2"/>
          <p:cNvSpPr/>
          <p:nvPr/>
        </p:nvSpPr>
        <p:spPr>
          <a:xfrm>
            <a:off x="-9000" y="5787720"/>
            <a:ext cx="3405240" cy="1084320"/>
          </a:xfrm>
          <a:prstGeom prst="line">
            <a:avLst/>
          </a:prstGeom>
          <a:ln w="12240">
            <a:solidFill>
              <a:srgbClr val="196f85"/>
            </a:solidFill>
            <a:miter/>
          </a:ln>
        </p:spPr>
      </p:sp>
      <p:sp>
        <p:nvSpPr>
          <p:cNvPr id="18" name="PlaceHolder 3"/>
          <p:cNvSpPr>
            <a:spLocks noGrp="1"/>
          </p:cNvSpPr>
          <p:nvPr>
            <p:ph type="dt"/>
          </p:nvPr>
        </p:nvSpPr>
        <p:spPr>
          <a:xfrm>
            <a:off x="6726960" y="6408000"/>
            <a:ext cx="1919880" cy="365400"/>
          </a:xfrm>
          <a:prstGeom prst="rect">
            <a:avLst/>
          </a:prstGeom>
        </p:spPr>
        <p:txBody>
          <a:bodyPr bIns="45000" lIns="90000" rIns="90000" tIns="45000"/>
          <a:p>
            <a:r>
              <a:rPr lang="es-SV" sz="1000">
                <a:solidFill>
                  <a:srgbClr val="000000"/>
                </a:solidFill>
                <a:latin typeface="Lucida Sans Unicode"/>
              </a:rPr>
              <a:t>18/05/10</a:t>
            </a:r>
            <a:endParaRPr/>
          </a:p>
        </p:txBody>
      </p:sp>
      <p:sp>
        <p:nvSpPr>
          <p:cNvPr id="19" name="TextShape 4"/>
          <p:cNvSpPr txBox="1"/>
          <p:nvPr/>
        </p:nvSpPr>
        <p:spPr>
          <a:xfrm>
            <a:off x="4380120" y="6408000"/>
            <a:ext cx="2350440" cy="364680"/>
          </a:xfrm>
          <a:prstGeom prst="rect">
            <a:avLst/>
          </a:prstGeom>
        </p:spPr>
      </p:sp>
      <p:sp>
        <p:nvSpPr>
          <p:cNvPr id="20" name="PlaceHolder 5"/>
          <p:cNvSpPr>
            <a:spLocks noGrp="1"/>
          </p:cNvSpPr>
          <p:nvPr>
            <p:ph type="sldNum"/>
          </p:nvPr>
        </p:nvSpPr>
        <p:spPr>
          <a:xfrm>
            <a:off x="8647200" y="6408000"/>
            <a:ext cx="365400" cy="364680"/>
          </a:xfrm>
          <a:prstGeom prst="rect">
            <a:avLst/>
          </a:prstGeom>
        </p:spPr>
        <p:txBody>
          <a:bodyPr bIns="45000" lIns="90000" rIns="90000" tIns="45000"/>
          <a:p>
            <a:fld id="{4111C141-E121-41F1-9161-E101015141C1}" type="slidenum">
              <a:rPr lang="es-SV" sz="1000">
                <a:solidFill>
                  <a:srgbClr val="000000"/>
                </a:solidFill>
                <a:latin typeface="Lucida Sans Unicode"/>
              </a:rPr>
              <a:t>&lt;number&gt;</a:t>
            </a:fld>
            <a:endParaRPr/>
          </a:p>
        </p:txBody>
      </p:sp>
      <p:sp>
        <p:nvSpPr>
          <p:cNvPr id="21" name="PlaceHolder 6"/>
          <p:cNvSpPr>
            <a:spLocks noGrp="1"/>
          </p:cNvSpPr>
          <p:nvPr>
            <p:ph type="title"/>
          </p:nvPr>
        </p:nvSpPr>
        <p:spPr>
          <a:xfrm>
            <a:off x="457200" y="273600"/>
            <a:ext cx="8229240" cy="1144800"/>
          </a:xfrm>
          <a:prstGeom prst="rect">
            <a:avLst/>
          </a:prstGeom>
        </p:spPr>
        <p:txBody>
          <a:bodyPr anchor="ctr" bIns="0" lIns="0" rIns="0" tIns="0" wrap="none"/>
          <a:p>
            <a:r>
              <a:rPr lang="es-SV"/>
              <a:t>Click to edit the title text format</a:t>
            </a:r>
            <a:endParaRPr/>
          </a:p>
        </p:txBody>
      </p:sp>
      <p:sp>
        <p:nvSpPr>
          <p:cNvPr id="22" name="PlaceHolder 7"/>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s-SV"/>
              <a:t>Click to edit the outline text format</a:t>
            </a:r>
            <a:endParaRPr/>
          </a:p>
          <a:p>
            <a:pPr lvl="1">
              <a:buSzPct val="45000"/>
              <a:buFont typeface="StarSymbol"/>
              <a:buChar char=""/>
            </a:pPr>
            <a:r>
              <a:rPr lang="es-SV"/>
              <a:t>Second Outline Level</a:t>
            </a:r>
            <a:endParaRPr/>
          </a:p>
          <a:p>
            <a:pPr lvl="2">
              <a:buSzPct val="75000"/>
              <a:buFont typeface="StarSymbol"/>
              <a:buChar char=""/>
            </a:pPr>
            <a:r>
              <a:rPr lang="es-SV"/>
              <a:t>Third Outline Level</a:t>
            </a:r>
            <a:endParaRPr/>
          </a:p>
          <a:p>
            <a:pPr lvl="3">
              <a:buSzPct val="45000"/>
              <a:buFont typeface="StarSymbol"/>
              <a:buChar char=""/>
            </a:pPr>
            <a:r>
              <a:rPr lang="es-SV"/>
              <a:t>Fourth Outline Level</a:t>
            </a:r>
            <a:endParaRPr/>
          </a:p>
          <a:p>
            <a:pPr lvl="4">
              <a:buSzPct val="75000"/>
              <a:buFont typeface="StarSymbol"/>
              <a:buChar char=""/>
            </a:pPr>
            <a:r>
              <a:rPr lang="es-SV"/>
              <a:t>Fifth Outline Level</a:t>
            </a:r>
            <a:endParaRPr/>
          </a:p>
          <a:p>
            <a:pPr lvl="5">
              <a:buSzPct val="45000"/>
              <a:buFont typeface="StarSymbol"/>
              <a:buChar char=""/>
            </a:pPr>
            <a:r>
              <a:rPr lang="es-SV"/>
              <a:t>Sixth Outline Level</a:t>
            </a:r>
            <a:endParaRPr/>
          </a:p>
          <a:p>
            <a:pPr lvl="6">
              <a:buSzPct val="45000"/>
              <a:buFont typeface="StarSymbol"/>
              <a:buChar char=""/>
            </a:pPr>
            <a:r>
              <a:rPr lang="es-SV"/>
              <a:t>Seventh Outline Level</a:t>
            </a:r>
            <a:endParaRPr/>
          </a:p>
          <a:p>
            <a:pPr lvl="7">
              <a:buSzPct val="45000"/>
              <a:buFont typeface="StarSymbol"/>
              <a:buChar char=""/>
            </a:pPr>
            <a:r>
              <a:rPr lang="es-SV"/>
              <a:t>Eighth Outline Level</a:t>
            </a:r>
            <a:endParaRPr/>
          </a:p>
          <a:p>
            <a:pPr lvl="8">
              <a:buSzPct val="45000"/>
              <a:buFont typeface="StarSymbol"/>
              <a:buChar char=""/>
            </a:pPr>
            <a:r>
              <a:rPr lang="es-SV"/>
              <a:t>Ninth Outline Level</a:t>
            </a:r>
            <a:endParaRPr/>
          </a:p>
        </p:txBody>
      </p:sp>
    </p:spTree>
  </p:cSld>
  <p:clrMap accent1="accent1" accent2="accent2" accent3="accent3" accent4="accent4" accent5="accent5" accent6="accent6" bg1="lt1" bg2="lt2" folHlink="folHlink" hlink="hlink" tx1="dk1" tx2="dk2"/>
  <p:sldLayoutIdLst>
    <p:sldLayoutId id="2147483653" r:id="rId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gif"/><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image" Target="../media/image17.gif"/><Relationship Id="rId2"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image" Target="../media/image18.gif"/><Relationship Id="rId2"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hyperlink" Target="http://www.monografias.com/trabajos7/creun/creun.shtml" TargetMode="External"/><Relationship Id="rId2"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19.gif"/><Relationship Id="rId2" Type="http://schemas.openxmlformats.org/officeDocument/2006/relationships/image" Target="../media/image20.gif"/><Relationship Id="rId3" Type="http://schemas.openxmlformats.org/officeDocument/2006/relationships/image" Target="../media/image21.gif"/><Relationship Id="rId4" Type="http://schemas.openxmlformats.org/officeDocument/2006/relationships/image" Target="../media/image22.gif"/><Relationship Id="rId5" Type="http://schemas.openxmlformats.org/officeDocument/2006/relationships/image" Target="../media/image23.gif"/><Relationship Id="rId6" Type="http://schemas.openxmlformats.org/officeDocument/2006/relationships/image" Target="../media/image24.gif"/><Relationship Id="rId7"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 name="TextShape 1"/>
          <p:cNvSpPr txBox="1"/>
          <p:nvPr/>
        </p:nvSpPr>
        <p:spPr>
          <a:xfrm>
            <a:off x="687960" y="360000"/>
            <a:ext cx="7772040" cy="3746160"/>
          </a:xfrm>
          <a:prstGeom prst="rect">
            <a:avLst/>
          </a:prstGeom>
        </p:spPr>
        <p:txBody>
          <a:bodyPr bIns="45000" lIns="90000" rIns="90000" tIns="45000"/>
          <a:p>
            <a:r>
              <a:rPr b="1" lang="es-SV" sz="4800">
                <a:solidFill>
                  <a:srgbClr val="464646"/>
                </a:solidFill>
                <a:latin typeface="Lucida Sans Unicode"/>
              </a:rPr>
              <a:t>LA INVESTIGACIÓN DE MERCADOS COMO HERRAMIENTA PARA LAS NUEVAS INVERSIONES</a:t>
            </a:r>
            <a:endParaRPr/>
          </a:p>
        </p:txBody>
      </p:sp>
      <p:sp>
        <p:nvSpPr>
          <p:cNvPr id="24" name="CustomShape 2"/>
          <p:cNvSpPr/>
          <p:nvPr/>
        </p:nvSpPr>
        <p:spPr>
          <a:xfrm>
            <a:off x="214200" y="6202800"/>
            <a:ext cx="6286320" cy="364680"/>
          </a:xfrm>
          <a:prstGeom prst="rect">
            <a:avLst/>
          </a:prstGeom>
        </p:spPr>
        <p:txBody>
          <a:bodyPr bIns="45000" lIns="90000" rIns="90000" tIns="45000"/>
          <a:p>
            <a:r>
              <a:rPr lang="es-SV">
                <a:solidFill>
                  <a:srgbClr val="000000"/>
                </a:solidFill>
                <a:latin typeface="Lucida Sans Unicode"/>
              </a:rPr>
              <a:t>Iglesia Cristiana Josué</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 name="TextShape 1"/>
          <p:cNvSpPr txBox="1"/>
          <p:nvPr/>
        </p:nvSpPr>
        <p:spPr>
          <a:xfrm>
            <a:off x="571320" y="2143080"/>
            <a:ext cx="2328480" cy="2304360"/>
          </a:xfrm>
          <a:prstGeom prst="rect">
            <a:avLst/>
          </a:prstGeom>
        </p:spPr>
        <p:txBody>
          <a:bodyPr bIns="45000" lIns="90000" rIns="90000" tIns="45000"/>
          <a:p>
            <a:r>
              <a:rPr lang="es-SV"/>
              <a:t>Producto</a:t>
            </a:r>
            <a:endParaRPr/>
          </a:p>
          <a:p>
            <a:r>
              <a:rPr lang="es-SV"/>
              <a:t>Precio</a:t>
            </a:r>
            <a:endParaRPr/>
          </a:p>
          <a:p>
            <a:r>
              <a:rPr lang="es-SV"/>
              <a:t>Plaza</a:t>
            </a:r>
            <a:endParaRPr/>
          </a:p>
          <a:p>
            <a:r>
              <a:rPr lang="es-SV"/>
              <a:t>Promoción</a:t>
            </a:r>
            <a:endParaRPr/>
          </a:p>
        </p:txBody>
      </p:sp>
      <p:sp>
        <p:nvSpPr>
          <p:cNvPr id="45" name="TextShape 2"/>
          <p:cNvSpPr txBox="1"/>
          <p:nvPr/>
        </p:nvSpPr>
        <p:spPr>
          <a:xfrm>
            <a:off x="457200" y="274680"/>
            <a:ext cx="8229240" cy="1142640"/>
          </a:xfrm>
          <a:prstGeom prst="rect">
            <a:avLst/>
          </a:prstGeom>
        </p:spPr>
        <p:txBody>
          <a:bodyPr bIns="45000" lIns="90000" rIns="90000" tIns="45000"/>
          <a:p>
            <a:r>
              <a:rPr b="1" lang="es-SV" sz="4100">
                <a:solidFill>
                  <a:srgbClr val="464646"/>
                </a:solidFill>
                <a:latin typeface="Lucida Sans Unicode"/>
              </a:rPr>
              <a:t>II- Las “4P”</a:t>
            </a:r>
            <a:endParaRPr/>
          </a:p>
        </p:txBody>
      </p:sp>
      <p:pic>
        <p:nvPicPr>
          <p:cNvPr descr="" id="46" name="Picture 2"/>
          <p:cNvPicPr/>
          <p:nvPr/>
        </p:nvPicPr>
        <p:blipFill>
          <a:blip r:embed="rId1"/>
          <a:stretch>
            <a:fillRect/>
          </a:stretch>
        </p:blipFill>
        <p:spPr>
          <a:xfrm>
            <a:off x="3357720" y="1143000"/>
            <a:ext cx="5176440" cy="5071680"/>
          </a:xfrm>
          <a:prstGeom prst="rect">
            <a:avLst/>
          </a:prstGeom>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 name="TextShape 1"/>
          <p:cNvSpPr txBox="1"/>
          <p:nvPr/>
        </p:nvSpPr>
        <p:spPr>
          <a:xfrm>
            <a:off x="457200" y="1481400"/>
            <a:ext cx="8229240" cy="4796640"/>
          </a:xfrm>
          <a:prstGeom prst="rect">
            <a:avLst/>
          </a:prstGeom>
        </p:spPr>
        <p:txBody>
          <a:bodyPr bIns="45000" lIns="90000" rIns="90000" tIns="45000"/>
          <a:p>
            <a:r>
              <a:rPr lang="es-SV"/>
              <a:t>Dentro del conjunto de esta mezcla se encuentran las llamadas "Cuatro P" que como recordarás significan </a:t>
            </a:r>
            <a:r>
              <a:rPr lang="es-SV" u="sng">
                <a:solidFill>
                  <a:srgbClr val="0070c0"/>
                </a:solidFill>
              </a:rPr>
              <a:t>Producto , Precio, Plaza y Promoción. </a:t>
            </a:r>
            <a:endParaRPr/>
          </a:p>
          <a:p>
            <a:r>
              <a:rPr lang="es-SV">
                <a:solidFill>
                  <a:srgbClr val="0070c0"/>
                </a:solidFill>
              </a:rPr>
              <a:t>Así mismo, cada una de estas divisiones está conformada por todas las variables de mercadotecnia que analiza y desarrolla una empresa para buscar, como dijimos antes, cambiar los hábitos de consumo en favor de la misma.</a:t>
            </a:r>
            <a:r>
              <a:rPr lang="es-SV">
                <a:solidFill>
                  <a:srgbClr val="0070c0"/>
                </a:solidFill>
              </a:rPr>
              <a:t>
</a:t>
            </a:r>
            <a:endParaRPr/>
          </a:p>
        </p:txBody>
      </p:sp>
      <p:sp>
        <p:nvSpPr>
          <p:cNvPr id="48" name="TextShape 2"/>
          <p:cNvSpPr txBox="1"/>
          <p:nvPr/>
        </p:nvSpPr>
        <p:spPr>
          <a:xfrm>
            <a:off x="457200" y="274680"/>
            <a:ext cx="8229240" cy="1235160"/>
          </a:xfrm>
          <a:prstGeom prst="rect">
            <a:avLst/>
          </a:prstGeom>
        </p:spPr>
        <p:txBody>
          <a:bodyPr bIns="45000" lIns="90000" rIns="90000" tIns="45000"/>
          <a:p>
            <a:r>
              <a:rPr b="1" lang="es-SV" sz="4400">
                <a:solidFill>
                  <a:srgbClr val="464646"/>
                </a:solidFill>
                <a:latin typeface="Lucida Sans Unicode"/>
              </a:rPr>
              <a:t>¿Qué son las “4P”?</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 name="TextShape 1"/>
          <p:cNvSpPr txBox="1"/>
          <p:nvPr/>
        </p:nvSpPr>
        <p:spPr>
          <a:xfrm>
            <a:off x="457200" y="1481400"/>
            <a:ext cx="8229240" cy="4616280"/>
          </a:xfrm>
          <a:prstGeom prst="rect">
            <a:avLst/>
          </a:prstGeom>
        </p:spPr>
        <p:txBody>
          <a:bodyPr bIns="45000" lIns="90000" rIns="90000" tIns="45000"/>
          <a:p>
            <a:pPr algn="just"/>
            <a:r>
              <a:rPr b="1" lang="es-SV" sz="2400"/>
              <a:t>La Mezcla de Mercadeo (Marketing Mix): </a:t>
            </a:r>
            <a:endParaRPr/>
          </a:p>
          <a:p>
            <a:r>
              <a:rPr lang="es-SV" sz="2400"/>
              <a:t>Kotler y Armstrong definen la mezcla de mercadotecnia como “un conjunto de herramientas controlables que la empresa combina para producir una respuesta deseada en el mercado meta.” Considerando lo que la empresa pueda hacer para influir en la demanda de su producto.</a:t>
            </a:r>
            <a:endParaRPr/>
          </a:p>
        </p:txBody>
      </p:sp>
      <p:sp>
        <p:nvSpPr>
          <p:cNvPr id="50" name="TextShape 2"/>
          <p:cNvSpPr txBox="1"/>
          <p:nvPr/>
        </p:nvSpPr>
        <p:spPr>
          <a:xfrm>
            <a:off x="457200" y="274680"/>
            <a:ext cx="8229240" cy="1142640"/>
          </a:xfrm>
          <a:prstGeom prst="rect">
            <a:avLst/>
          </a:prstGeom>
        </p:spPr>
        <p:txBody>
          <a:bodyPr bIns="45000" lIns="90000" rIns="90000" tIns="45000"/>
          <a:p>
            <a:r>
              <a:rPr b="1" lang="es-SV" sz="4100">
                <a:solidFill>
                  <a:srgbClr val="464646"/>
                </a:solidFill>
                <a:latin typeface="Lucida Sans Unicode"/>
              </a:rPr>
              <a:t> </a:t>
            </a:r>
            <a:r>
              <a:rPr b="1" lang="es-SV" sz="4100">
                <a:solidFill>
                  <a:srgbClr val="464646"/>
                </a:solidFill>
                <a:latin typeface="Lucida Sans Unicode"/>
              </a:rPr>
              <a:t>III- Mescla de mercado</a:t>
            </a:r>
            <a:endParaRPr/>
          </a:p>
        </p:txBody>
      </p:sp>
      <p:pic>
        <p:nvPicPr>
          <p:cNvPr descr="" id="51" name="Picture 2"/>
          <p:cNvPicPr/>
          <p:nvPr/>
        </p:nvPicPr>
        <p:blipFill>
          <a:blip r:embed="rId1"/>
          <a:stretch>
            <a:fillRect/>
          </a:stretch>
        </p:blipFill>
        <p:spPr>
          <a:xfrm>
            <a:off x="5786280" y="4071960"/>
            <a:ext cx="2295000" cy="2580840"/>
          </a:xfrm>
          <a:prstGeom prst="rect">
            <a:avLst/>
          </a:prstGeom>
        </p:spPr>
      </p:pic>
      <p:pic>
        <p:nvPicPr>
          <p:cNvPr descr="" id="52" name="Picture 2"/>
          <p:cNvPicPr/>
          <p:nvPr/>
        </p:nvPicPr>
        <p:blipFill>
          <a:blip r:embed="rId2"/>
          <a:stretch>
            <a:fillRect/>
          </a:stretch>
        </p:blipFill>
        <p:spPr>
          <a:xfrm>
            <a:off x="3143160" y="4500720"/>
            <a:ext cx="2356920" cy="2027160"/>
          </a:xfrm>
          <a:prstGeom prst="rect">
            <a:avLst/>
          </a:prstGeom>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 name="TextShape 1"/>
          <p:cNvSpPr txBox="1"/>
          <p:nvPr/>
        </p:nvSpPr>
        <p:spPr>
          <a:xfrm>
            <a:off x="360000" y="297360"/>
            <a:ext cx="8640000" cy="962640"/>
          </a:xfrm>
          <a:prstGeom prst="rect">
            <a:avLst/>
          </a:prstGeom>
        </p:spPr>
        <p:txBody>
          <a:bodyPr bIns="45000" lIns="90000" rIns="90000" tIns="45000"/>
          <a:p>
            <a:r>
              <a:rPr b="1" lang="es-SV" sz="4100">
                <a:solidFill>
                  <a:srgbClr val="464646"/>
                </a:solidFill>
                <a:latin typeface="Lucida Sans Unicode"/>
              </a:rPr>
              <a:t>Este es un mercado: El tenis</a:t>
            </a:r>
            <a:endParaRPr/>
          </a:p>
        </p:txBody>
      </p:sp>
      <p:pic>
        <p:nvPicPr>
          <p:cNvPr descr="" id="54" name="Picture 2"/>
          <p:cNvPicPr/>
          <p:nvPr/>
        </p:nvPicPr>
        <p:blipFill>
          <a:blip r:embed="rId1"/>
          <a:stretch>
            <a:fillRect/>
          </a:stretch>
        </p:blipFill>
        <p:spPr>
          <a:xfrm>
            <a:off x="1285920" y="1571760"/>
            <a:ext cx="6719400" cy="4300200"/>
          </a:xfrm>
          <a:prstGeom prst="rect">
            <a:avLst/>
          </a:prstGeom>
        </p:spPr>
      </p:pic>
    </p:spTree>
  </p:cSld>
  <p:timing>
    <p:tnLst>
      <p:par>
        <p:cTn dur="indefinite" id="9" nodeType="tmRoot" restart="never">
          <p:childTnLst>
            <p:seq>
              <p:cTn id="10" nodeType="mainSeq">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 name="TextShape 1"/>
          <p:cNvSpPr txBox="1"/>
          <p:nvPr/>
        </p:nvSpPr>
        <p:spPr>
          <a:xfrm>
            <a:off x="540000" y="180000"/>
            <a:ext cx="8229240" cy="1339560"/>
          </a:xfrm>
          <a:prstGeom prst="rect">
            <a:avLst/>
          </a:prstGeom>
        </p:spPr>
        <p:txBody>
          <a:bodyPr bIns="45000" lIns="90000" rIns="90000" tIns="45000"/>
          <a:p>
            <a:pPr algn="ctr"/>
            <a:r>
              <a:rPr b="1" lang="es-SV" sz="4100">
                <a:solidFill>
                  <a:srgbClr val="464646"/>
                </a:solidFill>
                <a:latin typeface="Lucida Sans Unicode"/>
              </a:rPr>
              <a:t>El mercado del foot ball americano</a:t>
            </a:r>
            <a:endParaRPr/>
          </a:p>
        </p:txBody>
      </p:sp>
      <p:pic>
        <p:nvPicPr>
          <p:cNvPr descr="" id="56" name="Picture 4"/>
          <p:cNvPicPr/>
          <p:nvPr/>
        </p:nvPicPr>
        <p:blipFill>
          <a:blip r:embed="rId1"/>
          <a:stretch>
            <a:fillRect/>
          </a:stretch>
        </p:blipFill>
        <p:spPr>
          <a:xfrm>
            <a:off x="1285920" y="1643040"/>
            <a:ext cx="6567840" cy="4323960"/>
          </a:xfrm>
          <a:prstGeom prst="rect">
            <a:avLst/>
          </a:prstGeom>
        </p:spPr>
      </p:pic>
    </p:spTree>
  </p:cSld>
  <p:timing>
    <p:tnLst>
      <p:par>
        <p:cTn dur="indefinite" id="11" nodeType="tmRoot" restart="never">
          <p:childTnLst>
            <p:seq>
              <p:cTn id="12" nodeType="mainSeq">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 name="TextShape 1"/>
          <p:cNvSpPr txBox="1"/>
          <p:nvPr/>
        </p:nvSpPr>
        <p:spPr>
          <a:xfrm>
            <a:off x="540000" y="360000"/>
            <a:ext cx="8229240" cy="1142640"/>
          </a:xfrm>
          <a:prstGeom prst="rect">
            <a:avLst/>
          </a:prstGeom>
        </p:spPr>
        <p:txBody>
          <a:bodyPr bIns="45000" lIns="90000" rIns="90000" tIns="45000"/>
          <a:p>
            <a:pPr algn="ctr"/>
            <a:r>
              <a:rPr b="1" lang="es-SV" sz="4100">
                <a:solidFill>
                  <a:srgbClr val="464646"/>
                </a:solidFill>
                <a:latin typeface="Lucida Sans Unicode"/>
              </a:rPr>
              <a:t>El mercado del Deporte</a:t>
            </a:r>
            <a:endParaRPr/>
          </a:p>
        </p:txBody>
      </p:sp>
      <p:pic>
        <p:nvPicPr>
          <p:cNvPr descr="" id="58" name="Picture 2"/>
          <p:cNvPicPr/>
          <p:nvPr/>
        </p:nvPicPr>
        <p:blipFill>
          <a:blip r:embed="rId1"/>
          <a:stretch>
            <a:fillRect/>
          </a:stretch>
        </p:blipFill>
        <p:spPr>
          <a:xfrm>
            <a:off x="597600" y="1928880"/>
            <a:ext cx="8046000" cy="3428640"/>
          </a:xfrm>
          <a:prstGeom prst="rect">
            <a:avLst/>
          </a:prstGeom>
        </p:spPr>
      </p:pic>
    </p:spTree>
  </p:cSld>
  <p:timing>
    <p:tnLst>
      <p:par>
        <p:cTn dur="indefinite" id="13" nodeType="tmRoot" restart="never">
          <p:childTnLst>
            <p:seq>
              <p:cTn id="14" nodeType="mainSeq">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 name="TextShape 1"/>
          <p:cNvSpPr txBox="1"/>
          <p:nvPr/>
        </p:nvSpPr>
        <p:spPr>
          <a:xfrm>
            <a:off x="457200" y="274680"/>
            <a:ext cx="8229240" cy="1339560"/>
          </a:xfrm>
          <a:prstGeom prst="rect">
            <a:avLst/>
          </a:prstGeom>
        </p:spPr>
        <p:txBody>
          <a:bodyPr bIns="45000" lIns="90000" rIns="90000" tIns="45000"/>
          <a:p>
            <a:pPr algn="ctr"/>
            <a:r>
              <a:rPr b="1" lang="es-SV" sz="4100">
                <a:solidFill>
                  <a:srgbClr val="464646"/>
                </a:solidFill>
                <a:latin typeface="Lucida Sans Unicode"/>
              </a:rPr>
              <a:t>El Mercado deportivo Salvadoreño</a:t>
            </a:r>
            <a:endParaRPr/>
          </a:p>
        </p:txBody>
      </p:sp>
      <p:pic>
        <p:nvPicPr>
          <p:cNvPr descr="" id="60" name="Picture 2"/>
          <p:cNvPicPr/>
          <p:nvPr/>
        </p:nvPicPr>
        <p:blipFill>
          <a:blip r:embed="rId1"/>
          <a:stretch>
            <a:fillRect/>
          </a:stretch>
        </p:blipFill>
        <p:spPr>
          <a:xfrm>
            <a:off x="1596600" y="1620000"/>
            <a:ext cx="6143400" cy="4609440"/>
          </a:xfrm>
          <a:prstGeom prst="rect">
            <a:avLst/>
          </a:prstGeom>
        </p:spPr>
      </p:pic>
    </p:spTree>
  </p:cSld>
  <p:timing>
    <p:tnLst>
      <p:par>
        <p:cTn dur="indefinite" id="15" nodeType="tmRoot" restart="never">
          <p:childTnLst>
            <p:seq>
              <p:cTn id="16" nodeType="mainSeq">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 name="TextShape 1"/>
          <p:cNvSpPr txBox="1"/>
          <p:nvPr/>
        </p:nvSpPr>
        <p:spPr>
          <a:xfrm>
            <a:off x="457200" y="274680"/>
            <a:ext cx="8229240" cy="1339560"/>
          </a:xfrm>
          <a:prstGeom prst="rect">
            <a:avLst/>
          </a:prstGeom>
        </p:spPr>
        <p:txBody>
          <a:bodyPr bIns="45000" lIns="90000" rIns="90000" tIns="45000"/>
          <a:p>
            <a:pPr algn="ctr"/>
            <a:r>
              <a:rPr b="1" lang="es-SV" sz="4100">
                <a:solidFill>
                  <a:srgbClr val="464646"/>
                </a:solidFill>
                <a:latin typeface="Lucida Sans Unicode"/>
              </a:rPr>
              <a:t>El mercado del foot ball (soccer)</a:t>
            </a:r>
            <a:endParaRPr/>
          </a:p>
        </p:txBody>
      </p:sp>
      <p:pic>
        <p:nvPicPr>
          <p:cNvPr descr="" id="62" name="Picture 2"/>
          <p:cNvPicPr/>
          <p:nvPr/>
        </p:nvPicPr>
        <p:blipFill>
          <a:blip r:embed="rId1"/>
          <a:stretch>
            <a:fillRect/>
          </a:stretch>
        </p:blipFill>
        <p:spPr>
          <a:xfrm>
            <a:off x="1185840" y="1681200"/>
            <a:ext cx="6957720" cy="4643280"/>
          </a:xfrm>
          <a:prstGeom prst="rect">
            <a:avLst/>
          </a:prstGeom>
        </p:spPr>
      </p:pic>
    </p:spTree>
  </p:cSld>
  <p:timing>
    <p:tnLst>
      <p:par>
        <p:cTn dur="indefinite" id="17" nodeType="tmRoot" restart="never">
          <p:childTnLst>
            <p:seq>
              <p:cTn id="18" nodeType="mainSeq">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3" name="TextShape 1"/>
          <p:cNvSpPr txBox="1"/>
          <p:nvPr/>
        </p:nvSpPr>
        <p:spPr>
          <a:xfrm>
            <a:off x="457200" y="1428840"/>
            <a:ext cx="8229240" cy="4525560"/>
          </a:xfrm>
          <a:prstGeom prst="rect">
            <a:avLst/>
          </a:prstGeom>
        </p:spPr>
        <p:txBody>
          <a:bodyPr bIns="45000" lIns="90000" rIns="90000" tIns="45000"/>
          <a:p>
            <a:pPr algn="just"/>
            <a:r>
              <a:rPr lang="es-SV" sz="2400"/>
              <a:t>La investigación de mercados es una técnica que permite recopilar datos, de cualquier aspecto que se desee conocer para, posteriormente, interpretarlos y hacer uso de ellos. </a:t>
            </a:r>
            <a:endParaRPr/>
          </a:p>
          <a:p>
            <a:pPr algn="just"/>
            <a:r>
              <a:rPr lang="es-SV" sz="2400"/>
              <a:t>Sirven al comerciante o empresario para realizar una adecuada toma de decisiones y para lograr la satisfacción de sus clientes. </a:t>
            </a:r>
            <a:endParaRPr/>
          </a:p>
          <a:p>
            <a:endParaRPr/>
          </a:p>
        </p:txBody>
      </p:sp>
      <p:sp>
        <p:nvSpPr>
          <p:cNvPr id="64" name="TextShape 2"/>
          <p:cNvSpPr txBox="1"/>
          <p:nvPr/>
        </p:nvSpPr>
        <p:spPr>
          <a:xfrm>
            <a:off x="457200" y="274680"/>
            <a:ext cx="8229240" cy="1142640"/>
          </a:xfrm>
          <a:prstGeom prst="rect">
            <a:avLst/>
          </a:prstGeom>
        </p:spPr>
        <p:txBody>
          <a:bodyPr bIns="45000" lIns="90000" rIns="90000" tIns="45000"/>
          <a:p>
            <a:r>
              <a:rPr b="1" lang="es-SV" sz="4100">
                <a:solidFill>
                  <a:srgbClr val="464646"/>
                </a:solidFill>
                <a:latin typeface="Lucida Sans Unicode"/>
              </a:rPr>
              <a:t>  </a:t>
            </a:r>
            <a:r>
              <a:rPr b="1" lang="es-SV" sz="3200">
                <a:solidFill>
                  <a:srgbClr val="464646"/>
                </a:solidFill>
                <a:latin typeface="Lucida Sans Unicode"/>
              </a:rPr>
              <a:t>IV-Investigación de mercado</a:t>
            </a:r>
            <a:endParaRPr/>
          </a:p>
        </p:txBody>
      </p:sp>
      <p:pic>
        <p:nvPicPr>
          <p:cNvPr descr="" id="65" name="Picture 2"/>
          <p:cNvPicPr/>
          <p:nvPr/>
        </p:nvPicPr>
        <p:blipFill>
          <a:blip r:embed="rId1"/>
          <a:stretch>
            <a:fillRect/>
          </a:stretch>
        </p:blipFill>
        <p:spPr>
          <a:xfrm>
            <a:off x="4860000" y="3866760"/>
            <a:ext cx="3928680" cy="2613240"/>
          </a:xfrm>
          <a:prstGeom prst="rect">
            <a:avLst/>
          </a:prstGeom>
        </p:spPr>
      </p:pic>
    </p:spTree>
  </p:cSld>
  <p:timing>
    <p:tnLst>
      <p:par>
        <p:cTn dur="indefinite" id="19" nodeType="tmRoot" restart="never">
          <p:childTnLst>
            <p:seq>
              <p:cTn id="20"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 name="TextShape 1"/>
          <p:cNvSpPr txBox="1"/>
          <p:nvPr/>
        </p:nvSpPr>
        <p:spPr>
          <a:xfrm>
            <a:off x="360000" y="1020240"/>
            <a:ext cx="8572320" cy="5837760"/>
          </a:xfrm>
          <a:prstGeom prst="rect">
            <a:avLst/>
          </a:prstGeom>
        </p:spPr>
        <p:txBody>
          <a:bodyPr bIns="45000" lIns="90000" rIns="90000" tIns="45000"/>
          <a:p>
            <a:pPr algn="just"/>
            <a:r>
              <a:rPr i="1" lang="es-SV"/>
              <a:t>(Philip Kotler)</a:t>
            </a:r>
            <a:r>
              <a:rPr lang="es-SV"/>
              <a:t> “La mercadotecnia es un sistema global de actividades de negocios, proyectados para planear, establecer el precio, promover y distribuir bienes y servicios que satisfacen deseos de clientes actuales y potenciales.”</a:t>
            </a:r>
            <a:endParaRPr/>
          </a:p>
          <a:p>
            <a:pPr algn="just"/>
            <a:r>
              <a:rPr lang="es-SV"/>
              <a:t>
</a:t>
            </a:r>
            <a:r>
              <a:rPr i="1" lang="es-SV"/>
              <a:t>(WilliamStanton)</a:t>
            </a:r>
            <a:r>
              <a:rPr lang="es-SV"/>
              <a:t>
</a:t>
            </a:r>
            <a:r>
              <a:rPr lang="es-SV"/>
              <a:t>“El punto de partida de la mercadotecnia es determinar las necesidades y deseos humanos, sea que estos sean demandados en mercados individuales u organizacionales.”</a:t>
            </a:r>
            <a:endParaRPr/>
          </a:p>
          <a:p>
            <a:endParaRPr/>
          </a:p>
          <a:p>
            <a:pPr algn="just"/>
            <a:r>
              <a:rPr lang="es-SV"/>
              <a:t>(A.M.A.)"Mercadotecnia es la actividad, conjunto de prácticas relevantes y procesos para crear, comunicar, liberar e intercambiar las ofertas que tengan valor para los clientes, los socios y a la sociedad en general”.</a:t>
            </a:r>
            <a:endParaRPr/>
          </a:p>
          <a:p>
            <a:endParaRPr/>
          </a:p>
        </p:txBody>
      </p:sp>
      <p:sp>
        <p:nvSpPr>
          <p:cNvPr id="26" name="TextShape 2"/>
          <p:cNvSpPr txBox="1"/>
          <p:nvPr/>
        </p:nvSpPr>
        <p:spPr>
          <a:xfrm>
            <a:off x="-71640" y="214200"/>
            <a:ext cx="8229240" cy="1142640"/>
          </a:xfrm>
          <a:prstGeom prst="rect">
            <a:avLst/>
          </a:prstGeom>
        </p:spPr>
        <p:txBody>
          <a:bodyPr bIns="45000" lIns="90000" rIns="90000" tIns="45000"/>
          <a:p>
            <a:r>
              <a:rPr b="1" lang="es-SV" sz="4100">
                <a:solidFill>
                  <a:srgbClr val="464646"/>
                </a:solidFill>
                <a:latin typeface="Lucida Sans Unicode"/>
              </a:rPr>
              <a:t>   </a:t>
            </a:r>
            <a:r>
              <a:rPr b="1" lang="es-SV" sz="4100">
                <a:solidFill>
                  <a:srgbClr val="464646"/>
                </a:solidFill>
                <a:latin typeface="Lucida Sans Unicode"/>
              </a:rPr>
              <a:t>I- Mercadotecnia</a:t>
            </a: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 name="TextShape 1"/>
          <p:cNvSpPr txBox="1"/>
          <p:nvPr/>
        </p:nvSpPr>
        <p:spPr>
          <a:xfrm>
            <a:off x="457200" y="1832040"/>
            <a:ext cx="8229240" cy="4525560"/>
          </a:xfrm>
          <a:prstGeom prst="rect">
            <a:avLst/>
          </a:prstGeom>
        </p:spPr>
        <p:txBody>
          <a:bodyPr bIns="45000" lIns="90000" rIns="90000" tIns="45000"/>
          <a:p>
            <a:pPr algn="just"/>
            <a:r>
              <a:rPr lang="es-SV"/>
              <a:t>Definición del problema y objetivos de la investigación</a:t>
            </a:r>
            <a:endParaRPr/>
          </a:p>
          <a:p>
            <a:pPr algn="just"/>
            <a:r>
              <a:rPr lang="es-SV"/>
              <a:t>Diseño del plan de investigación de mercados</a:t>
            </a:r>
            <a:endParaRPr/>
          </a:p>
          <a:p>
            <a:pPr algn="just"/>
            <a:r>
              <a:rPr lang="es-SV"/>
              <a:t>Recopilación de datos</a:t>
            </a:r>
            <a:endParaRPr/>
          </a:p>
          <a:p>
            <a:pPr algn="just"/>
            <a:r>
              <a:rPr lang="es-SV"/>
              <a:t>Preparación y análisis de datos</a:t>
            </a:r>
            <a:endParaRPr/>
          </a:p>
          <a:p>
            <a:pPr algn="just"/>
            <a:r>
              <a:rPr lang="es-SV"/>
              <a:t>Interpretación, preparación y presentación del informe con los resultados</a:t>
            </a:r>
            <a:endParaRPr/>
          </a:p>
          <a:p>
            <a:endParaRPr/>
          </a:p>
        </p:txBody>
      </p:sp>
      <p:sp>
        <p:nvSpPr>
          <p:cNvPr id="67" name="TextShape 2"/>
          <p:cNvSpPr txBox="1"/>
          <p:nvPr/>
        </p:nvSpPr>
        <p:spPr>
          <a:xfrm>
            <a:off x="457200" y="274680"/>
            <a:ext cx="8229240" cy="1339560"/>
          </a:xfrm>
          <a:prstGeom prst="rect">
            <a:avLst/>
          </a:prstGeom>
        </p:spPr>
        <p:txBody>
          <a:bodyPr bIns="45000" lIns="90000" rIns="90000" tIns="45000"/>
          <a:p>
            <a:r>
              <a:rPr b="1" lang="es-SV" sz="4100">
                <a:solidFill>
                  <a:srgbClr val="464646"/>
                </a:solidFill>
                <a:latin typeface="Lucida Sans Unicode"/>
              </a:rPr>
              <a:t>Pasos en el proceso de la investigación de mercados</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8" name="TextShape 1"/>
          <p:cNvSpPr txBox="1"/>
          <p:nvPr/>
        </p:nvSpPr>
        <p:spPr>
          <a:xfrm>
            <a:off x="457200" y="1481400"/>
            <a:ext cx="8229240" cy="5388120"/>
          </a:xfrm>
          <a:prstGeom prst="rect">
            <a:avLst/>
          </a:prstGeom>
        </p:spPr>
        <p:txBody>
          <a:bodyPr bIns="45000" lIns="90000" rIns="90000" tIns="45000"/>
          <a:p>
            <a:pPr algn="just"/>
            <a:r>
              <a:rPr lang="es-SV"/>
              <a:t>El estudio de mercado es un método que le ayuda a conocer sus clientes actuales y a los potenciales. </a:t>
            </a:r>
            <a:endParaRPr/>
          </a:p>
          <a:p>
            <a:pPr algn="just"/>
            <a:r>
              <a:rPr lang="es-SV"/>
              <a:t>De manera que, al saber cuáles son los gustos y preferencias de los clientes, así como su ubicación, clase social, educación y ocupación, entre otros aspectos, podrá ofrecer los productos que ellos desean a un precio adecuado. </a:t>
            </a:r>
            <a:endParaRPr/>
          </a:p>
          <a:p>
            <a:pPr algn="just"/>
            <a:r>
              <a:rPr lang="es-SV"/>
              <a:t>Lo anterior lo lleva a aumentar sus ventas y a mantener la satisfacción de los clientes para lograr su preferencia.</a:t>
            </a:r>
            <a:endParaRPr/>
          </a:p>
        </p:txBody>
      </p:sp>
      <p:sp>
        <p:nvSpPr>
          <p:cNvPr id="69" name="TextShape 2"/>
          <p:cNvSpPr txBox="1"/>
          <p:nvPr/>
        </p:nvSpPr>
        <p:spPr>
          <a:xfrm>
            <a:off x="457200" y="274680"/>
            <a:ext cx="8229240" cy="1142640"/>
          </a:xfrm>
          <a:prstGeom prst="rect">
            <a:avLst/>
          </a:prstGeom>
        </p:spPr>
        <p:txBody>
          <a:bodyPr bIns="45000" lIns="90000" rIns="90000" tIns="45000"/>
          <a:p>
            <a:pPr algn="ctr"/>
            <a:r>
              <a:rPr b="1" lang="es-SV" sz="4100">
                <a:solidFill>
                  <a:srgbClr val="464646"/>
                </a:solidFill>
                <a:latin typeface="Lucida Sans Unicode"/>
              </a:rPr>
              <a:t>El estudio de mercado</a:t>
            </a:r>
            <a:endParaRPr/>
          </a:p>
        </p:txBody>
      </p:sp>
    </p:spTree>
  </p:cSld>
  <p:timing>
    <p:tnLst>
      <p:par>
        <p:cTn dur="indefinite" id="21" nodeType="tmRoot" restart="never">
          <p:childTnLst>
            <p:seq>
              <p:cTn id="22" nodeType="mainSeq">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0" name="TextShape 1"/>
          <p:cNvSpPr txBox="1"/>
          <p:nvPr/>
        </p:nvSpPr>
        <p:spPr>
          <a:xfrm>
            <a:off x="457200" y="1285920"/>
            <a:ext cx="8229240" cy="2876040"/>
          </a:xfrm>
          <a:prstGeom prst="rect">
            <a:avLst/>
          </a:prstGeom>
        </p:spPr>
        <p:txBody>
          <a:bodyPr bIns="45000" lIns="90000" rIns="90000" tIns="45000"/>
          <a:p>
            <a:pPr algn="just"/>
            <a:r>
              <a:rPr lang="es-SV"/>
              <a:t>Se utiliza para poder tomar decisiones sobre: </a:t>
            </a:r>
            <a:endParaRPr/>
          </a:p>
          <a:p>
            <a:r>
              <a:rPr lang="es-SV"/>
              <a:t>La introducción al mercado de un nuevo producto o servicio. </a:t>
            </a:r>
            <a:endParaRPr/>
          </a:p>
          <a:p>
            <a:r>
              <a:rPr lang="es-SV"/>
              <a:t>Los canales de distribución más apropiados para el producto. </a:t>
            </a:r>
            <a:endParaRPr/>
          </a:p>
          <a:p>
            <a:r>
              <a:rPr lang="es-SV"/>
              <a:t>Cambios en las estrategias de promoción y publicidad. </a:t>
            </a:r>
            <a:endParaRPr/>
          </a:p>
          <a:p>
            <a:endParaRPr/>
          </a:p>
        </p:txBody>
      </p:sp>
      <p:sp>
        <p:nvSpPr>
          <p:cNvPr id="71" name="TextShape 2"/>
          <p:cNvSpPr txBox="1"/>
          <p:nvPr/>
        </p:nvSpPr>
        <p:spPr>
          <a:xfrm>
            <a:off x="457200" y="274680"/>
            <a:ext cx="8229240" cy="1142640"/>
          </a:xfrm>
          <a:prstGeom prst="rect">
            <a:avLst/>
          </a:prstGeom>
        </p:spPr>
        <p:txBody>
          <a:bodyPr bIns="45000" lIns="90000" rIns="90000" tIns="45000"/>
          <a:p>
            <a:r>
              <a:rPr b="1" lang="es-SV" sz="4100">
                <a:solidFill>
                  <a:srgbClr val="464646"/>
                </a:solidFill>
                <a:latin typeface="Lucida Sans Unicode"/>
              </a:rPr>
              <a:t> </a:t>
            </a:r>
            <a:r>
              <a:rPr b="1" lang="es-SV" sz="4100">
                <a:solidFill>
                  <a:srgbClr val="464646"/>
                </a:solidFill>
                <a:latin typeface="Lucida Sans Unicode"/>
              </a:rPr>
              <a:t>Aplicacion</a:t>
            </a:r>
            <a:endParaRPr/>
          </a:p>
        </p:txBody>
      </p:sp>
      <p:pic>
        <p:nvPicPr>
          <p:cNvPr descr="" id="72" name="Picture 4"/>
          <p:cNvPicPr/>
          <p:nvPr/>
        </p:nvPicPr>
        <p:blipFill>
          <a:blip r:embed="rId1"/>
          <a:stretch>
            <a:fillRect/>
          </a:stretch>
        </p:blipFill>
        <p:spPr>
          <a:xfrm>
            <a:off x="4214880" y="3839760"/>
            <a:ext cx="3642840" cy="2732040"/>
          </a:xfrm>
          <a:prstGeom prst="rect">
            <a:avLst/>
          </a:prstGeom>
        </p:spPr>
      </p:pic>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3" name="TextShape 1"/>
          <p:cNvSpPr txBox="1"/>
          <p:nvPr/>
        </p:nvSpPr>
        <p:spPr>
          <a:xfrm>
            <a:off x="500040" y="1357200"/>
            <a:ext cx="8286480" cy="1785600"/>
          </a:xfrm>
          <a:prstGeom prst="rect">
            <a:avLst/>
          </a:prstGeom>
        </p:spPr>
        <p:txBody>
          <a:bodyPr bIns="45000" lIns="90000" rIns="90000" tIns="45000"/>
          <a:p>
            <a:r>
              <a:rPr lang="es-SV"/>
              <a:t>Cambios en la conducta del consumidor. </a:t>
            </a:r>
            <a:endParaRPr/>
          </a:p>
          <a:p>
            <a:r>
              <a:rPr lang="es-SV"/>
              <a:t>Cambios en los hábitos de compra. </a:t>
            </a:r>
            <a:endParaRPr/>
          </a:p>
          <a:p>
            <a:r>
              <a:rPr lang="es-SV"/>
              <a:t>La opinión de los consumidores. </a:t>
            </a:r>
            <a:endParaRPr/>
          </a:p>
          <a:p>
            <a:endParaRPr/>
          </a:p>
        </p:txBody>
      </p:sp>
      <p:sp>
        <p:nvSpPr>
          <p:cNvPr id="74" name="TextShape 2"/>
          <p:cNvSpPr txBox="1"/>
          <p:nvPr/>
        </p:nvSpPr>
        <p:spPr>
          <a:xfrm>
            <a:off x="457200" y="274680"/>
            <a:ext cx="8229240" cy="1142640"/>
          </a:xfrm>
          <a:prstGeom prst="rect">
            <a:avLst/>
          </a:prstGeom>
        </p:spPr>
        <p:txBody>
          <a:bodyPr bIns="45000" lIns="90000" rIns="90000" tIns="45000"/>
          <a:p>
            <a:r>
              <a:rPr b="1" lang="es-SV" sz="4100">
                <a:solidFill>
                  <a:srgbClr val="464646"/>
                </a:solidFill>
                <a:latin typeface="Lucida Sans Unicode"/>
              </a:rPr>
              <a:t> </a:t>
            </a:r>
            <a:r>
              <a:rPr b="1" lang="es-SV" sz="4100">
                <a:solidFill>
                  <a:srgbClr val="464646"/>
                </a:solidFill>
                <a:latin typeface="Lucida Sans Unicode"/>
              </a:rPr>
              <a:t>LO QUE REFLEJA</a:t>
            </a:r>
            <a:endParaRPr/>
          </a:p>
        </p:txBody>
      </p:sp>
      <p:pic>
        <p:nvPicPr>
          <p:cNvPr descr="" id="75" name="Picture 2"/>
          <p:cNvPicPr/>
          <p:nvPr/>
        </p:nvPicPr>
        <p:blipFill>
          <a:blip r:embed="rId1"/>
          <a:stretch>
            <a:fillRect/>
          </a:stretch>
        </p:blipFill>
        <p:spPr>
          <a:xfrm>
            <a:off x="2000160" y="3214800"/>
            <a:ext cx="5619240" cy="2857320"/>
          </a:xfrm>
          <a:prstGeom prst="rect">
            <a:avLst/>
          </a:prstGeom>
        </p:spPr>
      </p:pic>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6" name="Picture 5"/>
          <p:cNvPicPr/>
          <p:nvPr/>
        </p:nvPicPr>
        <p:blipFill>
          <a:blip r:embed="rId1"/>
          <a:stretch>
            <a:fillRect/>
          </a:stretch>
        </p:blipFill>
        <p:spPr>
          <a:xfrm>
            <a:off x="2928960" y="142920"/>
            <a:ext cx="6214680" cy="6603120"/>
          </a:xfrm>
          <a:prstGeom prst="rect">
            <a:avLst/>
          </a:prstGeom>
        </p:spPr>
      </p:pic>
      <p:sp>
        <p:nvSpPr>
          <p:cNvPr id="77" name="TextShape 1"/>
          <p:cNvSpPr txBox="1"/>
          <p:nvPr/>
        </p:nvSpPr>
        <p:spPr>
          <a:xfrm>
            <a:off x="0" y="642960"/>
            <a:ext cx="3214080" cy="3502440"/>
          </a:xfrm>
          <a:prstGeom prst="rect">
            <a:avLst/>
          </a:prstGeom>
        </p:spPr>
        <p:txBody>
          <a:bodyPr bIns="45000" lIns="90000" rIns="90000" tIns="45000"/>
          <a:p>
            <a:pPr algn="ctr"/>
            <a:r>
              <a:rPr b="1" lang="es-SV" sz="3200">
                <a:solidFill>
                  <a:srgbClr val="464646"/>
                </a:solidFill>
                <a:latin typeface="Lucida Sans Unicode"/>
              </a:rPr>
              <a:t>ESQUEMA BÁSICO PARA EL DESARROLLO DE UN </a:t>
            </a:r>
            <a:r>
              <a:rPr b="1" lang="es-SV" sz="3200">
                <a:solidFill>
                  <a:srgbClr val="464646"/>
                </a:solidFill>
                <a:latin typeface="Lucida Sans Unicode"/>
              </a:rPr>
              <a:t>
</a:t>
            </a:r>
            <a:r>
              <a:rPr b="1" lang="es-SV" sz="3200">
                <a:solidFill>
                  <a:srgbClr val="464646"/>
                </a:solidFill>
                <a:latin typeface="Lucida Sans Unicode"/>
              </a:rPr>
              <a:t>ESTUDIO DE MERCADOS</a:t>
            </a:r>
            <a:endParaRPr/>
          </a:p>
        </p:txBody>
      </p:sp>
    </p:spTree>
  </p:cSld>
  <p:timing>
    <p:tnLst>
      <p:par>
        <p:cTn dur="indefinite" id="23" nodeType="tmRoot" restart="never">
          <p:childTnLst>
            <p:seq>
              <p:cTn id="24" nodeType="mainSeq">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TextShape 1"/>
          <p:cNvSpPr txBox="1"/>
          <p:nvPr/>
        </p:nvSpPr>
        <p:spPr>
          <a:xfrm>
            <a:off x="457200" y="274680"/>
            <a:ext cx="8229240" cy="1235160"/>
          </a:xfrm>
          <a:prstGeom prst="rect">
            <a:avLst/>
          </a:prstGeom>
        </p:spPr>
        <p:txBody>
          <a:bodyPr bIns="45000" lIns="90000" rIns="90000" tIns="45000"/>
          <a:p>
            <a:r>
              <a:rPr b="1" lang="es-SV" sz="3200" u="sng">
                <a:solidFill>
                  <a:srgbClr val="464646"/>
                </a:solidFill>
                <a:latin typeface="Lucida Sans Unicode"/>
              </a:rPr>
              <a:t>FÓRMULA PARA DETERMINAR EL TAMAÑO DE LA MUESTRA</a:t>
            </a:r>
            <a:endParaRPr/>
          </a:p>
        </p:txBody>
      </p:sp>
      <p:pic>
        <p:nvPicPr>
          <p:cNvPr descr="" id="79" name="Picture 2"/>
          <p:cNvPicPr/>
          <p:nvPr/>
        </p:nvPicPr>
        <p:blipFill>
          <a:blip r:embed="rId1"/>
          <a:stretch>
            <a:fillRect/>
          </a:stretch>
        </p:blipFill>
        <p:spPr>
          <a:xfrm>
            <a:off x="1571760" y="2373480"/>
            <a:ext cx="5841360" cy="2555280"/>
          </a:xfrm>
          <a:prstGeom prst="rect">
            <a:avLst/>
          </a:prstGeom>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 name="TextShape 1"/>
          <p:cNvSpPr txBox="1"/>
          <p:nvPr/>
        </p:nvSpPr>
        <p:spPr>
          <a:xfrm>
            <a:off x="540000" y="923040"/>
            <a:ext cx="8229240" cy="5736960"/>
          </a:xfrm>
          <a:prstGeom prst="rect">
            <a:avLst/>
          </a:prstGeom>
        </p:spPr>
        <p:txBody>
          <a:bodyPr bIns="45000" lIns="90000" rIns="90000" tIns="45000"/>
          <a:p>
            <a:r>
              <a:rPr lang="es-SV" sz="2800"/>
              <a:t>Valores a estimar</a:t>
            </a:r>
            <a:endParaRPr/>
          </a:p>
          <a:p>
            <a:r>
              <a:rPr i="1" lang="es-SV" sz="2800"/>
              <a:t>n</a:t>
            </a:r>
            <a:r>
              <a:rPr lang="es-SV" sz="2800"/>
              <a:t> = ?</a:t>
            </a:r>
            <a:endParaRPr/>
          </a:p>
          <a:p>
            <a:r>
              <a:rPr i="1" lang="es-SV" sz="2800"/>
              <a:t>e</a:t>
            </a:r>
            <a:r>
              <a:rPr lang="es-SV" sz="2800"/>
              <a:t> = 5% =0.05 o 10% = 0.1</a:t>
            </a:r>
            <a:endParaRPr/>
          </a:p>
          <a:p>
            <a:r>
              <a:rPr lang="es-SV" sz="2800"/>
              <a:t>Z = 1.96 (tabla de distribución normal para el 95% de confiabilidad y 5% error) o</a:t>
            </a:r>
            <a:endParaRPr/>
          </a:p>
          <a:p>
            <a:r>
              <a:rPr lang="es-SV" sz="2800"/>
              <a:t>Z = 1.65 para el 90% de confiabilidad y 10% error.</a:t>
            </a:r>
            <a:endParaRPr/>
          </a:p>
          <a:p>
            <a:r>
              <a:rPr i="1" lang="es-SV" sz="2800"/>
              <a:t>N= 43,700</a:t>
            </a:r>
            <a:r>
              <a:rPr lang="es-SV" sz="2800"/>
              <a:t> (</a:t>
            </a:r>
            <a:r>
              <a:rPr lang="es-SV" sz="2800">
                <a:hlinkClick r:id="rId1"/>
              </a:rPr>
              <a:t>universo</a:t>
            </a:r>
            <a:r>
              <a:rPr lang="es-SV" sz="2800"/>
              <a:t>)</a:t>
            </a:r>
            <a:endParaRPr/>
          </a:p>
          <a:p>
            <a:r>
              <a:rPr i="1" lang="es-SV" sz="2800"/>
              <a:t>p</a:t>
            </a:r>
            <a:r>
              <a:rPr lang="es-SV" sz="2800"/>
              <a:t> = 0.50</a:t>
            </a:r>
            <a:endParaRPr/>
          </a:p>
          <a:p>
            <a:r>
              <a:rPr i="1" lang="es-SV" sz="2800"/>
              <a:t>q</a:t>
            </a:r>
            <a:r>
              <a:rPr lang="es-SV" sz="2800"/>
              <a:t> = 0.50</a:t>
            </a:r>
            <a:endParaRPr/>
          </a:p>
        </p:txBody>
      </p:sp>
      <p:sp>
        <p:nvSpPr>
          <p:cNvPr id="81" name="TextShape 2"/>
          <p:cNvSpPr txBox="1"/>
          <p:nvPr/>
        </p:nvSpPr>
        <p:spPr>
          <a:xfrm>
            <a:off x="457200" y="274680"/>
            <a:ext cx="8229240" cy="1235160"/>
          </a:xfrm>
          <a:prstGeom prst="rect">
            <a:avLst/>
          </a:prstGeom>
        </p:spPr>
        <p:txBody>
          <a:bodyPr bIns="45000" lIns="90000" rIns="90000" tIns="45000"/>
          <a:p>
            <a:r>
              <a:rPr b="1" lang="es-SV" sz="3200" u="sng">
                <a:solidFill>
                  <a:srgbClr val="464646"/>
                </a:solidFill>
                <a:latin typeface="Lucida Sans Unicode"/>
              </a:rPr>
              <a:t>ESTIMACIONES</a:t>
            </a:r>
            <a:endParaRPr/>
          </a:p>
        </p:txBody>
      </p:sp>
    </p:spTree>
  </p:cSld>
  <p:timing>
    <p:tnLst>
      <p:par>
        <p:cTn dur="indefinite" id="25" nodeType="tmRoot" restart="never">
          <p:childTnLst>
            <p:seq>
              <p:cTn id="26" nodeType="mainSeq">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 name="TextShape 1"/>
          <p:cNvSpPr txBox="1"/>
          <p:nvPr/>
        </p:nvSpPr>
        <p:spPr>
          <a:xfrm>
            <a:off x="457200" y="274680"/>
            <a:ext cx="8229240" cy="1142640"/>
          </a:xfrm>
          <a:prstGeom prst="rect">
            <a:avLst/>
          </a:prstGeom>
        </p:spPr>
        <p:txBody>
          <a:bodyPr bIns="45000" lIns="90000" rIns="90000" tIns="45000"/>
          <a:p>
            <a:r>
              <a:rPr b="1" lang="es-SV" sz="4100">
                <a:solidFill>
                  <a:srgbClr val="464646"/>
                </a:solidFill>
                <a:latin typeface="Lucida Sans Unicode"/>
              </a:rPr>
              <a:t>Sustituyendo:</a:t>
            </a:r>
            <a:endParaRPr/>
          </a:p>
        </p:txBody>
      </p:sp>
      <p:pic>
        <p:nvPicPr>
          <p:cNvPr descr="" id="83" name="4 Imagen"/>
          <p:cNvPicPr/>
          <p:nvPr/>
        </p:nvPicPr>
        <p:blipFill>
          <a:blip r:embed="rId1"/>
          <a:stretch>
            <a:fillRect/>
          </a:stretch>
        </p:blipFill>
        <p:spPr>
          <a:xfrm>
            <a:off x="2214720" y="1357200"/>
            <a:ext cx="4000320" cy="874440"/>
          </a:xfrm>
          <a:prstGeom prst="rect">
            <a:avLst/>
          </a:prstGeom>
        </p:spPr>
      </p:pic>
      <p:pic>
        <p:nvPicPr>
          <p:cNvPr descr="" id="84" name="5 Imagen"/>
          <p:cNvPicPr/>
          <p:nvPr/>
        </p:nvPicPr>
        <p:blipFill>
          <a:blip r:embed="rId2"/>
          <a:stretch>
            <a:fillRect/>
          </a:stretch>
        </p:blipFill>
        <p:spPr>
          <a:xfrm>
            <a:off x="2214720" y="2428920"/>
            <a:ext cx="4178880" cy="642600"/>
          </a:xfrm>
          <a:prstGeom prst="rect">
            <a:avLst/>
          </a:prstGeom>
        </p:spPr>
      </p:pic>
      <p:pic>
        <p:nvPicPr>
          <p:cNvPr descr="" id="85" name="7 Imagen"/>
          <p:cNvPicPr/>
          <p:nvPr/>
        </p:nvPicPr>
        <p:blipFill>
          <a:blip r:embed="rId3"/>
          <a:stretch>
            <a:fillRect/>
          </a:stretch>
        </p:blipFill>
        <p:spPr>
          <a:xfrm>
            <a:off x="2214720" y="3286080"/>
            <a:ext cx="2785680" cy="642600"/>
          </a:xfrm>
          <a:prstGeom prst="rect">
            <a:avLst/>
          </a:prstGeom>
        </p:spPr>
      </p:pic>
      <p:pic>
        <p:nvPicPr>
          <p:cNvPr descr="" id="86" name="8 Imagen"/>
          <p:cNvPicPr/>
          <p:nvPr/>
        </p:nvPicPr>
        <p:blipFill>
          <a:blip r:embed="rId4"/>
          <a:stretch>
            <a:fillRect/>
          </a:stretch>
        </p:blipFill>
        <p:spPr>
          <a:xfrm>
            <a:off x="2214720" y="4071960"/>
            <a:ext cx="2238120" cy="642600"/>
          </a:xfrm>
          <a:prstGeom prst="rect">
            <a:avLst/>
          </a:prstGeom>
        </p:spPr>
      </p:pic>
      <p:pic>
        <p:nvPicPr>
          <p:cNvPr descr="" id="87" name="9 Imagen"/>
          <p:cNvPicPr/>
          <p:nvPr/>
        </p:nvPicPr>
        <p:blipFill>
          <a:blip r:embed="rId5"/>
          <a:stretch>
            <a:fillRect/>
          </a:stretch>
        </p:blipFill>
        <p:spPr>
          <a:xfrm>
            <a:off x="2214720" y="4857840"/>
            <a:ext cx="1559520" cy="642600"/>
          </a:xfrm>
          <a:prstGeom prst="rect">
            <a:avLst/>
          </a:prstGeom>
        </p:spPr>
      </p:pic>
      <p:pic>
        <p:nvPicPr>
          <p:cNvPr descr="" id="88" name="10 Imagen"/>
          <p:cNvPicPr/>
          <p:nvPr/>
        </p:nvPicPr>
        <p:blipFill>
          <a:blip r:embed="rId6"/>
          <a:stretch>
            <a:fillRect/>
          </a:stretch>
        </p:blipFill>
        <p:spPr>
          <a:xfrm>
            <a:off x="5460480" y="4929120"/>
            <a:ext cx="1397520" cy="369000"/>
          </a:xfrm>
          <a:prstGeom prst="rect">
            <a:avLst/>
          </a:prstGeom>
        </p:spPr>
      </p:pic>
      <p:sp>
        <p:nvSpPr>
          <p:cNvPr id="89" name="CustomShape 2"/>
          <p:cNvSpPr/>
          <p:nvPr/>
        </p:nvSpPr>
        <p:spPr>
          <a:xfrm>
            <a:off x="4214880" y="5072040"/>
            <a:ext cx="928440" cy="142560"/>
          </a:xfrm>
          <a:prstGeom prst="rightArrow">
            <a:avLst>
              <a:gd fmla="val 16200" name="adj1"/>
              <a:gd fmla="val 5400" name="adj2"/>
            </a:avLst>
          </a:prstGeom>
          <a:solidFill>
            <a:srgbClr val="2da2bf"/>
          </a:solidFill>
          <a:ln w="55080">
            <a:solidFill>
              <a:srgbClr val="21778d"/>
            </a:solidFill>
            <a:round/>
          </a:ln>
        </p:spPr>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TextShape 1"/>
          <p:cNvSpPr txBox="1"/>
          <p:nvPr/>
        </p:nvSpPr>
        <p:spPr>
          <a:xfrm>
            <a:off x="590760" y="1080000"/>
            <a:ext cx="8229240" cy="6270840"/>
          </a:xfrm>
          <a:prstGeom prst="rect">
            <a:avLst/>
          </a:prstGeom>
        </p:spPr>
        <p:txBody>
          <a:bodyPr bIns="45000" lIns="90000" rIns="90000" tIns="45000"/>
          <a:p>
            <a:r>
              <a:rPr lang="es-SV"/>
              <a:t>     </a:t>
            </a:r>
            <a:r>
              <a:rPr lang="es-SV"/>
              <a:t>﻿</a:t>
            </a:r>
            <a:r>
              <a:rPr lang="es-SV"/>
              <a:t>Hijo mío, si recibieres mis palabras,</a:t>
            </a:r>
            <a:endParaRPr/>
          </a:p>
          <a:p>
            <a:r>
              <a:rPr lang="es-SV"/>
              <a:t>Y mis mandamientos guardares dentro de ti,</a:t>
            </a:r>
            <a:endParaRPr/>
          </a:p>
          <a:p>
            <a:r>
              <a:rPr lang="es-SV"/>
              <a:t>﻿     </a:t>
            </a:r>
            <a:r>
              <a:rPr lang="es-SV"/>
              <a:t>2     </a:t>
            </a:r>
            <a:r>
              <a:rPr lang="es-SV"/>
              <a:t>﻿</a:t>
            </a:r>
            <a:r>
              <a:rPr lang="es-SV"/>
              <a:t>Haciendo estar atento tu oído a la sabiduría;</a:t>
            </a:r>
            <a:endParaRPr/>
          </a:p>
          <a:p>
            <a:r>
              <a:rPr lang="es-SV"/>
              <a:t>Si inclinares tu corazón a la prudencia,</a:t>
            </a:r>
            <a:endParaRPr/>
          </a:p>
          <a:p>
            <a:r>
              <a:rPr lang="es-SV"/>
              <a:t>﻿     </a:t>
            </a:r>
            <a:r>
              <a:rPr lang="es-SV"/>
              <a:t>3     </a:t>
            </a:r>
            <a:r>
              <a:rPr lang="es-SV"/>
              <a:t>﻿</a:t>
            </a:r>
            <a:r>
              <a:rPr lang="es-SV"/>
              <a:t>Si clamares a la inteligencia,</a:t>
            </a:r>
            <a:endParaRPr/>
          </a:p>
          <a:p>
            <a:r>
              <a:rPr lang="es-SV"/>
              <a:t>Y a la prudencia dieres tu voz;</a:t>
            </a:r>
            <a:endParaRPr/>
          </a:p>
          <a:p>
            <a:r>
              <a:rPr lang="es-SV"/>
              <a:t>﻿     </a:t>
            </a:r>
            <a:r>
              <a:rPr lang="es-SV"/>
              <a:t>4     </a:t>
            </a:r>
            <a:r>
              <a:rPr lang="es-SV"/>
              <a:t>﻿</a:t>
            </a:r>
            <a:r>
              <a:rPr lang="es-SV"/>
              <a:t>Si como a la plata la buscares,</a:t>
            </a:r>
            <a:endParaRPr/>
          </a:p>
          <a:p>
            <a:r>
              <a:rPr lang="es-SV"/>
              <a:t>Y la escudriñares como a tesoros,</a:t>
            </a:r>
            <a:endParaRPr/>
          </a:p>
          <a:p>
            <a:r>
              <a:rPr lang="es-SV"/>
              <a:t>﻿     </a:t>
            </a:r>
            <a:r>
              <a:rPr lang="es-SV"/>
              <a:t>5     </a:t>
            </a:r>
            <a:r>
              <a:rPr lang="es-SV"/>
              <a:t>﻿</a:t>
            </a:r>
            <a:r>
              <a:rPr lang="es-SV"/>
              <a:t>Entonces entenderás el temor de Jehová,</a:t>
            </a:r>
            <a:endParaRPr/>
          </a:p>
          <a:p>
            <a:r>
              <a:rPr lang="es-SV"/>
              <a:t>Y hallarás el conocimiento de Dios.</a:t>
            </a:r>
            <a:endParaRPr/>
          </a:p>
          <a:p>
            <a:r>
              <a:rPr lang="es-SV"/>
              <a:t>﻿     </a:t>
            </a:r>
            <a:r>
              <a:rPr lang="es-SV"/>
              <a:t>6     </a:t>
            </a:r>
            <a:r>
              <a:rPr lang="es-SV"/>
              <a:t>﻿</a:t>
            </a:r>
            <a:r>
              <a:rPr lang="es-SV"/>
              <a:t>Porque Jehová da la sabiduría,</a:t>
            </a:r>
            <a:endParaRPr/>
          </a:p>
          <a:p>
            <a:r>
              <a:rPr lang="es-SV"/>
              <a:t>Y de su boca viene el conocimiento y la inteligencia</a:t>
            </a:r>
            <a:endParaRPr/>
          </a:p>
          <a:p>
            <a:endParaRPr/>
          </a:p>
          <a:p>
            <a:endParaRPr/>
          </a:p>
        </p:txBody>
      </p:sp>
      <p:sp>
        <p:nvSpPr>
          <p:cNvPr id="91" name="TextShape 2"/>
          <p:cNvSpPr txBox="1"/>
          <p:nvPr/>
        </p:nvSpPr>
        <p:spPr>
          <a:xfrm>
            <a:off x="457200" y="274680"/>
            <a:ext cx="8229240" cy="1142640"/>
          </a:xfrm>
          <a:prstGeom prst="rect">
            <a:avLst/>
          </a:prstGeom>
        </p:spPr>
        <p:txBody>
          <a:bodyPr bIns="45000" lIns="90000" rIns="90000" tIns="45000"/>
          <a:p>
            <a:r>
              <a:rPr b="1" lang="es-SV" sz="4100" u="sng">
                <a:solidFill>
                  <a:srgbClr val="464646"/>
                </a:solidFill>
                <a:latin typeface="Lucida Sans Unicode"/>
              </a:rPr>
              <a:t>PROVERBIOS 2:1-6</a:t>
            </a:r>
            <a:endParaRPr/>
          </a:p>
        </p:txBody>
      </p:sp>
    </p:spTree>
  </p:cSld>
  <p:timing>
    <p:tnLst>
      <p:par>
        <p:cTn dur="indefinite" id="27" nodeType="tmRoot" restart="never">
          <p:childTnLst>
            <p:seq>
              <p:cTn id="28"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 name="TextShape 1"/>
          <p:cNvSpPr txBox="1"/>
          <p:nvPr/>
        </p:nvSpPr>
        <p:spPr>
          <a:xfrm>
            <a:off x="410760" y="2520000"/>
            <a:ext cx="8229240" cy="3896280"/>
          </a:xfrm>
          <a:prstGeom prst="rect">
            <a:avLst/>
          </a:prstGeom>
        </p:spPr>
        <p:txBody>
          <a:bodyPr bIns="45000" lIns="90000" rIns="90000" tIns="45000"/>
          <a:p>
            <a:pPr algn="just"/>
            <a:r>
              <a:rPr b="1" lang="es-SV" sz="2400"/>
              <a:t>MERCADO</a:t>
            </a:r>
            <a:r>
              <a:rPr lang="es-SV" sz="2400"/>
              <a:t>.- Es la agrupación de personas, grupos u organizaciones que presentan algún tipo de necesidad, tienen dinero para gastar y están dispuestos a gastar ese dinero. Si no están dispuestos a gastar su dinero no se consideran parte del mercado.</a:t>
            </a:r>
            <a:endParaRPr/>
          </a:p>
          <a:p>
            <a:endParaRPr/>
          </a:p>
          <a:p>
            <a:pPr algn="just"/>
            <a:r>
              <a:rPr b="1" lang="es-SV" sz="2400"/>
              <a:t>NECESIDAD.- </a:t>
            </a:r>
            <a:r>
              <a:rPr lang="es-SV" sz="2400"/>
              <a:t>Estado de carencia que experimenta una persona. Algo que nos hace falta. </a:t>
            </a:r>
            <a:endParaRPr/>
          </a:p>
        </p:txBody>
      </p:sp>
      <p:sp>
        <p:nvSpPr>
          <p:cNvPr id="28" name="TextShape 2"/>
          <p:cNvSpPr txBox="1"/>
          <p:nvPr/>
        </p:nvSpPr>
        <p:spPr>
          <a:xfrm>
            <a:off x="457200" y="274680"/>
            <a:ext cx="8229240" cy="2101320"/>
          </a:xfrm>
          <a:prstGeom prst="rect">
            <a:avLst/>
          </a:prstGeom>
        </p:spPr>
        <p:txBody>
          <a:bodyPr bIns="45000" lIns="90000" rIns="90000" tIns="45000"/>
          <a:p>
            <a:r>
              <a:rPr b="1" lang="es-SV" sz="4400">
                <a:solidFill>
                  <a:srgbClr val="464646"/>
                </a:solidFill>
                <a:latin typeface="Lucida Sans Unicode"/>
              </a:rPr>
              <a:t>Elementos a tomar en cuenta en la mercadotecnia</a:t>
            </a:r>
            <a:endParaRPr/>
          </a:p>
        </p:txBody>
      </p:sp>
      <p:sp>
        <p:nvSpPr>
          <p:cNvPr id="29" name="CustomShape 3"/>
          <p:cNvSpPr/>
          <p:nvPr/>
        </p:nvSpPr>
        <p:spPr>
          <a:xfrm>
            <a:off x="609480" y="770040"/>
            <a:ext cx="8229240" cy="456120"/>
          </a:xfrm>
          <a:prstGeom prst="rect">
            <a:avLst/>
          </a:prstGeom>
        </p:spPr>
        <p:txBody>
          <a:bodyPr anchor="ctr" bIns="45000" lIns="90000" rIns="90000" tIns="45000"/>
          <a:p>
            <a:pPr>
              <a:lnSpc>
                <a:spcPct val="100000"/>
              </a:lnSpc>
            </a:pPr>
            <a:r>
              <a:rPr b="1" lang="es-SV" sz="2400">
                <a:solidFill>
                  <a:srgbClr val="464646"/>
                </a:solidFill>
                <a:latin typeface="Lucida Sans Unicode"/>
              </a:rPr>
              <a:t> </a:t>
            </a:r>
            <a:endParaRPr/>
          </a:p>
        </p:txBody>
      </p:sp>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 name="TextShape 1"/>
          <p:cNvSpPr txBox="1"/>
          <p:nvPr/>
        </p:nvSpPr>
        <p:spPr>
          <a:xfrm>
            <a:off x="457200" y="274680"/>
            <a:ext cx="8229240" cy="1235160"/>
          </a:xfrm>
          <a:prstGeom prst="rect">
            <a:avLst/>
          </a:prstGeom>
        </p:spPr>
        <p:txBody>
          <a:bodyPr bIns="45000" lIns="90000" rIns="90000" tIns="45000"/>
          <a:p>
            <a:r>
              <a:rPr b="1" lang="es-SV" sz="4400">
                <a:solidFill>
                  <a:srgbClr val="464646"/>
                </a:solidFill>
                <a:latin typeface="Lucida Sans Unicode"/>
              </a:rPr>
              <a:t>  </a:t>
            </a:r>
            <a:r>
              <a:rPr b="1" lang="es-SV" sz="4400">
                <a:solidFill>
                  <a:srgbClr val="464646"/>
                </a:solidFill>
                <a:latin typeface="Lucida Sans Unicode"/>
              </a:rPr>
              <a:t>Necesidades</a:t>
            </a:r>
            <a:endParaRPr/>
          </a:p>
        </p:txBody>
      </p:sp>
      <p:sp>
        <p:nvSpPr>
          <p:cNvPr id="31" name="TextShape 2"/>
          <p:cNvSpPr txBox="1"/>
          <p:nvPr/>
        </p:nvSpPr>
        <p:spPr>
          <a:xfrm>
            <a:off x="457200" y="1481400"/>
            <a:ext cx="8229240" cy="4525560"/>
          </a:xfrm>
          <a:prstGeom prst="rect">
            <a:avLst/>
          </a:prstGeom>
        </p:spPr>
        <p:txBody>
          <a:bodyPr bIns="45000" lIns="90000" rIns="90000" tIns="45000"/>
          <a:p>
            <a:pPr algn="just"/>
            <a:r>
              <a:rPr lang="es-SV" sz="2400"/>
              <a:t>De acuerdo a la pirámide de necesidades de Abraham Maslow, una persona pasa por distintos niveles de necesidades. La persona necesita satisfacer una necesidad previa para poder ascender a otro nivel, de lo contrario no podrá concentrarse en lo que hace por tener necesidades insatisfechas. </a:t>
            </a:r>
            <a:endParaRPr/>
          </a:p>
          <a:p>
            <a:pPr algn="just"/>
            <a:r>
              <a:rPr lang="es-SV" sz="2400"/>
              <a:t>Las necesidades mencionadas por Maslow las veremos en la siguiente figura.</a:t>
            </a:r>
            <a:endParaRPr/>
          </a:p>
        </p:txBody>
      </p:sp>
      <p:sp>
        <p:nvSpPr>
          <p:cNvPr id="32" name="CustomShape 3"/>
          <p:cNvSpPr/>
          <p:nvPr/>
        </p:nvSpPr>
        <p:spPr>
          <a:xfrm>
            <a:off x="609480" y="426960"/>
            <a:ext cx="8229240" cy="1142640"/>
          </a:xfrm>
          <a:prstGeom prst="rect">
            <a:avLst/>
          </a:prstGeom>
        </p:spPr>
      </p:sp>
    </p:spTree>
  </p:cSld>
  <p:timing>
    <p:tnLst>
      <p:par>
        <p:cTn dur="indefinite" id="5" nodeType="tmRoot" restart="never">
          <p:childTnLst>
            <p:seq>
              <p:cTn id="6"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 name="TextShape 1"/>
          <p:cNvSpPr txBox="1"/>
          <p:nvPr/>
        </p:nvSpPr>
        <p:spPr>
          <a:xfrm>
            <a:off x="457200" y="274680"/>
            <a:ext cx="8229240" cy="1142640"/>
          </a:xfrm>
          <a:prstGeom prst="rect">
            <a:avLst/>
          </a:prstGeom>
        </p:spPr>
        <p:txBody>
          <a:bodyPr bIns="45000" lIns="90000" rIns="90000" tIns="45000"/>
          <a:p>
            <a:r>
              <a:rPr b="1" lang="es-SV" sz="4100">
                <a:solidFill>
                  <a:srgbClr val="464646"/>
                </a:solidFill>
                <a:latin typeface="Lucida Sans Unicode"/>
              </a:rPr>
              <a:t>Pirámide de las necesidades</a:t>
            </a:r>
            <a:endParaRPr/>
          </a:p>
        </p:txBody>
      </p:sp>
      <p:pic>
        <p:nvPicPr>
          <p:cNvPr descr="" id="34" name="Picture 2"/>
          <p:cNvPicPr/>
          <p:nvPr/>
        </p:nvPicPr>
        <p:blipFill>
          <a:blip r:embed="rId1"/>
          <a:stretch>
            <a:fillRect/>
          </a:stretch>
        </p:blipFill>
        <p:spPr>
          <a:xfrm>
            <a:off x="714240" y="1214280"/>
            <a:ext cx="7619760" cy="4952520"/>
          </a:xfrm>
          <a:prstGeom prst="rect">
            <a:avLst/>
          </a:prstGeom>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 name="TextShape 1"/>
          <p:cNvSpPr txBox="1"/>
          <p:nvPr/>
        </p:nvSpPr>
        <p:spPr>
          <a:xfrm>
            <a:off x="500040" y="1357200"/>
            <a:ext cx="8229240" cy="4500360"/>
          </a:xfrm>
          <a:prstGeom prst="rect">
            <a:avLst/>
          </a:prstGeom>
        </p:spPr>
        <p:txBody>
          <a:bodyPr bIns="45000" lIns="90000" rIns="90000" tIns="45000"/>
          <a:p>
            <a:r>
              <a:rPr lang="es-SV" sz="2400"/>
              <a:t>Forma que adopta una necesidad humana al ser moldeada por la cultura y personalidad de cada individuo. </a:t>
            </a:r>
            <a:endParaRPr/>
          </a:p>
          <a:p>
            <a:r>
              <a:rPr lang="es-SV" sz="2400"/>
              <a:t>Los deseos se describen en términos de los objetos que han de satisfacer las necesidades.</a:t>
            </a:r>
            <a:endParaRPr/>
          </a:p>
          <a:p>
            <a:r>
              <a:rPr lang="es-SV" sz="2400"/>
              <a:t> </a:t>
            </a:r>
            <a:r>
              <a:rPr lang="es-SV" sz="2400"/>
              <a:t>A medida que una sociedad evoluciona, aumentan los deseos de sus miembros.</a:t>
            </a:r>
            <a:r>
              <a:rPr lang="es-SV" sz="2400"/>
              <a:t>
</a:t>
            </a:r>
            <a:r>
              <a:rPr lang="es-SV" sz="2400"/>
              <a:t>
</a:t>
            </a:r>
            <a:r>
              <a:rPr lang="es-SV" sz="2400"/>
              <a:t>
</a:t>
            </a:r>
            <a:r>
              <a:rPr lang="es-SV" sz="2400"/>
              <a:t>
</a:t>
            </a:r>
            <a:r>
              <a:rPr lang="es-SV" sz="2400"/>
              <a:t>
</a:t>
            </a:r>
            <a:endParaRPr/>
          </a:p>
        </p:txBody>
      </p:sp>
      <p:sp>
        <p:nvSpPr>
          <p:cNvPr id="36" name="TextShape 2"/>
          <p:cNvSpPr txBox="1"/>
          <p:nvPr/>
        </p:nvSpPr>
        <p:spPr>
          <a:xfrm>
            <a:off x="457200" y="274680"/>
            <a:ext cx="8229240" cy="1142640"/>
          </a:xfrm>
          <a:prstGeom prst="rect">
            <a:avLst/>
          </a:prstGeom>
        </p:spPr>
        <p:txBody>
          <a:bodyPr bIns="45000" lIns="90000" rIns="90000" tIns="45000"/>
          <a:p>
            <a:r>
              <a:rPr b="1" lang="es-SV" sz="4100">
                <a:solidFill>
                  <a:srgbClr val="464646"/>
                </a:solidFill>
                <a:latin typeface="Lucida Sans Unicode"/>
              </a:rPr>
              <a:t>Deseos</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 name="TextShape 1"/>
          <p:cNvSpPr txBox="1"/>
          <p:nvPr/>
        </p:nvSpPr>
        <p:spPr>
          <a:xfrm>
            <a:off x="410760" y="1449000"/>
            <a:ext cx="8229240" cy="6291000"/>
          </a:xfrm>
          <a:prstGeom prst="rect">
            <a:avLst/>
          </a:prstGeom>
        </p:spPr>
        <p:txBody>
          <a:bodyPr bIns="45000" lIns="90000" rIns="90000" tIns="45000"/>
          <a:p>
            <a:r>
              <a:rPr lang="es-SV" sz="2400"/>
              <a:t>Necesidades fisiológicas: la necesidad de agua, comida, vestido, sexo y sueño. </a:t>
            </a:r>
            <a:endParaRPr/>
          </a:p>
          <a:p>
            <a:r>
              <a:rPr lang="es-SV" sz="2400"/>
              <a:t>Necesidades de seguridad: la necesidad de protección contra cualquier amenaza. </a:t>
            </a:r>
            <a:endParaRPr/>
          </a:p>
          <a:p>
            <a:r>
              <a:rPr lang="es-SV" sz="2400"/>
              <a:t>Necesidades de pertenencia y afiliación: La necesidad de amistad, amor y afiliación o pertenencia a grupos. </a:t>
            </a:r>
            <a:endParaRPr/>
          </a:p>
          <a:p>
            <a:r>
              <a:rPr lang="es-SV" sz="2400"/>
              <a:t>Necesidades de autoestima: la necesidad de estatus, de darnos estímulo a nosotros mismos para que otros nos respeten. </a:t>
            </a:r>
            <a:endParaRPr/>
          </a:p>
          <a:p>
            <a:r>
              <a:rPr lang="es-SV" sz="2400"/>
              <a:t>Necesidades de autorrealización: La necesidad de realizarse a sí mismo, maximizando el uso de las propias habilidades, destreza y potencial.</a:t>
            </a:r>
            <a:endParaRPr/>
          </a:p>
          <a:p>
            <a:endParaRPr/>
          </a:p>
          <a:p>
            <a:endParaRPr/>
          </a:p>
        </p:txBody>
      </p:sp>
      <p:sp>
        <p:nvSpPr>
          <p:cNvPr id="38" name="TextShape 2"/>
          <p:cNvSpPr txBox="1"/>
          <p:nvPr/>
        </p:nvSpPr>
        <p:spPr>
          <a:xfrm>
            <a:off x="360000" y="180000"/>
            <a:ext cx="8460000" cy="1339560"/>
          </a:xfrm>
          <a:prstGeom prst="rect">
            <a:avLst/>
          </a:prstGeom>
        </p:spPr>
        <p:txBody>
          <a:bodyPr bIns="45000" lIns="90000" rIns="90000" tIns="45000"/>
          <a:p>
            <a:r>
              <a:rPr b="1" lang="es-SV" sz="4100">
                <a:solidFill>
                  <a:srgbClr val="464646"/>
                </a:solidFill>
                <a:latin typeface="Lucida Sans Unicode"/>
              </a:rPr>
              <a:t>Descripcion de necesidades según Maslow.</a:t>
            </a:r>
            <a:endParaRPr/>
          </a:p>
        </p:txBody>
      </p:sp>
    </p:spTree>
  </p:cSld>
  <p:timing>
    <p:tnLst>
      <p:par>
        <p:cTn dur="indefinite" id="7" nodeType="tmRoot" restart="never">
          <p:childTnLst>
            <p:seq>
              <p:cTn id="8" nodeType="mainSeq">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 name="TextShape 1"/>
          <p:cNvSpPr txBox="1"/>
          <p:nvPr/>
        </p:nvSpPr>
        <p:spPr>
          <a:xfrm>
            <a:off x="414360" y="1643040"/>
            <a:ext cx="8229240" cy="1999800"/>
          </a:xfrm>
          <a:prstGeom prst="rect">
            <a:avLst/>
          </a:prstGeom>
        </p:spPr>
        <p:txBody>
          <a:bodyPr bIns="45000" lIns="90000" rIns="90000" tIns="45000"/>
          <a:p>
            <a:pPr algn="just"/>
            <a:r>
              <a:rPr lang="es-SV" sz="2400"/>
              <a:t>Es cuando una persona tiene algo de valor que a otra persona le interesa, y esta otra persona le da alguna otra cosa valiosa a cambio</a:t>
            </a:r>
            <a:r>
              <a:rPr lang="es-SV" sz="2800"/>
              <a:t>.</a:t>
            </a:r>
            <a:endParaRPr/>
          </a:p>
        </p:txBody>
      </p:sp>
      <p:sp>
        <p:nvSpPr>
          <p:cNvPr id="40" name="TextShape 2"/>
          <p:cNvSpPr txBox="1"/>
          <p:nvPr/>
        </p:nvSpPr>
        <p:spPr>
          <a:xfrm>
            <a:off x="642960" y="571320"/>
            <a:ext cx="8229240" cy="1142640"/>
          </a:xfrm>
          <a:prstGeom prst="rect">
            <a:avLst/>
          </a:prstGeom>
        </p:spPr>
        <p:txBody>
          <a:bodyPr bIns="45000" lIns="90000" rIns="90000" tIns="45000"/>
          <a:p>
            <a:r>
              <a:rPr b="1" lang="es-SV" sz="4100">
                <a:solidFill>
                  <a:srgbClr val="464646"/>
                </a:solidFill>
                <a:latin typeface="Lucida Sans Unicode"/>
              </a:rPr>
              <a:t>Intercambio</a:t>
            </a:r>
            <a:endParaRPr/>
          </a:p>
        </p:txBody>
      </p:sp>
      <p:pic>
        <p:nvPicPr>
          <p:cNvPr descr="" id="41" name="Picture 2"/>
          <p:cNvPicPr/>
          <p:nvPr/>
        </p:nvPicPr>
        <p:blipFill>
          <a:blip r:embed="rId1"/>
          <a:stretch>
            <a:fillRect/>
          </a:stretch>
        </p:blipFill>
        <p:spPr>
          <a:xfrm>
            <a:off x="2214720" y="3000240"/>
            <a:ext cx="4428720" cy="3431160"/>
          </a:xfrm>
          <a:prstGeom prst="rect">
            <a:avLst/>
          </a:prstGeom>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 name="TextShape 1"/>
          <p:cNvSpPr txBox="1"/>
          <p:nvPr/>
        </p:nvSpPr>
        <p:spPr>
          <a:xfrm>
            <a:off x="457200" y="1481400"/>
            <a:ext cx="8229240" cy="4714560"/>
          </a:xfrm>
          <a:prstGeom prst="rect">
            <a:avLst/>
          </a:prstGeom>
        </p:spPr>
        <p:txBody>
          <a:bodyPr bIns="45000" lIns="90000" rIns="90000" tIns="45000"/>
          <a:p>
            <a:r>
              <a:rPr lang="es-SV" sz="2400"/>
              <a:t>Un deseo se convierte en demanda cuando está respaldado por el poder adquisitivo. </a:t>
            </a:r>
            <a:endParaRPr/>
          </a:p>
          <a:p>
            <a:r>
              <a:rPr lang="es-SV" sz="2400"/>
              <a:t>Si tenemos dinero para comprar lo que deseamos, entonces estamos demandado algún producto o servicio. </a:t>
            </a:r>
            <a:endParaRPr/>
          </a:p>
          <a:p>
            <a:r>
              <a:rPr lang="es-SV" sz="2400"/>
              <a:t>Si no tenemos dinero, nuestro deseo quedará como tal. </a:t>
            </a:r>
            <a:endParaRPr/>
          </a:p>
          <a:p>
            <a:r>
              <a:rPr lang="es-SV" sz="2400"/>
              <a:t>Considerando los deseos y recursos, los consumidores eligen el producto cuyos beneficios les produce mayor satisfacción.</a:t>
            </a:r>
            <a:r>
              <a:rPr lang="es-SV" sz="2800"/>
              <a:t>
</a:t>
            </a:r>
            <a:endParaRPr/>
          </a:p>
        </p:txBody>
      </p:sp>
      <p:sp>
        <p:nvSpPr>
          <p:cNvPr id="43" name="TextShape 2"/>
          <p:cNvSpPr txBox="1"/>
          <p:nvPr/>
        </p:nvSpPr>
        <p:spPr>
          <a:xfrm>
            <a:off x="771480" y="274680"/>
            <a:ext cx="8229240" cy="1142640"/>
          </a:xfrm>
          <a:prstGeom prst="rect">
            <a:avLst/>
          </a:prstGeom>
        </p:spPr>
        <p:txBody>
          <a:bodyPr bIns="45000" lIns="90000" rIns="90000" tIns="45000"/>
          <a:p>
            <a:r>
              <a:rPr b="1" lang="es-SV" sz="4100">
                <a:solidFill>
                  <a:srgbClr val="464646"/>
                </a:solidFill>
                <a:latin typeface="Lucida Sans Unicode"/>
              </a:rPr>
              <a:t>DEMANDA</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