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79"/>
  </p:notesMasterIdLst>
  <p:sldIdLst>
    <p:sldId id="256" r:id="rId2"/>
    <p:sldId id="380" r:id="rId3"/>
    <p:sldId id="260" r:id="rId4"/>
    <p:sldId id="376" r:id="rId5"/>
    <p:sldId id="373" r:id="rId6"/>
    <p:sldId id="375" r:id="rId7"/>
    <p:sldId id="385" r:id="rId8"/>
    <p:sldId id="383" r:id="rId9"/>
    <p:sldId id="310" r:id="rId10"/>
    <p:sldId id="378" r:id="rId11"/>
    <p:sldId id="257" r:id="rId12"/>
    <p:sldId id="394" r:id="rId13"/>
    <p:sldId id="301" r:id="rId14"/>
    <p:sldId id="364" r:id="rId15"/>
    <p:sldId id="365" r:id="rId16"/>
    <p:sldId id="396" r:id="rId17"/>
    <p:sldId id="315" r:id="rId18"/>
    <p:sldId id="398" r:id="rId19"/>
    <p:sldId id="403" r:id="rId20"/>
    <p:sldId id="397" r:id="rId21"/>
    <p:sldId id="363" r:id="rId22"/>
    <p:sldId id="419" r:id="rId23"/>
    <p:sldId id="420" r:id="rId24"/>
    <p:sldId id="263" r:id="rId25"/>
    <p:sldId id="366" r:id="rId26"/>
    <p:sldId id="332" r:id="rId27"/>
    <p:sldId id="393" r:id="rId28"/>
    <p:sldId id="291" r:id="rId29"/>
    <p:sldId id="267" r:id="rId30"/>
    <p:sldId id="270" r:id="rId31"/>
    <p:sldId id="392" r:id="rId32"/>
    <p:sldId id="292" r:id="rId33"/>
    <p:sldId id="320" r:id="rId34"/>
    <p:sldId id="289" r:id="rId35"/>
    <p:sldId id="421" r:id="rId36"/>
    <p:sldId id="273" r:id="rId37"/>
    <p:sldId id="323" r:id="rId38"/>
    <p:sldId id="422" r:id="rId39"/>
    <p:sldId id="412" r:id="rId40"/>
    <p:sldId id="414" r:id="rId41"/>
    <p:sldId id="426" r:id="rId42"/>
    <p:sldId id="424" r:id="rId43"/>
    <p:sldId id="304" r:id="rId44"/>
    <p:sldId id="286" r:id="rId45"/>
    <p:sldId id="415" r:id="rId46"/>
    <p:sldId id="425" r:id="rId47"/>
    <p:sldId id="308" r:id="rId48"/>
    <p:sldId id="275" r:id="rId49"/>
    <p:sldId id="296" r:id="rId50"/>
    <p:sldId id="312" r:id="rId51"/>
    <p:sldId id="274" r:id="rId52"/>
    <p:sldId id="294" r:id="rId53"/>
    <p:sldId id="283" r:id="rId54"/>
    <p:sldId id="307" r:id="rId55"/>
    <p:sldId id="302" r:id="rId56"/>
    <p:sldId id="316" r:id="rId57"/>
    <p:sldId id="298" r:id="rId58"/>
    <p:sldId id="342" r:id="rId59"/>
    <p:sldId id="343" r:id="rId60"/>
    <p:sldId id="300" r:id="rId61"/>
    <p:sldId id="277" r:id="rId62"/>
    <p:sldId id="280" r:id="rId63"/>
    <p:sldId id="361" r:id="rId64"/>
    <p:sldId id="354" r:id="rId65"/>
    <p:sldId id="355" r:id="rId66"/>
    <p:sldId id="356" r:id="rId67"/>
    <p:sldId id="358" r:id="rId68"/>
    <p:sldId id="325" r:id="rId69"/>
    <p:sldId id="347" r:id="rId70"/>
    <p:sldId id="348" r:id="rId71"/>
    <p:sldId id="349" r:id="rId72"/>
    <p:sldId id="350" r:id="rId73"/>
    <p:sldId id="351" r:id="rId74"/>
    <p:sldId id="352" r:id="rId75"/>
    <p:sldId id="353" r:id="rId76"/>
    <p:sldId id="359" r:id="rId77"/>
    <p:sldId id="360" r:id="rId7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6D86E"/>
    <a:srgbClr val="4DFC24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698" autoAdjust="0"/>
    <p:restoredTop sz="82047" autoAdjust="0"/>
  </p:normalViewPr>
  <p:slideViewPr>
    <p:cSldViewPr>
      <p:cViewPr>
        <p:scale>
          <a:sx n="50" d="100"/>
          <a:sy n="50" d="100"/>
        </p:scale>
        <p:origin x="1134" y="2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SV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70DAE7-C6A7-4B52-8E05-D6BDE8E8B053}" type="datetimeFigureOut">
              <a:rPr lang="es-SV" smtClean="0"/>
              <a:t>27/4/2017</a:t>
            </a:fld>
            <a:endParaRPr lang="es-SV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SV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SV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24D30C-1027-4061-B827-10E0F1800101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5050019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SV" dirty="0"/>
              <a:t>Caso de vendedores y sus metas de ventas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24D30C-1027-4061-B827-10E0F1800101}" type="slidenum">
              <a:rPr lang="es-SV" smtClean="0"/>
              <a:t>19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3514306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SV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 </a:t>
            </a:r>
            <a:r>
              <a:rPr lang="es-SV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aptitud</a:t>
            </a:r>
            <a:r>
              <a:rPr lang="es-SV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es la capacidad innata de las personas,</a:t>
            </a:r>
            <a:r>
              <a:rPr lang="es-SV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SV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 se manifiesta desde la niñez, para desarrollar adecuadamente una actividad o tarea determinada. La </a:t>
            </a:r>
            <a:r>
              <a:rPr lang="es-SV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habilidad </a:t>
            </a:r>
            <a:r>
              <a:rPr lang="es-SV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 el desarrollo de dicha </a:t>
            </a:r>
            <a:r>
              <a:rPr lang="es-SV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aptitud</a:t>
            </a:r>
            <a:r>
              <a:rPr lang="es-SV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adquirida por el aprendizaje.</a:t>
            </a:r>
            <a:endParaRPr lang="es-SV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24D30C-1027-4061-B827-10E0F1800101}" type="slidenum">
              <a:rPr lang="es-SV" smtClean="0"/>
              <a:t>47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32557623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SV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Entró Jesús otra vez en </a:t>
            </a:r>
            <a:r>
              <a:rPr lang="es-SV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Capernaum</a:t>
            </a:r>
            <a:r>
              <a:rPr lang="es-SV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después de algunos días; y se oyó que estaba en casa.</a:t>
            </a:r>
          </a:p>
          <a:p>
            <a:r>
              <a:rPr lang="es-SV" sz="1200" b="1" i="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2 </a:t>
            </a:r>
            <a:r>
              <a:rPr lang="es-SV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 inmediatamente se juntaron muchos, de manera que ya no cabían ni aun a la puerta; y les predicaba la palabra.</a:t>
            </a:r>
          </a:p>
          <a:p>
            <a:r>
              <a:rPr lang="es-SV" sz="1200" b="1" i="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3 </a:t>
            </a:r>
            <a:r>
              <a:rPr lang="es-SV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Entonces vinieron a él unos trayendo un paralítico, que era cargado por cuatro. Y como no podían acercarse a él a causa de la multitud, descubrieron el techo de donde estaba, y haciendo una abertura, bajaron el lecho en que yacía el paralítico.</a:t>
            </a:r>
          </a:p>
          <a:p>
            <a:r>
              <a:rPr lang="es-SV" sz="1200" b="1" i="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5 </a:t>
            </a:r>
            <a:r>
              <a:rPr lang="es-SV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 ver Jesús la fe de ellos, dijo al paralítico: Hijo, tus pecados te son perdonados.</a:t>
            </a:r>
          </a:p>
          <a:p>
            <a:endParaRPr lang="es-SV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s-SV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24D30C-1027-4061-B827-10E0F1800101}" type="slidenum">
              <a:rPr lang="es-SV" smtClean="0"/>
              <a:t>50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9176014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6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6" y="4777380"/>
            <a:ext cx="660045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583AA-2C85-4BD9-8507-FA88289EC00C}" type="datetimeFigureOut">
              <a:rPr lang="es-ES_tradnl" smtClean="0"/>
              <a:pPr/>
              <a:t>27/04/2017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Freeform 8"/>
          <p:cNvSpPr/>
          <p:nvPr/>
        </p:nvSpPr>
        <p:spPr bwMode="auto">
          <a:xfrm>
            <a:off x="-31719" y="4321158"/>
            <a:ext cx="1395473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3334" y="4529541"/>
            <a:ext cx="584978" cy="365125"/>
          </a:xfrm>
        </p:spPr>
        <p:txBody>
          <a:bodyPr/>
          <a:lstStyle/>
          <a:p>
            <a:fld id="{92D0327E-C924-4026-98DE-205734E5E077}" type="slidenum">
              <a:rPr lang="es-ES_tradnl" smtClean="0"/>
              <a:pPr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510889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583AA-2C85-4BD9-8507-FA88289EC00C}" type="datetimeFigureOut">
              <a:rPr lang="es-ES_tradnl" smtClean="0"/>
              <a:pPr/>
              <a:t>27/04/2017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92D0327E-C924-4026-98DE-205734E5E077}" type="slidenum">
              <a:rPr lang="es-ES_tradnl" smtClean="0"/>
              <a:pPr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197911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583AA-2C85-4BD9-8507-FA88289EC00C}" type="datetimeFigureOut">
              <a:rPr lang="es-ES_tradnl" smtClean="0"/>
              <a:pPr/>
              <a:t>27/04/2017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19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92D0327E-C924-4026-98DE-205734E5E077}" type="slidenum">
              <a:rPr lang="es-ES_tradnl" smtClean="0"/>
              <a:pPr/>
              <a:t>‹Nº›</a:t>
            </a:fld>
            <a:endParaRPr lang="es-ES_tradnl"/>
          </a:p>
        </p:txBody>
      </p:sp>
      <p:sp>
        <p:nvSpPr>
          <p:cNvPr id="14" name="TextBox 13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317096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438401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583AA-2C85-4BD9-8507-FA88289EC00C}" type="datetimeFigureOut">
              <a:rPr lang="es-ES_tradnl" smtClean="0"/>
              <a:pPr/>
              <a:t>27/04/2017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92D0327E-C924-4026-98DE-205734E5E077}" type="slidenum">
              <a:rPr lang="es-ES_tradnl" smtClean="0"/>
              <a:pPr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435899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688292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583AA-2C85-4BD9-8507-FA88289EC00C}" type="datetimeFigureOut">
              <a:rPr lang="es-ES_tradnl" smtClean="0"/>
              <a:pPr/>
              <a:t>27/04/2017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2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92D0327E-C924-4026-98DE-205734E5E077}" type="slidenum">
              <a:rPr lang="es-ES_tradnl" smtClean="0"/>
              <a:pPr/>
              <a:t>‹Nº›</a:t>
            </a:fld>
            <a:endParaRPr lang="es-ES_tradnl"/>
          </a:p>
        </p:txBody>
      </p:sp>
      <p:sp>
        <p:nvSpPr>
          <p:cNvPr id="11" name="TextBox 10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804422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583AA-2C85-4BD9-8507-FA88289EC00C}" type="datetimeFigureOut">
              <a:rPr lang="es-ES_tradnl" smtClean="0"/>
              <a:pPr/>
              <a:t>27/04/2017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92D0327E-C924-4026-98DE-205734E5E077}" type="slidenum">
              <a:rPr lang="es-ES_tradnl" smtClean="0"/>
              <a:pPr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1349482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583AA-2C85-4BD9-8507-FA88289EC00C}" type="datetimeFigureOut">
              <a:rPr lang="es-ES_tradnl" smtClean="0"/>
              <a:pPr/>
              <a:t>27/04/2017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0327E-C924-4026-98DE-205734E5E077}" type="slidenum">
              <a:rPr lang="es-ES_tradnl" smtClean="0"/>
              <a:pPr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8246984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06"/>
            <a:ext cx="1656132" cy="5283817"/>
          </a:xfrm>
        </p:spPr>
        <p:txBody>
          <a:bodyPr vert="eaVert" anchor="ctr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06"/>
            <a:ext cx="4716348" cy="5283817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583AA-2C85-4BD9-8507-FA88289EC00C}" type="datetimeFigureOut">
              <a:rPr lang="es-ES_tradnl" smtClean="0"/>
              <a:pPr/>
              <a:t>27/04/2017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0327E-C924-4026-98DE-205734E5E077}" type="slidenum">
              <a:rPr lang="es-ES_tradnl" smtClean="0"/>
              <a:pPr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333483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28089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3777622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583AA-2C85-4BD9-8507-FA88289EC00C}" type="datetimeFigureOut">
              <a:rPr lang="es-ES_tradnl" smtClean="0"/>
              <a:pPr/>
              <a:t>27/04/2017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0327E-C924-4026-98DE-205734E5E077}" type="slidenum">
              <a:rPr lang="es-ES_tradnl" smtClean="0"/>
              <a:pPr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6780312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074562"/>
            <a:ext cx="6591985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3581400"/>
            <a:ext cx="659198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583AA-2C85-4BD9-8507-FA88289EC00C}" type="datetimeFigureOut">
              <a:rPr lang="es-ES_tradnl" smtClean="0"/>
              <a:pPr/>
              <a:t>27/04/2017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92D0327E-C924-4026-98DE-205734E5E077}" type="slidenum">
              <a:rPr lang="es-ES_tradnl" smtClean="0"/>
              <a:pPr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911907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6" y="2136706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7" y="2136706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583AA-2C85-4BD9-8507-FA88289EC00C}" type="datetimeFigureOut">
              <a:rPr lang="es-ES_tradnl" smtClean="0"/>
              <a:pPr/>
              <a:t>27/04/2017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92D0327E-C924-4026-98DE-205734E5E077}" type="slidenum">
              <a:rPr lang="es-ES_tradnl" smtClean="0"/>
              <a:pPr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1959661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888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4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5" y="2799660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583AA-2C85-4BD9-8507-FA88289EC00C}" type="datetimeFigureOut">
              <a:rPr lang="es-ES_tradnl" smtClean="0"/>
              <a:pPr/>
              <a:t>27/04/2017</a:t>
            </a:fld>
            <a:endParaRPr lang="es-ES_trad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92D0327E-C924-4026-98DE-205734E5E077}" type="slidenum">
              <a:rPr lang="es-ES_tradnl" smtClean="0"/>
              <a:pPr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065078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583AA-2C85-4BD9-8507-FA88289EC00C}" type="datetimeFigureOut">
              <a:rPr lang="es-ES_tradnl" smtClean="0"/>
              <a:pPr/>
              <a:t>27/04/2017</a:t>
            </a:fld>
            <a:endParaRPr lang="es-ES_trad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8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0327E-C924-4026-98DE-205734E5E077}" type="slidenum">
              <a:rPr lang="es-ES_tradnl" smtClean="0"/>
              <a:pPr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9900020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583AA-2C85-4BD9-8507-FA88289EC00C}" type="datetimeFigureOut">
              <a:rPr lang="es-ES_tradnl" smtClean="0"/>
              <a:pPr/>
              <a:t>27/04/2017</a:t>
            </a:fld>
            <a:endParaRPr lang="es-ES_trad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0327E-C924-4026-98DE-205734E5E077}" type="slidenum">
              <a:rPr lang="es-ES_tradnl" smtClean="0"/>
              <a:pPr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1081751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4" y="446089"/>
            <a:ext cx="3790906" cy="5414963"/>
          </a:xfrm>
        </p:spPr>
        <p:txBody>
          <a:bodyPr anchor="ctr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583AA-2C85-4BD9-8507-FA88289EC00C}" type="datetimeFigureOut">
              <a:rPr lang="es-ES_tradnl" smtClean="0"/>
              <a:pPr/>
              <a:t>27/04/2017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0327E-C924-4026-98DE-205734E5E077}" type="slidenum">
              <a:rPr lang="es-ES_tradnl" smtClean="0"/>
              <a:pPr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2608351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5" y="634965"/>
            <a:ext cx="6591985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583AA-2C85-4BD9-8507-FA88289EC00C}" type="datetimeFigureOut">
              <a:rPr lang="es-ES_tradnl" smtClean="0"/>
              <a:pPr/>
              <a:t>27/04/2017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92D0327E-C924-4026-98DE-205734E5E077}" type="slidenum">
              <a:rPr lang="es-ES_tradnl" smtClean="0"/>
              <a:pPr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5655747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19812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0421" y="285"/>
            <a:ext cx="1952272" cy="6852968"/>
            <a:chOff x="6627813" y="195717"/>
            <a:chExt cx="1952625" cy="5678034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5717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2133600"/>
            <a:ext cx="6591985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2583AA-2C85-4BD9-8507-FA88289EC00C}" type="datetimeFigureOut">
              <a:rPr lang="es-ES_tradnl" smtClean="0"/>
              <a:pPr/>
              <a:t>27/04/2017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2415" y="6135809"/>
            <a:ext cx="5716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11228" y="787783"/>
            <a:ext cx="584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92D0327E-C924-4026-98DE-205734E5E077}" type="slidenum">
              <a:rPr lang="es-ES_tradnl" smtClean="0"/>
              <a:pPr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130717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hyperlink" Target="http://smileypierce.files.wordpress.com/2011/10/teamwork.jpg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hyperlink" Target="http://www.google.com/url?sa=i&amp;rct=j&amp;q=candle%20light&amp;source=images&amp;cd=&amp;cad=rja&amp;docid=Q_nU6xoit-E70M&amp;tbnid=VR7bQ5H5pZq7PM:&amp;ved=0CAUQjRw&amp;url=http://grapethoughts.blogspot.com/&amp;ei=KirnUceVCoaM9ASTooHAAg&amp;bvm=bv.49478099,d.eWU&amp;psig=AFQjCNGcOd2yFmfnkbVEBmJeDB9_OeLAPQ&amp;ust=1374190477330299" TargetMode="Externa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hyperlink" Target="http://www.google.com/url?sa=i&amp;rct=j&amp;q=david%20y%20saul&amp;source=images&amp;cd=&amp;cad=rja&amp;docid=r2ZN67e-IKl0mM&amp;tbnid=vi5S2VeWHYKn4M:&amp;ved=0CAUQjRw&amp;url=http://raymcdonald.wordpress.com/2012/05/25/david-forgives-saul/&amp;ei=mD3nUaybAYL09gSK6YCABQ&amp;bvm=bv.49478099,d.eWU&amp;psig=AFQjCNEvq4lHP4MPdnCB1RrKybuVi4JFCg&amp;ust=1374195420155264" TargetMode="Externa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url?sa=i&amp;rct=j&amp;q=el+paralitico+y+sus+4+amigos&amp;source=images&amp;cd=&amp;cad=rja&amp;docid=LMdZSCnK1giLTM&amp;tbnid=hMfGa4nSUcKbvM:&amp;ved=0CAUQjRw&amp;url=http://padreescobita.blogspot.com/2012/12/amigos-fielesen-las-buenas-y-en-las.html&amp;ei=D77kUazULo6g4APLpYCwBg&amp;psig=AFQjCNGtD-VMGBGXfCRTLIJMZKfwIgjBig&amp;ust=1374031549149970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hyperlink" Target="http://www.google.com/url?sa=i&amp;rct=j&amp;q=amabilidad&amp;source=images&amp;cd=&amp;cad=rja&amp;docid=aPtSdJFmQebrDM&amp;tbnid=gPP8DXbVz7bEnM:&amp;ved=0CAUQjRw&amp;url=http://www.notasdeluz.com/verArticulo.php?art=601&amp;ei=qrTkUaEryMLgA_vsgbAH&amp;psig=AFQjCNH65vDMH7h2wap1q2Q2SUoVkV-C6Q&amp;ust=1374028650785693" TargetMode="Externa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hyperlink" Target="http://www.google.com/url?sa=i&amp;rct=j&amp;q=hormigas+trabajando&amp;source=images&amp;cd=&amp;cad=rja&amp;docid=L_5sbncYVZBgGM&amp;tbnid=HlC8z9lm4I6adM:&amp;ved=0CAUQjRw&amp;url=http://polola87.wordpress.com/2009/02/04/3-la-hormiga/ants/&amp;ei=dfvmUbTGBvT94APFiYCoAQ&amp;bvm=bv.49405654,d.dmg&amp;psig=AFQjCNFeVuanvgv_wHsi0BM5buKi63GwgA&amp;ust=1374178467063509" TargetMode="External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hyperlink" Target="http://www.google.com/url?sa=i&amp;rct=j&amp;q=la+levadura+de+los+fariseos&amp;source=images&amp;cd=&amp;cad=rja&amp;docid=VYjtmRGgrJgEKM&amp;tbnid=7_XZ2SPczLDYQM:&amp;ved=0CAUQjRw&amp;url=http://blog.vivoparacristo.info/2010/08/27/la-levadura-que-leuda-la-masa-kenny-quijada/&amp;ei=sfzmUcfqMuXi4AODwYDwAg&amp;bvm=bv.49405654,d.dmg&amp;psig=AFQjCNEPF-x3vZMOLDBdD7-vVQafNTzemw&amp;ust=1374178826479135" TargetMode="Externa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s-ES_tradnl" dirty="0"/>
              <a:t>Factores de Éxito del Trabajo en Equipo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805264"/>
            <a:ext cx="6400800" cy="432048"/>
          </a:xfrm>
        </p:spPr>
        <p:txBody>
          <a:bodyPr>
            <a:normAutofit fontScale="40000" lnSpcReduction="20000"/>
          </a:bodyPr>
          <a:lstStyle/>
          <a:p>
            <a:r>
              <a:rPr lang="es-ES_tradnl" dirty="0"/>
              <a:t>Preparado por Guillermo Hasbun</a:t>
            </a:r>
          </a:p>
          <a:p>
            <a:r>
              <a:rPr lang="es-ES_tradnl" dirty="0"/>
              <a:t>Derechos reservados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89161" y="260648"/>
            <a:ext cx="6589199" cy="788666"/>
          </a:xfrm>
        </p:spPr>
        <p:txBody>
          <a:bodyPr>
            <a:normAutofit/>
          </a:bodyPr>
          <a:lstStyle/>
          <a:p>
            <a:r>
              <a:rPr lang="es-SV" dirty="0" err="1"/>
              <a:t>Maslow</a:t>
            </a:r>
            <a:r>
              <a:rPr lang="es-SV" dirty="0"/>
              <a:t>: una necesidad</a:t>
            </a:r>
          </a:p>
        </p:txBody>
      </p:sp>
      <p:pic>
        <p:nvPicPr>
          <p:cNvPr id="5122" name="Picture 2" descr="Resultado de imagen de Pirámide de Maslow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8182" y="1040690"/>
            <a:ext cx="7370574" cy="5700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40476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Grupo vs Equipo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_tradnl" sz="3200" dirty="0"/>
              <a:t>Formar  un  </a:t>
            </a:r>
            <a:r>
              <a:rPr lang="es-ES_tradnl" sz="3200" b="1" i="1" dirty="0"/>
              <a:t>GRUPO</a:t>
            </a:r>
            <a:r>
              <a:rPr lang="es-ES_tradnl" sz="3200" dirty="0"/>
              <a:t> no necesariamente significa formar  un </a:t>
            </a:r>
            <a:r>
              <a:rPr lang="es-ES_tradnl" sz="3200" b="1" i="1" dirty="0"/>
              <a:t>EQUIPO</a:t>
            </a:r>
            <a:r>
              <a:rPr lang="es-ES_tradnl" sz="3200" dirty="0"/>
              <a:t>.</a:t>
            </a:r>
          </a:p>
        </p:txBody>
      </p:sp>
      <p:pic>
        <p:nvPicPr>
          <p:cNvPr id="4" name="Picture 2" descr="Imagen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273" y="4238625"/>
            <a:ext cx="8982075" cy="261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1942415" y="332656"/>
            <a:ext cx="6589200" cy="1280890"/>
          </a:xfrm>
        </p:spPr>
        <p:txBody>
          <a:bodyPr/>
          <a:lstStyle/>
          <a:p>
            <a:pPr algn="ctr"/>
            <a:r>
              <a:rPr lang="es-SV" dirty="0"/>
              <a:t>Comparación entre </a:t>
            </a:r>
            <a:br>
              <a:rPr lang="es-SV" dirty="0"/>
            </a:br>
            <a:r>
              <a:rPr lang="es-SV" dirty="0"/>
              <a:t>Grupo y Equipo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idx="1"/>
          </p:nvPr>
        </p:nvSpPr>
        <p:spPr>
          <a:xfrm>
            <a:off x="1637124" y="2132856"/>
            <a:ext cx="2874596" cy="428820"/>
          </a:xfrm>
          <a:ln>
            <a:solidFill>
              <a:schemeClr val="bg1">
                <a:lumMod val="75000"/>
              </a:schemeClr>
            </a:solidFill>
          </a:ln>
        </p:spPr>
        <p:txBody>
          <a:bodyPr/>
          <a:lstStyle/>
          <a:p>
            <a:r>
              <a:rPr lang="es-SV" dirty="0"/>
              <a:t>Grupo de Trabajo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half" idx="2"/>
          </p:nvPr>
        </p:nvSpPr>
        <p:spPr>
          <a:xfrm>
            <a:off x="1475656" y="2799660"/>
            <a:ext cx="3197532" cy="3938480"/>
          </a:xfrm>
          <a:ln>
            <a:solidFill>
              <a:schemeClr val="bg1">
                <a:lumMod val="75000"/>
              </a:schemeClr>
            </a:solidFill>
          </a:ln>
        </p:spPr>
        <p:txBody>
          <a:bodyPr>
            <a:normAutofit fontScale="92500" lnSpcReduction="10000"/>
          </a:bodyPr>
          <a:lstStyle/>
          <a:p>
            <a:r>
              <a:rPr lang="es-SV" dirty="0"/>
              <a:t>El líder toma la mayoría de las decisiones</a:t>
            </a:r>
          </a:p>
          <a:p>
            <a:r>
              <a:rPr lang="es-SV" dirty="0"/>
              <a:t>La comunicación es de arriba hacia abajo.</a:t>
            </a:r>
          </a:p>
          <a:p>
            <a:r>
              <a:rPr lang="es-SV" dirty="0"/>
              <a:t>Asignación individual de trabajo.</a:t>
            </a:r>
          </a:p>
          <a:p>
            <a:r>
              <a:rPr lang="es-SV" dirty="0"/>
              <a:t>Responsabilidad individual</a:t>
            </a:r>
          </a:p>
          <a:p>
            <a:r>
              <a:rPr lang="es-SV" dirty="0"/>
              <a:t>El líder evalúa el desempeño individual</a:t>
            </a:r>
          </a:p>
          <a:p>
            <a:r>
              <a:rPr lang="es-SV" dirty="0"/>
              <a:t>Las destrezas interpersonales no son tan importantes.</a:t>
            </a:r>
          </a:p>
        </p:txBody>
      </p:sp>
      <p:sp>
        <p:nvSpPr>
          <p:cNvPr id="7" name="Marcador de texto 6"/>
          <p:cNvSpPr>
            <a:spLocks noGrp="1"/>
          </p:cNvSpPr>
          <p:nvPr>
            <p:ph type="body" sz="quarter" idx="3"/>
          </p:nvPr>
        </p:nvSpPr>
        <p:spPr>
          <a:xfrm>
            <a:off x="5457408" y="2132856"/>
            <a:ext cx="2948294" cy="428820"/>
          </a:xfrm>
          <a:ln>
            <a:solidFill>
              <a:schemeClr val="bg1">
                <a:lumMod val="75000"/>
              </a:schemeClr>
            </a:solidFill>
          </a:ln>
        </p:spPr>
        <p:txBody>
          <a:bodyPr/>
          <a:lstStyle/>
          <a:p>
            <a:r>
              <a:rPr lang="es-SV" dirty="0"/>
              <a:t>Equipo de Trabajo</a:t>
            </a:r>
          </a:p>
        </p:txBody>
      </p:sp>
      <p:sp>
        <p:nvSpPr>
          <p:cNvPr id="8" name="Marcador de contenido 7"/>
          <p:cNvSpPr>
            <a:spLocks noGrp="1"/>
          </p:cNvSpPr>
          <p:nvPr>
            <p:ph sz="quarter" idx="4"/>
          </p:nvPr>
        </p:nvSpPr>
        <p:spPr>
          <a:xfrm>
            <a:off x="5333715" y="2799660"/>
            <a:ext cx="3195680" cy="3941708"/>
          </a:xfrm>
          <a:ln>
            <a:solidFill>
              <a:schemeClr val="bg1">
                <a:lumMod val="75000"/>
              </a:schemeClr>
            </a:solidFill>
          </a:ln>
        </p:spPr>
        <p:txBody>
          <a:bodyPr>
            <a:normAutofit fontScale="92500" lnSpcReduction="20000"/>
          </a:bodyPr>
          <a:lstStyle/>
          <a:p>
            <a:r>
              <a:rPr lang="es-SV" dirty="0"/>
              <a:t>Se toman decisiones compartidas</a:t>
            </a:r>
          </a:p>
          <a:p>
            <a:r>
              <a:rPr lang="es-SV" dirty="0"/>
              <a:t>Comunicación de doble vía.</a:t>
            </a:r>
          </a:p>
          <a:p>
            <a:r>
              <a:rPr lang="es-SV" dirty="0"/>
              <a:t>Asignación de trabajo por grupos</a:t>
            </a:r>
          </a:p>
          <a:p>
            <a:r>
              <a:rPr lang="es-SV" dirty="0"/>
              <a:t>Responsabilidad individual y de equipo.</a:t>
            </a:r>
          </a:p>
          <a:p>
            <a:r>
              <a:rPr lang="es-SV" dirty="0"/>
              <a:t>Evaluaciones 360 grados.</a:t>
            </a:r>
          </a:p>
          <a:p>
            <a:r>
              <a:rPr lang="es-SV" dirty="0"/>
              <a:t>Interdependencia entre los miembros</a:t>
            </a:r>
          </a:p>
          <a:p>
            <a:r>
              <a:rPr lang="es-SV" dirty="0"/>
              <a:t>Las destrezas interpersonales son decisivas.</a:t>
            </a:r>
          </a:p>
          <a:p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val="38656832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9144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716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" name="Freeform 1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4"/>
            <a:ext cx="778527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 descr="http://smileypierce.files.wordpress.com/2011/10/teamwork.jpg?w=1024&amp;h=700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14902" r="17459" b="2"/>
          <a:stretch/>
        </p:blipFill>
        <p:spPr bwMode="auto">
          <a:xfrm>
            <a:off x="3493008" y="640081"/>
            <a:ext cx="5186833" cy="5252773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919" y="645106"/>
            <a:ext cx="2686049" cy="1259894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s-ES_tradnl" sz="3100"/>
              <a:t>Definición de Trabajo en Equipo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133601"/>
            <a:ext cx="3347865" cy="3759253"/>
          </a:xfrm>
        </p:spPr>
        <p:txBody>
          <a:bodyPr>
            <a:noAutofit/>
          </a:bodyPr>
          <a:lstStyle/>
          <a:p>
            <a:r>
              <a:rPr lang="es-ES_tradnl" sz="2400" dirty="0"/>
              <a:t>La acción o el esfuerzo de dos o más personas  que trabajan </a:t>
            </a:r>
            <a:r>
              <a:rPr lang="es-ES_tradnl" sz="2400" b="1" i="1" dirty="0"/>
              <a:t>juntas</a:t>
            </a:r>
            <a:r>
              <a:rPr lang="es-ES_tradnl" sz="2400" dirty="0"/>
              <a:t>, de manera </a:t>
            </a:r>
            <a:r>
              <a:rPr lang="es-ES_tradnl" sz="2400" b="1" i="1" dirty="0"/>
              <a:t>coordinada e interdependiente</a:t>
            </a:r>
            <a:r>
              <a:rPr lang="es-ES_tradnl" sz="2400" dirty="0"/>
              <a:t>, con el fin de alcanzar</a:t>
            </a:r>
            <a:r>
              <a:rPr lang="es-ES_tradnl" sz="2400" b="1" i="1" dirty="0"/>
              <a:t> un objetivo común.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97988" y="188640"/>
            <a:ext cx="6589199" cy="1280890"/>
          </a:xfrm>
        </p:spPr>
        <p:txBody>
          <a:bodyPr/>
          <a:lstStyle/>
          <a:p>
            <a:r>
              <a:rPr lang="es-ES" dirty="0"/>
              <a:t>El todo es mayor que la suma de sus partes</a:t>
            </a:r>
            <a:endParaRPr lang="es-SV" dirty="0"/>
          </a:p>
        </p:txBody>
      </p:sp>
      <p:pic>
        <p:nvPicPr>
          <p:cNvPr id="2050" name="Picture 2" descr="Resultado de imagen de Trabajo en equipo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132856"/>
            <a:ext cx="4609529" cy="4609529"/>
          </a:xfrm>
          <a:prstGeom prst="rect">
            <a:avLst/>
          </a:prstGeom>
          <a:noFill/>
          <a:effectLst>
            <a:softEdge rad="1016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09098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4294967295"/>
          </p:nvPr>
        </p:nvSpPr>
        <p:spPr>
          <a:xfrm>
            <a:off x="1340991" y="1189335"/>
            <a:ext cx="7416824" cy="4536504"/>
          </a:xfrm>
        </p:spPr>
        <p:txBody>
          <a:bodyPr/>
          <a:lstStyle/>
          <a:p>
            <a:r>
              <a:rPr lang="es-SV" sz="2800" dirty="0"/>
              <a:t>“Y si alguno prevaleciere contra uno, dos le resistirán; y cordón </a:t>
            </a:r>
            <a:r>
              <a:rPr lang="es-SV" sz="2800" b="1" dirty="0"/>
              <a:t>de</a:t>
            </a:r>
            <a:r>
              <a:rPr lang="es-SV" sz="2800" dirty="0"/>
              <a:t> </a:t>
            </a:r>
            <a:r>
              <a:rPr lang="es-SV" sz="2800" b="1" dirty="0"/>
              <a:t>tres</a:t>
            </a:r>
            <a:r>
              <a:rPr lang="es-SV" sz="2800" dirty="0"/>
              <a:t> </a:t>
            </a:r>
            <a:r>
              <a:rPr lang="es-SV" sz="2800" b="1" dirty="0"/>
              <a:t>dobleces</a:t>
            </a:r>
            <a:r>
              <a:rPr lang="es-SV" sz="2800" dirty="0"/>
              <a:t> no se rompe pronto.”</a:t>
            </a:r>
          </a:p>
          <a:p>
            <a:pPr lvl="1"/>
            <a:r>
              <a:rPr lang="es-ES" dirty="0"/>
              <a:t>E</a:t>
            </a:r>
            <a:r>
              <a:rPr lang="es-SV" dirty="0" err="1"/>
              <a:t>clesiastés</a:t>
            </a:r>
            <a:r>
              <a:rPr lang="es-SV" dirty="0"/>
              <a:t> 4:12</a:t>
            </a:r>
          </a:p>
          <a:p>
            <a:pPr lvl="1"/>
            <a:endParaRPr lang="es-SV" dirty="0"/>
          </a:p>
          <a:p>
            <a:pPr lvl="1"/>
            <a:endParaRPr lang="es-SV" dirty="0"/>
          </a:p>
        </p:txBody>
      </p:sp>
      <p:pic>
        <p:nvPicPr>
          <p:cNvPr id="3074" name="Picture 2" descr="Resultado de imagen de cordon de tres doblec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3888073"/>
            <a:ext cx="3481418" cy="2621145"/>
          </a:xfrm>
          <a:prstGeom prst="rect">
            <a:avLst/>
          </a:prstGeom>
          <a:noFill/>
          <a:effectLst>
            <a:softEdge rad="889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55402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SV" dirty="0"/>
              <a:t>Beneficios del trabajo en equipo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962225" y="2140817"/>
            <a:ext cx="6591985" cy="4006222"/>
          </a:xfrm>
        </p:spPr>
        <p:txBody>
          <a:bodyPr/>
          <a:lstStyle/>
          <a:p>
            <a:r>
              <a:rPr lang="es-SV" dirty="0"/>
              <a:t>PARA LA ORGANIZACIÓN </a:t>
            </a:r>
          </a:p>
          <a:p>
            <a:endParaRPr lang="es-SV" dirty="0"/>
          </a:p>
          <a:p>
            <a:r>
              <a:rPr lang="es-SV" dirty="0"/>
              <a:t>    PARA EL INDIVIDUO</a:t>
            </a:r>
          </a:p>
          <a:p>
            <a:endParaRPr lang="es-SV" dirty="0"/>
          </a:p>
        </p:txBody>
      </p:sp>
      <p:sp>
        <p:nvSpPr>
          <p:cNvPr id="4" name="Rectángulo redondeado 3"/>
          <p:cNvSpPr/>
          <p:nvPr/>
        </p:nvSpPr>
        <p:spPr>
          <a:xfrm>
            <a:off x="2331756" y="2060848"/>
            <a:ext cx="2952328" cy="504056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5" name="Rectángulo redondeado 4"/>
          <p:cNvSpPr/>
          <p:nvPr/>
        </p:nvSpPr>
        <p:spPr>
          <a:xfrm>
            <a:off x="2287472" y="2832864"/>
            <a:ext cx="2952328" cy="504056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40162369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Beneficios del Trabajo en Equipo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75657" y="2133600"/>
            <a:ext cx="7058744" cy="4463752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s-ES_tradnl" sz="2000" dirty="0"/>
              <a:t>Permite alcanzar las metas  con </a:t>
            </a:r>
            <a:r>
              <a:rPr lang="es-ES_tradnl" sz="2000" b="1" i="1" dirty="0"/>
              <a:t>mayor productividad.</a:t>
            </a:r>
            <a:endParaRPr lang="es-ES_tradnl" sz="2000" dirty="0"/>
          </a:p>
          <a:p>
            <a:pPr marL="514350" indent="-514350">
              <a:buFont typeface="+mj-lt"/>
              <a:buAutoNum type="arabicPeriod"/>
            </a:pPr>
            <a:r>
              <a:rPr lang="es-ES_tradnl" sz="2000" dirty="0"/>
              <a:t>Al combinar los talentos, las habilidades y recursos individuales,  </a:t>
            </a:r>
            <a:r>
              <a:rPr lang="es-ES_tradnl" sz="2000" b="1" i="1" dirty="0"/>
              <a:t>la suma del todo es mayor </a:t>
            </a:r>
            <a:r>
              <a:rPr lang="es-ES_tradnl" sz="2000" dirty="0"/>
              <a:t>que la suma de sus partes.</a:t>
            </a:r>
          </a:p>
          <a:p>
            <a:pPr marL="514350" indent="-514350">
              <a:buFont typeface="+mj-lt"/>
              <a:buAutoNum type="arabicPeriod"/>
            </a:pPr>
            <a:r>
              <a:rPr lang="es-ES_tradnl" sz="2000" dirty="0"/>
              <a:t>El trabajo se vuelve menos pesado y  </a:t>
            </a:r>
            <a:r>
              <a:rPr lang="es-ES_tradnl" sz="2000" b="1" i="1" dirty="0"/>
              <a:t>más agradable</a:t>
            </a:r>
            <a:r>
              <a:rPr lang="es-SV" sz="2000" b="1" i="1" dirty="0"/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es-SV" sz="2000" dirty="0"/>
              <a:t>Hay mayor </a:t>
            </a:r>
            <a:r>
              <a:rPr lang="es-SV" sz="2000" b="1" i="1" dirty="0"/>
              <a:t>motivación</a:t>
            </a:r>
            <a:r>
              <a:rPr lang="es-SV" sz="2000" dirty="0"/>
              <a:t> para el trabajo.</a:t>
            </a:r>
            <a:endParaRPr lang="es-ES_tradnl" sz="2000" dirty="0"/>
          </a:p>
          <a:p>
            <a:pPr marL="514350" indent="-514350">
              <a:buFont typeface="+mj-lt"/>
              <a:buAutoNum type="arabicPeriod"/>
            </a:pPr>
            <a:r>
              <a:rPr lang="es-ES_tradnl" sz="2000" dirty="0"/>
              <a:t>Se </a:t>
            </a:r>
            <a:r>
              <a:rPr lang="es-ES_tradnl" sz="2000" b="1" i="1" dirty="0"/>
              <a:t>divide la carga </a:t>
            </a:r>
            <a:r>
              <a:rPr lang="es-ES_tradnl" sz="2000" dirty="0"/>
              <a:t>en las dificultades y se multiplican los éxitos.</a:t>
            </a:r>
          </a:p>
          <a:p>
            <a:pPr marL="514350" indent="-514350">
              <a:buFont typeface="+mj-lt"/>
              <a:buAutoNum type="arabicPeriod"/>
            </a:pPr>
            <a:r>
              <a:rPr lang="es-ES_tradnl" sz="2000" dirty="0"/>
              <a:t>Hay un </a:t>
            </a:r>
            <a:r>
              <a:rPr lang="es-ES_tradnl" sz="2000" b="1" i="1" dirty="0"/>
              <a:t>sentido</a:t>
            </a:r>
            <a:r>
              <a:rPr lang="es-ES_tradnl" sz="2000" dirty="0"/>
              <a:t> de pertenencia.</a:t>
            </a:r>
          </a:p>
          <a:p>
            <a:pPr marL="514350" indent="-514350">
              <a:buFont typeface="+mj-lt"/>
              <a:buAutoNum type="arabicPeriod"/>
            </a:pPr>
            <a:endParaRPr lang="es-ES_tradnl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SV" dirty="0"/>
              <a:t>Necesidades psíquicas que satisface en el trabajador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SV" sz="2400" dirty="0"/>
              <a:t>Necesidad de seguridad</a:t>
            </a:r>
          </a:p>
          <a:p>
            <a:r>
              <a:rPr lang="es-SV" sz="2400" dirty="0"/>
              <a:t>Necesidad de afiliación</a:t>
            </a:r>
          </a:p>
          <a:p>
            <a:r>
              <a:rPr lang="es-SV" sz="2400" dirty="0"/>
              <a:t>Estimula el deseo de trabajar (al participar en la preparación de su propio trabajo)</a:t>
            </a:r>
          </a:p>
          <a:p>
            <a:r>
              <a:rPr lang="es-SV" sz="2400" dirty="0"/>
              <a:t>Estimula la creatividad</a:t>
            </a:r>
          </a:p>
          <a:p>
            <a:r>
              <a:rPr lang="es-SV" sz="2400" dirty="0"/>
              <a:t>Mejora la autoestima</a:t>
            </a:r>
          </a:p>
          <a:p>
            <a:r>
              <a:rPr lang="es-SV" sz="2400" dirty="0"/>
              <a:t>Mejora el compromiso</a:t>
            </a:r>
          </a:p>
          <a:p>
            <a:endParaRPr lang="es-SV" sz="2800" dirty="0"/>
          </a:p>
        </p:txBody>
      </p:sp>
    </p:spTree>
    <p:extLst>
      <p:ext uri="{BB962C8B-B14F-4D97-AF65-F5344CB8AC3E}">
        <p14:creationId xmlns:p14="http://schemas.microsoft.com/office/powerpoint/2010/main" val="32948128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4294967295"/>
          </p:nvPr>
        </p:nvSpPr>
        <p:spPr>
          <a:xfrm>
            <a:off x="2552700" y="2133600"/>
            <a:ext cx="6591300" cy="3778250"/>
          </a:xfrm>
        </p:spPr>
        <p:txBody>
          <a:bodyPr/>
          <a:lstStyle/>
          <a:p>
            <a:r>
              <a:rPr lang="es-SV" dirty="0"/>
              <a:t>Consideran suya la idea</a:t>
            </a:r>
          </a:p>
        </p:txBody>
      </p:sp>
      <p:pic>
        <p:nvPicPr>
          <p:cNvPr id="3074" name="Picture 2" descr="Imagen relaciona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042" y="0"/>
            <a:ext cx="8979958" cy="3938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/>
          <p:cNvSpPr txBox="1"/>
          <p:nvPr/>
        </p:nvSpPr>
        <p:spPr>
          <a:xfrm>
            <a:off x="1331640" y="4797152"/>
            <a:ext cx="6817892" cy="52322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s-SV" sz="2800" b="1" dirty="0"/>
              <a:t>!CONSIDERAN LA IDEA COMO PROPIA!</a:t>
            </a:r>
          </a:p>
        </p:txBody>
      </p:sp>
    </p:spTree>
    <p:extLst>
      <p:ext uri="{BB962C8B-B14F-4D97-AF65-F5344CB8AC3E}">
        <p14:creationId xmlns:p14="http://schemas.microsoft.com/office/powerpoint/2010/main" val="13479949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5715" y="-1"/>
            <a:ext cx="915543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73" name="Group 72"/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627111" y="228600"/>
            <a:ext cx="2138628" cy="6638625"/>
            <a:chOff x="2487613" y="285750"/>
            <a:chExt cx="2428875" cy="5654676"/>
          </a:xfrm>
        </p:grpSpPr>
        <p:sp>
          <p:nvSpPr>
            <p:cNvPr id="74" name="Freeform 11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75" name="Freeform 12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76" name="Freeform 13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77" name="Freeform 14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78" name="Freeform 15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79" name="Freeform 16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80" name="Freeform 17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81" name="Freeform 18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82" name="Freeform 19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83" name="Freeform 20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84" name="Freeform 21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85" name="Freeform 22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87" name="Group 86"/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507832" y="-786"/>
            <a:ext cx="1767505" cy="6854040"/>
            <a:chOff x="6627813" y="194833"/>
            <a:chExt cx="1952625" cy="5678918"/>
          </a:xfrm>
        </p:grpSpPr>
        <p:sp>
          <p:nvSpPr>
            <p:cNvPr id="88" name="Freeform 27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89" name="Freeform 28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90" name="Freeform 29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91" name="Freeform 30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92" name="Freeform 31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93" name="Freeform 32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94" name="Freeform 33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95" name="Freeform 34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96" name="Freeform 35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97" name="Freeform 36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98" name="Freeform 37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99" name="Freeform 38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101" name="Rectangle 10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84278" y="0"/>
            <a:ext cx="13716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3" name="Freeform 1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3484279" y="71437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pic>
        <p:nvPicPr>
          <p:cNvPr id="1026" name="Picture 2" descr="Resultado de imagen de comunidad de persona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68" r="23807" b="2"/>
          <a:stretch/>
        </p:blipFill>
        <p:spPr bwMode="auto">
          <a:xfrm>
            <a:off x="-1166" y="1731"/>
            <a:ext cx="350331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862322" y="624110"/>
            <a:ext cx="3766137" cy="1280890"/>
          </a:xfrm>
        </p:spPr>
        <p:txBody>
          <a:bodyPr>
            <a:normAutofit/>
          </a:bodyPr>
          <a:lstStyle/>
          <a:p>
            <a:r>
              <a:rPr lang="es-SV" dirty="0"/>
              <a:t>Sus orígenes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828644" y="2133600"/>
            <a:ext cx="3799814" cy="3777622"/>
          </a:xfrm>
        </p:spPr>
        <p:txBody>
          <a:bodyPr>
            <a:normAutofit/>
          </a:bodyPr>
          <a:lstStyle/>
          <a:p>
            <a:r>
              <a:rPr lang="es-SV" sz="2800" dirty="0"/>
              <a:t>“Y dijo Jehová Dios: No es bueno que el hombre </a:t>
            </a:r>
            <a:r>
              <a:rPr lang="es-SV" sz="2800" b="1" i="1" dirty="0"/>
              <a:t>esté solo</a:t>
            </a:r>
            <a:r>
              <a:rPr lang="es-SV" sz="2800" dirty="0"/>
              <a:t>; le haré </a:t>
            </a:r>
            <a:r>
              <a:rPr lang="es-SV" sz="2800" b="1" i="1" dirty="0"/>
              <a:t>ayuda idónea </a:t>
            </a:r>
            <a:r>
              <a:rPr lang="es-SV" sz="2800" dirty="0"/>
              <a:t>para él.”</a:t>
            </a:r>
          </a:p>
          <a:p>
            <a:pPr lvl="1"/>
            <a:r>
              <a:rPr lang="es-SV" dirty="0"/>
              <a:t>Génesis 2:18</a:t>
            </a:r>
            <a:br>
              <a:rPr lang="es-SV" dirty="0"/>
            </a:br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val="33396541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SV" dirty="0"/>
              <a:t>Para reflexionar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331641" y="2133600"/>
            <a:ext cx="7202760" cy="3777622"/>
          </a:xfrm>
        </p:spPr>
        <p:txBody>
          <a:bodyPr>
            <a:normAutofit/>
          </a:bodyPr>
          <a:lstStyle/>
          <a:p>
            <a:r>
              <a:rPr lang="es-SV" sz="2800" dirty="0"/>
              <a:t>¿Están garantizados estos beneficios?</a:t>
            </a:r>
          </a:p>
          <a:p>
            <a:endParaRPr lang="es-SV" sz="2800" dirty="0"/>
          </a:p>
          <a:p>
            <a:r>
              <a:rPr lang="es-SV" sz="2800" dirty="0"/>
              <a:t>¿Aparecen de modo espontáneo?</a:t>
            </a:r>
          </a:p>
          <a:p>
            <a:endParaRPr lang="es-SV" sz="2800" dirty="0"/>
          </a:p>
          <a:p>
            <a:endParaRPr lang="es-SV" sz="2800" dirty="0"/>
          </a:p>
          <a:p>
            <a:r>
              <a:rPr lang="es-SV" sz="2800" dirty="0"/>
              <a:t>Video de los gansos</a:t>
            </a:r>
          </a:p>
          <a:p>
            <a:endParaRPr lang="es-SV" sz="2800" dirty="0"/>
          </a:p>
        </p:txBody>
      </p:sp>
    </p:spTree>
    <p:extLst>
      <p:ext uri="{BB962C8B-B14F-4D97-AF65-F5344CB8AC3E}">
        <p14:creationId xmlns:p14="http://schemas.microsoft.com/office/powerpoint/2010/main" val="37027573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44150" y="188640"/>
            <a:ext cx="6589199" cy="1280890"/>
          </a:xfrm>
        </p:spPr>
        <p:txBody>
          <a:bodyPr/>
          <a:lstStyle/>
          <a:p>
            <a:r>
              <a:rPr lang="es-ES" dirty="0"/>
              <a:t>El Vuelo de los Gansos</a:t>
            </a:r>
            <a:endParaRPr lang="es-SV" dirty="0"/>
          </a:p>
        </p:txBody>
      </p:sp>
      <p:pic>
        <p:nvPicPr>
          <p:cNvPr id="4" name="Seamos como los GANZOS ¡PARA COMPARTIRLO!! T.Q.M.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184" y="207434"/>
            <a:ext cx="9044816" cy="6029878"/>
          </a:xfrm>
        </p:spPr>
      </p:pic>
    </p:spTree>
    <p:extLst>
      <p:ext uri="{BB962C8B-B14F-4D97-AF65-F5344CB8AC3E}">
        <p14:creationId xmlns:p14="http://schemas.microsoft.com/office/powerpoint/2010/main" val="2596280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SV" dirty="0"/>
              <a:t>Lecciones del vuelo de los gansos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331640" y="2133600"/>
            <a:ext cx="7704855" cy="4175720"/>
          </a:xfrm>
        </p:spPr>
        <p:txBody>
          <a:bodyPr/>
          <a:lstStyle/>
          <a:p>
            <a:pPr>
              <a:buFont typeface="+mj-lt"/>
              <a:buAutoNum type="arabicPeriod"/>
            </a:pPr>
            <a:r>
              <a:rPr lang="es-SV" sz="2800" dirty="0"/>
              <a:t>Compartir la misma dirección y el sentido de pertenencia.</a:t>
            </a:r>
          </a:p>
          <a:p>
            <a:pPr>
              <a:buFont typeface="+mj-lt"/>
              <a:buAutoNum type="arabicPeriod"/>
            </a:pPr>
            <a:r>
              <a:rPr lang="es-SV" sz="2800" dirty="0"/>
              <a:t>Trabajar  en armonía y coordinadamente.</a:t>
            </a:r>
          </a:p>
          <a:p>
            <a:pPr>
              <a:buFont typeface="+mj-lt"/>
              <a:buAutoNum type="arabicPeriod"/>
            </a:pPr>
            <a:r>
              <a:rPr lang="es-SV" sz="2800" dirty="0"/>
              <a:t>Compartir el liderazgo y las cargas y combinar los talentos.</a:t>
            </a:r>
          </a:p>
          <a:p>
            <a:pPr>
              <a:buFont typeface="+mj-lt"/>
              <a:buAutoNum type="arabicPeriod"/>
            </a:pPr>
            <a:r>
              <a:rPr lang="es-SV" sz="2800" dirty="0"/>
              <a:t>Ofrecer palabras de aliento</a:t>
            </a:r>
          </a:p>
          <a:p>
            <a:pPr>
              <a:buFont typeface="+mj-lt"/>
              <a:buAutoNum type="arabicPeriod"/>
            </a:pPr>
            <a:r>
              <a:rPr lang="es-SV" sz="2800" dirty="0"/>
              <a:t>Apoyar y ayudar al cansado</a:t>
            </a:r>
          </a:p>
          <a:p>
            <a:endParaRPr lang="es-SV" dirty="0"/>
          </a:p>
          <a:p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val="19936994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8"/>
          <p:cNvSpPr>
            <a:spLocks noGrp="1"/>
          </p:cNvSpPr>
          <p:nvPr>
            <p:ph type="title"/>
          </p:nvPr>
        </p:nvSpPr>
        <p:spPr>
          <a:xfrm>
            <a:off x="1475656" y="908720"/>
            <a:ext cx="7344815" cy="2952328"/>
          </a:xfrm>
          <a:solidFill>
            <a:srgbClr val="FFFF66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>
            <a:noAutofit/>
          </a:bodyPr>
          <a:lstStyle/>
          <a:p>
            <a:pPr algn="ctr"/>
            <a:r>
              <a:rPr lang="es-SV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¿Para qué se forman equipos de trabajo dentro de una organización?</a:t>
            </a:r>
            <a:br>
              <a:rPr lang="es-SV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s-SV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412527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899592" y="1340768"/>
            <a:ext cx="7920879" cy="2520280"/>
          </a:xfrm>
          <a:solidFill>
            <a:srgbClr val="A6D86E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/>
          <a:lstStyle/>
          <a:p>
            <a:pPr algn="ctr"/>
            <a:r>
              <a:rPr lang="es-ES_tradnl" sz="3600" dirty="0"/>
              <a:t>Para satisfacer  las necesidades y deseos   del mercado objetivo para quien la organización                                        fue creada.</a:t>
            </a:r>
          </a:p>
          <a:p>
            <a:pPr>
              <a:buNone/>
            </a:pPr>
            <a:endParaRPr lang="es-ES_tradnl" dirty="0"/>
          </a:p>
        </p:txBody>
      </p:sp>
      <p:pic>
        <p:nvPicPr>
          <p:cNvPr id="3074" name="Picture 2" descr="Resultado de imagen de mercado objetiv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4797152"/>
            <a:ext cx="2592288" cy="1944216"/>
          </a:xfrm>
          <a:prstGeom prst="rect">
            <a:avLst/>
          </a:prstGeom>
          <a:noFill/>
          <a:effectLst>
            <a:softEdge rad="1016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5" name="Rectangle 74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9144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716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9" name="Freeform 1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4"/>
            <a:ext cx="778527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5" name="Picture 2" descr="Resultado de imagen de organización centrada en el cliente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91298" y="672196"/>
            <a:ext cx="5188543" cy="5188543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86919" y="645106"/>
            <a:ext cx="2860945" cy="1259894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s-SV" sz="3100" b="1" dirty="0"/>
              <a:t>Organización basada en el cliente</a:t>
            </a:r>
          </a:p>
        </p:txBody>
      </p:sp>
      <p:pic>
        <p:nvPicPr>
          <p:cNvPr id="13" name="Picture 6" descr="Resultado de imagen de clientes satisfechos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594" y="2060848"/>
            <a:ext cx="3203511" cy="3830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98524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Rectangle 2054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chemeClr val="bg2">
                  <a:tint val="90000"/>
                  <a:satMod val="92000"/>
                  <a:lumMod val="120000"/>
                </a:schemeClr>
              </a:gs>
              <a:gs pos="100000">
                <a:schemeClr val="bg2">
                  <a:shade val="98000"/>
                  <a:satMod val="120000"/>
                  <a:lumMod val="98000"/>
                </a:schemeClr>
              </a:gs>
            </a:gsLst>
            <a:path path="circle">
              <a:fillToRect l="50000" t="50000" r="100000" b="100000"/>
            </a:path>
          </a:gradFill>
          <a:ln>
            <a:noFill/>
          </a:ln>
          <a:effectLst/>
        </p:spPr>
      </p:sp>
      <p:grpSp>
        <p:nvGrpSpPr>
          <p:cNvPr id="73" name="Group 72"/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1981207" cy="6638625"/>
            <a:chOff x="2487613" y="285750"/>
            <a:chExt cx="2428875" cy="5654676"/>
          </a:xfrm>
        </p:grpSpPr>
        <p:sp>
          <p:nvSpPr>
            <p:cNvPr id="74" name="Freeform 11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75" name="Freeform 12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76" name="Freeform 13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77" name="Freeform 14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78" name="Freeform 15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79" name="Freeform 16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80" name="Freeform 17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81" name="Freeform 18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82" name="Freeform 19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83" name="Freeform 20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84" name="Freeform 21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85" name="Freeform 22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87" name="Group 86"/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0418" y="285"/>
            <a:ext cx="1952271" cy="6852968"/>
            <a:chOff x="6627813" y="195717"/>
            <a:chExt cx="1952625" cy="5678034"/>
          </a:xfrm>
        </p:grpSpPr>
        <p:sp>
          <p:nvSpPr>
            <p:cNvPr id="88" name="Freeform 27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5717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89" name="Freeform 28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90" name="Freeform 29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91" name="Freeform 30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92" name="Freeform 31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93" name="Freeform 32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94" name="Freeform 33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95" name="Freeform 34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96" name="Freeform 35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97" name="Freeform 36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98" name="Freeform 37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99" name="Freeform 38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101" name="Rectangle 10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3" name="Freeform 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21158"/>
            <a:ext cx="1395473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105" name="Rectangle 104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9144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https://encrypted-tbn1.gstatic.com/images?q=tbn:ANd9GcS3DV8wgRose95ODsTiLYd6AuXhWzCtgeZDp9OviHyQoAd60TFW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278240" y="1904423"/>
            <a:ext cx="4080526" cy="305645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" name="Rectangle 106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2" y="0"/>
            <a:ext cx="3493008" cy="6858000"/>
          </a:xfrm>
          <a:prstGeom prst="rect">
            <a:avLst/>
          </a:prstGeom>
          <a:solidFill>
            <a:schemeClr val="tx2">
              <a:lumMod val="50000"/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9" name="Freeform 5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5033008"/>
            <a:ext cx="4053017" cy="857047"/>
          </a:xfrm>
          <a:custGeom>
            <a:avLst/>
            <a:gdLst>
              <a:gd name="T0" fmla="*/ 1114 w 1117"/>
              <a:gd name="T1" fmla="*/ 77 h 163"/>
              <a:gd name="T2" fmla="*/ 1040 w 1117"/>
              <a:gd name="T3" fmla="*/ 3 h 163"/>
              <a:gd name="T4" fmla="*/ 1039 w 1117"/>
              <a:gd name="T5" fmla="*/ 2 h 163"/>
              <a:gd name="T6" fmla="*/ 1034 w 1117"/>
              <a:gd name="T7" fmla="*/ 0 h 163"/>
              <a:gd name="T8" fmla="*/ 578 w 1117"/>
              <a:gd name="T9" fmla="*/ 0 h 163"/>
              <a:gd name="T10" fmla="*/ 562 w 1117"/>
              <a:gd name="T11" fmla="*/ 0 h 163"/>
              <a:gd name="T12" fmla="*/ 440 w 1117"/>
              <a:gd name="T13" fmla="*/ 0 h 163"/>
              <a:gd name="T14" fmla="*/ 106 w 1117"/>
              <a:gd name="T15" fmla="*/ 0 h 163"/>
              <a:gd name="T16" fmla="*/ 0 w 1117"/>
              <a:gd name="T17" fmla="*/ 0 h 163"/>
              <a:gd name="T18" fmla="*/ 0 w 1117"/>
              <a:gd name="T19" fmla="*/ 163 h 163"/>
              <a:gd name="T20" fmla="*/ 106 w 1117"/>
              <a:gd name="T21" fmla="*/ 163 h 163"/>
              <a:gd name="T22" fmla="*/ 440 w 1117"/>
              <a:gd name="T23" fmla="*/ 163 h 163"/>
              <a:gd name="T24" fmla="*/ 562 w 1117"/>
              <a:gd name="T25" fmla="*/ 163 h 163"/>
              <a:gd name="T26" fmla="*/ 578 w 1117"/>
              <a:gd name="T27" fmla="*/ 163 h 163"/>
              <a:gd name="T28" fmla="*/ 1034 w 1117"/>
              <a:gd name="T29" fmla="*/ 163 h 163"/>
              <a:gd name="T30" fmla="*/ 1039 w 1117"/>
              <a:gd name="T31" fmla="*/ 161 h 163"/>
              <a:gd name="T32" fmla="*/ 1040 w 1117"/>
              <a:gd name="T33" fmla="*/ 160 h 163"/>
              <a:gd name="T34" fmla="*/ 1114 w 1117"/>
              <a:gd name="T35" fmla="*/ 86 h 163"/>
              <a:gd name="T36" fmla="*/ 1114 w 1117"/>
              <a:gd name="T37" fmla="*/ 77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117" h="163">
                <a:moveTo>
                  <a:pt x="1114" y="77"/>
                </a:moveTo>
                <a:cubicBezTo>
                  <a:pt x="1040" y="3"/>
                  <a:pt x="1040" y="3"/>
                  <a:pt x="1040" y="3"/>
                </a:cubicBezTo>
                <a:cubicBezTo>
                  <a:pt x="1040" y="2"/>
                  <a:pt x="1039" y="2"/>
                  <a:pt x="1039" y="2"/>
                </a:cubicBezTo>
                <a:cubicBezTo>
                  <a:pt x="1038" y="1"/>
                  <a:pt x="1036" y="0"/>
                  <a:pt x="1034" y="0"/>
                </a:cubicBezTo>
                <a:cubicBezTo>
                  <a:pt x="578" y="0"/>
                  <a:pt x="578" y="0"/>
                  <a:pt x="578" y="0"/>
                </a:cubicBezTo>
                <a:cubicBezTo>
                  <a:pt x="562" y="0"/>
                  <a:pt x="562" y="0"/>
                  <a:pt x="562" y="0"/>
                </a:cubicBezTo>
                <a:cubicBezTo>
                  <a:pt x="440" y="0"/>
                  <a:pt x="440" y="0"/>
                  <a:pt x="440" y="0"/>
                </a:cubicBezTo>
                <a:cubicBezTo>
                  <a:pt x="106" y="0"/>
                  <a:pt x="106" y="0"/>
                  <a:pt x="106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3"/>
                  <a:pt x="0" y="163"/>
                  <a:pt x="0" y="163"/>
                </a:cubicBezTo>
                <a:cubicBezTo>
                  <a:pt x="106" y="163"/>
                  <a:pt x="106" y="163"/>
                  <a:pt x="106" y="163"/>
                </a:cubicBezTo>
                <a:cubicBezTo>
                  <a:pt x="440" y="163"/>
                  <a:pt x="440" y="163"/>
                  <a:pt x="440" y="163"/>
                </a:cubicBezTo>
                <a:cubicBezTo>
                  <a:pt x="562" y="163"/>
                  <a:pt x="562" y="163"/>
                  <a:pt x="562" y="163"/>
                </a:cubicBezTo>
                <a:cubicBezTo>
                  <a:pt x="578" y="163"/>
                  <a:pt x="578" y="163"/>
                  <a:pt x="578" y="163"/>
                </a:cubicBezTo>
                <a:cubicBezTo>
                  <a:pt x="1034" y="163"/>
                  <a:pt x="1034" y="163"/>
                  <a:pt x="1034" y="163"/>
                </a:cubicBezTo>
                <a:cubicBezTo>
                  <a:pt x="1036" y="163"/>
                  <a:pt x="1038" y="162"/>
                  <a:pt x="1039" y="161"/>
                </a:cubicBezTo>
                <a:cubicBezTo>
                  <a:pt x="1039" y="160"/>
                  <a:pt x="1040" y="160"/>
                  <a:pt x="1040" y="160"/>
                </a:cubicBezTo>
                <a:cubicBezTo>
                  <a:pt x="1114" y="86"/>
                  <a:pt x="1114" y="86"/>
                  <a:pt x="1114" y="86"/>
                </a:cubicBezTo>
                <a:cubicBezTo>
                  <a:pt x="1117" y="83"/>
                  <a:pt x="1117" y="79"/>
                  <a:pt x="1114" y="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5209" y="967417"/>
            <a:ext cx="2834153" cy="3943250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>
                <a:solidFill>
                  <a:srgbClr val="FEFFFF"/>
                </a:solidFill>
              </a:rPr>
              <a:t>FACTORES CRÍTICOS PARA EL BUEN TRABAJO EN EQUIPO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405209" y="5189400"/>
            <a:ext cx="2834153" cy="54426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1600">
                <a:solidFill>
                  <a:srgbClr val="FEFFFF"/>
                </a:solidFill>
              </a:rPr>
              <a:t>.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SV" dirty="0"/>
              <a:t>Frases célebres</a:t>
            </a:r>
          </a:p>
        </p:txBody>
      </p:sp>
      <p:sp>
        <p:nvSpPr>
          <p:cNvPr id="8" name="Marcador de contenido 7"/>
          <p:cNvSpPr>
            <a:spLocks noGrp="1"/>
          </p:cNvSpPr>
          <p:nvPr>
            <p:ph sz="half" idx="2"/>
          </p:nvPr>
        </p:nvSpPr>
        <p:spPr>
          <a:xfrm>
            <a:off x="5337307" y="2136706"/>
            <a:ext cx="3339149" cy="3767397"/>
          </a:xfrm>
        </p:spPr>
        <p:txBody>
          <a:bodyPr>
            <a:normAutofit/>
          </a:bodyPr>
          <a:lstStyle/>
          <a:p>
            <a:r>
              <a:rPr lang="es-SV" sz="2800" dirty="0"/>
              <a:t>“</a:t>
            </a:r>
            <a:r>
              <a:rPr lang="es-SV" sz="2800" i="1" dirty="0"/>
              <a:t>Todos somos muy ignorantes. Lo que ocurre es que no todos ignoramos las mismas cosas.”</a:t>
            </a:r>
          </a:p>
          <a:p>
            <a:r>
              <a:rPr lang="es-SV" sz="1600" dirty="0"/>
              <a:t>Albert Einstein, científico alemán de origen judío.          (1879-1955)</a:t>
            </a:r>
          </a:p>
        </p:txBody>
      </p:sp>
      <p:pic>
        <p:nvPicPr>
          <p:cNvPr id="2052" name="Picture 4" descr="Resultado de imagen de albert einstein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5200" y="2031861"/>
            <a:ext cx="3108791" cy="3872052"/>
          </a:xfrm>
          <a:prstGeom prst="rect">
            <a:avLst/>
          </a:prstGeom>
          <a:noFill/>
          <a:effectLst>
            <a:softEdge rad="139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24439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s-ES_tradnl" dirty="0"/>
              <a:t>1) Buen Liderazgo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03648" y="1628800"/>
            <a:ext cx="7560839" cy="4896544"/>
          </a:xfrm>
        </p:spPr>
        <p:txBody>
          <a:bodyPr>
            <a:normAutofit/>
          </a:bodyPr>
          <a:lstStyle/>
          <a:p>
            <a:r>
              <a:rPr lang="es-ES_tradnl" sz="2400" dirty="0"/>
              <a:t>Establece en conjunto un </a:t>
            </a:r>
            <a:r>
              <a:rPr lang="es-ES_tradnl" sz="2400" b="1" i="1" dirty="0"/>
              <a:t>Objetivo </a:t>
            </a:r>
            <a:r>
              <a:rPr lang="es-ES_tradnl" sz="2400" dirty="0"/>
              <a:t>Individual y Colectivo para el quipo y sus miembros.</a:t>
            </a:r>
          </a:p>
          <a:p>
            <a:r>
              <a:rPr lang="es-ES_tradnl" sz="2400" dirty="0"/>
              <a:t>Coordina las </a:t>
            </a:r>
            <a:r>
              <a:rPr lang="es-ES_tradnl" sz="2400" b="1" i="1" dirty="0"/>
              <a:t>funciones</a:t>
            </a:r>
            <a:r>
              <a:rPr lang="es-ES_tradnl" sz="2400" dirty="0"/>
              <a:t> y actividades de los miembros.</a:t>
            </a:r>
          </a:p>
          <a:p>
            <a:r>
              <a:rPr lang="es-ES_tradnl" sz="2400" dirty="0"/>
              <a:t>Ayuda y </a:t>
            </a:r>
            <a:r>
              <a:rPr lang="es-ES_tradnl" sz="2400" b="1" i="1" dirty="0"/>
              <a:t>apoya</a:t>
            </a:r>
            <a:r>
              <a:rPr lang="es-ES_tradnl" sz="2400" dirty="0"/>
              <a:t>  al equipo a alcanzar sus objetivos.</a:t>
            </a:r>
          </a:p>
          <a:p>
            <a:r>
              <a:rPr lang="es-ES_tradnl" sz="2400" b="1" i="1" dirty="0"/>
              <a:t>Estimula</a:t>
            </a:r>
            <a:r>
              <a:rPr lang="es-ES_tradnl" sz="2400" dirty="0"/>
              <a:t> al equipo al buen desempeño.</a:t>
            </a:r>
          </a:p>
          <a:p>
            <a:r>
              <a:rPr lang="es-ES_tradnl" sz="2400" b="1" i="1" dirty="0"/>
              <a:t>Promueve</a:t>
            </a:r>
            <a:r>
              <a:rPr lang="es-ES_tradnl" sz="2400" dirty="0"/>
              <a:t> el orden, la armonía, los valores  y la disciplina.</a:t>
            </a:r>
          </a:p>
          <a:p>
            <a:r>
              <a:rPr lang="es-ES_tradnl" sz="2400" dirty="0"/>
              <a:t>Se rige por </a:t>
            </a:r>
            <a:r>
              <a:rPr lang="es-ES_tradnl" sz="2400" b="1" i="1" dirty="0"/>
              <a:t>Principios</a:t>
            </a:r>
          </a:p>
          <a:p>
            <a:pPr marL="0" indent="0">
              <a:buNone/>
            </a:pPr>
            <a:endParaRPr lang="es-ES_tradnl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El liderazgo Bíblico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 dirty="0"/>
              <a:t>“</a:t>
            </a:r>
            <a:r>
              <a:rPr lang="es-ES_tradnl" sz="3600" dirty="0"/>
              <a:t>Pero quiero que sepáis que Cristo es la </a:t>
            </a:r>
            <a:r>
              <a:rPr lang="es-ES_tradnl" sz="3600" b="1" dirty="0"/>
              <a:t>cabeza</a:t>
            </a:r>
            <a:r>
              <a:rPr lang="es-ES_tradnl" sz="3600" dirty="0"/>
              <a:t> de todo varón, y el varón es la </a:t>
            </a:r>
            <a:r>
              <a:rPr lang="es-ES_tradnl" sz="3600" b="1" dirty="0"/>
              <a:t>cabeza</a:t>
            </a:r>
            <a:r>
              <a:rPr lang="es-ES_tradnl" sz="3600" dirty="0"/>
              <a:t> de la mujer, y Dios la </a:t>
            </a:r>
            <a:r>
              <a:rPr lang="es-ES_tradnl" sz="3600" b="1" dirty="0"/>
              <a:t>cabeza</a:t>
            </a:r>
            <a:r>
              <a:rPr lang="es-ES_tradnl" sz="3600" dirty="0"/>
              <a:t> de Cristo.”</a:t>
            </a:r>
          </a:p>
          <a:p>
            <a:pPr lvl="1"/>
            <a:r>
              <a:rPr lang="es-ES_tradnl" dirty="0"/>
              <a:t>1 Corintios 11:2-4  </a:t>
            </a:r>
          </a:p>
          <a:p>
            <a:pPr>
              <a:buNone/>
            </a:pPr>
            <a:endParaRPr lang="es-ES_tradnl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Ejemplos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_tradnl" sz="2400" dirty="0"/>
              <a:t>Dios hizo equipo con el hombre.</a:t>
            </a:r>
          </a:p>
          <a:p>
            <a:r>
              <a:rPr lang="es-ES_tradnl" sz="2400" dirty="0"/>
              <a:t>El hombre hizo equipo con la mujer.</a:t>
            </a:r>
          </a:p>
          <a:p>
            <a:r>
              <a:rPr lang="es-ES_tradnl" sz="2400" dirty="0"/>
              <a:t>Los padres hacen equipo con los hijos.</a:t>
            </a:r>
          </a:p>
          <a:p>
            <a:r>
              <a:rPr lang="es-ES_tradnl" sz="2400" dirty="0"/>
              <a:t>Jesús hizo un equipo de 12.</a:t>
            </a:r>
          </a:p>
          <a:p>
            <a:r>
              <a:rPr lang="es-ES_tradnl" sz="2400" dirty="0"/>
              <a:t>Moisés hizo un equipo de líderes para gobernar al pueblo.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280890"/>
          </a:xfrm>
        </p:spPr>
        <p:txBody>
          <a:bodyPr/>
          <a:lstStyle/>
          <a:p>
            <a:pPr algn="l"/>
            <a:r>
              <a:rPr lang="es-ES_tradnl"/>
              <a:t>2)Objetivo Común </a:t>
            </a:r>
            <a:endParaRPr lang="es-ES_trad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5576" y="1700808"/>
            <a:ext cx="8388423" cy="4896544"/>
          </a:xfrm>
        </p:spPr>
        <p:txBody>
          <a:bodyPr>
            <a:normAutofit/>
          </a:bodyPr>
          <a:lstStyle/>
          <a:p>
            <a:r>
              <a:rPr lang="es-ES_tradnl" sz="3200"/>
              <a:t>Permite que todos los miembros del equipo caminen en </a:t>
            </a:r>
            <a:r>
              <a:rPr lang="es-ES_tradnl" sz="3200" b="1" i="1"/>
              <a:t>la misma dirección</a:t>
            </a:r>
            <a:r>
              <a:rPr lang="es-ES_tradnl" sz="3200"/>
              <a:t>.</a:t>
            </a:r>
          </a:p>
          <a:p>
            <a:endParaRPr lang="es-ES_tradnl" dirty="0"/>
          </a:p>
        </p:txBody>
      </p:sp>
      <p:pic>
        <p:nvPicPr>
          <p:cNvPr id="3074" name="Picture 2" descr="Resultado de imagen de objetivo comu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3787" y="4149080"/>
            <a:ext cx="4572000" cy="206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SV" dirty="0"/>
              <a:t>Caso de una Aerolínea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403648" y="1556792"/>
            <a:ext cx="6591985" cy="3777622"/>
          </a:xfrm>
        </p:spPr>
        <p:txBody>
          <a:bodyPr/>
          <a:lstStyle/>
          <a:p>
            <a:pPr lvl="1"/>
            <a:r>
              <a:rPr lang="en-US" sz="2800" dirty="0"/>
              <a:t>“</a:t>
            </a:r>
            <a:r>
              <a:rPr lang="es-ES_tradnl" sz="2800" dirty="0"/>
              <a:t>Que toda persona que vuele con nosotros tenga una experiencia </a:t>
            </a:r>
            <a:r>
              <a:rPr lang="es-ES_tradnl" sz="2800" b="1" i="1" dirty="0"/>
              <a:t>placentera y memorable</a:t>
            </a:r>
            <a:r>
              <a:rPr lang="es-ES_tradnl" sz="2800" dirty="0"/>
              <a:t>, desde el primer contacto hasta la llegada a su destino final.”</a:t>
            </a:r>
          </a:p>
          <a:p>
            <a:endParaRPr lang="es-SV" dirty="0"/>
          </a:p>
        </p:txBody>
      </p:sp>
      <p:pic>
        <p:nvPicPr>
          <p:cNvPr id="4" name="Picture 2" descr="Resultado de imagen de vuelo placenter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1688" y="4361726"/>
            <a:ext cx="4192560" cy="2407889"/>
          </a:xfrm>
          <a:prstGeom prst="rect">
            <a:avLst/>
          </a:prstGeom>
          <a:noFill/>
          <a:effectLst>
            <a:softEdge rad="1143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55483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Momentos</a:t>
            </a:r>
            <a:r>
              <a:rPr lang="en-US" dirty="0"/>
              <a:t> de La </a:t>
            </a:r>
            <a:r>
              <a:rPr lang="en-US" dirty="0" err="1"/>
              <a:t>Verdad</a:t>
            </a:r>
            <a:endParaRPr lang="es-ES_trad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87624" y="1905000"/>
            <a:ext cx="5328593" cy="4764360"/>
          </a:xfrm>
        </p:spPr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s-ES_tradnl" sz="2400" dirty="0"/>
              <a:t>Información/Reservación.</a:t>
            </a:r>
          </a:p>
          <a:p>
            <a:pPr marL="514350" indent="-514350">
              <a:buFont typeface="+mj-lt"/>
              <a:buAutoNum type="arabicPeriod"/>
            </a:pPr>
            <a:r>
              <a:rPr lang="es-ES_tradnl" sz="2400" dirty="0"/>
              <a:t>Compra de boleto.</a:t>
            </a:r>
          </a:p>
          <a:p>
            <a:pPr marL="514350" indent="-514350">
              <a:buFont typeface="+mj-lt"/>
              <a:buAutoNum type="arabicPeriod"/>
            </a:pPr>
            <a:r>
              <a:rPr lang="es-ES_tradnl" sz="2400" dirty="0"/>
              <a:t>Atención en aeropuerto.</a:t>
            </a:r>
          </a:p>
          <a:p>
            <a:pPr marL="514350" indent="-514350">
              <a:buFont typeface="+mj-lt"/>
              <a:buAutoNum type="arabicPeriod"/>
            </a:pPr>
            <a:r>
              <a:rPr lang="es-ES_tradnl" sz="2400" dirty="0"/>
              <a:t>Ingreso a la aeronave.</a:t>
            </a:r>
          </a:p>
          <a:p>
            <a:pPr marL="514350" indent="-514350">
              <a:buFont typeface="+mj-lt"/>
              <a:buAutoNum type="arabicPeriod"/>
            </a:pPr>
            <a:r>
              <a:rPr lang="es-ES_tradnl" sz="2400" dirty="0"/>
              <a:t>Horario de salida.</a:t>
            </a:r>
          </a:p>
          <a:p>
            <a:pPr marL="514350" indent="-514350">
              <a:buFont typeface="+mj-lt"/>
              <a:buAutoNum type="arabicPeriod"/>
            </a:pPr>
            <a:r>
              <a:rPr lang="es-ES_tradnl" sz="2400" dirty="0"/>
              <a:t>Experiencia del vuelo</a:t>
            </a:r>
          </a:p>
          <a:p>
            <a:pPr marL="514350" indent="-514350">
              <a:buFont typeface="+mj-lt"/>
              <a:buAutoNum type="arabicPeriod"/>
            </a:pPr>
            <a:r>
              <a:rPr lang="es-ES_tradnl" sz="2400" dirty="0"/>
              <a:t>Atención y servicio en el viaje</a:t>
            </a:r>
          </a:p>
          <a:p>
            <a:pPr marL="514350" indent="-514350">
              <a:buFont typeface="+mj-lt"/>
              <a:buAutoNum type="arabicPeriod"/>
            </a:pPr>
            <a:r>
              <a:rPr lang="es-ES_tradnl" sz="2400" dirty="0"/>
              <a:t>Horario de llegada</a:t>
            </a:r>
          </a:p>
          <a:p>
            <a:pPr marL="514350" indent="-514350">
              <a:buFont typeface="+mj-lt"/>
              <a:buAutoNum type="arabicPeriod"/>
            </a:pPr>
            <a:r>
              <a:rPr lang="es-ES_tradnl" sz="2400" dirty="0"/>
              <a:t>Salida de la aeronave</a:t>
            </a:r>
          </a:p>
          <a:p>
            <a:pPr marL="514350" indent="-514350">
              <a:buFont typeface="+mj-lt"/>
              <a:buAutoNum type="arabicPeriod"/>
            </a:pPr>
            <a:r>
              <a:rPr lang="es-ES_tradnl" sz="2400" dirty="0"/>
              <a:t>Entrega de Maletas.</a:t>
            </a:r>
          </a:p>
          <a:p>
            <a:pPr marL="514350" indent="-514350">
              <a:buFont typeface="+mj-lt"/>
              <a:buAutoNum type="arabicPeriod"/>
            </a:pPr>
            <a:endParaRPr lang="es-ES_tradnl" dirty="0"/>
          </a:p>
        </p:txBody>
      </p:sp>
      <p:pic>
        <p:nvPicPr>
          <p:cNvPr id="28674" name="Picture 2" descr="http://t1.gstatic.com/images?q=tbn:ANd9GcSnhGzWIadH60-KwYDIP1SsCEDLr122CpjJZSDGG65rZq_v1Ynj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16217" y="2171773"/>
            <a:ext cx="2630772" cy="332172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7323826" y="1669055"/>
            <a:ext cx="1309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/>
              <a:t>INICIO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612177" y="5760274"/>
            <a:ext cx="7326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/>
              <a:t>FIN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Componentes Básicos del Objetivo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1600" y="2276872"/>
            <a:ext cx="7920880" cy="3777622"/>
          </a:xfrm>
        </p:spPr>
        <p:txBody>
          <a:bodyPr>
            <a:normAutofit/>
          </a:bodyPr>
          <a:lstStyle/>
          <a:p>
            <a:r>
              <a:rPr lang="es-ES_tradnl" sz="3200" b="1" i="1" dirty="0"/>
              <a:t>Cuál</a:t>
            </a:r>
            <a:r>
              <a:rPr lang="es-ES_tradnl" sz="3200" dirty="0"/>
              <a:t> es el propósito de nuestra labor</a:t>
            </a:r>
          </a:p>
          <a:p>
            <a:r>
              <a:rPr lang="es-ES_tradnl" sz="3200" b="1" i="1" dirty="0"/>
              <a:t>Quién</a:t>
            </a:r>
            <a:r>
              <a:rPr lang="es-ES_tradnl" sz="3200" dirty="0"/>
              <a:t> depende de mi trabajo</a:t>
            </a:r>
          </a:p>
          <a:p>
            <a:r>
              <a:rPr lang="es-ES_tradnl" sz="3200" b="1" i="1" dirty="0"/>
              <a:t>De quié</a:t>
            </a:r>
            <a:r>
              <a:rPr lang="es-ES_tradnl" sz="3200" dirty="0"/>
              <a:t>n dependo yo</a:t>
            </a:r>
          </a:p>
          <a:p>
            <a:r>
              <a:rPr lang="es-ES_tradnl" sz="3200" b="1" i="1" dirty="0"/>
              <a:t>Cuáles </a:t>
            </a:r>
            <a:r>
              <a:rPr lang="es-ES_tradnl" sz="3200" i="1" dirty="0"/>
              <a:t>son los indicadores del desempeño.</a:t>
            </a:r>
          </a:p>
          <a:p>
            <a:endParaRPr lang="es-ES_tradnl" sz="3600" dirty="0"/>
          </a:p>
        </p:txBody>
      </p:sp>
      <p:sp>
        <p:nvSpPr>
          <p:cNvPr id="4" name="AutoShape 4" descr="data:image/jpeg;base64,/9j/4AAQSkZJRgABAQAAAQABAAD/2wCEAAkGBxAQDxANEBAPDw8QDw8QFg8QEBQODw8QFBQWFhQUFRQYHCghGBomHBUUITEhJikrLy4uFx8zODMsNygtLiwBCgoKDg0OGxAQGzQkICQvLCwsMC80LCwwLC8sLCwsLCwsLCwvLCwsLCwsLCwsLCwsLCwsLCwsLCwsLCwsLCwsLP/AABEIALcBEwMBEQACEQEDEQH/xAAcAAEAAQUBAQAAAAAAAAAAAAAAAgEDBAUGBwj/xABMEAABAwIDAwgGBgUJCAMAAAABAAIDBBEFBhIhMUEHE1FhcYGRoSIyQlJysRQjQ2KCkhUzssHRFhdTVJOi0tPwJERzg6PCw+FVY4T/xAAbAQEAAgMBAQAAAAAAAAAAAAAAAQQCAwUGB//EAD4RAAIBAgIEDAQFAwMFAAAAAAABAgMEBRESITFBEzJRYXGBkaGxwdHwFCJC4QYVM1KSU6LSJENiI1SCsvH/2gAMAwEAAhEDEQA/APcUAQBAEAQBAEAQBAEAQBAEAQBAEAQBAEAQBAEAQBAEAQBAEAQBAEAQBAEAQBAEAQBAEAQBAEAQBAEAQBAEAQBAEAQBAEAQBAEAQBAEAQBAEAQBAEAQBAEAQBAEAQFCQgyLUlVG31pGN7XAfNQ5JGcaU5bIt9RYdi9MN9RAO2Vn8VjwkOU2q0uHshLsZOLEoH7GzwuJ4NkaT5FSpxexmMratHjQa6mZIKyNJVAEAQBAEAQBAEAQBAEAQBAEAQBAEAQBAEAQBAEAQBAEBocxZuo6EWmkvLa4gj9OU9Gz2R1my1VK0Ke06Fnhlxd66a1cr2ffqPNsa5XahxLaaOOBu0anfXS9R90dliqkrqb4qyPQUcBtaeutJyfItS9e9HKVmesRl9arqB8D+YHhHZanOo9si/C1sqfFpLr1+OZg/p+skIbz9S9ziABz0ji4ncAL7Ssfme83KVGK1U0upeh1eG5ExaqZzj28yLXAqZSHO/DYkd9lmrWpJFaWP2lF5LuS+xr8VyjiFLcy0z3MHtxfWtt0nTe3fZaZ2047UdG2xu1raozWfI9T7zRteCtDTOrGaZJQZmbQ4xUwWMM80VuDJHBve29is41JR2Mr1rO3rfqQT6Ujq8I5Tq2KwnEdSziSBFJ3Obs8QrML2a42s4d1+GLWprpZwfaux6+89AwDPVFV2YH8xKdnNTWaSfuu3O+fUr1O6pz5meXvcCu7XW1pR5Vr7VtXgdOrBxggCAIAgCAIAgCAIAgCAIAgCAIAgCAIAgCAIAgCA+Tp6hzyXOJJcSSSblxO0kniVx0j6NKo2slqXIWVkazo8n5OqcSkIiGiFps+oeDoYd+ke87qHVey2U6Tm9RTvL2nbR+bW9yPc8r5Oo8PaOZjDprWdUSAOld02PsjqFu9XoUow2Hlbq+q3D+Z6uTcdCthTCA5/H8nUNaCZYQ2Q/bRWjlv0kjY78QK01KEJ7UdC0xS5tuJLNcj1r7dR5bmfk9q6PVLFerpxtuxp51g+8ziOsX7lz61pKOta0eww/8AEFKtlCfyy59nU/J95yLXXVNrI9HGalsKoZhCDqssZ7qqPTG4mopxYc1IfSaPuP3js2hWaN1Onq2o4mI4Db3ecorRnyrf0rf4nr2Xsx01czXA+7gAXRO2Sx9rejrGxdSlWjUWcTwd9h1ezno1Vq3Pc+h+W0262lEIAgCAIAgCAIAgCAIAgCAIAgCAIAgCAIAgCA+SVyT6GdfyfZKfiUut+plJGfTkGwvP9Gzr6TwHcttKk5vmObiF+raOS1yez1Z7/QUUUEbIIWNjjYLNY0WAH8etdBJJZI8jOpKpJyk82zIUmAQBAEAQHE5y5PoKzVPBpp6rfcC0Up++BuP3h33VatbRnrWpncw3G6ts1CfzR710eh47iNBNTSup6iN0UreB3EcC07iOsLlTpuDyZ760vKdxBTg8177GWFrLYQF+irJIJGzRPdHIw3DmmxH8R1KYycXmjXWo060HCos09zPYMk59jrLU9RpiqdwO6Ob4fdd93w6B1be6U/lltPAYvgM7XOrR+aHfH1XP2ncK4edCAIAgCAIAgCAIAgCAIAgCAIAgCAIAgCAID5iyll6XEKplNHsb60knCKIH0ndvADiSFzKcHN5I91d3Mbem5y6udn0lhWGxUsMdNC0MijbpAHmSeJJ2k9a6UYqKyR4mrVlVm5zebZlqTWEAQBAEAQBAaXNGWqfEIeambZwvomaPrIndR4jpHFa6lKNRZMuWV9VtJ6UHq3rc/fKeF5iwKegnNPONhuWSj1JW9IPT0jguRVouDyZ9Fw7Eqd3T0ovp5un1NatB1AgKtNto2Ebb8QpIazPUsh8oIIFLXPAIHoVLzYEe7IeB6HceO3aejb3f0z7TxeM/h9putarpivFenZzdnLm3D27TWU/4ZA8+AVp16a+pHn44Tey2UpdmXiTwrM1FVSGGCdskgaXaQHNOkbyLgXUwrQm8osxucMuraGnVhktm7yNutpRCAIAgCAIAgCAIAgCAIAgCAIAgCAIDkuTbLAw+jbrbapnDZJTxbs9GP8IPiStNGnoR5zoYld/EVdXFWpevWdatxzwgCAIAgCAIAgONz/nN2GuhYyJsjpmyO1PJDWhpaBu37zx2WHSq1xXdPLJHawjC4Xuk6kskstnvUeb5izvUV8PMTxUui4cCyN2pjh7TXFxsVQqXU5rJpHr7PAra2np05S7Vr7EjmQFWO2lksgoAQBAEBt8oV/0evpZuAma13wP9B3k4rbRlo1EyhilDh7SpT5tXSta70fRK7p8qCAIAgCAIAgCAIAgCAIAgCAIAgCAICiAIAgCAIAgCAIAgMTE8NgqYzDPGyWM+y4XsekHeD1jasZRUlkzbRrVKMtOm8meVZp5L5YdU1A4zR7Sad5+tb8DvaHVv7VRq2m+J6rD/AMRfTW1c+7r5Dz65DixwLHtJaWOFnNcNhBB4qhKDR66lcQqLV76CSwN4QBAEAQH0hgFbz9JTz8ZIY3H4i0avO679OWlBM+SXtHgbidPkbRnrMrBAEAQFUBRAEBVAEAQBAEAQBAEAQBAW9YQDWEBTnAgGsIBrQDWgK60A1IBqQDUgF0Bz+acoUmINvK3RMBZtRGAJBbcD7w6j3WWqpRjPaXrPEa1q/lea5Hs+x41mbK9Xhzvrm85ATZtRGCYz0B3unqPddcytbyge4w7GaVwss9fJv+6NMDfaFWyO5GSks0VUEhAEB7hyV1fOYYxt7mGSWPuvrHk5dizlnS6D5z+I6WhfN/uSfl5HX3Vo4QugCAICqAIAgCAIAgCAIAgCAqgCAIDjWYnJxKAvsxB3SgL7K4oC82sQFxtUgLgqUBMToCYmQEhKgJCVAVEiAlrQEJ42SNdG9rXscC1zHAOa4HgQd6hpPaTGTi9KLyZ5bnDk1czVU4ddw3upCdo6eaJ3/CdvRfcqVa1z1xPUYbj7i1Ct2+vqedB20tILXNJBa4WcCN4IXOlBo9nRrxqrNElibggPU+ReqvHVwe6+KQfiDmn9lviujYPU0eL/ABXT+elU5U12ZPzZ6VddA8iLoCt0AugF0BW6AIAgCAICqAIAgCAIAgCA43mEA5pASDUBMICYcgLjZEBNsiAuCVATbKgKuqA3a5waOkkD5oSk3sLRxWEfaNPwnX8rqM0ToS5CLsaiHFx/CR87JmNHnMaXNdMz1ntb8Ukbf+5Q5pGyNCctifYzDkz/AELftof7XV+y0rHhY8puVjXf0vs+5x+ca7CsQ+tbI2GqG6eNkkgf1SNDBft3jr3KvV4OfSdawleWryyzjyNpZdGs4LUWnS8EHg6xAd1i6586bR7K3vI1Fk3rJrUXTrOTrHPok8pLJZGyQ20xRGZ+prgQdII2WLtvYrdpPRkzz/4hteHoReaTUt7y2p/Y9BGeY+MFaO2ik/xK/wAMuR9h5H8tlulH+S9CX8u6YesKhnxUcwTh4+0T+VVXsyf/AJRLjc+0PGYN+OOaP5sKfEQ5fEflNzuj2NPzMiLOtA7dVU3fKWftNCnh4cpreF3K+h9nozYQY7Tv9SaF/wAE8bvm4LNVIvYzRK0qx2xa6UzNbUg7dLrdIAd+ySsszS4c/vrK/SmcTp+JpZ8wmaHBy3epOOVrvVc13wkH5KczFxa2omhBW6AIAgCAICqAIAgOcMaAgY0BEsQES1AUsgLVTUsiaXyPbG0e09waPEqG0lmzOFOVR6MFm+YsRYg6TbDFLI3+kcOZiPY5+0jraCsVPPYja7fQ/UklzbX3ebRGsqHxN1zzQU7Oneb9T37D+VG8lnJ5CFNTejTi5P3uXqcviOc6Zlw11TUke1qMEflYW/CtLrwXOdGnhleW3KPe/PxNfFiuIVHpU1HHG07pHNv363WB7gViqk5cWJlO2tqWqrUbfJ9kXXYPiLxeorjGOIiGmw+Jumyz4Oo+NI0fE2sXlTpZ9PtmoqqbD2XE1XPUniOcMgv+EfMrFxpra8yxGpdy4kFHqy8fQxYq6hB0wUD5j94l/kS5QnT3RzMpQuss6lXLu9DOhqqr7LD6aHre1oP7is1pbooqydFceq30e2ZIqsRG0y0kA6mXt4rLKpzI16VruUpGDiT3TgR1WJ07gDcN5qMlp6iLELXOOkspSLlvXVF6VGi+1nP1OmJ+hsrJmcJG/IjgqNWjk9TPVWGJcJH/AKiy6d3qjZ4BVCOcPNQ+laWuBmYA4gEbrdBsFjQeU9uRuxaHCWryip7Hl1nYQ4o0+rj0g+KFv8Fe01/UPJcDJbbVdpmwVk5No8xU5+7JDACfzKdKW6p4EunTy+a0fU5G1iixdwvHV4dV/FHa/wCQKcq25pmhysE/mpzj1+paqG4m39dhOH1Q/wDrDb/3iT5KHwu+CZth8G/068o9OfvvNPWYhh7fRrcEfTk7LsvF4H0PIrTKdNceGXvqL1OhdvXQudLp1+pOkp8Ck2Q1VXQO3/rHRgficCPNSlQextETnicP1IRqdSfcsvA3keXMQa0PocYfKzhzp54H8ZLh5LbwVRa4TKTvrVvK4t8nzau7V4mLVYjjVNtqaOCsYN8jIw8nruzd+VYuVaPGWfv3uNsKOH1v0qjg+TPLx9SuH8oNI7ZLHU0rhs1RyOmjb+D92kpG6hvTRFXBq64jUulZPt+51eG4i2oGqlq4agDe17Rzg6jo06e9pViMtLivM5Vag6TyrU3Ho2d+efaZD8Rkj2zU8gb78P8AtLB3AB/91ZabW1eZrVCM+JNdD1fbvL9DiMM4LoZWSgGx0OBLT0OG9p6ipjJS2M11aFSk8pxaMq6yNRVAEAQBAaYsQECxAWy1AQcEBx2J5qfJK2koGiSR7gwTHay59wcQNp1HZs4qpO4bejTO9bYSoQda6eSWvLf1+m06bB8pxxETTuNXVbzNL6QYeIiadjB5rbCklrlrZQuL6U1oUloQ5Fv6XvMHPWYzRNbFEA6olaXAu2tjZe2ojiSb2HUVjXraGpbTdhmH/EtynxV3vkPJ66pklcZZnukft9J51G3QOgdQXPcm3mz1VOhGC0ILJHqOWsjQwMZLM1stQQHHUNTIj0Nadlx07+xdClQUVm9p5S9xKdWTjTeUe99PoZebK4UVMZ9OtzniNjT6usgnb1ANJWdWpoRzK9jafE1dDPJbX76zyTE66epdqmkc/bsbujb2NGwLnyqOW1nqqVnTorKCy8e06zJmSYp4G1k31geXaY7+g0NcW+lbebg7FaoUlKOkzjYlezp1HShqy2vp16jqa3CG08EkjIvRijc/m4mgXDRewAVl5RjmciClWqKLetvLNnluIYxUzE2fzTDubFs2fFvKoyuJM9JTwqlT3Zvn9DJyvlH6e6Rz5dsdvQveVwPHbubwWdFKo9bK99OVqkox29n/ANOrj5OY2+rEHdbyX/NWlSitxxpXdZ/V2ajlcUEtOXxnDmxsF2kzRaA4dRAsR1gqvOqo6nE6lCyqVMpRq5vmfvwNJhFVJBO2VrYi1pcQx7tTBcEW33O9VtKKlpI7rp3FSg6E08nlr68zuMMzOZSGuwyCqHERRl7vDS662q40nlo5nOnhTprNVnHpeXmjv4soUE8THvoWQl7Q4sDeZkYSNx5sixVngYSWbjkcd4hdUptRq6WW/an2nJ5yyPT0cJrIJnRljmgRSOBLiTb6t/ratt+OwFVq1vGC0os7GHYrVuJ8DUjnnvXmtmRz2GZsrqcjRUSPaPYmPPMPV6W0dxC0RrVI7GdKth1tW40EudavDzPWcp41+kKTnnxaPTdG5pGqN5aBdzb727bdoI4Lo0qnCRzaPJX9r8JW0Iyz1Zrl6+fy1mrzLkKlmjfJAxtNMGlw0ejC4i5s5m4dot3rXVtoSWa1Mt2WL16clGo9KPPt6n6nk2HV8sDhLBI+F+w3Y4tv8Q3O7Ddc6MnHXF5HrK1KFVaNRJrn96j1vk/zY+uEkMzQJ4mtdraLNkYTa5HBwPdtXRt6znqe08liuHRtmpwfyvdyfY2eYcqUtaCXsDJrbJ4wGyA8NXvjqK2VKMZ7dpVtMRr2z+V5rkez7dR4vX0klJUvhLi2WB5bzkZLT1Oa4bRcEHvXLknCWW9HtKVSFekppapLY/M9AyHneSWVlFVHW59xHPazi4C+l9uoGxVyhcNvRkefxTCoQg61HUltXmvQ6/GMvU9T9Y4OinA9GphPNVDOj0xvHUbhWZ0oy17+U5Fve1aHyrXHfF60+rzOU/lVVYbUfQ8Q/wBoisHMqmNtIYybBxaNjrWNxvFuNwq/DSpS0Z6+c635dRvKXDW3yvfF7M/Lm3dB3NJVMlY2WN7XxvGpr2m4cFbTTWaODUpypycZrJovXUmBW6ArdAashAQcEBacgOU5QcQMVKI2kgzv0EjfoAJd47B3qtdTcYZLedjBaCqXGlL6Vn17vU4bLeJClrIKpwLmxvOoDfpc0scR1gOJ7lRpz0JqR6a8t3XoSpra/J5nutHURzRtlie2SN4uHNNwf9dC60ZKSzR4SpTlTk4TWTRy2fspOrWsngt9IiaW6CbCWO99N+DgSbX2bSq9xRc9a2nUwrEI27cKnFfc/TlPJaukfE8xSsdG8bCx7S13geHWuc1k8metpyjNaUHmuVHoeVM/x6GU9bdrmgNFQAXNcBsHOAbQesbOJsrtK6WWU+087fYLLSc6Gvm9PTb0na1NJTV1O6Mlk8MgG1jg4A7wQ4biFaajUjltRxYSrWtVSXyyXKedY1yaVEZLqVzahm8McRHMOrb6Lu247FSnayXF1norbG6M9VVaL7V6rvNThuJYhhTi0xSMjvd0U8buZJ6Wu3A9YK1xnUpbi3WtrW+Waab3NPX2eqOvwzlKpX2E8MsJttcy00flZ3krMbyL2o5FbAK0f05J9Op+neKqiwGuOts0UMjtupr/AKK4k8Sx4AJ7lDVCe/yJhPE7bU4tr+XevUwjybgkSUle0kbWkgah2Pjd+5Y/C74yNyxrVo1qXvoaM2HBsfh2MqoJmjhI/X5vjv5rJQuFseZplc4VU40GujV4MvipzC3Yaakl7C1p85B8lOlcLcvfWYcHhMtk5Lt/xZT6fjnHC6Ynp5yH/NTSr/tRPA4b/XfY/wDEl9OzCdjaKli+JzHfKZNK4/avfWOBwpbakn2/4luWjzFLsM1NAD7ha0+IY4qHG4e9IyjUwmH0uXvpRgScndTK7nKyvaXdJ1zEDqLyLeCw+Fk3nKRvWNUYLRoUvBeGZk0+W8EpSHVFVHO4ezJM3Tf/AIbN/YbrJUqMOM8zXO+xGvqpwcVzJ+LM+q5RMPgaGQNklDfRDYouZjaB8drDsBWbuqcVkivDBLqq9Ko0ul5vuzOQxrOlbXh1PDGY4nbDFAHTSvB4OcBe3UAO9Vp151NSOxbYXb2jU5vN8ryS6kQwjIFdOQXsFNH70xGq3VG3b42SFtOW3UTXxi2pcV6T5vX0zPTMt5dgw+JwYbudYyTPsHPtu6mtFzs61epUo01qPM3l7Vu5py2LYkazMWfqWmBZC4VM/BsZvE0/ek3dwuexa6lzGOpa2WrTB69bJz+WPPt6l66jyOtqnzSvmkOqSV5cSBvc47gPAAdi5zk282eup0404KEdiR3fJ9k6YTR11S0xMj9KOJ2yR7iCA5zfZAvex2387dvQlnpSODiuJ0+DdGk829r3L1fcenq+eYPHuUvG4qqpZHCQ9lO1zTINoc9xGoA8QNI29N1zbmopS1bj2ODWs6FFynqct3Mthm8lWLObLLRON2OYZmD3XAgPt2gg93Ws7SetxKuP0E4xrLbsfkemter55gmHICt0BguCAtPQGLM+yA4DlKlu2nPRJIO8tFvkVUu1qR3cCllOa5l4nEteqGR6hSNrguO1NG7VTylgJuYz6UT/AImn5ix61lCpKGxmm4tKNwsqiz5966zvsI5TonWbVQujP9JD9Yw9Zado7tSuQu19SODcYBNa6Ms+Z6n27PA6T6ZhmIs0F9NUD3H2EjewGzmnsW7Sp1NW05vBXlm9JJx6NnoaLE+TGmfc08skBPsu+vj8CQ7zWqVpF8V5F6jj1aOqpFS7n6dxoH5AxOmdrppWOI9qGZ0Eh7QbDzK0/DVI8VnQWMWdZaNVdqTXvqLrMbx+lH1sMkoH9JBz2z4oj53KnhK8Nq99Rg7TC6/Ekl0PLukZUXKe5vo1NEAOJbIWn8j2/vWSvMuNE1PAIvXSqd3mn5FX5pwSo2z0RafeMDCfzRuunDUZcaIWH4jS/TqZ9b89RadTZcl2iR8JP3pmW7nAhRlbvfl2mSqYtT2rP+PkQblbBXG8WJ6D/wAaG/7IKjgaL2S8DJ3+ILVOjn1P1L7coxfY44WdkgP7MoWXALdP32mDxKf122fV6xZfZlWqHqY6T3uP/mKngZbp++01vEKG+18P8S4Ms1//AM2f73+Yp4Gp+8x+Ptf+299hF2V60+tjhH5v80JwM/3++0lX9vutvD/EsOyiftcdcR0ayPnOVjwHLU99psWJL6LX3/EsSZSwsfrsV1dssX77qHQpfVPwM44je/7dDLqf2DMKy7H61U+X/mOcP+m0JoW63++oO4xWeyGXUvNl1uM5fg2x0xlI48yXnxlIU8Jbx2L31mDtcVq8aeXXl/6k5OU6Fg0U1EeoOeyEflYHJ8XFcWJCwCpLXVqdzfjkYr844xUG1PS6AdxZTvkI/G/0fJY8PWlxUbVhlhR11Z59LS7lr7zFkyxjVbtqHOA6KicNZ283HcDwUcFWnxu82q/w62/T/tXm8vE22HcloG2oqSR7kLNP9917/lC2Rs/3Mq1vxA9lKHW35L1Ono8Iw3DhrAghIH62Z4Mn5nG/gt8YU6Ry6lzd3j0db5ls7EazFeUejiuIQ+pf9wc3Hfre79wK1zuoLZrLNDA7ieufyrtfYvNo4PMGdKusBYXCGE/ZRXGodD373eQ6lUqV5z6DvWuF29vrSzlyvyW45pz7LUdByN9kCW1eHcBDL56QrNqv+ocXGpf6bLnXmeuU9TddE8kZsciAu6kBjOCAsSIDX1SA4jOVOZISBvaQ4do/9XWurDTjkW7G44CspPZsZ58165rWR7CFRNZoutkWORuUy4JVjkZqZLWDvTIyUzZUWPVcP6qpnYOgSFzfyuuPJZKpOOxmmpbUKvHgn1ee03lJyiYiwWc+GbrliFz+QtW1XVRFKeC2k9ia6H65m4puVOQfrKWN3XHKWeRafmtivHvRTn+H4fRN9a+6NgzlKo5NktNMO6OUeZ/cs/i4Paiu8CuI64TXeiLsx4BL+sgjaT71H+9gKcLQe1dxKscThxZf3epQsy3Jt+qZ+KeHyuAo/wBO/bJzxeHK/wCLIfoTLr91TE3/APYR5OKcHbvf3mXxWKx2wf8AH0Bybgr/AFa0j4aqE/NpTgKL+rvQ/M8Qjtp/2y9SP832FHdXSf21Mf8Axp8NS5fAn86vV/tLsl6lP5ucM/rsn9pT/wCBPhaXL4D87vP6a7JepX+bvCxvrZP7WmH/AGJ8LS5fAfnd5/TXZL1KjI2Dt9auee2opx8mBPh6K3+BH5tfy2Ul2S9Sv8nMAZ61XGfirGj9khOCoLf3j43FJbKb/j6khRZbZvkif/z5pP2XJo269sh1cXlua6kiX6Vy7F6sULj1Uz5D4uap07dbu4j4fFqm2T/kl5lz+X+GRD6mmk7GQRxD5hT8TTWxGP5NeVOPNdbbMSp5VB9nSE9ckwHkGn5rF3nIjbD8Pfuqdi+5qarlMrneoyniHUxz3DvLreS1u7m9hbhgVtHjNvrS8vM0dbmyvluH1c1jwYRCOz6sBanWqPay7TsLWnxaa69fjmaaSXUdTiXOPtOJc495WstJpLJEDImRDmQMinIwcy256nIwcjqMkQEOdN71mj4d5P8AroV62p5LSZ5nF7pVJKlHdt6fsek0LjYK0cY20JQGSCgDmoCy9iAw54boDSYlh+oEWQHnOYMtSNcZIx2jpWqpSUy7a31Shq2rk9DmXSlp0vBaetU50ZRO/QxClV2PJ8jLjZVqyLymTD1GRmpEg9RkZaRIPTInSK84oyMtMlzqZE6ZXnVGROmV51MidMc6mQ0xzgTInTGsdA8EyGmNQ6B4JkTwg1DoHgoyHCDWFORGmOcTIjTHOpkNMpzqZEaZTnVORGmUMiZEaZQyJkRpES9TkRpES9TkY6REvTIxci26cbt56BtKzjTcthXrXVOks5vI2uD4JLOQXNLWeZVunbpa5HCusVlP5aepcu/7HpGDYSI2gAblZOQdJTQWQGwjYgL4agLhCAgWIC2+JAY0tPdAYFThwdwQHOYtlKKUG7B22QHG4jkB7bmFxHUdoWEqcZbUWKV3Wp8WRoKrBKyLfGXgcWrTK2W5nQp4vJcddhr3Tubsex7e0LU7eSLsMVoy2vIq2saeIWp05Lai5C7py2SRdbOOlY6JuVVEhKoyMtMlziZGWmV1qMhpDWmROkV1pkTpDWmQ0hrTIaQ1pkNIa0yGkNaZDSKa0yI0hrU5EaRQyJkNMiZR0pkYuoi26paOIWSg2a5XEI7WW/pYO4F3YCVsVCT3FSeJUI/V5mVT0VTL6kLu0iy2q25WUqmML6Im6oMlVEljI7SOgLdGjBFCriNee/LoOuwfJMUdiW3PSdq2lJtt5s6ujwlrbWCEGzhpbIDLZEgLzWICelATsgKWQES1ARLEBB0SAtupwgMeSjB4IDFmwpp4BAayqy1E/wBZjT2hAaOs5P6Z/wBmB2bEBpankyj9hz296hxTM41Jx2Nmsn5Nph6kx7wsXTg9xujeVl9Rgy5Erm7nsd4rB0IG1YjXW8xX5TxBvsNPYVHw8TasVq70iw7AK8fY37CsfhlymxYvPfHvLbsKrh/u7u5R8Nzmaxd/tIHD6z+rv8E+G5yfzf8A4lDRVf8AV5PBR8Nzk/m6/aVFDWf1d/gp+G5x+br9pIYZWn/d3p8NzmLxf/iTbgled0B7yp+GXKYvF5ft7y8zLOIO+zA7Sp+HjymDxapuRlRZKr3byxvmslQia3idd8hmQ8nlS71pbdgWSpQ5DTK+rv6jY0/JmPbke7yWShFbjTKvVltkzcUfJzTt3s1du1ZGpvPabyjyjAzdG0dyA20GDsbuaPBAZsdABwQGQymCAvNhQFwMQEw1AVAQFbICVkBSyAWQFLIClkA0oCmlARLEBQxICBhCAiacICBpR0ICBoh0IC2aBvQgIHDW9AQEThbfdHggInCme6PBAU/RLPdHggKjCme6PBAVGFN90ICQw1vQEBMYe3oQExQjoQExSDoQExTBATEAQExEEBIRoCoYgJBqArZAVsgFkBWyAqgCAIBZAUsgFkAsgFkBSyAWQFLIBZALIBpQFNKAaUA0oBpQFNCAaUBXSgGlANKAaUBXSgGlAVsgFkAsgK2QCyArZAEAQBAEAQBAEAQBAEAQBAEAQCyAWQFLIBZALIBZALIBZALIBZALICtkAsgCAIAgCAIAgCAIAgKoAgCA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SV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http://t3.gstatic.com/images?q=tbn:ANd9GcTchJPAmrXmnCJWVBbprm7grqzTdZGKm2Zt6Huzv0eDH3RbZtuG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21166" r="21219" b="-1"/>
          <a:stretch/>
        </p:blipFill>
        <p:spPr bwMode="auto">
          <a:xfrm>
            <a:off x="6012160" y="1905000"/>
            <a:ext cx="2966636" cy="3807587"/>
          </a:xfrm>
          <a:prstGeom prst="rect">
            <a:avLst/>
          </a:prstGeom>
          <a:noFill/>
          <a:effectLst>
            <a:softEdge rad="1016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5752" y="624110"/>
            <a:ext cx="2976664" cy="128089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s-ES_tradnl" sz="3000"/>
              <a:t>Propósito de Dios para con su pueblo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5576" y="2160205"/>
            <a:ext cx="4896544" cy="4692352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000000"/>
                </a:solidFill>
              </a:rPr>
              <a:t>“</a:t>
            </a:r>
            <a:r>
              <a:rPr lang="es-ES_tradnl" sz="2400" dirty="0">
                <a:solidFill>
                  <a:srgbClr val="000000"/>
                </a:solidFill>
              </a:rPr>
              <a:t>Vosotros sois </a:t>
            </a:r>
            <a:r>
              <a:rPr lang="es-ES_tradnl" sz="2400" b="1" i="1" dirty="0">
                <a:solidFill>
                  <a:srgbClr val="000000"/>
                </a:solidFill>
              </a:rPr>
              <a:t>la sal de la tierra</a:t>
            </a:r>
            <a:r>
              <a:rPr lang="es-ES_tradnl" sz="2400" dirty="0">
                <a:solidFill>
                  <a:srgbClr val="000000"/>
                </a:solidFill>
              </a:rPr>
              <a:t>...Vosotros sois </a:t>
            </a:r>
            <a:r>
              <a:rPr lang="es-ES_tradnl" sz="2400" b="1" i="1" dirty="0">
                <a:solidFill>
                  <a:srgbClr val="000000"/>
                </a:solidFill>
              </a:rPr>
              <a:t>la luz del mundo</a:t>
            </a:r>
            <a:r>
              <a:rPr lang="es-ES_tradnl" sz="2400" dirty="0">
                <a:solidFill>
                  <a:srgbClr val="000000"/>
                </a:solidFill>
              </a:rPr>
              <a:t>; una ciudad asentada sobre un monte no se puede esconder… </a:t>
            </a:r>
            <a:r>
              <a:rPr lang="es-ES_tradnl" sz="2400" b="1" i="1" dirty="0">
                <a:solidFill>
                  <a:srgbClr val="000000"/>
                </a:solidFill>
              </a:rPr>
              <a:t>Así alumbre vuestra luz </a:t>
            </a:r>
            <a:r>
              <a:rPr lang="es-ES_tradnl" sz="2400" dirty="0">
                <a:solidFill>
                  <a:srgbClr val="000000"/>
                </a:solidFill>
              </a:rPr>
              <a:t>delante de los hombres, para que vean </a:t>
            </a:r>
            <a:r>
              <a:rPr lang="es-ES_tradnl" sz="2400" b="1" i="1" dirty="0">
                <a:solidFill>
                  <a:srgbClr val="000000"/>
                </a:solidFill>
              </a:rPr>
              <a:t>vuestras buenas obras</a:t>
            </a:r>
            <a:r>
              <a:rPr lang="es-ES_tradnl" sz="2400" dirty="0">
                <a:solidFill>
                  <a:srgbClr val="000000"/>
                </a:solidFill>
              </a:rPr>
              <a:t>, y </a:t>
            </a:r>
            <a:r>
              <a:rPr lang="es-ES_tradnl" sz="2400" b="1" i="1" dirty="0">
                <a:solidFill>
                  <a:srgbClr val="000000"/>
                </a:solidFill>
              </a:rPr>
              <a:t>glorifiquen a vuestro Padre </a:t>
            </a:r>
            <a:r>
              <a:rPr lang="es-ES_tradnl" sz="2400" dirty="0">
                <a:solidFill>
                  <a:srgbClr val="000000"/>
                </a:solidFill>
              </a:rPr>
              <a:t>que está en los cielos.”</a:t>
            </a:r>
          </a:p>
          <a:p>
            <a:pPr lvl="1"/>
            <a:r>
              <a:rPr lang="es-ES_tradnl" dirty="0">
                <a:solidFill>
                  <a:srgbClr val="000000"/>
                </a:solidFill>
              </a:rPr>
              <a:t>Mateo 5:13-15</a:t>
            </a:r>
          </a:p>
          <a:p>
            <a:endParaRPr lang="es-ES_tradnl" sz="1600" dirty="0">
              <a:solidFill>
                <a:srgbClr val="000000"/>
              </a:solidFill>
            </a:endParaRPr>
          </a:p>
          <a:p>
            <a:endParaRPr lang="es-ES_tradnl" sz="16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SV" dirty="0"/>
              <a:t>3) Establecer los principios y valores que rigen al equipo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s-SV" dirty="0"/>
          </a:p>
          <a:p>
            <a:r>
              <a:rPr lang="es-SV" sz="2800" dirty="0"/>
              <a:t>Honestidad</a:t>
            </a:r>
          </a:p>
          <a:p>
            <a:r>
              <a:rPr lang="es-SV" sz="2800" dirty="0"/>
              <a:t>Integridad</a:t>
            </a:r>
          </a:p>
          <a:p>
            <a:r>
              <a:rPr lang="es-SV" sz="2800" dirty="0"/>
              <a:t>Respeto</a:t>
            </a:r>
          </a:p>
          <a:p>
            <a:r>
              <a:rPr lang="es-SV" sz="2800" dirty="0"/>
              <a:t>Lealtad</a:t>
            </a:r>
          </a:p>
        </p:txBody>
      </p:sp>
    </p:spTree>
    <p:extLst>
      <p:ext uri="{BB962C8B-B14F-4D97-AF65-F5344CB8AC3E}">
        <p14:creationId xmlns:p14="http://schemas.microsoft.com/office/powerpoint/2010/main" val="71531082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48" name="Rectangle 7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5715" y="-1"/>
            <a:ext cx="915543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6149" name="Group 72"/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627111" y="228600"/>
            <a:ext cx="2138628" cy="6638625"/>
            <a:chOff x="2487613" y="285750"/>
            <a:chExt cx="2428875" cy="5654676"/>
          </a:xfrm>
        </p:grpSpPr>
        <p:sp>
          <p:nvSpPr>
            <p:cNvPr id="74" name="Freeform 11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6150" name="Freeform 12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76" name="Freeform 13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77" name="Freeform 14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78" name="Freeform 15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79" name="Freeform 16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80" name="Freeform 17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81" name="Freeform 18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82" name="Freeform 19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83" name="Freeform 20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84" name="Freeform 21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85" name="Freeform 22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87" name="Group 86"/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507832" y="-786"/>
            <a:ext cx="1767505" cy="6854040"/>
            <a:chOff x="6627813" y="194833"/>
            <a:chExt cx="1952625" cy="5678918"/>
          </a:xfrm>
        </p:grpSpPr>
        <p:sp>
          <p:nvSpPr>
            <p:cNvPr id="88" name="Freeform 27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89" name="Freeform 28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90" name="Freeform 29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91" name="Freeform 30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92" name="Freeform 31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93" name="Freeform 32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94" name="Freeform 33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95" name="Freeform 34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96" name="Freeform 35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97" name="Freeform 36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98" name="Freeform 37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99" name="Freeform 38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101" name="Rectangle 10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84278" y="0"/>
            <a:ext cx="13716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3" name="Freeform 1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3484279" y="71437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pic>
        <p:nvPicPr>
          <p:cNvPr id="6146" name="Picture 2" descr="Imagen relacionad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85" r="24723"/>
          <a:stretch/>
        </p:blipFill>
        <p:spPr bwMode="auto">
          <a:xfrm>
            <a:off x="-1166" y="1731"/>
            <a:ext cx="350331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2322" y="624110"/>
            <a:ext cx="3766137" cy="1280890"/>
          </a:xfrm>
        </p:spPr>
        <p:txBody>
          <a:bodyPr>
            <a:normAutofit/>
          </a:bodyPr>
          <a:lstStyle/>
          <a:p>
            <a:r>
              <a:rPr lang="es-ES_tradnl" dirty="0"/>
              <a:t> Lealtad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01983" y="1862787"/>
            <a:ext cx="4526475" cy="4639278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s-ES" dirty="0"/>
              <a:t>Definición: </a:t>
            </a:r>
          </a:p>
          <a:p>
            <a:pPr lvl="1">
              <a:lnSpc>
                <a:spcPct val="90000"/>
              </a:lnSpc>
            </a:pPr>
            <a:r>
              <a:rPr lang="es-ES" sz="2000" dirty="0"/>
              <a:t>Firmeza en los afectos y en las ideas que lleva a no engañar ni traicionar a los demás.</a:t>
            </a:r>
          </a:p>
          <a:p>
            <a:pPr>
              <a:lnSpc>
                <a:spcPct val="90000"/>
              </a:lnSpc>
            </a:pPr>
            <a:r>
              <a:rPr lang="es-ES" dirty="0"/>
              <a:t> Antónimo:</a:t>
            </a:r>
          </a:p>
          <a:p>
            <a:pPr lvl="1">
              <a:lnSpc>
                <a:spcPct val="90000"/>
              </a:lnSpc>
            </a:pPr>
            <a:r>
              <a:rPr lang="es-ES" dirty="0"/>
              <a:t> </a:t>
            </a:r>
            <a:r>
              <a:rPr lang="es-ES" sz="2000" dirty="0"/>
              <a:t>Sublevarse o incitar a otros a sublevarse contra la autoridad.</a:t>
            </a:r>
          </a:p>
          <a:p>
            <a:pPr>
              <a:lnSpc>
                <a:spcPct val="90000"/>
              </a:lnSpc>
            </a:pPr>
            <a:endParaRPr lang="es-ES" sz="2000" dirty="0"/>
          </a:p>
          <a:p>
            <a:pPr>
              <a:lnSpc>
                <a:spcPct val="90000"/>
              </a:lnSpc>
            </a:pPr>
            <a:r>
              <a:rPr lang="es-ES" sz="2000" b="1" i="1" dirty="0"/>
              <a:t>Obediencia</a:t>
            </a:r>
            <a:r>
              <a:rPr lang="es-ES" sz="2000" dirty="0"/>
              <a:t> aun</a:t>
            </a:r>
            <a:r>
              <a:rPr lang="es-ES_tradnl" sz="2000" dirty="0"/>
              <a:t> cuando </a:t>
            </a:r>
            <a:r>
              <a:rPr lang="es-ES_tradnl" sz="2000" b="1" i="1" dirty="0"/>
              <a:t>no lo comprendo</a:t>
            </a:r>
            <a:r>
              <a:rPr lang="es-ES_tradnl" sz="2000" dirty="0"/>
              <a:t> o no estoy de acuerdo. </a:t>
            </a:r>
            <a:endParaRPr lang="es-ES" sz="2000" dirty="0"/>
          </a:p>
          <a:p>
            <a:pPr>
              <a:lnSpc>
                <a:spcPct val="90000"/>
              </a:lnSpc>
            </a:pPr>
            <a:endParaRPr lang="es-ES_tradnl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La lealtad de David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1560" y="1857364"/>
            <a:ext cx="3888432" cy="4451955"/>
          </a:xfrm>
        </p:spPr>
        <p:txBody>
          <a:bodyPr>
            <a:normAutofit lnSpcReduction="10000"/>
          </a:bodyPr>
          <a:lstStyle/>
          <a:p>
            <a:r>
              <a:rPr lang="es-SV" sz="2400" dirty="0"/>
              <a:t>“Siervos, </a:t>
            </a:r>
            <a:r>
              <a:rPr lang="es-SV" sz="2400" b="1" i="1" dirty="0"/>
              <a:t>obedeced</a:t>
            </a:r>
            <a:r>
              <a:rPr lang="es-SV" sz="2400" dirty="0"/>
              <a:t> a vuestros amos terrenales con temor y temblor, </a:t>
            </a:r>
            <a:r>
              <a:rPr lang="es-SV" sz="2400" b="1" i="1" dirty="0"/>
              <a:t>con sencillez </a:t>
            </a:r>
            <a:r>
              <a:rPr lang="es-SV" sz="2400" dirty="0"/>
              <a:t>de vuestro corazón, como a Cristo;</a:t>
            </a:r>
            <a:r>
              <a:rPr lang="es-SV" sz="2400" baseline="30000" dirty="0"/>
              <a:t> </a:t>
            </a:r>
            <a:r>
              <a:rPr lang="es-SV" sz="2400" b="1" i="1" dirty="0"/>
              <a:t>no sirviendo al ojo</a:t>
            </a:r>
            <a:r>
              <a:rPr lang="es-SV" sz="2400" dirty="0"/>
              <a:t>, como los que quieren agradar a los hombres, sino </a:t>
            </a:r>
            <a:r>
              <a:rPr lang="es-SV" sz="2400" b="1" i="1" dirty="0"/>
              <a:t>como siervos de Cristo</a:t>
            </a:r>
            <a:r>
              <a:rPr lang="es-SV" sz="2400" dirty="0"/>
              <a:t>,</a:t>
            </a:r>
          </a:p>
          <a:p>
            <a:pPr lvl="1"/>
            <a:r>
              <a:rPr lang="es-SV" dirty="0"/>
              <a:t>Efesios 6:5-8</a:t>
            </a:r>
            <a:endParaRPr lang="es-ES_tradnl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r>
              <a:rPr lang="en-US" dirty="0"/>
              <a:t>.</a:t>
            </a:r>
            <a:endParaRPr lang="es-ES_tradnl" dirty="0"/>
          </a:p>
        </p:txBody>
      </p:sp>
      <p:pic>
        <p:nvPicPr>
          <p:cNvPr id="63490" name="Picture 2" descr="http://raymcdonald.files.wordpress.com/2012/05/david-and-saul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628800"/>
            <a:ext cx="4235196" cy="42245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El respeto mutuo</a:t>
            </a:r>
            <a:endParaRPr lang="es-SV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942415" y="2133600"/>
            <a:ext cx="6950065" cy="3777622"/>
          </a:xfrm>
        </p:spPr>
        <p:txBody>
          <a:bodyPr>
            <a:normAutofit/>
          </a:bodyPr>
          <a:lstStyle/>
          <a:p>
            <a:r>
              <a:rPr lang="es-SV" sz="2800" dirty="0"/>
              <a:t>“Ninguna </a:t>
            </a:r>
            <a:r>
              <a:rPr lang="es-SV" sz="2800" b="1" dirty="0"/>
              <a:t>palabra</a:t>
            </a:r>
            <a:r>
              <a:rPr lang="es-SV" sz="2800" dirty="0"/>
              <a:t> </a:t>
            </a:r>
            <a:r>
              <a:rPr lang="es-SV" sz="2800" b="1" dirty="0"/>
              <a:t>corrompida</a:t>
            </a:r>
            <a:r>
              <a:rPr lang="es-SV" sz="2800" dirty="0"/>
              <a:t> salga de vuestra boca, sino la que sea buena para la necesaria edificación, a fin de dar gracia a los oyentes.”</a:t>
            </a:r>
          </a:p>
          <a:p>
            <a:pPr lvl="1"/>
            <a:r>
              <a:rPr lang="es-ES" sz="2600" dirty="0"/>
              <a:t>E</a:t>
            </a:r>
            <a:r>
              <a:rPr lang="es-SV" sz="2600" dirty="0" err="1"/>
              <a:t>fesios</a:t>
            </a:r>
            <a:r>
              <a:rPr lang="es-SV" sz="2600" dirty="0"/>
              <a:t> 4:29</a:t>
            </a:r>
          </a:p>
        </p:txBody>
      </p:sp>
    </p:spTree>
    <p:extLst>
      <p:ext uri="{BB962C8B-B14F-4D97-AF65-F5344CB8AC3E}">
        <p14:creationId xmlns:p14="http://schemas.microsoft.com/office/powerpoint/2010/main" val="18095625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SV" dirty="0"/>
              <a:t>4) Incorporar las personas idóneas al equipo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331641" y="2133600"/>
            <a:ext cx="7812360" cy="3777622"/>
          </a:xfrm>
        </p:spPr>
        <p:txBody>
          <a:bodyPr>
            <a:normAutofit lnSpcReduction="10000"/>
          </a:bodyPr>
          <a:lstStyle/>
          <a:p>
            <a:r>
              <a:rPr lang="es-SV" sz="2400" dirty="0"/>
              <a:t>Habilidades complementarias</a:t>
            </a:r>
          </a:p>
          <a:p>
            <a:r>
              <a:rPr lang="es-SV" sz="2400" dirty="0"/>
              <a:t>Comparta valores y principios</a:t>
            </a:r>
          </a:p>
          <a:p>
            <a:r>
              <a:rPr lang="es-SV" sz="2400" dirty="0"/>
              <a:t>Conocimientos especializados</a:t>
            </a:r>
          </a:p>
          <a:p>
            <a:r>
              <a:rPr lang="es-ES" sz="2400" dirty="0"/>
              <a:t>B</a:t>
            </a:r>
            <a:r>
              <a:rPr lang="es-SV" sz="2400" dirty="0" err="1"/>
              <a:t>uena</a:t>
            </a:r>
            <a:r>
              <a:rPr lang="es-SV" sz="2400" dirty="0"/>
              <a:t> actitud </a:t>
            </a:r>
          </a:p>
          <a:p>
            <a:endParaRPr lang="es-ES" sz="2400" dirty="0"/>
          </a:p>
          <a:p>
            <a:r>
              <a:rPr lang="es-SV" sz="2800" i="1" dirty="0"/>
              <a:t>¿Andarán dos juntos, si no estuvieren de acuerdo?</a:t>
            </a:r>
          </a:p>
          <a:p>
            <a:pPr lvl="1"/>
            <a:r>
              <a:rPr lang="es-ES" sz="2200" dirty="0"/>
              <a:t>A</a:t>
            </a:r>
            <a:r>
              <a:rPr lang="es-SV" sz="2200" dirty="0" err="1"/>
              <a:t>mós</a:t>
            </a:r>
            <a:r>
              <a:rPr lang="es-SV" sz="2200" dirty="0"/>
              <a:t> 3:3</a:t>
            </a:r>
          </a:p>
          <a:p>
            <a:pPr marL="0" indent="0">
              <a:buNone/>
            </a:pPr>
            <a:endParaRPr lang="es-SV" sz="2400" dirty="0"/>
          </a:p>
        </p:txBody>
      </p:sp>
    </p:spTree>
    <p:extLst>
      <p:ext uri="{BB962C8B-B14F-4D97-AF65-F5344CB8AC3E}">
        <p14:creationId xmlns:p14="http://schemas.microsoft.com/office/powerpoint/2010/main" val="39916135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SV" dirty="0"/>
              <a:t>Los padres con los hijos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619672" y="1721071"/>
            <a:ext cx="6914728" cy="2356001"/>
          </a:xfrm>
        </p:spPr>
        <p:txBody>
          <a:bodyPr/>
          <a:lstStyle/>
          <a:p>
            <a:r>
              <a:rPr lang="es-SV" sz="2800" dirty="0"/>
              <a:t>“Como saetas en mano del valiente,</a:t>
            </a:r>
            <a:br>
              <a:rPr lang="es-SV" sz="2800" dirty="0"/>
            </a:br>
            <a:r>
              <a:rPr lang="es-SV" sz="2800" dirty="0"/>
              <a:t>Así son los hijos habidos en la juventud. Bienaventurado el hombre que llenó su aljaba de ellos;”</a:t>
            </a:r>
          </a:p>
          <a:p>
            <a:pPr lvl="1"/>
            <a:r>
              <a:rPr lang="es-SV" dirty="0"/>
              <a:t>Salmos 127.4-5</a:t>
            </a:r>
          </a:p>
          <a:p>
            <a:endParaRPr lang="es-SV" dirty="0"/>
          </a:p>
        </p:txBody>
      </p:sp>
      <p:pic>
        <p:nvPicPr>
          <p:cNvPr id="10242" name="Picture 2" descr="Resultado de imagen de padres ayudando a sus hijo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4173230"/>
            <a:ext cx="3855170" cy="2568138"/>
          </a:xfrm>
          <a:prstGeom prst="rect">
            <a:avLst/>
          </a:prstGeom>
          <a:noFill/>
          <a:effectLst>
            <a:softEdge rad="889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402539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7198799" cy="1280890"/>
          </a:xfrm>
        </p:spPr>
        <p:txBody>
          <a:bodyPr/>
          <a:lstStyle/>
          <a:p>
            <a:r>
              <a:rPr lang="es-SV" dirty="0"/>
              <a:t>5) Inducción y Capacitación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691681" y="1556792"/>
            <a:ext cx="7272808" cy="4896544"/>
          </a:xfrm>
        </p:spPr>
        <p:txBody>
          <a:bodyPr>
            <a:noAutofit/>
          </a:bodyPr>
          <a:lstStyle/>
          <a:p>
            <a:r>
              <a:rPr lang="es-ES" sz="2400" dirty="0"/>
              <a:t>Enseñar los objetivos del equipo</a:t>
            </a:r>
          </a:p>
          <a:p>
            <a:r>
              <a:rPr lang="es-ES" sz="2400" dirty="0"/>
              <a:t>Enseñar las función individual de cada miembro y su efecto en el resultado grupal.</a:t>
            </a:r>
          </a:p>
          <a:p>
            <a:r>
              <a:rPr lang="es-ES" sz="2400" dirty="0"/>
              <a:t>Presentar a todos los miembros del equipo entre sí y su interrelación. </a:t>
            </a:r>
          </a:p>
          <a:p>
            <a:r>
              <a:rPr lang="es-ES" sz="2400" dirty="0"/>
              <a:t>Reforzar los conocimientos en las </a:t>
            </a:r>
            <a:r>
              <a:rPr lang="es-SV" sz="2400" dirty="0"/>
              <a:t>áreas críticas del trabajo.</a:t>
            </a:r>
          </a:p>
          <a:p>
            <a:r>
              <a:rPr lang="es-SV" sz="2400" dirty="0"/>
              <a:t>Adquirir destrezas y habilidades previo a la incorporación al equipo.</a:t>
            </a:r>
          </a:p>
        </p:txBody>
      </p:sp>
    </p:spTree>
    <p:extLst>
      <p:ext uri="{BB962C8B-B14F-4D97-AF65-F5344CB8AC3E}">
        <p14:creationId xmlns:p14="http://schemas.microsoft.com/office/powerpoint/2010/main" val="34736799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SV" sz="2800" dirty="0"/>
              <a:t>“a quien anunciamos, amonestando a todo hombre, y </a:t>
            </a:r>
            <a:r>
              <a:rPr lang="es-SV" sz="2800" b="1" i="1" dirty="0"/>
              <a:t>enseñando a todo hombre </a:t>
            </a:r>
            <a:r>
              <a:rPr lang="es-SV" sz="2800" dirty="0"/>
              <a:t>en toda sabiduría, a fin de presentar perfecto en Cristo Jesús a todo hombre”</a:t>
            </a:r>
          </a:p>
          <a:p>
            <a:r>
              <a:rPr lang="es-SV" sz="2000" dirty="0"/>
              <a:t>Colosenses 1:28</a:t>
            </a:r>
          </a:p>
        </p:txBody>
      </p:sp>
    </p:spTree>
    <p:extLst>
      <p:ext uri="{BB962C8B-B14F-4D97-AF65-F5344CB8AC3E}">
        <p14:creationId xmlns:p14="http://schemas.microsoft.com/office/powerpoint/2010/main" val="333547296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SV" dirty="0"/>
              <a:t>6) Reglas y procedimientos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942415" y="1905000"/>
            <a:ext cx="6591985" cy="4404320"/>
          </a:xfrm>
        </p:spPr>
        <p:txBody>
          <a:bodyPr>
            <a:normAutofit/>
          </a:bodyPr>
          <a:lstStyle/>
          <a:p>
            <a:r>
              <a:rPr lang="es-SV" sz="2800" dirty="0"/>
              <a:t>Un grupo de pautas y normas que rigen una actividad y establecen un orden para llevarla a cabo.</a:t>
            </a:r>
          </a:p>
          <a:p>
            <a:pPr marL="0" indent="0">
              <a:buNone/>
            </a:pPr>
            <a:br>
              <a:rPr lang="es-SV" sz="2800" dirty="0"/>
            </a:br>
            <a:endParaRPr lang="es-SV" sz="2800" dirty="0"/>
          </a:p>
        </p:txBody>
      </p:sp>
      <p:pic>
        <p:nvPicPr>
          <p:cNvPr id="1026" name="Picture 2" descr="Resultado de imagen de reglamen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352902"/>
            <a:ext cx="3475484" cy="2475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912071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907704" y="1700808"/>
            <a:ext cx="7056784" cy="4392488"/>
          </a:xfrm>
        </p:spPr>
        <p:txBody>
          <a:bodyPr/>
          <a:lstStyle/>
          <a:p>
            <a:r>
              <a:rPr lang="en-US" sz="3600" dirty="0"/>
              <a:t>“</a:t>
            </a:r>
            <a:r>
              <a:rPr lang="en-US" sz="3600" dirty="0" err="1"/>
              <a:t>Amar</a:t>
            </a:r>
            <a:r>
              <a:rPr lang="es-ES_tradnl" sz="3600" dirty="0" err="1"/>
              <a:t>ás</a:t>
            </a:r>
            <a:r>
              <a:rPr lang="es-ES_tradnl" sz="3600" dirty="0"/>
              <a:t>, pues, a Jehová tu Dios, y guardarás sus </a:t>
            </a:r>
            <a:r>
              <a:rPr lang="es-ES_tradnl" sz="3600" b="1" i="1" dirty="0"/>
              <a:t>ordenanzas</a:t>
            </a:r>
            <a:r>
              <a:rPr lang="es-ES_tradnl" sz="3600" dirty="0"/>
              <a:t>, sus </a:t>
            </a:r>
            <a:r>
              <a:rPr lang="es-ES_tradnl" sz="3600" b="1" i="1" dirty="0"/>
              <a:t>estatutos</a:t>
            </a:r>
            <a:r>
              <a:rPr lang="es-ES_tradnl" sz="3600" dirty="0"/>
              <a:t>, sus </a:t>
            </a:r>
            <a:r>
              <a:rPr lang="es-ES_tradnl" sz="3600" b="1" i="1" dirty="0"/>
              <a:t>decretos</a:t>
            </a:r>
            <a:r>
              <a:rPr lang="es-ES_tradnl" sz="3600" dirty="0"/>
              <a:t> y sus </a:t>
            </a:r>
            <a:r>
              <a:rPr lang="es-ES_tradnl" sz="3600" b="1" i="1" dirty="0"/>
              <a:t>mandamientos</a:t>
            </a:r>
            <a:r>
              <a:rPr lang="es-ES_tradnl" sz="3600" dirty="0"/>
              <a:t>, todos los días.</a:t>
            </a:r>
            <a:r>
              <a:rPr lang="en-US" sz="3600" dirty="0"/>
              <a:t>” </a:t>
            </a:r>
          </a:p>
          <a:p>
            <a:pPr lvl="1"/>
            <a:r>
              <a:rPr lang="en-US" sz="1800" dirty="0" err="1"/>
              <a:t>Deuteronomio</a:t>
            </a:r>
            <a:r>
              <a:rPr lang="en-US" sz="1800" dirty="0"/>
              <a:t> 11:1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7) </a:t>
            </a:r>
            <a:r>
              <a:rPr lang="en-US" dirty="0" err="1"/>
              <a:t>Rendición</a:t>
            </a:r>
            <a:r>
              <a:rPr lang="en-US" dirty="0"/>
              <a:t> de </a:t>
            </a:r>
            <a:r>
              <a:rPr lang="en-US" dirty="0" err="1"/>
              <a:t>Cuentas</a:t>
            </a:r>
            <a:endParaRPr lang="es-ES_trad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_tradnl" sz="2800" dirty="0"/>
              <a:t>Estándares de desempeño</a:t>
            </a:r>
          </a:p>
          <a:p>
            <a:r>
              <a:rPr lang="es-ES_tradnl" sz="2800" dirty="0"/>
              <a:t>Individual</a:t>
            </a:r>
          </a:p>
          <a:p>
            <a:r>
              <a:rPr lang="es-ES_tradnl" sz="2800" dirty="0"/>
              <a:t>En equipo</a:t>
            </a:r>
          </a:p>
          <a:p>
            <a:r>
              <a:rPr lang="es-ES_tradnl" sz="2800" dirty="0"/>
              <a:t>Incentivos </a:t>
            </a:r>
          </a:p>
          <a:p>
            <a:r>
              <a:rPr lang="es-ES_tradnl" sz="2800" dirty="0"/>
              <a:t>Amonestaciones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es-SV"/>
              <a:t>8) Evaluación de resultados y toma de decisiones</a:t>
            </a:r>
            <a:endParaRPr lang="es-SV" dirty="0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1942416" y="2136706"/>
            <a:ext cx="3197531" cy="3767397"/>
          </a:xfrm>
        </p:spPr>
        <p:txBody>
          <a:bodyPr>
            <a:normAutofit/>
          </a:bodyPr>
          <a:lstStyle/>
          <a:p>
            <a:r>
              <a:rPr lang="es-SV" sz="2800"/>
              <a:t>Conservar</a:t>
            </a:r>
          </a:p>
          <a:p>
            <a:r>
              <a:rPr lang="es-SV" sz="2800"/>
              <a:t>Modificar</a:t>
            </a:r>
          </a:p>
          <a:p>
            <a:r>
              <a:rPr lang="es-SV" sz="2800"/>
              <a:t>Eliminar</a:t>
            </a:r>
          </a:p>
          <a:p>
            <a:r>
              <a:rPr lang="es-SV" sz="2800"/>
              <a:t>Agregar</a:t>
            </a:r>
            <a:endParaRPr lang="es-SV" sz="2800" dirty="0"/>
          </a:p>
        </p:txBody>
      </p:sp>
      <p:pic>
        <p:nvPicPr>
          <p:cNvPr id="2050" name="Picture 2" descr="Resultado de imagen de control de resultados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1787" y="2510631"/>
            <a:ext cx="3616570" cy="3582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065706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SV" dirty="0"/>
              <a:t>Características de los miembros del equipo</a:t>
            </a:r>
          </a:p>
        </p:txBody>
      </p:sp>
    </p:spTree>
    <p:extLst>
      <p:ext uri="{BB962C8B-B14F-4D97-AF65-F5344CB8AC3E}">
        <p14:creationId xmlns:p14="http://schemas.microsoft.com/office/powerpoint/2010/main" val="405895738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6771" y="188640"/>
            <a:ext cx="6589199" cy="1152128"/>
          </a:xfrm>
        </p:spPr>
        <p:txBody>
          <a:bodyPr>
            <a:normAutofit fontScale="90000"/>
          </a:bodyPr>
          <a:lstStyle/>
          <a:p>
            <a:r>
              <a:rPr lang="es-ES_tradnl" dirty="0"/>
              <a:t>Requisitos fundamentales para formar parte de un equipo</a:t>
            </a:r>
          </a:p>
        </p:txBody>
      </p:sp>
      <p:pic>
        <p:nvPicPr>
          <p:cNvPr id="5" name="Picture 2" descr="Resultado de imagen de conocimiento o actitud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2101" y="2133600"/>
            <a:ext cx="5653297" cy="377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/>
          <p:cNvSpPr txBox="1"/>
          <p:nvPr/>
        </p:nvSpPr>
        <p:spPr>
          <a:xfrm>
            <a:off x="3563888" y="1552518"/>
            <a:ext cx="620683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s-SV" b="1" dirty="0"/>
              <a:t>20</a:t>
            </a:r>
            <a:r>
              <a:rPr lang="es-SV" dirty="0"/>
              <a:t>%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8244408" y="4869160"/>
            <a:ext cx="643125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s-SV" b="1" dirty="0"/>
              <a:t>80%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chemeClr val="bg2">
                  <a:tint val="90000"/>
                  <a:satMod val="92000"/>
                  <a:lumMod val="120000"/>
                </a:schemeClr>
              </a:gs>
              <a:gs pos="100000">
                <a:schemeClr val="bg2">
                  <a:shade val="98000"/>
                  <a:satMod val="120000"/>
                  <a:lumMod val="98000"/>
                </a:schemeClr>
              </a:gs>
            </a:gsLst>
            <a:path path="circle">
              <a:fillToRect l="50000" t="50000" r="100000" b="100000"/>
            </a:path>
          </a:gradFill>
          <a:ln>
            <a:noFill/>
          </a:ln>
          <a:effectLst/>
        </p:spPr>
      </p:sp>
      <p:grpSp>
        <p:nvGrpSpPr>
          <p:cNvPr id="13" name="Group 12"/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1981207" cy="6638625"/>
            <a:chOff x="2487613" y="285750"/>
            <a:chExt cx="2428875" cy="5654676"/>
          </a:xfrm>
        </p:grpSpPr>
        <p:sp>
          <p:nvSpPr>
            <p:cNvPr id="14" name="Freeform 11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" name="Freeform 12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6" name="Freeform 13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" name="Freeform 14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8" name="Freeform 15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" name="Freeform 16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" name="Freeform 17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1" name="Freeform 18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2" name="Freeform 19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3" name="Freeform 20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4" name="Freeform 21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22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27" name="Group 26"/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0418" y="285"/>
            <a:ext cx="1952271" cy="6852968"/>
            <a:chOff x="6627813" y="195717"/>
            <a:chExt cx="1952625" cy="5678034"/>
          </a:xfrm>
        </p:grpSpPr>
        <p:sp>
          <p:nvSpPr>
            <p:cNvPr id="28" name="Freeform 27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5717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9" name="Freeform 28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0" name="Freeform 29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1" name="Freeform 30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2" name="Freeform 31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3" name="Freeform 32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4" name="Freeform 33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5" name="Freeform 34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6" name="Freeform 35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7" name="Freeform 36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8" name="Freeform 37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9" name="Freeform 38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41" name="Rectangle 4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3" name="Freeform 1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pic>
        <p:nvPicPr>
          <p:cNvPr id="6" name="Picture 2" descr="http://t2.gstatic.com/images?q=tbn:ANd9GcQD_-aWgPDNoT4DNVjH83SPrzUGdhQBubPG_TzxVdSX1t0DX-uEZ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 cstate="print"/>
          <a:srcRect l="30312" r="14535" b="1"/>
          <a:stretch/>
        </p:blipFill>
        <p:spPr bwMode="auto">
          <a:xfrm>
            <a:off x="5447326" y="1781165"/>
            <a:ext cx="3218183" cy="4130439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705" y="335637"/>
            <a:ext cx="3352595" cy="128089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200" dirty="0" err="1"/>
              <a:t>Colaborador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1629" y="2015202"/>
            <a:ext cx="3920642" cy="500558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3200" dirty="0" err="1">
                <a:solidFill>
                  <a:srgbClr val="000000"/>
                </a:solidFill>
              </a:rPr>
              <a:t>Ayudar</a:t>
            </a:r>
            <a:r>
              <a:rPr lang="en-US" sz="3200" dirty="0">
                <a:solidFill>
                  <a:srgbClr val="000000"/>
                </a:solidFill>
              </a:rPr>
              <a:t> a </a:t>
            </a:r>
            <a:r>
              <a:rPr lang="en-US" sz="3200" dirty="0" err="1">
                <a:solidFill>
                  <a:srgbClr val="000000"/>
                </a:solidFill>
              </a:rPr>
              <a:t>otros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miembros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en</a:t>
            </a:r>
            <a:r>
              <a:rPr lang="en-US" sz="3200" dirty="0">
                <a:solidFill>
                  <a:srgbClr val="000000"/>
                </a:solidFill>
              </a:rPr>
              <a:t> el </a:t>
            </a:r>
            <a:r>
              <a:rPr lang="en-US" sz="3200" dirty="0" err="1">
                <a:solidFill>
                  <a:srgbClr val="000000"/>
                </a:solidFill>
              </a:rPr>
              <a:t>desempeño</a:t>
            </a:r>
            <a:r>
              <a:rPr lang="en-US" sz="3200" dirty="0">
                <a:solidFill>
                  <a:srgbClr val="000000"/>
                </a:solidFill>
              </a:rPr>
              <a:t> de </a:t>
            </a:r>
            <a:r>
              <a:rPr lang="en-US" sz="3200" dirty="0" err="1">
                <a:solidFill>
                  <a:srgbClr val="000000"/>
                </a:solidFill>
              </a:rPr>
              <a:t>sus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funciones</a:t>
            </a:r>
            <a:r>
              <a:rPr lang="en-US" sz="3200" dirty="0">
                <a:solidFill>
                  <a:srgbClr val="000000"/>
                </a:solidFill>
              </a:rPr>
              <a:t>.</a:t>
            </a:r>
          </a:p>
          <a:p>
            <a:endParaRPr lang="en-US" sz="16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El Caso del Paralítico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_tradnl" sz="3600" dirty="0"/>
              <a:t>“Entonces vinieron a él unos trayendo un paralítico</a:t>
            </a:r>
            <a:r>
              <a:rPr lang="es-ES_tradnl" sz="3600" b="1" i="1" dirty="0"/>
              <a:t>, que era cargado por cuatro</a:t>
            </a:r>
            <a:r>
              <a:rPr lang="es-ES_tradnl" sz="3600" dirty="0"/>
              <a:t>.”</a:t>
            </a:r>
            <a:r>
              <a:rPr lang="es-ES_tradnl" sz="3600" baseline="30000" dirty="0"/>
              <a:t> </a:t>
            </a:r>
            <a:endParaRPr lang="es-ES_tradnl" sz="3600" dirty="0"/>
          </a:p>
          <a:p>
            <a:pPr lvl="1"/>
            <a:r>
              <a:rPr lang="es-ES_tradnl" dirty="0"/>
              <a:t>Marcos 2:1-5</a:t>
            </a:r>
          </a:p>
          <a:p>
            <a:endParaRPr lang="es-ES_tradnl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35696" y="208886"/>
            <a:ext cx="6589199" cy="1280890"/>
          </a:xfrm>
        </p:spPr>
        <p:txBody>
          <a:bodyPr/>
          <a:lstStyle/>
          <a:p>
            <a:r>
              <a:rPr lang="es-SV" dirty="0"/>
              <a:t>Jesús hizo un equipo con los apóstoles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971600" y="1772816"/>
            <a:ext cx="7776863" cy="2664296"/>
          </a:xfrm>
        </p:spPr>
        <p:txBody>
          <a:bodyPr>
            <a:normAutofit/>
          </a:bodyPr>
          <a:lstStyle/>
          <a:p>
            <a:r>
              <a:rPr lang="es-ES" sz="2800" b="1" baseline="30000" dirty="0"/>
              <a:t>“</a:t>
            </a:r>
            <a:r>
              <a:rPr lang="es-ES" sz="2800" dirty="0"/>
              <a:t>En aquellos días él fue al monte a orar, y pasó la noche orando a Dios. Y cuando era de día, llamó a sus discípulos, </a:t>
            </a:r>
            <a:r>
              <a:rPr lang="es-ES" sz="2800" b="1" i="1" dirty="0"/>
              <a:t>y escogió a doce de ellos</a:t>
            </a:r>
            <a:r>
              <a:rPr lang="es-ES" sz="2800" dirty="0"/>
              <a:t>, a los cuales también llamó apóstoles”</a:t>
            </a:r>
          </a:p>
          <a:p>
            <a:pPr lvl="1"/>
            <a:r>
              <a:rPr lang="es-SV" dirty="0"/>
              <a:t>Lucas 6:12-13</a:t>
            </a:r>
            <a:endParaRPr lang="en-US" dirty="0"/>
          </a:p>
          <a:p>
            <a:endParaRPr lang="es-SV" dirty="0"/>
          </a:p>
        </p:txBody>
      </p:sp>
      <p:pic>
        <p:nvPicPr>
          <p:cNvPr id="8194" name="Picture 2" descr="Resultado de imagen de Jesús y los doce apóstol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4581128"/>
            <a:ext cx="3842792" cy="2164773"/>
          </a:xfrm>
          <a:prstGeom prst="rect">
            <a:avLst/>
          </a:prstGeom>
          <a:noFill/>
          <a:effectLst>
            <a:softEdge rad="889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391234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 </a:t>
            </a:r>
            <a:r>
              <a:rPr lang="en-US" dirty="0" err="1"/>
              <a:t>Caso</a:t>
            </a:r>
            <a:r>
              <a:rPr lang="en-US" dirty="0"/>
              <a:t> del </a:t>
            </a:r>
            <a:r>
              <a:rPr lang="en-US" dirty="0" err="1"/>
              <a:t>Paral</a:t>
            </a:r>
            <a:r>
              <a:rPr lang="es-ES_tradnl" dirty="0" err="1"/>
              <a:t>ítico</a:t>
            </a:r>
            <a:endParaRPr lang="es-ES_tradnl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5576" y="1628800"/>
            <a:ext cx="4896544" cy="4968552"/>
          </a:xfrm>
        </p:spPr>
        <p:txBody>
          <a:bodyPr>
            <a:noAutofit/>
          </a:bodyPr>
          <a:lstStyle/>
          <a:p>
            <a:r>
              <a:rPr lang="es-ES_tradnl" sz="2800" dirty="0"/>
              <a:t>“Y </a:t>
            </a:r>
            <a:r>
              <a:rPr lang="es-ES_tradnl" sz="2800" i="1" dirty="0"/>
              <a:t>como no podían acercarse a él </a:t>
            </a:r>
            <a:r>
              <a:rPr lang="es-ES_tradnl" sz="2800" dirty="0"/>
              <a:t>a causa de la multitud, descubrieron el techo de donde estaba, y </a:t>
            </a:r>
            <a:r>
              <a:rPr lang="es-ES_tradnl" sz="2800" b="1" i="1" dirty="0"/>
              <a:t>haciendo una abertura, bajaron el lecho </a:t>
            </a:r>
            <a:r>
              <a:rPr lang="es-ES_tradnl" sz="2800" dirty="0"/>
              <a:t>en que yacía el paralítico.”</a:t>
            </a:r>
          </a:p>
          <a:p>
            <a:pPr lvl="1"/>
            <a:r>
              <a:rPr lang="es-ES_tradnl" sz="2600" dirty="0"/>
              <a:t>Marcos 2:4</a:t>
            </a:r>
          </a:p>
        </p:txBody>
      </p:sp>
      <p:sp>
        <p:nvSpPr>
          <p:cNvPr id="56322" name="AutoShape 2" descr="data:image/jpeg;base64,/9j/4AAQSkZJRgABAQAAAQABAAD/2wCEAAkGBhIRERUTExQWFRMVGR0XGBgYGSAYHhgXGRwcHB8YGBgYHCYeGBojGxcXHy8gJScpLCwsGB4xNTAqNSYrLCkBCQoKDgwOGg8PGiwkHyUpLC4sLCopLCwsLCwsKSwpKSksKSwpLCwsKSwpKSwsLC4sKSwsKSwsLCwsLCwsLCwpLP/AABEIAMAAmQMBIgACEQEDEQH/xAAcAAACAwEBAQEAAAAAAAAAAAAFBgMEBwIBAAj/xABDEAACAAQEAggCCAQEBQUAAAABAgADESEEBRIxQVEGEyIyYXGBkaHBBxQjQlKx0fBigpLhFjNy8RVTY6LSc5OywuL/xAAaAQADAQEBAQAAAAAAAAAAAAACAwQFAQAG/8QAKxEAAgIBBAIBAwMFAQAAAAAAAQIAAxEEEiExQVETImGRMuHwBRRCcYEj/9oADAMBAAIRAxEAPwBCINfl/fjEbk+keznAPj+94jYVuYXOyrODNtb5+sRkUvXaLRXUwWovS5NAPEnh5xp/Qj6P5csiZN0zJhsDTUJbcCqm1+Dn0hF1yVd9+hDVSeol5F9HWKxUtph+yTSSmrvTGAsAPuKbDUecF+jWClCWA0lCRQ1ZAxPgSwPGo9I1HqtJK12N71p5mETOJIkYx0HdnDrVHIsSHHlrUn+aC1KhqlsTqN0D5sat+5d6Vy8NKmIBhpVACwRJKVZjWlaLWgAY+teAjzIcLIM++ERz1RGgSVNW1DmNK8RU8BEMvLMRjpgnowlywglVNyWSmp6ciwIFOA8Yb8jydMMhCklmuzHdqbDyF4JaXe75PH7QbLq66Pi/y/eRSOieH0MJmHkEuSzUlqAuwCoaAgKAKEUqanjCh0g+iUd7CPT/AKTm38r/ACavnGjVj4mL2qBGJliwg5n52xuCmyZhlzEZGG4YUPmPDxEQk23PvG95vlMnELomoHXhXdfFW3X0hFzr6MCBXCNq5y33/lY2PkYS1JHUoW4HgzOxMY1uR6x1MxBp3j7mJnwhDNr7ABKmu+obqBxMRGVqaiKW4cyf0hOI7M9lznp3mH8xrFvDS5rbFvElmp5bwVy7o0AuucRtXSDt5njEOZZ0ijRK7VLVrb0gwnuCHz1IWm9WLuxO/eb4XinMzFyeyzjh3m/8ogGp6nfmTEi8RtHDiHkyeXiZtRWZM8usb/yiz9df/mTP/cb9YodZ6mJNJgZ7MrO4AjvCYZpswSx2Cb1YEW57VAoReGjojkEvVLnTdMyt1WnZQ8CQe8fO0H8ZkUz68uKly+tXSUmKCKg0IVrkVXYGlx6xObwG2L3Khp8J8jdQX0byNCpU6H3B03DU4njq8YYOi7VmTERtMhGVShvprckHwIbs8OFOPa9Fp6PLdQrUe4R9P2ZFCKEDY+dL78COC6FCWSVm6NTa2ULavq1SB8TWJW01tpIIzn3HWailUG0wwkgKzlQ2ns3YUJN6mnAXA9Iz7piztiJxlj7VFEtK7FQtSF8auY0gy6W3/WEvplkDBjiE7SmhmLuQRbVTivA8R5Exe1Br061r48SDTXKdQWY9wn0GlFMGik3UkHz3ob8Kww3gN0Sw+nCyzWvWDrPDtbUpYDSBBqNCnOwZkN5BsYjrM9jljHUc6fGGxMiN947VIzbMfpBnGbMCTFlIjEAUBNAaVYkHenMbw1dEukpxAKzSvWChU7dYprUgCxpTcRMNShfZNO3+l3V0/MSMegefxI+mnR7DTZLzHljrFXsup0tcgUJHeW+xr6QgTPq+CW5q3jdjTw4fCNezDCCdKeWbB1K1G4rxHiN4zrC/RAzTiZ2I1StzpFJj+B1WXzqfAQ1hjkCRIwxhjEbMs6mTzTZK2UH8zYH8oqIAN42jPuhGB+rBFkrLK0VXQ6WBYjvMe/z7VdozLG9EpktRNDo0o8ReYLmgaVvUgGhUkUvaJLAQeTKq/rXIEFtNpvT08eccBia8tvOPHYVOm3nf9mIGc+nxgBDxLsp6UG/l84s6/KKUubSO/rK/iEenjHbBYuUrsZLBpEzQaioEucZasVNRWhYNSHPKcT21b7rgA+Z/Q/nGddEcJ9nNqpfUukCvEgENTiRQEcvWGro39rJeWx2Z5TD3WoPI3NRGVcdlu8eCJr1f+lG0+o/r5COyIxnJ+nWMwszqZjLNSWSh11BGk0s4vw5GNCynp1hZ1Br0Nya37HpH0KurDOZ826spwYwkeERPLBtTe3vHUuerCqkEcwQR7i0SLBxfcGZDLAw0kckC+1vlFwxxliUlKOWoezGJykdBniJFSFPpp0jeVKnS5QfrFCdpD3SSCRSlbKfKG7SYz3NcLq66aZih+sailWBPap/mCwpyPKIdbaa1GI6gDdkwB0ZCNKGuU79Y3eJqDWtmuNRqNzzgvluEdsZJmovUyJKNNmL946KgALsCxYIPIm8BCZkuYroSsozDYfdelKMt+zxrQwXyolmOp1VZoWrPUDq1JP8Aqpbb+KMUsVbeJvWWp8OB3H/BY7VRHMsTaVKo+qg5Ejcj4RfUQJSb2pYDF0F9Jw/UhAaUmS7VKV7Jue8CYMKDxjf0l3ypz4nzrptMixmDSbLZHAKsCKH4eRBoa8Ix/O8QesEvQZc1CoK8AwGmtCdrkhgd6842crA/F5FImzUmzEVpkvusRUj9eO9YK+o2AYj9Pf8AEeZlzdGcNiAhkux7dHd2UEqBcBQK1uKGBGcdEJklwEYOGrQN2Tbews1N7RseN6NyprKSSqrXspRbkUFDSwFTanKBWYZIkgKys7FvshqpRF7zXAG+hV50JHGM34L6ssT9Imob9PcAqj6jMXOkGgqTW7EUoeSqbjzN4k/mMO+e5NJmzQSp6xl32rfvEbUF678BaAv+Dv8AqH+n/wDUeXUqwzONpXU4kOXzJsqjK+k0HpSht6gewh56I3w6stDqJPG3aIuTfnGdMWfc6RQD4DeCWQ526MJS1JqNLLWvHSD/AAgmsKuqLqcTumu2nDdTvpnheqxk1iKBz1g2vqF7edYAMzP4D84O5jhfrE7rGJIUBEqakheJ8San1iRsFLVb2EPr+lQDJbiC5IgbLsdNw7apTtLJ/CaA+Y2PrDllP0pTpZpP0zh+KmgjwFO97QoYicuyD1Nh6c4G4jFhe7vTc/kIpV2EQUB7m74DpdhxJWY9ZavR6tdR1hqLgeNLiDsrEI4qrBvFTUe4jAFzrEth1kuqmU0paMRQgDbSeNwR6RTwePnKfsXdPFWI+Gxh3ygRZq9T9GMvrzhJw2aTHJZWIV2ektiWR2JqAy/gC3IG9AK3sqZb9JOLlUExutUfi39T/tA5+kAaYokkq4JswqAWO2obcIk1ebANn3jtOgDfX1GnG5e6MGRFAuWVahVYijMoN1U0rSpp5Uj7o603rl6uWrTDLISo16dhqUVoTTiaR90ULkTetYFtdCBU0tShr708YBTsdOlTnkyplCpKsaVIUGy0O1bbxjrW24g/maNtGcGvzNMkIetVCMSCtNQmNq0sdmsSDKcKwIFgyiDipCb0exzdeEmTT1oRSOOuWWureAbtA+Y2MOeuNf8ApwxWf9zL1K7XwZ9EZIiDMcylSV1THVBwqbnwA3b0hVzXp6AD1IoAO+4p7L+sXtYqdyYKW6jVi8bLlKXmMqKOLGntz9IQ8/6XrOdBLRgiEkMfvEigOgbcaVNbwn510v1mrMZredh8h6CKfRzGzcTjJIa0sEuQNuwpa/O4ESXXM6EYwJXp6yjhvMbcHKmTGLdoAKTVjdmoQNuArvaBP/FW5/CGXHz+rlOSR2V+UZj1rfsmMjTr8uTPor7PjIEIrhXm0p2UoPPaGHIsHLlumkXFWJ49lS3yil9aAAA4btS2w949weOIE0ioUSnJY71NFsOHe3jS5PU+eOT3I8RjglABVrCn68hFDG4r/mEMeCiwFvjA2bmh2QeR3J8ucd4fKiTWZWpuF3Zv0EGABO4xK81pk5tKiv5Dzi/hsmAIqOtemw7qkcyd/wB2g1gcmJUahoX8I3pyJ+UXZ09JS6QKclA3Pl846eYBbwJBPybWshphJPVAU+6CrzBtx4bxUxbS5fZA1NyHz5CLmaY1jLkdrSCjVA3NJj1v7RSwuXu9NI0Kb1IufIfrAT2PJgudIL3ew5Dj5844OWMRZbczanzhml5Yku5NSOJv/tEWKxaiwqYKFugzCdJJ8moNqn7lFpWgNqUJ434wY6PHrcW8wgkPSZc1NCoNzxP6QFfAF2rSn75Q2dGMv0VcMCVkUIHAgvuOFtPtEuo2hCR3L9PaxYAxdznNZpxjtI1BlAlBhagF7cjqrvDDgumuMlyqTpyH+IqNQ/mtX+k+cJMzpAzVEle0bkkVNd9tue8fYfJZ046phPv+wPICKKwUUL1JbsWMWMIZp0uq1VBmTDuzEn+5HlAt5WIxJ7RIHKlB7frB7B5JLl8BX9+sW2mIlhSvLjBYicgdQHh+jaqKtv8ACDXRzDKs6gGyPU+Y0/8A2jyZKmTP4RzP6frFrozg1E52DFyFoTuLstuQ8oTc/wBBjtPk2Ce9K5zECUly1yPDap94A/4cf8Q94I5tKmnEMD2T4fh3F4h+qP8Ai+MJoULWBKddYXt44xBWNxSob320jh3Rf15x9lmFmzpc4kELoA95qWuRWwi7LCFu1pItWvKn9oM5aoeXMqdygXharGlOVB8IskuMwJh8maX3UYVuXK6j6aahYJ4Myk2I1cST2j73grIw2mgVvGK+MBcnWA1OYr8THQYDqZQxeYngdI8oqyMO8w9kUB4tFqXhpYNDKoa2KEg+wNInmYdgPs5lfBgLeBpQwMHGOpO2BRJcgtchZg1H/wBRrDlvEU7NFUUW/wCXrFHFYl2WUkw6R9qa1oLOOB27wvA3EZ/KQlZYMxuB4elN/SPT20+YWZWmEE7ceEVcRm2Hk7HrGHLYeZ2HxgNOmYjENSYxlrvp0kD2Xc+cXsFk8okUKt4kiv8ATW0cK+4QGJVm5jiMQOyAin0/7jv6Q19F5hkSGatSKCnM9sgeV6nyisJMtN/3/aLOGnl0mKgsCrVpQd4r694Qt13jEalhQ5EpYfK0l3pv+6+EXAQTYEnwv8dhETsif5r1P4Rt8Lx79ddrSl0rz/tDBmJPMmeRQVmMFHIfqflFc4xB/lJU8/77x2uX/emN6k/OIXzeUlpQ1n4f1GOzmJzNlzHu5oOQsIK5NMlyZEziGalt62ogA5jXfwEAJmImzeNuS/rxi9gcofq3FtIAahFfvAEjkwqLwq5A64lFDbGyZVzvMNTFlO9APS1vA7+pgV9r+FoK4jMcPINCQzi1Fv78Ig/xWP8AlN7j9IJU2qAJ5rC7FsSymWqwB40vBLC5a0uUxW5My3kqH/ziTDoaA14L+Qgi2KpJG1SzH20CGGAo5g5sUUuREKZhqO1feJsVL1C0cYDDU3EDuGIWCTJJU0EXU0iTWtTa9OIjxqjh4bxyr34e8CcnmGB4M9zLKJM+WpmIDRm+On+0ChgcPhU1FaVNBTtMfDiSfCDjTqylp+Jh8FgIk6dNx/VSZplaUALgAkahXs12qKC3ltAFyI4V5wBCsrADQzstAoBZTZl1Cq1HiIrPg0dQRpcN4Aj05wXToqVE49e7tNQBiVUglRZqcSefCAORKplaZalAtjUWZ+LLW+kmF1agP0Yd2mNY5kWIyBTsaeA2PpaO8HgZ4ExQTQynobG6gOBQ0N9NN+MXHWYN6GCuSzQGFbE297fOKSZKADFLDowP+WreFSp9mBHxi3iMzmKOxJZfE0an9JgviJamtdwPj5wGlz21EC9LRwNOFRBwUzmAdi5Nwu3/AG8oJysuVQS5CqPQesRzTNB1rpDgEXBNjA6dks6b25rl67ch6bQUEr4EtYnpNJl9mSmtuew99z6RRwOOnT2mq7kB5E0BRYVC9YLA1N0jxsmK229AaetonyDClMXJBUEFwu9AQ/Z2O/ejvEHEpYDLEBqBqPM2HpzMFeqHI/0f2gdhcUVsylaW5m3M8PQRN/xFOX5/pHuZ7Bh3DKpQaa7C9eNBE+Kw5UShqIorH3dv0hakSMRhgrCj0FSoJNKgXPvBXpNm9JMs1o7S0sOANWJ+JgN279JjWQocMOZOcQTcGvzi/KnAA6oHZDk6y8MsyarvNmjUFUgFU4GrEC9ePMR9mLNLlzKqysq2D0rcWqVYqd+fhE4tV2Kj+e41UIG4zmVnSTZvVKKmu/jWL2Ky90NHBXkeB8jsYFfR86r1rgKZoYKhY37Sk6VrZe6SSL2oKVrDPjc5mTE0zVYVuGt2WFaqaGuwNzXzMdazY4WEqbl3GC0RllC/3zT+ld4Xspmibjm1s0pjWWSu4pTT4Vt6xczbPCZQWVd+tZdqnuC4AufaBmB6LY2o1y2lFe2NSkM7bioNxzvzg3xtJY4nq2wwxHWXhEmItcRMbQXrRq6xqtq5cBeBWTTKNOCNWUrkBd9LkkmnmPS0Ry5sxJehZLiYSQAVICEW7w7wIPwijk8jFyZjyhLoH1Eu4oGB2YVAO4MRVDbkky65t4AURkm32jhZ5BW2xH5wvYjOMRIakyXT8j5HiIrz+ljMKKoB573i5ORkTMbjgxhxs+jNzDEU9YpYXLhd63MWFxomTGrQFgr/ANaK3ziy+HO4pBgwDKeplsdovyaaaDhFSa4VTUXiB8dQCvZ848RmdHEvmUCTaKLlVmo/4WBHhQg/KLUqcSu+/wA/94F4vEBWYGODuexOOkeXLKnTQK/5j8f4jT4UgDB/pLmCu5IodapMr/rlqbetYA6xDRPGPuIwqLhyayyvV1qQ2qoA1AAEAX2t6wtYPAJPxZM5guHkLKDljQE6FISvoajkDBBZzPLCkalYBA9CpqwpxqCRSsOM3ovhpILuuou963qzEDY1jLpJClSe5fqVLsD9ot5bn8qak7ETKBS/YDd1VlWSwBvcmvMkQvZxLm4rEmRh1JLduleLfeYk25+sP+YZHhrKiggAgg1I38/OAGHy+QmKcsvYKqDYkKVtel6XrBIqodwirLMpshWT0KWRguqBP1iurWguZnhyAuK+PjAHPujWIXDlr9YBZJdTqWvaLDh2R4mtYPvnTy5iiVNLStu12qCoFDquaV3qKinKC+Cx8ydOMgIDaupSQDyqDt7wG5s7u4tbFIIkX0VdFvqslpjg9e8vrO0LpegUEix07njXwh9zHKFnKGHfAt4jehinJkGSGqb9SxPnq/vBmSwlyl1GygRSp+RcP/OYrlDlYGy7JKEGbYcFrcnx8PCAP0h4EtMkkLQhSA1aVv3LCwAvU2h1lVvMe3Ich+sLP0gTlEhJpqCr1UDdqip4jgIQ9arSQv7ymiwm4ExIxGWlkKzFDUrWtCGW54cRT1HjADJchko7TdHWUoZSsNVDct2fv6QKgHwhlwfSOVMmBLqx4EceXwPxgbnuXsjil0burwrcFLc61EZ2nd6zt6zNW+tHG7HUmzrq2KTAoDlVqQugkdpe0u1qLSkB8V0mSUxW7MOHKDOPy+euFWYRqmAt2eOnvKtb3Hat4wM6MXl6zKVy4J2U6q9q5c732jRS3ZXlucTMev5HwsqNn0lxUmh2pFSdk+KxRM1F7H3QWoSB+EfrF3OeiyTS82SRLIFpQAAqO9Qhrc9qQYwepEWrIQtAaPcVoFoKC5va9KR67VlVBqxmdp029iLIBy7MAE0NZwaH0/2gRnmNDP2aUrEvS4FMWzV76hgQKVrYnzqKHxgGqvMICgsbe5tf98YupO9Q48yWwFWKHxNJwOWBZUhqISZQB7QBJQtYClzpItWBmqTyb+gfpFnA5oPq8slFJVnSgBqDRCHB4EjVXyijpnfwRGEcsc88zSGpFagDH/RDEoIHw8uwGtbbUt4/u8X8/wAyDzURG4l99ghAB9yfhCWjscxk1rZlI8gAR8BBXH4gz0ws0sRSsuYRc1BBp51BhFa7So98/mDqG3bj6jKMRMcESZTTWpQ6RUKTz5neKuBy7G4dn7UlZ04lirMAzDSBpW19IFN96wDwnSphOTTJlGUJgQsFVWKtTepLtSq/aAgG9qUMM2f4oz5Gip1y2E2WfvBpZ1UB8VrbwjUbSbkO2ZQtAYAyh9QWamzpOV9MywotQbaajVuDqBvwrDB0SziTIcI6tqmNpLkg0tY0ABC1tehFeMKOVdMJTo/WvckCwproK6qHlEmUzhOnl5SfZBgzszHSNJ1dWACaElbkRhq9qMS3AE0zTWV4mn5xjFEzt2DEqSeCqVZvgtKcaiL7YxbTJtR+CXufC3FvDhCI2cnGKHNNSTCaSySQTcaq87HYRclZn2u3WZT76sVcGnBwaH1HrBDVKrHdF/2zkcCO0iU0wh5gIG6py8W5mEv6R8bqmJK4INR8zf8AJR7wZws/DOo7Rc83LBh4MK7xXxuT4aZUsrVPEOSeXGvCHWtvr2p+YNBFdm5hMmzNTL6uYDTRMofI0I9qGHATVnSiHPd7W9CCtwR4xLnHQIzk0ypy0rXtih42OnzgL/h3MJMvSZWo6dJZG1A8K89vCJNpZRnsGX/KuSAe4T6QT5nWPh0at0IqQCJcxGW58G+UBc1yjqpqnDspogllTXssgoCtOdhSGHPcNqkTHKkTk0AUBGpayybUvRq08zAGTm8+SQzyi9NiyNbl2qbRWWxwBxJkXPOZLnUgSVlS1IJ0qHNi1RfvePLyihg+j83EKSGAlEkruCa8bcOURNmDYmeWcqdgQvCta8eQhhzbMCuGcoNkpa1K2oOW8AgIMJyOov5zk3WygJhXWlaTACVanjSxNL8OPGPujnRR0XUSA5arUNSyggjba6/GCzz1EgILhhQk7G1CBbh8LQF6NOqytYpql1rYVJB2J3NgDFeltNOSOs/iJuUW49xtwmBC4SYmkahUt4k1FfaghU60czDacSeqmsLgy6j3Ug+xMInW+A94Zp1dGf7mSakg7R6EvYPBrNxSTpT69Es1lsNMwES2oAn3wxp2lJhqyLoXhpmEaVPmzFmTDrbYBHIp2eydhuDeEDNnYThpJXsAWJrbxFxBWQ+ZTE62Timdtir0JNAOJF9+PvCQvRB/Mru4yDDGb/Re6y3MsjEjslTLAWYjKKagtTalKgHhttEWAzYuoY9mZLdEmqRQq9RXfh2n9CIWp3TXMsO1HOhxvqlgex2MV8T0/wAfMuZyjxEtPzIrW8Xad3rznmQWIG6hTEZJOXEsqYNpiq5IYKbKabGoBoYuY/NzIkrKcCTrY6loAQnEAKTQGw94T8Tn2JnD7SfMbmNRp7CgHCKAWlaQizTra2WlVd5rHEacf0vQMGkoRMUaRMB0VG3aUXdfAxzl3TmYlpi1/iWx9QbEwtUt7R0Ejx0lRXaRCXVWA7gZpGH6WyZtGVlEwc+yT4MGsRDPk2fdaNMxGlvwoaq45r6cKmMQXe4ETrjpq00zHGk1XtGxHEeMT/2AX9J4+8J9QLBkjn7TfBJX7swg+J+W8dS+tU96q8xf4QidHfpYJomJAB2EzdT/AKlvp9LQ8SsfqUOJaMp2ZD81MTWVsh5iwcy2cY44qfI39jcRwM5I5nwiBswl/eDD+av/AMgY+GY4QimoqeJNKeZvHlBM7kTzFHCuQzyEavHSAwPmKE+cU8V0Ywr9pHZQb6WPZNDWldx5Rfl9Q27AoRSouD7bc4gnydFgwda1B+TDnBZYT04sq6HCNJpTSBVQP4RQEHaF5uhWCFeoaeta9kprBrwqzA094bVw5ZQyKD4ca+UQOk7YJp8TaPbzic2iDcu6NtLlGswMACANNDpNhW52rCTpT8A94dcYZpZVlatKzEac1CAwBqVqfugXtvSED/ikv8axfQxI7nsSnmIrOBP4B+UNPRSfplkEVANaDc14e9IUJ04F9Wod3mPDxhkyKaNHZZVY2HaAp472hIGMCNv+rke4WxPRt8RM1zDLkqVous1ah/g3HrSOM56D4CVhg3VksLdajULNexoaAeFOEeJMkjvFWFe+WUsTsa1PdJ2iDEZsJv2YKiWpqoJUX2qb8BEgssL4BwIx666at55PqK7dDCSAr71NCK09RSsD8Z0dnSr2by58AfOH3MJqLMWhSgAHeB4VPGKcx1JW4rUcR++UaS2NwO+5llueInr0axbCq4eYymt1XVYW2F94gm5ZPQnVJmLQ0oUa3naNt6IImkXH3zuPxecFpCDrp1xuOPgPGEvrCpxiOVMqDPzkwvsR52jitRXlH6Wm4ZG3Ct50MZ5nOVS/rDDq0pUW0jn5Qt9eqdiPp0xsPBmVs1fOL2UdIMRhCTInMldxWqnzBtDpMyWTpnkykqGoOzsKDaIBk2H65AZa90WpaxNY6murtOMfzEZZpHrGcxfx3T3GTRQzgo/hUL8RAGdjnc9p2b/US3zjTMVlUhQGEtB2h90c/KA2BkoAw0rbwH6Q42qnQi66ms8xUyzMp8lqyGmof4K38KCxHhDfl3S3NaANIE3h9pL0H+pdMFMrcCaRsCsv49YPzpBPHYrTLdiK6QT7fKANocZ2zhQqcZgD/HeIVipwspX2P2kwU9Abjyg7gc2xbnU05ABuqIfbU7E/lCWmJM2cjPvUD4+MN83DOe4nC96V/WBcDGMQFJMttmbM1HnOSpB07Ka2FaWPEwldUeY9oZlwrS0djdlKsTwqCGI/pMKH1ryhIyOjPZM//9k=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_tradnl"/>
          </a:p>
        </p:txBody>
      </p:sp>
      <p:pic>
        <p:nvPicPr>
          <p:cNvPr id="7" name="Picture 4" descr="http://3.bp.blogspot.com/-5Rfms5CzU9Y/UMkg2cl8puI/AAAAAAAABIU/JC2uIVZ4e3Q/s1600/friend+2.jpg">
            <a:hlinkClick r:id="rId3"/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8144" y="1891917"/>
            <a:ext cx="3125400" cy="39067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s-ES_tradnl" dirty="0"/>
              <a:t> Amable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4861833" cy="3777622"/>
          </a:xfrm>
        </p:spPr>
        <p:txBody>
          <a:bodyPr>
            <a:normAutofit/>
          </a:bodyPr>
          <a:lstStyle/>
          <a:p>
            <a:r>
              <a:rPr lang="es-ES_tradnl" sz="2400" dirty="0"/>
              <a:t>Alimenta el anhelo humano de ser apreciado</a:t>
            </a:r>
          </a:p>
          <a:p>
            <a:r>
              <a:rPr lang="es-ES_tradnl" sz="2400" dirty="0"/>
              <a:t>Fomenta la buena voluntad</a:t>
            </a:r>
          </a:p>
          <a:p>
            <a:r>
              <a:rPr lang="es-ES_tradnl" sz="2400" dirty="0"/>
              <a:t>Fomenta la reciprocidad</a:t>
            </a:r>
          </a:p>
          <a:p>
            <a:r>
              <a:rPr lang="es-ES_tradnl" sz="2400" dirty="0"/>
              <a:t>Mantiene la armonía </a:t>
            </a:r>
          </a:p>
          <a:p>
            <a:r>
              <a:rPr lang="es-ES_tradnl" sz="2400" dirty="0"/>
              <a:t>Disminuye la tensión.</a:t>
            </a:r>
          </a:p>
        </p:txBody>
      </p:sp>
      <p:pic>
        <p:nvPicPr>
          <p:cNvPr id="44036" name="Picture 4" descr="http://notasdeluz.com/user_images/6_amable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24675" y="3524250"/>
            <a:ext cx="2219325" cy="33337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763688" y="1340768"/>
            <a:ext cx="6591300" cy="3778250"/>
          </a:xfrm>
        </p:spPr>
        <p:txBody>
          <a:bodyPr>
            <a:normAutofit lnSpcReduction="10000"/>
          </a:bodyPr>
          <a:lstStyle/>
          <a:p>
            <a:pPr lvl="1"/>
            <a:endParaRPr lang="es-ES_tradnl" dirty="0"/>
          </a:p>
          <a:p>
            <a:r>
              <a:rPr lang="en-US" sz="4000" dirty="0"/>
              <a:t>“</a:t>
            </a:r>
            <a:r>
              <a:rPr lang="es-ES_tradnl" sz="4000" dirty="0"/>
              <a:t>Porque el siervo del Señor no debe ser contencioso, sino </a:t>
            </a:r>
            <a:r>
              <a:rPr lang="es-ES_tradnl" sz="4000" b="1" i="1" dirty="0"/>
              <a:t>amable para con todos</a:t>
            </a:r>
            <a:r>
              <a:rPr lang="es-ES_tradnl" sz="4000" dirty="0"/>
              <a:t>, apto para enseñar.”</a:t>
            </a:r>
          </a:p>
          <a:p>
            <a:pPr lvl="1"/>
            <a:r>
              <a:rPr lang="es-ES_tradnl" sz="2000" dirty="0"/>
              <a:t>2 Timoteo 2: 24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s-ES_tradnl" dirty="0"/>
              <a:t> Discreto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La Cr</a:t>
            </a:r>
            <a:r>
              <a:rPr lang="es-ES_tradnl" sz="2400" dirty="0" err="1"/>
              <a:t>ítica</a:t>
            </a:r>
            <a:r>
              <a:rPr lang="es-ES_tradnl" sz="2400" dirty="0"/>
              <a:t> se da cuando:</a:t>
            </a:r>
          </a:p>
          <a:p>
            <a:pPr marL="514350" indent="-514350">
              <a:buFont typeface="+mj-lt"/>
              <a:buAutoNum type="arabicPeriod"/>
            </a:pPr>
            <a:r>
              <a:rPr lang="es-ES_tradnl" sz="2400" dirty="0"/>
              <a:t>Deseo cubrir mis deficiencias</a:t>
            </a:r>
          </a:p>
          <a:p>
            <a:pPr marL="514350" indent="-514350">
              <a:buFont typeface="+mj-lt"/>
              <a:buAutoNum type="arabicPeriod"/>
            </a:pPr>
            <a:r>
              <a:rPr lang="es-ES_tradnl" sz="2400" dirty="0"/>
              <a:t>Deseo resaltar mis virtudes</a:t>
            </a:r>
          </a:p>
          <a:p>
            <a:pPr marL="514350" indent="-514350">
              <a:buFont typeface="+mj-lt"/>
              <a:buAutoNum type="arabicPeriod"/>
            </a:pPr>
            <a:r>
              <a:rPr lang="es-ES_tradnl" sz="2400" dirty="0"/>
              <a:t>Tengo envidia de la otra persona.</a:t>
            </a:r>
          </a:p>
          <a:p>
            <a:pPr marL="514350" indent="-514350">
              <a:buFont typeface="+mj-lt"/>
              <a:buAutoNum type="arabicPeriod"/>
            </a:pPr>
            <a:r>
              <a:rPr lang="es-ES_tradnl" sz="2400" dirty="0"/>
              <a:t>Por el placer de hacerlo.</a:t>
            </a:r>
          </a:p>
          <a:p>
            <a:endParaRPr lang="es-ES_tradnl" sz="2400" dirty="0"/>
          </a:p>
          <a:p>
            <a:pPr>
              <a:buNone/>
            </a:pPr>
            <a:endParaRPr lang="es-ES_tradnl" dirty="0"/>
          </a:p>
          <a:p>
            <a:endParaRPr lang="es-ES_tradnl" dirty="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907704" y="1628800"/>
            <a:ext cx="6336704" cy="4824536"/>
          </a:xfrm>
        </p:spPr>
        <p:txBody>
          <a:bodyPr>
            <a:normAutofit/>
          </a:bodyPr>
          <a:lstStyle/>
          <a:p>
            <a:r>
              <a:rPr lang="es-ES_tradnl" sz="2800" dirty="0"/>
              <a:t>“</a:t>
            </a:r>
            <a:r>
              <a:rPr lang="es-ES_tradnl" sz="2800" b="1" i="1" dirty="0"/>
              <a:t>No juzguéis</a:t>
            </a:r>
            <a:r>
              <a:rPr lang="es-ES_tradnl" sz="2800" dirty="0"/>
              <a:t>, para que no seáis juzgados. Porque con el juicio con que juzgáis, </a:t>
            </a:r>
            <a:r>
              <a:rPr lang="es-ES_tradnl" sz="2800" b="1" i="1" dirty="0"/>
              <a:t>seréis juzgados</a:t>
            </a:r>
            <a:r>
              <a:rPr lang="es-ES_tradnl" sz="2800" dirty="0"/>
              <a:t>, y con la medida con que medís, </a:t>
            </a:r>
            <a:r>
              <a:rPr lang="es-ES_tradnl" sz="2800" b="1" i="1" dirty="0"/>
              <a:t>os será medido</a:t>
            </a:r>
            <a:r>
              <a:rPr lang="es-ES_tradnl" sz="2800" dirty="0"/>
              <a:t>.”</a:t>
            </a:r>
          </a:p>
          <a:p>
            <a:pPr lvl="1"/>
            <a:r>
              <a:rPr lang="en-US" sz="2000" dirty="0"/>
              <a:t>Mateo 7:1-2</a:t>
            </a:r>
            <a:endParaRPr lang="es-ES_tradnl" sz="2000" dirty="0"/>
          </a:p>
          <a:p>
            <a:pPr>
              <a:buNone/>
            </a:pPr>
            <a:endParaRPr lang="es-ES_tradnl" dirty="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s-ES_tradnl" dirty="0"/>
              <a:t> Diligente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641" y="1772816"/>
            <a:ext cx="7202760" cy="4138406"/>
          </a:xfrm>
        </p:spPr>
        <p:txBody>
          <a:bodyPr/>
          <a:lstStyle/>
          <a:p>
            <a:r>
              <a:rPr lang="es-ES_tradnl" sz="2400" dirty="0"/>
              <a:t>Cuidado, prontitud, agilidad y eficiencia con que se lleva a cabo una gestión.</a:t>
            </a:r>
          </a:p>
          <a:p>
            <a:r>
              <a:rPr lang="es-ES_tradnl" sz="2400" dirty="0"/>
              <a:t>Llevar a cabo las tareas en el momento oportuno, de la forma correcta y con sentido de urgencia.</a:t>
            </a:r>
          </a:p>
          <a:p>
            <a:r>
              <a:rPr lang="es-ES_tradnl" sz="2400" dirty="0"/>
              <a:t>Buscar mejores formas de hacer mi labor.</a:t>
            </a:r>
          </a:p>
          <a:p>
            <a:endParaRPr lang="es-ES_tradnl" dirty="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El Ejemplo de la Hormiga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7544" y="1700808"/>
            <a:ext cx="4672403" cy="4896544"/>
          </a:xfrm>
        </p:spPr>
        <p:txBody>
          <a:bodyPr>
            <a:normAutofit/>
          </a:bodyPr>
          <a:lstStyle/>
          <a:p>
            <a:r>
              <a:rPr lang="es-ES_tradnl" dirty="0"/>
              <a:t> </a:t>
            </a:r>
            <a:r>
              <a:rPr lang="es-SV" sz="2800" dirty="0"/>
              <a:t>“Ve a la hormiga, oh perezoso, mira sus caminos, y sé sabio; la cual no teniendo capitán, ni gobernador, ni señor, </a:t>
            </a:r>
            <a:r>
              <a:rPr lang="es-SV" sz="2800" baseline="30000" dirty="0"/>
              <a:t> </a:t>
            </a:r>
            <a:r>
              <a:rPr lang="es-SV" sz="2800" b="1" i="1" dirty="0"/>
              <a:t>prepara en el verano su comida</a:t>
            </a:r>
            <a:r>
              <a:rPr lang="es-SV" sz="2800" dirty="0"/>
              <a:t>, y recoge en el tiempo de la siega su mantenimiento.”</a:t>
            </a:r>
          </a:p>
          <a:p>
            <a:pPr lvl="1"/>
            <a:r>
              <a:rPr lang="es-SV" dirty="0"/>
              <a:t>Proverbios 6:6-8</a:t>
            </a:r>
            <a:endParaRPr lang="es-ES_tradnl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s-ES_tradnl" dirty="0"/>
              <a:t>.</a:t>
            </a:r>
          </a:p>
        </p:txBody>
      </p:sp>
      <p:sp>
        <p:nvSpPr>
          <p:cNvPr id="11266" name="AutoShape 2" descr="data:image/jpeg;base64,/9j/4AAQSkZJRgABAQAAAQABAAD/2wCEAAkGBhIQERAQEBQVDw8VFBUVFBAVFBIUFRAQFRQWFBQQFBQXHCYeFxojHBQUHy8gIykpLCwsFR4xNTAqNSYrLCkBCQoKDgwOGg8PGiokHSQsLCksKiwsLCwpLCkpKSksLCksLCktLCksLCwsLCksKSwpLCwpLCwpLCkpKSkpLCwsKf/AABEIAMoA+QMBIgACEQEDEQH/xAAcAAABBQEBAQAAAAAAAAAAAAAEAAECAwUHBgj/xABAEAACAQIDBQQGCAUEAgMAAAABAgADEQQSIQUTMUFRBiJhcRYyU4GhsQcUI0JSkZLRVHLB4fAVJGKCM/FDY8L/xAAaAQACAwEBAAAAAAAAAAAAAAAAAQIDBAUG/8QAKhEAAgIBAgUEAgIDAAAAAAAAAAECEQMhMQQSExRRBTJBYSKRQvFxocH/2gAMAwEAAhEDEQA/AO2R4pyTtR2uxdLFVqdOsyoHIAFtADJxg5bFeTIoK2dbinEl7bY727/CS9Ncd7d/hLOiynuo+DtcU4p6aY727/D9ovTTHe3f4Q6LDuo+DtcU4p6aY727/CL01x3t3+EOixd1HwdrinFPTTHe3f8AMftF6a4727/CHRYd1HwdrinFPTXHe3f4RemmO9u/w/aHRYd1HwdrinFPTXHe3f4ftF6aY727/CHRYd1HwdrinFPTXHe3f8xF6aY727/CHRYd1HwdrinFPTTHe3f4RemmO9u/wh0WPuo+DtcU4p6aY727/D9ovTTHe3f4Q6LDuo+DtcU4p6aY727/AAi9NMd7d/hDosO6j4O1xTivpnjvbv8ACL0zx3t3+H7Q6LF3UfB2qKcV9NMd7d/hF6aY727/AA/aHRYd1HwdqinFfTTHe3f4RemeO9u/w/aHRY+6j4O1RTiZ7a4727/mP2ksJ21xpdQaz2JGmkXRYd1HwdpijIdB5CPKTUPOJdrqd8ZX/nb5zts412qX/d1/52+cvw7mTivajGSjJ7mX06ct3c1HNYHuYtzDN1FuoCsD3MW5hm7i3cAsD3EcUIXu4skAsF3EiaMNyRjTgOwPcxbqF7uLdxisD3UcUoXkiyQHYLuY+4hOSSCRBYJuItxC8kWSAAm4i3EL3cW7gIF3EW4hWSPkgMD3MW5he7jbuMQJuojRhe6i3cAAWpRsIn2ifzD5wt0leGT7RPMfOJko7ndU4DyHyjxk4DyEec47g85B2nX/AHdf+dvnOvzk3aVP91W/nb5y/DuZOK9qMxElmSW06ct3c1HOBskW7hO7i3cBA2SLJCd3G3cAoHyRt3Cd3H3cB0C7uLdwrdxbuMQLu4t3Ct3Fu4BQLu4t3Cd3Fu4DB8kW7hO7i3cAB93FkhO6j7mAUC7uPkhO6i3UAoF3cW7hW7i3UAoF3cW7he6jbuAUC7uLdwrdRbqAUAOkrwyfaJ/MPnDnpSqhT+0XzHzgNbnZF4DyHyjxl4DyEec07Y85jt7Dk4qr/OfnOnTyO0cGDWc2+8ZbidMz548yRi4fZotwir4G03qWFj1sICJbzFHTVHk2pxskPxFCzGVbqXJmVqgXLFkhO7i3cLFQNkiyQndxbuAA+SLJCd1Fu4BQNkiyQrdR91AKBN3Fkhe6i3UBUC7uOKcKFOSFKMdFeGweYwt9mQnA05prh5W5M0wgmjzb7OIlL4UjjPVHCQTGYPSCkKWJfB5zdxbuHHDxtzJlFAW7i3cbGY9UOXiRa/QDn77Q+lhi3DW8qhnxzlKEXbW4+RgW7jGnNRtmsBe0oNCW2Di0ZtSnKqNLvr5iaVSjKadLvr5iMSWp09eA8hFEOXkIpzjsjzFxNG7t5zagVWn3j5ycCElYKtGQrpYGG5JnY2oRoJMqlojBxKXYyk05o/UmbkZQ9G2kvTMbQJu4xpwnLGyRkaBt3HFOX5I4SMVFO7i3UICSWSA6Bd3H3cJ3cW7jFRQKcQpwoUZMYeKx0B7qSFGLE41EuPWa17DnytfhFsraYrOUyFbAm9weBA1/OZXxmFTWPmXN4LFje4XgqZvNynRlOFwwE0EXhLJM0Y40jye0+22HoVWpFXcqbOygWVuYFz3rTdFNaiKy6qwDA9QRcGci2r3qtRxqWd2t5sT/AFnsPo32jWd6lFmZ6S07gEk7shgAB0BudPCcPhfUZZMvJLZ7FzgqN99mgQapgzyE21XPUrL91BTHgGIZmHnYp+Ylq4OdxTKJYjj2NqM1SoWNu83LW17DTytOkdlXpvhqBACtlK5b3JNM5SfHgD74P2g7EJimDh9w4vmYLmDi3duLjh16TyfanshWoGiMFXqVEAD1cKtcJWLDX6zQQsFc931eItpflx8HD5cGac90/wCy9RTSTOjoqi4YjvVHygkaniVUHjwY2EFp0aTk5bNZipsQbMpsy6cwRYicU2t9K2IOHwlFkZa9OlUWrVrKpLs5U06gU6hsoHeIvcm3Wek+ijtOawZGPq2TNyqsqgq9/aFc2b8WRTxDTpxya0E8elnSMXshSNBaYzbNIcac4Vi+2WHpZg9QErxC94jw00v4QbAduMJiGyUyxbTQra9+lzrJdeK+St4HLVI9uIoopSaBSsprLIssaEyIpSDYIHW0JAjx2FIH3I6TNxuzAbtNkiU1kuI1IhKKaPItSsZHJDcXSsxlGWaLMLVMoyxZZaViCxoVEAkfJLAIrSQqIZIxdRxImVtyswZVN8lr6czfW/lp+czTiyPDhPP8b6x0Mjxxjqvll0cVqz1q6gERPSzKQRe4InmtmbWIqKhJCucv8rHQMPG5989Xhbsq5vW4H+YaG3vBm/hOLjxeLmqvhoHBxZ5F2sRe99QRqLciLf5whvZ3Ck1zUA7iXDG9vX0BA+8Bpf8Ae09BiNj0qga6gMbnOLg5rcSRxnMcT2sxWy8RS31Tf4NqrlKqLSahWoAZmVCozJWzZAQSQNCbi04+D0uWDOpt3FGmP5aHYqdO0IUzg2I+lsnHviqeZaAKooa5/wBvpvCaV8t2yq3EEZeOpna9mY8VqaVFsQwB0uR7r8v7TvKXMScaAMR2XwFIGo9K4JGl6rkkngqKST5AcAZzztorUB/qeynf6ghyVkw9UoUqqCFr21slyFOcHmbANedVxKA1KJbVQXAW2m8KGxPXuioP+8ycdh8PwqUUq1blCxFs1JHuiVSLbxbBe61wbSiWLFDWkicbvQ5difpjdadBEVvrNNCXqVA1M1K7LStUZATm4VAQdCG0HC3UPoy7RHH4FazsXrCrVWqTbR82cBei5XWw5DTlPNY/s/gAwU4Ki+fUlmdjnS+W5a5ylSy6H8PQTS7LY3C7OFVKNF8Ph6jmpkJzAOVUGzljYC1rE8ApHEiRWaF7ljxvwev21TvSK8FYornktIuN4T4Zcw98w/Q7AVN/9Yw9InesX0yKAQClgpAACFffeX7Q7Xqqm1MkkaK2ubT1QBxnmsXtNlVRWqZLhe4SRcKuUgC1xYLxPvinxMI7ahHDJkcftvCUDiaWBoDENUCZn7zg1UZsoLtckA2IHn1mJtfE1WH2m7p5rVGppTWmqn1QrC125jXXSU7T7QpTAGGGgFs6oSdb+rfgNT1/rMGttElS9VyeWpBYnjprYeUxPJknvsaowjEp2lVzBQGOVScq2Fhc3sOl5s7BxIw6rVYAVajBVBCkrTvYtw0ub6+E8rSr7yqq6hWYdAQOZBhS7RNbEIRbIHAQAWIQEBR8pLleiE38n0snAeQ+UeNT4DyHyjzpGIeODGjAxgWxTmC9tMRv6lRXO7ZiFpsAVVASFGXkbcbdZ7Ls52gbFB8yhWTLqpNje/I8OEwYeOxZZ9NbgbsrrC4MWaMagAJOgGpPQDnN+wmY9XZ7EwOthipgWJ7Wtv8ANSIfD6LlI9ew1YG1wbn4CbeCxyV0L2ysPWXjlPnzmfDx+LLNwi9V/uvBQ8aexlkSLMBqdBCawvZhwYAjyIuJh9oqdTKppglQTmtbThY2585p4nNLFhlkgra+ChR/KmFttKmPvfAwmjUVuBvoD7jwPwP5Tx9K6lQTmckC3nppPWYOpTc5qTrUUIFLKysNDcA258fznO9L9QzcW5dRKl4vf9kp41HYbH7OWspVrg8Qw4qev9p5DGbExKF7IXRfvKR3hxuq3v7p63BbZpVWZFJBFR6YzCwqNTNn3Z4NY3FuOh0trLcUzFlpoStwSzjQqg/D/wAiSB4C56X18VwOHiXzS38oIylHQ5ti8XisKRUWmHXITURUSrXoplJDmi9rIRYlhcgccvOG2vpUpVMDQop38RVVPrGUVUSmFZWqIG9YlrFbqdLk34T22O7NK7tvatZqdQC1zSOSoqsAwc08yHLwYEHu8dRPKbVw2zKbVSlJMeQgprmLNSoMGbMpZbA2unC50IuLwhhjw0OWLpGiDU/iw/sR2lG0UrNiszNSYLvEeohpU2uUJNMgm9mu/VdQNDNWh2LwtdBnao9TIqORVBNwADc2Oa4Fgxv3ToRecz2D2gbBPVODsoqMucKi5MykhAt7lVsxsL66T3+wlxRp1Ktepuw+o014EDugAX14m/AdIu6hFaqy58NNvR0gXbHY/ZuHQp9WpO2ZkVSXz5Ws6sGDAsRmI1PC3SWM4pZadKpVo6BTQuwW4CgXJ52H3dJYuJoNVyopZlUk1DdzlXUAE6Dr7x5TLxmJOILVDcA24XCi2jZR0vrqeJMw5c7m9NDXjxKC11NPD7TOdTVq1Hs3cUu3ea1rkAm4tfTrealTa+a2tyfVX1b8eN+XLrp4zxi1GVy7jNouUE2ym1hYgcPAcfdPYbJ2TVYKeFxe55eI6DW0pbky2ohdEggKRlN8xIIOvMgQn/T7XBIdeNmHkQDcai/PTlKdpr9VQHKtRwNKIuLDm5ygm3C1vASzY2Mr1soegKKMCT1H4cwPC/S5PgOES8EftGRtwAIGOtjZUQcXNyQ5AFl8teEyv9FxWKJJS4AKk58i36A6k2PuuNbz0XaHG4TDNmqsXcCwpBvD73QTx20PpMqnSmN3SXgq8ABBXY70CMZ2QxFKkVdVCE5s9NmJLHk4JGc8Bw/eeaHZ6vU7lKk9vvPYAX/EzNoP6Qmr26qVlyFyqnQjna97a8/GZmN2vVZcudmXgRmIv0GvH+0sjzIi2hYymmGvSVhUqnR6ym6oLG9NOpPN/MDrMrZq/wC4pDUMWB915XiKwIFydeXPjxNuIt85bgawFaiQCWzDU+fKaIKits+q6fBfIfKSkafBfIfKSm4yjwV6upHDx5jxhMxsVXtUbzjSISdHNMVgzQq1KL6lGIv+IcQ3vBB989Z2HBBq1S1qYVVIt6zsdD7v/wBQDtngA7rVplTVK5TSzAPUC3Ksg+81gRbibaXgPYbtor1KGANEoag34qh1bOoGcM66ZB3VAGp01Gt5wMHBSx8Xb2W3/CS1VnUiZXXTMrLwzArfpcW/rPC7B+khKlZqVR0YFnyZSN4oDt3WS/eAXJqBfRuNjPajFggEEEEXBBBBB4EGd9NSE1RzXDYd2DUkGeohawXUnJo3yl3ZjtjRDmjUd6Zqk0qbMjCnVrXClc/DOM1reI4aT1u1dpMtOuuGpl3VGuyGmuSqVzAAPozcCR4i972nNu0XZnE1a1PF4ejWo1UZ629pinZ2ZRZ9xvGRKpNrumhFyQCNeVg9Njhnzp20Cr5Pb43tZRTFtg3GXKifaZho7KWyFOIATKc2o1N7WvD6lEMCDqrDlzB6ETiu0/o+2nu3xjstXP8AbEtV+2GbgzaWzWynQ6DynXez1OslChSxAvWWmuZhqpOUZhmGlwbjxtccZ14W7UloU5lHRo8rt/s4aprUKQevlVM6K9Om6q9yGR27pbTRDowv6uhnkaAx2GrYtMCS9SsqoT9TejUDLmVkpIBkUoSSSCRqLTqWN2lRw1UuXvnBFSmveOdVGSp/x0GU3/49J5s9tKrs9HBUmcl6jdxd6wzuWtp3F1PO8zRx4MC5YafSLIKbW2n2eL2L2b2jh61GpWpZMNvgld2q0srJnyVC3ezEjVgw1BAInvcR23SnTRW71Wmbb0myuB3c1uJzDiNOMFw3YnG4ht5iqi0Lm+v21XXjYeohPvnotmdgsHQsxp7+oPv1jvCPJT3V9wk4rI9Iql9kpPHvLV/R4zE7Vxm0dKNOpXS4tYZKQI5lmsv5knyj7O+iWsUYYrEiihYvu6K5ypNr3Y2B4cgdZ1ILYADQDgOkGxdXioIXS5PE3PQc/wC4hLFHGnKbthHLKbUYKkeKw3Z1MOwqijdFyrSoKC+RWNmqMR69U2uza9BbSH7RrFUANuHfBIy6+HQcOnnrNLauJtTDrUUIDl14gjiuUWzsetwosePGYlbApUq3rVQFbvNTygsqoNVQXuDyzaWvOTN2zox2C+z9NmDWUWsTlYKLKQBcDha99OpMansVW7hYKFuMgIYluPEeY/wQrC9s8OgFOl9mosDmQF346Hha2nhrF6d4am17jOQQLKPcNP8ANItA/LwS2b2UW5LJmpk5luQCHA4BRqdAPH5nQq7d3CNmKrVN+6LfZqOCluBawubaXNvE+V7SfSnkQ7nmPXGt/ATwWK2tVq98VCjE6oQSDfkDe44yVP4Etfce7xHbDJUFSq6strgnVhbkTwHX3y3bfbxUoFqLXqNorHkCPWA/ecorUqj53KsxAGYEGyEcsw5eUH/1DeAD1TbgP88oLD9jlNeAjaO1GcszMS/PNb/NdZlYnahCgAakcT16Qs6LvCCwGpTr11HIzJfBE6g6dDe48JsxqPyZ5yYZRqmqLjRgNTz4/KFUcYQCGOboeV+mvP8AeBbPwxUNbVmFvIczCMRS7tuIvcjhr1hKroFdAdata5vY8B4yWyMWxrUhf7y/OI0g10NsxGnnG2PhWGIpAjg415aGXQqiErPsSl6q+Q+UlI0vVXyHykpcVinncep3j+Zno5zvb218emIqinh3qUwxysEU3H5w5lHchODloi5NlpU+zqqGpkPdTrvqqsVNRzxLAAFemYkWyi3me0H0abwtUplLrTqFXOZKpqmxVqz0x9taxsxs2upaGttraRK5cJUFiSPslFiQQeJ8TFbbFX7m6B/FVpU7e5FzSLyJ/D/QlCUf5L9ni8R9FmPpbk4aolc2WqpzGm6NdCT3tLgsD62tp1vBbSWkgp16iK9MBS2ZQHtwdRe9jbhPLJ2Gx1S2+xNMW0/+asQNNO8QOQhtD6OFA+0xNZvCmtKkPdoTCPMvbH9jk4v3S/QXW7V0qKstI70h9CA+Uq3eZma3G5I8dD1mRX7fqlOohpgZgwUb1dM62IAC3tck8Oc2qfYHBjVkeqetStVb4AgTUwOw8PQ/8NGnTP4lRc36uPxj5Mre6RHnxJbNnkfSLG4pClHDNkK5f/GQpUi3r1iFtbwleI2FtapTuzroP/GaxZmt5AUwfMz39o9pLo37myPXr2xR5PZX0fUsqtiy2IqWBNMtakrc1CrbPbqePSeowuFSkop01Wmg4IoCqPcJcBFaWwxxhsiEpyluxrR7RwI4EsIURbQXPCYGPqUy5NwhJvcsLscuq2PgOU3sXhGqUqqJ6xRgNbXNtBecnx2KZ2Zal0YBsoNwVqLoyke8j3Tm8dN6ROhwcFrI26+KagoZi4T8GZVLBvAacbeV/Cea2ttndmo6hcxALBQbot2JuRa9ySx8rmB1ttNlpBmvYEa3Ol+OvjrMfaWOKANxZzqp9XQm3z+c50IeTdKVLQTYxnu63YWuWv6vkSdDeZ9Wud4Li9ra66c7jz+c0lIB3ii1xbLxXxIHXxgmKJqKy5woI1IOotyI6S+NFMkyDVb6KNLm/G/j5SGHUM5XvAqfMkWvmHl+0nsDEWRrgM3XX48jH+rq5zXIa7XXrra2vKN6NoF5LnrFRa/c43vrp/7mVXu7dwa3seRvxFj4j5S+oeK3sbgC1zodSTfnIYvaApaWza9b398cFWxGTsEGIyqUJzcNCeYOqn9vCEPVGW68CBKcWyOrVB6xF9b6i3z8RM+nXLZV5flbXjLuXm1K7o1tn1NR0sR4zQekfw6Wty0EzqaEEActby8Ythx1v/l5RLV6FsdiGL2eLZl9/wC8p2PpWp3/ABr79RqYScWpuDe2mkWAy7+nYfeFuvGTg3sxSR9Y0vVXyHykpGl6q+Q+UlNxmHmLi/XbzmzMfF+u3nJw3KsuxACOBGEkJcUUKKPFaAURtHtFHgFDWiEeOBAKEFjqJICOBAKGAj2kgkMoURaJuiajZHB0+c8L9JPZmoXGMornW1qqgXZf/tsOI6+V578i0dXPOZ8sFkVM045cmx8218KCzZRcMLqPiRA8fRcoCVsTootewFtZ63tlglw2NfJcU1rHujgquoYi/Kx4CZGLch1Q31BI0uNNSPlORdOjfVqzyu0dtALusrBsuUnhw/tMGnXfMclxfkNb6c7++bHaSki1EJHEkueZ111gtWmGBsN2BounFTbU9fObcfKo7blE7bKdn41wco9Xn4Q51JN8xtbhfnM5aTqe4L+PUe+W0sUxqoKhyAcuA4RyjbtEE/hhILXNz00HhKsZhGq5WBHDh+9pq/V1fTiPCVfUAoy31Gt/DrKVOmS5THo0nUMpFha9/dyluzMP3SbanTXpxl9VSLre4/flHpVL2AFgNJY52iKjqE0s1jcH85FqgBAOp106E/ON9ZY91Tw/K3jJVaReyqVLa6g/PlKf8lpZVooBpxt52lGBH21IjTvj58Jfh1Cqc2hA5/OQwpzVaYA+8vlxjhuEtj6zpeqvkPlJSNL1V8h8pKdAyjzGxXrt5zZmNifXbzk4FWTYiok8sZRJy0qIAR7SVo8AK49pK0cCAELSSiPaSAgFCUQjDUQeMqEsp1LQZJBq0gJICVpUkw0odl6olGKx4ohnIPpKwBTFMTqKhWoD4WylfzWeNrVzoTcWurW9+Uz230yYzLXoqL6UbnyLn9jOY0sdmqMt8y96635HgR5G3uJnKyQ/N0boS/FA+2WosAz8QdNeJ6TMr4kMQqepfQ9AOVucL2ns7N1HO/UTKfDFfV1t8Zfjprcqm34DaNMXRzyYgcQNeAt+cWMSmwykgMT3Trx8fD95ThSwGvPl08hIHDd4Nx8PL5SX8tyN6bGnsqgVXK3rDlflytJ4gXa3hfT5GQw9UBbMbt8vC/OVPirnTryPE8ryjVybLNKorrYaxu1/MfOMaNtUJb+niZfUIewvlPW1/OW0SlPRm43Ba2nv6SVuiNakd33CAtjx89IKhVSPu3/fhCqlWzAA3HHT70orAHUqc3Xp1iX2TZea4IsBc8NeRHjKtkvavTVu73h7zeUBrC50PIfOG7PUNVpG2mYe7WTiqIyPq+l6q+Q+UlI0vVXyHykpvMo8xsUe+3nNmYuL9dvOWQ3K8mwlMneUAyWaWlRdeK8qDSaC8QEwJctKRSEIImyxRB2pxgZfUEHaNA0SBj5pSDHDRkAlaktpvBA0uptItFiCs8Y1pUWlVR5CiZy76YaZ+s0HAzK1NVPkHa/5ZgZx3HUWoXytY5jb8Sg8wfwkcp2r6WKhP1awue98Ss4xtnDMGZjxLHu2+7yM570ytGn+CCsNjTUoqWGt8t+thr8xK9wDf4QPZgbKwsbZrjzIhu7Y30I/rISjUnRJO0RamALDx1vM5mIOlxNEo1hoTAq4a/qmShdikW0208flFVcAjTzI5mRRTp3T5SNWkwPA/lDl1FZJqnMf54yVJuI1udNT4cfKGpspDhDXznfB7CldALd0C6nvEm5NxoLa9ZrP2Qprny4yi+VSw11c/aZUGvraUfAb0690x8roVmBcAmwt4iRaqeus2KuwqSsoGIDqVqsWygWyUlq01NiTds4XhoysNbSFbsw6gk1sPdb5wKt7G7WC2Bz3C3062848rJWYri/O5+AhOyWIrU9fvD5iaeK7JtmAWvh8tk1aqvrFbtcKDoGDDmbW8Zm7NosK6AjgwGnDQ20POSSYrPral6q+Q+UlI0vVX+UfKSmwzikTRU8QL+UlFACG5X8I/KLcr+EflJxR2xUR3K9B+UQpL0ElFCx0NkHQR8o6RRRWAso6CNux0EeKAEd0vQRbpegkoo7Cht2OgiyDoI8ULAWUdI2QdBHiiAFxOyqNW28po9uGZQbQR+yeCbjhqJ/6CasUVILMleyWCHDDUR/0WP6KYP8AhqP6BNWKFILMr0TwX8NR/QIx7I4L+Go/oE1ooUgMkdkcF/DUf0CN6IYL+Go/oE14oUBk+iOC/hqP6BF6I4L+Go/oE1ooUgMn0SwX8NR/QIvRLBfw1H9AmtFCkFmT6I4L+Go/oEdeyeCBuMNSB65BNWKFIBARRRRgf//Z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_tradnl"/>
          </a:p>
        </p:txBody>
      </p:sp>
      <p:pic>
        <p:nvPicPr>
          <p:cNvPr id="11268" name="Picture 4" descr="http://polola87.files.wordpress.com/2009/02/ants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8198" y="2348880"/>
            <a:ext cx="3828965" cy="310378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5715" y="-1"/>
            <a:ext cx="915543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73" name="Group 72"/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627111" y="228600"/>
            <a:ext cx="2138628" cy="6638625"/>
            <a:chOff x="2487613" y="285750"/>
            <a:chExt cx="2428875" cy="5654676"/>
          </a:xfrm>
        </p:grpSpPr>
        <p:sp>
          <p:nvSpPr>
            <p:cNvPr id="74" name="Freeform 11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75" name="Freeform 12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76" name="Freeform 13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77" name="Freeform 14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78" name="Freeform 15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79" name="Freeform 16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80" name="Freeform 17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81" name="Freeform 18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82" name="Freeform 19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83" name="Freeform 20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84" name="Freeform 21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85" name="Freeform 22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87" name="Group 86"/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507832" y="-786"/>
            <a:ext cx="1767505" cy="6854040"/>
            <a:chOff x="6627813" y="194833"/>
            <a:chExt cx="1952625" cy="5678918"/>
          </a:xfrm>
        </p:grpSpPr>
        <p:sp>
          <p:nvSpPr>
            <p:cNvPr id="88" name="Freeform 27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89" name="Freeform 28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90" name="Freeform 29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91" name="Freeform 30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92" name="Freeform 31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93" name="Freeform 32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94" name="Freeform 33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95" name="Freeform 34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96" name="Freeform 35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97" name="Freeform 36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98" name="Freeform 37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99" name="Freeform 38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101" name="Rectangle 10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84278" y="0"/>
            <a:ext cx="13716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3" name="Freeform 1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3484279" y="71437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pic>
        <p:nvPicPr>
          <p:cNvPr id="4098" name="Picture 2" descr="Imagen relacionad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61" r="26126"/>
          <a:stretch/>
        </p:blipFill>
        <p:spPr bwMode="auto">
          <a:xfrm>
            <a:off x="-1166" y="1731"/>
            <a:ext cx="350331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2322" y="624110"/>
            <a:ext cx="3766137" cy="1280890"/>
          </a:xfrm>
        </p:spPr>
        <p:txBody>
          <a:bodyPr>
            <a:normAutofit/>
          </a:bodyPr>
          <a:lstStyle/>
          <a:p>
            <a:r>
              <a:rPr lang="es-ES_tradnl" sz="3300"/>
              <a:t>Interdependiente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8644" y="2133600"/>
            <a:ext cx="3799814" cy="3777622"/>
          </a:xfrm>
        </p:spPr>
        <p:txBody>
          <a:bodyPr>
            <a:normAutofit/>
          </a:bodyPr>
          <a:lstStyle/>
          <a:p>
            <a:r>
              <a:rPr lang="es-ES_tradnl" sz="2800" dirty="0"/>
              <a:t>Reconoce la necesidad de cada miembro del equipo.</a:t>
            </a:r>
          </a:p>
          <a:p>
            <a:r>
              <a:rPr lang="es-ES_tradnl" sz="2800" dirty="0"/>
              <a:t>La suma del todo es mayor que la de sus partes. </a:t>
            </a:r>
          </a:p>
          <a:p>
            <a:endParaRPr lang="es-ES_tradnl" dirty="0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259632" y="1196752"/>
            <a:ext cx="7632847" cy="5256584"/>
          </a:xfrm>
        </p:spPr>
        <p:txBody>
          <a:bodyPr>
            <a:normAutofit/>
          </a:bodyPr>
          <a:lstStyle/>
          <a:p>
            <a:r>
              <a:rPr lang="es-SV" sz="3200" dirty="0"/>
              <a:t>“Pero ahora son muchos los miembros, pero </a:t>
            </a:r>
            <a:r>
              <a:rPr lang="es-SV" sz="3200" b="1" i="1" dirty="0"/>
              <a:t>el cuerpo es uno solo</a:t>
            </a:r>
            <a:r>
              <a:rPr lang="es-SV" sz="3200" dirty="0"/>
              <a:t>. Ni el ojo puede decir a la mano: No te necesito, ni tampoco la cabeza a los pies: No tengo necesidad de vosotros. Antes bien </a:t>
            </a:r>
            <a:r>
              <a:rPr lang="es-SV" sz="3200" b="1" i="1" dirty="0"/>
              <a:t>los miembros del cuerpo que parecen más débiles</a:t>
            </a:r>
            <a:r>
              <a:rPr lang="es-SV" sz="3200" dirty="0"/>
              <a:t>, son los más necesarios;”</a:t>
            </a:r>
          </a:p>
          <a:p>
            <a:pPr lvl="1"/>
            <a:r>
              <a:rPr lang="es-SV" dirty="0"/>
              <a:t>1 </a:t>
            </a:r>
            <a:r>
              <a:rPr lang="es-SV" dirty="0" err="1"/>
              <a:t>Cor</a:t>
            </a:r>
            <a:r>
              <a:rPr lang="es-SV" dirty="0"/>
              <a:t>. 12-22</a:t>
            </a:r>
          </a:p>
        </p:txBody>
      </p:sp>
    </p:spTree>
    <p:extLst>
      <p:ext uri="{BB962C8B-B14F-4D97-AF65-F5344CB8AC3E}">
        <p14:creationId xmlns:p14="http://schemas.microsoft.com/office/powerpoint/2010/main" val="249949485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Solidario</a:t>
            </a:r>
            <a:endParaRPr lang="es-SV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331641" y="1556792"/>
            <a:ext cx="7202760" cy="4824536"/>
          </a:xfrm>
        </p:spPr>
        <p:txBody>
          <a:bodyPr>
            <a:normAutofit/>
          </a:bodyPr>
          <a:lstStyle/>
          <a:p>
            <a:r>
              <a:rPr lang="es-SV" sz="3200" dirty="0"/>
              <a:t>“De manera que si un miembro padece, </a:t>
            </a:r>
            <a:r>
              <a:rPr lang="es-SV" sz="3200" b="1" i="1" dirty="0"/>
              <a:t>todos los miembros se duelen con él</a:t>
            </a:r>
            <a:r>
              <a:rPr lang="es-SV" sz="3200" dirty="0"/>
              <a:t>, y si un miembro recibe honra, </a:t>
            </a:r>
            <a:r>
              <a:rPr lang="es-SV" sz="3200" b="1" i="1" dirty="0"/>
              <a:t>todos los miembros con él se gozan. </a:t>
            </a:r>
            <a:r>
              <a:rPr lang="es-SV" sz="3200" dirty="0"/>
              <a:t>Vosotros, pues, sois el cuerpo de Cristo, y miembros cada uno en particular.”</a:t>
            </a:r>
          </a:p>
          <a:p>
            <a:pPr lvl="1"/>
            <a:r>
              <a:rPr lang="es-SV" sz="1900" dirty="0"/>
              <a:t>1 </a:t>
            </a:r>
            <a:r>
              <a:rPr lang="es-SV" sz="1900" dirty="0" err="1"/>
              <a:t>Cor</a:t>
            </a:r>
            <a:r>
              <a:rPr lang="es-SV" sz="1900" dirty="0"/>
              <a:t>. 12:16-17</a:t>
            </a:r>
          </a:p>
          <a:p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val="13930575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SV" dirty="0"/>
              <a:t>El caso de Moisés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28650" y="1905000"/>
            <a:ext cx="5455518" cy="4476328"/>
          </a:xfrm>
        </p:spPr>
        <p:txBody>
          <a:bodyPr>
            <a:normAutofit/>
          </a:bodyPr>
          <a:lstStyle/>
          <a:p>
            <a:r>
              <a:rPr lang="es-SV" sz="2400" dirty="0"/>
              <a:t>“Además escoge tú de entre todo el pueblo </a:t>
            </a:r>
            <a:r>
              <a:rPr lang="es-SV" sz="2400" b="1" i="1" dirty="0"/>
              <a:t>varones de virtud, </a:t>
            </a:r>
            <a:r>
              <a:rPr lang="es-SV" sz="2400" dirty="0"/>
              <a:t>temerosos de Dios, varones de verdad, que aborrezcan la avaricia; y ponlos sobre el pueblo por </a:t>
            </a:r>
            <a:r>
              <a:rPr lang="es-SV" sz="2400" b="1" i="1" dirty="0"/>
              <a:t>jefes de millares</a:t>
            </a:r>
            <a:r>
              <a:rPr lang="es-SV" sz="2400" dirty="0"/>
              <a:t>, de </a:t>
            </a:r>
            <a:r>
              <a:rPr lang="es-SV" sz="2400" b="1" i="1" dirty="0"/>
              <a:t>centenas</a:t>
            </a:r>
            <a:r>
              <a:rPr lang="es-SV" sz="2400" dirty="0"/>
              <a:t>, de </a:t>
            </a:r>
            <a:r>
              <a:rPr lang="es-SV" sz="2400" b="1" i="1" dirty="0"/>
              <a:t>cincuenta</a:t>
            </a:r>
            <a:r>
              <a:rPr lang="es-SV" sz="2400" dirty="0"/>
              <a:t> y </a:t>
            </a:r>
            <a:r>
              <a:rPr lang="es-SV" sz="2400" b="1" i="1" dirty="0"/>
              <a:t>de diez</a:t>
            </a:r>
            <a:r>
              <a:rPr lang="es-SV" sz="2400" dirty="0"/>
              <a:t>.”</a:t>
            </a:r>
          </a:p>
          <a:p>
            <a:pPr lvl="1"/>
            <a:r>
              <a:rPr lang="es-SV" sz="2000" dirty="0" err="1"/>
              <a:t>Exodo</a:t>
            </a:r>
            <a:r>
              <a:rPr lang="es-SV" sz="2000" dirty="0"/>
              <a:t> 18:21</a:t>
            </a:r>
          </a:p>
        </p:txBody>
      </p:sp>
      <p:pic>
        <p:nvPicPr>
          <p:cNvPr id="5122" name="Picture 2" descr="Resultado de imagen de moises en el desierto liderando a su puebl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2060848"/>
            <a:ext cx="2629534" cy="3295033"/>
          </a:xfrm>
          <a:prstGeom prst="rect">
            <a:avLst/>
          </a:prstGeom>
          <a:noFill/>
          <a:effectLst>
            <a:softEdge rad="1016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265178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Sincero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47664" y="1737970"/>
            <a:ext cx="6591985" cy="3777622"/>
          </a:xfrm>
        </p:spPr>
        <p:txBody>
          <a:bodyPr/>
          <a:lstStyle/>
          <a:p>
            <a:r>
              <a:rPr lang="en-US" sz="2400" dirty="0"/>
              <a:t>“</a:t>
            </a:r>
            <a:r>
              <a:rPr lang="es-ES_tradnl" sz="2400" dirty="0"/>
              <a:t>En esto, juntándose por millares la multitud, tanto que unos a otros se atropellaban, comenzó a decir a sus discípulos, primeramente: Guardaos de la </a:t>
            </a:r>
            <a:r>
              <a:rPr lang="es-ES_tradnl" sz="2400" b="1" i="1" dirty="0"/>
              <a:t>levadura</a:t>
            </a:r>
            <a:r>
              <a:rPr lang="es-ES_tradnl" sz="2400" i="1" dirty="0"/>
              <a:t> </a:t>
            </a:r>
            <a:r>
              <a:rPr lang="es-ES_tradnl" sz="2400" b="1" i="1" dirty="0"/>
              <a:t>de</a:t>
            </a:r>
            <a:r>
              <a:rPr lang="es-ES_tradnl" sz="2400" i="1" dirty="0"/>
              <a:t> </a:t>
            </a:r>
            <a:r>
              <a:rPr lang="es-ES_tradnl" sz="2400" b="1" i="1" dirty="0"/>
              <a:t>los</a:t>
            </a:r>
            <a:r>
              <a:rPr lang="es-ES_tradnl" sz="2400" i="1" dirty="0"/>
              <a:t> </a:t>
            </a:r>
            <a:r>
              <a:rPr lang="es-ES_tradnl" sz="2400" b="1" i="1" dirty="0"/>
              <a:t>fariseos</a:t>
            </a:r>
            <a:r>
              <a:rPr lang="es-ES_tradnl" sz="2400" dirty="0"/>
              <a:t>, que </a:t>
            </a:r>
            <a:r>
              <a:rPr lang="es-ES_tradnl" sz="2400" b="1" i="1" dirty="0"/>
              <a:t>es la hipocresía</a:t>
            </a:r>
            <a:r>
              <a:rPr lang="es-ES_tradnl" sz="2400" dirty="0"/>
              <a:t>.”</a:t>
            </a:r>
          </a:p>
          <a:p>
            <a:pPr lvl="1"/>
            <a:r>
              <a:rPr lang="es-ES_tradnl" dirty="0"/>
              <a:t>Lucas 12:1-3</a:t>
            </a:r>
          </a:p>
        </p:txBody>
      </p:sp>
      <p:pic>
        <p:nvPicPr>
          <p:cNvPr id="5122" name="Picture 2" descr="http://blog.vivoparacristo.info/wp-content/uploads/2009/07/fariseos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86500" y="4152900"/>
            <a:ext cx="2857500" cy="27051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s-ES_tradnl" dirty="0"/>
              <a:t>Humilde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1556792"/>
            <a:ext cx="6591985" cy="5040560"/>
          </a:xfrm>
        </p:spPr>
        <p:txBody>
          <a:bodyPr>
            <a:normAutofit/>
          </a:bodyPr>
          <a:lstStyle/>
          <a:p>
            <a:r>
              <a:rPr lang="es-ES_tradnl" sz="2400" dirty="0"/>
              <a:t>Reconocer que no soy mejor que mis colegas, solo tengo dones y habilidades diferentes.</a:t>
            </a:r>
          </a:p>
          <a:p>
            <a:r>
              <a:rPr lang="es-ES_tradnl" sz="2400" dirty="0"/>
              <a:t>Reconocer que todos tenemos virtudes y defectos.</a:t>
            </a:r>
          </a:p>
          <a:p>
            <a:r>
              <a:rPr lang="es-ES_tradnl" sz="2400" dirty="0"/>
              <a:t>Reconocer que todos fallamos en algún momento.</a:t>
            </a:r>
          </a:p>
          <a:p>
            <a:r>
              <a:rPr lang="es-ES_tradnl" sz="2400" dirty="0"/>
              <a:t>Reconocer cuando he ofendido y pedir perdón.</a:t>
            </a:r>
          </a:p>
          <a:p>
            <a:r>
              <a:rPr lang="es-ES_tradnl" sz="2400" dirty="0"/>
              <a:t>Aceptar la corrección cuando sea necesaria.</a:t>
            </a:r>
          </a:p>
          <a:p>
            <a:endParaRPr lang="es-ES_tradnl" dirty="0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47664" y="1196752"/>
            <a:ext cx="7344815" cy="5256584"/>
          </a:xfrm>
        </p:spPr>
        <p:txBody>
          <a:bodyPr>
            <a:normAutofit/>
          </a:bodyPr>
          <a:lstStyle/>
          <a:p>
            <a:r>
              <a:rPr lang="en-US" sz="3200" dirty="0"/>
              <a:t>“</a:t>
            </a:r>
            <a:r>
              <a:rPr lang="es-ES_tradnl" sz="3200" dirty="0"/>
              <a:t>Vestíos, pues, como escogidos de Dios, santos y amados, de entrañable misericordia, de benignidad, </a:t>
            </a:r>
            <a:r>
              <a:rPr lang="es-ES_tradnl" sz="3200" b="1" i="1" dirty="0"/>
              <a:t>de humildad</a:t>
            </a:r>
            <a:r>
              <a:rPr lang="es-ES_tradnl" sz="3200" dirty="0"/>
              <a:t>, de mansedumbre, de paciencia; </a:t>
            </a:r>
            <a:r>
              <a:rPr lang="es-ES_tradnl" sz="3200" b="1" i="1" dirty="0"/>
              <a:t>soportándoos </a:t>
            </a:r>
            <a:r>
              <a:rPr lang="es-ES_tradnl" sz="3200" dirty="0"/>
              <a:t>unos a otros</a:t>
            </a:r>
            <a:r>
              <a:rPr lang="es-ES_tradnl" sz="3200" b="1" i="1" dirty="0"/>
              <a:t>, y perdonándoos unos a otros </a:t>
            </a:r>
            <a:r>
              <a:rPr lang="es-ES_tradnl" sz="3200" dirty="0"/>
              <a:t>si alguno tuviere queja contra otro.” </a:t>
            </a:r>
          </a:p>
          <a:p>
            <a:pPr lvl="1"/>
            <a:r>
              <a:rPr lang="es-ES_tradnl" dirty="0"/>
              <a:t>Colosenses 3: 12-14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1942415" y="1700808"/>
            <a:ext cx="6591985" cy="2304256"/>
          </a:xfrm>
        </p:spPr>
        <p:txBody>
          <a:bodyPr>
            <a:normAutofit/>
          </a:bodyPr>
          <a:lstStyle/>
          <a:p>
            <a:r>
              <a:rPr lang="es-SV" dirty="0"/>
              <a:t>La Visión Espiritual </a:t>
            </a:r>
            <a:br>
              <a:rPr lang="es-SV" dirty="0"/>
            </a:br>
            <a:r>
              <a:rPr lang="es-SV" dirty="0"/>
              <a:t>del</a:t>
            </a:r>
            <a:br>
              <a:rPr lang="es-SV" dirty="0"/>
            </a:br>
            <a:r>
              <a:rPr lang="es-SV" dirty="0"/>
              <a:t>Trabajo en Equipo 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SV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0807114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SV" dirty="0"/>
              <a:t>La Unidad de Dios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259633" y="1628800"/>
            <a:ext cx="7274768" cy="4680520"/>
          </a:xfrm>
        </p:spPr>
        <p:txBody>
          <a:bodyPr>
            <a:normAutofit/>
          </a:bodyPr>
          <a:lstStyle/>
          <a:p>
            <a:r>
              <a:rPr lang="es-SV" sz="3200" b="1" i="1" dirty="0"/>
              <a:t>“ Un Señor</a:t>
            </a:r>
            <a:r>
              <a:rPr lang="es-SV" sz="3200" dirty="0"/>
              <a:t>, una fe, un bautismo, </a:t>
            </a:r>
            <a:r>
              <a:rPr lang="es-SV" sz="3200" b="1" i="1" dirty="0"/>
              <a:t>un Dios y Padre de todos</a:t>
            </a:r>
            <a:r>
              <a:rPr lang="es-SV" sz="3200" dirty="0"/>
              <a:t>, el cual es sobre todos, y por todos, y en todos.”</a:t>
            </a:r>
          </a:p>
          <a:p>
            <a:pPr lvl="1"/>
            <a:r>
              <a:rPr lang="es-SV" sz="2000" dirty="0"/>
              <a:t>Efesios 4:4-6</a:t>
            </a:r>
          </a:p>
          <a:p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val="382793388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SV" dirty="0"/>
              <a:t>Un solo Señor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SV" sz="3600" dirty="0"/>
              <a:t>Sepa, pues, ciertísimamente toda la casa de Israel, que </a:t>
            </a:r>
            <a:r>
              <a:rPr lang="es-SV" sz="3600" b="1" i="1" dirty="0"/>
              <a:t>a este Jesús </a:t>
            </a:r>
            <a:r>
              <a:rPr lang="es-SV" sz="3600" dirty="0"/>
              <a:t>a quien vosotros crucificasteis, Dios le ha hecho </a:t>
            </a:r>
            <a:r>
              <a:rPr lang="es-SV" sz="3600" b="1" dirty="0"/>
              <a:t>Señor</a:t>
            </a:r>
            <a:r>
              <a:rPr lang="es-SV" sz="3600" dirty="0"/>
              <a:t> </a:t>
            </a:r>
            <a:r>
              <a:rPr lang="es-SV" sz="3600" b="1" dirty="0"/>
              <a:t>y Cristo</a:t>
            </a:r>
            <a:r>
              <a:rPr lang="es-SV" sz="3600" dirty="0"/>
              <a:t>.</a:t>
            </a:r>
          </a:p>
          <a:p>
            <a:pPr lvl="1"/>
            <a:r>
              <a:rPr lang="es-SV" dirty="0"/>
              <a:t>Hechos 2:36</a:t>
            </a:r>
          </a:p>
          <a:p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val="44463045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SV" dirty="0"/>
              <a:t>Una sola Fe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115617" y="1905000"/>
            <a:ext cx="7418784" cy="433231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es-SV" dirty="0"/>
          </a:p>
          <a:p>
            <a:r>
              <a:rPr lang="es-SV" sz="3600" dirty="0"/>
              <a:t>Pero ahora, aparte de la ley, se ha manifestado </a:t>
            </a:r>
            <a:r>
              <a:rPr lang="es-SV" sz="3600" b="1" i="1" dirty="0"/>
              <a:t>la justicia de Dio</a:t>
            </a:r>
            <a:r>
              <a:rPr lang="es-SV" sz="3600" dirty="0"/>
              <a:t>s, testificada por la ley y por los profetas; la justicia de Dios </a:t>
            </a:r>
            <a:r>
              <a:rPr lang="es-SV" sz="3600" b="1" i="1" dirty="0"/>
              <a:t>por medio de la fe en Jesucristo</a:t>
            </a:r>
            <a:r>
              <a:rPr lang="es-SV" sz="3600" dirty="0"/>
              <a:t>, para todos los que creen en él.”</a:t>
            </a:r>
          </a:p>
          <a:p>
            <a:pPr lvl="1"/>
            <a:r>
              <a:rPr lang="es-SV" dirty="0"/>
              <a:t>Romanos 3:22</a:t>
            </a:r>
          </a:p>
        </p:txBody>
      </p:sp>
    </p:spTree>
    <p:extLst>
      <p:ext uri="{BB962C8B-B14F-4D97-AF65-F5344CB8AC3E}">
        <p14:creationId xmlns:p14="http://schemas.microsoft.com/office/powerpoint/2010/main" val="336943809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SV" dirty="0"/>
              <a:t>Un solo Bautismo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367136" y="1556792"/>
            <a:ext cx="7776864" cy="4968552"/>
          </a:xfrm>
        </p:spPr>
        <p:txBody>
          <a:bodyPr>
            <a:normAutofit/>
          </a:bodyPr>
          <a:lstStyle/>
          <a:p>
            <a:r>
              <a:rPr lang="es-SV" sz="2800" b="1" baseline="30000" dirty="0"/>
              <a:t>“</a:t>
            </a:r>
            <a:r>
              <a:rPr lang="es-SV" sz="2800" dirty="0"/>
              <a:t>Porque así como el cuerpo es uno, y tiene muchos miembros, pero todos los miembros del cuerpo, siendo muchos, </a:t>
            </a:r>
            <a:r>
              <a:rPr lang="es-SV" sz="2800" b="1" i="1" dirty="0"/>
              <a:t>son un solo cuerpo</a:t>
            </a:r>
            <a:r>
              <a:rPr lang="es-SV" sz="2800" dirty="0"/>
              <a:t>, así también Cristo.</a:t>
            </a:r>
            <a:r>
              <a:rPr lang="es-SV" sz="2800" b="1" baseline="30000" dirty="0"/>
              <a:t> </a:t>
            </a:r>
            <a:r>
              <a:rPr lang="es-SV" sz="2800" dirty="0"/>
              <a:t>Porque por un solo Espíritu </a:t>
            </a:r>
            <a:r>
              <a:rPr lang="es-SV" sz="2800" b="1" i="1" dirty="0"/>
              <a:t>fuimos todos bautizados</a:t>
            </a:r>
            <a:r>
              <a:rPr lang="es-SV" sz="2800" dirty="0"/>
              <a:t> en un cuerpo… y a todos se nos dio a beber de </a:t>
            </a:r>
            <a:r>
              <a:rPr lang="es-SV" sz="2800" b="1" i="1" dirty="0"/>
              <a:t>un mismo Espíritu</a:t>
            </a:r>
            <a:r>
              <a:rPr lang="es-SV" sz="2800" dirty="0"/>
              <a:t>.”</a:t>
            </a:r>
          </a:p>
          <a:p>
            <a:pPr lvl="1"/>
            <a:r>
              <a:rPr lang="es-SV" sz="2600" dirty="0"/>
              <a:t>1 </a:t>
            </a:r>
            <a:r>
              <a:rPr lang="es-SV" sz="2600" dirty="0" err="1"/>
              <a:t>Cor</a:t>
            </a:r>
            <a:r>
              <a:rPr lang="es-SV" sz="2600" dirty="0"/>
              <a:t>. 12:12-13</a:t>
            </a:r>
          </a:p>
          <a:p>
            <a:endParaRPr lang="es-SV" b="1" i="1" dirty="0"/>
          </a:p>
        </p:txBody>
      </p:sp>
    </p:spTree>
    <p:extLst>
      <p:ext uri="{BB962C8B-B14F-4D97-AF65-F5344CB8AC3E}">
        <p14:creationId xmlns:p14="http://schemas.microsoft.com/office/powerpoint/2010/main" val="168955604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Dios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tres</a:t>
            </a:r>
            <a:r>
              <a:rPr lang="en-US" dirty="0"/>
              <a:t> personas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unidad</a:t>
            </a:r>
            <a:r>
              <a:rPr lang="en-US" dirty="0"/>
              <a:t> con el hombre</a:t>
            </a:r>
            <a:endParaRPr lang="es-ES_trad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75656" y="2133600"/>
            <a:ext cx="7488831" cy="4247728"/>
          </a:xfrm>
        </p:spPr>
        <p:txBody>
          <a:bodyPr>
            <a:normAutofit fontScale="92500"/>
          </a:bodyPr>
          <a:lstStyle/>
          <a:p>
            <a:r>
              <a:rPr lang="es-ES_tradnl" sz="3200" dirty="0"/>
              <a:t>“La gloria que me diste, yo les he dado, para que sean uno, </a:t>
            </a:r>
            <a:r>
              <a:rPr lang="es-ES_tradnl" sz="3200" b="1" i="1" dirty="0"/>
              <a:t>así como nosotros somos uno</a:t>
            </a:r>
            <a:r>
              <a:rPr lang="es-ES_tradnl" sz="3200" dirty="0"/>
              <a:t>. </a:t>
            </a:r>
            <a:r>
              <a:rPr lang="es-ES_tradnl" sz="3200" b="1" i="1" dirty="0"/>
              <a:t>Yo en ellos, y tú en mí</a:t>
            </a:r>
            <a:r>
              <a:rPr lang="es-ES_tradnl" sz="3200" dirty="0"/>
              <a:t>, para que sean </a:t>
            </a:r>
            <a:r>
              <a:rPr lang="es-ES_tradnl" sz="3200" b="1" i="1" dirty="0"/>
              <a:t>perfectos en unidad</a:t>
            </a:r>
            <a:r>
              <a:rPr lang="es-ES_tradnl" sz="3200" dirty="0"/>
              <a:t>, para que el mundo conozca que tú me enviaste, y que los has amado a ellos como también a mí me has amado.” </a:t>
            </a:r>
          </a:p>
          <a:p>
            <a:pPr lvl="1"/>
            <a:r>
              <a:rPr lang="en-US" dirty="0"/>
              <a:t>Juan 17:22-24</a:t>
            </a:r>
            <a:endParaRPr lang="es-ES_tradnl" dirty="0"/>
          </a:p>
          <a:p>
            <a:endParaRPr lang="es-ES_tradnl" dirty="0"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SV" dirty="0"/>
              <a:t>El pecado rompió la unidad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40080" y="1628800"/>
            <a:ext cx="8503920" cy="4572000"/>
          </a:xfrm>
        </p:spPr>
        <p:txBody>
          <a:bodyPr/>
          <a:lstStyle/>
          <a:p>
            <a:r>
              <a:rPr lang="es-SV" sz="3200" dirty="0"/>
              <a:t>“pero vuestras </a:t>
            </a:r>
            <a:r>
              <a:rPr lang="es-SV" sz="3200" b="1" i="1" dirty="0"/>
              <a:t>iniquidades</a:t>
            </a:r>
            <a:r>
              <a:rPr lang="es-SV" sz="3200" dirty="0"/>
              <a:t> han hecho división entre vosotros y vuestro Dios, y vuestros pecados han hecho </a:t>
            </a:r>
            <a:r>
              <a:rPr lang="es-SV" sz="3200" b="1" i="1" dirty="0"/>
              <a:t>ocultar de vosotros su rostro</a:t>
            </a:r>
            <a:r>
              <a:rPr lang="es-SV" sz="3200" dirty="0"/>
              <a:t> para no oír.”</a:t>
            </a:r>
          </a:p>
          <a:p>
            <a:pPr lvl="1"/>
            <a:r>
              <a:rPr lang="es-SV" dirty="0"/>
              <a:t>Isaías 59:2</a:t>
            </a:r>
          </a:p>
          <a:p>
            <a:pPr lvl="1"/>
            <a:endParaRPr lang="es-SV" dirty="0"/>
          </a:p>
          <a:p>
            <a:pPr lvl="1"/>
            <a:endParaRPr lang="es-SV" dirty="0"/>
          </a:p>
        </p:txBody>
      </p:sp>
      <p:pic>
        <p:nvPicPr>
          <p:cNvPr id="4098" name="Picture 2" descr="http://www.bautistalaheredad.com/spanish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4610847"/>
            <a:ext cx="4762500" cy="160972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90680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SV" dirty="0"/>
              <a:t>El todo es mayor que la suma de sus partes</a:t>
            </a:r>
          </a:p>
        </p:txBody>
      </p:sp>
      <p:pic>
        <p:nvPicPr>
          <p:cNvPr id="4098" name="Picture 2" descr="Resultado de imagen de trabajo en equipo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161891"/>
            <a:ext cx="3079635" cy="3767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Resultado de imagen de trabajo en equipo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161891"/>
            <a:ext cx="3109601" cy="3767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730092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7019287" cy="1280890"/>
          </a:xfrm>
        </p:spPr>
        <p:txBody>
          <a:bodyPr/>
          <a:lstStyle/>
          <a:p>
            <a:r>
              <a:rPr lang="es-SV" dirty="0"/>
              <a:t>Y se crea Enemistad con Dios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259633" y="2133600"/>
            <a:ext cx="7274768" cy="4175720"/>
          </a:xfrm>
        </p:spPr>
        <p:txBody>
          <a:bodyPr>
            <a:normAutofit/>
          </a:bodyPr>
          <a:lstStyle/>
          <a:p>
            <a:r>
              <a:rPr lang="es-SV" sz="3200" dirty="0"/>
              <a:t>“Por cuanto los designios de la carne </a:t>
            </a:r>
            <a:r>
              <a:rPr lang="es-SV" sz="3200" b="1" i="1" dirty="0"/>
              <a:t>son enemistad contra Dios</a:t>
            </a:r>
            <a:r>
              <a:rPr lang="es-SV" sz="3200" dirty="0"/>
              <a:t>; porque no se sujetan a la ley de Dios, ni tampoco pueden; y los que viven según la carne no pueden agradar a Dios.”</a:t>
            </a:r>
          </a:p>
          <a:p>
            <a:r>
              <a:rPr lang="es-SV" dirty="0"/>
              <a:t>Romanos 8:7-8</a:t>
            </a:r>
          </a:p>
        </p:txBody>
      </p:sp>
    </p:spTree>
    <p:extLst>
      <p:ext uri="{BB962C8B-B14F-4D97-AF65-F5344CB8AC3E}">
        <p14:creationId xmlns:p14="http://schemas.microsoft.com/office/powerpoint/2010/main" val="426746983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SV" dirty="0"/>
              <a:t>Jesucristo quita nuestra enemistad con Dios 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s-SV" sz="3200" b="1" baseline="30000" dirty="0"/>
              <a:t>“</a:t>
            </a:r>
            <a:r>
              <a:rPr lang="es-SV" sz="3200" b="1" i="1" dirty="0"/>
              <a:t>Aboliendo en su carne </a:t>
            </a:r>
            <a:r>
              <a:rPr lang="es-SV" sz="3200" dirty="0"/>
              <a:t>las enemistades, la ley de los mandamientos expresados en ordenanzas,… haciendo la paz, y mediante la cruz </a:t>
            </a:r>
            <a:r>
              <a:rPr lang="es-SV" sz="3200" b="1" i="1" dirty="0"/>
              <a:t>reconciliar con Dios</a:t>
            </a:r>
            <a:r>
              <a:rPr lang="es-SV" sz="3200" dirty="0"/>
              <a:t> a ambos en un solo cuerpo, matando en ella </a:t>
            </a:r>
            <a:r>
              <a:rPr lang="es-SV" sz="3200" b="1" i="1" dirty="0"/>
              <a:t>las enemistades</a:t>
            </a:r>
            <a:r>
              <a:rPr lang="es-SV" sz="3200" dirty="0"/>
              <a:t>.”</a:t>
            </a:r>
          </a:p>
          <a:p>
            <a:pPr lvl="1"/>
            <a:r>
              <a:rPr lang="es-SV" dirty="0"/>
              <a:t>Efesios 2:14-16</a:t>
            </a:r>
          </a:p>
        </p:txBody>
      </p:sp>
    </p:spTree>
    <p:extLst>
      <p:ext uri="{BB962C8B-B14F-4D97-AF65-F5344CB8AC3E}">
        <p14:creationId xmlns:p14="http://schemas.microsoft.com/office/powerpoint/2010/main" val="405086802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SV" dirty="0"/>
              <a:t>En unión con el Padre 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187625" y="1700808"/>
            <a:ext cx="7848872" cy="4608512"/>
          </a:xfrm>
        </p:spPr>
        <p:txBody>
          <a:bodyPr>
            <a:normAutofit/>
          </a:bodyPr>
          <a:lstStyle/>
          <a:p>
            <a:r>
              <a:rPr lang="es-SV" sz="3200" dirty="0"/>
              <a:t>“Y todo esto proviene de Dios, quien </a:t>
            </a:r>
            <a:r>
              <a:rPr lang="es-SV" sz="3200" b="1" i="1" dirty="0"/>
              <a:t>nos reconcilió </a:t>
            </a:r>
            <a:r>
              <a:rPr lang="es-SV" sz="3200" dirty="0"/>
              <a:t>consigo mismo por Cristo, y nos dio el ministerio de la reconciliación; </a:t>
            </a:r>
            <a:r>
              <a:rPr lang="es-SV" sz="3200" b="1" i="1" dirty="0"/>
              <a:t>que Dios estaba en Cristo reconciliando consigo al mundo</a:t>
            </a:r>
            <a:r>
              <a:rPr lang="es-SV" sz="3200" dirty="0"/>
              <a:t>, no tomándoles en cuenta a los hombres sus pecados…”</a:t>
            </a:r>
          </a:p>
          <a:p>
            <a:pPr lvl="1"/>
            <a:r>
              <a:rPr lang="es-SV" sz="2200" dirty="0"/>
              <a:t>2 </a:t>
            </a:r>
            <a:r>
              <a:rPr lang="es-SV" sz="2200" dirty="0" err="1"/>
              <a:t>Cor</a:t>
            </a:r>
            <a:r>
              <a:rPr lang="es-SV" sz="2200" dirty="0"/>
              <a:t>. 5:18-19</a:t>
            </a:r>
          </a:p>
        </p:txBody>
      </p:sp>
    </p:spTree>
    <p:extLst>
      <p:ext uri="{BB962C8B-B14F-4D97-AF65-F5344CB8AC3E}">
        <p14:creationId xmlns:p14="http://schemas.microsoft.com/office/powerpoint/2010/main" val="266676983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SV" dirty="0"/>
              <a:t>Para establecer de nuevo la paz con Dios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SV" sz="3200" b="1" dirty="0"/>
              <a:t>Justificados</a:t>
            </a:r>
            <a:r>
              <a:rPr lang="es-SV" sz="3200" dirty="0"/>
              <a:t>, pues, por la fe, tenemos </a:t>
            </a:r>
            <a:r>
              <a:rPr lang="es-SV" sz="3200" b="1" i="1" dirty="0"/>
              <a:t>paz para con Dios</a:t>
            </a:r>
            <a:r>
              <a:rPr lang="es-SV" sz="3200" dirty="0"/>
              <a:t> por medio de nuestro Señor Jesucristo;</a:t>
            </a:r>
          </a:p>
          <a:p>
            <a:pPr lvl="1"/>
            <a:r>
              <a:rPr lang="es-SV" dirty="0"/>
              <a:t>Romanos 5:1</a:t>
            </a:r>
          </a:p>
        </p:txBody>
      </p:sp>
      <p:pic>
        <p:nvPicPr>
          <p:cNvPr id="5124" name="Picture 4" descr="http://4.bp.blogspot.com/-Q6fbISrF7gA/TnNusX_rfhI/AAAAAAAAEI8/DNn0c2GASjM/s320/Cristo+te+abraza+en+el+dolo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3395" y="4207031"/>
            <a:ext cx="3420605" cy="2650969"/>
          </a:xfrm>
          <a:prstGeom prst="rect">
            <a:avLst/>
          </a:prstGeom>
          <a:noFill/>
          <a:effectLst>
            <a:softEdge rad="1016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642790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9144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716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5" name="Freeform 12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4"/>
            <a:ext cx="778527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0" name="Picture 2" descr="https://encrypted-tbn0.gstatic.com/images?q=tbn:ANd9GcS0wWjOBgCRkOgrSUnQWlRxGxlvUtP-O6Jf6ifkO3XJ7EcjdGE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55280" y="2492896"/>
            <a:ext cx="4088720" cy="2548251"/>
          </a:xfrm>
          <a:prstGeom prst="rect">
            <a:avLst/>
          </a:prstGeom>
          <a:noFill/>
          <a:effectLst>
            <a:softEdge rad="1143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86919" y="645106"/>
            <a:ext cx="3800276" cy="1259894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s-SV" sz="3100"/>
              <a:t>Y ser renovados por el Espíritu Santo 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01013" y="2187852"/>
            <a:ext cx="4731752" cy="4404320"/>
          </a:xfrm>
        </p:spPr>
        <p:txBody>
          <a:bodyPr>
            <a:normAutofit/>
          </a:bodyPr>
          <a:lstStyle/>
          <a:p>
            <a:r>
              <a:rPr lang="es-SV" sz="2400" dirty="0"/>
              <a:t>“</a:t>
            </a:r>
            <a:r>
              <a:rPr lang="es-SV" sz="2400" b="1" i="1" dirty="0"/>
              <a:t>nos salvó</a:t>
            </a:r>
            <a:r>
              <a:rPr lang="es-SV" sz="2400" dirty="0"/>
              <a:t>, no por obras de justicia que nosotros hubiéramos hecho, </a:t>
            </a:r>
            <a:r>
              <a:rPr lang="es-SV" sz="2400" b="1" i="1" dirty="0"/>
              <a:t>sino por su misericordia</a:t>
            </a:r>
            <a:r>
              <a:rPr lang="es-SV" sz="2400" dirty="0"/>
              <a:t>, por el lavamiento de la regeneración y </a:t>
            </a:r>
            <a:r>
              <a:rPr lang="es-SV" sz="2400" b="1" i="1" dirty="0"/>
              <a:t>por la renovación en el Espíritu Santo,”</a:t>
            </a:r>
          </a:p>
          <a:p>
            <a:pPr lvl="1"/>
            <a:r>
              <a:rPr lang="es-SV" dirty="0"/>
              <a:t>Tito 3:4-5</a:t>
            </a:r>
          </a:p>
        </p:txBody>
      </p:sp>
    </p:spTree>
    <p:extLst>
      <p:ext uri="{BB962C8B-B14F-4D97-AF65-F5344CB8AC3E}">
        <p14:creationId xmlns:p14="http://schemas.microsoft.com/office/powerpoint/2010/main" val="45924512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SV" dirty="0"/>
              <a:t>El cual derramó en nosotros 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s-SV" sz="3200" dirty="0"/>
              <a:t>“ </a:t>
            </a:r>
            <a:r>
              <a:rPr lang="es-SV" sz="3600" dirty="0"/>
              <a:t>el cual </a:t>
            </a:r>
            <a:r>
              <a:rPr lang="es-SV" sz="3600" b="1" i="1" dirty="0"/>
              <a:t>derramó en nosotros </a:t>
            </a:r>
            <a:r>
              <a:rPr lang="es-SV" sz="3600" dirty="0"/>
              <a:t>abundantemente por </a:t>
            </a:r>
            <a:r>
              <a:rPr lang="es-SV" sz="3600" i="1" dirty="0"/>
              <a:t>Jesucristo nuestro Salvador</a:t>
            </a:r>
            <a:r>
              <a:rPr lang="es-SV" sz="3600" dirty="0"/>
              <a:t>, para que justificados por su gracia, </a:t>
            </a:r>
            <a:r>
              <a:rPr lang="es-SV" sz="3600" b="1" i="1" dirty="0"/>
              <a:t>viniésemos a ser herederos </a:t>
            </a:r>
            <a:r>
              <a:rPr lang="es-SV" sz="3600" dirty="0"/>
              <a:t>conforme a la esperanza de la vida eterna.</a:t>
            </a:r>
          </a:p>
          <a:p>
            <a:pPr lvl="1"/>
            <a:r>
              <a:rPr lang="es-SV" sz="2200" dirty="0"/>
              <a:t>Tito 3:6-7</a:t>
            </a:r>
          </a:p>
        </p:txBody>
      </p:sp>
    </p:spTree>
    <p:extLst>
      <p:ext uri="{BB962C8B-B14F-4D97-AF65-F5344CB8AC3E}">
        <p14:creationId xmlns:p14="http://schemas.microsoft.com/office/powerpoint/2010/main" val="29778266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SV" dirty="0"/>
              <a:t>Para ser Herederos del Reino 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SV" sz="4000" dirty="0"/>
              <a:t>“para que sean ricos en fe y </a:t>
            </a:r>
            <a:r>
              <a:rPr lang="es-SV" sz="4000" b="1" dirty="0"/>
              <a:t>herederos</a:t>
            </a:r>
            <a:r>
              <a:rPr lang="es-SV" sz="4000" dirty="0"/>
              <a:t> del reino que ha prometido a los que le aman.”</a:t>
            </a:r>
          </a:p>
          <a:p>
            <a:pPr lvl="1"/>
            <a:r>
              <a:rPr lang="es-SV" sz="2000" dirty="0"/>
              <a:t>Santiago 2:5 </a:t>
            </a:r>
          </a:p>
        </p:txBody>
      </p:sp>
    </p:spTree>
    <p:extLst>
      <p:ext uri="{BB962C8B-B14F-4D97-AF65-F5344CB8AC3E}">
        <p14:creationId xmlns:p14="http://schemas.microsoft.com/office/powerpoint/2010/main" val="180497329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5715" y="-1"/>
            <a:ext cx="915543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73" name="Group 72"/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627111" y="228600"/>
            <a:ext cx="2138628" cy="6638625"/>
            <a:chOff x="2487613" y="285750"/>
            <a:chExt cx="2428875" cy="5654676"/>
          </a:xfrm>
        </p:grpSpPr>
        <p:sp>
          <p:nvSpPr>
            <p:cNvPr id="74" name="Freeform 11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75" name="Freeform 12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76" name="Freeform 13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77" name="Freeform 14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78" name="Freeform 15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79" name="Freeform 16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80" name="Freeform 17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81" name="Freeform 18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82" name="Freeform 19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83" name="Freeform 20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84" name="Freeform 21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85" name="Freeform 22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87" name="Group 86"/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507832" y="-786"/>
            <a:ext cx="1767505" cy="6854040"/>
            <a:chOff x="6627813" y="194833"/>
            <a:chExt cx="1952625" cy="5678918"/>
          </a:xfrm>
        </p:grpSpPr>
        <p:sp>
          <p:nvSpPr>
            <p:cNvPr id="88" name="Freeform 27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89" name="Freeform 28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90" name="Freeform 29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91" name="Freeform 30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92" name="Freeform 31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93" name="Freeform 32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94" name="Freeform 33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95" name="Freeform 34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96" name="Freeform 35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97" name="Freeform 36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98" name="Freeform 37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99" name="Freeform 38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101" name="Rectangle 10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84278" y="0"/>
            <a:ext cx="13716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3" name="Freeform 1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3484279" y="71437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pic>
        <p:nvPicPr>
          <p:cNvPr id="6146" name="Picture 2" descr="http://1.bp.blogspot.com/-KVHT1s5GtIY/UhTMCk_22HI/AAAAAAAACLw/2e5In3n4XsY/s1600/Nacer+de+Nuevo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52" r="32539" b="1"/>
          <a:stretch/>
        </p:blipFill>
        <p:spPr bwMode="auto">
          <a:xfrm>
            <a:off x="-1166" y="1731"/>
            <a:ext cx="3503318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862322" y="624110"/>
            <a:ext cx="3766137" cy="1280890"/>
          </a:xfrm>
        </p:spPr>
        <p:txBody>
          <a:bodyPr>
            <a:normAutofit/>
          </a:bodyPr>
          <a:lstStyle/>
          <a:p>
            <a:r>
              <a:rPr lang="es-SV" sz="3300" dirty="0"/>
              <a:t>Y tener una nueva vida 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828643" y="2133600"/>
            <a:ext cx="4098865" cy="4438002"/>
          </a:xfrm>
        </p:spPr>
        <p:txBody>
          <a:bodyPr>
            <a:normAutofit/>
          </a:bodyPr>
          <a:lstStyle/>
          <a:p>
            <a:r>
              <a:rPr lang="es-SV" sz="2800" dirty="0"/>
              <a:t>“De modo que si alguno está en Cristo, </a:t>
            </a:r>
            <a:r>
              <a:rPr lang="es-SV" sz="2800" b="1" i="1" dirty="0"/>
              <a:t>nueva criatura es</a:t>
            </a:r>
            <a:r>
              <a:rPr lang="es-SV" sz="2800" dirty="0"/>
              <a:t>; las cosas viejas pasaron; he aquí </a:t>
            </a:r>
            <a:r>
              <a:rPr lang="es-SV" sz="2800" b="1" i="1" dirty="0"/>
              <a:t>todas son hechas nuevas.</a:t>
            </a:r>
            <a:r>
              <a:rPr lang="es-SV" sz="2800" dirty="0"/>
              <a:t>”</a:t>
            </a:r>
          </a:p>
          <a:p>
            <a:pPr lvl="1"/>
            <a:r>
              <a:rPr lang="es-SV" sz="2000" dirty="0"/>
              <a:t>2 </a:t>
            </a:r>
            <a:r>
              <a:rPr lang="es-SV" sz="2000" dirty="0" err="1"/>
              <a:t>Cor</a:t>
            </a:r>
            <a:r>
              <a:rPr lang="es-SV" sz="2000" dirty="0"/>
              <a:t>. 5:17 </a:t>
            </a:r>
          </a:p>
        </p:txBody>
      </p:sp>
    </p:spTree>
    <p:extLst>
      <p:ext uri="{BB962C8B-B14F-4D97-AF65-F5344CB8AC3E}">
        <p14:creationId xmlns:p14="http://schemas.microsoft.com/office/powerpoint/2010/main" val="39421549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esultado de imagen de trabajo en equipo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172329"/>
            <a:ext cx="5641978" cy="4704943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59468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Relevancia empresarial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5616" y="1828800"/>
            <a:ext cx="4024331" cy="4840560"/>
          </a:xfrm>
        </p:spPr>
        <p:txBody>
          <a:bodyPr>
            <a:normAutofit fontScale="70000" lnSpcReduction="20000"/>
          </a:bodyPr>
          <a:lstStyle/>
          <a:p>
            <a:r>
              <a:rPr lang="es-ES_tradnl" sz="3600" dirty="0"/>
              <a:t>“</a:t>
            </a:r>
            <a:r>
              <a:rPr lang="es-ES_tradnl" sz="4500" dirty="0"/>
              <a:t>No importa cuánto conocimiento o experiencia posea un ejecutivo; si no puede lograr resultados </a:t>
            </a:r>
            <a:r>
              <a:rPr lang="es-ES_tradnl" sz="4500" b="1" i="1" dirty="0"/>
              <a:t>con la gente</a:t>
            </a:r>
            <a:r>
              <a:rPr lang="es-ES_tradnl" sz="4500" dirty="0"/>
              <a:t>, es inútil como ejecutivo.”                  </a:t>
            </a:r>
          </a:p>
          <a:p>
            <a:pPr lvl="2"/>
            <a:r>
              <a:rPr lang="es-ES_tradnl" sz="3100" dirty="0"/>
              <a:t> </a:t>
            </a:r>
            <a:r>
              <a:rPr lang="es-ES_tradnl" sz="2300" dirty="0"/>
              <a:t>J. Paul </a:t>
            </a:r>
            <a:r>
              <a:rPr lang="es-ES_tradnl" sz="2300" dirty="0" err="1"/>
              <a:t>Getty</a:t>
            </a:r>
            <a:r>
              <a:rPr lang="es-ES_tradnl" sz="2300" dirty="0"/>
              <a:t>.(fundador de la compañía </a:t>
            </a:r>
            <a:r>
              <a:rPr lang="es-ES_tradnl" sz="2300" dirty="0" err="1"/>
              <a:t>Getty</a:t>
            </a:r>
            <a:r>
              <a:rPr lang="es-ES_tradnl" sz="2300" dirty="0"/>
              <a:t> </a:t>
            </a:r>
            <a:r>
              <a:rPr lang="es-ES_tradnl" sz="2300" dirty="0" err="1"/>
              <a:t>Oil</a:t>
            </a:r>
            <a:r>
              <a:rPr lang="es-ES_tradnl" sz="2300" dirty="0"/>
              <a:t>)</a:t>
            </a:r>
          </a:p>
          <a:p>
            <a:endParaRPr lang="es-ES_tradnl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en-US" dirty="0"/>
              <a:t>.</a:t>
            </a:r>
            <a:endParaRPr lang="es-ES_tradnl" dirty="0"/>
          </a:p>
        </p:txBody>
      </p:sp>
      <p:pic>
        <p:nvPicPr>
          <p:cNvPr id="5" name="Picture 2" descr="http://www.gomanzanillo.com/features/amy/teamwor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62411" y="1828800"/>
            <a:ext cx="3169349" cy="4229957"/>
          </a:xfrm>
          <a:prstGeom prst="rect">
            <a:avLst/>
          </a:prstGeom>
          <a:noFill/>
          <a:effectLst>
            <a:softEdge rad="101600"/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Espiral">
  <a:themeElements>
    <a:clrScheme name="Espiral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Espiral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Espiral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4261</TotalTime>
  <Words>2446</Words>
  <Application>Microsoft Office PowerPoint</Application>
  <PresentationFormat>Presentación en pantalla (4:3)</PresentationFormat>
  <Paragraphs>290</Paragraphs>
  <Slides>77</Slides>
  <Notes>3</Notes>
  <HiddenSlides>0</HiddenSlides>
  <MMClips>1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77</vt:i4>
      </vt:variant>
    </vt:vector>
  </HeadingPairs>
  <TitlesOfParts>
    <vt:vector size="82" baseType="lpstr">
      <vt:lpstr>Arial</vt:lpstr>
      <vt:lpstr>Calibri</vt:lpstr>
      <vt:lpstr>Century Gothic</vt:lpstr>
      <vt:lpstr>Wingdings 3</vt:lpstr>
      <vt:lpstr>Espiral</vt:lpstr>
      <vt:lpstr>Factores de Éxito del Trabajo en Equipo</vt:lpstr>
      <vt:lpstr>Sus orígenes</vt:lpstr>
      <vt:lpstr>Ejemplos</vt:lpstr>
      <vt:lpstr>Los padres con los hijos</vt:lpstr>
      <vt:lpstr>Jesús hizo un equipo con los apóstoles</vt:lpstr>
      <vt:lpstr>El caso de Moisés</vt:lpstr>
      <vt:lpstr>El todo es mayor que la suma de sus partes</vt:lpstr>
      <vt:lpstr>Presentación de PowerPoint</vt:lpstr>
      <vt:lpstr>Relevancia empresarial</vt:lpstr>
      <vt:lpstr>Maslow: una necesidad</vt:lpstr>
      <vt:lpstr>Grupo vs Equipo</vt:lpstr>
      <vt:lpstr>Comparación entre  Grupo y Equipo</vt:lpstr>
      <vt:lpstr>Definición de Trabajo en Equipo</vt:lpstr>
      <vt:lpstr>El todo es mayor que la suma de sus partes</vt:lpstr>
      <vt:lpstr>Presentación de PowerPoint</vt:lpstr>
      <vt:lpstr>Beneficios del trabajo en equipo</vt:lpstr>
      <vt:lpstr>Beneficios del Trabajo en Equipo</vt:lpstr>
      <vt:lpstr>Necesidades psíquicas que satisface en el trabajador</vt:lpstr>
      <vt:lpstr>Presentación de PowerPoint</vt:lpstr>
      <vt:lpstr>Para reflexionar</vt:lpstr>
      <vt:lpstr>El Vuelo de los Gansos</vt:lpstr>
      <vt:lpstr>Lecciones del vuelo de los gansos</vt:lpstr>
      <vt:lpstr>¿Para qué se forman equipos de trabajo dentro de una organización? </vt:lpstr>
      <vt:lpstr>Presentación de PowerPoint</vt:lpstr>
      <vt:lpstr>Organización basada en el cliente</vt:lpstr>
      <vt:lpstr>FACTORES CRÍTICOS PARA EL BUEN TRABAJO EN EQUIPO</vt:lpstr>
      <vt:lpstr>Frases célebres</vt:lpstr>
      <vt:lpstr>1) Buen Liderazgo</vt:lpstr>
      <vt:lpstr>El liderazgo Bíblico</vt:lpstr>
      <vt:lpstr>2)Objetivo Común </vt:lpstr>
      <vt:lpstr>Caso de una Aerolínea</vt:lpstr>
      <vt:lpstr>Momentos de La Verdad</vt:lpstr>
      <vt:lpstr>Componentes Básicos del Objetivo</vt:lpstr>
      <vt:lpstr>Propósito de Dios para con su pueblo</vt:lpstr>
      <vt:lpstr>3) Establecer los principios y valores que rigen al equipo</vt:lpstr>
      <vt:lpstr> Lealtad </vt:lpstr>
      <vt:lpstr>La lealtad de David</vt:lpstr>
      <vt:lpstr>El respeto mutuo</vt:lpstr>
      <vt:lpstr>4) Incorporar las personas idóneas al equipo</vt:lpstr>
      <vt:lpstr>5) Inducción y Capacitación</vt:lpstr>
      <vt:lpstr>Presentación de PowerPoint</vt:lpstr>
      <vt:lpstr>6) Reglas y procedimientos</vt:lpstr>
      <vt:lpstr>Presentación de PowerPoint</vt:lpstr>
      <vt:lpstr>7) Rendición de Cuentas</vt:lpstr>
      <vt:lpstr>8) Evaluación de resultados y toma de decisiones</vt:lpstr>
      <vt:lpstr>Características de los miembros del equipo</vt:lpstr>
      <vt:lpstr>Requisitos fundamentales para formar parte de un equipo</vt:lpstr>
      <vt:lpstr>Colaborador</vt:lpstr>
      <vt:lpstr>El Caso del Paralítico</vt:lpstr>
      <vt:lpstr>El Caso del Paralítico</vt:lpstr>
      <vt:lpstr> Amable</vt:lpstr>
      <vt:lpstr>Presentación de PowerPoint</vt:lpstr>
      <vt:lpstr> Discreto</vt:lpstr>
      <vt:lpstr>Presentación de PowerPoint</vt:lpstr>
      <vt:lpstr> Diligente </vt:lpstr>
      <vt:lpstr>El Ejemplo de la Hormiga</vt:lpstr>
      <vt:lpstr>Interdependiente</vt:lpstr>
      <vt:lpstr>Presentación de PowerPoint</vt:lpstr>
      <vt:lpstr>Solidario</vt:lpstr>
      <vt:lpstr>Sincero</vt:lpstr>
      <vt:lpstr>Humilde</vt:lpstr>
      <vt:lpstr>Presentación de PowerPoint</vt:lpstr>
      <vt:lpstr>La Visión Espiritual  del Trabajo en Equipo </vt:lpstr>
      <vt:lpstr>La Unidad de Dios</vt:lpstr>
      <vt:lpstr>Un solo Señor</vt:lpstr>
      <vt:lpstr>Una sola Fe</vt:lpstr>
      <vt:lpstr>Un solo Bautismo</vt:lpstr>
      <vt:lpstr>Dios en tres personas en unidad con el hombre</vt:lpstr>
      <vt:lpstr>El pecado rompió la unidad</vt:lpstr>
      <vt:lpstr>Y se crea Enemistad con Dios</vt:lpstr>
      <vt:lpstr>Jesucristo quita nuestra enemistad con Dios </vt:lpstr>
      <vt:lpstr>En unión con el Padre </vt:lpstr>
      <vt:lpstr>Para establecer de nuevo la paz con Dios</vt:lpstr>
      <vt:lpstr>Y ser renovados por el Espíritu Santo </vt:lpstr>
      <vt:lpstr>El cual derramó en nosotros </vt:lpstr>
      <vt:lpstr>Para ser Herederos del Reino </vt:lpstr>
      <vt:lpstr>Y tener una nueva vida 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 Trabajo en Equipo como Ventaja Competitiva</dc:title>
  <dc:creator>Karla de Hasbun</dc:creator>
  <cp:lastModifiedBy>HP 14-r008la</cp:lastModifiedBy>
  <cp:revision>171</cp:revision>
  <dcterms:created xsi:type="dcterms:W3CDTF">2013-07-12T23:44:39Z</dcterms:created>
  <dcterms:modified xsi:type="dcterms:W3CDTF">2017-04-28T06:30:33Z</dcterms:modified>
</cp:coreProperties>
</file>