
<file path=[Content_Types].xml><?xml version="1.0" encoding="utf-8"?>
<Types xmlns="http://schemas.openxmlformats.org/package/2006/content-types">
  <Override PartName="/ppt/slides/slide18.xml" ContentType="application/vnd.openxmlformats-officedocument.presentationml.slide+xml"/>
  <Override PartName="/ppt/diagrams/drawing2.xml" ContentType="application/vnd.ms-office.drawingml.diagramDrawing+xml"/>
  <Override PartName="/ppt/slides/slide9.xml" ContentType="application/vnd.openxmlformats-officedocument.presentationml.slide+xml"/>
  <Override PartName="/ppt/diagrams/data2.xml" ContentType="application/vnd.openxmlformats-officedocument.drawingml.diagramData+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diagrams/colors1.xml" ContentType="application/vnd.openxmlformats-officedocument.drawingml.diagramColors+xml"/>
  <Default Extension="rels" ContentType="application/vnd.openxmlformats-package.relationships+xml"/>
  <Default Extension="jpeg" ContentType="image/jpeg"/>
  <Override PartName="/ppt/slides/slide10.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Layouts/slideLayout12.xml" ContentType="application/vnd.openxmlformats-officedocument.presentationml.slideLayout+xml"/>
  <Override PartName="/ppt/slides/slide6.xml" ContentType="application/vnd.openxmlformats-officedocument.presentationml.slide+xml"/>
  <Override PartName="/ppt/diagrams/colors2.xml" ContentType="application/vnd.openxmlformats-officedocument.drawingml.diagramColors+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diagrams/layout1.xml" ContentType="application/vnd.openxmlformats-officedocument.drawingml.diagramLayout+xml"/>
  <Override PartName="/ppt/slides/slide23.xml" ContentType="application/vnd.openxmlformats-officedocument.presentationml.slide+xml"/>
  <Override PartName="/ppt/slides/slide31.xml" ContentType="application/vnd.openxmlformats-officedocument.presentationml.slide+xml"/>
  <Override PartName="/ppt/diagrams/quickStyle1.xml" ContentType="application/vnd.openxmlformats-officedocument.drawingml.diagramStyl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diagrams/layout2.xml" ContentType="application/vnd.openxmlformats-officedocument.drawingml.diagramLayout+xml"/>
  <Override PartName="/ppt/slideLayouts/slideLayout3.xml" ContentType="application/vnd.openxmlformats-officedocument.presentationml.slideLayout+xml"/>
  <Override PartName="/ppt/diagrams/quickStyle2.xml" ContentType="application/vnd.openxmlformats-officedocument.drawingml.diagramStyle+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diagrams/drawing1.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7" r:id="rId2"/>
    <p:sldId id="315" r:id="rId3"/>
    <p:sldId id="297" r:id="rId4"/>
    <p:sldId id="332" r:id="rId5"/>
    <p:sldId id="333" r:id="rId6"/>
    <p:sldId id="314" r:id="rId7"/>
    <p:sldId id="298" r:id="rId8"/>
    <p:sldId id="334" r:id="rId9"/>
    <p:sldId id="258" r:id="rId10"/>
    <p:sldId id="306" r:id="rId11"/>
    <p:sldId id="335" r:id="rId12"/>
    <p:sldId id="316" r:id="rId13"/>
    <p:sldId id="336" r:id="rId14"/>
    <p:sldId id="337" r:id="rId15"/>
    <p:sldId id="346" r:id="rId16"/>
    <p:sldId id="351" r:id="rId17"/>
    <p:sldId id="339" r:id="rId18"/>
    <p:sldId id="338" r:id="rId19"/>
    <p:sldId id="350" r:id="rId20"/>
    <p:sldId id="340" r:id="rId21"/>
    <p:sldId id="341" r:id="rId22"/>
    <p:sldId id="344" r:id="rId23"/>
    <p:sldId id="342" r:id="rId24"/>
    <p:sldId id="343" r:id="rId25"/>
    <p:sldId id="345" r:id="rId26"/>
    <p:sldId id="347" r:id="rId27"/>
    <p:sldId id="348" r:id="rId28"/>
    <p:sldId id="352" r:id="rId29"/>
    <p:sldId id="353" r:id="rId30"/>
    <p:sldId id="354" r:id="rId31"/>
    <p:sldId id="355" r:id="rId32"/>
  </p:sldIdLst>
  <p:sldSz cx="9144000" cy="6858000" type="screen4x3"/>
  <p:notesSz cx="6858000" cy="9144000"/>
  <p:defaultTextStyle>
    <a:defPPr>
      <a:defRPr lang="es-SV"/>
    </a:defPPr>
    <a:lvl1pPr algn="l" rtl="0" fontAlgn="base">
      <a:spcBef>
        <a:spcPct val="0"/>
      </a:spcBef>
      <a:spcAft>
        <a:spcPct val="0"/>
      </a:spcAft>
      <a:defRPr kern="1200">
        <a:solidFill>
          <a:schemeClr val="tx1"/>
        </a:solidFill>
        <a:latin typeface="Arial" charset="0"/>
        <a:ea typeface="Arial" charset="0"/>
        <a:cs typeface="Arial" charset="0"/>
      </a:defRPr>
    </a:lvl1pPr>
    <a:lvl2pPr marL="457200" algn="l" rtl="0" fontAlgn="base">
      <a:spcBef>
        <a:spcPct val="0"/>
      </a:spcBef>
      <a:spcAft>
        <a:spcPct val="0"/>
      </a:spcAft>
      <a:defRPr kern="1200">
        <a:solidFill>
          <a:schemeClr val="tx1"/>
        </a:solidFill>
        <a:latin typeface="Arial" charset="0"/>
        <a:ea typeface="Arial" charset="0"/>
        <a:cs typeface="Arial" charset="0"/>
      </a:defRPr>
    </a:lvl2pPr>
    <a:lvl3pPr marL="914400" algn="l" rtl="0" fontAlgn="base">
      <a:spcBef>
        <a:spcPct val="0"/>
      </a:spcBef>
      <a:spcAft>
        <a:spcPct val="0"/>
      </a:spcAft>
      <a:defRPr kern="1200">
        <a:solidFill>
          <a:schemeClr val="tx1"/>
        </a:solidFill>
        <a:latin typeface="Arial" charset="0"/>
        <a:ea typeface="Arial" charset="0"/>
        <a:cs typeface="Arial" charset="0"/>
      </a:defRPr>
    </a:lvl3pPr>
    <a:lvl4pPr marL="1371600" algn="l" rtl="0" fontAlgn="base">
      <a:spcBef>
        <a:spcPct val="0"/>
      </a:spcBef>
      <a:spcAft>
        <a:spcPct val="0"/>
      </a:spcAft>
      <a:defRPr kern="1200">
        <a:solidFill>
          <a:schemeClr val="tx1"/>
        </a:solidFill>
        <a:latin typeface="Arial" charset="0"/>
        <a:ea typeface="Arial" charset="0"/>
        <a:cs typeface="Arial" charset="0"/>
      </a:defRPr>
    </a:lvl4pPr>
    <a:lvl5pPr marL="1828800" algn="l" rtl="0" fontAlgn="base">
      <a:spcBef>
        <a:spcPct val="0"/>
      </a:spcBef>
      <a:spcAft>
        <a:spcPct val="0"/>
      </a:spcAft>
      <a:defRPr kern="1200">
        <a:solidFill>
          <a:schemeClr val="tx1"/>
        </a:solidFill>
        <a:latin typeface="Arial" charset="0"/>
        <a:ea typeface="Arial" charset="0"/>
        <a:cs typeface="Arial" charset="0"/>
      </a:defRPr>
    </a:lvl5pPr>
    <a:lvl6pPr marL="2286000" algn="l" defTabSz="457200" rtl="0" eaLnBrk="1" latinLnBrk="0" hangingPunct="1">
      <a:defRPr kern="1200">
        <a:solidFill>
          <a:schemeClr val="tx1"/>
        </a:solidFill>
        <a:latin typeface="Arial" charset="0"/>
        <a:ea typeface="Arial" charset="0"/>
        <a:cs typeface="Arial" charset="0"/>
      </a:defRPr>
    </a:lvl6pPr>
    <a:lvl7pPr marL="2743200" algn="l" defTabSz="457200" rtl="0" eaLnBrk="1" latinLnBrk="0" hangingPunct="1">
      <a:defRPr kern="1200">
        <a:solidFill>
          <a:schemeClr val="tx1"/>
        </a:solidFill>
        <a:latin typeface="Arial" charset="0"/>
        <a:ea typeface="Arial" charset="0"/>
        <a:cs typeface="Arial" charset="0"/>
      </a:defRPr>
    </a:lvl7pPr>
    <a:lvl8pPr marL="3200400" algn="l" defTabSz="457200" rtl="0" eaLnBrk="1" latinLnBrk="0" hangingPunct="1">
      <a:defRPr kern="1200">
        <a:solidFill>
          <a:schemeClr val="tx1"/>
        </a:solidFill>
        <a:latin typeface="Arial" charset="0"/>
        <a:ea typeface="Arial" charset="0"/>
        <a:cs typeface="Arial" charset="0"/>
      </a:defRPr>
    </a:lvl8pPr>
    <a:lvl9pPr marL="3657600" algn="l" defTabSz="457200" rtl="0" eaLnBrk="1" latinLnBrk="0" hangingPunct="1">
      <a:defRPr kern="1200">
        <a:solidFill>
          <a:schemeClr val="tx1"/>
        </a:solidFill>
        <a:latin typeface="Arial" charset="0"/>
        <a:ea typeface="Arial"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003300"/>
    <a:srgbClr val="CC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33" d="100"/>
          <a:sy n="133" d="100"/>
        </p:scale>
        <p:origin x="-1640" y="-10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ACB71F-A3C1-41F5-82DD-8F1F8EAD101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SV"/>
        </a:p>
      </dgm:t>
    </dgm:pt>
    <dgm:pt modelId="{AADC8472-D469-40F7-9548-B52A34C4B54B}">
      <dgm:prSet phldrT="[Text]" custT="1"/>
      <dgm:spPr>
        <a:solidFill>
          <a:schemeClr val="tx1"/>
        </a:solidFill>
      </dgm:spPr>
      <dgm:t>
        <a:bodyPr/>
        <a:lstStyle/>
        <a:p>
          <a:r>
            <a:rPr lang="es-SV" sz="1800" b="1" dirty="0" smtClean="0">
              <a:solidFill>
                <a:srgbClr val="FFFF00"/>
              </a:solidFill>
              <a:latin typeface="Arial Unicode MS" pitchFamily="34" charset="-128"/>
              <a:ea typeface="Arial Unicode MS" pitchFamily="34" charset="-128"/>
              <a:cs typeface="Arial Unicode MS" pitchFamily="34" charset="-128"/>
            </a:rPr>
            <a:t>SITUACION ECONOMICA</a:t>
          </a:r>
        </a:p>
        <a:p>
          <a:r>
            <a:rPr lang="es-SV" sz="1800" b="1" dirty="0" smtClean="0">
              <a:solidFill>
                <a:srgbClr val="FFFF00"/>
              </a:solidFill>
              <a:latin typeface="Arial Unicode MS" pitchFamily="34" charset="-128"/>
              <a:ea typeface="Arial Unicode MS" pitchFamily="34" charset="-128"/>
              <a:cs typeface="Arial Unicode MS" pitchFamily="34" charset="-128"/>
            </a:rPr>
            <a:t>EMPRESA</a:t>
          </a:r>
          <a:endParaRPr lang="es-SV" sz="1800" b="1" dirty="0">
            <a:solidFill>
              <a:srgbClr val="FFFF00"/>
            </a:solidFill>
            <a:latin typeface="Arial Unicode MS" pitchFamily="34" charset="-128"/>
            <a:ea typeface="Arial Unicode MS" pitchFamily="34" charset="-128"/>
            <a:cs typeface="Arial Unicode MS" pitchFamily="34" charset="-128"/>
          </a:endParaRPr>
        </a:p>
      </dgm:t>
    </dgm:pt>
    <dgm:pt modelId="{430B4B5B-23E2-4325-8919-484A0FC26981}" type="parTrans" cxnId="{1FDD68F2-E5D3-4152-97DC-62DFBD0B57BA}">
      <dgm:prSet/>
      <dgm:spPr/>
      <dgm:t>
        <a:bodyPr/>
        <a:lstStyle/>
        <a:p>
          <a:endParaRPr lang="es-SV"/>
        </a:p>
      </dgm:t>
    </dgm:pt>
    <dgm:pt modelId="{1F3EDDCC-86B3-43B2-B02C-5B591FA88D19}" type="sibTrans" cxnId="{1FDD68F2-E5D3-4152-97DC-62DFBD0B57BA}">
      <dgm:prSet/>
      <dgm:spPr/>
      <dgm:t>
        <a:bodyPr/>
        <a:lstStyle/>
        <a:p>
          <a:endParaRPr lang="es-SV"/>
        </a:p>
      </dgm:t>
    </dgm:pt>
    <dgm:pt modelId="{3A4A6A6B-D6AC-4FCA-B736-6B560D9D1419}">
      <dgm:prSet phldrT="[Text]" custT="1"/>
      <dgm:spPr>
        <a:solidFill>
          <a:schemeClr val="accent2">
            <a:lumMod val="50000"/>
          </a:schemeClr>
        </a:solidFill>
      </dgm:spPr>
      <dgm:t>
        <a:bodyPr/>
        <a:lstStyle/>
        <a:p>
          <a:r>
            <a:rPr lang="es-SV" sz="2000" b="1" dirty="0" smtClean="0">
              <a:solidFill>
                <a:schemeClr val="bg1"/>
              </a:solidFill>
              <a:latin typeface="Arial Narrow" pitchFamily="34" charset="0"/>
            </a:rPr>
            <a:t>FLUJO DE EFECTIVO</a:t>
          </a:r>
          <a:endParaRPr lang="es-SV" sz="2000" b="1" dirty="0">
            <a:solidFill>
              <a:schemeClr val="bg1"/>
            </a:solidFill>
            <a:latin typeface="Arial Narrow" pitchFamily="34" charset="0"/>
          </a:endParaRPr>
        </a:p>
      </dgm:t>
    </dgm:pt>
    <dgm:pt modelId="{4BAC61C8-E403-4E97-8BB6-6834BCA71FFC}" type="parTrans" cxnId="{A9272032-20D6-4AFF-B48A-B955B5BE24E1}">
      <dgm:prSet/>
      <dgm:spPr/>
      <dgm:t>
        <a:bodyPr/>
        <a:lstStyle/>
        <a:p>
          <a:endParaRPr lang="es-SV"/>
        </a:p>
      </dgm:t>
    </dgm:pt>
    <dgm:pt modelId="{24439377-4896-405C-A410-3A8B9252917A}" type="sibTrans" cxnId="{A9272032-20D6-4AFF-B48A-B955B5BE24E1}">
      <dgm:prSet/>
      <dgm:spPr>
        <a:solidFill>
          <a:schemeClr val="tx1"/>
        </a:solidFill>
        <a:ln w="63500">
          <a:solidFill>
            <a:srgbClr val="FFC000"/>
          </a:solidFill>
        </a:ln>
      </dgm:spPr>
      <dgm:t>
        <a:bodyPr/>
        <a:lstStyle/>
        <a:p>
          <a:endParaRPr lang="es-SV"/>
        </a:p>
      </dgm:t>
    </dgm:pt>
    <dgm:pt modelId="{0910BBD3-F2BF-4EA2-9527-85B9A9E9CD95}">
      <dgm:prSet phldrT="[Text]" custT="1"/>
      <dgm:spPr>
        <a:solidFill>
          <a:schemeClr val="accent5">
            <a:lumMod val="50000"/>
          </a:schemeClr>
        </a:solidFill>
      </dgm:spPr>
      <dgm:t>
        <a:bodyPr/>
        <a:lstStyle/>
        <a:p>
          <a:r>
            <a:rPr lang="es-SV" sz="2000" b="1" dirty="0" smtClean="0">
              <a:solidFill>
                <a:schemeClr val="bg1"/>
              </a:solidFill>
              <a:latin typeface="Arial Narrow" pitchFamily="34" charset="0"/>
            </a:rPr>
            <a:t>BALANCE</a:t>
          </a:r>
          <a:endParaRPr lang="es-SV" sz="2000" b="1" dirty="0">
            <a:solidFill>
              <a:schemeClr val="bg1"/>
            </a:solidFill>
            <a:latin typeface="Arial Narrow" pitchFamily="34" charset="0"/>
          </a:endParaRPr>
        </a:p>
      </dgm:t>
    </dgm:pt>
    <dgm:pt modelId="{971AA5D4-585D-45BE-90B2-13A3CA155292}" type="parTrans" cxnId="{2F989133-FC12-4331-87A1-6A9B260073FD}">
      <dgm:prSet/>
      <dgm:spPr/>
      <dgm:t>
        <a:bodyPr/>
        <a:lstStyle/>
        <a:p>
          <a:endParaRPr lang="es-SV"/>
        </a:p>
      </dgm:t>
    </dgm:pt>
    <dgm:pt modelId="{C9E28B7B-B50D-4CC1-880B-2AA572F3C3D4}" type="sibTrans" cxnId="{2F989133-FC12-4331-87A1-6A9B260073FD}">
      <dgm:prSet/>
      <dgm:spPr>
        <a:solidFill>
          <a:schemeClr val="tx1"/>
        </a:solidFill>
        <a:ln w="63500">
          <a:solidFill>
            <a:srgbClr val="FFC000"/>
          </a:solidFill>
        </a:ln>
      </dgm:spPr>
      <dgm:t>
        <a:bodyPr/>
        <a:lstStyle/>
        <a:p>
          <a:endParaRPr lang="es-SV"/>
        </a:p>
      </dgm:t>
    </dgm:pt>
    <dgm:pt modelId="{8B955260-43CE-4075-A473-A0A0A92C49E4}">
      <dgm:prSet phldrT="[Text]" custT="1"/>
      <dgm:spPr>
        <a:solidFill>
          <a:schemeClr val="accent6">
            <a:lumMod val="50000"/>
          </a:schemeClr>
        </a:solidFill>
      </dgm:spPr>
      <dgm:t>
        <a:bodyPr/>
        <a:lstStyle/>
        <a:p>
          <a:r>
            <a:rPr lang="es-SV" sz="2000" b="1" dirty="0" smtClean="0">
              <a:solidFill>
                <a:schemeClr val="bg1"/>
              </a:solidFill>
              <a:latin typeface="Arial Narrow" pitchFamily="34" charset="0"/>
            </a:rPr>
            <a:t>ESTADO DE PERDIDAS Y GANANCIAS</a:t>
          </a:r>
          <a:endParaRPr lang="es-SV" sz="2000" b="1" dirty="0">
            <a:solidFill>
              <a:schemeClr val="bg1"/>
            </a:solidFill>
            <a:latin typeface="Arial Narrow" pitchFamily="34" charset="0"/>
          </a:endParaRPr>
        </a:p>
      </dgm:t>
    </dgm:pt>
    <dgm:pt modelId="{248FE3ED-D318-4AD2-8587-E7DC275497D3}" type="parTrans" cxnId="{257C8200-D468-4A15-9D88-D695F2C2BB48}">
      <dgm:prSet/>
      <dgm:spPr/>
      <dgm:t>
        <a:bodyPr/>
        <a:lstStyle/>
        <a:p>
          <a:endParaRPr lang="es-SV"/>
        </a:p>
      </dgm:t>
    </dgm:pt>
    <dgm:pt modelId="{FB01A98C-CE3A-417F-8DA9-33505D2034D6}" type="sibTrans" cxnId="{257C8200-D468-4A15-9D88-D695F2C2BB48}">
      <dgm:prSet/>
      <dgm:spPr>
        <a:solidFill>
          <a:schemeClr val="tx1"/>
        </a:solidFill>
        <a:ln w="63500">
          <a:solidFill>
            <a:srgbClr val="FFC000"/>
          </a:solidFill>
        </a:ln>
      </dgm:spPr>
      <dgm:t>
        <a:bodyPr/>
        <a:lstStyle/>
        <a:p>
          <a:endParaRPr lang="es-SV"/>
        </a:p>
      </dgm:t>
    </dgm:pt>
    <dgm:pt modelId="{985DF1A2-4750-4D54-8BAE-3F562D18EBE0}" type="pres">
      <dgm:prSet presAssocID="{49ACB71F-A3C1-41F5-82DD-8F1F8EAD1019}" presName="Name0" presStyleCnt="0">
        <dgm:presLayoutVars>
          <dgm:chMax val="1"/>
          <dgm:dir/>
          <dgm:animLvl val="ctr"/>
          <dgm:resizeHandles val="exact"/>
        </dgm:presLayoutVars>
      </dgm:prSet>
      <dgm:spPr/>
      <dgm:t>
        <a:bodyPr/>
        <a:lstStyle/>
        <a:p>
          <a:endParaRPr lang="es-SV"/>
        </a:p>
      </dgm:t>
    </dgm:pt>
    <dgm:pt modelId="{65C6702C-BFBD-4711-AF0B-3A8BE38FF216}" type="pres">
      <dgm:prSet presAssocID="{AADC8472-D469-40F7-9548-B52A34C4B54B}" presName="centerShape" presStyleLbl="node0" presStyleIdx="0" presStyleCnt="1" custScaleX="124522"/>
      <dgm:spPr/>
      <dgm:t>
        <a:bodyPr/>
        <a:lstStyle/>
        <a:p>
          <a:endParaRPr lang="es-SV"/>
        </a:p>
      </dgm:t>
    </dgm:pt>
    <dgm:pt modelId="{D3F65EF3-25E8-4469-9098-93FF57B9A8A2}" type="pres">
      <dgm:prSet presAssocID="{3A4A6A6B-D6AC-4FCA-B736-6B560D9D1419}" presName="node" presStyleLbl="node1" presStyleIdx="0" presStyleCnt="3" custScaleX="135461">
        <dgm:presLayoutVars>
          <dgm:bulletEnabled val="1"/>
        </dgm:presLayoutVars>
      </dgm:prSet>
      <dgm:spPr/>
      <dgm:t>
        <a:bodyPr/>
        <a:lstStyle/>
        <a:p>
          <a:endParaRPr lang="es-SV"/>
        </a:p>
      </dgm:t>
    </dgm:pt>
    <dgm:pt modelId="{1D0977CF-E828-48B1-8B8C-FD68708AAD41}" type="pres">
      <dgm:prSet presAssocID="{3A4A6A6B-D6AC-4FCA-B736-6B560D9D1419}" presName="dummy" presStyleCnt="0"/>
      <dgm:spPr/>
    </dgm:pt>
    <dgm:pt modelId="{77027A64-9ABF-4497-B873-4982C7A5BCA3}" type="pres">
      <dgm:prSet presAssocID="{24439377-4896-405C-A410-3A8B9252917A}" presName="sibTrans" presStyleLbl="sibTrans2D1" presStyleIdx="0" presStyleCnt="3"/>
      <dgm:spPr/>
      <dgm:t>
        <a:bodyPr/>
        <a:lstStyle/>
        <a:p>
          <a:endParaRPr lang="es-SV"/>
        </a:p>
      </dgm:t>
    </dgm:pt>
    <dgm:pt modelId="{4486CCAB-75FA-48C5-9ABC-50FF4216D2F8}" type="pres">
      <dgm:prSet presAssocID="{0910BBD3-F2BF-4EA2-9527-85B9A9E9CD95}" presName="node" presStyleLbl="node1" presStyleIdx="1" presStyleCnt="3" custScaleX="154322" custRadScaleRad="101802" custRadScaleInc="2950">
        <dgm:presLayoutVars>
          <dgm:bulletEnabled val="1"/>
        </dgm:presLayoutVars>
      </dgm:prSet>
      <dgm:spPr/>
      <dgm:t>
        <a:bodyPr/>
        <a:lstStyle/>
        <a:p>
          <a:endParaRPr lang="es-SV"/>
        </a:p>
      </dgm:t>
    </dgm:pt>
    <dgm:pt modelId="{2980CEC1-5C8A-4D30-8F4D-75F9B5FEC957}" type="pres">
      <dgm:prSet presAssocID="{0910BBD3-F2BF-4EA2-9527-85B9A9E9CD95}" presName="dummy" presStyleCnt="0"/>
      <dgm:spPr/>
    </dgm:pt>
    <dgm:pt modelId="{DBBF7887-9A08-4417-9573-50A06FFAAC92}" type="pres">
      <dgm:prSet presAssocID="{C9E28B7B-B50D-4CC1-880B-2AA572F3C3D4}" presName="sibTrans" presStyleLbl="sibTrans2D1" presStyleIdx="1" presStyleCnt="3"/>
      <dgm:spPr/>
      <dgm:t>
        <a:bodyPr/>
        <a:lstStyle/>
        <a:p>
          <a:endParaRPr lang="es-SV"/>
        </a:p>
      </dgm:t>
    </dgm:pt>
    <dgm:pt modelId="{D161E0A2-5D57-4DF6-BBAE-FCD2CB943D6C}" type="pres">
      <dgm:prSet presAssocID="{8B955260-43CE-4075-A473-A0A0A92C49E4}" presName="node" presStyleLbl="node1" presStyleIdx="2" presStyleCnt="3" custScaleX="162765">
        <dgm:presLayoutVars>
          <dgm:bulletEnabled val="1"/>
        </dgm:presLayoutVars>
      </dgm:prSet>
      <dgm:spPr/>
      <dgm:t>
        <a:bodyPr/>
        <a:lstStyle/>
        <a:p>
          <a:endParaRPr lang="es-SV"/>
        </a:p>
      </dgm:t>
    </dgm:pt>
    <dgm:pt modelId="{58F0A853-3DD6-483B-A39C-4C010C7E8A56}" type="pres">
      <dgm:prSet presAssocID="{8B955260-43CE-4075-A473-A0A0A92C49E4}" presName="dummy" presStyleCnt="0"/>
      <dgm:spPr/>
    </dgm:pt>
    <dgm:pt modelId="{B1A6F8A2-ADBE-40F8-9DE5-03F5B213A33D}" type="pres">
      <dgm:prSet presAssocID="{FB01A98C-CE3A-417F-8DA9-33505D2034D6}" presName="sibTrans" presStyleLbl="sibTrans2D1" presStyleIdx="2" presStyleCnt="3"/>
      <dgm:spPr/>
      <dgm:t>
        <a:bodyPr/>
        <a:lstStyle/>
        <a:p>
          <a:endParaRPr lang="es-SV"/>
        </a:p>
      </dgm:t>
    </dgm:pt>
  </dgm:ptLst>
  <dgm:cxnLst>
    <dgm:cxn modelId="{A9272032-20D6-4AFF-B48A-B955B5BE24E1}" srcId="{AADC8472-D469-40F7-9548-B52A34C4B54B}" destId="{3A4A6A6B-D6AC-4FCA-B736-6B560D9D1419}" srcOrd="0" destOrd="0" parTransId="{4BAC61C8-E403-4E97-8BB6-6834BCA71FFC}" sibTransId="{24439377-4896-405C-A410-3A8B9252917A}"/>
    <dgm:cxn modelId="{5218FCDE-911B-1B4A-958A-35B15FFCE3C5}" type="presOf" srcId="{0910BBD3-F2BF-4EA2-9527-85B9A9E9CD95}" destId="{4486CCAB-75FA-48C5-9ABC-50FF4216D2F8}" srcOrd="0" destOrd="0" presId="urn:microsoft.com/office/officeart/2005/8/layout/radial6"/>
    <dgm:cxn modelId="{FE8854D4-ADA5-7D41-8999-8A2D0CBDD96B}" type="presOf" srcId="{FB01A98C-CE3A-417F-8DA9-33505D2034D6}" destId="{B1A6F8A2-ADBE-40F8-9DE5-03F5B213A33D}" srcOrd="0" destOrd="0" presId="urn:microsoft.com/office/officeart/2005/8/layout/radial6"/>
    <dgm:cxn modelId="{5B6C678C-D561-6343-9281-C50ECFFEEBC5}" type="presOf" srcId="{AADC8472-D469-40F7-9548-B52A34C4B54B}" destId="{65C6702C-BFBD-4711-AF0B-3A8BE38FF216}" srcOrd="0" destOrd="0" presId="urn:microsoft.com/office/officeart/2005/8/layout/radial6"/>
    <dgm:cxn modelId="{CBA3F035-C833-BF4E-B849-0E7D2044CF5C}" type="presOf" srcId="{49ACB71F-A3C1-41F5-82DD-8F1F8EAD1019}" destId="{985DF1A2-4750-4D54-8BAE-3F562D18EBE0}" srcOrd="0" destOrd="0" presId="urn:microsoft.com/office/officeart/2005/8/layout/radial6"/>
    <dgm:cxn modelId="{45B4330F-57A6-5F49-890A-0CF82D6F8BDB}" type="presOf" srcId="{3A4A6A6B-D6AC-4FCA-B736-6B560D9D1419}" destId="{D3F65EF3-25E8-4469-9098-93FF57B9A8A2}" srcOrd="0" destOrd="0" presId="urn:microsoft.com/office/officeart/2005/8/layout/radial6"/>
    <dgm:cxn modelId="{2F989133-FC12-4331-87A1-6A9B260073FD}" srcId="{AADC8472-D469-40F7-9548-B52A34C4B54B}" destId="{0910BBD3-F2BF-4EA2-9527-85B9A9E9CD95}" srcOrd="1" destOrd="0" parTransId="{971AA5D4-585D-45BE-90B2-13A3CA155292}" sibTransId="{C9E28B7B-B50D-4CC1-880B-2AA572F3C3D4}"/>
    <dgm:cxn modelId="{C9552AE8-688D-314E-A76F-EC6F175B790C}" type="presOf" srcId="{C9E28B7B-B50D-4CC1-880B-2AA572F3C3D4}" destId="{DBBF7887-9A08-4417-9573-50A06FFAAC92}" srcOrd="0" destOrd="0" presId="urn:microsoft.com/office/officeart/2005/8/layout/radial6"/>
    <dgm:cxn modelId="{BC772EC4-BD96-BA4A-9A45-4E6765609881}" type="presOf" srcId="{8B955260-43CE-4075-A473-A0A0A92C49E4}" destId="{D161E0A2-5D57-4DF6-BBAE-FCD2CB943D6C}" srcOrd="0" destOrd="0" presId="urn:microsoft.com/office/officeart/2005/8/layout/radial6"/>
    <dgm:cxn modelId="{257C8200-D468-4A15-9D88-D695F2C2BB48}" srcId="{AADC8472-D469-40F7-9548-B52A34C4B54B}" destId="{8B955260-43CE-4075-A473-A0A0A92C49E4}" srcOrd="2" destOrd="0" parTransId="{248FE3ED-D318-4AD2-8587-E7DC275497D3}" sibTransId="{FB01A98C-CE3A-417F-8DA9-33505D2034D6}"/>
    <dgm:cxn modelId="{ED05F751-3C98-8A41-81BE-3625871D3D57}" type="presOf" srcId="{24439377-4896-405C-A410-3A8B9252917A}" destId="{77027A64-9ABF-4497-B873-4982C7A5BCA3}" srcOrd="0" destOrd="0" presId="urn:microsoft.com/office/officeart/2005/8/layout/radial6"/>
    <dgm:cxn modelId="{1FDD68F2-E5D3-4152-97DC-62DFBD0B57BA}" srcId="{49ACB71F-A3C1-41F5-82DD-8F1F8EAD1019}" destId="{AADC8472-D469-40F7-9548-B52A34C4B54B}" srcOrd="0" destOrd="0" parTransId="{430B4B5B-23E2-4325-8919-484A0FC26981}" sibTransId="{1F3EDDCC-86B3-43B2-B02C-5B591FA88D19}"/>
    <dgm:cxn modelId="{1FF388D6-D76A-E744-AA38-678BAC808BBE}" type="presParOf" srcId="{985DF1A2-4750-4D54-8BAE-3F562D18EBE0}" destId="{65C6702C-BFBD-4711-AF0B-3A8BE38FF216}" srcOrd="0" destOrd="0" presId="urn:microsoft.com/office/officeart/2005/8/layout/radial6"/>
    <dgm:cxn modelId="{BB62E230-FA2F-B448-8F51-EE6F12F5C3DB}" type="presParOf" srcId="{985DF1A2-4750-4D54-8BAE-3F562D18EBE0}" destId="{D3F65EF3-25E8-4469-9098-93FF57B9A8A2}" srcOrd="1" destOrd="0" presId="urn:microsoft.com/office/officeart/2005/8/layout/radial6"/>
    <dgm:cxn modelId="{F889AE5D-D364-8242-A69A-4ED6D7826709}" type="presParOf" srcId="{985DF1A2-4750-4D54-8BAE-3F562D18EBE0}" destId="{1D0977CF-E828-48B1-8B8C-FD68708AAD41}" srcOrd="2" destOrd="0" presId="urn:microsoft.com/office/officeart/2005/8/layout/radial6"/>
    <dgm:cxn modelId="{F0E19E1B-E553-B545-8685-97D6F5677FB9}" type="presParOf" srcId="{985DF1A2-4750-4D54-8BAE-3F562D18EBE0}" destId="{77027A64-9ABF-4497-B873-4982C7A5BCA3}" srcOrd="3" destOrd="0" presId="urn:microsoft.com/office/officeart/2005/8/layout/radial6"/>
    <dgm:cxn modelId="{DBB1B0E4-D812-9140-9A54-BB1DD176BD74}" type="presParOf" srcId="{985DF1A2-4750-4D54-8BAE-3F562D18EBE0}" destId="{4486CCAB-75FA-48C5-9ABC-50FF4216D2F8}" srcOrd="4" destOrd="0" presId="urn:microsoft.com/office/officeart/2005/8/layout/radial6"/>
    <dgm:cxn modelId="{D27E229B-FA3A-3343-9D3A-49418C325318}" type="presParOf" srcId="{985DF1A2-4750-4D54-8BAE-3F562D18EBE0}" destId="{2980CEC1-5C8A-4D30-8F4D-75F9B5FEC957}" srcOrd="5" destOrd="0" presId="urn:microsoft.com/office/officeart/2005/8/layout/radial6"/>
    <dgm:cxn modelId="{B2DA66AF-160D-C445-B02F-0ADA2D01A144}" type="presParOf" srcId="{985DF1A2-4750-4D54-8BAE-3F562D18EBE0}" destId="{DBBF7887-9A08-4417-9573-50A06FFAAC92}" srcOrd="6" destOrd="0" presId="urn:microsoft.com/office/officeart/2005/8/layout/radial6"/>
    <dgm:cxn modelId="{85C3139E-57B5-444D-B3A5-4320D5DF0DBE}" type="presParOf" srcId="{985DF1A2-4750-4D54-8BAE-3F562D18EBE0}" destId="{D161E0A2-5D57-4DF6-BBAE-FCD2CB943D6C}" srcOrd="7" destOrd="0" presId="urn:microsoft.com/office/officeart/2005/8/layout/radial6"/>
    <dgm:cxn modelId="{65819BED-C235-8441-965E-364453FFC6E6}" type="presParOf" srcId="{985DF1A2-4750-4D54-8BAE-3F562D18EBE0}" destId="{58F0A853-3DD6-483B-A39C-4C010C7E8A56}" srcOrd="8" destOrd="0" presId="urn:microsoft.com/office/officeart/2005/8/layout/radial6"/>
    <dgm:cxn modelId="{0BE0D7DA-9F17-FC42-93E0-51514E881D1F}" type="presParOf" srcId="{985DF1A2-4750-4D54-8BAE-3F562D18EBE0}" destId="{B1A6F8A2-ADBE-40F8-9DE5-03F5B213A33D}" srcOrd="9" destOrd="0" presId="urn:microsoft.com/office/officeart/2005/8/layout/radial6"/>
  </dgm:cxnLst>
  <dgm:bg/>
  <dgm:whole/>
  <dgm:extLst>
    <a:ext uri="http://schemas.microsoft.com/office/drawing/2008/diagram">
      <dsp:dataModelExt xmlns:dsp="http://schemas.microsoft.com/office/drawing/2008/diagram" xmlns=""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9ACB71F-A3C1-41F5-82DD-8F1F8EAD1019}"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SV"/>
        </a:p>
      </dgm:t>
    </dgm:pt>
    <dgm:pt modelId="{AADC8472-D469-40F7-9548-B52A34C4B54B}">
      <dgm:prSet phldrT="[Text]"/>
      <dgm:spPr>
        <a:solidFill>
          <a:schemeClr val="accent6">
            <a:lumMod val="50000"/>
          </a:schemeClr>
        </a:solidFill>
      </dgm:spPr>
      <dgm:t>
        <a:bodyPr/>
        <a:lstStyle/>
        <a:p>
          <a:r>
            <a:rPr lang="es-SV" b="1" dirty="0" smtClean="0">
              <a:solidFill>
                <a:schemeClr val="bg1"/>
              </a:solidFill>
              <a:latin typeface="Arial Narrow" pitchFamily="34" charset="0"/>
            </a:rPr>
            <a:t>ESTADO DE PERDIDAS Y GANANCIAS</a:t>
          </a:r>
          <a:r>
            <a:rPr lang="es-SV" b="1" dirty="0" smtClean="0">
              <a:solidFill>
                <a:srgbClr val="FFFF00"/>
              </a:solidFill>
            </a:rPr>
            <a:t> </a:t>
          </a:r>
          <a:endParaRPr lang="es-SV" b="1" dirty="0">
            <a:solidFill>
              <a:srgbClr val="FFFF00"/>
            </a:solidFill>
          </a:endParaRPr>
        </a:p>
      </dgm:t>
    </dgm:pt>
    <dgm:pt modelId="{430B4B5B-23E2-4325-8919-484A0FC26981}" type="parTrans" cxnId="{1FDD68F2-E5D3-4152-97DC-62DFBD0B57BA}">
      <dgm:prSet/>
      <dgm:spPr/>
      <dgm:t>
        <a:bodyPr/>
        <a:lstStyle/>
        <a:p>
          <a:endParaRPr lang="es-SV"/>
        </a:p>
      </dgm:t>
    </dgm:pt>
    <dgm:pt modelId="{1F3EDDCC-86B3-43B2-B02C-5B591FA88D19}" type="sibTrans" cxnId="{1FDD68F2-E5D3-4152-97DC-62DFBD0B57BA}">
      <dgm:prSet/>
      <dgm:spPr/>
      <dgm:t>
        <a:bodyPr/>
        <a:lstStyle/>
        <a:p>
          <a:endParaRPr lang="es-SV"/>
        </a:p>
      </dgm:t>
    </dgm:pt>
    <dgm:pt modelId="{0BAA3206-D1EF-4761-BBC5-30422E876CF8}">
      <dgm:prSet phldrT="[Text]"/>
      <dgm:spPr>
        <a:solidFill>
          <a:schemeClr val="accent6">
            <a:lumMod val="50000"/>
          </a:schemeClr>
        </a:solidFill>
      </dgm:spPr>
      <dgm:t>
        <a:bodyPr/>
        <a:lstStyle/>
        <a:p>
          <a:endParaRPr lang="es-SV"/>
        </a:p>
      </dgm:t>
    </dgm:pt>
    <dgm:pt modelId="{5BDC5282-67AB-4A6D-ABFA-364F23D12600}" type="parTrans" cxnId="{3B610BC1-A952-40FC-95F7-AD6304D73228}">
      <dgm:prSet/>
      <dgm:spPr/>
      <dgm:t>
        <a:bodyPr/>
        <a:lstStyle/>
        <a:p>
          <a:endParaRPr lang="es-SV"/>
        </a:p>
      </dgm:t>
    </dgm:pt>
    <dgm:pt modelId="{44BAC6BD-A635-45F4-9B85-C9A1F665E69B}" type="sibTrans" cxnId="{3B610BC1-A952-40FC-95F7-AD6304D73228}">
      <dgm:prSet/>
      <dgm:spPr/>
      <dgm:t>
        <a:bodyPr/>
        <a:lstStyle/>
        <a:p>
          <a:endParaRPr lang="es-SV"/>
        </a:p>
      </dgm:t>
    </dgm:pt>
    <dgm:pt modelId="{57013159-40F8-4FC4-AA7B-A0963738152F}">
      <dgm:prSet phldrT="[Text]"/>
      <dgm:spPr>
        <a:solidFill>
          <a:schemeClr val="accent6">
            <a:lumMod val="50000"/>
          </a:schemeClr>
        </a:solidFill>
      </dgm:spPr>
      <dgm:t>
        <a:bodyPr/>
        <a:lstStyle/>
        <a:p>
          <a:endParaRPr lang="es-SV"/>
        </a:p>
      </dgm:t>
    </dgm:pt>
    <dgm:pt modelId="{AFD65B8A-40A7-434E-87AA-A8CF37C20C26}" type="parTrans" cxnId="{F65E19E8-B836-4FFA-A8AF-EFDDBF8DB960}">
      <dgm:prSet/>
      <dgm:spPr/>
      <dgm:t>
        <a:bodyPr/>
        <a:lstStyle/>
        <a:p>
          <a:endParaRPr lang="es-SV"/>
        </a:p>
      </dgm:t>
    </dgm:pt>
    <dgm:pt modelId="{74B9239A-63A6-460A-94F1-69A89744784C}" type="sibTrans" cxnId="{F65E19E8-B836-4FFA-A8AF-EFDDBF8DB960}">
      <dgm:prSet/>
      <dgm:spPr/>
      <dgm:t>
        <a:bodyPr/>
        <a:lstStyle/>
        <a:p>
          <a:endParaRPr lang="es-SV"/>
        </a:p>
      </dgm:t>
    </dgm:pt>
    <dgm:pt modelId="{985DF1A2-4750-4D54-8BAE-3F562D18EBE0}" type="pres">
      <dgm:prSet presAssocID="{49ACB71F-A3C1-41F5-82DD-8F1F8EAD1019}" presName="Name0" presStyleCnt="0">
        <dgm:presLayoutVars>
          <dgm:chMax val="1"/>
          <dgm:dir/>
          <dgm:animLvl val="ctr"/>
          <dgm:resizeHandles val="exact"/>
        </dgm:presLayoutVars>
      </dgm:prSet>
      <dgm:spPr/>
      <dgm:t>
        <a:bodyPr/>
        <a:lstStyle/>
        <a:p>
          <a:endParaRPr lang="es-SV"/>
        </a:p>
      </dgm:t>
    </dgm:pt>
    <dgm:pt modelId="{65C6702C-BFBD-4711-AF0B-3A8BE38FF216}" type="pres">
      <dgm:prSet presAssocID="{AADC8472-D469-40F7-9548-B52A34C4B54B}" presName="centerShape" presStyleLbl="node0" presStyleIdx="0" presStyleCnt="1"/>
      <dgm:spPr/>
      <dgm:t>
        <a:bodyPr/>
        <a:lstStyle/>
        <a:p>
          <a:endParaRPr lang="es-SV"/>
        </a:p>
      </dgm:t>
    </dgm:pt>
  </dgm:ptLst>
  <dgm:cxnLst>
    <dgm:cxn modelId="{3B610BC1-A952-40FC-95F7-AD6304D73228}" srcId="{49ACB71F-A3C1-41F5-82DD-8F1F8EAD1019}" destId="{0BAA3206-D1EF-4761-BBC5-30422E876CF8}" srcOrd="2" destOrd="0" parTransId="{5BDC5282-67AB-4A6D-ABFA-364F23D12600}" sibTransId="{44BAC6BD-A635-45F4-9B85-C9A1F665E69B}"/>
    <dgm:cxn modelId="{90ADFBDF-4B1F-2841-871C-36495002348E}" type="presOf" srcId="{AADC8472-D469-40F7-9548-B52A34C4B54B}" destId="{65C6702C-BFBD-4711-AF0B-3A8BE38FF216}" srcOrd="0" destOrd="0" presId="urn:microsoft.com/office/officeart/2005/8/layout/radial6"/>
    <dgm:cxn modelId="{F65E19E8-B836-4FFA-A8AF-EFDDBF8DB960}" srcId="{49ACB71F-A3C1-41F5-82DD-8F1F8EAD1019}" destId="{57013159-40F8-4FC4-AA7B-A0963738152F}" srcOrd="1" destOrd="0" parTransId="{AFD65B8A-40A7-434E-87AA-A8CF37C20C26}" sibTransId="{74B9239A-63A6-460A-94F1-69A89744784C}"/>
    <dgm:cxn modelId="{1FDD68F2-E5D3-4152-97DC-62DFBD0B57BA}" srcId="{49ACB71F-A3C1-41F5-82DD-8F1F8EAD1019}" destId="{AADC8472-D469-40F7-9548-B52A34C4B54B}" srcOrd="0" destOrd="0" parTransId="{430B4B5B-23E2-4325-8919-484A0FC26981}" sibTransId="{1F3EDDCC-86B3-43B2-B02C-5B591FA88D19}"/>
    <dgm:cxn modelId="{26D0FCFA-24D1-C146-8A9C-517BAF2BAAEA}" type="presOf" srcId="{49ACB71F-A3C1-41F5-82DD-8F1F8EAD1019}" destId="{985DF1A2-4750-4D54-8BAE-3F562D18EBE0}" srcOrd="0" destOrd="0" presId="urn:microsoft.com/office/officeart/2005/8/layout/radial6"/>
    <dgm:cxn modelId="{9A75CBD6-8E2D-A748-B444-957846821D44}" type="presParOf" srcId="{985DF1A2-4750-4D54-8BAE-3F562D18EBE0}" destId="{65C6702C-BFBD-4711-AF0B-3A8BE38FF216}" srcOrd="0"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A6F8A2-ADBE-40F8-9DE5-03F5B213A33D}">
      <dsp:nvSpPr>
        <dsp:cNvPr id="0" name=""/>
        <dsp:cNvSpPr/>
      </dsp:nvSpPr>
      <dsp:spPr>
        <a:xfrm>
          <a:off x="1880499" y="588141"/>
          <a:ext cx="3925264" cy="3925264"/>
        </a:xfrm>
        <a:prstGeom prst="blockArc">
          <a:avLst>
            <a:gd name="adj1" fmla="val 9000000"/>
            <a:gd name="adj2" fmla="val 16200000"/>
            <a:gd name="adj3" fmla="val 4642"/>
          </a:avLst>
        </a:prstGeom>
        <a:solidFill>
          <a:schemeClr val="tx1"/>
        </a:solidFill>
        <a:ln w="63500">
          <a:solidFill>
            <a:srgbClr val="FFC000"/>
          </a:solidFill>
        </a:ln>
        <a:effectLst/>
      </dsp:spPr>
      <dsp:style>
        <a:lnRef idx="0">
          <a:scrgbClr r="0" g="0" b="0"/>
        </a:lnRef>
        <a:fillRef idx="1">
          <a:scrgbClr r="0" g="0" b="0"/>
        </a:fillRef>
        <a:effectRef idx="0">
          <a:scrgbClr r="0" g="0" b="0"/>
        </a:effectRef>
        <a:fontRef idx="minor">
          <a:schemeClr val="lt1"/>
        </a:fontRef>
      </dsp:style>
    </dsp:sp>
    <dsp:sp modelId="{DBBF7887-9A08-4417-9573-50A06FFAAC92}">
      <dsp:nvSpPr>
        <dsp:cNvPr id="0" name=""/>
        <dsp:cNvSpPr/>
      </dsp:nvSpPr>
      <dsp:spPr>
        <a:xfrm>
          <a:off x="1900027" y="622789"/>
          <a:ext cx="3925264" cy="3925264"/>
        </a:xfrm>
        <a:prstGeom prst="blockArc">
          <a:avLst>
            <a:gd name="adj1" fmla="val 1835772"/>
            <a:gd name="adj2" fmla="val 9071322"/>
            <a:gd name="adj3" fmla="val 4642"/>
          </a:avLst>
        </a:prstGeom>
        <a:solidFill>
          <a:schemeClr val="tx1"/>
        </a:solidFill>
        <a:ln w="63500">
          <a:solidFill>
            <a:srgbClr val="FFC000"/>
          </a:solidFill>
        </a:ln>
        <a:effectLst/>
      </dsp:spPr>
      <dsp:style>
        <a:lnRef idx="0">
          <a:scrgbClr r="0" g="0" b="0"/>
        </a:lnRef>
        <a:fillRef idx="1">
          <a:scrgbClr r="0" g="0" b="0"/>
        </a:fillRef>
        <a:effectRef idx="0">
          <a:scrgbClr r="0" g="0" b="0"/>
        </a:effectRef>
        <a:fontRef idx="minor">
          <a:schemeClr val="lt1"/>
        </a:fontRef>
      </dsp:style>
    </dsp:sp>
    <dsp:sp modelId="{77027A64-9ABF-4497-B873-4982C7A5BCA3}">
      <dsp:nvSpPr>
        <dsp:cNvPr id="0" name=""/>
        <dsp:cNvSpPr/>
      </dsp:nvSpPr>
      <dsp:spPr>
        <a:xfrm>
          <a:off x="1921281" y="587707"/>
          <a:ext cx="3925264" cy="3925264"/>
        </a:xfrm>
        <a:prstGeom prst="blockArc">
          <a:avLst>
            <a:gd name="adj1" fmla="val 16126863"/>
            <a:gd name="adj2" fmla="val 1909328"/>
            <a:gd name="adj3" fmla="val 4642"/>
          </a:avLst>
        </a:prstGeom>
        <a:solidFill>
          <a:schemeClr val="tx1"/>
        </a:solidFill>
        <a:ln w="63500">
          <a:solidFill>
            <a:srgbClr val="FFC000"/>
          </a:solidFill>
        </a:ln>
        <a:effectLst/>
      </dsp:spPr>
      <dsp:style>
        <a:lnRef idx="0">
          <a:scrgbClr r="0" g="0" b="0"/>
        </a:lnRef>
        <a:fillRef idx="1">
          <a:scrgbClr r="0" g="0" b="0"/>
        </a:fillRef>
        <a:effectRef idx="0">
          <a:scrgbClr r="0" g="0" b="0"/>
        </a:effectRef>
        <a:fontRef idx="minor">
          <a:schemeClr val="lt1"/>
        </a:fontRef>
      </dsp:style>
    </dsp:sp>
    <dsp:sp modelId="{65C6702C-BFBD-4711-AF0B-3A8BE38FF216}">
      <dsp:nvSpPr>
        <dsp:cNvPr id="0" name=""/>
        <dsp:cNvSpPr/>
      </dsp:nvSpPr>
      <dsp:spPr>
        <a:xfrm>
          <a:off x="2717711" y="1646981"/>
          <a:ext cx="2250839" cy="1807583"/>
        </a:xfrm>
        <a:prstGeom prst="ellipse">
          <a:avLst/>
        </a:prstGeom>
        <a:solidFill>
          <a:schemeClr val="tx1"/>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s-SV" sz="1800" b="1" kern="1200" dirty="0" smtClean="0">
              <a:solidFill>
                <a:srgbClr val="FFFF00"/>
              </a:solidFill>
              <a:latin typeface="Arial Unicode MS" pitchFamily="34" charset="-128"/>
              <a:ea typeface="Arial Unicode MS" pitchFamily="34" charset="-128"/>
              <a:cs typeface="Arial Unicode MS" pitchFamily="34" charset="-128"/>
            </a:rPr>
            <a:t>SITUACION ECONOMICA</a:t>
          </a:r>
        </a:p>
        <a:p>
          <a:pPr lvl="0" algn="ctr" defTabSz="800100">
            <a:lnSpc>
              <a:spcPct val="90000"/>
            </a:lnSpc>
            <a:spcBef>
              <a:spcPct val="0"/>
            </a:spcBef>
            <a:spcAft>
              <a:spcPct val="35000"/>
            </a:spcAft>
          </a:pPr>
          <a:r>
            <a:rPr lang="es-SV" sz="1800" b="1" kern="1200" dirty="0" smtClean="0">
              <a:solidFill>
                <a:srgbClr val="FFFF00"/>
              </a:solidFill>
              <a:latin typeface="Arial Unicode MS" pitchFamily="34" charset="-128"/>
              <a:ea typeface="Arial Unicode MS" pitchFamily="34" charset="-128"/>
              <a:cs typeface="Arial Unicode MS" pitchFamily="34" charset="-128"/>
            </a:rPr>
            <a:t>EMPRESA</a:t>
          </a:r>
          <a:endParaRPr lang="es-SV" sz="1800" b="1" kern="1200" dirty="0">
            <a:solidFill>
              <a:srgbClr val="FFFF00"/>
            </a:solidFill>
            <a:latin typeface="Arial Unicode MS" pitchFamily="34" charset="-128"/>
            <a:ea typeface="Arial Unicode MS" pitchFamily="34" charset="-128"/>
            <a:cs typeface="Arial Unicode MS" pitchFamily="34" charset="-128"/>
          </a:endParaRPr>
        </a:p>
      </dsp:txBody>
      <dsp:txXfrm>
        <a:off x="2717711" y="1646981"/>
        <a:ext cx="2250839" cy="1807583"/>
      </dsp:txXfrm>
    </dsp:sp>
    <dsp:sp modelId="{D3F65EF3-25E8-4469-9098-93FF57B9A8A2}">
      <dsp:nvSpPr>
        <dsp:cNvPr id="0" name=""/>
        <dsp:cNvSpPr/>
      </dsp:nvSpPr>
      <dsp:spPr>
        <a:xfrm>
          <a:off x="2986131" y="1038"/>
          <a:ext cx="1713999" cy="1265308"/>
        </a:xfrm>
        <a:prstGeom prst="ellipse">
          <a:avLst/>
        </a:prstGeom>
        <a:solidFill>
          <a:schemeClr val="accent2">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SV" sz="2000" b="1" kern="1200" dirty="0" smtClean="0">
              <a:solidFill>
                <a:schemeClr val="bg1"/>
              </a:solidFill>
              <a:latin typeface="Arial Narrow" pitchFamily="34" charset="0"/>
            </a:rPr>
            <a:t>FLUJO DE EFECTIVO</a:t>
          </a:r>
          <a:endParaRPr lang="es-SV" sz="2000" b="1" kern="1200" dirty="0">
            <a:solidFill>
              <a:schemeClr val="bg1"/>
            </a:solidFill>
            <a:latin typeface="Arial Narrow" pitchFamily="34" charset="0"/>
          </a:endParaRPr>
        </a:p>
      </dsp:txBody>
      <dsp:txXfrm>
        <a:off x="2986131" y="1038"/>
        <a:ext cx="1713999" cy="1265308"/>
      </dsp:txXfrm>
    </dsp:sp>
    <dsp:sp modelId="{4486CCAB-75FA-48C5-9ABC-50FF4216D2F8}">
      <dsp:nvSpPr>
        <dsp:cNvPr id="0" name=""/>
        <dsp:cNvSpPr/>
      </dsp:nvSpPr>
      <dsp:spPr>
        <a:xfrm>
          <a:off x="4536511" y="2928531"/>
          <a:ext cx="1952649" cy="1265308"/>
        </a:xfrm>
        <a:prstGeom prst="ellipse">
          <a:avLst/>
        </a:prstGeom>
        <a:solidFill>
          <a:schemeClr val="accent5">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SV" sz="2000" b="1" kern="1200" dirty="0" smtClean="0">
              <a:solidFill>
                <a:schemeClr val="bg1"/>
              </a:solidFill>
              <a:latin typeface="Arial Narrow" pitchFamily="34" charset="0"/>
            </a:rPr>
            <a:t>BALANCE</a:t>
          </a:r>
          <a:endParaRPr lang="es-SV" sz="2000" b="1" kern="1200" dirty="0">
            <a:solidFill>
              <a:schemeClr val="bg1"/>
            </a:solidFill>
            <a:latin typeface="Arial Narrow" pitchFamily="34" charset="0"/>
          </a:endParaRPr>
        </a:p>
      </dsp:txBody>
      <dsp:txXfrm>
        <a:off x="4536511" y="2928531"/>
        <a:ext cx="1952649" cy="1265308"/>
      </dsp:txXfrm>
    </dsp:sp>
    <dsp:sp modelId="{D161E0A2-5D57-4DF6-BBAE-FCD2CB943D6C}">
      <dsp:nvSpPr>
        <dsp:cNvPr id="0" name=""/>
        <dsp:cNvSpPr/>
      </dsp:nvSpPr>
      <dsp:spPr>
        <a:xfrm>
          <a:off x="1153150" y="2876659"/>
          <a:ext cx="2059479" cy="1265308"/>
        </a:xfrm>
        <a:prstGeom prst="ellipse">
          <a:avLst/>
        </a:prstGeom>
        <a:solidFill>
          <a:schemeClr val="accent6">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SV" sz="2000" b="1" kern="1200" dirty="0" smtClean="0">
              <a:solidFill>
                <a:schemeClr val="bg1"/>
              </a:solidFill>
              <a:latin typeface="Arial Narrow" pitchFamily="34" charset="0"/>
            </a:rPr>
            <a:t>ESTADO DE PERDIDAS Y GANANCIAS</a:t>
          </a:r>
          <a:endParaRPr lang="es-SV" sz="2000" b="1" kern="1200" dirty="0">
            <a:solidFill>
              <a:schemeClr val="bg1"/>
            </a:solidFill>
            <a:latin typeface="Arial Narrow" pitchFamily="34" charset="0"/>
          </a:endParaRPr>
        </a:p>
      </dsp:txBody>
      <dsp:txXfrm>
        <a:off x="1153150" y="2876659"/>
        <a:ext cx="2059479" cy="126530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5C6702C-BFBD-4711-AF0B-3A8BE38FF216}">
      <dsp:nvSpPr>
        <dsp:cNvPr id="0" name=""/>
        <dsp:cNvSpPr/>
      </dsp:nvSpPr>
      <dsp:spPr>
        <a:xfrm>
          <a:off x="216445" y="421"/>
          <a:ext cx="1511324" cy="1511324"/>
        </a:xfrm>
        <a:prstGeom prst="ellipse">
          <a:avLst/>
        </a:prstGeom>
        <a:solidFill>
          <a:schemeClr val="accent6">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s-SV" sz="1600" b="1" kern="1200" dirty="0" smtClean="0">
              <a:solidFill>
                <a:schemeClr val="bg1"/>
              </a:solidFill>
              <a:latin typeface="Arial Narrow" pitchFamily="34" charset="0"/>
            </a:rPr>
            <a:t>ESTADO DE PERDIDAS Y GANANCIAS</a:t>
          </a:r>
          <a:r>
            <a:rPr lang="es-SV" sz="1600" b="1" kern="1200" dirty="0" smtClean="0">
              <a:solidFill>
                <a:srgbClr val="FFFF00"/>
              </a:solidFill>
            </a:rPr>
            <a:t> </a:t>
          </a:r>
          <a:endParaRPr lang="es-SV" sz="1600" b="1" kern="1200" dirty="0">
            <a:solidFill>
              <a:srgbClr val="FFFF00"/>
            </a:solidFill>
          </a:endParaRPr>
        </a:p>
      </dsp:txBody>
      <dsp:txXfrm>
        <a:off x="216445" y="421"/>
        <a:ext cx="1511324" cy="1511324"/>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Diapositiva de título">
    <p:spTree>
      <p:nvGrpSpPr>
        <p:cNvPr id="1" name=""/>
        <p:cNvGrpSpPr/>
        <p:nvPr/>
      </p:nvGrpSpPr>
      <p:grpSpPr>
        <a:xfrm>
          <a:off x="0" y="0"/>
          <a:ext cx="0" cy="0"/>
          <a:chOff x="0" y="0"/>
          <a:chExt cx="0" cy="0"/>
        </a:xfrm>
      </p:grpSpPr>
      <p:cxnSp>
        <p:nvCxnSpPr>
          <p:cNvPr id="4" name="6 Conector recto"/>
          <p:cNvCxnSpPr/>
          <p:nvPr userDrawn="1"/>
        </p:nvCxnSpPr>
        <p:spPr>
          <a:xfrm>
            <a:off x="0" y="928688"/>
            <a:ext cx="914400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7 Rectángulo"/>
          <p:cNvSpPr/>
          <p:nvPr userDrawn="1"/>
        </p:nvSpPr>
        <p:spPr>
          <a:xfrm>
            <a:off x="0" y="0"/>
            <a:ext cx="9144000" cy="1071563"/>
          </a:xfrm>
          <a:prstGeom prst="rect">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SV"/>
          </a:p>
        </p:txBody>
      </p:sp>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6" name="3 Marcador de fecha"/>
          <p:cNvSpPr>
            <a:spLocks noGrp="1"/>
          </p:cNvSpPr>
          <p:nvPr>
            <p:ph type="dt" sz="half" idx="10"/>
          </p:nvPr>
        </p:nvSpPr>
        <p:spPr/>
        <p:txBody>
          <a:bodyPr rtlCol="0"/>
          <a:lstStyle>
            <a:lvl1pPr fontAlgn="auto">
              <a:spcBef>
                <a:spcPts val="0"/>
              </a:spcBef>
              <a:spcAft>
                <a:spcPts val="0"/>
              </a:spcAft>
              <a:defRPr>
                <a:solidFill>
                  <a:schemeClr val="tx1">
                    <a:tint val="75000"/>
                  </a:schemeClr>
                </a:solidFill>
                <a:latin typeface="+mn-lt"/>
                <a:ea typeface="+mn-ea"/>
                <a:cs typeface="+mn-cs"/>
              </a:defRPr>
            </a:lvl1pPr>
          </a:lstStyle>
          <a:p>
            <a:pPr>
              <a:defRPr/>
            </a:pPr>
            <a:endParaRPr lang="es-SV"/>
          </a:p>
        </p:txBody>
      </p:sp>
      <p:sp>
        <p:nvSpPr>
          <p:cNvPr id="7" name="4 Marcador de pie de página"/>
          <p:cNvSpPr>
            <a:spLocks noGrp="1"/>
          </p:cNvSpPr>
          <p:nvPr>
            <p:ph type="ftr" sz="quarter" idx="11"/>
          </p:nvPr>
        </p:nvSpPr>
        <p:spPr/>
        <p:txBody>
          <a:bodyPr/>
          <a:lstStyle>
            <a:lvl1pPr>
              <a:defRPr/>
            </a:lvl1pPr>
          </a:lstStyle>
          <a:p>
            <a:pPr>
              <a:defRPr/>
            </a:pPr>
            <a:endParaRPr lang="es-SV"/>
          </a:p>
        </p:txBody>
      </p:sp>
      <p:sp>
        <p:nvSpPr>
          <p:cNvPr id="8" name="5 Marcador de número de diapositiva"/>
          <p:cNvSpPr>
            <a:spLocks noGrp="1"/>
          </p:cNvSpPr>
          <p:nvPr>
            <p:ph type="sldNum" sz="quarter" idx="12"/>
          </p:nvPr>
        </p:nvSpPr>
        <p:spPr/>
        <p:txBody>
          <a:bodyPr/>
          <a:lstStyle>
            <a:lvl1pPr>
              <a:defRPr/>
            </a:lvl1pPr>
          </a:lstStyle>
          <a:p>
            <a:pPr>
              <a:defRPr/>
            </a:pPr>
            <a:fld id="{5E5BB30F-EFF3-1E41-9969-667C2C305761}" type="slidenum">
              <a:rPr lang="es-SV"/>
              <a:pPr>
                <a:defRPr/>
              </a:pPr>
              <a:t>‹Nr.›</a:t>
            </a:fld>
            <a:endParaRPr lang="es-SV"/>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SV"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CF95A6A3-401A-A840-B77F-AAA52B57429B}" type="datetime1">
              <a:rPr lang="es-SV"/>
              <a:pPr>
                <a:defRPr/>
              </a:pPr>
              <a:t>1/9/11</a:t>
            </a:fld>
            <a:endParaRPr lang="es-SV"/>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18C01874-36D3-D14A-810D-0CBA4859A051}" type="slidenum">
              <a:rPr lang="es-SV"/>
              <a:pPr>
                <a:defRPr/>
              </a:pPr>
              <a:t>‹Nr.›</a:t>
            </a:fld>
            <a:endParaRPr lang="es-SV"/>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C94347D3-947D-9D4C-A6CD-F976167876C0}" type="datetime1">
              <a:rPr lang="es-SV"/>
              <a:pPr>
                <a:defRPr/>
              </a:pPr>
              <a:t>1/9/11</a:t>
            </a:fld>
            <a:endParaRPr lang="es-SV"/>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59D380C8-F7DB-B141-8C84-F2098C8237C0}" type="slidenum">
              <a:rPr lang="es-SV"/>
              <a:pPr>
                <a:defRPr/>
              </a:pPr>
              <a:t>‹Nr.›</a:t>
            </a:fld>
            <a:endParaRPr lang="es-SV"/>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11E12BDF-B1E0-D34F-B41A-49CD754814DE}" type="datetime1">
              <a:rPr lang="es-SV"/>
              <a:pPr>
                <a:defRPr/>
              </a:pPr>
              <a:t>1/9/11</a:t>
            </a:fld>
            <a:endParaRPr lang="es-SV"/>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D94D22D9-F327-8744-8DD3-AC408E189E15}" type="slidenum">
              <a:rPr lang="es-SV"/>
              <a:pPr>
                <a:defRPr/>
              </a:pPr>
              <a:t>‹Nr.›</a:t>
            </a:fld>
            <a:endParaRPr lang="es-SV"/>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userDrawn="1">
  <p:cSld name="1_Diapositiva de título">
    <p:spTree>
      <p:nvGrpSpPr>
        <p:cNvPr id="1" name=""/>
        <p:cNvGrpSpPr/>
        <p:nvPr/>
      </p:nvGrpSpPr>
      <p:grpSpPr>
        <a:xfrm>
          <a:off x="0" y="0"/>
          <a:ext cx="0" cy="0"/>
          <a:chOff x="0" y="0"/>
          <a:chExt cx="0" cy="0"/>
        </a:xfrm>
      </p:grpSpPr>
      <p:cxnSp>
        <p:nvCxnSpPr>
          <p:cNvPr id="2" name="6 Conector recto"/>
          <p:cNvCxnSpPr/>
          <p:nvPr userDrawn="1"/>
        </p:nvCxnSpPr>
        <p:spPr>
          <a:xfrm>
            <a:off x="0" y="928688"/>
            <a:ext cx="9144000" cy="15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 name="7 Rectángulo"/>
          <p:cNvSpPr/>
          <p:nvPr userDrawn="1"/>
        </p:nvSpPr>
        <p:spPr>
          <a:xfrm>
            <a:off x="0" y="0"/>
            <a:ext cx="9144000" cy="1071563"/>
          </a:xfrm>
          <a:prstGeom prst="rect">
            <a:avLst/>
          </a:prstGeom>
          <a:solidFill>
            <a:srgbClr val="0033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SV"/>
          </a:p>
        </p:txBody>
      </p:sp>
      <p:sp>
        <p:nvSpPr>
          <p:cNvPr id="4" name="8 CuadroTexto"/>
          <p:cNvSpPr txBox="1">
            <a:spLocks noChangeArrowheads="1"/>
          </p:cNvSpPr>
          <p:nvPr userDrawn="1"/>
        </p:nvSpPr>
        <p:spPr bwMode="auto">
          <a:xfrm>
            <a:off x="428625" y="285750"/>
            <a:ext cx="2000250" cy="369888"/>
          </a:xfrm>
          <a:prstGeom prst="rect">
            <a:avLst/>
          </a:prstGeom>
          <a:noFill/>
          <a:ln>
            <a:noFill/>
          </a:ln>
          <a:extLst>
            <a:ext uri="{909E8E84-426E-40DD-AFC4-6F175D3DCCD1}"/>
            <a:ext uri="{91240B29-F687-4F45-9708-019B960494DF}"/>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endParaRPr lang="es-SV" smtClean="0">
              <a:latin typeface="Cambria" pitchFamily="18" charset="0"/>
              <a:ea typeface="+mn-ea"/>
            </a:endParaRPr>
          </a:p>
        </p:txBody>
      </p:sp>
      <p:sp>
        <p:nvSpPr>
          <p:cNvPr id="5" name="9 CuadroTexto"/>
          <p:cNvSpPr txBox="1">
            <a:spLocks noChangeArrowheads="1"/>
          </p:cNvSpPr>
          <p:nvPr userDrawn="1"/>
        </p:nvSpPr>
        <p:spPr bwMode="auto">
          <a:xfrm>
            <a:off x="357188" y="428625"/>
            <a:ext cx="3357562" cy="369888"/>
          </a:xfrm>
          <a:prstGeom prst="rect">
            <a:avLst/>
          </a:prstGeom>
          <a:noFill/>
          <a:ln>
            <a:noFill/>
          </a:ln>
          <a:extLst>
            <a:ext uri="{909E8E84-426E-40DD-AFC4-6F175D3DCCD1}"/>
            <a:ext uri="{91240B29-F687-4F45-9708-019B960494DF}"/>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s-SV" smtClean="0">
                <a:solidFill>
                  <a:schemeClr val="bg1"/>
                </a:solidFill>
                <a:latin typeface="Cambria" pitchFamily="18" charset="0"/>
                <a:ea typeface="+mn-ea"/>
              </a:rPr>
              <a:t>IGLESIA CRISTIANA JOSUE</a:t>
            </a:r>
          </a:p>
        </p:txBody>
      </p:sp>
      <p:sp>
        <p:nvSpPr>
          <p:cNvPr id="6" name="3 Marcador de fecha"/>
          <p:cNvSpPr>
            <a:spLocks noGrp="1"/>
          </p:cNvSpPr>
          <p:nvPr>
            <p:ph type="dt" sz="half" idx="10"/>
          </p:nvPr>
        </p:nvSpPr>
        <p:spPr/>
        <p:txBody>
          <a:bodyPr rtlCol="0"/>
          <a:lstStyle>
            <a:lvl1pPr fontAlgn="auto">
              <a:spcBef>
                <a:spcPts val="0"/>
              </a:spcBef>
              <a:spcAft>
                <a:spcPts val="0"/>
              </a:spcAft>
              <a:defRPr>
                <a:solidFill>
                  <a:schemeClr val="tx1">
                    <a:tint val="75000"/>
                  </a:schemeClr>
                </a:solidFill>
                <a:latin typeface="+mn-lt"/>
                <a:ea typeface="+mn-ea"/>
                <a:cs typeface="+mn-cs"/>
              </a:defRPr>
            </a:lvl1pPr>
          </a:lstStyle>
          <a:p>
            <a:pPr>
              <a:defRPr/>
            </a:pPr>
            <a:r>
              <a:rPr lang="es-SV"/>
              <a:t>0/01/2009</a:t>
            </a:r>
          </a:p>
        </p:txBody>
      </p:sp>
      <p:sp>
        <p:nvSpPr>
          <p:cNvPr id="7" name="4 Marcador de pie de página"/>
          <p:cNvSpPr>
            <a:spLocks noGrp="1"/>
          </p:cNvSpPr>
          <p:nvPr>
            <p:ph type="ftr" sz="quarter" idx="11"/>
          </p:nvPr>
        </p:nvSpPr>
        <p:spPr/>
        <p:txBody>
          <a:bodyPr/>
          <a:lstStyle>
            <a:lvl1pPr>
              <a:defRPr/>
            </a:lvl1pPr>
          </a:lstStyle>
          <a:p>
            <a:pPr>
              <a:defRPr/>
            </a:pPr>
            <a:endParaRPr lang="es-SV"/>
          </a:p>
        </p:txBody>
      </p:sp>
      <p:sp>
        <p:nvSpPr>
          <p:cNvPr id="8" name="5 Marcador de número de diapositiva"/>
          <p:cNvSpPr>
            <a:spLocks noGrp="1"/>
          </p:cNvSpPr>
          <p:nvPr>
            <p:ph type="sldNum" sz="quarter" idx="12"/>
          </p:nvPr>
        </p:nvSpPr>
        <p:spPr/>
        <p:txBody>
          <a:bodyPr/>
          <a:lstStyle>
            <a:lvl1pPr>
              <a:defRPr/>
            </a:lvl1pPr>
          </a:lstStyle>
          <a:p>
            <a:pPr>
              <a:defRPr/>
            </a:pPr>
            <a:fld id="{5B6CEA3D-9AE3-4946-998D-301CE954C9C3}" type="slidenum">
              <a:rPr lang="es-SV"/>
              <a:pPr>
                <a:defRPr/>
              </a:pPr>
              <a:t>‹Nr.›</a:t>
            </a:fld>
            <a:endParaRPr lang="es-SV"/>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lvl1pPr>
              <a:defRPr/>
            </a:lvl1pPr>
          </a:lstStyle>
          <a:p>
            <a:pPr>
              <a:defRPr/>
            </a:pPr>
            <a:fld id="{7AA950BA-136C-964F-9834-434FD4D1C640}" type="datetime1">
              <a:rPr lang="es-SV"/>
              <a:pPr>
                <a:defRPr/>
              </a:pPr>
              <a:t>1/9/11</a:t>
            </a:fld>
            <a:endParaRPr lang="es-SV"/>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0AC75441-6424-FF47-B190-35C5A357BFB1}" type="slidenum">
              <a:rPr lang="es-SV"/>
              <a:pPr>
                <a:defRPr/>
              </a:pPr>
              <a:t>‹Nr.›</a:t>
            </a:fld>
            <a:endParaRPr lang="es-SV"/>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AE846023-1269-9746-8EC7-B6F9CD77EC90}" type="datetime1">
              <a:rPr lang="es-SV"/>
              <a:pPr>
                <a:defRPr/>
              </a:pPr>
              <a:t>1/9/11</a:t>
            </a:fld>
            <a:endParaRPr lang="es-SV"/>
          </a:p>
        </p:txBody>
      </p:sp>
      <p:sp>
        <p:nvSpPr>
          <p:cNvPr id="5" name="4 Marcador de pie de página"/>
          <p:cNvSpPr>
            <a:spLocks noGrp="1"/>
          </p:cNvSpPr>
          <p:nvPr>
            <p:ph type="ftr" sz="quarter" idx="11"/>
          </p:nvPr>
        </p:nvSpPr>
        <p:spPr/>
        <p:txBody>
          <a:bodyPr/>
          <a:lstStyle>
            <a:lvl1pPr>
              <a:defRPr/>
            </a:lvl1pPr>
          </a:lstStyle>
          <a:p>
            <a:pPr>
              <a:defRPr/>
            </a:pPr>
            <a:endParaRPr lang="es-SV"/>
          </a:p>
        </p:txBody>
      </p:sp>
      <p:sp>
        <p:nvSpPr>
          <p:cNvPr id="6" name="5 Marcador de número de diapositiva"/>
          <p:cNvSpPr>
            <a:spLocks noGrp="1"/>
          </p:cNvSpPr>
          <p:nvPr>
            <p:ph type="sldNum" sz="quarter" idx="12"/>
          </p:nvPr>
        </p:nvSpPr>
        <p:spPr/>
        <p:txBody>
          <a:bodyPr/>
          <a:lstStyle>
            <a:lvl1pPr>
              <a:defRPr/>
            </a:lvl1pPr>
          </a:lstStyle>
          <a:p>
            <a:pPr>
              <a:defRPr/>
            </a:pPr>
            <a:fld id="{7F657486-8DE3-DA40-84A3-F041626A481C}" type="slidenum">
              <a:rPr lang="es-SV"/>
              <a:pPr>
                <a:defRPr/>
              </a:pPr>
              <a:t>‹Nr.›</a:t>
            </a:fld>
            <a:endParaRPr lang="es-SV"/>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3 Marcador de fecha"/>
          <p:cNvSpPr>
            <a:spLocks noGrp="1"/>
          </p:cNvSpPr>
          <p:nvPr>
            <p:ph type="dt" sz="half" idx="10"/>
          </p:nvPr>
        </p:nvSpPr>
        <p:spPr/>
        <p:txBody>
          <a:bodyPr/>
          <a:lstStyle>
            <a:lvl1pPr>
              <a:defRPr/>
            </a:lvl1pPr>
          </a:lstStyle>
          <a:p>
            <a:pPr>
              <a:defRPr/>
            </a:pPr>
            <a:fld id="{9FC05D79-01BC-8D49-BA1E-7163CACAE97E}" type="datetime1">
              <a:rPr lang="es-SV"/>
              <a:pPr>
                <a:defRPr/>
              </a:pPr>
              <a:t>1/9/11</a:t>
            </a:fld>
            <a:endParaRPr lang="es-SV"/>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E200B5F3-5FE7-A248-97CD-79A5DF23ECDC}" type="slidenum">
              <a:rPr lang="es-SV"/>
              <a:pPr>
                <a:defRPr/>
              </a:pPr>
              <a:t>‹Nr.›</a:t>
            </a:fld>
            <a:endParaRPr lang="es-SV"/>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3 Marcador de fecha"/>
          <p:cNvSpPr>
            <a:spLocks noGrp="1"/>
          </p:cNvSpPr>
          <p:nvPr>
            <p:ph type="dt" sz="half" idx="10"/>
          </p:nvPr>
        </p:nvSpPr>
        <p:spPr/>
        <p:txBody>
          <a:bodyPr/>
          <a:lstStyle>
            <a:lvl1pPr>
              <a:defRPr/>
            </a:lvl1pPr>
          </a:lstStyle>
          <a:p>
            <a:pPr>
              <a:defRPr/>
            </a:pPr>
            <a:fld id="{3B63335A-B7AE-7748-B8F5-7F524E5F546D}" type="datetime1">
              <a:rPr lang="es-SV"/>
              <a:pPr>
                <a:defRPr/>
              </a:pPr>
              <a:t>1/9/11</a:t>
            </a:fld>
            <a:endParaRPr lang="es-SV"/>
          </a:p>
        </p:txBody>
      </p:sp>
      <p:sp>
        <p:nvSpPr>
          <p:cNvPr id="8" name="4 Marcador de pie de página"/>
          <p:cNvSpPr>
            <a:spLocks noGrp="1"/>
          </p:cNvSpPr>
          <p:nvPr>
            <p:ph type="ftr" sz="quarter" idx="11"/>
          </p:nvPr>
        </p:nvSpPr>
        <p:spPr/>
        <p:txBody>
          <a:bodyPr/>
          <a:lstStyle>
            <a:lvl1pPr>
              <a:defRPr/>
            </a:lvl1pPr>
          </a:lstStyle>
          <a:p>
            <a:pPr>
              <a:defRPr/>
            </a:pPr>
            <a:endParaRPr lang="es-SV"/>
          </a:p>
        </p:txBody>
      </p:sp>
      <p:sp>
        <p:nvSpPr>
          <p:cNvPr id="9" name="5 Marcador de número de diapositiva"/>
          <p:cNvSpPr>
            <a:spLocks noGrp="1"/>
          </p:cNvSpPr>
          <p:nvPr>
            <p:ph type="sldNum" sz="quarter" idx="12"/>
          </p:nvPr>
        </p:nvSpPr>
        <p:spPr/>
        <p:txBody>
          <a:bodyPr/>
          <a:lstStyle>
            <a:lvl1pPr>
              <a:defRPr/>
            </a:lvl1pPr>
          </a:lstStyle>
          <a:p>
            <a:pPr>
              <a:defRPr/>
            </a:pPr>
            <a:fld id="{FF63A921-EBA2-E644-9E9C-FC8143082D7E}" type="slidenum">
              <a:rPr lang="es-SV"/>
              <a:pPr>
                <a:defRPr/>
              </a:pPr>
              <a:t>‹Nr.›</a:t>
            </a:fld>
            <a:endParaRPr lang="es-SV"/>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3 Marcador de fecha"/>
          <p:cNvSpPr>
            <a:spLocks noGrp="1"/>
          </p:cNvSpPr>
          <p:nvPr>
            <p:ph type="dt" sz="half" idx="10"/>
          </p:nvPr>
        </p:nvSpPr>
        <p:spPr/>
        <p:txBody>
          <a:bodyPr/>
          <a:lstStyle>
            <a:lvl1pPr>
              <a:defRPr/>
            </a:lvl1pPr>
          </a:lstStyle>
          <a:p>
            <a:pPr>
              <a:defRPr/>
            </a:pPr>
            <a:fld id="{CE04DE10-E194-FA4B-AC8C-E5DE42FCE418}" type="datetime1">
              <a:rPr lang="es-SV"/>
              <a:pPr>
                <a:defRPr/>
              </a:pPr>
              <a:t>1/9/11</a:t>
            </a:fld>
            <a:endParaRPr lang="es-SV"/>
          </a:p>
        </p:txBody>
      </p:sp>
      <p:sp>
        <p:nvSpPr>
          <p:cNvPr id="4" name="4 Marcador de pie de página"/>
          <p:cNvSpPr>
            <a:spLocks noGrp="1"/>
          </p:cNvSpPr>
          <p:nvPr>
            <p:ph type="ftr" sz="quarter" idx="11"/>
          </p:nvPr>
        </p:nvSpPr>
        <p:spPr/>
        <p:txBody>
          <a:bodyPr/>
          <a:lstStyle>
            <a:lvl1pPr>
              <a:defRPr/>
            </a:lvl1pPr>
          </a:lstStyle>
          <a:p>
            <a:pPr>
              <a:defRPr/>
            </a:pPr>
            <a:endParaRPr lang="es-SV"/>
          </a:p>
        </p:txBody>
      </p:sp>
      <p:sp>
        <p:nvSpPr>
          <p:cNvPr id="5" name="5 Marcador de número de diapositiva"/>
          <p:cNvSpPr>
            <a:spLocks noGrp="1"/>
          </p:cNvSpPr>
          <p:nvPr>
            <p:ph type="sldNum" sz="quarter" idx="12"/>
          </p:nvPr>
        </p:nvSpPr>
        <p:spPr/>
        <p:txBody>
          <a:bodyPr/>
          <a:lstStyle>
            <a:lvl1pPr>
              <a:defRPr/>
            </a:lvl1pPr>
          </a:lstStyle>
          <a:p>
            <a:pPr>
              <a:defRPr/>
            </a:pPr>
            <a:fld id="{1A5C781F-88CE-B040-BB79-0C0281CA0179}" type="slidenum">
              <a:rPr lang="es-SV"/>
              <a:pPr>
                <a:defRPr/>
              </a:pPr>
              <a:t>‹Nr.›</a:t>
            </a:fld>
            <a:endParaRPr lang="es-SV"/>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C76D7C21-D82B-E749-98DB-327CF2683097}" type="datetime1">
              <a:rPr lang="es-SV"/>
              <a:pPr>
                <a:defRPr/>
              </a:pPr>
              <a:t>1/9/11</a:t>
            </a:fld>
            <a:endParaRPr lang="es-SV"/>
          </a:p>
        </p:txBody>
      </p:sp>
      <p:sp>
        <p:nvSpPr>
          <p:cNvPr id="3" name="4 Marcador de pie de página"/>
          <p:cNvSpPr>
            <a:spLocks noGrp="1"/>
          </p:cNvSpPr>
          <p:nvPr>
            <p:ph type="ftr" sz="quarter" idx="11"/>
          </p:nvPr>
        </p:nvSpPr>
        <p:spPr/>
        <p:txBody>
          <a:bodyPr/>
          <a:lstStyle>
            <a:lvl1pPr>
              <a:defRPr/>
            </a:lvl1pPr>
          </a:lstStyle>
          <a:p>
            <a:pPr>
              <a:defRPr/>
            </a:pPr>
            <a:endParaRPr lang="es-SV"/>
          </a:p>
        </p:txBody>
      </p:sp>
      <p:sp>
        <p:nvSpPr>
          <p:cNvPr id="4" name="5 Marcador de número de diapositiva"/>
          <p:cNvSpPr>
            <a:spLocks noGrp="1"/>
          </p:cNvSpPr>
          <p:nvPr>
            <p:ph type="sldNum" sz="quarter" idx="12"/>
          </p:nvPr>
        </p:nvSpPr>
        <p:spPr/>
        <p:txBody>
          <a:bodyPr/>
          <a:lstStyle>
            <a:lvl1pPr>
              <a:defRPr/>
            </a:lvl1pPr>
          </a:lstStyle>
          <a:p>
            <a:pPr>
              <a:defRPr/>
            </a:pPr>
            <a:fld id="{A3D3B8EE-409B-BF47-A28E-AA204798C0A9}" type="slidenum">
              <a:rPr lang="es-SV"/>
              <a:pPr>
                <a:defRPr/>
              </a:pPr>
              <a:t>‹Nr.›</a:t>
            </a:fld>
            <a:endParaRPr lang="es-SV"/>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B4617870-2B68-0E4E-9B6D-FEE7D2AE1C91}" type="datetime1">
              <a:rPr lang="es-SV"/>
              <a:pPr>
                <a:defRPr/>
              </a:pPr>
              <a:t>1/9/11</a:t>
            </a:fld>
            <a:endParaRPr lang="es-SV"/>
          </a:p>
        </p:txBody>
      </p:sp>
      <p:sp>
        <p:nvSpPr>
          <p:cNvPr id="6" name="4 Marcador de pie de página"/>
          <p:cNvSpPr>
            <a:spLocks noGrp="1"/>
          </p:cNvSpPr>
          <p:nvPr>
            <p:ph type="ftr" sz="quarter" idx="11"/>
          </p:nvPr>
        </p:nvSpPr>
        <p:spPr/>
        <p:txBody>
          <a:bodyPr/>
          <a:lstStyle>
            <a:lvl1pPr>
              <a:defRPr/>
            </a:lvl1pPr>
          </a:lstStyle>
          <a:p>
            <a:pPr>
              <a:defRPr/>
            </a:pPr>
            <a:endParaRPr lang="es-SV"/>
          </a:p>
        </p:txBody>
      </p:sp>
      <p:sp>
        <p:nvSpPr>
          <p:cNvPr id="7" name="5 Marcador de número de diapositiva"/>
          <p:cNvSpPr>
            <a:spLocks noGrp="1"/>
          </p:cNvSpPr>
          <p:nvPr>
            <p:ph type="sldNum" sz="quarter" idx="12"/>
          </p:nvPr>
        </p:nvSpPr>
        <p:spPr/>
        <p:txBody>
          <a:bodyPr/>
          <a:lstStyle>
            <a:lvl1pPr>
              <a:defRPr/>
            </a:lvl1pPr>
          </a:lstStyle>
          <a:p>
            <a:pPr>
              <a:defRPr/>
            </a:pPr>
            <a:fld id="{873BF4EB-A9EB-B24C-92B1-2C4CA6200CB0}" type="slidenum">
              <a:rPr lang="es-SV"/>
              <a:pPr>
                <a:defRPr/>
              </a:pPr>
              <a:t>‹Nr.›</a:t>
            </a:fld>
            <a:endParaRPr lang="es-SV"/>
          </a:p>
        </p:txBody>
      </p:sp>
    </p:spTree>
  </p:cSld>
  <p:clrMapOvr>
    <a:masterClrMapping/>
  </p:clrMapOvr>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endParaRPr lang="es-SV"/>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mbria" charset="0"/>
              </a:defRPr>
            </a:lvl1pPr>
          </a:lstStyle>
          <a:p>
            <a:pPr>
              <a:defRPr/>
            </a:pPr>
            <a:fld id="{BFBF0AD1-0A6F-2A43-AFEA-485259093565}" type="datetime1">
              <a:rPr lang="es-SV"/>
              <a:pPr>
                <a:defRPr/>
              </a:pPr>
              <a:t>1/9/11</a:t>
            </a:fld>
            <a:endParaRPr lang="es-SV"/>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s-SV"/>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mbria" charset="0"/>
              </a:defRPr>
            </a:lvl1pPr>
          </a:lstStyle>
          <a:p>
            <a:pPr>
              <a:defRPr/>
            </a:pPr>
            <a:fld id="{B10344F8-FE38-A046-A9E9-22B778215BA7}" type="slidenum">
              <a:rPr lang="es-SV"/>
              <a:pPr>
                <a:defRPr/>
              </a:pPr>
              <a:t>‹Nr.›</a:t>
            </a:fld>
            <a:endParaRPr lang="es-SV"/>
          </a:p>
        </p:txBody>
      </p:sp>
    </p:spTree>
  </p:cSld>
  <p:clrMap bg1="lt1" tx1="dk1" bg2="lt2" tx2="dk2" accent1="accent1" accent2="accent2" accent3="accent3" accent4="accent4" accent5="accent5" accent6="accent6" hlink="hlink" folHlink="folHlink"/>
  <p:sldLayoutIdLst>
    <p:sldLayoutId id="2147484051" r:id="rId1"/>
    <p:sldLayoutId id="2147484052"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Lst>
  <p:transition/>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odoexcel.com/descargas/FlujoDeCajaMensualExcel.zip" TargetMode="External"/><Relationship Id="rId3" Type="http://schemas.openxmlformats.org/officeDocument/2006/relationships/image" Target="../media/image1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4" Type="http://schemas.openxmlformats.org/officeDocument/2006/relationships/image" Target="../media/image13.jpeg"/><Relationship Id="rId5" Type="http://schemas.openxmlformats.org/officeDocument/2006/relationships/image" Target="../media/image14.jpeg"/><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es.wikipedia.org/wiki/Archivo:Pon_de_ring_with_brown_sugar_by_Kanko.jpg" TargetMode="External"/><Relationship Id="rId4" Type="http://schemas.openxmlformats.org/officeDocument/2006/relationships/image" Target="../media/image16.jpeg"/><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webcam-watcher.com/wwscreen1full.jpg" TargetMode="External"/><Relationship Id="rId4" Type="http://schemas.openxmlformats.org/officeDocument/2006/relationships/image" Target="../media/image18.jpeg"/><Relationship Id="rId1" Type="http://schemas.openxmlformats.org/officeDocument/2006/relationships/slideLayout" Target="../slideLayouts/slideLayout2.xml"/><Relationship Id="rId2" Type="http://schemas.openxmlformats.org/officeDocument/2006/relationships/image" Target="../media/image17.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diagramData" Target="../diagrams/data1.xml"/><Relationship Id="rId7" Type="http://schemas.openxmlformats.org/officeDocument/2006/relationships/diagramLayout" Target="../diagrams/layout1.xml"/><Relationship Id="rId8" Type="http://schemas.openxmlformats.org/officeDocument/2006/relationships/diagramQuickStyle" Target="../diagrams/quickStyle1.xml"/><Relationship Id="rId9" Type="http://schemas.openxmlformats.org/officeDocument/2006/relationships/diagramColors" Target="../diagrams/colors1.xml"/><Relationship Id="rId10"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4338" name="1 CuadroTexto"/>
          <p:cNvSpPr txBox="1">
            <a:spLocks noChangeArrowheads="1"/>
          </p:cNvSpPr>
          <p:nvPr/>
        </p:nvSpPr>
        <p:spPr bwMode="auto">
          <a:xfrm>
            <a:off x="1000125" y="2286000"/>
            <a:ext cx="7072313" cy="2616200"/>
          </a:xfrm>
          <a:prstGeom prst="rect">
            <a:avLst/>
          </a:prstGeom>
          <a:noFill/>
          <a:ln w="9525">
            <a:noFill/>
            <a:miter lim="800000"/>
            <a:headEnd/>
            <a:tailEnd/>
          </a:ln>
        </p:spPr>
        <p:txBody>
          <a:bodyPr>
            <a:prstTxWarp prst="textNoShape">
              <a:avLst/>
            </a:prstTxWarp>
            <a:spAutoFit/>
          </a:bodyPr>
          <a:lstStyle/>
          <a:p>
            <a:pPr algn="ctr"/>
            <a:r>
              <a:rPr lang="es-SV" sz="3600" b="1">
                <a:latin typeface="Cambria" charset="0"/>
              </a:rPr>
              <a:t>ANALISIS DE LOS ESTADOS FINANCIEROS Y EL PUNTO DE EQUILIBRIO</a:t>
            </a:r>
            <a:endParaRPr lang="es-SV" sz="2800" b="1">
              <a:latin typeface="Cambria" charset="0"/>
            </a:endParaRPr>
          </a:p>
          <a:p>
            <a:pPr algn="r"/>
            <a:endParaRPr lang="es-SV" sz="2800" b="1">
              <a:latin typeface="Cambria" charset="0"/>
            </a:endParaRPr>
          </a:p>
          <a:p>
            <a:pPr algn="r"/>
            <a:r>
              <a:rPr lang="es-SV" sz="2800" b="1">
                <a:latin typeface="Cambria" charset="0"/>
              </a:rPr>
              <a:t>26-08-2011</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3554" name="Picture 4" descr="captura-flujo-de-caja-mensual-excel">
            <a:hlinkClick r:id="rId2"/>
          </p:cNvPr>
          <p:cNvPicPr>
            <a:picLocks noChangeAspect="1" noChangeArrowheads="1"/>
          </p:cNvPicPr>
          <p:nvPr/>
        </p:nvPicPr>
        <p:blipFill>
          <a:blip r:embed="rId3"/>
          <a:srcRect/>
          <a:stretch>
            <a:fillRect/>
          </a:stretch>
        </p:blipFill>
        <p:spPr bwMode="auto">
          <a:xfrm>
            <a:off x="827088" y="1524000"/>
            <a:ext cx="7416800" cy="4829175"/>
          </a:xfrm>
          <a:prstGeom prst="rect">
            <a:avLst/>
          </a:prstGeom>
          <a:noFill/>
          <a:ln w="9525">
            <a:noFill/>
            <a:miter lim="800000"/>
            <a:headEnd/>
            <a:tailEnd/>
          </a:ln>
        </p:spPr>
      </p:pic>
      <p:sp>
        <p:nvSpPr>
          <p:cNvPr id="23555" name="TextBox 3"/>
          <p:cNvSpPr txBox="1">
            <a:spLocks noChangeArrowheads="1"/>
          </p:cNvSpPr>
          <p:nvPr/>
        </p:nvSpPr>
        <p:spPr bwMode="auto">
          <a:xfrm>
            <a:off x="1116013" y="1101725"/>
            <a:ext cx="7056437" cy="461963"/>
          </a:xfrm>
          <a:prstGeom prst="rect">
            <a:avLst/>
          </a:prstGeom>
          <a:noFill/>
          <a:ln w="9525">
            <a:noFill/>
            <a:miter lim="800000"/>
            <a:headEnd/>
            <a:tailEnd/>
          </a:ln>
        </p:spPr>
        <p:txBody>
          <a:bodyPr>
            <a:prstTxWarp prst="textNoShape">
              <a:avLst/>
            </a:prstTxWarp>
            <a:spAutoFit/>
          </a:bodyPr>
          <a:lstStyle/>
          <a:p>
            <a:pPr algn="ctr"/>
            <a:r>
              <a:rPr lang="es-SV" sz="2400">
                <a:latin typeface="Britannic Bold" charset="0"/>
              </a:rPr>
              <a:t>FLUJO DE EFECTIVO</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7 CuadroTexto"/>
          <p:cNvSpPr txBox="1">
            <a:spLocks noChangeArrowheads="1"/>
          </p:cNvSpPr>
          <p:nvPr/>
        </p:nvSpPr>
        <p:spPr bwMode="auto">
          <a:xfrm>
            <a:off x="838200" y="1371600"/>
            <a:ext cx="7675563"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
        <p:nvSpPr>
          <p:cNvPr id="7" name="Rectangle 6"/>
          <p:cNvSpPr/>
          <p:nvPr/>
        </p:nvSpPr>
        <p:spPr>
          <a:xfrm>
            <a:off x="831850" y="2133600"/>
            <a:ext cx="3206750" cy="561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966788" y="1773238"/>
            <a:ext cx="7488237" cy="3540125"/>
          </a:xfrm>
          <a:prstGeom prst="rect">
            <a:avLst/>
          </a:prstGeom>
          <a:solidFill>
            <a:schemeClr val="tx2">
              <a:lumMod val="40000"/>
              <a:lumOff val="60000"/>
            </a:schemeClr>
          </a:solidFill>
          <a:ln w="63500">
            <a:solidFill>
              <a:schemeClr val="tx1"/>
            </a:solidFill>
          </a:ln>
        </p:spPr>
        <p:txBody>
          <a:bodyPr>
            <a:prstTxWarp prst="textNoShape">
              <a:avLst/>
            </a:prstTxWarp>
            <a:spAutoFit/>
          </a:bodyPr>
          <a:lstStyle/>
          <a:p>
            <a:pPr>
              <a:defRPr/>
            </a:pPr>
            <a:r>
              <a:rPr lang="es-SV" sz="2800" b="1" dirty="0"/>
              <a:t>PUNTO DE EQUILIBRIO: EL NIVEL MINIMO DE VENTAS QUE PERMITE CUBRIR TODA LA ESTRUCTURA DE GASTO DE LA EMPRESA. SI BIEN ES IMPORTANTE CONOCERLO, UNA EMPRESA QUE UNICAMENTE LOGRA CUBRIR SU NIVEL DE GASTOS ESTA CONDENADA A LA EXTINCIÓN. </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755650" y="1412875"/>
            <a:ext cx="7488238" cy="3970338"/>
          </a:xfrm>
          <a:prstGeom prst="rect">
            <a:avLst/>
          </a:prstGeom>
          <a:solidFill>
            <a:schemeClr val="tx2">
              <a:lumMod val="40000"/>
              <a:lumOff val="60000"/>
            </a:schemeClr>
          </a:solidFill>
          <a:ln w="63500">
            <a:solidFill>
              <a:schemeClr val="tx1"/>
            </a:solidFill>
          </a:ln>
        </p:spPr>
        <p:txBody>
          <a:bodyPr>
            <a:prstTxWarp prst="textNoShape">
              <a:avLst/>
            </a:prstTxWarp>
            <a:spAutoFit/>
          </a:bodyPr>
          <a:lstStyle/>
          <a:p>
            <a:pPr algn="just">
              <a:defRPr/>
            </a:pPr>
            <a:r>
              <a:rPr lang="es-SV" sz="2800" b="1"/>
              <a:t>EL ANALISIS FINANCIERO TRADICIONAL SE ENFOCA EN EL ESTUDIO PUNTUAL DE LA SITUACION ECONOMICA DE LA EMPRESA. SIN EMBARGO, EXISTE UNA TENDENCIA MODERNA A EVALUAR LAS DISTINTAS CIRCUNSTANCIAS QUE DETERMINAN EL DESEMPEÑO ECONOMICO Y A BUSCAR SU APROVECHAMIENTO O CORRECCION</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762000" y="1295400"/>
            <a:ext cx="7920038" cy="4648200"/>
          </a:xfrm>
          <a:prstGeom prst="rect">
            <a:avLst/>
          </a:prstGeom>
          <a:solidFill>
            <a:schemeClr val="tx2">
              <a:lumMod val="40000"/>
              <a:lumOff val="60000"/>
            </a:schemeClr>
          </a:solidFill>
          <a:ln w="63500">
            <a:solidFill>
              <a:schemeClr val="tx1"/>
            </a:solidFill>
          </a:ln>
        </p:spPr>
        <p:txBody>
          <a:bodyPr>
            <a:spAutoFit/>
          </a:bodyPr>
          <a:lstStyle/>
          <a:p>
            <a:pPr algn="just">
              <a:defRPr/>
            </a:pPr>
            <a:r>
              <a:rPr lang="es-SV" sz="2800" b="1" dirty="0">
                <a:ea typeface="+mn-ea"/>
              </a:rPr>
              <a:t>EJEMPLO</a:t>
            </a:r>
          </a:p>
          <a:p>
            <a:pPr algn="just">
              <a:defRPr/>
            </a:pPr>
            <a:endParaRPr lang="es-SV" sz="2800" b="1" dirty="0">
              <a:ea typeface="+mn-ea"/>
            </a:endParaRPr>
          </a:p>
          <a:p>
            <a:pPr marL="514350" indent="-514350">
              <a:buFontTx/>
              <a:buAutoNum type="alphaLcParenR"/>
              <a:defRPr/>
            </a:pPr>
            <a:r>
              <a:rPr lang="es-SV" sz="2400" b="1" dirty="0">
                <a:ea typeface="+mn-ea"/>
              </a:rPr>
              <a:t>ENFOQUE TRADICIONAL: EXISTE UNA BAJA DE VENTAS Y ESO HA GENERADO UNA PERDIDA. CONCLUSION: INCREMENTEMOS LA VENTA O REDUZCAMOS EL GASTO</a:t>
            </a:r>
          </a:p>
          <a:p>
            <a:pPr marL="514350" indent="-514350">
              <a:defRPr/>
            </a:pPr>
            <a:endParaRPr lang="es-SV" sz="2400" b="1" dirty="0">
              <a:ea typeface="+mn-ea"/>
            </a:endParaRPr>
          </a:p>
          <a:p>
            <a:pPr marL="514350" indent="-514350">
              <a:buFontTx/>
              <a:buAutoNum type="alphaLcParenR"/>
              <a:defRPr/>
            </a:pPr>
            <a:r>
              <a:rPr lang="es-SV" sz="2400" b="1" dirty="0">
                <a:ea typeface="+mn-ea"/>
              </a:rPr>
              <a:t>ENFOQUE MODERNO: PORQUE SE HA REDUCIDO LA VENTA? HEMOS PERDIDO LA VENTAJA COMPETITIVA, EXISTE UNA MARCADA REDUCCION EN LA CALIDAD DEL SERVICIO. </a:t>
            </a:r>
            <a:r>
              <a:rPr lang="es-SV" sz="2400" b="1" u="sng" dirty="0">
                <a:ea typeface="+mn-ea"/>
              </a:rPr>
              <a:t>ESTE ES EL ENFOQUE DE ESTA PRESENTACION </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7 CuadroTexto"/>
          <p:cNvSpPr txBox="1">
            <a:spLocks noChangeArrowheads="1"/>
          </p:cNvSpPr>
          <p:nvPr/>
        </p:nvSpPr>
        <p:spPr bwMode="auto">
          <a:xfrm>
            <a:off x="685800" y="1371600"/>
            <a:ext cx="7675563"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
        <p:nvSpPr>
          <p:cNvPr id="7" name="Rectangle 6"/>
          <p:cNvSpPr/>
          <p:nvPr/>
        </p:nvSpPr>
        <p:spPr>
          <a:xfrm>
            <a:off x="685800" y="2819400"/>
            <a:ext cx="5222875" cy="561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755650" y="1412875"/>
            <a:ext cx="7920038" cy="1384300"/>
          </a:xfrm>
          <a:prstGeom prst="rect">
            <a:avLst/>
          </a:prstGeom>
          <a:solidFill>
            <a:schemeClr val="accent2">
              <a:lumMod val="75000"/>
            </a:schemeClr>
          </a:solidFill>
          <a:ln w="63500">
            <a:solidFill>
              <a:schemeClr val="tx1"/>
            </a:solidFill>
          </a:ln>
        </p:spPr>
        <p:txBody>
          <a:bodyPr>
            <a:spAutoFit/>
          </a:bodyPr>
          <a:lstStyle/>
          <a:p>
            <a:pPr algn="just">
              <a:defRPr/>
            </a:pPr>
            <a:r>
              <a:rPr lang="es-SV" sz="2800" b="1" dirty="0">
                <a:solidFill>
                  <a:schemeClr val="bg1"/>
                </a:solidFill>
                <a:ea typeface="+mn-ea"/>
              </a:rPr>
              <a:t>EL ANALISIS NUMERICO DE LOS ESTADOS FINANCIEROS DEBE ENMARCARSE EN LA SITUACION COMPETITIVA DE LA EMPRESA.</a:t>
            </a:r>
          </a:p>
        </p:txBody>
      </p:sp>
      <p:sp>
        <p:nvSpPr>
          <p:cNvPr id="5" name="TextBox 4"/>
          <p:cNvSpPr txBox="1"/>
          <p:nvPr/>
        </p:nvSpPr>
        <p:spPr>
          <a:xfrm>
            <a:off x="755650" y="3213100"/>
            <a:ext cx="7920038" cy="1384300"/>
          </a:xfrm>
          <a:prstGeom prst="rect">
            <a:avLst/>
          </a:prstGeom>
          <a:solidFill>
            <a:schemeClr val="accent2">
              <a:lumMod val="75000"/>
            </a:schemeClr>
          </a:solidFill>
          <a:ln w="63500">
            <a:solidFill>
              <a:schemeClr val="tx1"/>
            </a:solidFill>
          </a:ln>
        </p:spPr>
        <p:txBody>
          <a:bodyPr>
            <a:spAutoFit/>
          </a:bodyPr>
          <a:lstStyle/>
          <a:p>
            <a:pPr algn="just">
              <a:defRPr/>
            </a:pPr>
            <a:r>
              <a:rPr lang="es-SV" sz="2800" b="1" dirty="0">
                <a:solidFill>
                  <a:schemeClr val="bg1"/>
                </a:solidFill>
                <a:ea typeface="+mn-ea"/>
              </a:rPr>
              <a:t>RECUERDE QUE EL MAS GRANDE EN UNA INDUSTRIA NORMALMENTE ES EL MAS RENTABLE</a:t>
            </a:r>
          </a:p>
        </p:txBody>
      </p:sp>
      <p:sp>
        <p:nvSpPr>
          <p:cNvPr id="6" name="TextBox 5"/>
          <p:cNvSpPr txBox="1"/>
          <p:nvPr/>
        </p:nvSpPr>
        <p:spPr>
          <a:xfrm>
            <a:off x="735013" y="4941888"/>
            <a:ext cx="7921625" cy="1384300"/>
          </a:xfrm>
          <a:prstGeom prst="rect">
            <a:avLst/>
          </a:prstGeom>
          <a:solidFill>
            <a:schemeClr val="accent2">
              <a:lumMod val="75000"/>
            </a:schemeClr>
          </a:solidFill>
          <a:ln w="63500">
            <a:solidFill>
              <a:schemeClr val="tx1"/>
            </a:solidFill>
          </a:ln>
        </p:spPr>
        <p:txBody>
          <a:bodyPr>
            <a:prstTxWarp prst="textNoShape">
              <a:avLst/>
            </a:prstTxWarp>
            <a:spAutoFit/>
          </a:bodyPr>
          <a:lstStyle/>
          <a:p>
            <a:pPr algn="just">
              <a:defRPr/>
            </a:pPr>
            <a:r>
              <a:rPr lang="es-SV" sz="2800" b="1" dirty="0">
                <a:solidFill>
                  <a:schemeClr val="bg1"/>
                </a:solidFill>
              </a:rPr>
              <a:t>RECUERDE QUE LA UNICA ESTRATEGIA DE SOBREVIVENCIA DEL PEQUEÑO ES LA DIFERENCIACION</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AutoShape 4" descr="http://www.badongo.com/t/800/1503976"/>
          <p:cNvSpPr>
            <a:spLocks noChangeAspect="1" noChangeArrowheads="1"/>
          </p:cNvSpPr>
          <p:nvPr/>
        </p:nvSpPr>
        <p:spPr bwMode="auto">
          <a:xfrm>
            <a:off x="155575" y="-144463"/>
            <a:ext cx="304800" cy="304801"/>
          </a:xfrm>
          <a:prstGeom prst="rect">
            <a:avLst/>
          </a:prstGeom>
          <a:noFill/>
          <a:ln w="9525">
            <a:noFill/>
            <a:miter lim="800000"/>
            <a:headEnd/>
            <a:tailEnd/>
          </a:ln>
        </p:spPr>
        <p:txBody>
          <a:bodyPr>
            <a:prstTxWarp prst="textNoShape">
              <a:avLst/>
            </a:prstTxWarp>
          </a:bodyPr>
          <a:lstStyle/>
          <a:p>
            <a:endParaRPr lang="es-ES_tradnl"/>
          </a:p>
        </p:txBody>
      </p:sp>
      <p:sp>
        <p:nvSpPr>
          <p:cNvPr id="2" name="Oval 1"/>
          <p:cNvSpPr/>
          <p:nvPr/>
        </p:nvSpPr>
        <p:spPr>
          <a:xfrm>
            <a:off x="684213" y="1628775"/>
            <a:ext cx="1655762"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SV" b="1" dirty="0">
                <a:latin typeface="Arial Narrow" pitchFamily="34" charset="0"/>
              </a:rPr>
              <a:t>GRANDE</a:t>
            </a:r>
          </a:p>
        </p:txBody>
      </p:sp>
      <p:pic>
        <p:nvPicPr>
          <p:cNvPr id="30724" name="Picture 5" descr="http://t2.gstatic.com/images?q=tbn:ANd9GcQv0bPmNeqb-igBUCedU1SzDeHTvzEdqHFwDF79Wh0O_C0pS_DZ"/>
          <p:cNvPicPr>
            <a:picLocks noChangeAspect="1" noChangeArrowheads="1"/>
          </p:cNvPicPr>
          <p:nvPr/>
        </p:nvPicPr>
        <p:blipFill>
          <a:blip r:embed="rId2"/>
          <a:srcRect/>
          <a:stretch>
            <a:fillRect/>
          </a:stretch>
        </p:blipFill>
        <p:spPr bwMode="auto">
          <a:xfrm>
            <a:off x="2514600" y="1066800"/>
            <a:ext cx="2239963" cy="1677988"/>
          </a:xfrm>
          <a:prstGeom prst="rect">
            <a:avLst/>
          </a:prstGeom>
          <a:noFill/>
          <a:ln w="9525">
            <a:noFill/>
            <a:miter lim="800000"/>
            <a:headEnd/>
            <a:tailEnd/>
          </a:ln>
        </p:spPr>
      </p:pic>
      <p:sp>
        <p:nvSpPr>
          <p:cNvPr id="6" name="Oval 5"/>
          <p:cNvSpPr/>
          <p:nvPr/>
        </p:nvSpPr>
        <p:spPr>
          <a:xfrm>
            <a:off x="684213" y="2725738"/>
            <a:ext cx="1655762" cy="71913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defRPr/>
            </a:pPr>
            <a:r>
              <a:rPr lang="es-SV" b="1">
                <a:solidFill>
                  <a:srgbClr val="FFFFFF"/>
                </a:solidFill>
                <a:latin typeface="Arial Narrow" charset="0"/>
                <a:ea typeface="Arial" charset="0"/>
                <a:cs typeface="Arial" charset="0"/>
              </a:rPr>
              <a:t>PEQUEÑO</a:t>
            </a:r>
          </a:p>
        </p:txBody>
      </p:sp>
      <p:pic>
        <p:nvPicPr>
          <p:cNvPr id="30726" name="Picture 7" descr="http://t3.gstatic.com/images?q=tbn:ANd9GcTmdCfcR5pck6wvUwYKFeDR39g0FGD4EW7xKVeZN7jqBqHgVlMPNw"/>
          <p:cNvPicPr>
            <a:picLocks noChangeAspect="1" noChangeArrowheads="1"/>
          </p:cNvPicPr>
          <p:nvPr/>
        </p:nvPicPr>
        <p:blipFill>
          <a:blip r:embed="rId3"/>
          <a:srcRect/>
          <a:stretch>
            <a:fillRect/>
          </a:stretch>
        </p:blipFill>
        <p:spPr bwMode="auto">
          <a:xfrm>
            <a:off x="2743200" y="2438400"/>
            <a:ext cx="1655763" cy="1333500"/>
          </a:xfrm>
          <a:prstGeom prst="rect">
            <a:avLst/>
          </a:prstGeom>
          <a:noFill/>
          <a:ln w="9525">
            <a:noFill/>
            <a:miter lim="800000"/>
            <a:headEnd/>
            <a:tailEnd/>
          </a:ln>
        </p:spPr>
      </p:pic>
      <p:sp>
        <p:nvSpPr>
          <p:cNvPr id="8" name="Oval 7"/>
          <p:cNvSpPr/>
          <p:nvPr/>
        </p:nvSpPr>
        <p:spPr>
          <a:xfrm>
            <a:off x="6483350" y="3871913"/>
            <a:ext cx="1657350"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SV" b="1" dirty="0">
                <a:latin typeface="Arial Narrow" pitchFamily="34" charset="0"/>
              </a:rPr>
              <a:t>GRANDE</a:t>
            </a:r>
          </a:p>
        </p:txBody>
      </p:sp>
      <p:sp>
        <p:nvSpPr>
          <p:cNvPr id="9" name="Oval 8"/>
          <p:cNvSpPr/>
          <p:nvPr/>
        </p:nvSpPr>
        <p:spPr>
          <a:xfrm>
            <a:off x="6477000" y="4953000"/>
            <a:ext cx="1655763" cy="7191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prstTxWarp prst="textNoShape">
              <a:avLst/>
            </a:prstTxWarp>
          </a:bodyPr>
          <a:lstStyle/>
          <a:p>
            <a:pPr algn="ctr">
              <a:defRPr/>
            </a:pPr>
            <a:r>
              <a:rPr lang="es-SV" b="1">
                <a:solidFill>
                  <a:srgbClr val="FFFFFF"/>
                </a:solidFill>
                <a:latin typeface="Arial Narrow" charset="0"/>
                <a:ea typeface="Arial" charset="0"/>
                <a:cs typeface="Arial" charset="0"/>
              </a:rPr>
              <a:t>PEQUEÑO</a:t>
            </a:r>
          </a:p>
        </p:txBody>
      </p:sp>
      <p:pic>
        <p:nvPicPr>
          <p:cNvPr id="30729" name="Picture 9" descr="http://t0.gstatic.com/images?q=tbn:ANd9GcS3YTzOuiyqoSsDqRr0VOow03KeLbBXfdY8AoV4KbE2cOUUcqB9VA"/>
          <p:cNvPicPr>
            <a:picLocks noChangeAspect="1" noChangeArrowheads="1"/>
          </p:cNvPicPr>
          <p:nvPr/>
        </p:nvPicPr>
        <p:blipFill>
          <a:blip r:embed="rId4"/>
          <a:srcRect/>
          <a:stretch>
            <a:fillRect/>
          </a:stretch>
        </p:blipFill>
        <p:spPr bwMode="auto">
          <a:xfrm>
            <a:off x="4419600" y="3962400"/>
            <a:ext cx="1576388" cy="763588"/>
          </a:xfrm>
          <a:prstGeom prst="rect">
            <a:avLst/>
          </a:prstGeom>
          <a:noFill/>
          <a:ln w="9525">
            <a:noFill/>
            <a:miter lim="800000"/>
            <a:headEnd/>
            <a:tailEnd/>
          </a:ln>
        </p:spPr>
      </p:pic>
      <p:pic>
        <p:nvPicPr>
          <p:cNvPr id="30730" name="Picture 11" descr="http://t2.gstatic.com/images?q=tbn:ANd9GcSIU6KJbi8rjh_MoEubDLcj4w38lYqh0buvGSjjC_iNkaWWKnT1zQ"/>
          <p:cNvPicPr>
            <a:picLocks noChangeAspect="1" noChangeArrowheads="1"/>
          </p:cNvPicPr>
          <p:nvPr/>
        </p:nvPicPr>
        <p:blipFill>
          <a:blip r:embed="rId5"/>
          <a:srcRect/>
          <a:stretch>
            <a:fillRect/>
          </a:stretch>
        </p:blipFill>
        <p:spPr bwMode="auto">
          <a:xfrm>
            <a:off x="4427538" y="4989513"/>
            <a:ext cx="1755775" cy="7254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1746" name="Picture 4" descr="↓"/>
          <p:cNvPicPr>
            <a:picLocks noChangeAspect="1" noChangeArrowheads="1"/>
          </p:cNvPicPr>
          <p:nvPr/>
        </p:nvPicPr>
        <p:blipFill>
          <a:blip r:embed="rId2"/>
          <a:srcRect/>
          <a:stretch>
            <a:fillRect/>
          </a:stretch>
        </p:blipFill>
        <p:spPr bwMode="auto">
          <a:xfrm>
            <a:off x="0" y="0"/>
            <a:ext cx="114300" cy="133350"/>
          </a:xfrm>
          <a:prstGeom prst="rect">
            <a:avLst/>
          </a:prstGeom>
          <a:noFill/>
          <a:ln w="9525">
            <a:noFill/>
            <a:miter lim="800000"/>
            <a:headEnd/>
            <a:tailEnd/>
          </a:ln>
        </p:spPr>
      </p:pic>
      <p:pic>
        <p:nvPicPr>
          <p:cNvPr id="31747" name="Picture 5" descr="↓"/>
          <p:cNvPicPr>
            <a:picLocks noChangeAspect="1" noChangeArrowheads="1"/>
          </p:cNvPicPr>
          <p:nvPr/>
        </p:nvPicPr>
        <p:blipFill>
          <a:blip r:embed="rId2"/>
          <a:srcRect/>
          <a:stretch>
            <a:fillRect/>
          </a:stretch>
        </p:blipFill>
        <p:spPr bwMode="auto">
          <a:xfrm>
            <a:off x="0" y="0"/>
            <a:ext cx="114300" cy="133350"/>
          </a:xfrm>
          <a:prstGeom prst="rect">
            <a:avLst/>
          </a:prstGeom>
          <a:noFill/>
          <a:ln w="9525">
            <a:noFill/>
            <a:miter lim="800000"/>
            <a:headEnd/>
            <a:tailEnd/>
          </a:ln>
        </p:spPr>
      </p:pic>
      <p:sp>
        <p:nvSpPr>
          <p:cNvPr id="7" name="Rectangle 6"/>
          <p:cNvSpPr/>
          <p:nvPr/>
        </p:nvSpPr>
        <p:spPr>
          <a:xfrm>
            <a:off x="1004888" y="3400425"/>
            <a:ext cx="6446837" cy="576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1749" name="7 CuadroTexto"/>
          <p:cNvSpPr txBox="1">
            <a:spLocks noChangeArrowheads="1"/>
          </p:cNvSpPr>
          <p:nvPr/>
        </p:nvSpPr>
        <p:spPr bwMode="auto">
          <a:xfrm>
            <a:off x="1116013" y="1341438"/>
            <a:ext cx="7675562" cy="4894262"/>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1981200" y="1066800"/>
            <a:ext cx="5905500" cy="430213"/>
          </a:xfrm>
          <a:prstGeom prst="rect">
            <a:avLst/>
          </a:prstGeom>
          <a:noFill/>
          <a:ln w="9525">
            <a:noFill/>
            <a:miter lim="800000"/>
            <a:headEnd/>
            <a:tailEnd/>
          </a:ln>
        </p:spPr>
        <p:txBody>
          <a:bodyPr>
            <a:prstTxWarp prst="textNoShape">
              <a:avLst/>
            </a:prstTxWarp>
            <a:spAutoFit/>
          </a:bodyPr>
          <a:lstStyle/>
          <a:p>
            <a:r>
              <a:rPr lang="es-SV" sz="2200">
                <a:latin typeface="Britannic Bold" charset="0"/>
              </a:rPr>
              <a:t>CONCEPTO GANADOR 1: ESTRUCTURA LIVIANA</a:t>
            </a:r>
          </a:p>
        </p:txBody>
      </p:sp>
      <p:sp>
        <p:nvSpPr>
          <p:cNvPr id="5" name="TextBox 4"/>
          <p:cNvSpPr txBox="1"/>
          <p:nvPr/>
        </p:nvSpPr>
        <p:spPr>
          <a:xfrm>
            <a:off x="781050" y="1447800"/>
            <a:ext cx="7920038" cy="1754188"/>
          </a:xfrm>
          <a:prstGeom prst="rect">
            <a:avLst/>
          </a:prstGeom>
          <a:solidFill>
            <a:schemeClr val="accent2">
              <a:lumMod val="75000"/>
            </a:schemeClr>
          </a:solidFill>
          <a:ln w="63500">
            <a:solidFill>
              <a:schemeClr val="tx1"/>
            </a:solidFill>
          </a:ln>
        </p:spPr>
        <p:txBody>
          <a:bodyPr>
            <a:spAutoFit/>
          </a:bodyPr>
          <a:lstStyle/>
          <a:p>
            <a:pPr>
              <a:defRPr/>
            </a:pPr>
            <a:r>
              <a:rPr lang="es-SV" sz="2600" b="1" dirty="0">
                <a:solidFill>
                  <a:schemeClr val="bg1"/>
                </a:solidFill>
                <a:ea typeface="+mn-ea"/>
              </a:rPr>
              <a:t>CONSTANTEMENTE DEBE HACERSE ESTA PREGUNTA: CUAL ES LA MANERA MAS BARATA DE DISTRIBUIR, PRODUCIR Y COMERCIALIZAR MI PRODUCTO O SERVICIO</a:t>
            </a:r>
          </a:p>
        </p:txBody>
      </p:sp>
      <p:sp>
        <p:nvSpPr>
          <p:cNvPr id="6" name="TextBox 5"/>
          <p:cNvSpPr txBox="1"/>
          <p:nvPr/>
        </p:nvSpPr>
        <p:spPr>
          <a:xfrm>
            <a:off x="762000" y="3276600"/>
            <a:ext cx="7920038" cy="3092450"/>
          </a:xfrm>
          <a:prstGeom prst="rect">
            <a:avLst/>
          </a:prstGeom>
          <a:solidFill>
            <a:schemeClr val="accent2">
              <a:lumMod val="75000"/>
            </a:schemeClr>
          </a:solidFill>
          <a:ln w="63500">
            <a:solidFill>
              <a:schemeClr val="tx1"/>
            </a:solidFill>
          </a:ln>
        </p:spPr>
        <p:txBody>
          <a:bodyPr>
            <a:prstTxWarp prst="textNoShape">
              <a:avLst/>
            </a:prstTxWarp>
            <a:spAutoFit/>
          </a:bodyPr>
          <a:lstStyle/>
          <a:p>
            <a:pPr algn="just">
              <a:defRPr/>
            </a:pPr>
            <a:r>
              <a:rPr lang="es-SV" sz="2500" b="1" dirty="0">
                <a:solidFill>
                  <a:schemeClr val="bg1"/>
                </a:solidFill>
              </a:rPr>
              <a:t>EJEMPLO CLASICO A: </a:t>
            </a:r>
          </a:p>
          <a:p>
            <a:pPr algn="just">
              <a:defRPr/>
            </a:pPr>
            <a:r>
              <a:rPr lang="es-SV" sz="2000" b="1" dirty="0">
                <a:solidFill>
                  <a:schemeClr val="bg1"/>
                </a:solidFill>
              </a:rPr>
              <a:t>FLOTA PROPIA O TRANSPORTE SUBCONTRATADO</a:t>
            </a:r>
          </a:p>
          <a:p>
            <a:pPr algn="just">
              <a:defRPr/>
            </a:pPr>
            <a:endParaRPr lang="es-SV" sz="2000" b="1" dirty="0">
              <a:solidFill>
                <a:schemeClr val="bg1"/>
              </a:solidFill>
            </a:endParaRPr>
          </a:p>
          <a:p>
            <a:pPr algn="just">
              <a:defRPr/>
            </a:pPr>
            <a:r>
              <a:rPr lang="es-SV" sz="2400" b="1" dirty="0">
                <a:solidFill>
                  <a:schemeClr val="bg1"/>
                </a:solidFill>
              </a:rPr>
              <a:t>EJEMPLO CLASICO B:</a:t>
            </a:r>
          </a:p>
          <a:p>
            <a:pPr algn="just">
              <a:defRPr/>
            </a:pPr>
            <a:r>
              <a:rPr lang="es-SV" sz="2000" b="1" dirty="0">
                <a:solidFill>
                  <a:schemeClr val="bg1"/>
                </a:solidFill>
              </a:rPr>
              <a:t>CUAL ES LA FORMA MAS EFICIENTE DE PUBLICITARME</a:t>
            </a:r>
          </a:p>
          <a:p>
            <a:pPr algn="just">
              <a:defRPr/>
            </a:pPr>
            <a:endParaRPr lang="es-SV" sz="2000" b="1" dirty="0">
              <a:solidFill>
                <a:schemeClr val="bg1"/>
              </a:solidFill>
            </a:endParaRPr>
          </a:p>
          <a:p>
            <a:pPr algn="just">
              <a:defRPr/>
            </a:pPr>
            <a:r>
              <a:rPr lang="es-SV" sz="2400" b="1" dirty="0">
                <a:solidFill>
                  <a:schemeClr val="bg1"/>
                </a:solidFill>
              </a:rPr>
              <a:t>EJEMPLO CLASICO C:</a:t>
            </a:r>
          </a:p>
          <a:p>
            <a:pPr algn="just">
              <a:defRPr/>
            </a:pPr>
            <a:r>
              <a:rPr lang="es-SV" sz="2000" b="1" dirty="0">
                <a:solidFill>
                  <a:schemeClr val="bg1"/>
                </a:solidFill>
              </a:rPr>
              <a:t>NECESITO PERSONAL GERENCIAL O REALIZO LA MAYOR CANTIDAD DE TAREAS??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7 CuadroTexto"/>
          <p:cNvSpPr txBox="1">
            <a:spLocks noChangeArrowheads="1"/>
          </p:cNvSpPr>
          <p:nvPr/>
        </p:nvSpPr>
        <p:spPr bwMode="auto">
          <a:xfrm>
            <a:off x="838200" y="1295400"/>
            <a:ext cx="7675563"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
        <p:nvSpPr>
          <p:cNvPr id="2" name="Rectangle 1"/>
          <p:cNvSpPr/>
          <p:nvPr/>
        </p:nvSpPr>
        <p:spPr>
          <a:xfrm>
            <a:off x="685800" y="1295400"/>
            <a:ext cx="2316163" cy="561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TextBox 1"/>
          <p:cNvSpPr txBox="1">
            <a:spLocks noChangeArrowheads="1"/>
          </p:cNvSpPr>
          <p:nvPr/>
        </p:nvSpPr>
        <p:spPr bwMode="auto">
          <a:xfrm>
            <a:off x="2209800" y="1371600"/>
            <a:ext cx="4752975" cy="369888"/>
          </a:xfrm>
          <a:prstGeom prst="rect">
            <a:avLst/>
          </a:prstGeom>
          <a:noFill/>
          <a:ln w="9525">
            <a:noFill/>
            <a:miter lim="800000"/>
            <a:headEnd/>
            <a:tailEnd/>
          </a:ln>
        </p:spPr>
        <p:txBody>
          <a:bodyPr>
            <a:prstTxWarp prst="textNoShape">
              <a:avLst/>
            </a:prstTxWarp>
            <a:spAutoFit/>
          </a:bodyPr>
          <a:lstStyle/>
          <a:p>
            <a:r>
              <a:rPr lang="es-SV"/>
              <a:t>ESTRATEGIAS PARA REDUCIR COSTOS</a:t>
            </a:r>
          </a:p>
        </p:txBody>
      </p:sp>
      <p:pic>
        <p:nvPicPr>
          <p:cNvPr id="33795" name="Picture 5" descr="http://t2.gstatic.com/images?q=tbn:ANd9GcQv0bPmNeqb-igBUCedU1SzDeHTvzEdqHFwDF79Wh0O_C0pS_DZ"/>
          <p:cNvPicPr>
            <a:picLocks noChangeAspect="1" noChangeArrowheads="1"/>
          </p:cNvPicPr>
          <p:nvPr/>
        </p:nvPicPr>
        <p:blipFill>
          <a:blip r:embed="rId2"/>
          <a:srcRect/>
          <a:stretch>
            <a:fillRect/>
          </a:stretch>
        </p:blipFill>
        <p:spPr bwMode="auto">
          <a:xfrm>
            <a:off x="600075" y="1916113"/>
            <a:ext cx="2466975" cy="1847850"/>
          </a:xfrm>
          <a:prstGeom prst="rect">
            <a:avLst/>
          </a:prstGeom>
          <a:noFill/>
          <a:ln w="9525">
            <a:noFill/>
            <a:miter lim="800000"/>
            <a:headEnd/>
            <a:tailEnd/>
          </a:ln>
        </p:spPr>
      </p:pic>
      <p:sp>
        <p:nvSpPr>
          <p:cNvPr id="33796" name="TextBox 2"/>
          <p:cNvSpPr txBox="1">
            <a:spLocks noChangeArrowheads="1"/>
          </p:cNvSpPr>
          <p:nvPr/>
        </p:nvSpPr>
        <p:spPr bwMode="auto">
          <a:xfrm>
            <a:off x="3167063" y="2185988"/>
            <a:ext cx="5257800" cy="831850"/>
          </a:xfrm>
          <a:prstGeom prst="rect">
            <a:avLst/>
          </a:prstGeom>
          <a:noFill/>
          <a:ln w="9525">
            <a:noFill/>
            <a:miter lim="800000"/>
            <a:headEnd/>
            <a:tailEnd/>
          </a:ln>
        </p:spPr>
        <p:txBody>
          <a:bodyPr>
            <a:prstTxWarp prst="textNoShape">
              <a:avLst/>
            </a:prstTxWarp>
            <a:spAutoFit/>
          </a:bodyPr>
          <a:lstStyle/>
          <a:p>
            <a:r>
              <a:rPr lang="es-SV" sz="2400" b="1"/>
              <a:t>ESTRUCTURA DE MAQUILAJE ALREDEDOR DEL MUNDO</a:t>
            </a:r>
          </a:p>
        </p:txBody>
      </p:sp>
      <p:pic>
        <p:nvPicPr>
          <p:cNvPr id="33797" name="Picture 5" descr="Pon de ring with brown sugar by Kanko.jpg">
            <a:hlinkClick r:id="rId3"/>
          </p:cNvPr>
          <p:cNvPicPr>
            <a:picLocks noChangeAspect="1" noChangeArrowheads="1"/>
          </p:cNvPicPr>
          <p:nvPr/>
        </p:nvPicPr>
        <p:blipFill>
          <a:blip r:embed="rId4"/>
          <a:srcRect/>
          <a:stretch>
            <a:fillRect/>
          </a:stretch>
        </p:blipFill>
        <p:spPr bwMode="auto">
          <a:xfrm>
            <a:off x="838200" y="3962400"/>
            <a:ext cx="2381250" cy="1790700"/>
          </a:xfrm>
          <a:prstGeom prst="rect">
            <a:avLst/>
          </a:prstGeom>
          <a:noFill/>
          <a:ln w="9525">
            <a:noFill/>
            <a:miter lim="800000"/>
            <a:headEnd/>
            <a:tailEnd/>
          </a:ln>
        </p:spPr>
      </p:pic>
      <p:sp>
        <p:nvSpPr>
          <p:cNvPr id="33798" name="TextBox 8"/>
          <p:cNvSpPr txBox="1">
            <a:spLocks noChangeArrowheads="1"/>
          </p:cNvSpPr>
          <p:nvPr/>
        </p:nvSpPr>
        <p:spPr bwMode="auto">
          <a:xfrm>
            <a:off x="3413125" y="4437063"/>
            <a:ext cx="5257800" cy="830262"/>
          </a:xfrm>
          <a:prstGeom prst="rect">
            <a:avLst/>
          </a:prstGeom>
          <a:noFill/>
          <a:ln w="9525">
            <a:noFill/>
            <a:miter lim="800000"/>
            <a:headEnd/>
            <a:tailEnd/>
          </a:ln>
        </p:spPr>
        <p:txBody>
          <a:bodyPr>
            <a:prstTxWarp prst="textNoShape">
              <a:avLst/>
            </a:prstTxWarp>
            <a:spAutoFit/>
          </a:bodyPr>
          <a:lstStyle/>
          <a:p>
            <a:r>
              <a:rPr lang="es-SV" sz="2400" b="1"/>
              <a:t>MENUS PREDETERMINADOS, HABILIDAD EN COMPRAS</a:t>
            </a:r>
            <a:r>
              <a:rPr lang="es-SV"/>
              <a:t>, </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6"/>
          <p:cNvSpPr/>
          <p:nvPr/>
        </p:nvSpPr>
        <p:spPr>
          <a:xfrm>
            <a:off x="1066800" y="4114800"/>
            <a:ext cx="5256213" cy="576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4819" name="7 CuadroTexto"/>
          <p:cNvSpPr txBox="1">
            <a:spLocks noChangeArrowheads="1"/>
          </p:cNvSpPr>
          <p:nvPr/>
        </p:nvSpPr>
        <p:spPr bwMode="auto">
          <a:xfrm>
            <a:off x="1116013" y="1219200"/>
            <a:ext cx="7675562"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extBox 5"/>
          <p:cNvSpPr txBox="1"/>
          <p:nvPr/>
        </p:nvSpPr>
        <p:spPr>
          <a:xfrm>
            <a:off x="781050" y="1631950"/>
            <a:ext cx="7920038" cy="2246313"/>
          </a:xfrm>
          <a:prstGeom prst="rect">
            <a:avLst/>
          </a:prstGeom>
          <a:solidFill>
            <a:schemeClr val="accent2">
              <a:lumMod val="75000"/>
            </a:schemeClr>
          </a:solidFill>
          <a:ln w="63500">
            <a:solidFill>
              <a:schemeClr val="tx1"/>
            </a:solidFill>
          </a:ln>
        </p:spPr>
        <p:txBody>
          <a:bodyPr>
            <a:prstTxWarp prst="textNoShape">
              <a:avLst/>
            </a:prstTxWarp>
            <a:spAutoFit/>
          </a:bodyPr>
          <a:lstStyle/>
          <a:p>
            <a:pPr algn="just">
              <a:defRPr/>
            </a:pPr>
            <a:r>
              <a:rPr lang="es-SV" sz="2800" b="1" u="sng">
                <a:solidFill>
                  <a:schemeClr val="bg1"/>
                </a:solidFill>
              </a:rPr>
              <a:t>LA INNOVACION PERMITE</a:t>
            </a:r>
            <a:r>
              <a:rPr lang="es-SV" sz="2800" b="1">
                <a:solidFill>
                  <a:schemeClr val="bg1"/>
                </a:solidFill>
              </a:rPr>
              <a:t>:</a:t>
            </a:r>
          </a:p>
          <a:p>
            <a:pPr algn="just">
              <a:buFont typeface="Wingdings" charset="2"/>
              <a:buChar char="v"/>
              <a:defRPr/>
            </a:pPr>
            <a:r>
              <a:rPr lang="es-SV" sz="2800" b="1">
                <a:solidFill>
                  <a:schemeClr val="bg1"/>
                </a:solidFill>
              </a:rPr>
              <a:t>	INCREMENTAR VENTAS</a:t>
            </a:r>
          </a:p>
          <a:p>
            <a:pPr algn="just">
              <a:buFont typeface="Wingdings" charset="2"/>
              <a:buChar char="v"/>
              <a:defRPr/>
            </a:pPr>
            <a:r>
              <a:rPr lang="es-SV" sz="2800" b="1">
                <a:solidFill>
                  <a:schemeClr val="bg1"/>
                </a:solidFill>
              </a:rPr>
              <a:t>	INCREMENTAS PRECIOS</a:t>
            </a:r>
          </a:p>
          <a:p>
            <a:pPr>
              <a:buFont typeface="Wingdings" charset="2"/>
              <a:buChar char="v"/>
              <a:defRPr/>
            </a:pPr>
            <a:r>
              <a:rPr lang="es-SV" sz="2800" b="1">
                <a:solidFill>
                  <a:schemeClr val="bg1"/>
                </a:solidFill>
              </a:rPr>
              <a:t>MANTENER UNA ESTRUCTURA DE     COSTO BAJO</a:t>
            </a:r>
          </a:p>
        </p:txBody>
      </p:sp>
      <p:sp>
        <p:nvSpPr>
          <p:cNvPr id="8" name="TextBox 7"/>
          <p:cNvSpPr txBox="1"/>
          <p:nvPr/>
        </p:nvSpPr>
        <p:spPr>
          <a:xfrm>
            <a:off x="684213" y="4149725"/>
            <a:ext cx="7920037" cy="1384300"/>
          </a:xfrm>
          <a:prstGeom prst="rect">
            <a:avLst/>
          </a:prstGeom>
          <a:solidFill>
            <a:schemeClr val="tx2">
              <a:lumMod val="75000"/>
            </a:schemeClr>
          </a:solidFill>
          <a:ln w="63500">
            <a:solidFill>
              <a:schemeClr val="tx1"/>
            </a:solidFill>
          </a:ln>
        </p:spPr>
        <p:txBody>
          <a:bodyPr>
            <a:prstTxWarp prst="textNoShape">
              <a:avLst/>
            </a:prstTxWarp>
            <a:spAutoFit/>
          </a:bodyPr>
          <a:lstStyle/>
          <a:p>
            <a:pPr algn="just">
              <a:defRPr/>
            </a:pPr>
            <a:r>
              <a:rPr lang="es-SV" sz="2800" dirty="0">
                <a:solidFill>
                  <a:schemeClr val="bg1"/>
                </a:solidFill>
              </a:rPr>
              <a:t>LA INNOVACION ES POSIBLE EN TODOS LOS NEGOCIOS INDEPENDIENTEMENTE DE SU TAMAÑO O RUBRO DE NEGOCIOS</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36866" name="Picture 4" descr="http://t1.gstatic.com/images?q=tbn:ANd9GcTf5k3_iRkaQFN7MUTuebcP_t5WYNVQmegelHS086mIXVQC3aZJ"/>
          <p:cNvPicPr>
            <a:picLocks noChangeAspect="1" noChangeArrowheads="1"/>
          </p:cNvPicPr>
          <p:nvPr/>
        </p:nvPicPr>
        <p:blipFill>
          <a:blip r:embed="rId2"/>
          <a:srcRect/>
          <a:stretch>
            <a:fillRect/>
          </a:stretch>
        </p:blipFill>
        <p:spPr bwMode="auto">
          <a:xfrm>
            <a:off x="609600" y="1828800"/>
            <a:ext cx="2755900" cy="2447925"/>
          </a:xfrm>
          <a:prstGeom prst="rect">
            <a:avLst/>
          </a:prstGeom>
          <a:noFill/>
          <a:ln w="9525">
            <a:noFill/>
            <a:miter lim="800000"/>
            <a:headEnd/>
            <a:tailEnd/>
          </a:ln>
        </p:spPr>
      </p:pic>
      <p:sp>
        <p:nvSpPr>
          <p:cNvPr id="36867" name="TextBox 1"/>
          <p:cNvSpPr txBox="1">
            <a:spLocks noChangeArrowheads="1"/>
          </p:cNvSpPr>
          <p:nvPr/>
        </p:nvSpPr>
        <p:spPr bwMode="auto">
          <a:xfrm>
            <a:off x="762000" y="4572000"/>
            <a:ext cx="2322513" cy="584200"/>
          </a:xfrm>
          <a:prstGeom prst="rect">
            <a:avLst/>
          </a:prstGeom>
          <a:noFill/>
          <a:ln w="9525">
            <a:noFill/>
            <a:miter lim="800000"/>
            <a:headEnd/>
            <a:tailEnd/>
          </a:ln>
        </p:spPr>
        <p:txBody>
          <a:bodyPr>
            <a:prstTxWarp prst="textNoShape">
              <a:avLst/>
            </a:prstTxWarp>
            <a:spAutoFit/>
          </a:bodyPr>
          <a:lstStyle/>
          <a:p>
            <a:pPr algn="ctr"/>
            <a:r>
              <a:rPr lang="es-SV" sz="3200">
                <a:solidFill>
                  <a:srgbClr val="FF0000"/>
                </a:solidFill>
                <a:latin typeface="Arial Black" charset="0"/>
              </a:rPr>
              <a:t>USA</a:t>
            </a:r>
          </a:p>
        </p:txBody>
      </p:sp>
      <p:sp>
        <p:nvSpPr>
          <p:cNvPr id="5" name="Right Arrow 4"/>
          <p:cNvSpPr/>
          <p:nvPr/>
        </p:nvSpPr>
        <p:spPr>
          <a:xfrm>
            <a:off x="3505200" y="2743200"/>
            <a:ext cx="1536700" cy="546100"/>
          </a:xfrm>
          <a:prstGeom prst="rightArrow">
            <a:avLst/>
          </a:prstGeom>
          <a:solidFill>
            <a:schemeClr val="accent3">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pic>
        <p:nvPicPr>
          <p:cNvPr id="36869" name="Picture 6" descr="Webcams from all over the world simultaneously displayed by webcam watcher software">
            <a:hlinkClick r:id="rId3"/>
          </p:cNvPr>
          <p:cNvPicPr>
            <a:picLocks noChangeAspect="1" noChangeArrowheads="1"/>
          </p:cNvPicPr>
          <p:nvPr/>
        </p:nvPicPr>
        <p:blipFill>
          <a:blip r:embed="rId4"/>
          <a:srcRect/>
          <a:stretch>
            <a:fillRect/>
          </a:stretch>
        </p:blipFill>
        <p:spPr bwMode="auto">
          <a:xfrm>
            <a:off x="5105400" y="1676400"/>
            <a:ext cx="3562350" cy="2638425"/>
          </a:xfrm>
          <a:prstGeom prst="rect">
            <a:avLst/>
          </a:prstGeom>
          <a:noFill/>
          <a:ln w="9525">
            <a:noFill/>
            <a:miter lim="800000"/>
            <a:headEnd/>
            <a:tailEnd/>
          </a:ln>
        </p:spPr>
      </p:pic>
      <p:sp>
        <p:nvSpPr>
          <p:cNvPr id="36870" name="TextBox 7"/>
          <p:cNvSpPr txBox="1">
            <a:spLocks noChangeArrowheads="1"/>
          </p:cNvSpPr>
          <p:nvPr/>
        </p:nvSpPr>
        <p:spPr bwMode="auto">
          <a:xfrm>
            <a:off x="5410200" y="4419600"/>
            <a:ext cx="2736850" cy="1077913"/>
          </a:xfrm>
          <a:prstGeom prst="rect">
            <a:avLst/>
          </a:prstGeom>
          <a:noFill/>
          <a:ln w="9525">
            <a:noFill/>
            <a:miter lim="800000"/>
            <a:headEnd/>
            <a:tailEnd/>
          </a:ln>
        </p:spPr>
        <p:txBody>
          <a:bodyPr>
            <a:prstTxWarp prst="textNoShape">
              <a:avLst/>
            </a:prstTxWarp>
            <a:spAutoFit/>
          </a:bodyPr>
          <a:lstStyle/>
          <a:p>
            <a:pPr algn="ctr"/>
            <a:r>
              <a:rPr lang="es-SV" sz="3200">
                <a:solidFill>
                  <a:srgbClr val="FF0000"/>
                </a:solidFill>
                <a:latin typeface="Arial Black" charset="0"/>
              </a:rPr>
              <a:t>EL SALVADOR</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4"/>
          <p:cNvSpPr/>
          <p:nvPr/>
        </p:nvSpPr>
        <p:spPr>
          <a:xfrm>
            <a:off x="914400" y="4833938"/>
            <a:ext cx="6338888" cy="5762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
        <p:nvSpPr>
          <p:cNvPr id="37891" name="7 CuadroTexto"/>
          <p:cNvSpPr txBox="1">
            <a:spLocks noChangeArrowheads="1"/>
          </p:cNvSpPr>
          <p:nvPr/>
        </p:nvSpPr>
        <p:spPr bwMode="auto">
          <a:xfrm>
            <a:off x="914400" y="1219200"/>
            <a:ext cx="7675563"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extBox 2"/>
          <p:cNvSpPr txBox="1"/>
          <p:nvPr/>
        </p:nvSpPr>
        <p:spPr>
          <a:xfrm>
            <a:off x="781050" y="1631950"/>
            <a:ext cx="7920038" cy="4016375"/>
          </a:xfrm>
          <a:prstGeom prst="rect">
            <a:avLst/>
          </a:prstGeom>
          <a:solidFill>
            <a:schemeClr val="accent2">
              <a:lumMod val="75000"/>
            </a:schemeClr>
          </a:solidFill>
          <a:ln w="63500">
            <a:solidFill>
              <a:schemeClr val="tx1"/>
            </a:solidFill>
          </a:ln>
        </p:spPr>
        <p:txBody>
          <a:bodyPr>
            <a:prstTxWarp prst="textNoShape">
              <a:avLst/>
            </a:prstTxWarp>
            <a:spAutoFit/>
          </a:bodyPr>
          <a:lstStyle/>
          <a:p>
            <a:pPr>
              <a:spcBef>
                <a:spcPts val="600"/>
              </a:spcBef>
              <a:spcAft>
                <a:spcPts val="600"/>
              </a:spcAft>
              <a:defRPr/>
            </a:pPr>
            <a:r>
              <a:rPr lang="es-SV" sz="2400">
                <a:solidFill>
                  <a:schemeClr val="bg1"/>
                </a:solidFill>
              </a:rPr>
              <a:t>EN USA EXISTE UN HOMBRE DE DIOS EXTREMADAMENTE EXITOSO EN SUS NEGOCIOS. EN SUS MEMORIAS ESCRIBE QUE EL FACTOR ECONOMICO FUNDAMENTAL DE SU ÉXITO HA SIDO BUSCAR NEGOCIOS DONDE EL REQUERIMIENTO DE INVERSION ES BAJO.</a:t>
            </a:r>
          </a:p>
          <a:p>
            <a:pPr>
              <a:spcBef>
                <a:spcPts val="600"/>
              </a:spcBef>
              <a:spcAft>
                <a:spcPts val="600"/>
              </a:spcAft>
              <a:defRPr/>
            </a:pPr>
            <a:r>
              <a:rPr lang="es-SV" sz="2400">
                <a:solidFill>
                  <a:schemeClr val="bg1"/>
                </a:solidFill>
              </a:rPr>
              <a:t>ESTO GENERA LAS SIGUIENTES VENTAJAS:</a:t>
            </a:r>
          </a:p>
          <a:p>
            <a:pPr algn="ctr">
              <a:defRPr/>
            </a:pPr>
            <a:r>
              <a:rPr lang="es-SV" sz="2400" b="1">
                <a:solidFill>
                  <a:schemeClr val="bg1"/>
                </a:solidFill>
              </a:rPr>
              <a:t>REDUCE EL RIESGO FINANCIERO</a:t>
            </a:r>
          </a:p>
          <a:p>
            <a:pPr algn="ctr">
              <a:defRPr/>
            </a:pPr>
            <a:endParaRPr lang="es-SV" sz="2400" b="1">
              <a:solidFill>
                <a:schemeClr val="bg1"/>
              </a:solidFill>
            </a:endParaRPr>
          </a:p>
          <a:p>
            <a:pPr algn="ctr">
              <a:defRPr/>
            </a:pPr>
            <a:r>
              <a:rPr lang="es-SV" sz="2400" b="1">
                <a:solidFill>
                  <a:schemeClr val="bg1"/>
                </a:solidFill>
              </a:rPr>
              <a:t>MULTIPLICA EL RETORNO CON CRECES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Box 4"/>
          <p:cNvSpPr txBox="1"/>
          <p:nvPr/>
        </p:nvSpPr>
        <p:spPr>
          <a:xfrm>
            <a:off x="762000" y="1295400"/>
            <a:ext cx="7543800" cy="1816100"/>
          </a:xfrm>
          <a:prstGeom prst="rect">
            <a:avLst/>
          </a:prstGeom>
          <a:solidFill>
            <a:schemeClr val="accent1">
              <a:lumMod val="75000"/>
            </a:schemeClr>
          </a:solidFill>
          <a:ln w="63500">
            <a:solidFill>
              <a:schemeClr val="tx1"/>
            </a:solidFill>
          </a:ln>
        </p:spPr>
        <p:txBody>
          <a:bodyPr>
            <a:prstTxWarp prst="textNoShape">
              <a:avLst/>
            </a:prstTxWarp>
            <a:spAutoFit/>
          </a:bodyPr>
          <a:lstStyle/>
          <a:p>
            <a:pPr>
              <a:defRPr/>
            </a:pPr>
            <a:r>
              <a:rPr lang="es-SV" sz="2800" b="1" dirty="0">
                <a:solidFill>
                  <a:schemeClr val="bg1"/>
                </a:solidFill>
              </a:rPr>
              <a:t>LO ANTERIOR IMPLICA QUE ES VITAL BUSCAR (PENSAR, CREAR, VISUALIZAR NEGOCIOS) Y NO SIMPLEMENTE COPIAR.</a:t>
            </a:r>
          </a:p>
          <a:p>
            <a:pPr algn="just">
              <a:defRPr/>
            </a:pPr>
            <a:endParaRPr lang="es-SV" sz="2800" b="1" dirty="0">
              <a:solidFill>
                <a:schemeClr val="bg1"/>
              </a:solidFill>
            </a:endParaRPr>
          </a:p>
        </p:txBody>
      </p:sp>
      <p:sp>
        <p:nvSpPr>
          <p:cNvPr id="39939" name="Control 5"/>
          <p:cNvSpPr>
            <a:spLocks noChangeArrowheads="1" noChangeShapeType="1"/>
          </p:cNvSpPr>
          <p:nvPr/>
        </p:nvSpPr>
        <p:spPr bwMode="auto">
          <a:xfrm>
            <a:off x="0" y="0"/>
            <a:ext cx="914400" cy="914400"/>
          </a:xfrm>
          <a:prstGeom prst="rect">
            <a:avLst/>
          </a:prstGeom>
          <a:noFill/>
          <a:ln w="9525">
            <a:noFill/>
            <a:miter lim="800000"/>
            <a:headEnd/>
            <a:tailEnd/>
          </a:ln>
        </p:spPr>
        <p:txBody>
          <a:bodyPr>
            <a:prstTxWarp prst="textNoShape">
              <a:avLst/>
            </a:prstTxWarp>
          </a:bodyPr>
          <a:lstStyle/>
          <a:p>
            <a:endParaRPr lang="es-ES_tradnl"/>
          </a:p>
        </p:txBody>
      </p:sp>
      <p:sp>
        <p:nvSpPr>
          <p:cNvPr id="39940" name="Rectangle 6"/>
          <p:cNvSpPr>
            <a:spLocks noChangeArrowheads="1"/>
          </p:cNvSpPr>
          <p:nvPr/>
        </p:nvSpPr>
        <p:spPr bwMode="auto">
          <a:xfrm>
            <a:off x="1143000" y="3124200"/>
            <a:ext cx="4953000" cy="461963"/>
          </a:xfrm>
          <a:prstGeom prst="rect">
            <a:avLst/>
          </a:prstGeom>
          <a:noFill/>
          <a:ln w="9525">
            <a:noFill/>
            <a:miter lim="800000"/>
            <a:headEnd/>
            <a:tailEnd/>
          </a:ln>
        </p:spPr>
        <p:txBody>
          <a:bodyPr anchor="ctr">
            <a:prstTxWarp prst="textNoShape">
              <a:avLst/>
            </a:prstTxWarp>
            <a:spAutoFit/>
          </a:bodyPr>
          <a:lstStyle/>
          <a:p>
            <a:pPr eaLnBrk="0" hangingPunct="0"/>
            <a:r>
              <a:rPr lang="es-SV" sz="2400" b="1" i="1"/>
              <a:t>Bienvenidos a www.siloe.com.sv </a:t>
            </a:r>
            <a:endParaRPr lang="es-SV" sz="2400"/>
          </a:p>
        </p:txBody>
      </p:sp>
      <p:sp>
        <p:nvSpPr>
          <p:cNvPr id="39941" name="Rectangle 6"/>
          <p:cNvSpPr>
            <a:spLocks noChangeArrowheads="1"/>
          </p:cNvSpPr>
          <p:nvPr/>
        </p:nvSpPr>
        <p:spPr bwMode="auto">
          <a:xfrm>
            <a:off x="1143000" y="3581400"/>
            <a:ext cx="6792913" cy="3140075"/>
          </a:xfrm>
          <a:prstGeom prst="rect">
            <a:avLst/>
          </a:prstGeom>
          <a:noFill/>
          <a:ln w="9525">
            <a:noFill/>
            <a:miter lim="800000"/>
            <a:headEnd/>
            <a:tailEnd/>
          </a:ln>
        </p:spPr>
        <p:txBody>
          <a:bodyPr>
            <a:prstTxWarp prst="textNoShape">
              <a:avLst/>
            </a:prstTxWarp>
            <a:spAutoFit/>
          </a:bodyPr>
          <a:lstStyle/>
          <a:p>
            <a:pPr algn="just"/>
            <a:r>
              <a:rPr lang="es-SV">
                <a:latin typeface="Arial Black" charset="0"/>
              </a:rPr>
              <a:t>Almacen Siloe, S.A. de C.V. es una empresa dedicada a la venta de ropa importada al por mayor y al detalle. Iniciando operaciones en El Salvador desde 1999, con mas de 10 años de experiencia en el rubro.</a:t>
            </a:r>
          </a:p>
          <a:p>
            <a:pPr algn="just"/>
            <a:r>
              <a:rPr lang="es-SV">
                <a:latin typeface="Arial Black" charset="0"/>
              </a:rPr>
              <a:t> </a:t>
            </a:r>
          </a:p>
          <a:p>
            <a:pPr algn="just"/>
            <a:r>
              <a:rPr lang="es-SV">
                <a:latin typeface="Arial Black" charset="0"/>
              </a:rPr>
              <a:t>Ofrecemos a nuestros estimados clientes, las prendas de excelente calidad y según la tendencia de moda, a precios realmente bajos. </a:t>
            </a:r>
            <a:r>
              <a:rPr lang="es-SV"/>
              <a:t/>
            </a:r>
            <a:br>
              <a:rPr lang="es-SV"/>
            </a:br>
            <a:r>
              <a:rPr lang="es-SV"/>
              <a:t/>
            </a:r>
            <a:br>
              <a:rPr lang="es-SV"/>
            </a:br>
            <a:endParaRPr lang="es-SV"/>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7 CuadroTexto"/>
          <p:cNvSpPr txBox="1">
            <a:spLocks noChangeArrowheads="1"/>
          </p:cNvSpPr>
          <p:nvPr/>
        </p:nvSpPr>
        <p:spPr bwMode="auto">
          <a:xfrm>
            <a:off x="838200" y="1219200"/>
            <a:ext cx="7675563" cy="4894263"/>
          </a:xfrm>
          <a:prstGeom prst="rect">
            <a:avLst/>
          </a:prstGeom>
          <a:noFill/>
          <a:ln w="9525">
            <a:noFill/>
            <a:miter lim="800000"/>
            <a:headEnd/>
            <a:tailEnd/>
          </a:ln>
        </p:spPr>
        <p:txBody>
          <a:bodyPr>
            <a:prstTxWarp prst="textNoShape">
              <a:avLst/>
            </a:prstTxWarp>
            <a:spAutoFit/>
          </a:bodyPr>
          <a:lstStyle/>
          <a:p>
            <a:pPr marL="342900" indent="-342900"/>
            <a:r>
              <a:rPr lang="es-SV" sz="2400">
                <a:latin typeface="Britannic Bold" charset="0"/>
              </a:rPr>
              <a:t>DEFINICIONES</a:t>
            </a:r>
          </a:p>
          <a:p>
            <a:pPr marL="342900" indent="-342900"/>
            <a:endParaRPr lang="es-SV" sz="2400">
              <a:latin typeface="Britannic Bold" charset="0"/>
            </a:endParaRPr>
          </a:p>
          <a:p>
            <a:pPr marL="342900" indent="-342900"/>
            <a:r>
              <a:rPr lang="es-SV" sz="2400">
                <a:latin typeface="Britannic Bold" charset="0"/>
              </a:rPr>
              <a:t>PUNTO DE EQUILIBRIO</a:t>
            </a:r>
          </a:p>
          <a:p>
            <a:pPr marL="342900" indent="-342900"/>
            <a:endParaRPr lang="es-SV" sz="2400">
              <a:latin typeface="Britannic Bold" charset="0"/>
            </a:endParaRPr>
          </a:p>
          <a:p>
            <a:pPr marL="342900" indent="-342900"/>
            <a:r>
              <a:rPr lang="es-SV" sz="2400">
                <a:latin typeface="Britannic Bold" charset="0"/>
              </a:rPr>
              <a:t>INICIO: EL ENTORNO COMPETITIVO</a:t>
            </a:r>
          </a:p>
          <a:p>
            <a:pPr marL="342900" indent="-342900"/>
            <a:endParaRPr lang="es-SV" sz="2400">
              <a:latin typeface="Britannic Bold" charset="0"/>
            </a:endParaRPr>
          </a:p>
          <a:p>
            <a:pPr marL="342900" indent="-342900"/>
            <a:r>
              <a:rPr lang="es-SV" sz="2400">
                <a:latin typeface="Britannic Bold" charset="0"/>
              </a:rPr>
              <a:t>CONCEPTO GANADOR 1: ESTRUCTURA LIVIANA</a:t>
            </a:r>
          </a:p>
          <a:p>
            <a:pPr marL="342900" indent="-342900"/>
            <a:endParaRPr lang="es-SV" sz="2400">
              <a:latin typeface="Britannic Bold" charset="0"/>
            </a:endParaRPr>
          </a:p>
          <a:p>
            <a:pPr marL="342900" indent="-342900"/>
            <a:r>
              <a:rPr lang="es-SV" sz="2400">
                <a:latin typeface="Britannic Bold" charset="0"/>
              </a:rPr>
              <a:t>CONCEPTO GANADOR 2: INNOVACION</a:t>
            </a:r>
          </a:p>
          <a:p>
            <a:pPr marL="342900" indent="-342900"/>
            <a:endParaRPr lang="es-SV" sz="2400">
              <a:latin typeface="Britannic Bold" charset="0"/>
            </a:endParaRPr>
          </a:p>
          <a:p>
            <a:pPr marL="342900" indent="-342900"/>
            <a:r>
              <a:rPr lang="es-SV" sz="2400">
                <a:latin typeface="Britannic Bold" charset="0"/>
              </a:rPr>
              <a:t>CONCEPTO GANADOR 3: MINIMA INVERSION</a:t>
            </a:r>
          </a:p>
          <a:p>
            <a:pPr marL="342900" indent="-342900"/>
            <a:endParaRPr lang="es-SV" sz="2400">
              <a:latin typeface="Britannic Bold" charset="0"/>
            </a:endParaRPr>
          </a:p>
          <a:p>
            <a:pPr marL="342900" indent="-342900"/>
            <a:r>
              <a:rPr lang="es-SV" sz="2400">
                <a:latin typeface="Britannic Bold" charset="0"/>
              </a:rPr>
              <a:t>CONCEPTO GANADOR 4: SABIDURIA Y VISION</a:t>
            </a:r>
          </a:p>
        </p:txBody>
      </p:sp>
      <p:sp>
        <p:nvSpPr>
          <p:cNvPr id="5" name="Rectangle 4"/>
          <p:cNvSpPr/>
          <p:nvPr/>
        </p:nvSpPr>
        <p:spPr>
          <a:xfrm>
            <a:off x="941388" y="5562600"/>
            <a:ext cx="6145212" cy="576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SV"/>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6" name="TextBox 1"/>
          <p:cNvSpPr txBox="1">
            <a:spLocks noChangeArrowheads="1"/>
          </p:cNvSpPr>
          <p:nvPr/>
        </p:nvSpPr>
        <p:spPr bwMode="auto">
          <a:xfrm>
            <a:off x="755650" y="1295400"/>
            <a:ext cx="7777163" cy="5078413"/>
          </a:xfrm>
          <a:prstGeom prst="rect">
            <a:avLst/>
          </a:prstGeom>
          <a:noFill/>
          <a:ln w="9525">
            <a:noFill/>
            <a:miter lim="800000"/>
            <a:headEnd/>
            <a:tailEnd/>
          </a:ln>
        </p:spPr>
        <p:txBody>
          <a:bodyPr>
            <a:prstTxWarp prst="textNoShape">
              <a:avLst/>
            </a:prstTxWarp>
            <a:spAutoFit/>
          </a:bodyPr>
          <a:lstStyle/>
          <a:p>
            <a:pPr algn="just"/>
            <a:r>
              <a:rPr lang="es-SV">
                <a:latin typeface="Arial Black" charset="0"/>
              </a:rPr>
              <a:t>LA NECESIDAD EMPRESARIAL MAS IMPORTANTE ES LA VISION CORRECTA Y LA INTELIGENCIA  APROPIADA PARA ESTRUCTURAR EL NEGOCIO</a:t>
            </a:r>
          </a:p>
          <a:p>
            <a:pPr algn="just"/>
            <a:endParaRPr lang="es-SV">
              <a:latin typeface="Arial Black" charset="0"/>
            </a:endParaRPr>
          </a:p>
          <a:p>
            <a:pPr algn="just"/>
            <a:r>
              <a:rPr lang="es-SV">
                <a:latin typeface="Arial Black" charset="0"/>
              </a:rPr>
              <a:t>LA BENDICION DE LA SABIDURIA DEBE IR ACOMPAÑADA DE MUCHO ANALISIS Y ESTUDIO</a:t>
            </a:r>
          </a:p>
          <a:p>
            <a:pPr algn="just"/>
            <a:endParaRPr lang="es-SV">
              <a:latin typeface="Arial Black" charset="0"/>
            </a:endParaRPr>
          </a:p>
          <a:p>
            <a:pPr algn="just"/>
            <a:r>
              <a:rPr lang="es-SV">
                <a:latin typeface="Arial Black" charset="0"/>
              </a:rPr>
              <a:t>POSTERIOR AL ANALISIS Y ESTUDIO, DEBE APLICARSE MUCHA DILIGENCIA Y ATENCION AL DETALLE</a:t>
            </a:r>
          </a:p>
          <a:p>
            <a:pPr algn="just"/>
            <a:endParaRPr lang="es-SV">
              <a:latin typeface="Arial Black" charset="0"/>
            </a:endParaRPr>
          </a:p>
          <a:p>
            <a:r>
              <a:rPr lang="es-SV">
                <a:latin typeface="Arial Black" charset="0"/>
              </a:rPr>
              <a:t>EN RESUMEN, EL ÉXITO EMPRESARIAL ES EL RESULTADO DE:</a:t>
            </a:r>
          </a:p>
          <a:p>
            <a:pPr>
              <a:buFont typeface="Wingdings" charset="2"/>
              <a:buChar char="ü"/>
            </a:pPr>
            <a:r>
              <a:rPr lang="es-SV">
                <a:latin typeface="Arial Black" charset="0"/>
              </a:rPr>
              <a:t>	CONSAGRACION A DIOS</a:t>
            </a:r>
          </a:p>
          <a:p>
            <a:pPr>
              <a:buFont typeface="Wingdings" charset="2"/>
              <a:buChar char="ü"/>
            </a:pPr>
            <a:r>
              <a:rPr lang="es-SV">
                <a:latin typeface="Arial Black" charset="0"/>
              </a:rPr>
              <a:t>	PROPOSITO CORRECTO</a:t>
            </a:r>
          </a:p>
          <a:p>
            <a:pPr>
              <a:buFont typeface="Wingdings" charset="2"/>
              <a:buChar char="ü"/>
            </a:pPr>
            <a:r>
              <a:rPr lang="es-SV">
                <a:latin typeface="Arial Black" charset="0"/>
              </a:rPr>
              <a:t>	ATENCIÓN A LA VISIÓN</a:t>
            </a:r>
          </a:p>
          <a:p>
            <a:pPr>
              <a:buFont typeface="Wingdings" charset="2"/>
              <a:buChar char="ü"/>
            </a:pPr>
            <a:r>
              <a:rPr lang="es-SV">
                <a:latin typeface="Arial Black" charset="0"/>
              </a:rPr>
              <a:t>	DEDICACION AL ESTUDIO E IMPLEMENTACION</a:t>
            </a:r>
          </a:p>
          <a:p>
            <a:endParaRPr lang="es-SV"/>
          </a:p>
          <a:p>
            <a:r>
              <a:rPr lang="es-SV"/>
              <a:t> </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755650" y="1412875"/>
            <a:ext cx="7777163" cy="4216400"/>
          </a:xfrm>
          <a:prstGeom prst="rect">
            <a:avLst/>
          </a:prstGeom>
          <a:noFill/>
        </p:spPr>
        <p:txBody>
          <a:bodyPr>
            <a:spAutoFit/>
          </a:bodyPr>
          <a:lstStyle/>
          <a:p>
            <a:pPr>
              <a:defRPr/>
            </a:pPr>
            <a:r>
              <a:rPr lang="es-SV" sz="2000" b="1" dirty="0">
                <a:latin typeface="Arial Black" pitchFamily="34" charset="0"/>
                <a:ea typeface="+mn-ea"/>
              </a:rPr>
              <a:t>LOS GRANDES EMPRESARIOS DE LA HISTORIA ANTIGUO TESTAMENTARIA TENIAN COMO PROPOSITO PRIMORDIAL EN LA VIDA CONOCER, ESCUCHAR Y HONRAR A DIOS:</a:t>
            </a:r>
          </a:p>
          <a:p>
            <a:pPr algn="just">
              <a:defRPr/>
            </a:pPr>
            <a:r>
              <a:rPr lang="es-SV" sz="2000" b="1" dirty="0">
                <a:latin typeface="Arial Black" pitchFamily="34" charset="0"/>
                <a:ea typeface="+mn-ea"/>
              </a:rPr>
              <a:t>	</a:t>
            </a:r>
            <a:endParaRPr lang="es-SV" sz="2800" b="1" dirty="0">
              <a:latin typeface="Arial Black" pitchFamily="34" charset="0"/>
              <a:ea typeface="+mn-ea"/>
            </a:endParaRPr>
          </a:p>
          <a:p>
            <a:pPr algn="just">
              <a:defRPr/>
            </a:pPr>
            <a:r>
              <a:rPr lang="es-SV" sz="2800" b="1" dirty="0">
                <a:latin typeface="Arial Black" pitchFamily="34" charset="0"/>
                <a:ea typeface="+mn-ea"/>
              </a:rPr>
              <a:t>	</a:t>
            </a:r>
            <a:r>
              <a:rPr lang="es-SV" sz="2800" b="1" dirty="0">
                <a:solidFill>
                  <a:schemeClr val="accent6">
                    <a:lumMod val="50000"/>
                  </a:schemeClr>
                </a:solidFill>
                <a:latin typeface="Arial Black" pitchFamily="34" charset="0"/>
                <a:ea typeface="+mn-ea"/>
              </a:rPr>
              <a:t>ABRAHAM</a:t>
            </a:r>
          </a:p>
          <a:p>
            <a:pPr algn="just">
              <a:defRPr/>
            </a:pPr>
            <a:endParaRPr lang="es-SV" sz="2800" b="1" dirty="0">
              <a:solidFill>
                <a:schemeClr val="accent6">
                  <a:lumMod val="50000"/>
                </a:schemeClr>
              </a:solidFill>
              <a:latin typeface="Arial Black" pitchFamily="34" charset="0"/>
              <a:ea typeface="+mn-ea"/>
            </a:endParaRPr>
          </a:p>
          <a:p>
            <a:pPr algn="just">
              <a:defRPr/>
            </a:pPr>
            <a:r>
              <a:rPr lang="es-SV" sz="2800" b="1" dirty="0">
                <a:solidFill>
                  <a:schemeClr val="accent6">
                    <a:lumMod val="50000"/>
                  </a:schemeClr>
                </a:solidFill>
                <a:latin typeface="Arial Black" pitchFamily="34" charset="0"/>
                <a:ea typeface="+mn-ea"/>
              </a:rPr>
              <a:t>	DAVID</a:t>
            </a:r>
          </a:p>
          <a:p>
            <a:pPr algn="just">
              <a:defRPr/>
            </a:pPr>
            <a:endParaRPr lang="es-SV" sz="2800" b="1" dirty="0">
              <a:solidFill>
                <a:schemeClr val="accent6">
                  <a:lumMod val="50000"/>
                </a:schemeClr>
              </a:solidFill>
              <a:latin typeface="Arial Black" pitchFamily="34" charset="0"/>
              <a:ea typeface="+mn-ea"/>
            </a:endParaRPr>
          </a:p>
          <a:p>
            <a:pPr algn="just">
              <a:defRPr/>
            </a:pPr>
            <a:r>
              <a:rPr lang="es-SV" sz="2800" b="1" dirty="0">
                <a:solidFill>
                  <a:schemeClr val="accent6">
                    <a:lumMod val="50000"/>
                  </a:schemeClr>
                </a:solidFill>
                <a:latin typeface="Arial Black" pitchFamily="34" charset="0"/>
                <a:ea typeface="+mn-ea"/>
              </a:rPr>
              <a:t>	ELISEO</a:t>
            </a:r>
          </a:p>
          <a:p>
            <a:pPr algn="just">
              <a:defRPr/>
            </a:pPr>
            <a:r>
              <a:rPr lang="es-SV" sz="2800" dirty="0">
                <a:ea typeface="+mn-ea"/>
              </a:rPr>
              <a:t>	</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4 CuadroTexto"/>
          <p:cNvSpPr txBox="1">
            <a:spLocks noChangeArrowheads="1"/>
          </p:cNvSpPr>
          <p:nvPr/>
        </p:nvSpPr>
        <p:spPr bwMode="auto">
          <a:xfrm>
            <a:off x="6357938" y="1214438"/>
            <a:ext cx="2786062" cy="461962"/>
          </a:xfrm>
          <a:prstGeom prst="rect">
            <a:avLst/>
          </a:prstGeom>
          <a:noFill/>
          <a:ln w="9525">
            <a:noFill/>
            <a:miter lim="800000"/>
            <a:headEnd/>
            <a:tailEnd/>
          </a:ln>
        </p:spPr>
        <p:txBody>
          <a:bodyPr>
            <a:prstTxWarp prst="textNoShape">
              <a:avLst/>
            </a:prstTxWarp>
            <a:spAutoFit/>
          </a:bodyPr>
          <a:lstStyle/>
          <a:p>
            <a:r>
              <a:rPr lang="es-SV" sz="2400">
                <a:latin typeface="Britannic Bold" charset="0"/>
              </a:rPr>
              <a:t>DEFINICIONES</a:t>
            </a:r>
          </a:p>
        </p:txBody>
      </p:sp>
      <p:sp>
        <p:nvSpPr>
          <p:cNvPr id="5" name="4 CuadroTexto"/>
          <p:cNvSpPr txBox="1"/>
          <p:nvPr/>
        </p:nvSpPr>
        <p:spPr>
          <a:xfrm>
            <a:off x="685800" y="1828800"/>
            <a:ext cx="7929563" cy="3970338"/>
          </a:xfrm>
          <a:prstGeom prst="rect">
            <a:avLst/>
          </a:prstGeom>
          <a:noFill/>
        </p:spPr>
        <p:txBody>
          <a:bodyPr>
            <a:spAutoFit/>
          </a:bodyPr>
          <a:lstStyle/>
          <a:p>
            <a:pPr>
              <a:defRPr/>
            </a:pPr>
            <a:r>
              <a:rPr lang="es-SV" sz="2800" b="1" dirty="0">
                <a:solidFill>
                  <a:srgbClr val="003300"/>
                </a:solidFill>
                <a:latin typeface="+mj-lt"/>
                <a:ea typeface="+mn-ea"/>
              </a:rPr>
              <a:t>ESTADOS FINANCIEROS</a:t>
            </a:r>
            <a:r>
              <a:rPr lang="es-SV" sz="2800" dirty="0">
                <a:latin typeface="+mj-lt"/>
                <a:ea typeface="+mn-ea"/>
              </a:rPr>
              <a:t>: DOCUMENTOS DE NATURALEZA CONTABLE QUE PRESENTAN DE FORMA NUMERICA LA SITUACION ECONOMICA DE LA EMPRESA</a:t>
            </a:r>
          </a:p>
          <a:p>
            <a:pPr>
              <a:defRPr/>
            </a:pPr>
            <a:endParaRPr lang="es-SV" sz="2800" dirty="0">
              <a:latin typeface="+mj-lt"/>
              <a:ea typeface="+mn-ea"/>
            </a:endParaRPr>
          </a:p>
          <a:p>
            <a:pPr algn="just">
              <a:defRPr/>
            </a:pPr>
            <a:r>
              <a:rPr lang="es-SV" sz="2800" b="1" dirty="0">
                <a:solidFill>
                  <a:srgbClr val="003300"/>
                </a:solidFill>
                <a:latin typeface="+mj-lt"/>
                <a:ea typeface="+mn-ea"/>
              </a:rPr>
              <a:t>DOCUMENTOS</a:t>
            </a:r>
            <a:r>
              <a:rPr lang="es-SV" sz="2800" dirty="0">
                <a:latin typeface="+mj-lt"/>
                <a:ea typeface="+mn-ea"/>
              </a:rPr>
              <a:t>:</a:t>
            </a:r>
          </a:p>
          <a:p>
            <a:pPr algn="just">
              <a:defRPr/>
            </a:pPr>
            <a:r>
              <a:rPr lang="es-SV" sz="2800" dirty="0">
                <a:latin typeface="+mj-lt"/>
                <a:ea typeface="+mn-ea"/>
              </a:rPr>
              <a:t>	ESTADOS DE PERDIDAS Y GANANCIAS</a:t>
            </a:r>
          </a:p>
          <a:p>
            <a:pPr algn="just">
              <a:defRPr/>
            </a:pPr>
            <a:r>
              <a:rPr lang="es-SV" sz="2800" dirty="0">
                <a:latin typeface="+mj-lt"/>
                <a:ea typeface="+mn-ea"/>
              </a:rPr>
              <a:t>	BALANCE</a:t>
            </a:r>
          </a:p>
          <a:p>
            <a:pPr algn="just">
              <a:defRPr/>
            </a:pPr>
            <a:r>
              <a:rPr lang="es-SV" sz="2800" dirty="0">
                <a:latin typeface="+mj-lt"/>
                <a:ea typeface="+mn-ea"/>
              </a:rPr>
              <a:t>	ESTADO DE FLUJO DE EFECTIVO</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576263" y="1524000"/>
            <a:ext cx="9720263" cy="3786188"/>
          </a:xfrm>
          <a:prstGeom prst="rect">
            <a:avLst/>
          </a:prstGeom>
          <a:noFill/>
          <a:ln w="9525">
            <a:noFill/>
            <a:miter lim="800000"/>
            <a:headEnd/>
            <a:tailEnd/>
          </a:ln>
        </p:spPr>
        <p:txBody>
          <a:bodyPr>
            <a:prstTxWarp prst="textNoShape">
              <a:avLst/>
            </a:prstTxWarp>
            <a:spAutoFit/>
          </a:bodyPr>
          <a:lstStyle/>
          <a:p>
            <a:pPr marL="1257300" lvl="2" indent="-342900">
              <a:buFont typeface="Calibri" charset="0"/>
              <a:buAutoNum type="arabicPeriod"/>
            </a:pPr>
            <a:r>
              <a:rPr lang="es-SV" sz="2400" b="1">
                <a:latin typeface="Arial Rounded MT Bold" charset="0"/>
              </a:rPr>
              <a:t>EN ESTOS ULTIMOS 36 MESES NO PUDO RESOLVERE EL PROBLEMA DE ENDEUDAMIENTO EN EL </a:t>
            </a:r>
            <a:r>
              <a:rPr lang="es-SV" sz="2400" b="1">
                <a:latin typeface="Arial Rounded MT Bold" charset="0"/>
              </a:rPr>
              <a:t>MUNDO</a:t>
            </a:r>
          </a:p>
          <a:p>
            <a:pPr marL="1257300" lvl="2" indent="-342900"/>
            <a:endParaRPr lang="es-SV" sz="2400">
              <a:latin typeface="Arial Rounded MT Bold" charset="0"/>
            </a:endParaRPr>
          </a:p>
          <a:p>
            <a:pPr marL="1257300" lvl="2" indent="-342900">
              <a:buFont typeface="Calibri" charset="0"/>
              <a:buAutoNum type="arabicPeriod"/>
            </a:pPr>
            <a:r>
              <a:rPr lang="es-SV" sz="2400" b="1">
                <a:latin typeface="Arial Rounded MT Bold" charset="0"/>
              </a:rPr>
              <a:t>ESTO IMPLICA QUE LAS FINANZAS ESTATALES Y DE LAS PERSONAS INDIVIDUALES ESTAN MUY AFECTADAS EN EL MUNDO </a:t>
            </a:r>
            <a:r>
              <a:rPr lang="es-SV" sz="2400" b="1">
                <a:latin typeface="Arial Rounded MT Bold" charset="0"/>
              </a:rPr>
              <a:t>DESARROLLADO</a:t>
            </a:r>
          </a:p>
          <a:p>
            <a:pPr marL="1257300" lvl="2" indent="-342900"/>
            <a:endParaRPr lang="es-SV" sz="2400">
              <a:latin typeface="Arial Rounded MT Bold" charset="0"/>
            </a:endParaRPr>
          </a:p>
          <a:p>
            <a:pPr marL="1257300" lvl="2" indent="-342900">
              <a:buFont typeface="Calibri" charset="0"/>
              <a:buAutoNum type="arabicPeriod"/>
            </a:pPr>
            <a:r>
              <a:rPr lang="es-SV" sz="2400" b="1">
                <a:latin typeface="Arial Rounded MT Bold" charset="0"/>
              </a:rPr>
              <a:t>LO ANTERIOR DIFICULTA LA RECUPERACION DEL CONSUMO Y POR ENDE, IMPOSIBILITA LA RECUPERACION DEL EMPLEO</a:t>
            </a:r>
            <a:endParaRPr lang="es-SV" sz="2400">
              <a:latin typeface="Arial Rounded MT Bold"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1"/>
          <p:cNvSpPr>
            <a:spLocks noChangeArrowheads="1"/>
          </p:cNvSpPr>
          <p:nvPr/>
        </p:nvSpPr>
        <p:spPr bwMode="auto">
          <a:xfrm>
            <a:off x="0" y="1268413"/>
            <a:ext cx="8424863" cy="5078412"/>
          </a:xfrm>
          <a:prstGeom prst="rect">
            <a:avLst/>
          </a:prstGeom>
          <a:noFill/>
          <a:ln w="9525">
            <a:noFill/>
            <a:miter lim="800000"/>
            <a:headEnd/>
            <a:tailEnd/>
          </a:ln>
        </p:spPr>
        <p:txBody>
          <a:bodyPr>
            <a:prstTxWarp prst="textNoShape">
              <a:avLst/>
            </a:prstTxWarp>
            <a:spAutoFit/>
          </a:bodyPr>
          <a:lstStyle/>
          <a:p>
            <a:pPr marL="1257300" lvl="2" indent="-342900">
              <a:buFont typeface="Calibri" charset="0"/>
              <a:buAutoNum type="arabicPeriod"/>
            </a:pPr>
            <a:r>
              <a:rPr lang="es-SV" sz="2600" b="1"/>
              <a:t>LOS GOBIERNOS NO PUEDEN HACER MUCHO DEBIDO AL NIVEL ELEVADO DE </a:t>
            </a:r>
            <a:r>
              <a:rPr lang="es-SV" sz="2600" b="1"/>
              <a:t>ENDEUDAMIENTO</a:t>
            </a:r>
          </a:p>
          <a:p>
            <a:pPr marL="1257300" lvl="2" indent="-342900">
              <a:buFont typeface="Calibri" charset="0"/>
              <a:buAutoNum type="arabicPeriod"/>
            </a:pPr>
            <a:endParaRPr lang="es-SV" sz="2600"/>
          </a:p>
          <a:p>
            <a:pPr marL="1257300" lvl="2" indent="-342900">
              <a:buFont typeface="Calibri" charset="0"/>
              <a:buAutoNum type="arabicPeriod"/>
            </a:pPr>
            <a:r>
              <a:rPr lang="es-SV" sz="2600" b="1"/>
              <a:t>ES BIEN FACTIBLE QUE SE DE UNA RECAIDA DE LA ACTIVIDAD </a:t>
            </a:r>
            <a:r>
              <a:rPr lang="es-SV" sz="2600" b="1"/>
              <a:t>ECONOMICA</a:t>
            </a:r>
          </a:p>
          <a:p>
            <a:pPr marL="1257300" lvl="2" indent="-342900"/>
            <a:endParaRPr lang="es-SV" sz="2600"/>
          </a:p>
          <a:p>
            <a:pPr marL="1257300" lvl="2" indent="-342900">
              <a:buFont typeface="Calibri" charset="0"/>
              <a:buAutoNum type="arabicPeriod"/>
            </a:pPr>
            <a:r>
              <a:rPr lang="es-SV" sz="2600" b="1"/>
              <a:t>RECUERDE: LOS TIEMPOS SON PROFETICOS, NO SE DEBE DE PERDER LA PERSEPECTIVA ESPIRITUAL DE LA SITUACION. ES TIEMPO DE </a:t>
            </a:r>
            <a:r>
              <a:rPr lang="es-SV" sz="2600" b="1" u="sng"/>
              <a:t>CONOCER</a:t>
            </a:r>
            <a:r>
              <a:rPr lang="es-SV" sz="2600" u="sng"/>
              <a:t> </a:t>
            </a:r>
            <a:r>
              <a:rPr lang="es-SV" sz="2600" b="1"/>
              <a:t>A DIOS</a:t>
            </a:r>
            <a:endParaRPr lang="es-SV" sz="260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FFFFFF"/>
        </a:solidFill>
        <a:effectLst/>
      </p:bgPr>
    </p:bg>
    <p:spTree>
      <p:nvGrpSpPr>
        <p:cNvPr id="1" name=""/>
        <p:cNvGrpSpPr/>
        <p:nvPr/>
      </p:nvGrpSpPr>
      <p:grpSpPr>
        <a:xfrm>
          <a:off x="0" y="0"/>
          <a:ext cx="0" cy="0"/>
          <a:chOff x="0" y="0"/>
          <a:chExt cx="0" cy="0"/>
        </a:xfrm>
      </p:grpSpPr>
      <p:sp>
        <p:nvSpPr>
          <p:cNvPr id="17410" name="1 CuadroTexto"/>
          <p:cNvSpPr txBox="1">
            <a:spLocks noChangeArrowheads="1"/>
          </p:cNvSpPr>
          <p:nvPr/>
        </p:nvSpPr>
        <p:spPr bwMode="auto">
          <a:xfrm>
            <a:off x="2667000" y="1071563"/>
            <a:ext cx="6008688" cy="492125"/>
          </a:xfrm>
          <a:prstGeom prst="rect">
            <a:avLst/>
          </a:prstGeom>
          <a:noFill/>
          <a:ln w="9525">
            <a:noFill/>
            <a:miter lim="800000"/>
            <a:headEnd/>
            <a:tailEnd/>
          </a:ln>
        </p:spPr>
        <p:txBody>
          <a:bodyPr>
            <a:prstTxWarp prst="textNoShape">
              <a:avLst/>
            </a:prstTxWarp>
            <a:spAutoFit/>
          </a:bodyPr>
          <a:lstStyle/>
          <a:p>
            <a:r>
              <a:rPr lang="es-SV" sz="2600">
                <a:latin typeface="Britannic Bold" charset="0"/>
              </a:rPr>
              <a:t>VINCULO ENTRE ESTADOS FINANCIEROS</a:t>
            </a:r>
          </a:p>
        </p:txBody>
      </p:sp>
      <p:sp>
        <p:nvSpPr>
          <p:cNvPr id="17411" name="AutoShape 8"/>
          <p:cNvSpPr>
            <a:spLocks noChangeAspect="1" noChangeArrowheads="1"/>
          </p:cNvSpPr>
          <p:nvPr/>
        </p:nvSpPr>
        <p:spPr bwMode="auto">
          <a:xfrm>
            <a:off x="0" y="0"/>
            <a:ext cx="7334250" cy="9525"/>
          </a:xfrm>
          <a:prstGeom prst="rect">
            <a:avLst/>
          </a:prstGeom>
          <a:noFill/>
          <a:ln w="9525">
            <a:noFill/>
            <a:miter lim="800000"/>
            <a:headEnd/>
            <a:tailEnd/>
          </a:ln>
        </p:spPr>
        <p:txBody>
          <a:bodyPr>
            <a:prstTxWarp prst="textNoShape">
              <a:avLst/>
            </a:prstTxWarp>
          </a:bodyPr>
          <a:lstStyle/>
          <a:p>
            <a:endParaRPr lang="es-ES_tradnl"/>
          </a:p>
        </p:txBody>
      </p:sp>
      <p:sp>
        <p:nvSpPr>
          <p:cNvPr id="17412" name="AutoShape 9"/>
          <p:cNvSpPr>
            <a:spLocks noChangeAspect="1" noChangeArrowheads="1"/>
          </p:cNvSpPr>
          <p:nvPr/>
        </p:nvSpPr>
        <p:spPr bwMode="auto">
          <a:xfrm>
            <a:off x="0" y="0"/>
            <a:ext cx="38100" cy="38100"/>
          </a:xfrm>
          <a:prstGeom prst="rect">
            <a:avLst/>
          </a:prstGeom>
          <a:noFill/>
          <a:ln w="9525">
            <a:noFill/>
            <a:miter lim="800000"/>
            <a:headEnd/>
            <a:tailEnd/>
          </a:ln>
        </p:spPr>
        <p:txBody>
          <a:bodyPr>
            <a:prstTxWarp prst="textNoShape">
              <a:avLst/>
            </a:prstTxWarp>
          </a:bodyPr>
          <a:lstStyle/>
          <a:p>
            <a:endParaRPr lang="es-ES_tradnl"/>
          </a:p>
        </p:txBody>
      </p:sp>
      <p:sp>
        <p:nvSpPr>
          <p:cNvPr id="17413" name="AutoShape 10"/>
          <p:cNvSpPr>
            <a:spLocks noChangeAspect="1" noChangeArrowheads="1"/>
          </p:cNvSpPr>
          <p:nvPr/>
        </p:nvSpPr>
        <p:spPr bwMode="auto">
          <a:xfrm>
            <a:off x="0" y="0"/>
            <a:ext cx="180975" cy="180975"/>
          </a:xfrm>
          <a:prstGeom prst="rect">
            <a:avLst/>
          </a:prstGeom>
          <a:noFill/>
          <a:ln w="9525">
            <a:noFill/>
            <a:miter lim="800000"/>
            <a:headEnd/>
            <a:tailEnd/>
          </a:ln>
        </p:spPr>
        <p:txBody>
          <a:bodyPr>
            <a:prstTxWarp prst="textNoShape">
              <a:avLst/>
            </a:prstTxWarp>
          </a:bodyPr>
          <a:lstStyle/>
          <a:p>
            <a:endParaRPr lang="es-ES_tradnl"/>
          </a:p>
        </p:txBody>
      </p:sp>
      <p:sp>
        <p:nvSpPr>
          <p:cNvPr id="17414" name="AutoShape 11"/>
          <p:cNvSpPr>
            <a:spLocks noChangeAspect="1" noChangeArrowheads="1"/>
          </p:cNvSpPr>
          <p:nvPr/>
        </p:nvSpPr>
        <p:spPr bwMode="auto">
          <a:xfrm>
            <a:off x="0" y="0"/>
            <a:ext cx="38100" cy="38100"/>
          </a:xfrm>
          <a:prstGeom prst="rect">
            <a:avLst/>
          </a:prstGeom>
          <a:noFill/>
          <a:ln w="9525">
            <a:noFill/>
            <a:miter lim="800000"/>
            <a:headEnd/>
            <a:tailEnd/>
          </a:ln>
        </p:spPr>
        <p:txBody>
          <a:bodyPr>
            <a:prstTxWarp prst="textNoShape">
              <a:avLst/>
            </a:prstTxWarp>
          </a:bodyPr>
          <a:lstStyle/>
          <a:p>
            <a:endParaRPr lang="es-ES_tradnl"/>
          </a:p>
        </p:txBody>
      </p:sp>
      <p:sp>
        <p:nvSpPr>
          <p:cNvPr id="17415" name="AutoShape 12"/>
          <p:cNvSpPr>
            <a:spLocks noChangeAspect="1" noChangeArrowheads="1"/>
          </p:cNvSpPr>
          <p:nvPr/>
        </p:nvSpPr>
        <p:spPr bwMode="auto">
          <a:xfrm>
            <a:off x="0" y="0"/>
            <a:ext cx="38100" cy="38100"/>
          </a:xfrm>
          <a:prstGeom prst="rect">
            <a:avLst/>
          </a:prstGeom>
          <a:noFill/>
          <a:ln w="9525">
            <a:noFill/>
            <a:miter lim="800000"/>
            <a:headEnd/>
            <a:tailEnd/>
          </a:ln>
        </p:spPr>
        <p:txBody>
          <a:bodyPr>
            <a:prstTxWarp prst="textNoShape">
              <a:avLst/>
            </a:prstTxWarp>
          </a:bodyPr>
          <a:lstStyle/>
          <a:p>
            <a:endParaRPr lang="es-ES_tradnl"/>
          </a:p>
        </p:txBody>
      </p:sp>
      <p:sp>
        <p:nvSpPr>
          <p:cNvPr id="17416" name="AutoShape 13"/>
          <p:cNvSpPr>
            <a:spLocks noChangeAspect="1" noChangeArrowheads="1"/>
          </p:cNvSpPr>
          <p:nvPr/>
        </p:nvSpPr>
        <p:spPr bwMode="auto">
          <a:xfrm>
            <a:off x="0" y="0"/>
            <a:ext cx="66675" cy="66675"/>
          </a:xfrm>
          <a:prstGeom prst="rect">
            <a:avLst/>
          </a:prstGeom>
          <a:noFill/>
          <a:ln w="9525">
            <a:noFill/>
            <a:miter lim="800000"/>
            <a:headEnd/>
            <a:tailEnd/>
          </a:ln>
        </p:spPr>
        <p:txBody>
          <a:bodyPr>
            <a:prstTxWarp prst="textNoShape">
              <a:avLst/>
            </a:prstTxWarp>
          </a:bodyPr>
          <a:lstStyle/>
          <a:p>
            <a:endParaRPr lang="es-ES_tradnl"/>
          </a:p>
        </p:txBody>
      </p:sp>
      <p:sp>
        <p:nvSpPr>
          <p:cNvPr id="17417" name="AutoShape 14"/>
          <p:cNvSpPr>
            <a:spLocks noChangeAspect="1" noChangeArrowheads="1"/>
          </p:cNvSpPr>
          <p:nvPr/>
        </p:nvSpPr>
        <p:spPr bwMode="auto">
          <a:xfrm>
            <a:off x="0" y="0"/>
            <a:ext cx="180975" cy="180975"/>
          </a:xfrm>
          <a:prstGeom prst="rect">
            <a:avLst/>
          </a:prstGeom>
          <a:noFill/>
          <a:ln w="9525">
            <a:noFill/>
            <a:miter lim="800000"/>
            <a:headEnd/>
            <a:tailEnd/>
          </a:ln>
        </p:spPr>
        <p:txBody>
          <a:bodyPr>
            <a:prstTxWarp prst="textNoShape">
              <a:avLst/>
            </a:prstTxWarp>
          </a:bodyPr>
          <a:lstStyle/>
          <a:p>
            <a:endParaRPr lang="es-ES_tradnl"/>
          </a:p>
        </p:txBody>
      </p:sp>
      <p:sp>
        <p:nvSpPr>
          <p:cNvPr id="17418" name="AutoShape 15"/>
          <p:cNvSpPr>
            <a:spLocks noChangeAspect="1" noChangeArrowheads="1"/>
          </p:cNvSpPr>
          <p:nvPr/>
        </p:nvSpPr>
        <p:spPr bwMode="auto">
          <a:xfrm>
            <a:off x="0" y="0"/>
            <a:ext cx="38100" cy="38100"/>
          </a:xfrm>
          <a:prstGeom prst="rect">
            <a:avLst/>
          </a:prstGeom>
          <a:noFill/>
          <a:ln w="9525">
            <a:noFill/>
            <a:miter lim="800000"/>
            <a:headEnd/>
            <a:tailEnd/>
          </a:ln>
        </p:spPr>
        <p:txBody>
          <a:bodyPr>
            <a:prstTxWarp prst="textNoShape">
              <a:avLst/>
            </a:prstTxWarp>
          </a:bodyPr>
          <a:lstStyle/>
          <a:p>
            <a:endParaRPr lang="es-ES_tradnl"/>
          </a:p>
        </p:txBody>
      </p:sp>
      <p:sp>
        <p:nvSpPr>
          <p:cNvPr id="17419" name="AutoShape 16"/>
          <p:cNvSpPr>
            <a:spLocks noChangeAspect="1" noChangeArrowheads="1"/>
          </p:cNvSpPr>
          <p:nvPr/>
        </p:nvSpPr>
        <p:spPr bwMode="auto">
          <a:xfrm>
            <a:off x="0" y="0"/>
            <a:ext cx="66675" cy="66675"/>
          </a:xfrm>
          <a:prstGeom prst="rect">
            <a:avLst/>
          </a:prstGeom>
          <a:noFill/>
          <a:ln w="9525">
            <a:noFill/>
            <a:miter lim="800000"/>
            <a:headEnd/>
            <a:tailEnd/>
          </a:ln>
        </p:spPr>
        <p:txBody>
          <a:bodyPr>
            <a:prstTxWarp prst="textNoShape">
              <a:avLst/>
            </a:prstTxWarp>
          </a:bodyPr>
          <a:lstStyle/>
          <a:p>
            <a:endParaRPr lang="es-ES_tradnl"/>
          </a:p>
        </p:txBody>
      </p:sp>
      <p:sp>
        <p:nvSpPr>
          <p:cNvPr id="17420" name="AutoShape 17"/>
          <p:cNvSpPr>
            <a:spLocks noChangeAspect="1" noChangeArrowheads="1"/>
          </p:cNvSpPr>
          <p:nvPr/>
        </p:nvSpPr>
        <p:spPr bwMode="auto">
          <a:xfrm>
            <a:off x="0" y="0"/>
            <a:ext cx="180975" cy="180975"/>
          </a:xfrm>
          <a:prstGeom prst="rect">
            <a:avLst/>
          </a:prstGeom>
          <a:noFill/>
          <a:ln w="9525">
            <a:noFill/>
            <a:miter lim="800000"/>
            <a:headEnd/>
            <a:tailEnd/>
          </a:ln>
        </p:spPr>
        <p:txBody>
          <a:bodyPr>
            <a:prstTxWarp prst="textNoShape">
              <a:avLst/>
            </a:prstTxWarp>
          </a:bodyPr>
          <a:lstStyle/>
          <a:p>
            <a:endParaRPr lang="es-ES_tradnl"/>
          </a:p>
        </p:txBody>
      </p:sp>
      <p:sp>
        <p:nvSpPr>
          <p:cNvPr id="17421" name="AutoShape 18"/>
          <p:cNvSpPr>
            <a:spLocks noChangeAspect="1" noChangeArrowheads="1"/>
          </p:cNvSpPr>
          <p:nvPr/>
        </p:nvSpPr>
        <p:spPr bwMode="auto">
          <a:xfrm>
            <a:off x="0" y="0"/>
            <a:ext cx="5334000" cy="5334000"/>
          </a:xfrm>
          <a:prstGeom prst="rect">
            <a:avLst/>
          </a:prstGeom>
          <a:noFill/>
          <a:ln w="9525">
            <a:noFill/>
            <a:miter lim="800000"/>
            <a:headEnd/>
            <a:tailEnd/>
          </a:ln>
        </p:spPr>
        <p:txBody>
          <a:bodyPr>
            <a:prstTxWarp prst="textNoShape">
              <a:avLst/>
            </a:prstTxWarp>
          </a:bodyPr>
          <a:lstStyle/>
          <a:p>
            <a:endParaRPr lang="es-ES_tradnl"/>
          </a:p>
        </p:txBody>
      </p:sp>
      <p:pic>
        <p:nvPicPr>
          <p:cNvPr id="17422" name="Picture 23" descr="http://images.nationmaster.com/images/printable.gif"/>
          <p:cNvPicPr>
            <a:picLocks noChangeAspect="1" noChangeArrowheads="1"/>
          </p:cNvPicPr>
          <p:nvPr/>
        </p:nvPicPr>
        <p:blipFill>
          <a:blip r:embed="rId2"/>
          <a:srcRect/>
          <a:stretch>
            <a:fillRect/>
          </a:stretch>
        </p:blipFill>
        <p:spPr bwMode="auto">
          <a:xfrm>
            <a:off x="0" y="0"/>
            <a:ext cx="76200" cy="95250"/>
          </a:xfrm>
          <a:prstGeom prst="rect">
            <a:avLst/>
          </a:prstGeom>
          <a:noFill/>
          <a:ln w="9525">
            <a:noFill/>
            <a:miter lim="800000"/>
            <a:headEnd/>
            <a:tailEnd/>
          </a:ln>
        </p:spPr>
      </p:pic>
      <p:pic>
        <p:nvPicPr>
          <p:cNvPr id="17423" name="Picture 24" descr="http://images.nationmaster.com/images/opacity.gif"/>
          <p:cNvPicPr>
            <a:picLocks noChangeAspect="1" noChangeArrowheads="1"/>
          </p:cNvPicPr>
          <p:nvPr/>
        </p:nvPicPr>
        <p:blipFill>
          <a:blip r:embed="rId3"/>
          <a:srcRect/>
          <a:stretch>
            <a:fillRect/>
          </a:stretch>
        </p:blipFill>
        <p:spPr bwMode="auto">
          <a:xfrm>
            <a:off x="0" y="0"/>
            <a:ext cx="104775" cy="57150"/>
          </a:xfrm>
          <a:prstGeom prst="rect">
            <a:avLst/>
          </a:prstGeom>
          <a:noFill/>
          <a:ln w="9525">
            <a:noFill/>
            <a:miter lim="800000"/>
            <a:headEnd/>
            <a:tailEnd/>
          </a:ln>
        </p:spPr>
      </p:pic>
      <p:pic>
        <p:nvPicPr>
          <p:cNvPr id="17424" name="Picture 25" descr="http://images.nationmaster.com/images/down.gif"/>
          <p:cNvPicPr>
            <a:picLocks noChangeAspect="1" noChangeArrowheads="1"/>
          </p:cNvPicPr>
          <p:nvPr/>
        </p:nvPicPr>
        <p:blipFill>
          <a:blip r:embed="rId4"/>
          <a:srcRect/>
          <a:stretch>
            <a:fillRect/>
          </a:stretch>
        </p:blipFill>
        <p:spPr bwMode="auto">
          <a:xfrm>
            <a:off x="0" y="0"/>
            <a:ext cx="104775" cy="57150"/>
          </a:xfrm>
          <a:prstGeom prst="rect">
            <a:avLst/>
          </a:prstGeom>
          <a:noFill/>
          <a:ln w="9525">
            <a:noFill/>
            <a:miter lim="800000"/>
            <a:headEnd/>
            <a:tailEnd/>
          </a:ln>
        </p:spPr>
      </p:pic>
      <p:pic>
        <p:nvPicPr>
          <p:cNvPr id="17425" name="Picture 40" descr="http://www.google.com/images/infowindow/iws_n.png"/>
          <p:cNvPicPr>
            <a:picLocks noChangeAspect="1" noChangeArrowheads="1"/>
          </p:cNvPicPr>
          <p:nvPr/>
        </p:nvPicPr>
        <p:blipFill>
          <a:blip r:embed="rId5"/>
          <a:srcRect/>
          <a:stretch>
            <a:fillRect/>
          </a:stretch>
        </p:blipFill>
        <p:spPr bwMode="auto">
          <a:xfrm>
            <a:off x="31750" y="-18032413"/>
            <a:ext cx="6096000" cy="76200"/>
          </a:xfrm>
          <a:prstGeom prst="rect">
            <a:avLst/>
          </a:prstGeom>
          <a:noFill/>
          <a:ln w="9525">
            <a:noFill/>
            <a:miter lim="800000"/>
            <a:headEnd/>
            <a:tailEnd/>
          </a:ln>
        </p:spPr>
      </p:pic>
      <p:sp>
        <p:nvSpPr>
          <p:cNvPr id="17426" name="Rectangle 52"/>
          <p:cNvSpPr>
            <a:spLocks noChangeArrowheads="1"/>
          </p:cNvSpPr>
          <p:nvPr/>
        </p:nvSpPr>
        <p:spPr bwMode="auto">
          <a:xfrm>
            <a:off x="0" y="0"/>
            <a:ext cx="9144000" cy="0"/>
          </a:xfrm>
          <a:prstGeom prst="rect">
            <a:avLst/>
          </a:prstGeom>
          <a:solidFill>
            <a:srgbClr val="96B3C6"/>
          </a:solidFill>
          <a:ln w="9525">
            <a:noFill/>
            <a:miter lim="800000"/>
            <a:headEnd/>
            <a:tailEnd/>
          </a:ln>
        </p:spPr>
        <p:txBody>
          <a:bodyPr wrap="none" lIns="0" tIns="0" rIns="0" bIns="0" anchor="ctr">
            <a:prstTxWarp prst="textNoShape">
              <a:avLst/>
            </a:prstTxWarp>
            <a:spAutoFit/>
          </a:bodyPr>
          <a:lstStyle/>
          <a:p>
            <a:pPr eaLnBrk="0" hangingPunct="0"/>
            <a:r>
              <a:rPr lang="es-SV" sz="900">
                <a:solidFill>
                  <a:srgbClr val="000000"/>
                </a:solidFill>
              </a:rPr>
              <a:t>Mostrando los últimos datos disponibles.  </a:t>
            </a:r>
            <a:r>
              <a:rPr lang="es-SV" sz="300">
                <a:solidFill>
                  <a:srgbClr val="000000"/>
                </a:solidFill>
              </a:rPr>
              <a:t> </a:t>
            </a:r>
            <a:r>
              <a:rPr lang="es-SV" sz="900">
                <a:solidFill>
                  <a:srgbClr val="000000"/>
                </a:solidFill>
              </a:rPr>
              <a:t>   </a:t>
            </a:r>
            <a:r>
              <a:rPr lang="es-SV" sz="300">
                <a:solidFill>
                  <a:srgbClr val="000000"/>
                </a:solidFill>
              </a:rPr>
              <a:t> </a:t>
            </a:r>
            <a:r>
              <a:rPr lang="es-SV" sz="900">
                <a:solidFill>
                  <a:srgbClr val="000000"/>
                </a:solidFill>
              </a:rPr>
              <a:t>  </a:t>
            </a:r>
          </a:p>
        </p:txBody>
      </p:sp>
      <p:pic>
        <p:nvPicPr>
          <p:cNvPr id="17427" name="Picture 53" descr="http://images.nationmaster.com/images/opacity.gif"/>
          <p:cNvPicPr>
            <a:picLocks noChangeAspect="1" noChangeArrowheads="1"/>
          </p:cNvPicPr>
          <p:nvPr/>
        </p:nvPicPr>
        <p:blipFill>
          <a:blip r:embed="rId3"/>
          <a:srcRect/>
          <a:stretch>
            <a:fillRect/>
          </a:stretch>
        </p:blipFill>
        <p:spPr bwMode="auto">
          <a:xfrm>
            <a:off x="2089150" y="-68263"/>
            <a:ext cx="104775" cy="57150"/>
          </a:xfrm>
          <a:prstGeom prst="rect">
            <a:avLst/>
          </a:prstGeom>
          <a:noFill/>
          <a:ln w="9525">
            <a:noFill/>
            <a:miter lim="800000"/>
            <a:headEnd/>
            <a:tailEnd/>
          </a:ln>
        </p:spPr>
      </p:pic>
      <p:pic>
        <p:nvPicPr>
          <p:cNvPr id="17428" name="Picture 54" descr="http://images.nationmaster.com/images/down.gif"/>
          <p:cNvPicPr>
            <a:picLocks noChangeAspect="1" noChangeArrowheads="1"/>
          </p:cNvPicPr>
          <p:nvPr/>
        </p:nvPicPr>
        <p:blipFill>
          <a:blip r:embed="rId4"/>
          <a:srcRect/>
          <a:stretch>
            <a:fillRect/>
          </a:stretch>
        </p:blipFill>
        <p:spPr bwMode="auto">
          <a:xfrm>
            <a:off x="2195513" y="-68263"/>
            <a:ext cx="104775" cy="57150"/>
          </a:xfrm>
          <a:prstGeom prst="rect">
            <a:avLst/>
          </a:prstGeom>
          <a:noFill/>
          <a:ln w="9525">
            <a:noFill/>
            <a:miter lim="800000"/>
            <a:headEnd/>
            <a:tailEnd/>
          </a:ln>
        </p:spPr>
      </p:pic>
      <p:sp>
        <p:nvSpPr>
          <p:cNvPr id="17429" name="Rectangle 55"/>
          <p:cNvSpPr>
            <a:spLocks noChangeArrowheads="1"/>
          </p:cNvSpPr>
          <p:nvPr/>
        </p:nvSpPr>
        <p:spPr bwMode="auto">
          <a:xfrm>
            <a:off x="0" y="0"/>
            <a:ext cx="9144000" cy="0"/>
          </a:xfrm>
          <a:prstGeom prst="rect">
            <a:avLst/>
          </a:prstGeom>
          <a:solidFill>
            <a:srgbClr val="96B3C6"/>
          </a:solidFill>
          <a:ln w="9525">
            <a:noFill/>
            <a:miter lim="800000"/>
            <a:headEnd/>
            <a:tailEnd/>
          </a:ln>
        </p:spPr>
        <p:txBody>
          <a:bodyPr wrap="none" lIns="0" tIns="0" rIns="0" bIns="0" anchor="ctr">
            <a:prstTxWarp prst="textNoShape">
              <a:avLst/>
            </a:prstTxWarp>
            <a:spAutoFit/>
          </a:bodyPr>
          <a:lstStyle/>
          <a:p>
            <a:pPr eaLnBrk="0" hangingPunct="0"/>
            <a:r>
              <a:rPr lang="es-SV" sz="900">
                <a:solidFill>
                  <a:srgbClr val="000000"/>
                </a:solidFill>
              </a:rPr>
              <a:t>Mostrando los últimos datos disponibles.  </a:t>
            </a:r>
            <a:r>
              <a:rPr lang="es-SV" sz="300">
                <a:solidFill>
                  <a:srgbClr val="000000"/>
                </a:solidFill>
              </a:rPr>
              <a:t> </a:t>
            </a:r>
            <a:r>
              <a:rPr lang="es-SV" sz="900">
                <a:solidFill>
                  <a:srgbClr val="000000"/>
                </a:solidFill>
              </a:rPr>
              <a:t>   </a:t>
            </a:r>
            <a:r>
              <a:rPr lang="es-SV" sz="300">
                <a:solidFill>
                  <a:srgbClr val="000000"/>
                </a:solidFill>
              </a:rPr>
              <a:t> </a:t>
            </a:r>
            <a:r>
              <a:rPr lang="es-SV" sz="900">
                <a:solidFill>
                  <a:srgbClr val="000000"/>
                </a:solidFill>
              </a:rPr>
              <a:t>  </a:t>
            </a:r>
          </a:p>
        </p:txBody>
      </p:sp>
      <p:pic>
        <p:nvPicPr>
          <p:cNvPr id="17430" name="Picture 56" descr="http://images.nationmaster.com/images/opacity.gif"/>
          <p:cNvPicPr>
            <a:picLocks noChangeAspect="1" noChangeArrowheads="1"/>
          </p:cNvPicPr>
          <p:nvPr/>
        </p:nvPicPr>
        <p:blipFill>
          <a:blip r:embed="rId3"/>
          <a:srcRect/>
          <a:stretch>
            <a:fillRect/>
          </a:stretch>
        </p:blipFill>
        <p:spPr bwMode="auto">
          <a:xfrm>
            <a:off x="2089150" y="-68263"/>
            <a:ext cx="104775" cy="57150"/>
          </a:xfrm>
          <a:prstGeom prst="rect">
            <a:avLst/>
          </a:prstGeom>
          <a:noFill/>
          <a:ln w="9525">
            <a:noFill/>
            <a:miter lim="800000"/>
            <a:headEnd/>
            <a:tailEnd/>
          </a:ln>
        </p:spPr>
      </p:pic>
      <p:pic>
        <p:nvPicPr>
          <p:cNvPr id="17431" name="Picture 57" descr="http://images.nationmaster.com/images/down.gif"/>
          <p:cNvPicPr>
            <a:picLocks noChangeAspect="1" noChangeArrowheads="1"/>
          </p:cNvPicPr>
          <p:nvPr/>
        </p:nvPicPr>
        <p:blipFill>
          <a:blip r:embed="rId4"/>
          <a:srcRect/>
          <a:stretch>
            <a:fillRect/>
          </a:stretch>
        </p:blipFill>
        <p:spPr bwMode="auto">
          <a:xfrm>
            <a:off x="2195513" y="-68263"/>
            <a:ext cx="104775" cy="57150"/>
          </a:xfrm>
          <a:prstGeom prst="rect">
            <a:avLst/>
          </a:prstGeom>
          <a:noFill/>
          <a:ln w="9525">
            <a:noFill/>
            <a:miter lim="800000"/>
            <a:headEnd/>
            <a:tailEnd/>
          </a:ln>
        </p:spPr>
      </p:pic>
      <p:sp>
        <p:nvSpPr>
          <p:cNvPr id="17432" name="Rectangle 58"/>
          <p:cNvSpPr>
            <a:spLocks noChangeArrowheads="1"/>
          </p:cNvSpPr>
          <p:nvPr/>
        </p:nvSpPr>
        <p:spPr bwMode="auto">
          <a:xfrm>
            <a:off x="0" y="0"/>
            <a:ext cx="9144000" cy="0"/>
          </a:xfrm>
          <a:prstGeom prst="rect">
            <a:avLst/>
          </a:prstGeom>
          <a:solidFill>
            <a:srgbClr val="5382A1"/>
          </a:solidFill>
          <a:ln w="9525">
            <a:noFill/>
            <a:miter lim="800000"/>
            <a:headEnd/>
            <a:tailEnd/>
          </a:ln>
        </p:spPr>
        <p:txBody>
          <a:bodyPr wrap="none" lIns="0" tIns="0" rIns="0" bIns="0" anchor="ctr">
            <a:prstTxWarp prst="textNoShape">
              <a:avLst/>
            </a:prstTxWarp>
            <a:spAutoFit/>
          </a:bodyPr>
          <a:lstStyle/>
          <a:p>
            <a:pPr eaLnBrk="0" hangingPunct="0"/>
            <a:r>
              <a:rPr lang="es-SV" sz="900">
                <a:solidFill>
                  <a:srgbClr val="000000"/>
                </a:solidFill>
              </a:rPr>
              <a:t>Mostrando los últimos datos disponibles.  </a:t>
            </a:r>
            <a:r>
              <a:rPr lang="es-SV" sz="300">
                <a:solidFill>
                  <a:srgbClr val="000000"/>
                </a:solidFill>
              </a:rPr>
              <a:t> </a:t>
            </a:r>
            <a:r>
              <a:rPr lang="es-SV" sz="900">
                <a:solidFill>
                  <a:srgbClr val="000000"/>
                </a:solidFill>
              </a:rPr>
              <a:t>   </a:t>
            </a:r>
            <a:r>
              <a:rPr lang="es-SV" sz="300">
                <a:solidFill>
                  <a:srgbClr val="000000"/>
                </a:solidFill>
              </a:rPr>
              <a:t> </a:t>
            </a:r>
            <a:r>
              <a:rPr lang="es-SV" sz="900">
                <a:solidFill>
                  <a:srgbClr val="000000"/>
                </a:solidFill>
              </a:rPr>
              <a:t>  </a:t>
            </a:r>
          </a:p>
        </p:txBody>
      </p:sp>
      <p:pic>
        <p:nvPicPr>
          <p:cNvPr id="17433" name="Picture 59" descr="http://images.nationmaster.com/images/opacity.gif"/>
          <p:cNvPicPr>
            <a:picLocks noChangeAspect="1" noChangeArrowheads="1"/>
          </p:cNvPicPr>
          <p:nvPr/>
        </p:nvPicPr>
        <p:blipFill>
          <a:blip r:embed="rId3"/>
          <a:srcRect/>
          <a:stretch>
            <a:fillRect/>
          </a:stretch>
        </p:blipFill>
        <p:spPr bwMode="auto">
          <a:xfrm>
            <a:off x="2089150" y="-68263"/>
            <a:ext cx="104775" cy="57150"/>
          </a:xfrm>
          <a:prstGeom prst="rect">
            <a:avLst/>
          </a:prstGeom>
          <a:noFill/>
          <a:ln w="9525">
            <a:noFill/>
            <a:miter lim="800000"/>
            <a:headEnd/>
            <a:tailEnd/>
          </a:ln>
        </p:spPr>
      </p:pic>
      <p:pic>
        <p:nvPicPr>
          <p:cNvPr id="17434" name="Picture 60" descr="http://images.nationmaster.com/images/down.gif"/>
          <p:cNvPicPr>
            <a:picLocks noChangeAspect="1" noChangeArrowheads="1"/>
          </p:cNvPicPr>
          <p:nvPr/>
        </p:nvPicPr>
        <p:blipFill>
          <a:blip r:embed="rId4"/>
          <a:srcRect/>
          <a:stretch>
            <a:fillRect/>
          </a:stretch>
        </p:blipFill>
        <p:spPr bwMode="auto">
          <a:xfrm>
            <a:off x="2195513" y="-68263"/>
            <a:ext cx="104775" cy="57150"/>
          </a:xfrm>
          <a:prstGeom prst="rect">
            <a:avLst/>
          </a:prstGeom>
          <a:noFill/>
          <a:ln w="9525">
            <a:noFill/>
            <a:miter lim="800000"/>
            <a:headEnd/>
            <a:tailEnd/>
          </a:ln>
        </p:spPr>
      </p:pic>
      <p:graphicFrame>
        <p:nvGraphicFramePr>
          <p:cNvPr id="2" name="Diagram 1"/>
          <p:cNvGraphicFramePr/>
          <p:nvPr/>
        </p:nvGraphicFramePr>
        <p:xfrm>
          <a:off x="971600" y="1772816"/>
          <a:ext cx="7632848" cy="4768304"/>
        </p:xfrm>
        <a:graphic>
          <a:graphicData uri="http://schemas.openxmlformats.org/drawingml/2006/diagram">
            <a:relIds xmlns:dgm="http://schemas.openxmlformats.org/drawingml/2006/diagram" xmlns:r="http://schemas.openxmlformats.org/officeDocument/2006/relationships" r:dm="rId6" r:lo="rId7" r:qs="rId8" r:cs="rId9"/>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9" name="Diagram 8"/>
          <p:cNvGraphicFramePr/>
          <p:nvPr/>
        </p:nvGraphicFramePr>
        <p:xfrm>
          <a:off x="990600" y="1676400"/>
          <a:ext cx="1944216" cy="1512168"/>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18435" name="1 CuadroTexto"/>
          <p:cNvSpPr txBox="1">
            <a:spLocks noChangeArrowheads="1"/>
          </p:cNvSpPr>
          <p:nvPr/>
        </p:nvSpPr>
        <p:spPr bwMode="auto">
          <a:xfrm>
            <a:off x="1531938" y="1184275"/>
            <a:ext cx="6392862" cy="492125"/>
          </a:xfrm>
          <a:prstGeom prst="rect">
            <a:avLst/>
          </a:prstGeom>
          <a:noFill/>
          <a:ln w="9525">
            <a:noFill/>
            <a:miter lim="800000"/>
            <a:headEnd/>
            <a:tailEnd/>
          </a:ln>
        </p:spPr>
        <p:txBody>
          <a:bodyPr>
            <a:prstTxWarp prst="textNoShape">
              <a:avLst/>
            </a:prstTxWarp>
            <a:spAutoFit/>
          </a:bodyPr>
          <a:lstStyle/>
          <a:p>
            <a:r>
              <a:rPr lang="es-SV" sz="2600">
                <a:latin typeface="Britannic Bold" charset="0"/>
              </a:rPr>
              <a:t>VINCULO ENTRE ESTADOS FINANCIEROS</a:t>
            </a:r>
          </a:p>
        </p:txBody>
      </p:sp>
      <p:sp>
        <p:nvSpPr>
          <p:cNvPr id="18436" name="TextBox 1"/>
          <p:cNvSpPr txBox="1">
            <a:spLocks noChangeArrowheads="1"/>
          </p:cNvSpPr>
          <p:nvPr/>
        </p:nvSpPr>
        <p:spPr bwMode="auto">
          <a:xfrm>
            <a:off x="3048000" y="2020888"/>
            <a:ext cx="5040313" cy="646112"/>
          </a:xfrm>
          <a:prstGeom prst="rect">
            <a:avLst/>
          </a:prstGeom>
          <a:noFill/>
          <a:ln w="9525">
            <a:noFill/>
            <a:miter lim="800000"/>
            <a:headEnd/>
            <a:tailEnd/>
          </a:ln>
        </p:spPr>
        <p:txBody>
          <a:bodyPr>
            <a:prstTxWarp prst="textNoShape">
              <a:avLst/>
            </a:prstTxWarp>
            <a:spAutoFit/>
          </a:bodyPr>
          <a:lstStyle/>
          <a:p>
            <a:pPr algn="just"/>
            <a:r>
              <a:rPr lang="es-SV" b="1">
                <a:latin typeface="Arial Narrow" charset="0"/>
              </a:rPr>
              <a:t>INDICA EL RESULTADO ECONOMICO DE LA ACTIVIDAD EN UN PERIODO DE TIEMPO</a:t>
            </a:r>
          </a:p>
        </p:txBody>
      </p:sp>
      <p:grpSp>
        <p:nvGrpSpPr>
          <p:cNvPr id="2" name="Group 7"/>
          <p:cNvGrpSpPr/>
          <p:nvPr/>
        </p:nvGrpSpPr>
        <p:grpSpPr>
          <a:xfrm>
            <a:off x="1219200" y="3276600"/>
            <a:ext cx="1511324" cy="1511324"/>
            <a:chOff x="216445" y="421"/>
            <a:chExt cx="1511324" cy="1511324"/>
          </a:xfrm>
          <a:solidFill>
            <a:schemeClr val="accent5">
              <a:lumMod val="75000"/>
            </a:schemeClr>
          </a:solidFill>
        </p:grpSpPr>
        <p:sp>
          <p:nvSpPr>
            <p:cNvPr id="10" name="Oval 9"/>
            <p:cNvSpPr/>
            <p:nvPr/>
          </p:nvSpPr>
          <p:spPr>
            <a:xfrm>
              <a:off x="216445" y="421"/>
              <a:ext cx="1511324" cy="1511324"/>
            </a:xfrm>
            <a:prstGeom prst="ellips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Oval 4"/>
            <p:cNvSpPr/>
            <p:nvPr/>
          </p:nvSpPr>
          <p:spPr>
            <a:xfrm>
              <a:off x="437773" y="221749"/>
              <a:ext cx="1068668" cy="1068668"/>
            </a:xfrm>
            <a:prstGeom prst="rect">
              <a:avLst/>
            </a:prstGeom>
            <a:grpFill/>
          </p:spPr>
          <p:style>
            <a:lnRef idx="0">
              <a:scrgbClr r="0" g="0" b="0"/>
            </a:lnRef>
            <a:fillRef idx="0">
              <a:scrgbClr r="0" g="0" b="0"/>
            </a:fillRef>
            <a:effectRef idx="0">
              <a:scrgbClr r="0" g="0" b="0"/>
            </a:effectRef>
            <a:fontRef idx="minor">
              <a:schemeClr val="lt1"/>
            </a:fontRef>
          </p:style>
          <p:txBody>
            <a:bodyPr lIns="20320" tIns="20320" rIns="20320" bIns="20320" spcCol="1270" anchor="ctr"/>
            <a:lstStyle/>
            <a:p>
              <a:pPr algn="ctr" defTabSz="711200">
                <a:lnSpc>
                  <a:spcPct val="90000"/>
                </a:lnSpc>
                <a:spcAft>
                  <a:spcPct val="35000"/>
                </a:spcAft>
                <a:defRPr/>
              </a:pPr>
              <a:r>
                <a:rPr lang="es-SV" sz="1600" b="1" dirty="0">
                  <a:solidFill>
                    <a:schemeClr val="bg1"/>
                  </a:solidFill>
                  <a:latin typeface="Arial Narrow" pitchFamily="34" charset="0"/>
                </a:rPr>
                <a:t>BALANCE</a:t>
              </a:r>
            </a:p>
          </p:txBody>
        </p:sp>
      </p:grpSp>
      <p:sp>
        <p:nvSpPr>
          <p:cNvPr id="18438" name="TextBox 12"/>
          <p:cNvSpPr txBox="1">
            <a:spLocks noChangeArrowheads="1"/>
          </p:cNvSpPr>
          <p:nvPr/>
        </p:nvSpPr>
        <p:spPr bwMode="auto">
          <a:xfrm>
            <a:off x="2971800" y="3352800"/>
            <a:ext cx="5040313" cy="1200150"/>
          </a:xfrm>
          <a:prstGeom prst="rect">
            <a:avLst/>
          </a:prstGeom>
          <a:noFill/>
          <a:ln w="9525">
            <a:noFill/>
            <a:miter lim="800000"/>
            <a:headEnd/>
            <a:tailEnd/>
          </a:ln>
        </p:spPr>
        <p:txBody>
          <a:bodyPr>
            <a:prstTxWarp prst="textNoShape">
              <a:avLst/>
            </a:prstTxWarp>
            <a:spAutoFit/>
          </a:bodyPr>
          <a:lstStyle/>
          <a:p>
            <a:pPr algn="just"/>
            <a:r>
              <a:rPr lang="es-SV" b="1">
                <a:latin typeface="Arial Narrow" charset="0"/>
              </a:rPr>
              <a:t>DESCRIBE LOS ACTIVOS DE LA EMPRESA Y LA FORMA EN QUE ESTOS HAN SIDO FINANCIADOS. LA GENERACION DE UTILIDADES (PERDIDAS) FORTALECE (DEBILITA) EL BALANCE</a:t>
            </a:r>
          </a:p>
        </p:txBody>
      </p:sp>
      <p:grpSp>
        <p:nvGrpSpPr>
          <p:cNvPr id="3" name="Group 13"/>
          <p:cNvGrpSpPr/>
          <p:nvPr/>
        </p:nvGrpSpPr>
        <p:grpSpPr>
          <a:xfrm>
            <a:off x="1219200" y="4953000"/>
            <a:ext cx="1511324" cy="1511324"/>
            <a:chOff x="216445" y="421"/>
            <a:chExt cx="1511324" cy="1511324"/>
          </a:xfrm>
          <a:solidFill>
            <a:schemeClr val="accent2">
              <a:lumMod val="75000"/>
            </a:schemeClr>
          </a:solidFill>
        </p:grpSpPr>
        <p:sp>
          <p:nvSpPr>
            <p:cNvPr id="15" name="Oval 14"/>
            <p:cNvSpPr/>
            <p:nvPr/>
          </p:nvSpPr>
          <p:spPr>
            <a:xfrm>
              <a:off x="216445" y="421"/>
              <a:ext cx="1511324" cy="1511324"/>
            </a:xfrm>
            <a:prstGeom prst="ellipse">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6" name="Oval 4"/>
            <p:cNvSpPr/>
            <p:nvPr/>
          </p:nvSpPr>
          <p:spPr>
            <a:xfrm>
              <a:off x="437773" y="221749"/>
              <a:ext cx="1068668" cy="1068668"/>
            </a:xfrm>
            <a:prstGeom prst="rect">
              <a:avLst/>
            </a:prstGeom>
            <a:grpFill/>
          </p:spPr>
          <p:style>
            <a:lnRef idx="0">
              <a:scrgbClr r="0" g="0" b="0"/>
            </a:lnRef>
            <a:fillRef idx="0">
              <a:scrgbClr r="0" g="0" b="0"/>
            </a:fillRef>
            <a:effectRef idx="0">
              <a:scrgbClr r="0" g="0" b="0"/>
            </a:effectRef>
            <a:fontRef idx="minor">
              <a:schemeClr val="lt1"/>
            </a:fontRef>
          </p:style>
          <p:txBody>
            <a:bodyPr lIns="20320" tIns="20320" rIns="20320" bIns="20320" spcCol="1270" anchor="ctr"/>
            <a:lstStyle/>
            <a:p>
              <a:pPr algn="ctr" defTabSz="711200">
                <a:lnSpc>
                  <a:spcPct val="90000"/>
                </a:lnSpc>
                <a:spcAft>
                  <a:spcPct val="35000"/>
                </a:spcAft>
                <a:defRPr/>
              </a:pPr>
              <a:r>
                <a:rPr lang="es-SV" sz="1600" b="1" dirty="0">
                  <a:solidFill>
                    <a:schemeClr val="bg1"/>
                  </a:solidFill>
                  <a:latin typeface="Arial Narrow" pitchFamily="34" charset="0"/>
                </a:rPr>
                <a:t>FLUJO DE EFECTIVO</a:t>
              </a:r>
            </a:p>
          </p:txBody>
        </p:sp>
      </p:grpSp>
      <p:sp>
        <p:nvSpPr>
          <p:cNvPr id="18440" name="TextBox 16"/>
          <p:cNvSpPr txBox="1">
            <a:spLocks noChangeArrowheads="1"/>
          </p:cNvSpPr>
          <p:nvPr/>
        </p:nvSpPr>
        <p:spPr bwMode="auto">
          <a:xfrm>
            <a:off x="2971800" y="5181600"/>
            <a:ext cx="5040313" cy="923925"/>
          </a:xfrm>
          <a:prstGeom prst="rect">
            <a:avLst/>
          </a:prstGeom>
          <a:noFill/>
          <a:ln w="9525">
            <a:noFill/>
            <a:miter lim="800000"/>
            <a:headEnd/>
            <a:tailEnd/>
          </a:ln>
        </p:spPr>
        <p:txBody>
          <a:bodyPr>
            <a:prstTxWarp prst="textNoShape">
              <a:avLst/>
            </a:prstTxWarp>
            <a:spAutoFit/>
          </a:bodyPr>
          <a:lstStyle/>
          <a:p>
            <a:pPr algn="just"/>
            <a:r>
              <a:rPr lang="es-SV" b="1">
                <a:latin typeface="Arial Narrow" charset="0"/>
              </a:rPr>
              <a:t>TODO NEGOCIO SALUDABLE (ENFERMO), INCREMENTA (REDUCE) EL NIVEL DE EFECTIVO EN LA EMPRESA</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9458" name="Picture 7" descr="El Estado de Resultados o Pérdidas y Ganancias"/>
          <p:cNvPicPr>
            <a:picLocks noChangeAspect="1" noChangeArrowheads="1"/>
          </p:cNvPicPr>
          <p:nvPr/>
        </p:nvPicPr>
        <p:blipFill>
          <a:blip r:embed="rId2"/>
          <a:srcRect/>
          <a:stretch>
            <a:fillRect/>
          </a:stretch>
        </p:blipFill>
        <p:spPr bwMode="auto">
          <a:xfrm>
            <a:off x="1554163" y="1773238"/>
            <a:ext cx="5903912" cy="4679950"/>
          </a:xfrm>
          <a:prstGeom prst="rect">
            <a:avLst/>
          </a:prstGeom>
          <a:noFill/>
          <a:ln w="9525">
            <a:noFill/>
            <a:miter lim="800000"/>
            <a:headEnd/>
            <a:tailEnd/>
          </a:ln>
        </p:spPr>
      </p:pic>
      <p:sp>
        <p:nvSpPr>
          <p:cNvPr id="19459" name="TextBox 2"/>
          <p:cNvSpPr txBox="1">
            <a:spLocks noChangeArrowheads="1"/>
          </p:cNvSpPr>
          <p:nvPr/>
        </p:nvSpPr>
        <p:spPr bwMode="auto">
          <a:xfrm>
            <a:off x="1979613" y="1268413"/>
            <a:ext cx="5478462" cy="461962"/>
          </a:xfrm>
          <a:prstGeom prst="rect">
            <a:avLst/>
          </a:prstGeom>
          <a:noFill/>
          <a:ln w="9525">
            <a:noFill/>
            <a:miter lim="800000"/>
            <a:headEnd/>
            <a:tailEnd/>
          </a:ln>
        </p:spPr>
        <p:txBody>
          <a:bodyPr>
            <a:prstTxWarp prst="textNoShape">
              <a:avLst/>
            </a:prstTxWarp>
            <a:spAutoFit/>
          </a:bodyPr>
          <a:lstStyle/>
          <a:p>
            <a:r>
              <a:rPr lang="es-SV" sz="2400">
                <a:latin typeface="Britannic Bold" charset="0"/>
              </a:rPr>
              <a:t>ESTADO DE PERDIDAS Y GANANCIAS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0482" name="Picture 5" descr="El Estado de Resultados o Pérdidas y Ganancias"/>
          <p:cNvPicPr>
            <a:picLocks noChangeAspect="1" noChangeArrowheads="1"/>
          </p:cNvPicPr>
          <p:nvPr/>
        </p:nvPicPr>
        <p:blipFill>
          <a:blip r:embed="rId2"/>
          <a:srcRect/>
          <a:stretch>
            <a:fillRect/>
          </a:stretch>
        </p:blipFill>
        <p:spPr bwMode="auto">
          <a:xfrm>
            <a:off x="1116013" y="1557338"/>
            <a:ext cx="6624637" cy="5040312"/>
          </a:xfrm>
          <a:prstGeom prst="rect">
            <a:avLst/>
          </a:prstGeom>
          <a:noFill/>
          <a:ln w="9525">
            <a:noFill/>
            <a:miter lim="800000"/>
            <a:headEnd/>
            <a:tailEnd/>
          </a:ln>
        </p:spPr>
      </p:pic>
      <p:sp>
        <p:nvSpPr>
          <p:cNvPr id="20483" name="TextBox 5"/>
          <p:cNvSpPr txBox="1">
            <a:spLocks noChangeArrowheads="1"/>
          </p:cNvSpPr>
          <p:nvPr/>
        </p:nvSpPr>
        <p:spPr bwMode="auto">
          <a:xfrm>
            <a:off x="1116013" y="1101725"/>
            <a:ext cx="7056437" cy="461963"/>
          </a:xfrm>
          <a:prstGeom prst="rect">
            <a:avLst/>
          </a:prstGeom>
          <a:noFill/>
          <a:ln w="9525">
            <a:noFill/>
            <a:miter lim="800000"/>
            <a:headEnd/>
            <a:tailEnd/>
          </a:ln>
        </p:spPr>
        <p:txBody>
          <a:bodyPr>
            <a:prstTxWarp prst="textNoShape">
              <a:avLst/>
            </a:prstTxWarp>
            <a:spAutoFit/>
          </a:bodyPr>
          <a:lstStyle/>
          <a:p>
            <a:r>
              <a:rPr lang="es-SV" sz="2400">
                <a:latin typeface="Britannic Bold" charset="0"/>
              </a:rPr>
              <a:t>ESTADO DE PERDIDAS Y GANANCIAS (CONT´N)</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21506" name="Picture 76" descr="El Balance General o Estado de Situación"/>
          <p:cNvPicPr>
            <a:picLocks noChangeAspect="1" noChangeArrowheads="1"/>
          </p:cNvPicPr>
          <p:nvPr/>
        </p:nvPicPr>
        <p:blipFill>
          <a:blip r:embed="rId2"/>
          <a:srcRect/>
          <a:stretch>
            <a:fillRect/>
          </a:stretch>
        </p:blipFill>
        <p:spPr bwMode="auto">
          <a:xfrm>
            <a:off x="1331913" y="1524000"/>
            <a:ext cx="6408737" cy="4968875"/>
          </a:xfrm>
          <a:prstGeom prst="rect">
            <a:avLst/>
          </a:prstGeom>
          <a:noFill/>
          <a:ln w="9525">
            <a:noFill/>
            <a:miter lim="800000"/>
            <a:headEnd/>
            <a:tailEnd/>
          </a:ln>
        </p:spPr>
      </p:pic>
      <p:sp>
        <p:nvSpPr>
          <p:cNvPr id="21507" name="TextBox 6"/>
          <p:cNvSpPr txBox="1">
            <a:spLocks noChangeArrowheads="1"/>
          </p:cNvSpPr>
          <p:nvPr/>
        </p:nvSpPr>
        <p:spPr bwMode="auto">
          <a:xfrm>
            <a:off x="1116013" y="1101725"/>
            <a:ext cx="7056437" cy="461963"/>
          </a:xfrm>
          <a:prstGeom prst="rect">
            <a:avLst/>
          </a:prstGeom>
          <a:noFill/>
          <a:ln w="9525">
            <a:noFill/>
            <a:miter lim="800000"/>
            <a:headEnd/>
            <a:tailEnd/>
          </a:ln>
        </p:spPr>
        <p:txBody>
          <a:bodyPr>
            <a:prstTxWarp prst="textNoShape">
              <a:avLst/>
            </a:prstTxWarp>
            <a:spAutoFit/>
          </a:bodyPr>
          <a:lstStyle/>
          <a:p>
            <a:pPr algn="ctr"/>
            <a:r>
              <a:rPr lang="es-SV" sz="2400">
                <a:latin typeface="Britannic Bold" charset="0"/>
              </a:rPr>
              <a:t>BALANCE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4 CuadroTexto"/>
          <p:cNvSpPr txBox="1">
            <a:spLocks noChangeArrowheads="1"/>
          </p:cNvSpPr>
          <p:nvPr/>
        </p:nvSpPr>
        <p:spPr bwMode="auto">
          <a:xfrm>
            <a:off x="571500" y="357188"/>
            <a:ext cx="4143375" cy="369887"/>
          </a:xfrm>
          <a:prstGeom prst="rect">
            <a:avLst/>
          </a:prstGeom>
          <a:noFill/>
          <a:ln w="9525">
            <a:noFill/>
            <a:miter lim="800000"/>
            <a:headEnd/>
            <a:tailEnd/>
          </a:ln>
        </p:spPr>
        <p:txBody>
          <a:bodyPr>
            <a:prstTxWarp prst="textNoShape">
              <a:avLst/>
            </a:prstTxWarp>
            <a:spAutoFit/>
          </a:bodyPr>
          <a:lstStyle/>
          <a:p>
            <a:r>
              <a:rPr lang="es-SV" b="1">
                <a:solidFill>
                  <a:schemeClr val="bg1"/>
                </a:solidFill>
                <a:latin typeface="Cambria" charset="0"/>
              </a:rPr>
              <a:t>IGLESIA CRISTIANA JOSUE</a:t>
            </a:r>
          </a:p>
        </p:txBody>
      </p:sp>
      <p:pic>
        <p:nvPicPr>
          <p:cNvPr id="22531" name="Picture 6" descr="El Balance General o Estado de Situación"/>
          <p:cNvPicPr>
            <a:picLocks noChangeAspect="1" noChangeArrowheads="1"/>
          </p:cNvPicPr>
          <p:nvPr/>
        </p:nvPicPr>
        <p:blipFill>
          <a:blip r:embed="rId2"/>
          <a:srcRect/>
          <a:stretch>
            <a:fillRect/>
          </a:stretch>
        </p:blipFill>
        <p:spPr bwMode="auto">
          <a:xfrm>
            <a:off x="1476375" y="1524000"/>
            <a:ext cx="5903913" cy="4968875"/>
          </a:xfrm>
          <a:prstGeom prst="rect">
            <a:avLst/>
          </a:prstGeom>
          <a:noFill/>
          <a:ln w="9525">
            <a:noFill/>
            <a:miter lim="800000"/>
            <a:headEnd/>
            <a:tailEnd/>
          </a:ln>
        </p:spPr>
      </p:pic>
      <p:sp>
        <p:nvSpPr>
          <p:cNvPr id="22532" name="TextBox 5"/>
          <p:cNvSpPr txBox="1">
            <a:spLocks noChangeArrowheads="1"/>
          </p:cNvSpPr>
          <p:nvPr/>
        </p:nvSpPr>
        <p:spPr bwMode="auto">
          <a:xfrm>
            <a:off x="1116013" y="1101725"/>
            <a:ext cx="7056437" cy="461963"/>
          </a:xfrm>
          <a:prstGeom prst="rect">
            <a:avLst/>
          </a:prstGeom>
          <a:noFill/>
          <a:ln w="9525">
            <a:noFill/>
            <a:miter lim="800000"/>
            <a:headEnd/>
            <a:tailEnd/>
          </a:ln>
        </p:spPr>
        <p:txBody>
          <a:bodyPr>
            <a:prstTxWarp prst="textNoShape">
              <a:avLst/>
            </a:prstTxWarp>
            <a:spAutoFit/>
          </a:bodyPr>
          <a:lstStyle/>
          <a:p>
            <a:pPr algn="ctr"/>
            <a:r>
              <a:rPr lang="es-SV" sz="2400">
                <a:latin typeface="Britannic Bold" charset="0"/>
              </a:rPr>
              <a:t>BALANCE (CONT´N) </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dad">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3427</TotalTime>
  <Words>1090</Words>
  <Application>Microsoft Macintosh PowerPoint</Application>
  <PresentationFormat>Presentación en pantalla (4:3)</PresentationFormat>
  <Paragraphs>198</Paragraphs>
  <Slides>31</Slides>
  <Notes>0</Notes>
  <HiddenSlides>0</HiddenSlides>
  <MMClips>0</MMClips>
  <ScaleCrop>false</ScaleCrop>
  <HeadingPairs>
    <vt:vector size="6" baseType="variant">
      <vt:variant>
        <vt:lpstr>Fuentes usadas</vt:lpstr>
      </vt:variant>
      <vt:variant>
        <vt:i4>9</vt:i4>
      </vt:variant>
      <vt:variant>
        <vt:lpstr>Plantilla de diseño</vt:lpstr>
      </vt:variant>
      <vt:variant>
        <vt:i4>1</vt:i4>
      </vt:variant>
      <vt:variant>
        <vt:lpstr>Títulos de diapositiva</vt:lpstr>
      </vt:variant>
      <vt:variant>
        <vt:i4>31</vt:i4>
      </vt:variant>
    </vt:vector>
  </HeadingPairs>
  <TitlesOfParts>
    <vt:vector size="41" baseType="lpstr">
      <vt:lpstr>Arial</vt:lpstr>
      <vt:lpstr>Calibri</vt:lpstr>
      <vt:lpstr>ＭＳ Ｐゴシック</vt:lpstr>
      <vt:lpstr>Cambria</vt:lpstr>
      <vt:lpstr>Britannic Bold</vt:lpstr>
      <vt:lpstr>Arial Narrow</vt:lpstr>
      <vt:lpstr>Wingdings</vt:lpstr>
      <vt:lpstr>Arial Black</vt:lpstr>
      <vt:lpstr>Arial Rounded MT Bold</vt: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hscastillo</dc:creator>
  <cp:lastModifiedBy>Iglesia Cristiana Josue Iglesia Cristiana Josue</cp:lastModifiedBy>
  <cp:revision>229</cp:revision>
  <dcterms:created xsi:type="dcterms:W3CDTF">2011-09-01T12:38:26Z</dcterms:created>
  <dcterms:modified xsi:type="dcterms:W3CDTF">2011-09-01T12:38:44Z</dcterms:modified>
</cp:coreProperties>
</file>