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5" r:id="rId10"/>
    <p:sldId id="266" r:id="rId11"/>
    <p:sldId id="267" r:id="rId12"/>
    <p:sldId id="269" r:id="rId13"/>
    <p:sldId id="268" r:id="rId14"/>
    <p:sldId id="291" r:id="rId15"/>
    <p:sldId id="292" r:id="rId16"/>
    <p:sldId id="270" r:id="rId17"/>
    <p:sldId id="271" r:id="rId18"/>
    <p:sldId id="293" r:id="rId19"/>
    <p:sldId id="294" r:id="rId20"/>
    <p:sldId id="272" r:id="rId21"/>
    <p:sldId id="295" r:id="rId22"/>
    <p:sldId id="296" r:id="rId23"/>
    <p:sldId id="297" r:id="rId24"/>
    <p:sldId id="299" r:id="rId25"/>
    <p:sldId id="276" r:id="rId26"/>
    <p:sldId id="298" r:id="rId27"/>
    <p:sldId id="277" r:id="rId28"/>
    <p:sldId id="275" r:id="rId29"/>
    <p:sldId id="300" r:id="rId30"/>
    <p:sldId id="281" r:id="rId31"/>
    <p:sldId id="282" r:id="rId32"/>
    <p:sldId id="283" r:id="rId33"/>
    <p:sldId id="284" r:id="rId34"/>
    <p:sldId id="285" r:id="rId35"/>
    <p:sldId id="286" r:id="rId36"/>
    <p:sldId id="279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4008" y="-1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220C4-1177-4C9D-8FA2-2F3D96FE16E9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92005-647C-451D-B879-027FEBB9E4B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92005-647C-451D-B879-027FEBB9E4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A0ED3F1-953F-4753-8007-FB49E04A79BE}" type="datetimeFigureOut">
              <a:rPr lang="en-US" smtClean="0"/>
              <a:pPr/>
              <a:t>20/9/12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FCE30C-6466-4C92-8A5E-5EDF39D3F4C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eg"/><Relationship Id="rId3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eg"/><Relationship Id="rId3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eg"/><Relationship Id="rId3" Type="http://schemas.openxmlformats.org/officeDocument/2006/relationships/image" Target="../media/image20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eg"/><Relationship Id="rId3" Type="http://schemas.openxmlformats.org/officeDocument/2006/relationships/image" Target="../media/image2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eg"/><Relationship Id="rId3" Type="http://schemas.openxmlformats.org/officeDocument/2006/relationships/image" Target="../media/image24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4" Type="http://schemas.openxmlformats.org/officeDocument/2006/relationships/image" Target="../media/image29.jpeg"/><Relationship Id="rId5" Type="http://schemas.openxmlformats.org/officeDocument/2006/relationships/image" Target="../media/image30.jpeg"/><Relationship Id="rId6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blegateway.com/passage/?search=Filipenses+4:7-9&amp;version=RVR1960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19800"/>
            <a:ext cx="6400800" cy="304800"/>
          </a:xfrm>
        </p:spPr>
        <p:txBody>
          <a:bodyPr>
            <a:normAutofit/>
          </a:bodyPr>
          <a:lstStyle/>
          <a:p>
            <a:r>
              <a:rPr lang="en-US" sz="1100" dirty="0" err="1" smtClean="0"/>
              <a:t>Preparado</a:t>
            </a:r>
            <a:r>
              <a:rPr lang="en-US" sz="1100" dirty="0" smtClean="0"/>
              <a:t> </a:t>
            </a:r>
            <a:r>
              <a:rPr lang="en-US" sz="1100" dirty="0" err="1" smtClean="0"/>
              <a:t>por</a:t>
            </a:r>
            <a:r>
              <a:rPr lang="en-US" sz="1100" dirty="0" smtClean="0"/>
              <a:t> </a:t>
            </a:r>
            <a:r>
              <a:rPr lang="en-US" sz="1100" dirty="0" err="1" smtClean="0"/>
              <a:t>guillermo</a:t>
            </a:r>
            <a:r>
              <a:rPr lang="en-US" sz="1100" dirty="0" smtClean="0"/>
              <a:t> </a:t>
            </a:r>
            <a:r>
              <a:rPr lang="en-US" sz="1100" dirty="0" err="1" smtClean="0"/>
              <a:t>hasbun</a:t>
            </a:r>
            <a:endParaRPr lang="en-US" sz="11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Publicidad</a:t>
            </a:r>
            <a:r>
              <a:rPr lang="en-US" dirty="0" smtClean="0"/>
              <a:t> </a:t>
            </a:r>
            <a:r>
              <a:rPr lang="en-US" dirty="0" err="1" smtClean="0"/>
              <a:t>Efectiva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4" name="Picture 18" descr="http://t3.gstatic.com/images?q=tbn:ANd9GcSyVRQODjIQaSbP2jQlSKUjJK9UmQrSc5IK4bX803ad8Zg-TCt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124200"/>
            <a:ext cx="3575495" cy="2401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Formular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Estrategia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err="1" smtClean="0"/>
              <a:t>Definir</a:t>
            </a:r>
            <a:r>
              <a:rPr lang="en-US" sz="3200" dirty="0" smtClean="0"/>
              <a:t> el </a:t>
            </a:r>
            <a:r>
              <a:rPr lang="en-US" sz="3200" dirty="0" err="1" smtClean="0"/>
              <a:t>Objetivo</a:t>
            </a:r>
            <a:r>
              <a:rPr lang="en-US" sz="3200" dirty="0" smtClean="0"/>
              <a:t> </a:t>
            </a:r>
            <a:r>
              <a:rPr lang="en-US" sz="3200" dirty="0" err="1" smtClean="0"/>
              <a:t>Publicitario</a:t>
            </a:r>
            <a:endParaRPr lang="en-US" sz="3200" dirty="0" smtClean="0"/>
          </a:p>
          <a:p>
            <a:r>
              <a:rPr lang="en-US" sz="3200" dirty="0" err="1" smtClean="0"/>
              <a:t>Definir</a:t>
            </a:r>
            <a:r>
              <a:rPr lang="en-US" sz="3200" dirty="0" smtClean="0"/>
              <a:t> el Mercado </a:t>
            </a:r>
            <a:r>
              <a:rPr lang="en-US" sz="3200" dirty="0" err="1" smtClean="0"/>
              <a:t>Objetivo</a:t>
            </a:r>
            <a:endParaRPr lang="en-US" sz="3200" dirty="0" smtClean="0"/>
          </a:p>
          <a:p>
            <a:r>
              <a:rPr lang="en-US" sz="3200" dirty="0" err="1" smtClean="0"/>
              <a:t>Ofrecer</a:t>
            </a:r>
            <a:r>
              <a:rPr lang="en-US" sz="3200" dirty="0" smtClean="0"/>
              <a:t> un </a:t>
            </a:r>
            <a:r>
              <a:rPr lang="en-US" sz="3200" b="1" i="1" dirty="0" err="1" smtClean="0"/>
              <a:t>beneficio</a:t>
            </a:r>
            <a:r>
              <a:rPr lang="en-US" sz="3200" b="1" i="1" dirty="0" smtClean="0"/>
              <a:t> </a:t>
            </a:r>
            <a:r>
              <a:rPr lang="en-US" sz="3200" dirty="0" smtClean="0"/>
              <a:t>al </a:t>
            </a:r>
            <a:r>
              <a:rPr lang="en-US" sz="3200" dirty="0" err="1" smtClean="0"/>
              <a:t>consumidor</a:t>
            </a:r>
            <a:r>
              <a:rPr lang="en-US" sz="3200" dirty="0" smtClean="0"/>
              <a:t> o </a:t>
            </a:r>
            <a:r>
              <a:rPr lang="en-US" sz="3200" b="1" i="1" dirty="0" smtClean="0"/>
              <a:t>resolver un </a:t>
            </a:r>
            <a:r>
              <a:rPr lang="en-US" sz="3200" b="1" i="1" dirty="0" err="1" smtClean="0"/>
              <a:t>problema</a:t>
            </a:r>
            <a:r>
              <a:rPr lang="en-US" sz="3200" dirty="0" smtClean="0"/>
              <a:t> o </a:t>
            </a:r>
            <a:r>
              <a:rPr lang="en-US" sz="3200" dirty="0" err="1" smtClean="0"/>
              <a:t>apelar</a:t>
            </a:r>
            <a:r>
              <a:rPr lang="en-US" sz="3200" dirty="0" smtClean="0"/>
              <a:t> a la </a:t>
            </a:r>
            <a:r>
              <a:rPr lang="en-US" sz="3200" dirty="0" err="1" smtClean="0"/>
              <a:t>curiosidad</a:t>
            </a:r>
            <a:r>
              <a:rPr lang="en-US" sz="3200" dirty="0" smtClean="0"/>
              <a:t>.( </a:t>
            </a:r>
            <a:r>
              <a:rPr lang="en-US" sz="3200" dirty="0" err="1" smtClean="0"/>
              <a:t>Propuesta</a:t>
            </a:r>
            <a:r>
              <a:rPr lang="en-US" sz="3200" dirty="0" smtClean="0"/>
              <a:t> </a:t>
            </a:r>
            <a:r>
              <a:rPr lang="en-US" sz="3200" dirty="0" err="1" smtClean="0"/>
              <a:t>Unica</a:t>
            </a:r>
            <a:r>
              <a:rPr lang="en-US" sz="3200" dirty="0" smtClean="0"/>
              <a:t> de Valor: USP).</a:t>
            </a:r>
          </a:p>
          <a:p>
            <a:r>
              <a:rPr lang="en-US" sz="3200" dirty="0" smtClean="0"/>
              <a:t>El </a:t>
            </a:r>
            <a:r>
              <a:rPr lang="en-US" sz="3200" dirty="0" err="1" smtClean="0"/>
              <a:t>beneficio</a:t>
            </a:r>
            <a:r>
              <a:rPr lang="en-US" sz="3200" dirty="0" smtClean="0"/>
              <a:t> </a:t>
            </a:r>
            <a:r>
              <a:rPr lang="en-US" sz="3200" dirty="0" err="1" smtClean="0"/>
              <a:t>ofrecido</a:t>
            </a:r>
            <a:r>
              <a:rPr lang="en-US" sz="3200" dirty="0" smtClean="0"/>
              <a:t> o la </a:t>
            </a:r>
            <a:r>
              <a:rPr lang="en-US" sz="3200" dirty="0" err="1" smtClean="0"/>
              <a:t>solución</a:t>
            </a:r>
            <a:r>
              <a:rPr lang="en-US" sz="3200" dirty="0" smtClean="0"/>
              <a:t> </a:t>
            </a:r>
            <a:r>
              <a:rPr lang="en-US" sz="3200" dirty="0" err="1" smtClean="0"/>
              <a:t>prometida</a:t>
            </a:r>
            <a:r>
              <a:rPr lang="en-US" sz="3200" dirty="0" smtClean="0"/>
              <a:t> </a:t>
            </a:r>
            <a:r>
              <a:rPr lang="en-US" sz="3200" dirty="0" err="1" smtClean="0"/>
              <a:t>debe</a:t>
            </a:r>
            <a:r>
              <a:rPr lang="en-US" sz="3200" dirty="0" smtClean="0"/>
              <a:t> </a:t>
            </a:r>
            <a:r>
              <a:rPr lang="en-US" sz="3200" b="1" i="1" dirty="0" err="1" smtClean="0"/>
              <a:t>despertar</a:t>
            </a:r>
            <a:r>
              <a:rPr lang="en-US" sz="3200" b="1" i="1" dirty="0" smtClean="0"/>
              <a:t>  el  </a:t>
            </a:r>
            <a:r>
              <a:rPr lang="en-US" sz="3200" b="1" i="1" dirty="0" err="1" smtClean="0"/>
              <a:t>anhelo</a:t>
            </a:r>
            <a:r>
              <a:rPr lang="en-US" sz="3200" b="1" i="1" dirty="0" smtClean="0"/>
              <a:t> </a:t>
            </a:r>
            <a:r>
              <a:rPr lang="en-US" sz="3200" dirty="0" smtClean="0"/>
              <a:t>o el </a:t>
            </a:r>
            <a:r>
              <a:rPr lang="en-US" sz="3200" dirty="0" err="1" smtClean="0"/>
              <a:t>deseo</a:t>
            </a:r>
            <a:r>
              <a:rPr lang="en-US" sz="3200" dirty="0" smtClean="0"/>
              <a:t>  </a:t>
            </a:r>
            <a:r>
              <a:rPr lang="en-US" sz="3200" dirty="0" err="1" smtClean="0"/>
              <a:t>por</a:t>
            </a:r>
            <a:r>
              <a:rPr lang="en-US" sz="3200" dirty="0" smtClean="0"/>
              <a:t> parte del </a:t>
            </a:r>
            <a:r>
              <a:rPr lang="en-US" sz="3200" dirty="0" err="1" smtClean="0"/>
              <a:t>consumidor</a:t>
            </a:r>
            <a:r>
              <a:rPr lang="en-US" sz="32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Publicitarios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Lanzamiento</a:t>
            </a:r>
            <a:r>
              <a:rPr lang="en-US" sz="3200" dirty="0" smtClean="0"/>
              <a:t> de </a:t>
            </a:r>
            <a:r>
              <a:rPr lang="en-US" sz="3200" dirty="0" err="1" smtClean="0"/>
              <a:t>nuevos</a:t>
            </a:r>
            <a:r>
              <a:rPr lang="en-US" sz="3200" dirty="0" smtClean="0"/>
              <a:t> </a:t>
            </a:r>
            <a:r>
              <a:rPr lang="en-US" sz="3200" dirty="0" err="1" smtClean="0"/>
              <a:t>productos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Estimular</a:t>
            </a:r>
            <a:r>
              <a:rPr lang="en-US" sz="3200" dirty="0" smtClean="0"/>
              <a:t> la </a:t>
            </a:r>
            <a:r>
              <a:rPr lang="en-US" sz="3200" dirty="0" err="1" smtClean="0"/>
              <a:t>demanda</a:t>
            </a:r>
            <a:r>
              <a:rPr lang="en-US" sz="3200" dirty="0" smtClean="0"/>
              <a:t> de </a:t>
            </a:r>
            <a:r>
              <a:rPr lang="en-US" sz="3200" dirty="0" err="1" smtClean="0"/>
              <a:t>productos</a:t>
            </a:r>
            <a:r>
              <a:rPr lang="en-US" sz="3200" dirty="0" smtClean="0"/>
              <a:t> </a:t>
            </a:r>
            <a:r>
              <a:rPr lang="en-US" sz="3200" dirty="0" err="1" smtClean="0"/>
              <a:t>actuales</a:t>
            </a:r>
            <a:endParaRPr lang="en-US" sz="3200" dirty="0" smtClean="0"/>
          </a:p>
          <a:p>
            <a:r>
              <a:rPr lang="en-US" sz="3200" dirty="0" err="1" smtClean="0"/>
              <a:t>Disminuir</a:t>
            </a:r>
            <a:r>
              <a:rPr lang="en-US" sz="3200" dirty="0" smtClean="0"/>
              <a:t> los </a:t>
            </a:r>
            <a:r>
              <a:rPr lang="en-US" sz="3200" dirty="0" err="1" smtClean="0"/>
              <a:t>inventarios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Mejorar</a:t>
            </a:r>
            <a:r>
              <a:rPr lang="en-US" sz="3200" dirty="0" smtClean="0"/>
              <a:t> la </a:t>
            </a:r>
            <a:r>
              <a:rPr lang="en-US" sz="3200" dirty="0" err="1" smtClean="0"/>
              <a:t>imagen</a:t>
            </a:r>
            <a:r>
              <a:rPr lang="en-US" sz="3200" dirty="0" smtClean="0"/>
              <a:t> de la </a:t>
            </a:r>
            <a:r>
              <a:rPr lang="en-US" sz="3200" dirty="0" err="1" smtClean="0"/>
              <a:t>compañía</a:t>
            </a:r>
            <a:r>
              <a:rPr lang="en-US" sz="3200" dirty="0" smtClean="0"/>
              <a:t> o </a:t>
            </a:r>
            <a:r>
              <a:rPr lang="en-US" sz="3200" dirty="0" err="1" smtClean="0"/>
              <a:t>producto</a:t>
            </a:r>
            <a:endParaRPr lang="en-US" sz="3200" dirty="0" smtClean="0"/>
          </a:p>
          <a:p>
            <a:r>
              <a:rPr lang="en-US" sz="3200" dirty="0" err="1" smtClean="0"/>
              <a:t>Disminuir</a:t>
            </a:r>
            <a:r>
              <a:rPr lang="en-US" sz="3200" dirty="0" smtClean="0"/>
              <a:t> la </a:t>
            </a:r>
            <a:r>
              <a:rPr lang="en-US" sz="3200" dirty="0" err="1" smtClean="0"/>
              <a:t>demanda</a:t>
            </a:r>
            <a:r>
              <a:rPr lang="en-US" sz="3200" dirty="0" smtClean="0"/>
              <a:t> de un </a:t>
            </a:r>
            <a:r>
              <a:rPr lang="en-US" sz="3200" dirty="0" err="1" smtClean="0"/>
              <a:t>producto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Dar a </a:t>
            </a:r>
            <a:r>
              <a:rPr lang="en-US" sz="3200" dirty="0" err="1" smtClean="0"/>
              <a:t>conocer</a:t>
            </a:r>
            <a:r>
              <a:rPr lang="en-US" sz="3200" dirty="0" smtClean="0"/>
              <a:t> </a:t>
            </a:r>
            <a:r>
              <a:rPr lang="en-US" sz="3200" dirty="0" err="1" smtClean="0"/>
              <a:t>nuevos</a:t>
            </a:r>
            <a:r>
              <a:rPr lang="en-US" sz="3200" dirty="0" smtClean="0"/>
              <a:t> </a:t>
            </a:r>
            <a:r>
              <a:rPr lang="en-US" sz="3200" dirty="0" err="1" smtClean="0"/>
              <a:t>servicios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Ofrecer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información</a:t>
            </a:r>
            <a:r>
              <a:rPr lang="en-US" sz="3200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Mercado </a:t>
            </a:r>
            <a:r>
              <a:rPr lang="en-US" dirty="0" err="1" smtClean="0"/>
              <a:t>Objetivo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Amas</a:t>
            </a:r>
            <a:r>
              <a:rPr lang="en-US" sz="3200" dirty="0" smtClean="0"/>
              <a:t> de casa </a:t>
            </a:r>
            <a:r>
              <a:rPr lang="en-US" sz="3200" dirty="0" err="1" smtClean="0"/>
              <a:t>cuyas</a:t>
            </a:r>
            <a:r>
              <a:rPr lang="en-US" sz="3200" dirty="0" smtClean="0"/>
              <a:t> </a:t>
            </a:r>
            <a:r>
              <a:rPr lang="en-US" sz="3200" dirty="0" err="1" smtClean="0"/>
              <a:t>edades</a:t>
            </a:r>
            <a:r>
              <a:rPr lang="en-US" sz="3200" dirty="0" smtClean="0"/>
              <a:t> </a:t>
            </a:r>
            <a:r>
              <a:rPr lang="en-US" sz="3200" dirty="0" err="1" smtClean="0"/>
              <a:t>oscilen</a:t>
            </a:r>
            <a:r>
              <a:rPr lang="en-US" sz="3200" dirty="0" smtClean="0"/>
              <a:t> entre los 25-35 </a:t>
            </a:r>
            <a:r>
              <a:rPr lang="en-US" sz="3200" dirty="0" err="1" smtClean="0"/>
              <a:t>años</a:t>
            </a:r>
            <a:r>
              <a:rPr lang="en-US" sz="3200" dirty="0" smtClean="0"/>
              <a:t> de </a:t>
            </a:r>
            <a:r>
              <a:rPr lang="en-US" sz="3200" dirty="0" err="1" smtClean="0"/>
              <a:t>edad</a:t>
            </a:r>
            <a:r>
              <a:rPr lang="en-US" sz="3200" dirty="0" smtClean="0"/>
              <a:t>, de </a:t>
            </a:r>
            <a:r>
              <a:rPr lang="en-US" sz="3200" dirty="0" err="1" smtClean="0"/>
              <a:t>ingresos</a:t>
            </a:r>
            <a:r>
              <a:rPr lang="en-US" sz="3200" dirty="0" smtClean="0"/>
              <a:t> </a:t>
            </a:r>
            <a:r>
              <a:rPr lang="en-US" sz="3200" dirty="0" err="1" smtClean="0"/>
              <a:t>familiares</a:t>
            </a:r>
            <a:r>
              <a:rPr lang="en-US" sz="3200" dirty="0" smtClean="0"/>
              <a:t> </a:t>
            </a:r>
            <a:r>
              <a:rPr lang="en-US" sz="3200" dirty="0" err="1" smtClean="0"/>
              <a:t>promedio</a:t>
            </a:r>
            <a:r>
              <a:rPr lang="en-US" sz="3200" dirty="0" smtClean="0"/>
              <a:t> de $1,800 </a:t>
            </a:r>
            <a:r>
              <a:rPr lang="en-US" sz="3200" dirty="0" err="1" smtClean="0"/>
              <a:t>dólares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residan</a:t>
            </a:r>
            <a:r>
              <a:rPr lang="en-US" sz="3200" dirty="0" smtClean="0"/>
              <a:t> en el </a:t>
            </a:r>
            <a:r>
              <a:rPr lang="en-US" sz="3200" dirty="0" err="1" smtClean="0"/>
              <a:t>área</a:t>
            </a:r>
            <a:r>
              <a:rPr lang="en-US" sz="3200" dirty="0" smtClean="0"/>
              <a:t> </a:t>
            </a:r>
            <a:r>
              <a:rPr lang="en-US" sz="3200" dirty="0" err="1" smtClean="0"/>
              <a:t>metropolitana</a:t>
            </a:r>
            <a:r>
              <a:rPr lang="en-US" sz="3200" dirty="0" smtClean="0"/>
              <a:t> de San Salvador y </a:t>
            </a:r>
            <a:r>
              <a:rPr lang="en-US" sz="3200" dirty="0" err="1" smtClean="0"/>
              <a:t>sus</a:t>
            </a:r>
            <a:r>
              <a:rPr lang="en-US" sz="3200" dirty="0" smtClean="0"/>
              <a:t> </a:t>
            </a:r>
            <a:r>
              <a:rPr lang="en-US" sz="3200" dirty="0" err="1" smtClean="0"/>
              <a:t>alrededores</a:t>
            </a:r>
            <a:r>
              <a:rPr lang="en-US" sz="3200" dirty="0" smtClean="0"/>
              <a:t>, </a:t>
            </a:r>
            <a:r>
              <a:rPr lang="en-US" sz="3200" dirty="0" err="1" smtClean="0"/>
              <a:t>que</a:t>
            </a:r>
            <a:r>
              <a:rPr lang="en-US" sz="3200" dirty="0" smtClean="0"/>
              <a:t> no </a:t>
            </a:r>
            <a:r>
              <a:rPr lang="en-US" sz="3200" dirty="0" err="1" smtClean="0"/>
              <a:t>trabajen</a:t>
            </a:r>
            <a:r>
              <a:rPr lang="en-US" sz="3200" dirty="0" smtClean="0"/>
              <a:t> y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tengan</a:t>
            </a:r>
            <a:r>
              <a:rPr lang="en-US" sz="3200" dirty="0" smtClean="0"/>
              <a:t> al </a:t>
            </a:r>
            <a:r>
              <a:rPr lang="en-US" sz="3200" dirty="0" err="1" smtClean="0"/>
              <a:t>menos</a:t>
            </a:r>
            <a:r>
              <a:rPr lang="en-US" sz="3200" dirty="0" smtClean="0"/>
              <a:t> un </a:t>
            </a:r>
            <a:r>
              <a:rPr lang="en-US" sz="3200" dirty="0" err="1" smtClean="0"/>
              <a:t>hijo</a:t>
            </a:r>
            <a:r>
              <a:rPr lang="en-US" sz="3200" dirty="0" smtClean="0"/>
              <a:t> al </a:t>
            </a:r>
            <a:r>
              <a:rPr lang="en-US" sz="3200" dirty="0" err="1" smtClean="0"/>
              <a:t>cuidado</a:t>
            </a:r>
            <a:r>
              <a:rPr lang="en-US" sz="3200" dirty="0" smtClean="0"/>
              <a:t> de </a:t>
            </a:r>
            <a:r>
              <a:rPr lang="en-US" sz="3200" dirty="0" err="1" smtClean="0"/>
              <a:t>ellas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Ofrezca</a:t>
            </a:r>
            <a:r>
              <a:rPr lang="en-US" dirty="0" smtClean="0"/>
              <a:t> un </a:t>
            </a:r>
            <a:r>
              <a:rPr lang="en-US" dirty="0" err="1" smtClean="0"/>
              <a:t>Beneficio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ganarse</a:t>
            </a:r>
            <a:r>
              <a:rPr lang="en-US" dirty="0" smtClean="0"/>
              <a:t> un </a:t>
            </a:r>
            <a:r>
              <a:rPr lang="en-US" dirty="0" err="1" smtClean="0"/>
              <a:t>lugar</a:t>
            </a:r>
            <a:r>
              <a:rPr lang="en-US" dirty="0" smtClean="0"/>
              <a:t> en la </a:t>
            </a:r>
            <a:r>
              <a:rPr lang="en-US" dirty="0" err="1" smtClean="0"/>
              <a:t>mente</a:t>
            </a:r>
            <a:r>
              <a:rPr lang="en-US" dirty="0" smtClean="0"/>
              <a:t> del comprador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:</a:t>
            </a:r>
          </a:p>
          <a:p>
            <a:pPr lvl="1"/>
            <a:r>
              <a:rPr lang="en-US" sz="2800" dirty="0" err="1" smtClean="0"/>
              <a:t>Ofrecer</a:t>
            </a:r>
            <a:r>
              <a:rPr lang="en-US" sz="2800" dirty="0" smtClean="0"/>
              <a:t> un </a:t>
            </a:r>
            <a:r>
              <a:rPr lang="en-US" sz="2800" dirty="0" err="1" smtClean="0"/>
              <a:t>beneficio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smtClean="0"/>
              <a:t>Resolver un </a:t>
            </a:r>
            <a:r>
              <a:rPr lang="en-US" sz="2800" dirty="0" err="1" smtClean="0"/>
              <a:t>problema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err="1" smtClean="0"/>
              <a:t>Apelar</a:t>
            </a:r>
            <a:r>
              <a:rPr lang="en-US" sz="2800" dirty="0" smtClean="0"/>
              <a:t> a la </a:t>
            </a:r>
            <a:r>
              <a:rPr lang="en-US" sz="2800" dirty="0" err="1" smtClean="0"/>
              <a:t>curiosidad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De forma </a:t>
            </a:r>
            <a:r>
              <a:rPr lang="en-US" sz="2800" dirty="0" err="1" smtClean="0"/>
              <a:t>diferente</a:t>
            </a:r>
            <a:r>
              <a:rPr lang="en-US" sz="2800" dirty="0" smtClean="0"/>
              <a:t> y superior.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800" dirty="0" smtClean="0"/>
              <a:t>.</a:t>
            </a:r>
            <a:endParaRPr lang="en-US" sz="800" dirty="0"/>
          </a:p>
        </p:txBody>
      </p:sp>
      <p:pic>
        <p:nvPicPr>
          <p:cNvPr id="4" name="Picture 16" descr="http://t2.gstatic.com/images?q=tbn:ANd9GcSxEdpLJfhO-YBJxkSHkRpOrnTPpu_f272xgcuihb6o2l7loR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00200"/>
            <a:ext cx="3621024" cy="2200275"/>
          </a:xfrm>
          <a:prstGeom prst="rect">
            <a:avLst/>
          </a:prstGeom>
          <a:noFill/>
        </p:spPr>
      </p:pic>
      <p:pic>
        <p:nvPicPr>
          <p:cNvPr id="7" name="Picture 10" descr="http://t2.gstatic.com/images?q=tbn:ANd9GcR0nhxkr74xFsBRwP7mSxY1i2csgOU7kLz55sH54pzFEaJdlLJh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962400"/>
            <a:ext cx="2265045" cy="2374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t1.gstatic.com/images?q=tbn:ANd9GcTPnokyEmfIFLPfNrXhsa53O-NDyeLemcSMFoDwKEN4ThHt9yL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04800"/>
            <a:ext cx="5824728" cy="58507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t0.gstatic.com/images?q=tbn:ANd9GcQG37EjaZky0kwkP9nXoYvtqvXTTA1C-78dCqmpuJXFYg1qNOo2a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14386"/>
            <a:ext cx="4154424" cy="3885819"/>
          </a:xfrm>
          <a:prstGeom prst="rect">
            <a:avLst/>
          </a:prstGeom>
          <a:noFill/>
        </p:spPr>
      </p:pic>
      <p:pic>
        <p:nvPicPr>
          <p:cNvPr id="3" name="Picture 4" descr="http://t3.gstatic.com/images?q=tbn:ANd9GcQzdEL3l7NbDia8xN2f2z1SARE88zN6yLxCrAeHoBGKPhktjzDTx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219200"/>
            <a:ext cx="3090672" cy="4120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Estrategia</a:t>
            </a:r>
            <a:r>
              <a:rPr lang="en-US" dirty="0" smtClean="0"/>
              <a:t> y el Slogan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Polaroid’s</a:t>
            </a:r>
            <a:r>
              <a:rPr lang="en-US" sz="3200" dirty="0" smtClean="0"/>
              <a:t>: La </a:t>
            </a:r>
            <a:r>
              <a:rPr lang="en-US" sz="3200" dirty="0" err="1" smtClean="0"/>
              <a:t>cámara</a:t>
            </a:r>
            <a:r>
              <a:rPr lang="en-US" sz="3200" dirty="0" smtClean="0"/>
              <a:t> </a:t>
            </a:r>
            <a:r>
              <a:rPr lang="en-US" sz="3200" dirty="0" err="1" smtClean="0"/>
              <a:t>más</a:t>
            </a:r>
            <a:r>
              <a:rPr lang="en-US" sz="3200" dirty="0" smtClean="0"/>
              <a:t> </a:t>
            </a:r>
            <a:r>
              <a:rPr lang="en-US" sz="3200" dirty="0" err="1" smtClean="0"/>
              <a:t>fácil</a:t>
            </a:r>
            <a:r>
              <a:rPr lang="en-US" sz="3200" dirty="0" smtClean="0"/>
              <a:t> de </a:t>
            </a:r>
            <a:r>
              <a:rPr lang="en-US" sz="3200" dirty="0" err="1" smtClean="0"/>
              <a:t>usar</a:t>
            </a:r>
            <a:r>
              <a:rPr lang="en-US" sz="3200" dirty="0" smtClean="0"/>
              <a:t> en </a:t>
            </a:r>
            <a:r>
              <a:rPr lang="en-US" sz="3200" dirty="0" err="1" smtClean="0"/>
              <a:t>todo</a:t>
            </a:r>
            <a:r>
              <a:rPr lang="en-US" sz="3200" dirty="0" smtClean="0"/>
              <a:t> el </a:t>
            </a:r>
            <a:r>
              <a:rPr lang="en-US" sz="3200" dirty="0" err="1" smtClean="0"/>
              <a:t>mundo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Ivory Snow</a:t>
            </a:r>
            <a:r>
              <a:rPr lang="en-US" sz="3200" dirty="0" smtClean="0"/>
              <a:t>: </a:t>
            </a:r>
            <a:r>
              <a:rPr lang="en-US" sz="3200" dirty="0" err="1" smtClean="0"/>
              <a:t>Suaviza</a:t>
            </a:r>
            <a:r>
              <a:rPr lang="en-US" sz="3200" dirty="0" smtClean="0"/>
              <a:t> </a:t>
            </a:r>
            <a:r>
              <a:rPr lang="en-US" sz="3200" dirty="0" err="1" smtClean="0"/>
              <a:t>mientras</a:t>
            </a:r>
            <a:r>
              <a:rPr lang="en-US" sz="3200" dirty="0" smtClean="0"/>
              <a:t> </a:t>
            </a:r>
            <a:r>
              <a:rPr lang="en-US" sz="3200" dirty="0" err="1" smtClean="0"/>
              <a:t>limpia</a:t>
            </a:r>
            <a:endParaRPr lang="en-US" sz="3200" dirty="0" smtClean="0"/>
          </a:p>
          <a:p>
            <a:r>
              <a:rPr lang="en-US" sz="3200" b="1" dirty="0" smtClean="0"/>
              <a:t>Cheer</a:t>
            </a:r>
            <a:r>
              <a:rPr lang="en-US" sz="3200" dirty="0" smtClean="0"/>
              <a:t>: El </a:t>
            </a:r>
            <a:r>
              <a:rPr lang="en-US" sz="3200" dirty="0" err="1"/>
              <a:t>d</a:t>
            </a:r>
            <a:r>
              <a:rPr lang="en-US" sz="3200" dirty="0" err="1" smtClean="0"/>
              <a:t>etergente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todas</a:t>
            </a:r>
            <a:r>
              <a:rPr lang="en-US" sz="3200" dirty="0" smtClean="0"/>
              <a:t> </a:t>
            </a:r>
            <a:r>
              <a:rPr lang="en-US" sz="3200" dirty="0" err="1" smtClean="0"/>
              <a:t>las</a:t>
            </a:r>
            <a:r>
              <a:rPr lang="en-US" sz="3200" dirty="0" smtClean="0"/>
              <a:t> </a:t>
            </a:r>
            <a:r>
              <a:rPr lang="en-US" sz="3200" dirty="0" err="1" smtClean="0"/>
              <a:t>temperaturas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Bold</a:t>
            </a:r>
            <a:r>
              <a:rPr lang="en-US" sz="3200" dirty="0" smtClean="0"/>
              <a:t>: Lava la </a:t>
            </a:r>
            <a:r>
              <a:rPr lang="en-US" sz="3200" dirty="0" err="1" smtClean="0"/>
              <a:t>telas</a:t>
            </a:r>
            <a:r>
              <a:rPr lang="en-US" sz="3200" dirty="0" smtClean="0"/>
              <a:t> </a:t>
            </a:r>
            <a:r>
              <a:rPr lang="en-US" sz="3200" dirty="0" err="1" smtClean="0"/>
              <a:t>modernas</a:t>
            </a:r>
            <a:r>
              <a:rPr lang="en-US" sz="3200" dirty="0"/>
              <a:t> </a:t>
            </a:r>
            <a:r>
              <a:rPr lang="en-US" sz="3200" dirty="0" err="1" smtClean="0"/>
              <a:t>difíciles</a:t>
            </a:r>
            <a:r>
              <a:rPr lang="en-US" sz="3200" dirty="0" smtClean="0"/>
              <a:t> de </a:t>
            </a:r>
            <a:r>
              <a:rPr lang="en-US" sz="3200" dirty="0" err="1" smtClean="0"/>
              <a:t>limpiar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Dash</a:t>
            </a:r>
            <a:r>
              <a:rPr lang="en-US" sz="3200" dirty="0" smtClean="0"/>
              <a:t>: El </a:t>
            </a:r>
            <a:r>
              <a:rPr lang="en-US" sz="3200" dirty="0" err="1"/>
              <a:t>c</a:t>
            </a:r>
            <a:r>
              <a:rPr lang="en-US" sz="3200" dirty="0" err="1" smtClean="0"/>
              <a:t>oncentrado</a:t>
            </a:r>
            <a:r>
              <a:rPr lang="en-US" sz="3200" dirty="0" smtClean="0"/>
              <a:t> </a:t>
            </a:r>
            <a:r>
              <a:rPr lang="en-US" sz="3200" dirty="0" err="1" smtClean="0"/>
              <a:t>bajo</a:t>
            </a:r>
            <a:r>
              <a:rPr lang="en-US" sz="3200" dirty="0" smtClean="0"/>
              <a:t> en espuma.</a:t>
            </a:r>
            <a:endParaRPr lang="en-US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…el Slogan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4572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Pepsi</a:t>
            </a:r>
            <a:r>
              <a:rPr lang="en-US" sz="3200" dirty="0" smtClean="0"/>
              <a:t>: El </a:t>
            </a:r>
            <a:r>
              <a:rPr lang="en-US" sz="3200" dirty="0" err="1" smtClean="0"/>
              <a:t>sabor</a:t>
            </a:r>
            <a:r>
              <a:rPr lang="en-US" sz="3200" dirty="0" smtClean="0"/>
              <a:t> de la </a:t>
            </a:r>
            <a:r>
              <a:rPr lang="en-US" sz="3200" dirty="0" err="1" smtClean="0"/>
              <a:t>nueva</a:t>
            </a:r>
            <a:r>
              <a:rPr lang="en-US" sz="3200" dirty="0" smtClean="0"/>
              <a:t> </a:t>
            </a:r>
            <a:r>
              <a:rPr lang="en-US" sz="3200" dirty="0" err="1" smtClean="0"/>
              <a:t>generación</a:t>
            </a:r>
            <a:endParaRPr lang="en-US" sz="3200" dirty="0" smtClean="0"/>
          </a:p>
          <a:p>
            <a:r>
              <a:rPr lang="en-US" sz="3200" b="1" dirty="0" smtClean="0"/>
              <a:t>Coca Cola</a:t>
            </a:r>
            <a:r>
              <a:rPr lang="en-US" sz="3200" dirty="0" smtClean="0"/>
              <a:t>: La </a:t>
            </a:r>
            <a:r>
              <a:rPr lang="en-US" sz="3200" dirty="0" err="1" smtClean="0"/>
              <a:t>Chispa</a:t>
            </a:r>
            <a:r>
              <a:rPr lang="en-US" sz="3200" dirty="0" smtClean="0"/>
              <a:t> de la Vida</a:t>
            </a:r>
          </a:p>
          <a:p>
            <a:r>
              <a:rPr lang="en-US" sz="3200" b="1" dirty="0" err="1" smtClean="0"/>
              <a:t>Burguer</a:t>
            </a:r>
            <a:r>
              <a:rPr lang="en-US" sz="3200" b="1" dirty="0" smtClean="0"/>
              <a:t> King</a:t>
            </a:r>
            <a:r>
              <a:rPr lang="en-US" sz="3200" dirty="0" smtClean="0"/>
              <a:t>: A </a:t>
            </a:r>
            <a:r>
              <a:rPr lang="en-US" sz="3200" dirty="0" err="1" smtClean="0"/>
              <a:t>tu</a:t>
            </a:r>
            <a:r>
              <a:rPr lang="en-US" sz="3200" dirty="0" smtClean="0"/>
              <a:t> </a:t>
            </a:r>
            <a:r>
              <a:rPr lang="en-US" sz="3200" dirty="0" err="1" smtClean="0"/>
              <a:t>manera</a:t>
            </a:r>
            <a:r>
              <a:rPr lang="en-US" sz="3200" dirty="0" smtClean="0"/>
              <a:t> (Have it your way)</a:t>
            </a:r>
          </a:p>
          <a:p>
            <a:r>
              <a:rPr lang="en-US" sz="3200" b="1" dirty="0" smtClean="0"/>
              <a:t>Master Card</a:t>
            </a:r>
            <a:r>
              <a:rPr lang="en-US" sz="3200" dirty="0" smtClean="0"/>
              <a:t>: Hay </a:t>
            </a:r>
            <a:r>
              <a:rPr lang="en-US" sz="3200" dirty="0" err="1" smtClean="0"/>
              <a:t>cosas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el </a:t>
            </a:r>
            <a:r>
              <a:rPr lang="en-US" sz="3200" dirty="0" err="1" smtClean="0"/>
              <a:t>dinero</a:t>
            </a:r>
            <a:r>
              <a:rPr lang="en-US" sz="3200" dirty="0" smtClean="0"/>
              <a:t> no </a:t>
            </a:r>
            <a:r>
              <a:rPr lang="en-US" sz="3200" dirty="0" err="1" smtClean="0"/>
              <a:t>puede</a:t>
            </a:r>
            <a:r>
              <a:rPr lang="en-US" sz="3200" dirty="0" smtClean="0"/>
              <a:t> </a:t>
            </a:r>
            <a:r>
              <a:rPr lang="en-US" sz="3200" dirty="0" err="1" smtClean="0"/>
              <a:t>comprar</a:t>
            </a:r>
            <a:r>
              <a:rPr lang="en-US" sz="3200" dirty="0" smtClean="0"/>
              <a:t>,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todo</a:t>
            </a:r>
            <a:r>
              <a:rPr lang="en-US" sz="3200" dirty="0" smtClean="0"/>
              <a:t> lo </a:t>
            </a:r>
            <a:r>
              <a:rPr lang="en-US" sz="3200" dirty="0" err="1" smtClean="0"/>
              <a:t>demás</a:t>
            </a:r>
            <a:r>
              <a:rPr lang="en-US" sz="3200" dirty="0" smtClean="0"/>
              <a:t> </a:t>
            </a:r>
            <a:r>
              <a:rPr lang="en-US" sz="3200" dirty="0" err="1" smtClean="0"/>
              <a:t>esta</a:t>
            </a:r>
            <a:r>
              <a:rPr lang="en-US" sz="3200" dirty="0" smtClean="0"/>
              <a:t> Master Card.</a:t>
            </a:r>
          </a:p>
          <a:p>
            <a:r>
              <a:rPr lang="en-US" sz="3200" b="1" i="1" dirty="0" smtClean="0"/>
              <a:t>Disney</a:t>
            </a:r>
            <a:r>
              <a:rPr lang="en-US" sz="3200" dirty="0" smtClean="0"/>
              <a:t>: El Lugar </a:t>
            </a:r>
            <a:r>
              <a:rPr lang="en-US" sz="3200" dirty="0" err="1" smtClean="0"/>
              <a:t>más</a:t>
            </a:r>
            <a:r>
              <a:rPr lang="en-US" sz="3200" dirty="0" smtClean="0"/>
              <a:t> </a:t>
            </a:r>
            <a:r>
              <a:rPr lang="en-US" sz="3200" dirty="0" err="1" smtClean="0"/>
              <a:t>feliz</a:t>
            </a:r>
            <a:r>
              <a:rPr lang="en-US" sz="3200" dirty="0" smtClean="0"/>
              <a:t> de la </a:t>
            </a:r>
            <a:r>
              <a:rPr lang="en-US" sz="3200" dirty="0" err="1" smtClean="0"/>
              <a:t>tierra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Bayer</a:t>
            </a:r>
            <a:r>
              <a:rPr lang="en-US" sz="3200" dirty="0" smtClean="0"/>
              <a:t>: Si </a:t>
            </a:r>
            <a:r>
              <a:rPr lang="en-US" sz="3200" dirty="0" err="1" smtClean="0"/>
              <a:t>es</a:t>
            </a:r>
            <a:r>
              <a:rPr lang="en-US" sz="3200" dirty="0" smtClean="0"/>
              <a:t> Bayer,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bueno</a:t>
            </a:r>
            <a:r>
              <a:rPr lang="en-US" sz="3200" dirty="0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0.gstatic.com/images?q=tbn:ANd9GcR_aGTZ8Nu1GCm3jU0MYPk6hREbzlDaAuwsNvGIDBk900s9klN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667000"/>
            <a:ext cx="3457575" cy="3614738"/>
          </a:xfrm>
          <a:prstGeom prst="rect">
            <a:avLst/>
          </a:prstGeom>
          <a:noFill/>
        </p:spPr>
      </p:pic>
      <p:pic>
        <p:nvPicPr>
          <p:cNvPr id="5" name="Picture 2" descr="http://t2.gstatic.com/images?q=tbn:ANd9GcRdvWR0XegtACy3BeYBF5hA7POyXLIgVfiI9t_MB3LItajDHL4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895600"/>
            <a:ext cx="3611880" cy="3160395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COCA COLA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PEPSI COLA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Tradicional</a:t>
            </a:r>
            <a:r>
              <a:rPr lang="en-US" dirty="0" smtClean="0"/>
              <a:t>/</a:t>
            </a:r>
            <a:r>
              <a:rPr lang="en-US" dirty="0" err="1" smtClean="0"/>
              <a:t>Vanguardista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BURGUER KING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WENDYS</a:t>
            </a:r>
            <a:endParaRPr lang="en-US" dirty="0"/>
          </a:p>
        </p:txBody>
      </p:sp>
      <p:pic>
        <p:nvPicPr>
          <p:cNvPr id="8" name="Picture 8" descr="http://t0.gstatic.com/images?q=tbn:ANd9GcRfsjfOSaZCO7IYWwJUrGiOPU7RO9NQ987IVm3fjRBqBq7JNUfK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819400"/>
            <a:ext cx="3527774" cy="2642426"/>
          </a:xfrm>
          <a:prstGeom prst="rect">
            <a:avLst/>
          </a:prstGeom>
          <a:noFill/>
        </p:spPr>
      </p:pic>
      <p:pic>
        <p:nvPicPr>
          <p:cNvPr id="7" name="Picture 14" descr="http://t0.gstatic.com/images?q=tbn:ANd9GcTIR5MYdy_OHScydE3-Bu15_ibFuVD7XahG0_TBoG_BIClmZcpI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667000"/>
            <a:ext cx="3077909" cy="339432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Parrilla</a:t>
            </a:r>
            <a:r>
              <a:rPr lang="en-US" dirty="0" smtClean="0"/>
              <a:t>/</a:t>
            </a:r>
            <a:r>
              <a:rPr lang="en-US" dirty="0" err="1" smtClean="0"/>
              <a:t>Tradicional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Publicidad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La </a:t>
            </a:r>
            <a:r>
              <a:rPr lang="en-US" sz="3200" dirty="0" err="1" smtClean="0"/>
              <a:t>comunicación</a:t>
            </a:r>
            <a:r>
              <a:rPr lang="en-US" sz="3200" dirty="0" smtClean="0"/>
              <a:t> de un </a:t>
            </a:r>
            <a:r>
              <a:rPr lang="en-US" sz="3200" dirty="0" err="1" smtClean="0"/>
              <a:t>mensaje</a:t>
            </a:r>
            <a:r>
              <a:rPr lang="en-US" sz="3200" dirty="0" smtClean="0"/>
              <a:t> </a:t>
            </a:r>
            <a:r>
              <a:rPr lang="en-US" sz="3200" dirty="0" err="1" smtClean="0"/>
              <a:t>persuasivo</a:t>
            </a:r>
            <a:r>
              <a:rPr lang="en-US" sz="3200" dirty="0" smtClean="0"/>
              <a:t> </a:t>
            </a:r>
            <a:r>
              <a:rPr lang="en-US" sz="3200" dirty="0" err="1" smtClean="0"/>
              <a:t>diseñado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influenciar</a:t>
            </a:r>
            <a:r>
              <a:rPr lang="en-US" sz="3200" dirty="0" smtClean="0"/>
              <a:t> </a:t>
            </a:r>
            <a:r>
              <a:rPr lang="en-US" sz="3200" dirty="0" err="1" smtClean="0"/>
              <a:t>las</a:t>
            </a:r>
            <a:r>
              <a:rPr lang="en-US" sz="3200" dirty="0" smtClean="0"/>
              <a:t> </a:t>
            </a:r>
            <a:r>
              <a:rPr lang="en-US" sz="3200" dirty="0" err="1" smtClean="0"/>
              <a:t>opiniones</a:t>
            </a:r>
            <a:r>
              <a:rPr lang="en-US" sz="3200" dirty="0" smtClean="0"/>
              <a:t> o </a:t>
            </a:r>
            <a:r>
              <a:rPr lang="en-US" sz="3200" dirty="0" err="1" smtClean="0"/>
              <a:t>acciones</a:t>
            </a:r>
            <a:r>
              <a:rPr lang="en-US" sz="3200" dirty="0" smtClean="0"/>
              <a:t> de </a:t>
            </a:r>
            <a:r>
              <a:rPr lang="en-US" sz="3200" dirty="0" err="1" smtClean="0"/>
              <a:t>las</a:t>
            </a:r>
            <a:r>
              <a:rPr lang="en-US" sz="3200" dirty="0" smtClean="0"/>
              <a:t> personas en favor del </a:t>
            </a:r>
            <a:r>
              <a:rPr lang="en-US" sz="3200" dirty="0" err="1" smtClean="0"/>
              <a:t>producto</a:t>
            </a:r>
            <a:r>
              <a:rPr lang="en-US" sz="3200" dirty="0" smtClean="0"/>
              <a:t>, </a:t>
            </a:r>
            <a:r>
              <a:rPr lang="en-US" sz="3200" dirty="0" err="1" smtClean="0"/>
              <a:t>servicio</a:t>
            </a:r>
            <a:r>
              <a:rPr lang="en-US" sz="3200" dirty="0" smtClean="0"/>
              <a:t> o </a:t>
            </a:r>
            <a:r>
              <a:rPr lang="en-US" sz="3200" dirty="0" err="1" smtClean="0"/>
              <a:t>marca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se </a:t>
            </a:r>
            <a:r>
              <a:rPr lang="en-US" sz="3200" dirty="0" err="1" smtClean="0"/>
              <a:t>promueve</a:t>
            </a:r>
            <a:r>
              <a:rPr lang="en-US" sz="3200" dirty="0" smtClean="0"/>
              <a:t>. </a:t>
            </a:r>
            <a:endParaRPr lang="en-US" sz="3200" dirty="0"/>
          </a:p>
        </p:txBody>
      </p:sp>
      <p:pic>
        <p:nvPicPr>
          <p:cNvPr id="4" name="Picture 6" descr="http://t0.gstatic.com/images?q=tbn:ANd9GcSsr2ByK2BGTTvcXttM8oFOOB1Y46wiw_j2OW5uIlE1mQ7Rb6ZA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962400"/>
            <a:ext cx="3352800" cy="2231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…el Slogan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Simán</a:t>
            </a:r>
            <a:r>
              <a:rPr lang="en-US" dirty="0" smtClean="0"/>
              <a:t>: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propio</a:t>
            </a:r>
            <a:r>
              <a:rPr lang="en-US" dirty="0" smtClean="0"/>
              <a:t> </a:t>
            </a:r>
            <a:r>
              <a:rPr lang="en-US" dirty="0" err="1" smtClean="0"/>
              <a:t>concepto</a:t>
            </a:r>
            <a:endParaRPr lang="en-US" dirty="0" smtClean="0"/>
          </a:p>
          <a:p>
            <a:r>
              <a:rPr lang="en-US" b="1" dirty="0" err="1" smtClean="0"/>
              <a:t>Europa</a:t>
            </a:r>
            <a:r>
              <a:rPr lang="en-US" dirty="0" smtClean="0"/>
              <a:t>: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barato</a:t>
            </a:r>
            <a:r>
              <a:rPr lang="en-US" dirty="0" smtClean="0"/>
              <a:t>. </a:t>
            </a:r>
            <a:r>
              <a:rPr lang="en-US" dirty="0" err="1" smtClean="0"/>
              <a:t>Punto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Selectos</a:t>
            </a:r>
            <a:r>
              <a:rPr lang="en-US" dirty="0" smtClean="0"/>
              <a:t>: El Super de los </a:t>
            </a:r>
            <a:r>
              <a:rPr lang="en-US" dirty="0" err="1" smtClean="0"/>
              <a:t>Salvadoreños</a:t>
            </a:r>
            <a:endParaRPr lang="en-US" dirty="0" smtClean="0"/>
          </a:p>
          <a:p>
            <a:r>
              <a:rPr lang="en-US" b="1" dirty="0" err="1" smtClean="0"/>
              <a:t>Walmart</a:t>
            </a:r>
            <a:r>
              <a:rPr lang="en-US" dirty="0" smtClean="0"/>
              <a:t>: </a:t>
            </a:r>
            <a:r>
              <a:rPr lang="en-US" dirty="0" err="1" smtClean="0"/>
              <a:t>Precios</a:t>
            </a:r>
            <a:r>
              <a:rPr lang="en-US" dirty="0" smtClean="0"/>
              <a:t> </a:t>
            </a:r>
            <a:r>
              <a:rPr lang="en-US" dirty="0" err="1" smtClean="0"/>
              <a:t>bajos</a:t>
            </a:r>
            <a:r>
              <a:rPr lang="en-US" dirty="0" smtClean="0"/>
              <a:t>,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días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Biggest</a:t>
            </a:r>
            <a:r>
              <a:rPr lang="en-US" dirty="0" smtClean="0"/>
              <a:t>: </a:t>
            </a:r>
            <a:r>
              <a:rPr lang="en-US" dirty="0" err="1" smtClean="0"/>
              <a:t>Hamburguesas</a:t>
            </a:r>
            <a:r>
              <a:rPr lang="en-US" dirty="0" smtClean="0"/>
              <a:t> al </a:t>
            </a:r>
            <a:r>
              <a:rPr lang="en-US" dirty="0" err="1" smtClean="0"/>
              <a:t>Carbón</a:t>
            </a:r>
            <a:endParaRPr lang="en-US" dirty="0" smtClean="0"/>
          </a:p>
          <a:p>
            <a:r>
              <a:rPr lang="en-US" b="1" dirty="0" smtClean="0"/>
              <a:t>Mister Donut</a:t>
            </a:r>
            <a:r>
              <a:rPr lang="en-US" dirty="0" smtClean="0"/>
              <a:t>: La </a:t>
            </a:r>
            <a:r>
              <a:rPr lang="en-US" dirty="0" err="1" smtClean="0"/>
              <a:t>gran</a:t>
            </a:r>
            <a:r>
              <a:rPr lang="en-US" dirty="0" smtClean="0"/>
              <a:t> </a:t>
            </a:r>
            <a:r>
              <a:rPr lang="en-US" dirty="0" err="1" smtClean="0"/>
              <a:t>variedad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Toyota</a:t>
            </a:r>
            <a:r>
              <a:rPr lang="en-US" dirty="0" smtClean="0"/>
              <a:t>: La </a:t>
            </a:r>
            <a:r>
              <a:rPr lang="en-US" dirty="0" err="1" smtClean="0"/>
              <a:t>calidad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nadie</a:t>
            </a:r>
            <a:r>
              <a:rPr lang="en-US" dirty="0" smtClean="0"/>
              <a:t> </a:t>
            </a:r>
            <a:r>
              <a:rPr lang="en-US" dirty="0" err="1" smtClean="0"/>
              <a:t>discute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Campero</a:t>
            </a:r>
            <a:r>
              <a:rPr lang="en-US" dirty="0" smtClean="0"/>
              <a:t>: </a:t>
            </a:r>
            <a:r>
              <a:rPr lang="en-US" dirty="0" err="1" smtClean="0"/>
              <a:t>Tierno</a:t>
            </a:r>
            <a:r>
              <a:rPr lang="en-US" dirty="0" smtClean="0"/>
              <a:t>, </a:t>
            </a:r>
            <a:r>
              <a:rPr lang="en-US" dirty="0" err="1" smtClean="0"/>
              <a:t>Sabroso</a:t>
            </a:r>
            <a:r>
              <a:rPr lang="en-US" dirty="0" smtClean="0"/>
              <a:t> y </a:t>
            </a:r>
            <a:r>
              <a:rPr lang="en-US" dirty="0" err="1" smtClean="0"/>
              <a:t>Crujiente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Kodak</a:t>
            </a:r>
            <a:r>
              <a:rPr lang="en-US" dirty="0" smtClean="0"/>
              <a:t>: </a:t>
            </a:r>
            <a:r>
              <a:rPr lang="en-US" dirty="0" err="1" smtClean="0"/>
              <a:t>Recordar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volver</a:t>
            </a:r>
            <a:r>
              <a:rPr lang="en-US" dirty="0" smtClean="0"/>
              <a:t> a </a:t>
            </a:r>
            <a:r>
              <a:rPr lang="en-US" dirty="0" err="1" smtClean="0"/>
              <a:t>vivir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JUMEX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GALLETAS OREO</a:t>
            </a:r>
            <a:endParaRPr lang="en-US" dirty="0"/>
          </a:p>
        </p:txBody>
      </p:sp>
      <p:pic>
        <p:nvPicPr>
          <p:cNvPr id="9" name="Content Placeholder 8" descr="http://t1.gstatic.com/images?q=tbn:ANd9GcR8zggnIrf8WmKfspZy0v7WPxWXGGcUOKyBZSrYxM3xnE0-tA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895600"/>
            <a:ext cx="3721608" cy="2692527"/>
          </a:xfrm>
          <a:prstGeom prst="rect">
            <a:avLst/>
          </a:prstGeom>
          <a:noFill/>
        </p:spPr>
      </p:pic>
      <p:pic>
        <p:nvPicPr>
          <p:cNvPr id="10" name="Picture 12" descr="http://t2.gstatic.com/images?q=tbn:ANd9GcTv1cnojF2UgNjFKjd1_w30WYJ8toDGT03twjCboPlyQAUkWZGUcQ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105400" y="2971800"/>
            <a:ext cx="3550730" cy="2657856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Racional</a:t>
            </a:r>
            <a:r>
              <a:rPr lang="en-US" dirty="0" smtClean="0"/>
              <a:t>/</a:t>
            </a:r>
            <a:r>
              <a:rPr lang="en-US" dirty="0" err="1" smtClean="0"/>
              <a:t>Emocional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ZOOLOGICO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COCA COLA ZERO</a:t>
            </a:r>
            <a:endParaRPr lang="en-US" dirty="0"/>
          </a:p>
        </p:txBody>
      </p:sp>
      <p:pic>
        <p:nvPicPr>
          <p:cNvPr id="7" name="Picture 18" descr="http://t3.gstatic.com/images?q=tbn:ANd9GcQX6twg0H9aSt0J_RNteOfeU16JFRTKKZaNTLRMNrR-eA8C5KeZ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4800" y="3048000"/>
            <a:ext cx="4102227" cy="2438781"/>
          </a:xfrm>
          <a:prstGeom prst="rect">
            <a:avLst/>
          </a:prstGeom>
          <a:noFill/>
        </p:spPr>
      </p:pic>
      <p:pic>
        <p:nvPicPr>
          <p:cNvPr id="8" name="Picture 16" descr="http://t1.gstatic.com/images?q=tbn:ANd9GcQjRUe0vAqDobRy_LDW3ldqCJtgP3sUgRTuPZlS20ncjSwSwdhc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800600" y="2971800"/>
            <a:ext cx="4099560" cy="28651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Ocupando</a:t>
            </a:r>
            <a:r>
              <a:rPr lang="en-US" dirty="0" smtClean="0"/>
              <a:t> </a:t>
            </a:r>
            <a:r>
              <a:rPr lang="en-US" dirty="0" err="1" smtClean="0"/>
              <a:t>Dramatización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ATACANDO EL CIGARRO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ATACANDO LAS DROGAS</a:t>
            </a:r>
            <a:endParaRPr lang="en-US" dirty="0"/>
          </a:p>
        </p:txBody>
      </p:sp>
      <p:pic>
        <p:nvPicPr>
          <p:cNvPr id="7" name="Picture 20" descr="http://t0.gstatic.com/images?q=tbn:ANd9GcSoZ_pLhzjycyUFeCVbuIBXggj2ZM8SwvCWhNrpibK0eOVLsQ3M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85800" y="2590800"/>
            <a:ext cx="3371088" cy="3386138"/>
          </a:xfrm>
          <a:prstGeom prst="rect">
            <a:avLst/>
          </a:prstGeom>
          <a:noFill/>
        </p:spPr>
      </p:pic>
      <p:pic>
        <p:nvPicPr>
          <p:cNvPr id="8" name="Picture 14" descr="http://t3.gstatic.com/images?q=tbn:ANd9GcQn23yVGlWukNZTqu_wLkwTGeEuYbOLaH9IV3qgCDDo9pF0SjPN3Q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971800"/>
            <a:ext cx="3827145" cy="23469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Publicidad</a:t>
            </a:r>
            <a:r>
              <a:rPr lang="en-US" dirty="0" smtClean="0"/>
              <a:t> </a:t>
            </a:r>
            <a:r>
              <a:rPr lang="en-US" dirty="0" err="1" smtClean="0"/>
              <a:t>Disuasiva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NIKE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ADIDAS</a:t>
            </a:r>
            <a:endParaRPr lang="en-US" dirty="0"/>
          </a:p>
        </p:txBody>
      </p:sp>
      <p:pic>
        <p:nvPicPr>
          <p:cNvPr id="7" name="Picture 8" descr="http://t1.gstatic.com/images?q=tbn:ANd9GcS9yWiuWd1nJknuyQllLsVtpqWiv7S7Mx9tJSqN0IYtEy2fWxL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0"/>
            <a:ext cx="4143375" cy="2320290"/>
          </a:xfrm>
          <a:prstGeom prst="rect">
            <a:avLst/>
          </a:prstGeom>
          <a:noFill/>
        </p:spPr>
      </p:pic>
      <p:pic>
        <p:nvPicPr>
          <p:cNvPr id="8" name="Picture 12" descr="http://t3.gstatic.com/images?q=tbn:ANd9GcRRcEUkxuax4_FKsHY_sc5q4JOYEhTq2NXCnHbJ-1xuCagw7jiDIw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257800" y="2819400"/>
            <a:ext cx="3043238" cy="30432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Publicidad</a:t>
            </a:r>
            <a:r>
              <a:rPr lang="en-US" dirty="0" smtClean="0"/>
              <a:t> </a:t>
            </a:r>
            <a:r>
              <a:rPr lang="en-US" dirty="0" err="1" smtClean="0"/>
              <a:t>Imitativa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Hacer</a:t>
            </a:r>
            <a:r>
              <a:rPr lang="en-US" dirty="0" smtClean="0"/>
              <a:t> un </a:t>
            </a:r>
            <a:r>
              <a:rPr lang="en-US" dirty="0" err="1" smtClean="0"/>
              <a:t>Buen</a:t>
            </a:r>
            <a:r>
              <a:rPr lang="en-US" dirty="0" smtClean="0"/>
              <a:t> </a:t>
            </a:r>
            <a:r>
              <a:rPr lang="en-US" dirty="0" err="1" smtClean="0"/>
              <a:t>Anuncio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Debe</a:t>
            </a:r>
            <a:r>
              <a:rPr lang="en-US" sz="3200" dirty="0" smtClean="0"/>
              <a:t> </a:t>
            </a:r>
            <a:r>
              <a:rPr lang="en-US" sz="3200" dirty="0" err="1" smtClean="0"/>
              <a:t>contener</a:t>
            </a:r>
            <a:r>
              <a:rPr lang="en-US" sz="3200" dirty="0" smtClean="0"/>
              <a:t> </a:t>
            </a:r>
            <a:r>
              <a:rPr lang="en-US" sz="3200" dirty="0" err="1" smtClean="0"/>
              <a:t>una</a:t>
            </a:r>
            <a:r>
              <a:rPr lang="en-US" sz="3200" dirty="0" smtClean="0"/>
              <a:t> </a:t>
            </a:r>
            <a:r>
              <a:rPr lang="en-US" sz="3200" dirty="0" err="1" smtClean="0"/>
              <a:t>gran</a:t>
            </a:r>
            <a:r>
              <a:rPr lang="en-US" sz="3200" dirty="0" smtClean="0"/>
              <a:t> idea.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Debe</a:t>
            </a:r>
            <a:r>
              <a:rPr lang="en-US" sz="3200" dirty="0" smtClean="0"/>
              <a:t> </a:t>
            </a:r>
            <a:r>
              <a:rPr lang="en-US" sz="3200" dirty="0" err="1" smtClean="0"/>
              <a:t>contener</a:t>
            </a:r>
            <a:r>
              <a:rPr lang="en-US" sz="3200" dirty="0" smtClean="0"/>
              <a:t> un </a:t>
            </a:r>
            <a:r>
              <a:rPr lang="en-US" sz="3200" dirty="0" err="1" smtClean="0"/>
              <a:t>lema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Debe</a:t>
            </a:r>
            <a:r>
              <a:rPr lang="en-US" sz="3200" dirty="0" smtClean="0"/>
              <a:t> ser </a:t>
            </a:r>
            <a:r>
              <a:rPr lang="en-US" sz="3200" dirty="0" err="1" smtClean="0"/>
              <a:t>Relevante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Debe</a:t>
            </a:r>
            <a:r>
              <a:rPr lang="en-US" sz="3200" dirty="0" smtClean="0"/>
              <a:t> ser Original (</a:t>
            </a:r>
            <a:r>
              <a:rPr lang="en-US" sz="3200" dirty="0" err="1" smtClean="0"/>
              <a:t>salir</a:t>
            </a:r>
            <a:r>
              <a:rPr lang="en-US" sz="3200" dirty="0" smtClean="0"/>
              <a:t> de lo </a:t>
            </a:r>
            <a:r>
              <a:rPr lang="en-US" sz="3200" dirty="0" err="1" smtClean="0"/>
              <a:t>común</a:t>
            </a:r>
            <a:r>
              <a:rPr lang="en-US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Debe</a:t>
            </a:r>
            <a:r>
              <a:rPr lang="en-US" sz="3200" dirty="0" smtClean="0"/>
              <a:t> ser </a:t>
            </a:r>
            <a:r>
              <a:rPr lang="en-US" sz="3200" dirty="0" err="1" smtClean="0"/>
              <a:t>Demostrativa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Debe</a:t>
            </a:r>
            <a:r>
              <a:rPr lang="en-US" sz="3200" dirty="0" smtClean="0"/>
              <a:t> ser </a:t>
            </a:r>
            <a:r>
              <a:rPr lang="en-US" sz="3200" dirty="0" err="1" smtClean="0"/>
              <a:t>Creíble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Salir</a:t>
            </a:r>
            <a:r>
              <a:rPr lang="en-US" dirty="0" smtClean="0"/>
              <a:t> de lo </a:t>
            </a:r>
            <a:r>
              <a:rPr lang="en-US" dirty="0" err="1" smtClean="0"/>
              <a:t>Común</a:t>
            </a:r>
            <a:endParaRPr lang="en-US" dirty="0"/>
          </a:p>
        </p:txBody>
      </p:sp>
      <p:pic>
        <p:nvPicPr>
          <p:cNvPr id="4" name="Picture 2" descr="http://www.gorditosybonitos.com/wp-content/uploads/2012/01/portada_thinksmal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95400" y="1981200"/>
            <a:ext cx="6908800" cy="3627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Efecto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Producir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Efecto</a:t>
            </a:r>
            <a:r>
              <a:rPr lang="en-US" sz="3600" dirty="0" smtClean="0"/>
              <a:t> </a:t>
            </a:r>
            <a:r>
              <a:rPr lang="en-US" sz="3600" b="1" i="1" dirty="0" smtClean="0"/>
              <a:t>AIDA</a:t>
            </a:r>
          </a:p>
          <a:p>
            <a:pPr lvl="1"/>
            <a:r>
              <a:rPr lang="en-US" sz="3600" b="1" dirty="0" smtClean="0"/>
              <a:t>A</a:t>
            </a:r>
            <a:r>
              <a:rPr lang="en-US" sz="3600" dirty="0" smtClean="0"/>
              <a:t>TENCION</a:t>
            </a:r>
          </a:p>
          <a:p>
            <a:pPr lvl="1"/>
            <a:r>
              <a:rPr lang="en-US" sz="3600" b="1" dirty="0" smtClean="0"/>
              <a:t>I</a:t>
            </a:r>
            <a:r>
              <a:rPr lang="en-US" sz="3600" dirty="0" smtClean="0"/>
              <a:t>NTERES</a:t>
            </a:r>
          </a:p>
          <a:p>
            <a:pPr lvl="1"/>
            <a:r>
              <a:rPr lang="en-US" sz="3600" b="1" dirty="0" smtClean="0"/>
              <a:t>D</a:t>
            </a:r>
            <a:r>
              <a:rPr lang="en-US" sz="3600" dirty="0" smtClean="0"/>
              <a:t>ESEO</a:t>
            </a:r>
          </a:p>
          <a:p>
            <a:pPr lvl="1"/>
            <a:r>
              <a:rPr lang="en-US" sz="3600" b="1" dirty="0" smtClean="0"/>
              <a:t>A</a:t>
            </a:r>
            <a:r>
              <a:rPr lang="en-US" sz="3600" dirty="0" smtClean="0"/>
              <a:t>CCION</a:t>
            </a:r>
          </a:p>
          <a:p>
            <a:pPr>
              <a:buNone/>
            </a:pP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800" dirty="0" smtClean="0"/>
              <a:t>.</a:t>
            </a:r>
            <a:endParaRPr lang="en-US" sz="800" dirty="0"/>
          </a:p>
        </p:txBody>
      </p:sp>
      <p:pic>
        <p:nvPicPr>
          <p:cNvPr id="4" name="Picture 14" descr="http://t0.gstatic.com/images?q=tbn:ANd9GcRFplNYCUTLNcNBwjcDfeKPYThCnsGJh1WOJLBpfjvKXX3SGnRVY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76400"/>
            <a:ext cx="3398996" cy="44971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t1.gstatic.com/images?q=tbn:ANd9GcS7FanzYYXWKTEnkAGQhRp9S0_6DxI3DtHSJWbRazGf97wwpL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1885950" cy="2428876"/>
          </a:xfrm>
          <a:prstGeom prst="rect">
            <a:avLst/>
          </a:prstGeom>
          <a:noFill/>
        </p:spPr>
      </p:pic>
      <p:pic>
        <p:nvPicPr>
          <p:cNvPr id="32772" name="Picture 4" descr="http://t1.gstatic.com/images?q=tbn:ANd9GcSnM0W8D3mrZGv3pRoSSqEV4wHPXsOyAdyit_0ssoMV2DQHTxqYn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685800"/>
            <a:ext cx="1981200" cy="2426970"/>
          </a:xfrm>
          <a:prstGeom prst="rect">
            <a:avLst/>
          </a:prstGeom>
          <a:noFill/>
        </p:spPr>
      </p:pic>
      <p:pic>
        <p:nvPicPr>
          <p:cNvPr id="32778" name="Picture 10" descr="http://t1.gstatic.com/images?q=tbn:ANd9GcSRBUzyqffnVQnjWaxEDBO4eok7w-3aw2VtAtOpU9tUJJMDvs3uL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657600"/>
            <a:ext cx="2466975" cy="1847851"/>
          </a:xfrm>
          <a:prstGeom prst="rect">
            <a:avLst/>
          </a:prstGeom>
          <a:noFill/>
        </p:spPr>
      </p:pic>
      <p:pic>
        <p:nvPicPr>
          <p:cNvPr id="32780" name="Picture 12" descr="http://t0.gstatic.com/images?q=tbn:ANd9GcQWSmPgCNHQFlHwl9_nimZeU3K0egTR8vRONVvmBQxNHkCYswg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657600"/>
            <a:ext cx="2409825" cy="1895476"/>
          </a:xfrm>
          <a:prstGeom prst="rect">
            <a:avLst/>
          </a:prstGeom>
          <a:noFill/>
        </p:spPr>
      </p:pic>
      <p:pic>
        <p:nvPicPr>
          <p:cNvPr id="32784" name="Picture 16" descr="http://t3.gstatic.com/images?q=tbn:ANd9GcQM5uBhv5zKaQNPUWbJu23p9WjPFhrU34HsGD4YlAqvRtkPt7k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609600"/>
            <a:ext cx="1800225" cy="254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 smtClean="0"/>
              <a:t>Bíblicos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Aplicar</a:t>
            </a:r>
            <a:r>
              <a:rPr lang="en-US" dirty="0" smtClean="0"/>
              <a:t> a la </a:t>
            </a:r>
            <a:r>
              <a:rPr lang="en-US" dirty="0" err="1" smtClean="0"/>
              <a:t>Estrategia</a:t>
            </a:r>
            <a:r>
              <a:rPr lang="en-US" dirty="0" smtClean="0"/>
              <a:t> </a:t>
            </a:r>
            <a:r>
              <a:rPr lang="en-US" dirty="0" err="1" smtClean="0"/>
              <a:t>Publicitaria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Básico</a:t>
            </a:r>
            <a:r>
              <a:rPr lang="en-US" dirty="0" smtClean="0"/>
              <a:t> de </a:t>
            </a:r>
            <a:r>
              <a:rPr lang="en-US" dirty="0" err="1" smtClean="0"/>
              <a:t>Comunicación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124200" y="2057400"/>
            <a:ext cx="2743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248400" y="1600200"/>
            <a:ext cx="2133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RESPUESTA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09600" y="1676400"/>
            <a:ext cx="2057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ESTIMULO</a:t>
            </a:r>
            <a:endParaRPr lang="en-US" sz="2400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685800" y="4114800"/>
            <a:ext cx="167640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ANUNCIANTE</a:t>
            </a:r>
            <a:endParaRPr lang="en-US" sz="1600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2895600" y="4114800"/>
            <a:ext cx="167640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MENSAJE</a:t>
            </a:r>
            <a:endParaRPr lang="en-US" sz="2000" dirty="0"/>
          </a:p>
        </p:txBody>
      </p:sp>
      <p:sp>
        <p:nvSpPr>
          <p:cNvPr id="10" name="Flowchart: Alternate Process 9"/>
          <p:cNvSpPr/>
          <p:nvPr/>
        </p:nvSpPr>
        <p:spPr>
          <a:xfrm>
            <a:off x="4953000" y="4114800"/>
            <a:ext cx="160020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MEDIO</a:t>
            </a:r>
            <a:endParaRPr lang="en-US" sz="2000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7010400" y="4114800"/>
            <a:ext cx="160020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RECEPTOR</a:t>
            </a:r>
            <a:endParaRPr lang="en-US" sz="2000" dirty="0"/>
          </a:p>
        </p:txBody>
      </p:sp>
      <p:sp>
        <p:nvSpPr>
          <p:cNvPr id="12" name="Left Arrow 11"/>
          <p:cNvSpPr/>
          <p:nvPr/>
        </p:nvSpPr>
        <p:spPr>
          <a:xfrm flipV="1">
            <a:off x="1219200" y="5715000"/>
            <a:ext cx="6705600" cy="76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8305800" y="5029200"/>
            <a:ext cx="152401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838200" y="4953000"/>
            <a:ext cx="152400" cy="762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352800" y="5334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RETROALIMENTACION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2133600" y="3505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343400" y="3505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6324600" y="3505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Debe</a:t>
            </a:r>
            <a:r>
              <a:rPr lang="en-US" dirty="0" smtClean="0"/>
              <a:t> ser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Honra</a:t>
            </a:r>
            <a:r>
              <a:rPr lang="en-US" dirty="0" smtClean="0"/>
              <a:t> de 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SV" sz="3600" dirty="0" smtClean="0"/>
              <a:t>“La reina de </a:t>
            </a:r>
            <a:r>
              <a:rPr lang="es-SV" sz="3600" dirty="0" err="1" smtClean="0"/>
              <a:t>Sabá</a:t>
            </a:r>
            <a:r>
              <a:rPr lang="es-SV" sz="3600" dirty="0" smtClean="0"/>
              <a:t> se enteró de la </a:t>
            </a:r>
            <a:r>
              <a:rPr lang="es-SV" sz="3600" b="1" dirty="0" smtClean="0"/>
              <a:t>fama</a:t>
            </a:r>
            <a:r>
              <a:rPr lang="es-SV" sz="3600" dirty="0" smtClean="0"/>
              <a:t> de Salomón, con la cual </a:t>
            </a:r>
            <a:r>
              <a:rPr lang="es-SV" sz="3600" b="1" i="1" dirty="0" smtClean="0"/>
              <a:t>él honraba al Señor</a:t>
            </a:r>
            <a:r>
              <a:rPr lang="es-SV" sz="3600" dirty="0" smtClean="0"/>
              <a:t>, así que fue a verlo para ponerlo a prueba con preguntas difíciles.”</a:t>
            </a:r>
          </a:p>
          <a:p>
            <a:pPr lvl="1"/>
            <a:r>
              <a:rPr lang="es-SV" dirty="0" smtClean="0"/>
              <a:t>1 Reyes 10:1-3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Debe</a:t>
            </a:r>
            <a:r>
              <a:rPr lang="en-US" dirty="0" smtClean="0"/>
              <a:t> ser </a:t>
            </a:r>
            <a:r>
              <a:rPr lang="en-US" dirty="0" err="1" smtClean="0"/>
              <a:t>Honesta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SV" sz="3200" dirty="0" smtClean="0"/>
              <a:t>“No hurtaréis, y no engañaréis </a:t>
            </a:r>
            <a:r>
              <a:rPr lang="es-SV" sz="3200" b="1" i="1" dirty="0" smtClean="0"/>
              <a:t>ni mentiréis </a:t>
            </a:r>
            <a:r>
              <a:rPr lang="es-SV" sz="3200" dirty="0" smtClean="0"/>
              <a:t>el uno al otro.”</a:t>
            </a:r>
          </a:p>
          <a:p>
            <a:pPr lvl="1"/>
            <a:r>
              <a:rPr lang="es-SV" sz="3200" dirty="0" smtClean="0"/>
              <a:t>Levítico 19:11 </a:t>
            </a:r>
          </a:p>
          <a:p>
            <a:pPr lvl="1"/>
            <a:endParaRPr lang="es-SV" sz="3200" dirty="0" smtClean="0"/>
          </a:p>
          <a:p>
            <a:r>
              <a:rPr lang="es-SV" sz="3200" dirty="0" smtClean="0"/>
              <a:t>“No admitirás </a:t>
            </a:r>
            <a:r>
              <a:rPr lang="es-SV" sz="3200" b="1" i="1" dirty="0" smtClean="0"/>
              <a:t>falso rumor</a:t>
            </a:r>
            <a:r>
              <a:rPr lang="es-SV" sz="3200" dirty="0" smtClean="0"/>
              <a:t>. No te concertarás con el impío para ser testigo falso.”</a:t>
            </a:r>
          </a:p>
          <a:p>
            <a:pPr lvl="1"/>
            <a:r>
              <a:rPr lang="es-SV" sz="3200" dirty="0" err="1" smtClean="0"/>
              <a:t>Exodo</a:t>
            </a:r>
            <a:r>
              <a:rPr lang="es-SV" sz="3200" dirty="0" smtClean="0"/>
              <a:t> 23:1</a:t>
            </a:r>
            <a:r>
              <a:rPr lang="es-SV" dirty="0" smtClean="0"/>
              <a:t/>
            </a:r>
            <a:br>
              <a:rPr lang="es-SV" dirty="0" smtClean="0"/>
            </a:br>
            <a:endParaRPr lang="es-SV" dirty="0" smtClean="0"/>
          </a:p>
          <a:p>
            <a:pPr lvl="1"/>
            <a:endParaRPr lang="es-SV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Debe</a:t>
            </a:r>
            <a:r>
              <a:rPr lang="en-US" dirty="0" smtClean="0"/>
              <a:t>  ser de </a:t>
            </a:r>
            <a:r>
              <a:rPr lang="en-US" dirty="0" err="1" smtClean="0"/>
              <a:t>Buen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SV" sz="3200" dirty="0" smtClean="0"/>
              <a:t>“Exhorta asimismo a los jóvenes a que sean prudentes; </a:t>
            </a:r>
            <a:r>
              <a:rPr lang="es-SV" sz="3200" baseline="30000" dirty="0" smtClean="0"/>
              <a:t> </a:t>
            </a:r>
            <a:r>
              <a:rPr lang="es-SV" sz="3200" dirty="0" smtClean="0"/>
              <a:t>presentándote tú en todo como </a:t>
            </a:r>
            <a:r>
              <a:rPr lang="es-SV" sz="3200" b="1" i="1" dirty="0" smtClean="0"/>
              <a:t>ejemplo de buenas obras</a:t>
            </a:r>
            <a:r>
              <a:rPr lang="es-SV" sz="3200" dirty="0" smtClean="0"/>
              <a:t>; en la enseñanza mostrando </a:t>
            </a:r>
            <a:r>
              <a:rPr lang="es-SV" sz="3200" b="1" i="1" dirty="0" smtClean="0"/>
              <a:t>integridad</a:t>
            </a:r>
            <a:r>
              <a:rPr lang="es-SV" sz="3200" dirty="0" smtClean="0"/>
              <a:t>, seriedad, palabra sana e irreprochable…”</a:t>
            </a:r>
          </a:p>
          <a:p>
            <a:pPr lvl="1"/>
            <a:r>
              <a:rPr lang="es-SV" sz="3200" dirty="0" smtClean="0"/>
              <a:t>Tito 2:6-8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enviar</a:t>
            </a:r>
            <a:r>
              <a:rPr lang="en-US" dirty="0" smtClean="0"/>
              <a:t> un </a:t>
            </a:r>
            <a:r>
              <a:rPr lang="en-US" dirty="0" err="1" smtClean="0"/>
              <a:t>Buen</a:t>
            </a:r>
            <a:r>
              <a:rPr lang="en-US" dirty="0" smtClean="0"/>
              <a:t> </a:t>
            </a:r>
            <a:r>
              <a:rPr lang="en-US" dirty="0" err="1" smtClean="0"/>
              <a:t>Mensaje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“Por lo demás, hermanos, todo lo que es verdadero, todo lo </a:t>
            </a:r>
            <a:r>
              <a:rPr lang="es-SV" sz="3200" b="1" i="1" dirty="0" smtClean="0"/>
              <a:t>honesto</a:t>
            </a:r>
            <a:r>
              <a:rPr lang="es-SV" sz="3200" dirty="0" smtClean="0"/>
              <a:t>, todo lo </a:t>
            </a:r>
            <a:r>
              <a:rPr lang="es-SV" sz="3200" b="1" i="1" dirty="0" smtClean="0"/>
              <a:t>justo</a:t>
            </a:r>
            <a:r>
              <a:rPr lang="es-SV" sz="3200" dirty="0" smtClean="0"/>
              <a:t>, todo lo </a:t>
            </a:r>
            <a:r>
              <a:rPr lang="es-SV" sz="3200" b="1" i="1" dirty="0" smtClean="0"/>
              <a:t>puro</a:t>
            </a:r>
            <a:r>
              <a:rPr lang="es-SV" sz="3200" dirty="0" smtClean="0"/>
              <a:t>, todo lo </a:t>
            </a:r>
            <a:r>
              <a:rPr lang="es-SV" sz="3200" b="1" i="1" dirty="0" smtClean="0"/>
              <a:t>amable</a:t>
            </a:r>
            <a:r>
              <a:rPr lang="es-SV" sz="3200" dirty="0" smtClean="0"/>
              <a:t>, todo lo que es de </a:t>
            </a:r>
            <a:r>
              <a:rPr lang="es-SV" sz="3200" b="1" i="1" dirty="0" smtClean="0"/>
              <a:t>buen nombre</a:t>
            </a:r>
            <a:r>
              <a:rPr lang="es-SV" sz="3200" dirty="0" smtClean="0"/>
              <a:t>; si hay virtud alguna, si algo </a:t>
            </a:r>
            <a:r>
              <a:rPr lang="es-SV" sz="3200" b="1" i="1" dirty="0" smtClean="0"/>
              <a:t>digno de alabanza</a:t>
            </a:r>
            <a:r>
              <a:rPr lang="es-SV" sz="3200" dirty="0" smtClean="0"/>
              <a:t>, en esto pensad.”</a:t>
            </a:r>
          </a:p>
          <a:p>
            <a:pPr lvl="1"/>
            <a:r>
              <a:rPr lang="es-SV" dirty="0" smtClean="0">
                <a:hlinkClick r:id="rId2" action="ppaction://hlinkfile"/>
              </a:rPr>
              <a:t>Filipenses 4:7-9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Debe</a:t>
            </a:r>
            <a:r>
              <a:rPr lang="en-US" dirty="0" smtClean="0"/>
              <a:t> ser </a:t>
            </a:r>
            <a:r>
              <a:rPr lang="en-US" dirty="0" err="1" smtClean="0"/>
              <a:t>Decente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SV" sz="3200" dirty="0" smtClean="0"/>
              <a:t>“pero hágase todo </a:t>
            </a:r>
            <a:r>
              <a:rPr lang="es-SV" sz="3200" b="1" i="1" dirty="0" smtClean="0"/>
              <a:t>decentemente</a:t>
            </a:r>
            <a:r>
              <a:rPr lang="es-SV" sz="3200" dirty="0" smtClean="0"/>
              <a:t> y con orden.”</a:t>
            </a:r>
          </a:p>
          <a:p>
            <a:pPr lvl="2"/>
            <a:r>
              <a:rPr lang="es-SV" dirty="0" smtClean="0">
                <a:solidFill>
                  <a:schemeClr val="tx1"/>
                </a:solidFill>
              </a:rPr>
              <a:t>1 </a:t>
            </a:r>
            <a:r>
              <a:rPr lang="es-SV" dirty="0" err="1" smtClean="0">
                <a:solidFill>
                  <a:schemeClr val="tx1"/>
                </a:solidFill>
              </a:rPr>
              <a:t>Cor.</a:t>
            </a:r>
            <a:r>
              <a:rPr lang="es-SV" dirty="0" smtClean="0">
                <a:solidFill>
                  <a:schemeClr val="tx1"/>
                </a:solidFill>
              </a:rPr>
              <a:t> 14:40 </a:t>
            </a:r>
          </a:p>
          <a:p>
            <a:r>
              <a:rPr lang="es-SV" sz="3200" dirty="0" smtClean="0"/>
              <a:t>“Todo me es lícito, pero </a:t>
            </a:r>
            <a:r>
              <a:rPr lang="es-SV" sz="3200" b="1" i="1" dirty="0" smtClean="0"/>
              <a:t>no todo conviene</a:t>
            </a:r>
            <a:r>
              <a:rPr lang="es-SV" sz="3200" dirty="0" smtClean="0"/>
              <a:t>; todo me es lícito, pero </a:t>
            </a:r>
            <a:r>
              <a:rPr lang="es-SV" sz="3200" b="1" i="1" dirty="0" smtClean="0"/>
              <a:t>no todo edifica</a:t>
            </a:r>
            <a:r>
              <a:rPr lang="es-SV" sz="3200" dirty="0" smtClean="0"/>
              <a:t>.”</a:t>
            </a:r>
          </a:p>
          <a:p>
            <a:pPr lvl="2"/>
            <a:r>
              <a:rPr lang="es-SV" dirty="0" smtClean="0">
                <a:solidFill>
                  <a:schemeClr val="tx1"/>
                </a:solidFill>
              </a:rPr>
              <a:t>1 Corintios 10:22-24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Importancia</a:t>
            </a:r>
            <a:r>
              <a:rPr lang="en-US" dirty="0" smtClean="0"/>
              <a:t> del </a:t>
            </a:r>
            <a:r>
              <a:rPr lang="en-US" dirty="0" err="1" smtClean="0"/>
              <a:t>Buen</a:t>
            </a:r>
            <a:r>
              <a:rPr lang="en-US" dirty="0" smtClean="0"/>
              <a:t> </a:t>
            </a:r>
            <a:r>
              <a:rPr lang="en-US" dirty="0" err="1" smtClean="0"/>
              <a:t>Nombre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SV" sz="3600" dirty="0" smtClean="0"/>
              <a:t>“Vale más la </a:t>
            </a:r>
            <a:r>
              <a:rPr lang="es-SV" sz="3600" b="1" i="1" dirty="0" smtClean="0"/>
              <a:t>buena </a:t>
            </a:r>
            <a:r>
              <a:rPr lang="es-SV" sz="3600" b="1" dirty="0" smtClean="0"/>
              <a:t>fama</a:t>
            </a:r>
            <a:r>
              <a:rPr lang="es-SV" sz="3600" dirty="0" smtClean="0"/>
              <a:t> que las muchas riquezas, y más que oro y plata, </a:t>
            </a:r>
            <a:r>
              <a:rPr lang="es-SV" sz="3600" b="1" i="1" dirty="0" smtClean="0"/>
              <a:t>la buena reputación</a:t>
            </a:r>
            <a:r>
              <a:rPr lang="es-SV" sz="3600" dirty="0" smtClean="0"/>
              <a:t>.” </a:t>
            </a:r>
          </a:p>
          <a:p>
            <a:pPr lvl="2"/>
            <a:r>
              <a:rPr lang="es-SV" sz="3400" dirty="0" smtClean="0"/>
              <a:t>Prov. 22:1</a:t>
            </a:r>
            <a:endParaRPr lang="en-US" sz="3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Nombre</a:t>
            </a:r>
            <a:r>
              <a:rPr lang="en-US" dirty="0" smtClean="0"/>
              <a:t> de </a:t>
            </a:r>
            <a:r>
              <a:rPr lang="en-US" dirty="0" err="1" smtClean="0"/>
              <a:t>Jesús</a:t>
            </a:r>
            <a:r>
              <a:rPr lang="en-US" dirty="0" smtClean="0"/>
              <a:t> y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SV" sz="3200" dirty="0" smtClean="0"/>
              <a:t>“Y </a:t>
            </a:r>
            <a:r>
              <a:rPr lang="es-SV" sz="3200" b="1" i="1" dirty="0" smtClean="0"/>
              <a:t>se difundió su fama </a:t>
            </a:r>
            <a:r>
              <a:rPr lang="es-SV" sz="3200" dirty="0" smtClean="0"/>
              <a:t>por toda Siria, y le trajeron todos los que tenían dolencias, los afligidos por diversas enfermedades y tormentos, los endemoniados, lunáticos y paralíticos y los sanó. Y </a:t>
            </a:r>
            <a:r>
              <a:rPr lang="es-SV" sz="3200" b="1" i="1" dirty="0" smtClean="0"/>
              <a:t>le siguió mucha gente</a:t>
            </a:r>
            <a:r>
              <a:rPr lang="es-SV" sz="3200" dirty="0" smtClean="0"/>
              <a:t> de Galilea, de </a:t>
            </a:r>
            <a:r>
              <a:rPr lang="es-SV" sz="3200" dirty="0" err="1" smtClean="0"/>
              <a:t>Decápolis</a:t>
            </a:r>
            <a:r>
              <a:rPr lang="es-SV" sz="3200" dirty="0" smtClean="0"/>
              <a:t>, de Jerusalén, de Judea y del otro lado del Jordán.”</a:t>
            </a:r>
          </a:p>
          <a:p>
            <a:pPr lvl="2"/>
            <a:r>
              <a:rPr lang="es-SV" sz="3200" dirty="0" smtClean="0"/>
              <a:t>Mateo 4:23-25</a:t>
            </a:r>
            <a:endParaRPr lang="en-US" sz="3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Valor del </a:t>
            </a:r>
            <a:r>
              <a:rPr lang="en-US" dirty="0" err="1" smtClean="0"/>
              <a:t>Nombre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SV" sz="3600" baseline="30000" dirty="0" smtClean="0"/>
              <a:t>“ </a:t>
            </a:r>
            <a:r>
              <a:rPr lang="es-SV" sz="3600" dirty="0" smtClean="0"/>
              <a:t>Oyó el rey Herodes la fama de Jesús, porque </a:t>
            </a:r>
            <a:r>
              <a:rPr lang="es-SV" sz="3600" b="1" i="1" dirty="0" smtClean="0"/>
              <a:t>su nombre se había hecho notorio</a:t>
            </a:r>
            <a:r>
              <a:rPr lang="es-SV" sz="3600" dirty="0" smtClean="0"/>
              <a:t>; y dijo: Juan el Bautista ha resucitado de los muertos, y por eso actúan en él estos poderes.”</a:t>
            </a:r>
          </a:p>
          <a:p>
            <a:pPr lvl="1"/>
            <a:r>
              <a:rPr lang="es-SV" sz="3600" dirty="0" smtClean="0"/>
              <a:t>Mateo 6:14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se </a:t>
            </a:r>
            <a:r>
              <a:rPr lang="en-US" dirty="0" err="1" smtClean="0"/>
              <a:t>extendió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fama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err="1" smtClean="0"/>
              <a:t>Resolvía</a:t>
            </a:r>
            <a:r>
              <a:rPr lang="en-US" sz="2800" b="1" i="1" dirty="0" smtClean="0"/>
              <a:t> un </a:t>
            </a:r>
            <a:r>
              <a:rPr lang="en-US" sz="2800" b="1" i="1" dirty="0" err="1" smtClean="0"/>
              <a:t>Problema</a:t>
            </a:r>
            <a:r>
              <a:rPr lang="en-US" sz="2800" dirty="0" smtClean="0"/>
              <a:t>: “El </a:t>
            </a:r>
            <a:r>
              <a:rPr lang="en-US" sz="2800" dirty="0" err="1" smtClean="0"/>
              <a:t>Pecado</a:t>
            </a:r>
            <a:r>
              <a:rPr lang="en-US" sz="2800" dirty="0" smtClean="0"/>
              <a:t> y </a:t>
            </a:r>
            <a:r>
              <a:rPr lang="en-US" sz="2800" dirty="0" err="1" smtClean="0"/>
              <a:t>sus</a:t>
            </a:r>
            <a:r>
              <a:rPr lang="en-US" sz="2800" dirty="0" smtClean="0"/>
              <a:t> </a:t>
            </a:r>
            <a:r>
              <a:rPr lang="en-US" sz="2800" dirty="0" err="1" smtClean="0"/>
              <a:t>consecuencias</a:t>
            </a:r>
            <a:r>
              <a:rPr lang="en-US" sz="2800" dirty="0" smtClean="0"/>
              <a:t>.”</a:t>
            </a:r>
          </a:p>
          <a:p>
            <a:r>
              <a:rPr lang="en-US" sz="2800" b="1" i="1" dirty="0" err="1" smtClean="0"/>
              <a:t>Ofrecía</a:t>
            </a:r>
            <a:r>
              <a:rPr lang="en-US" sz="2800" b="1" i="1" dirty="0" smtClean="0"/>
              <a:t> un </a:t>
            </a:r>
            <a:r>
              <a:rPr lang="en-US" sz="2800" b="1" i="1" dirty="0" err="1" smtClean="0"/>
              <a:t>Beneficio</a:t>
            </a:r>
            <a:r>
              <a:rPr lang="en-US" sz="2800" dirty="0" smtClean="0"/>
              <a:t>: “Vida </a:t>
            </a:r>
            <a:r>
              <a:rPr lang="en-US" sz="2800" dirty="0" err="1" smtClean="0"/>
              <a:t>Eterna</a:t>
            </a:r>
            <a:r>
              <a:rPr lang="en-US" sz="2800" dirty="0" smtClean="0"/>
              <a:t>.”</a:t>
            </a:r>
          </a:p>
          <a:p>
            <a:r>
              <a:rPr lang="en-US" sz="2800" b="1" i="1" dirty="0" smtClean="0"/>
              <a:t>Lo </a:t>
            </a:r>
            <a:r>
              <a:rPr lang="en-US" sz="2800" b="1" i="1" dirty="0" err="1" smtClean="0"/>
              <a:t>hacía</a:t>
            </a:r>
            <a:r>
              <a:rPr lang="en-US" sz="2800" b="1" i="1" dirty="0" smtClean="0"/>
              <a:t> de </a:t>
            </a:r>
            <a:r>
              <a:rPr lang="en-US" sz="2800" b="1" i="1" dirty="0" err="1" smtClean="0"/>
              <a:t>manera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exclusiva</a:t>
            </a:r>
            <a:r>
              <a:rPr lang="en-US" sz="2800" dirty="0" smtClean="0"/>
              <a:t>: “</a:t>
            </a:r>
            <a:r>
              <a:rPr lang="en-US" sz="2800" dirty="0" err="1" smtClean="0"/>
              <a:t>Nadie</a:t>
            </a:r>
            <a:r>
              <a:rPr lang="en-US" sz="2800" dirty="0" smtClean="0"/>
              <a:t> </a:t>
            </a:r>
            <a:r>
              <a:rPr lang="en-US" sz="2800" dirty="0" err="1" smtClean="0"/>
              <a:t>viene</a:t>
            </a:r>
            <a:r>
              <a:rPr lang="en-US" sz="2800" dirty="0" smtClean="0"/>
              <a:t> al Padre </a:t>
            </a:r>
            <a:r>
              <a:rPr lang="en-US" sz="2800" dirty="0" err="1" smtClean="0"/>
              <a:t>sino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mí</a:t>
            </a:r>
            <a:r>
              <a:rPr lang="en-US" sz="2800" dirty="0" smtClean="0"/>
              <a:t>.”</a:t>
            </a:r>
          </a:p>
          <a:p>
            <a:r>
              <a:rPr lang="en-US" sz="2800" b="1" i="1" dirty="0" smtClean="0"/>
              <a:t>Era </a:t>
            </a:r>
            <a:r>
              <a:rPr lang="en-US" sz="2800" b="1" i="1" dirty="0" err="1" smtClean="0"/>
              <a:t>congruente</a:t>
            </a:r>
            <a:r>
              <a:rPr lang="en-US" sz="2800" dirty="0" smtClean="0"/>
              <a:t>: “Creed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obras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hago</a:t>
            </a:r>
            <a:r>
              <a:rPr lang="en-US" sz="2800" dirty="0" smtClean="0"/>
              <a:t>.”</a:t>
            </a:r>
          </a:p>
          <a:p>
            <a:r>
              <a:rPr lang="en-US" sz="2800" b="1" i="1" dirty="0" smtClean="0"/>
              <a:t>Su </a:t>
            </a:r>
            <a:r>
              <a:rPr lang="en-US" sz="2800" b="1" i="1" dirty="0" err="1" smtClean="0"/>
              <a:t>promesa</a:t>
            </a:r>
            <a:r>
              <a:rPr lang="en-US" sz="2800" b="1" i="1" dirty="0" smtClean="0"/>
              <a:t> era </a:t>
            </a:r>
            <a:r>
              <a:rPr lang="en-US" sz="2800" b="1" i="1" dirty="0" err="1" smtClean="0"/>
              <a:t>accesible</a:t>
            </a:r>
            <a:r>
              <a:rPr lang="en-US" sz="2800" b="1" i="1" dirty="0" smtClean="0"/>
              <a:t> </a:t>
            </a:r>
            <a:r>
              <a:rPr lang="en-US" sz="2800" dirty="0" smtClean="0"/>
              <a:t>a </a:t>
            </a:r>
            <a:r>
              <a:rPr lang="en-US" sz="2800" dirty="0" err="1" smtClean="0"/>
              <a:t>todos</a:t>
            </a:r>
            <a:r>
              <a:rPr lang="en-US" sz="2800" dirty="0" smtClean="0"/>
              <a:t> de </a:t>
            </a:r>
            <a:r>
              <a:rPr lang="en-US" sz="2800" dirty="0" err="1" smtClean="0"/>
              <a:t>manera</a:t>
            </a:r>
            <a:r>
              <a:rPr lang="en-US" sz="2800" dirty="0" smtClean="0"/>
              <a:t> </a:t>
            </a:r>
            <a:r>
              <a:rPr lang="en-US" sz="2800" dirty="0" err="1" smtClean="0"/>
              <a:t>gratuita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Redención</a:t>
            </a:r>
            <a:r>
              <a:rPr lang="en-US" dirty="0" smtClean="0"/>
              <a:t> </a:t>
            </a:r>
            <a:r>
              <a:rPr lang="en-US" dirty="0" err="1" smtClean="0"/>
              <a:t>Gratuita</a:t>
            </a:r>
            <a:r>
              <a:rPr lang="en-US" dirty="0" smtClean="0"/>
              <a:t> de 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SV" sz="2800" dirty="0" smtClean="0"/>
              <a:t>“Por cuanto todos pecaron y están destituidos de la gloria de Dios, siendo justificados </a:t>
            </a:r>
            <a:r>
              <a:rPr lang="es-SV" sz="2800" b="1" i="1" dirty="0" smtClean="0"/>
              <a:t>gratuitamente</a:t>
            </a:r>
            <a:r>
              <a:rPr lang="es-SV" sz="2800" dirty="0" smtClean="0"/>
              <a:t> por su gracia, </a:t>
            </a:r>
            <a:r>
              <a:rPr lang="es-SV" sz="2800" b="1" i="1" dirty="0" smtClean="0"/>
              <a:t>mediante la redención </a:t>
            </a:r>
            <a:r>
              <a:rPr lang="es-SV" sz="2800" dirty="0" smtClean="0"/>
              <a:t>que es en Cristo Jesús, </a:t>
            </a:r>
            <a:r>
              <a:rPr lang="es-SV" sz="2800" baseline="30000" dirty="0" smtClean="0"/>
              <a:t> </a:t>
            </a:r>
            <a:r>
              <a:rPr lang="es-SV" sz="2800" dirty="0" smtClean="0"/>
              <a:t>a quien Dios puso como </a:t>
            </a:r>
            <a:r>
              <a:rPr lang="es-SV" sz="2800" b="1" i="1" dirty="0" smtClean="0"/>
              <a:t>propiciación</a:t>
            </a:r>
            <a:r>
              <a:rPr lang="es-SV" sz="2800" dirty="0" smtClean="0"/>
              <a:t> por </a:t>
            </a:r>
            <a:r>
              <a:rPr lang="es-SV" sz="2800" b="1" i="1" dirty="0" smtClean="0"/>
              <a:t>medio de la fe </a:t>
            </a:r>
            <a:r>
              <a:rPr lang="es-SV" sz="2800" dirty="0" smtClean="0"/>
              <a:t>en su sangre, para manifestar su justicia, a causa de haber pasado por alto, en su paciencia, los pecados pasados”.</a:t>
            </a:r>
          </a:p>
          <a:p>
            <a:pPr lvl="1"/>
            <a:r>
              <a:rPr lang="es-SV" sz="2800" dirty="0" smtClean="0"/>
              <a:t>Romanos 3:23-25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Influencia</a:t>
            </a:r>
            <a:r>
              <a:rPr lang="en-US" dirty="0" smtClean="0"/>
              <a:t> </a:t>
            </a:r>
            <a:r>
              <a:rPr lang="en-US" dirty="0" err="1" smtClean="0"/>
              <a:t>Publicitaria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La persona </a:t>
            </a:r>
            <a:r>
              <a:rPr lang="en-US" sz="3200" dirty="0" err="1" smtClean="0"/>
              <a:t>promedio</a:t>
            </a:r>
            <a:r>
              <a:rPr lang="en-US" sz="3200" dirty="0" smtClean="0"/>
              <a:t> en </a:t>
            </a:r>
            <a:r>
              <a:rPr lang="en-US" sz="3200" dirty="0" err="1" smtClean="0"/>
              <a:t>Estados</a:t>
            </a:r>
            <a:r>
              <a:rPr lang="en-US" sz="3200" dirty="0" smtClean="0"/>
              <a:t> </a:t>
            </a:r>
            <a:r>
              <a:rPr lang="en-US" sz="3200" dirty="0" err="1" smtClean="0"/>
              <a:t>Unidos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diariamente</a:t>
            </a:r>
            <a:r>
              <a:rPr lang="en-US" sz="3200" dirty="0" smtClean="0"/>
              <a:t> 35 </a:t>
            </a:r>
            <a:r>
              <a:rPr lang="en-US" sz="3200" dirty="0" err="1" smtClean="0"/>
              <a:t>comerciales</a:t>
            </a:r>
            <a:r>
              <a:rPr lang="en-US" sz="3200" dirty="0" smtClean="0"/>
              <a:t> de TV</a:t>
            </a:r>
          </a:p>
          <a:p>
            <a:pPr lvl="1"/>
            <a:r>
              <a:rPr lang="en-US" sz="3200" dirty="0" err="1" smtClean="0"/>
              <a:t>Escucha</a:t>
            </a:r>
            <a:r>
              <a:rPr lang="en-US" sz="3200" dirty="0" smtClean="0"/>
              <a:t> 38 </a:t>
            </a:r>
            <a:r>
              <a:rPr lang="en-US" sz="3200" dirty="0" err="1" smtClean="0"/>
              <a:t>anuncios</a:t>
            </a:r>
            <a:r>
              <a:rPr lang="en-US" sz="3200" dirty="0" smtClean="0"/>
              <a:t> de radio.</a:t>
            </a:r>
          </a:p>
          <a:p>
            <a:pPr lvl="1"/>
            <a:r>
              <a:rPr lang="en-US" sz="3200" dirty="0" err="1" smtClean="0"/>
              <a:t>Ve</a:t>
            </a:r>
            <a:r>
              <a:rPr lang="en-US" sz="3200" dirty="0" smtClean="0"/>
              <a:t> 15 </a:t>
            </a:r>
            <a:r>
              <a:rPr lang="en-US" sz="3200" dirty="0" err="1" smtClean="0"/>
              <a:t>anuncios</a:t>
            </a:r>
            <a:r>
              <a:rPr lang="en-US" sz="3200" dirty="0" smtClean="0"/>
              <a:t> en </a:t>
            </a:r>
            <a:r>
              <a:rPr lang="en-US" sz="3200" dirty="0" err="1" smtClean="0"/>
              <a:t>revistas</a:t>
            </a:r>
            <a:endParaRPr lang="en-US" sz="3200" dirty="0" smtClean="0"/>
          </a:p>
          <a:p>
            <a:pPr lvl="1"/>
            <a:r>
              <a:rPr lang="en-US" sz="3200" dirty="0" err="1" smtClean="0"/>
              <a:t>Ve</a:t>
            </a:r>
            <a:r>
              <a:rPr lang="en-US" sz="3200" dirty="0" smtClean="0"/>
              <a:t> 185 </a:t>
            </a:r>
            <a:r>
              <a:rPr lang="en-US" sz="3200" dirty="0" err="1" smtClean="0"/>
              <a:t>anuncios</a:t>
            </a:r>
            <a:r>
              <a:rPr lang="en-US" sz="3200" dirty="0" smtClean="0"/>
              <a:t> en </a:t>
            </a:r>
            <a:r>
              <a:rPr lang="en-US" sz="3200" dirty="0" err="1" smtClean="0"/>
              <a:t>periódicos</a:t>
            </a:r>
            <a:endParaRPr lang="en-US" sz="3200" dirty="0" smtClean="0"/>
          </a:p>
          <a:p>
            <a:pPr lvl="1"/>
            <a:endParaRPr lang="en-US" dirty="0"/>
          </a:p>
          <a:p>
            <a:pPr lvl="1" algn="ctr">
              <a:buNone/>
            </a:pPr>
            <a:r>
              <a:rPr lang="en-US" dirty="0" smtClean="0"/>
              <a:t>CADA DIA DE LA SEMANA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Todo</a:t>
            </a:r>
            <a:r>
              <a:rPr lang="en-US" dirty="0" smtClean="0"/>
              <a:t> el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Tuviere</a:t>
            </a:r>
            <a:r>
              <a:rPr lang="en-US" dirty="0" smtClean="0"/>
              <a:t> </a:t>
            </a:r>
            <a:r>
              <a:rPr lang="en-US" dirty="0" err="1" smtClean="0"/>
              <a:t>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SV" sz="2800" dirty="0" smtClean="0"/>
              <a:t>“Y el que estaba sentado en el trono dijo: He aquí, yo hago nuevas todas las cosas. Y me dijo: Escribe; porque estas palabras son fieles y verdaderas. Y me dijo: Hecho está. Yo soy el Alfa y la Omega, el principio y el fin. </a:t>
            </a:r>
            <a:r>
              <a:rPr lang="es-SV" sz="2800" b="1" i="1" dirty="0" smtClean="0"/>
              <a:t>Al que tuviere sed</a:t>
            </a:r>
            <a:r>
              <a:rPr lang="es-SV" sz="2800" dirty="0" smtClean="0"/>
              <a:t>, </a:t>
            </a:r>
            <a:r>
              <a:rPr lang="es-SV" sz="2800" i="1" dirty="0" smtClean="0"/>
              <a:t>yo le daré </a:t>
            </a:r>
            <a:r>
              <a:rPr lang="es-SV" sz="2800" b="1" i="1" dirty="0" smtClean="0"/>
              <a:t>gratuitamente </a:t>
            </a:r>
            <a:r>
              <a:rPr lang="es-SV" sz="2800" i="1" dirty="0" smtClean="0"/>
              <a:t>de la fuente del </a:t>
            </a:r>
            <a:r>
              <a:rPr lang="es-SV" sz="2800" b="1" i="1" dirty="0" smtClean="0"/>
              <a:t>agua de la vida</a:t>
            </a:r>
            <a:r>
              <a:rPr lang="es-SV" sz="2800" dirty="0" smtClean="0"/>
              <a:t>.” </a:t>
            </a:r>
          </a:p>
          <a:p>
            <a:pPr lvl="1"/>
            <a:r>
              <a:rPr lang="en-US" sz="2800" dirty="0" err="1" smtClean="0"/>
              <a:t>Apocalipsis</a:t>
            </a:r>
            <a:r>
              <a:rPr lang="en-US" sz="2800" dirty="0" smtClean="0"/>
              <a:t> 21:5-6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Datos</a:t>
            </a:r>
            <a:r>
              <a:rPr lang="en-US" dirty="0" smtClean="0"/>
              <a:t> a </a:t>
            </a:r>
            <a:r>
              <a:rPr lang="en-US" dirty="0" err="1" smtClean="0"/>
              <a:t>Considerar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Las </a:t>
            </a:r>
            <a:r>
              <a:rPr lang="en-US" sz="3200" dirty="0" err="1" smtClean="0"/>
              <a:t>investigaciones</a:t>
            </a:r>
            <a:r>
              <a:rPr lang="en-US" sz="3200" dirty="0" smtClean="0"/>
              <a:t> </a:t>
            </a:r>
            <a:r>
              <a:rPr lang="en-US" sz="3200" dirty="0" err="1" smtClean="0"/>
              <a:t>han</a:t>
            </a:r>
            <a:r>
              <a:rPr lang="en-US" sz="3200" dirty="0" smtClean="0"/>
              <a:t> </a:t>
            </a:r>
            <a:r>
              <a:rPr lang="en-US" sz="3200" dirty="0" err="1" smtClean="0"/>
              <a:t>demostrado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la </a:t>
            </a:r>
            <a:r>
              <a:rPr lang="en-US" sz="3200" dirty="0" err="1" smtClean="0"/>
              <a:t>mayoría</a:t>
            </a:r>
            <a:r>
              <a:rPr lang="en-US" sz="3200" dirty="0" smtClean="0"/>
              <a:t> de la </a:t>
            </a:r>
            <a:r>
              <a:rPr lang="en-US" sz="3200" dirty="0" err="1" smtClean="0"/>
              <a:t>gente</a:t>
            </a:r>
            <a:r>
              <a:rPr lang="en-US" sz="3200" dirty="0" smtClean="0"/>
              <a:t> </a:t>
            </a:r>
            <a:r>
              <a:rPr lang="en-US" sz="3200" dirty="0" err="1" smtClean="0"/>
              <a:t>recuerda</a:t>
            </a:r>
            <a:r>
              <a:rPr lang="en-US" sz="3200" dirty="0" smtClean="0"/>
              <a:t> </a:t>
            </a:r>
            <a:r>
              <a:rPr lang="en-US" sz="3200" dirty="0" err="1" smtClean="0"/>
              <a:t>sólo</a:t>
            </a:r>
            <a:r>
              <a:rPr lang="en-US" sz="3200" dirty="0" smtClean="0"/>
              <a:t> </a:t>
            </a:r>
            <a:r>
              <a:rPr lang="en-US" sz="3200" dirty="0" err="1" smtClean="0"/>
              <a:t>uno</a:t>
            </a:r>
            <a:r>
              <a:rPr lang="en-US" sz="3200" dirty="0" smtClean="0"/>
              <a:t> de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catorce</a:t>
            </a:r>
            <a:r>
              <a:rPr lang="en-US" sz="3200" dirty="0" smtClean="0"/>
              <a:t>  (1:14) </a:t>
            </a:r>
            <a:r>
              <a:rPr lang="en-US" sz="3200" dirty="0" err="1" smtClean="0"/>
              <a:t>comerciales</a:t>
            </a:r>
            <a:r>
              <a:rPr lang="en-US" sz="3200" dirty="0" smtClean="0"/>
              <a:t> a los </a:t>
            </a:r>
            <a:r>
              <a:rPr lang="en-US" sz="3200" dirty="0" err="1" smtClean="0"/>
              <a:t>que</a:t>
            </a:r>
            <a:r>
              <a:rPr lang="en-US" sz="3200" dirty="0" smtClean="0"/>
              <a:t> se </a:t>
            </a:r>
            <a:r>
              <a:rPr lang="en-US" sz="3200" dirty="0" err="1" smtClean="0"/>
              <a:t>enfrenta</a:t>
            </a:r>
            <a:r>
              <a:rPr lang="en-US" sz="3200" dirty="0" smtClean="0"/>
              <a:t>.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33794" name="Picture 2" descr="http://ts1.mm.bing.net/images/thumbnail.aspx?q=4927088401384800&amp;id=4f242db2ccc14c3da11b40e49338e5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3886200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Creatividad</a:t>
            </a:r>
            <a:r>
              <a:rPr lang="en-US" dirty="0" smtClean="0"/>
              <a:t> </a:t>
            </a:r>
            <a:r>
              <a:rPr lang="en-US" dirty="0" err="1" smtClean="0"/>
              <a:t>Publicitaria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 la </a:t>
            </a:r>
            <a:r>
              <a:rPr lang="en-US" sz="3200" dirty="0" err="1" smtClean="0"/>
              <a:t>habilidad</a:t>
            </a:r>
            <a:r>
              <a:rPr lang="en-US" sz="3200" dirty="0" smtClean="0"/>
              <a:t> de </a:t>
            </a:r>
            <a:r>
              <a:rPr lang="en-US" sz="3200" dirty="0" err="1" smtClean="0"/>
              <a:t>tomar</a:t>
            </a:r>
            <a:r>
              <a:rPr lang="en-US" sz="3200" dirty="0" smtClean="0"/>
              <a:t> el </a:t>
            </a:r>
            <a:r>
              <a:rPr lang="en-US" sz="3200" dirty="0" err="1" smtClean="0"/>
              <a:t>beneficio</a:t>
            </a:r>
            <a:r>
              <a:rPr lang="en-US" sz="3200" dirty="0" smtClean="0"/>
              <a:t> de un </a:t>
            </a:r>
            <a:r>
              <a:rPr lang="en-US" sz="3200" dirty="0" err="1" smtClean="0"/>
              <a:t>producto</a:t>
            </a:r>
            <a:r>
              <a:rPr lang="en-US" sz="3200" dirty="0" smtClean="0"/>
              <a:t> o la </a:t>
            </a:r>
            <a:r>
              <a:rPr lang="en-US" sz="3200" dirty="0" err="1" smtClean="0"/>
              <a:t>solución</a:t>
            </a:r>
            <a:r>
              <a:rPr lang="en-US" sz="3200" dirty="0" smtClean="0"/>
              <a:t> a un </a:t>
            </a:r>
            <a:r>
              <a:rPr lang="en-US" sz="3200" dirty="0" err="1" smtClean="0"/>
              <a:t>problema</a:t>
            </a:r>
            <a:r>
              <a:rPr lang="en-US" sz="3200" dirty="0" smtClean="0"/>
              <a:t> del </a:t>
            </a:r>
            <a:r>
              <a:rPr lang="en-US" sz="3200" dirty="0" err="1" smtClean="0"/>
              <a:t>mercado</a:t>
            </a:r>
            <a:r>
              <a:rPr lang="en-US" sz="3200" dirty="0" smtClean="0"/>
              <a:t> </a:t>
            </a:r>
            <a:r>
              <a:rPr lang="en-US" sz="3200" dirty="0" err="1" smtClean="0"/>
              <a:t>objetivo</a:t>
            </a:r>
            <a:r>
              <a:rPr lang="en-US" sz="3200" dirty="0" smtClean="0"/>
              <a:t> y </a:t>
            </a:r>
            <a:r>
              <a:rPr lang="en-US" sz="3200" dirty="0" err="1" smtClean="0"/>
              <a:t>presentarlo</a:t>
            </a:r>
            <a:r>
              <a:rPr lang="en-US" sz="3200" dirty="0" smtClean="0"/>
              <a:t> en forma </a:t>
            </a:r>
            <a:r>
              <a:rPr lang="en-US" sz="3200" b="1" i="1" dirty="0" err="1" smtClean="0"/>
              <a:t>objetiva</a:t>
            </a:r>
            <a:r>
              <a:rPr lang="en-US" sz="3200" b="1" i="1" dirty="0" smtClean="0"/>
              <a:t> y memorable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800" dirty="0" smtClean="0"/>
              <a:t>.</a:t>
            </a:r>
            <a:endParaRPr lang="en-US" sz="800" dirty="0"/>
          </a:p>
        </p:txBody>
      </p:sp>
      <p:pic>
        <p:nvPicPr>
          <p:cNvPr id="31748" name="Picture 4" descr="http://ts2.mm.bing.net/images/thumbnail.aspx?q=4934149317133609&amp;id=9b6286f2b27623d9de3e5035bb20c5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828800"/>
            <a:ext cx="3223260" cy="4029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Ejercicio</a:t>
            </a:r>
            <a:r>
              <a:rPr lang="en-US" dirty="0" smtClean="0"/>
              <a:t> de </a:t>
            </a:r>
            <a:r>
              <a:rPr lang="en-US" dirty="0" err="1" smtClean="0"/>
              <a:t>Recordación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err="1" smtClean="0"/>
              <a:t>Vio</a:t>
            </a:r>
            <a:r>
              <a:rPr lang="en-US" sz="3200" dirty="0" smtClean="0"/>
              <a:t> </a:t>
            </a:r>
            <a:r>
              <a:rPr lang="en-US" sz="3200" dirty="0" err="1" smtClean="0"/>
              <a:t>usted</a:t>
            </a:r>
            <a:r>
              <a:rPr lang="en-US" sz="3200" dirty="0" smtClean="0"/>
              <a:t> la TV </a:t>
            </a:r>
            <a:r>
              <a:rPr lang="en-US" sz="3200" dirty="0" err="1" smtClean="0"/>
              <a:t>anoche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Qué</a:t>
            </a:r>
            <a:r>
              <a:rPr lang="en-US" sz="3200" dirty="0" smtClean="0"/>
              <a:t> </a:t>
            </a:r>
            <a:r>
              <a:rPr lang="en-US" sz="3200" dirty="0" err="1" smtClean="0"/>
              <a:t>tiempo</a:t>
            </a:r>
            <a:r>
              <a:rPr lang="en-US" sz="3200" dirty="0" smtClean="0"/>
              <a:t> le </a:t>
            </a:r>
            <a:r>
              <a:rPr lang="en-US" sz="3200" dirty="0" err="1" smtClean="0"/>
              <a:t>dedicó</a:t>
            </a:r>
            <a:r>
              <a:rPr lang="en-US" sz="3200" dirty="0" smtClean="0"/>
              <a:t>?</a:t>
            </a:r>
          </a:p>
          <a:p>
            <a:r>
              <a:rPr lang="en-US" sz="3200" dirty="0" err="1" smtClean="0"/>
              <a:t>Mencione</a:t>
            </a:r>
            <a:r>
              <a:rPr lang="en-US" sz="3200" dirty="0" smtClean="0"/>
              <a:t> un </a:t>
            </a:r>
            <a:r>
              <a:rPr lang="en-US" sz="3200" dirty="0" err="1" smtClean="0"/>
              <a:t>comercial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recuerde</a:t>
            </a:r>
            <a:r>
              <a:rPr lang="en-US" sz="3200" dirty="0" smtClean="0"/>
              <a:t> </a:t>
            </a:r>
            <a:r>
              <a:rPr lang="en-US" sz="3200" dirty="0" err="1" smtClean="0"/>
              <a:t>haber</a:t>
            </a:r>
            <a:r>
              <a:rPr lang="en-US" sz="3200" dirty="0" smtClean="0"/>
              <a:t> </a:t>
            </a:r>
            <a:r>
              <a:rPr lang="en-US" sz="3200" dirty="0" err="1" smtClean="0"/>
              <a:t>visto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err="1" smtClean="0"/>
              <a:t>Cuál</a:t>
            </a:r>
            <a:r>
              <a:rPr lang="en-US" sz="3200" dirty="0" smtClean="0"/>
              <a:t> era el </a:t>
            </a:r>
            <a:r>
              <a:rPr lang="en-US" sz="3200" dirty="0" err="1" smtClean="0"/>
              <a:t>tipo</a:t>
            </a:r>
            <a:r>
              <a:rPr lang="en-US" sz="3200" dirty="0" smtClean="0"/>
              <a:t> de </a:t>
            </a:r>
            <a:r>
              <a:rPr lang="en-US" sz="3200" dirty="0" err="1" smtClean="0"/>
              <a:t>producto</a:t>
            </a:r>
            <a:r>
              <a:rPr lang="en-US" sz="3200" dirty="0" smtClean="0"/>
              <a:t>?</a:t>
            </a:r>
          </a:p>
          <a:p>
            <a:pPr lvl="1"/>
            <a:r>
              <a:rPr lang="en-US" sz="3200" dirty="0" err="1" smtClean="0"/>
              <a:t>Cuál</a:t>
            </a:r>
            <a:r>
              <a:rPr lang="en-US" sz="3200" dirty="0" smtClean="0"/>
              <a:t> era la </a:t>
            </a:r>
            <a:r>
              <a:rPr lang="en-US" sz="3200" dirty="0" err="1" smtClean="0"/>
              <a:t>marca</a:t>
            </a:r>
            <a:r>
              <a:rPr lang="en-US" sz="3200" dirty="0" smtClean="0"/>
              <a:t>?</a:t>
            </a:r>
          </a:p>
          <a:p>
            <a:pPr lvl="1"/>
            <a:r>
              <a:rPr lang="en-US" sz="3200" dirty="0" err="1" smtClean="0"/>
              <a:t>Cuál</a:t>
            </a:r>
            <a:r>
              <a:rPr lang="en-US" sz="3200" dirty="0" smtClean="0"/>
              <a:t> era el </a:t>
            </a:r>
            <a:r>
              <a:rPr lang="en-US" sz="3200" dirty="0" err="1" smtClean="0"/>
              <a:t>beneficio</a:t>
            </a:r>
            <a:r>
              <a:rPr lang="en-US" sz="3200" dirty="0" smtClean="0"/>
              <a:t> o la idea principal?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Antes de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Publicidad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Hay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pensar</a:t>
            </a:r>
            <a:r>
              <a:rPr lang="en-US" sz="3600" dirty="0" smtClean="0"/>
              <a:t> en la </a:t>
            </a:r>
            <a:r>
              <a:rPr lang="en-US" sz="3600" b="1" i="1" dirty="0" smtClean="0"/>
              <a:t>ESTRATEGIA</a:t>
            </a:r>
          </a:p>
          <a:p>
            <a:endParaRPr lang="en-US" sz="3600" dirty="0"/>
          </a:p>
          <a:p>
            <a:r>
              <a:rPr lang="en-US" sz="3600" dirty="0" smtClean="0"/>
              <a:t>El </a:t>
            </a:r>
            <a:r>
              <a:rPr lang="en-US" sz="3600" b="1" i="1" dirty="0" smtClean="0"/>
              <a:t>POR QUE  </a:t>
            </a:r>
            <a:r>
              <a:rPr lang="en-US" sz="3600" dirty="0" err="1" smtClean="0"/>
              <a:t>es</a:t>
            </a:r>
            <a:r>
              <a:rPr lang="en-US" sz="3600" dirty="0" smtClean="0"/>
              <a:t> tan </a:t>
            </a:r>
            <a:r>
              <a:rPr lang="en-US" sz="3600" dirty="0" err="1" smtClean="0"/>
              <a:t>importante</a:t>
            </a:r>
            <a:r>
              <a:rPr lang="en-US" sz="3600" dirty="0" smtClean="0"/>
              <a:t> </a:t>
            </a:r>
            <a:r>
              <a:rPr lang="en-US" sz="3600" dirty="0" err="1" smtClean="0"/>
              <a:t>como</a:t>
            </a:r>
            <a:r>
              <a:rPr lang="en-US" sz="3600" dirty="0" smtClean="0"/>
              <a:t> la </a:t>
            </a:r>
            <a:r>
              <a:rPr lang="en-US" sz="3600" b="1" i="1" dirty="0" smtClean="0"/>
              <a:t>FORMA</a:t>
            </a:r>
            <a:r>
              <a:rPr lang="en-US" sz="3600" dirty="0" smtClean="0"/>
              <a:t> en </a:t>
            </a:r>
            <a:r>
              <a:rPr lang="en-US" sz="3600" dirty="0" err="1" smtClean="0"/>
              <a:t>que</a:t>
            </a:r>
            <a:r>
              <a:rPr lang="en-US" sz="3600" dirty="0" smtClean="0"/>
              <a:t> se </a:t>
            </a:r>
            <a:r>
              <a:rPr lang="en-US" sz="3600" dirty="0" err="1" smtClean="0"/>
              <a:t>desee</a:t>
            </a:r>
            <a:r>
              <a:rPr lang="en-US" sz="3600" dirty="0" smtClean="0"/>
              <a:t> </a:t>
            </a:r>
            <a:r>
              <a:rPr lang="en-US" sz="3600" dirty="0" err="1" smtClean="0"/>
              <a:t>comunicar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Estrategia</a:t>
            </a:r>
            <a:r>
              <a:rPr lang="en-US" dirty="0" smtClean="0"/>
              <a:t> </a:t>
            </a:r>
            <a:r>
              <a:rPr lang="en-US" dirty="0" err="1" smtClean="0"/>
              <a:t>Publicitaria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formulación</a:t>
            </a:r>
            <a:r>
              <a:rPr lang="en-US" sz="3600" dirty="0" smtClean="0"/>
              <a:t> de un </a:t>
            </a:r>
            <a:r>
              <a:rPr lang="en-US" sz="3600" dirty="0" err="1" smtClean="0"/>
              <a:t>mensaje</a:t>
            </a:r>
            <a:r>
              <a:rPr lang="en-US" sz="3600" dirty="0" smtClean="0"/>
              <a:t> </a:t>
            </a:r>
            <a:r>
              <a:rPr lang="en-US" sz="3600" dirty="0" err="1" smtClean="0"/>
              <a:t>publicitario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me </a:t>
            </a:r>
            <a:r>
              <a:rPr lang="en-US" sz="3600" dirty="0" err="1" smtClean="0"/>
              <a:t>permita</a:t>
            </a:r>
            <a:r>
              <a:rPr lang="en-US" sz="3600" dirty="0" smtClean="0"/>
              <a:t> </a:t>
            </a:r>
            <a:r>
              <a:rPr lang="en-US" sz="3600" dirty="0" err="1" smtClean="0"/>
              <a:t>alcanzar</a:t>
            </a:r>
            <a:r>
              <a:rPr lang="en-US" sz="3600" dirty="0" smtClean="0"/>
              <a:t> </a:t>
            </a:r>
            <a:r>
              <a:rPr lang="en-US" sz="3600" dirty="0" err="1" smtClean="0"/>
              <a:t>mis</a:t>
            </a:r>
            <a:r>
              <a:rPr lang="en-US" sz="3600" dirty="0" smtClean="0"/>
              <a:t> </a:t>
            </a:r>
            <a:r>
              <a:rPr lang="en-US" sz="3600" dirty="0" err="1" smtClean="0"/>
              <a:t>objetivos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pic>
        <p:nvPicPr>
          <p:cNvPr id="4" name="Picture 6" descr="http://t3.gstatic.com/images?q=tbn:ANd9GcTt8sWCqRsLUicJyhpmHYfj_g6jfmoRoH-v-iYI4xHEfrg9dW4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810000"/>
            <a:ext cx="3661124" cy="2204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750</TotalTime>
  <Words>1341</Words>
  <Application>Microsoft Macintosh PowerPoint</Application>
  <PresentationFormat>Presentación en pantalla (4:3)</PresentationFormat>
  <Paragraphs>163</Paragraphs>
  <Slides>40</Slides>
  <Notes>1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Civic</vt:lpstr>
      <vt:lpstr>“Cómo Hacer Publicidad Efectiva”</vt:lpstr>
      <vt:lpstr>La Publicidad</vt:lpstr>
      <vt:lpstr>Modelo Básico de Comunicación</vt:lpstr>
      <vt:lpstr>Influencia Publicitaria</vt:lpstr>
      <vt:lpstr>Datos a Considerar</vt:lpstr>
      <vt:lpstr>Creatividad Publicitaria</vt:lpstr>
      <vt:lpstr>Ejercicio de Recordación</vt:lpstr>
      <vt:lpstr>Antes de Hacer Publicidad</vt:lpstr>
      <vt:lpstr>Estrategia Publicitaria</vt:lpstr>
      <vt:lpstr>Pasos para Formular una Estrategia</vt:lpstr>
      <vt:lpstr>Objetivos Publicitarios</vt:lpstr>
      <vt:lpstr>Mercado Objetivo</vt:lpstr>
      <vt:lpstr>Ofrezca un Beneficio</vt:lpstr>
      <vt:lpstr>Diapositiva 14</vt:lpstr>
      <vt:lpstr>Diapositiva 15</vt:lpstr>
      <vt:lpstr>La Estrategia y el Slogan</vt:lpstr>
      <vt:lpstr>…el Slogan</vt:lpstr>
      <vt:lpstr>Tradicional/Vanguardista</vt:lpstr>
      <vt:lpstr>Parrilla/Tradicional</vt:lpstr>
      <vt:lpstr>…el Slogan</vt:lpstr>
      <vt:lpstr>Racional/Emocional</vt:lpstr>
      <vt:lpstr>Ocupando Dramatización</vt:lpstr>
      <vt:lpstr>Publicidad Disuasiva</vt:lpstr>
      <vt:lpstr>Publicidad Imitativa</vt:lpstr>
      <vt:lpstr>Para Hacer un Buen Anuncio</vt:lpstr>
      <vt:lpstr>Salir de lo Común</vt:lpstr>
      <vt:lpstr>El Efecto que Debe Producir</vt:lpstr>
      <vt:lpstr>Diapositiva 28</vt:lpstr>
      <vt:lpstr>Principios Bíblicos para Aplicar a la Estrategia Publicitaria</vt:lpstr>
      <vt:lpstr>Debe ser para Honra de Dios</vt:lpstr>
      <vt:lpstr>Debe ser Honesta</vt:lpstr>
      <vt:lpstr>Debe  ser de Buen Ejemplo</vt:lpstr>
      <vt:lpstr>Debe enviar un Buen Mensaje</vt:lpstr>
      <vt:lpstr>Debe ser Decente</vt:lpstr>
      <vt:lpstr>La Importancia del Buen Nombre</vt:lpstr>
      <vt:lpstr>El Nombre de Jesús y su Fama</vt:lpstr>
      <vt:lpstr>El Valor del Nombre</vt:lpstr>
      <vt:lpstr>Por qué se extendió su fama?</vt:lpstr>
      <vt:lpstr>La Redención Gratuita de Dios</vt:lpstr>
      <vt:lpstr>Para Todo el que Tuviere Sed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</dc:creator>
  <cp:lastModifiedBy>Iglesia Cristiana Josue Iglesia Cristiana Josue</cp:lastModifiedBy>
  <cp:revision>87</cp:revision>
  <dcterms:created xsi:type="dcterms:W3CDTF">2012-09-20T15:45:18Z</dcterms:created>
  <dcterms:modified xsi:type="dcterms:W3CDTF">2012-09-20T15:47:58Z</dcterms:modified>
</cp:coreProperties>
</file>