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5"/>
  </p:notesMasterIdLst>
  <p:handoutMasterIdLst>
    <p:handoutMasterId r:id="rId36"/>
  </p:handoutMasterIdLst>
  <p:sldIdLst>
    <p:sldId id="257" r:id="rId5"/>
    <p:sldId id="300" r:id="rId6"/>
    <p:sldId id="258" r:id="rId7"/>
    <p:sldId id="259" r:id="rId8"/>
    <p:sldId id="262" r:id="rId9"/>
    <p:sldId id="264" r:id="rId10"/>
    <p:sldId id="313" r:id="rId11"/>
    <p:sldId id="266" r:id="rId12"/>
    <p:sldId id="314" r:id="rId13"/>
    <p:sldId id="271" r:id="rId14"/>
    <p:sldId id="272" r:id="rId15"/>
    <p:sldId id="290" r:id="rId16"/>
    <p:sldId id="291" r:id="rId17"/>
    <p:sldId id="301" r:id="rId18"/>
    <p:sldId id="275" r:id="rId19"/>
    <p:sldId id="305" r:id="rId20"/>
    <p:sldId id="304" r:id="rId21"/>
    <p:sldId id="303" r:id="rId22"/>
    <p:sldId id="302" r:id="rId23"/>
    <p:sldId id="307" r:id="rId24"/>
    <p:sldId id="306" r:id="rId25"/>
    <p:sldId id="308" r:id="rId26"/>
    <p:sldId id="310" r:id="rId27"/>
    <p:sldId id="311" r:id="rId28"/>
    <p:sldId id="315" r:id="rId29"/>
    <p:sldId id="312" r:id="rId30"/>
    <p:sldId id="316" r:id="rId31"/>
    <p:sldId id="317" r:id="rId32"/>
    <p:sldId id="318" r:id="rId33"/>
    <p:sldId id="319" r:id="rId34"/>
  </p:sldIdLst>
  <p:sldSz cx="11522075" cy="6858000"/>
  <p:notesSz cx="9223375" cy="7010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62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go Castillo" initials="HC" lastIdx="1" clrIdx="0">
    <p:extLst>
      <p:ext uri="{19B8F6BF-5375-455C-9EA6-DF929625EA0E}">
        <p15:presenceInfo xmlns:p15="http://schemas.microsoft.com/office/powerpoint/2012/main" userId="S-1-5-21-151147892-404053376-1012880758-11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1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5179" autoAdjust="0"/>
  </p:normalViewPr>
  <p:slideViewPr>
    <p:cSldViewPr showGuides="1">
      <p:cViewPr varScale="1">
        <p:scale>
          <a:sx n="122" d="100"/>
          <a:sy n="122" d="100"/>
        </p:scale>
        <p:origin x="312" y="0"/>
      </p:cViewPr>
      <p:guideLst>
        <p:guide orient="horz" pos="2160"/>
        <p:guide pos="36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2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23657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0309D-D8E4-436E-8B16-6BD6FDCEF47A}" type="datetimeFigureOut">
              <a:rPr lang="es-ES" smtClean="0"/>
              <a:pPr/>
              <a:t>17/10/2014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23657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F566A-0049-47B4-A881-716E08DD3916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2290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3657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70FCA-1C97-4C03-8598-08B17C453D84}" type="datetimeFigureOut">
              <a:rPr lang="es-SV" smtClean="0"/>
              <a:t>17/10/2014</a:t>
            </a:fld>
            <a:endParaRPr lang="es-S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1888" y="525463"/>
            <a:ext cx="4419600" cy="2630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173" y="3330242"/>
            <a:ext cx="7377029" cy="315407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3657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C9699-C458-421C-BA52-8738F1BCA085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95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873676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20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75201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21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548783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22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813795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23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30754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67241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35687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78404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9728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64637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78453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3168749" y="2708920"/>
            <a:ext cx="8088456" cy="490066"/>
          </a:xfrm>
        </p:spPr>
        <p:txBody>
          <a:bodyPr>
            <a:noAutofit/>
          </a:bodyPr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s-SV" dirty="0" smtClean="0"/>
              <a:t>TITULO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-1" y="6453336"/>
            <a:ext cx="11522075" cy="404664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10" name="Flowchart: Document 9"/>
          <p:cNvSpPr/>
          <p:nvPr userDrawn="1"/>
        </p:nvSpPr>
        <p:spPr>
          <a:xfrm>
            <a:off x="-1" y="2420888"/>
            <a:ext cx="2808709" cy="1196752"/>
          </a:xfrm>
          <a:prstGeom prst="flowChartDocumen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393700" dist="482600" dir="16200000">
              <a:schemeClr val="tx2">
                <a:lumMod val="75000"/>
                <a:alpha val="32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25344"/>
            <a:ext cx="11522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Arial Narrow" pitchFamily="34" charset="0"/>
              </a:rPr>
              <a:t>IGLESIA CRISTIANA JOSUE					CONFERENCIAS</a:t>
            </a:r>
            <a:r>
              <a:rPr lang="es-SV" b="1" baseline="0" dirty="0" smtClean="0">
                <a:latin typeface="Arial Narrow" pitchFamily="34" charset="0"/>
              </a:rPr>
              <a:t>: LA BIBLIA Y LOS NEGOCIOS</a:t>
            </a:r>
            <a:endParaRPr lang="es-SV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700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-1" y="6453336"/>
            <a:ext cx="11522075" cy="404664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25344"/>
            <a:ext cx="11522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Arial Narrow" pitchFamily="34" charset="0"/>
              </a:rPr>
              <a:t>IGLESIA CRISTIANA JOSUE					CONFERENCIAS</a:t>
            </a:r>
            <a:r>
              <a:rPr lang="es-SV" b="1" baseline="0" dirty="0" smtClean="0">
                <a:latin typeface="Arial Narrow" pitchFamily="34" charset="0"/>
              </a:rPr>
              <a:t>: LA BIBLIA Y LOS NEGOCIOS</a:t>
            </a:r>
            <a:endParaRPr lang="es-SV" b="1" dirty="0">
              <a:latin typeface="Arial Narrow" pitchFamily="34" charset="0"/>
            </a:endParaRPr>
          </a:p>
        </p:txBody>
      </p:sp>
      <p:sp>
        <p:nvSpPr>
          <p:cNvPr id="7" name="5 Marcador de número de diapositiva"/>
          <p:cNvSpPr txBox="1">
            <a:spLocks/>
          </p:cNvSpPr>
          <p:nvPr userDrawn="1"/>
        </p:nvSpPr>
        <p:spPr>
          <a:xfrm>
            <a:off x="0" y="0"/>
            <a:ext cx="5689030" cy="404664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vert="horz" lIns="91440" tIns="45720" rIns="91440" bIns="45720" rtlCol="0" anchor="ctr"/>
          <a:lstStyle>
            <a:defPPr>
              <a:defRPr lang="es-S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8" name="5 Marcador de número de diapositiva"/>
          <p:cNvSpPr txBox="1">
            <a:spLocks/>
          </p:cNvSpPr>
          <p:nvPr userDrawn="1"/>
        </p:nvSpPr>
        <p:spPr>
          <a:xfrm>
            <a:off x="5756149" y="0"/>
            <a:ext cx="5689030" cy="404664"/>
          </a:xfrm>
          <a:prstGeom prst="rect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vert="horz" lIns="91440" tIns="45720" rIns="91440" bIns="45720" rtlCol="0" anchor="ctr"/>
          <a:lstStyle>
            <a:defPPr>
              <a:defRPr lang="es-S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54130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084B9-7F13-48A2-8365-4AA4CFC28833}" type="datetimeFigureOut">
              <a:rPr lang="es-SV" smtClean="0"/>
              <a:pPr/>
              <a:t>17/10/2014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957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084B9-7F13-48A2-8365-4AA4CFC28833}" type="datetimeFigureOut">
              <a:rPr lang="es-SV" smtClean="0"/>
              <a:pPr/>
              <a:t>17/10/2014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88748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76105" y="274638"/>
            <a:ext cx="103698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6105" y="1600202"/>
            <a:ext cx="1036986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76104" y="6356352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084B9-7F13-48A2-8365-4AA4CFC28833}" type="datetimeFigureOut">
              <a:rPr lang="es-SV" smtClean="0"/>
              <a:pPr/>
              <a:t>17/10/2014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936709" y="6356352"/>
            <a:ext cx="3648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57488" y="6356352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1151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62" r:id="rId3"/>
    <p:sldLayoutId id="2147483661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5149" y="2708920"/>
            <a:ext cx="8736528" cy="490066"/>
          </a:xfrm>
        </p:spPr>
        <p:txBody>
          <a:bodyPr/>
          <a:lstStyle/>
          <a:p>
            <a:pPr lvl="0"/>
            <a:r>
              <a:rPr lang="es-ES" sz="4000" dirty="0" smtClean="0"/>
              <a:t>“DE LA RUINA A LA PROSPERIDAD, EJEMPLOS VIVOS”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s-SV" sz="4000" dirty="0" smtClean="0"/>
              <a:t>24-10-2014</a:t>
            </a:r>
            <a:endParaRPr lang="es-SV" sz="4000" dirty="0"/>
          </a:p>
        </p:txBody>
      </p:sp>
      <p:sp>
        <p:nvSpPr>
          <p:cNvPr id="4" name="Rectangle 3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TextBox 4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6064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9" name="Title 1"/>
          <p:cNvSpPr>
            <a:spLocks noGrp="1"/>
          </p:cNvSpPr>
          <p:nvPr>
            <p:ph type="title" idx="4294967295"/>
          </p:nvPr>
        </p:nvSpPr>
        <p:spPr>
          <a:xfrm>
            <a:off x="2880717" y="548680"/>
            <a:ext cx="8088456" cy="490066"/>
          </a:xfrm>
        </p:spPr>
        <p:txBody>
          <a:bodyPr>
            <a:normAutofit fontScale="90000"/>
          </a:bodyPr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61037" y="0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AGENDA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084757" y="487025"/>
            <a:ext cx="943304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RUINA ECONOMICA: CAUSA O EFECTO</a:t>
            </a:r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ITUACIONES QUE TRAEN RUINA A LAS NACIONES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SITUACIONES QUE TRAEN RUINA A LAS EMPRESAS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1: BUSCAR EL PROBLEMA EN CASA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2: PONER A FUNCIONAR LAS FORTALEZAS  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3: UNIDAD DE CRITERIO Y VISION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4: RESPETO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5: RECONOCIMIENTO DE DIOS</a:t>
            </a:r>
          </a:p>
          <a:p>
            <a:endParaRPr lang="es-SV" sz="24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9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80517" y="836712"/>
            <a:ext cx="97210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 CAUSA NUMERO UNO DE LA RUINA DE LAS EMPPRESAS ES LA AUTOCOMPLACENCIA</a:t>
            </a:r>
          </a:p>
          <a:p>
            <a:pPr algn="just"/>
            <a:endParaRPr lang="es-ES" sz="2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 SIGUIENTE CAUSA ES EL DESCUIDO DEL ACTIVO MAS IMPORTANTE: </a:t>
            </a:r>
            <a:r>
              <a:rPr lang="es-ES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EL  CLIENTE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s-ES" sz="2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FINALMENTE, UNA VISION ERRADA SOBRE LA ESTRATEGIA IDONEA PARA CRECER TERMINA DEBILITANDO TODO PROYECTO EMPRESARIAL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s-ES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61037" y="0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RUINA DE LAS EMPRESAS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7801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761037" y="0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RUINA DE LAS EMPRESAS</a:t>
            </a:r>
            <a:endParaRPr lang="en-US" sz="2800" dirty="0"/>
          </a:p>
        </p:txBody>
      </p:sp>
      <p:sp>
        <p:nvSpPr>
          <p:cNvPr id="2" name="AutoShape 2" descr="Resultado de imagen para logo rca"/>
          <p:cNvSpPr>
            <a:spLocks noChangeAspect="1" noChangeArrowheads="1"/>
          </p:cNvSpPr>
          <p:nvPr/>
        </p:nvSpPr>
        <p:spPr bwMode="auto">
          <a:xfrm>
            <a:off x="288429" y="980728"/>
            <a:ext cx="149542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461" y="1124743"/>
            <a:ext cx="1855465" cy="97323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6701" y="1124744"/>
            <a:ext cx="1224136" cy="1080120"/>
          </a:xfrm>
          <a:prstGeom prst="rect">
            <a:avLst/>
          </a:prstGeom>
        </p:spPr>
      </p:pic>
      <p:sp>
        <p:nvSpPr>
          <p:cNvPr id="9" name="AutoShape 4" descr="Resultado de imagen para logo ford"/>
          <p:cNvSpPr>
            <a:spLocks noChangeAspect="1" noChangeArrowheads="1"/>
          </p:cNvSpPr>
          <p:nvPr/>
        </p:nvSpPr>
        <p:spPr bwMode="auto">
          <a:xfrm>
            <a:off x="-31750" y="-136525"/>
            <a:ext cx="103822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237" y="1124744"/>
            <a:ext cx="3071786" cy="14401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366" y="3306641"/>
            <a:ext cx="2736304" cy="142043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223" y="3311537"/>
            <a:ext cx="29718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01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084757" y="487025"/>
            <a:ext cx="943304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RUINA ECONOMICA: CAUSA O EFECTO</a:t>
            </a:r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ITUACIONES QUE TRAEN RUINA A LAS NACIONES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SITUACIONES QUE TRAEN RUINA A LAS EMPRESAS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1: BUSCAR EL PROBLEMA EN CASA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2: PONER A FUNCIONAR LAS FORTALEZAS  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3: UNIDAD DE CRITERIO Y VISION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4: RESPETO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5: RECONOCIMIENTO DE DIOS</a:t>
            </a:r>
          </a:p>
          <a:p>
            <a:endParaRPr lang="es-SV" sz="24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787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-30301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AGENDA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PROBLEMA EN CASA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2485" y="908720"/>
            <a:ext cx="98650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UcParenR"/>
            </a:pPr>
            <a:r>
              <a:rPr lang="es-ES" sz="2800" dirty="0" smtClean="0"/>
              <a:t>EN UN 90% DE LOS CASOS, EL PROBLEMA ESTA EN CASA. HAY QUE CERRAR LOS OIDOS A LAS EXCUSAS QUE BUSCAN LOS PROBLEMAS FUERA</a:t>
            </a:r>
          </a:p>
          <a:p>
            <a:pPr marL="514350" indent="-514350">
              <a:buAutoNum type="alphaUcParenR"/>
            </a:pPr>
            <a:endParaRPr lang="es-ES" sz="2800" dirty="0"/>
          </a:p>
          <a:p>
            <a:pPr marL="514350" indent="-514350">
              <a:buAutoNum type="alphaUcParenR"/>
            </a:pPr>
            <a:r>
              <a:rPr lang="es-ES" sz="2800" dirty="0" smtClean="0"/>
              <a:t>ES MAS FACIL SOLUCIONAR LOS PROBLEMAS DE ORIGEN INTERNO, QUE LOS PROBLEMAS EXTERNOS</a:t>
            </a:r>
          </a:p>
          <a:p>
            <a:pPr marL="514350" indent="-514350">
              <a:buAutoNum type="alphaUcParenR"/>
            </a:pPr>
            <a:endParaRPr lang="es-ES" sz="2800" dirty="0"/>
          </a:p>
          <a:p>
            <a:pPr marL="514350" indent="-514350">
              <a:buAutoNum type="alphaUcParenR"/>
            </a:pPr>
            <a:r>
              <a:rPr lang="es-ES" sz="2800" dirty="0" smtClean="0"/>
              <a:t>ESTO REQUIERE HUMILDAD Y VOLUNTAD PARA EL CAMBIO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596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PROBLEMA EN CASA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81316" y="1249862"/>
            <a:ext cx="87129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 b="1" dirty="0" smtClean="0"/>
              <a:t>“NO CREO QUE ESTE GOBIERNO PUEDE SOBREVIVIR EN EL LARGO PLAZO SI LA MITAD DE SUS CIUDADANOS SON ESCLAVOS Y LA MITAD LIBRES” </a:t>
            </a:r>
            <a:r>
              <a:rPr lang="es-ES" sz="3200" b="1" u="sng" dirty="0" smtClean="0"/>
              <a:t>ABRAHAM LINCOLN</a:t>
            </a:r>
            <a:endParaRPr lang="en-US" sz="32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1404553" y="3683189"/>
            <a:ext cx="8712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/>
              <a:t>“ EN  ESTE CASO, LE HEMOS FALLADO A NUESTROS CLIENTES, FALLAMOS CON ESE VEHICULO” </a:t>
            </a:r>
            <a:r>
              <a:rPr lang="es-ES" sz="3200" b="1" u="sng" dirty="0" smtClean="0"/>
              <a:t>MARY BARRA, CEO GENERAL MOTORS</a:t>
            </a: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94573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-30301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AGENDA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84757" y="487025"/>
            <a:ext cx="943304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RUINA ECONOMICA: CAUSA O EFECTO</a:t>
            </a:r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ITUACIONES QUE TRAEN RUINA A LAS NACIONES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SITUACIONES QUE TRAEN RUINA A LAS EMPRESAS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1: BUSCAR EL PROBLEMA EN CASA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2: PONER A FUNCIONAR LAS FORTALEZAS  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3: UNIDAD DE CRITERIO Y VISION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4: RESPETO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5: RECONOCIMIENTO DE DIOS</a:t>
            </a:r>
          </a:p>
          <a:p>
            <a:endParaRPr lang="es-SV" sz="24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425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b="1" dirty="0" smtClean="0">
                <a:solidFill>
                  <a:srgbClr val="002060"/>
                </a:solidFill>
                <a:latin typeface="+mn-lt"/>
              </a:rPr>
              <a:t>FORTALEZAS</a:t>
            </a:r>
          </a:p>
        </p:txBody>
      </p:sp>
      <p:sp>
        <p:nvSpPr>
          <p:cNvPr id="9" name="Rectangle 8"/>
          <p:cNvSpPr/>
          <p:nvPr/>
        </p:nvSpPr>
        <p:spPr>
          <a:xfrm>
            <a:off x="1089518" y="245033"/>
            <a:ext cx="96310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3200" dirty="0" smtClean="0"/>
          </a:p>
          <a:p>
            <a:pPr algn="ctr"/>
            <a:r>
              <a:rPr lang="es-ES" sz="3200" b="1" dirty="0" smtClean="0"/>
              <a:t>EN SU GRAN MAYORIA, TODO INDIVIDUO, ORGANIZACIÓN O PAIS FRACASAN PORQUE NUNCA IDENTIFICAN SUS FORTALEZAS Y LAS PONEN A TRABAJAR</a:t>
            </a:r>
            <a:endParaRPr lang="es-ES" sz="3200" dirty="0"/>
          </a:p>
        </p:txBody>
      </p:sp>
      <p:sp>
        <p:nvSpPr>
          <p:cNvPr id="2" name="Rectangle 1"/>
          <p:cNvSpPr/>
          <p:nvPr/>
        </p:nvSpPr>
        <p:spPr>
          <a:xfrm>
            <a:off x="1454150" y="3569501"/>
            <a:ext cx="575945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200" b="1" dirty="0" smtClean="0"/>
              <a:t>“POR LO CUAL TUVE MIEDO, Y FUI Y ESCONDÍ TU TALENTO EN LA TIERRA; AQUÍ TIENES LO QUE ES TUYO”</a:t>
            </a:r>
            <a:endParaRPr lang="en-US" sz="3200" b="1" dirty="0"/>
          </a:p>
        </p:txBody>
      </p:sp>
      <p:sp>
        <p:nvSpPr>
          <p:cNvPr id="3" name="AutoShape 2" descr="Resultado de imagen para parabola de los talentos"/>
          <p:cNvSpPr>
            <a:spLocks noChangeAspect="1" noChangeArrowheads="1"/>
          </p:cNvSpPr>
          <p:nvPr/>
        </p:nvSpPr>
        <p:spPr bwMode="auto">
          <a:xfrm>
            <a:off x="-31750" y="-136525"/>
            <a:ext cx="6477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7261" y="3693318"/>
            <a:ext cx="1872208" cy="1679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11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461" y="1772816"/>
            <a:ext cx="2376264" cy="2088232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b="1" dirty="0" smtClean="0">
                <a:solidFill>
                  <a:srgbClr val="002060"/>
                </a:solidFill>
                <a:latin typeface="+mn-lt"/>
              </a:rPr>
              <a:t>FORTALEZAS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28789" y="836712"/>
            <a:ext cx="7200800" cy="41857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ISRAEL: FORTALEZAS</a:t>
            </a:r>
          </a:p>
          <a:p>
            <a:endParaRPr lang="es-ES" dirty="0"/>
          </a:p>
          <a:p>
            <a:pPr marL="342900" indent="-342900">
              <a:buAutoNum type="alphaUcParenR"/>
            </a:pPr>
            <a:r>
              <a:rPr lang="es-ES" sz="2400" dirty="0" smtClean="0"/>
              <a:t>CAPACIDAD DE SOBREVIVIR EN CIRCUNSTANCIAS EXTREMAS. ESTA CAPACIDAD FUE APRENDIDA EN 2000 AÑOS DE EXILIO</a:t>
            </a:r>
          </a:p>
          <a:p>
            <a:pPr marL="342900" indent="-342900">
              <a:buAutoNum type="alphaUcParenR"/>
            </a:pPr>
            <a:r>
              <a:rPr lang="es-ES" sz="2400" dirty="0" smtClean="0"/>
              <a:t>PASION POR LA EDUCACIÒN</a:t>
            </a:r>
          </a:p>
          <a:p>
            <a:pPr marL="342900" indent="-342900">
              <a:buAutoNum type="alphaUcParenR"/>
            </a:pPr>
            <a:r>
              <a:rPr lang="es-ES" sz="2400" dirty="0" smtClean="0"/>
              <a:t>VIVIR EN UN TERRITORIO INHOSPITO TOPOGRAFICAMENTE</a:t>
            </a:r>
          </a:p>
          <a:p>
            <a:pPr marL="342900" indent="-342900">
              <a:buAutoNum type="alphaUcParenR"/>
            </a:pPr>
            <a:r>
              <a:rPr lang="es-ES" sz="2400" dirty="0" smtClean="0"/>
              <a:t>NECESIDAD DE INNOVAR PARA SOBREVIVIR</a:t>
            </a:r>
          </a:p>
          <a:p>
            <a:pPr marL="342900" indent="-342900">
              <a:buAutoNum type="alphaUcParenR"/>
            </a:pPr>
            <a:r>
              <a:rPr lang="es-ES" sz="2400" dirty="0" smtClean="0"/>
              <a:t>CONCIENCIA DE LA IMPORTANCIA DEL RESPETO AL PROJIMO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054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84757" y="487025"/>
            <a:ext cx="943304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RUINA ECONOMICA: CAUSA O EFECTO</a:t>
            </a:r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ITUACIONES QUE TRAEN RUINA A LAS NACIONES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SITUACIONES QUE TRAEN RUINA A LAS EMPRESAS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1: BUSCAR EL PROBLEMA EN CASA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2: PONER A FUNCIONAR LAS FORTALEZAS  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3: UNIDAD DE CRITERIO Y VISION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4: RESPETO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5: RECONOCIMIENTO DE DIOS</a:t>
            </a:r>
          </a:p>
          <a:p>
            <a:endParaRPr lang="es-SV" sz="24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SV" sz="3600" b="1" dirty="0" smtClean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429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30301"/>
            <a:ext cx="8088456" cy="490066"/>
          </a:xfrm>
        </p:spPr>
        <p:txBody>
          <a:bodyPr>
            <a:normAutofit fontScale="90000"/>
          </a:bodyPr>
          <a:lstStyle/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AGENDA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084757" y="487025"/>
            <a:ext cx="943304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RUINA ECONOMICA: CAUSA O EFECTO</a:t>
            </a:r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SITUACIONES QUE TRAEN RUINA A LAS NACIONES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SITUACIONES QUE TRAEN RUINA A LAS EMPRESAS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1: BUSCAR EL PROBLEMA EN CASA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2: PONER A FUNCIONAR LAS FORTALEZAS  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3: UNIDAD DE CRITERIO Y VISION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4: RESPETO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5: RECONOCIMIENTO DE DIOS</a:t>
            </a:r>
          </a:p>
          <a:p>
            <a:endParaRPr lang="es-SV" sz="24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260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b="1" dirty="0" smtClean="0">
                <a:solidFill>
                  <a:srgbClr val="002060"/>
                </a:solidFill>
                <a:latin typeface="+mn-lt"/>
              </a:rPr>
              <a:t>UNIDAD DE CRITERIO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89518" y="993805"/>
            <a:ext cx="96310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3200" dirty="0" smtClean="0"/>
          </a:p>
          <a:p>
            <a:pPr algn="ctr"/>
            <a:r>
              <a:rPr lang="es-ES" sz="3200" b="1" dirty="0" smtClean="0"/>
              <a:t>LA UNIDAD DE CRITERIO GENERA MOTIVACIÒN Y PAZ. ESTAS A SU VEZ FOMENTAN LA CREATIVIDAD Y EL ESFUERZO Y CONLLEVAN A UN INCREMENTO DE LA PRODUCTIVIDAD Y LA RIQUEZA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50123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415927" y="-335992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UNIDAD DE CRITERIO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89518" y="993805"/>
            <a:ext cx="96310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/>
              <a:t>ALEMANIA ESTABA TOTALMENTE EN RUINAS AL FINALIZAR LA SEGUNDA GUERRA MUNDIAL. LA RECONSTRUCCIÒN ESTUVO BASADA EN UN ACUERDO NACIONAL CUYA VISION ERA:</a:t>
            </a:r>
          </a:p>
          <a:p>
            <a:endParaRPr lang="es-ES" sz="3200" dirty="0"/>
          </a:p>
          <a:p>
            <a:pPr marL="514350" indent="-514350">
              <a:buAutoNum type="alphaUcParenR"/>
            </a:pPr>
            <a:r>
              <a:rPr lang="es-ES" sz="3200" dirty="0" smtClean="0"/>
              <a:t>CREACION DE UNA NUEVA MONEDA</a:t>
            </a:r>
          </a:p>
          <a:p>
            <a:pPr marL="514350" indent="-514350">
              <a:buAutoNum type="alphaUcParenR"/>
            </a:pPr>
            <a:r>
              <a:rPr lang="es-ES" sz="3200" dirty="0" smtClean="0"/>
              <a:t>INTRODUCCIÒN DE LA ECONOMIA DE MERCADO</a:t>
            </a:r>
          </a:p>
          <a:p>
            <a:pPr marL="514350" indent="-514350">
              <a:buAutoNum type="alphaUcParenR"/>
            </a:pPr>
            <a:r>
              <a:rPr lang="es-ES" sz="3200" dirty="0" smtClean="0"/>
              <a:t>SALARIOS BASADOS EN LA PRODUCTIVIDAD</a:t>
            </a:r>
          </a:p>
          <a:p>
            <a:pPr marL="514350" indent="-514350">
              <a:buAutoNum type="alphaUcParenR"/>
            </a:pPr>
            <a:r>
              <a:rPr lang="es-ES" sz="3200" dirty="0" smtClean="0"/>
              <a:t>RESPETO ABSOLUTO A LA PROPIEDAD PRIVADA</a:t>
            </a:r>
          </a:p>
        </p:txBody>
      </p:sp>
    </p:spTree>
    <p:extLst>
      <p:ext uri="{BB962C8B-B14F-4D97-AF65-F5344CB8AC3E}">
        <p14:creationId xmlns:p14="http://schemas.microsoft.com/office/powerpoint/2010/main" val="38567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493" y="764704"/>
            <a:ext cx="5343525" cy="53721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97141" y="2421217"/>
            <a:ext cx="4176464" cy="13542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CRECIMIENTO DEL PIB ALEMANIA</a:t>
            </a:r>
          </a:p>
          <a:p>
            <a:endParaRPr lang="es-ES" dirty="0"/>
          </a:p>
        </p:txBody>
      </p:sp>
      <p:sp>
        <p:nvSpPr>
          <p:cNvPr id="3" name="Oval 2"/>
          <p:cNvSpPr/>
          <p:nvPr/>
        </p:nvSpPr>
        <p:spPr>
          <a:xfrm>
            <a:off x="3903762" y="1334129"/>
            <a:ext cx="2304256" cy="35283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36901" y="3851756"/>
            <a:ext cx="12241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UNIDAD DE CRITERIO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125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084757" y="487025"/>
            <a:ext cx="943304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RUINA ECONOMICA: CAUSA O EFECTO</a:t>
            </a:r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ITUACIONES QUE TRAEN RUINA A LAS NACIONES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SITUACIONES QUE TRAEN RUINA A LAS EMPRESAS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1: BUSCAR EL PROBLEMA EN CASA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2: PONER A FUNCIONAR LAS FORTALEZAS  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3: UNIDAD DE CRITERIO Y VISION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4: RESPETO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5: RECONOCIMIENTO DE DIOS</a:t>
            </a:r>
          </a:p>
          <a:p>
            <a:endParaRPr lang="es-SV" sz="24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-30301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AGENDA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52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SV" b="1">
                <a:solidFill>
                  <a:schemeClr val="tx1"/>
                </a:solidFill>
              </a:rPr>
              <a:t>IGLESIA CRISTIANA JOSUE</a:t>
            </a:r>
            <a:endParaRPr lang="es-SV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89518" y="993805"/>
            <a:ext cx="96310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/>
              <a:t>RESPETO ES LA PRACTICA DIFERENCIAL ENTRE PROSPERIDAD Y RUINA:</a:t>
            </a:r>
          </a:p>
          <a:p>
            <a:endParaRPr lang="es-ES" sz="3200" dirty="0"/>
          </a:p>
          <a:p>
            <a:pPr marL="514350" indent="-514350">
              <a:buAutoNum type="alphaUcParenR"/>
            </a:pPr>
            <a:r>
              <a:rPr lang="es-ES" sz="3200" dirty="0" smtClean="0"/>
              <a:t>RESPETO A LA PROPIEDAD PRIVADA</a:t>
            </a:r>
          </a:p>
          <a:p>
            <a:pPr marL="514350" indent="-514350">
              <a:buAutoNum type="alphaUcParenR"/>
            </a:pPr>
            <a:r>
              <a:rPr lang="es-ES" sz="3200" dirty="0" smtClean="0"/>
              <a:t>RESPETO AL ESTADO DE DERECHO</a:t>
            </a:r>
          </a:p>
          <a:p>
            <a:pPr marL="514350" indent="-514350">
              <a:buAutoNum type="alphaUcParenR"/>
            </a:pPr>
            <a:r>
              <a:rPr lang="es-ES" sz="3200" dirty="0" smtClean="0"/>
              <a:t>RESPETO A LAS AUTORIDADES</a:t>
            </a:r>
          </a:p>
          <a:p>
            <a:pPr marL="514350" indent="-514350">
              <a:buAutoNum type="alphaUcParenR"/>
            </a:pPr>
            <a:r>
              <a:rPr lang="es-ES" sz="3200" dirty="0" smtClean="0"/>
              <a:t>RESPETO A LAS POLITICAS DE LA EMPRESA</a:t>
            </a:r>
          </a:p>
          <a:p>
            <a:pPr marL="514350" indent="-514350">
              <a:buAutoNum type="alphaUcParenR"/>
            </a:pPr>
            <a:r>
              <a:rPr lang="es-ES" sz="3200" dirty="0" smtClean="0"/>
              <a:t>RESPETO A LOS CLIENTES</a:t>
            </a:r>
          </a:p>
          <a:p>
            <a:pPr marL="514350" indent="-514350">
              <a:buAutoNum type="alphaUcParenR"/>
            </a:pPr>
            <a:r>
              <a:rPr lang="es-ES" sz="3200" dirty="0" smtClean="0"/>
              <a:t>RESPETO A LAS LEYES DE LA REPUBLICA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RESPETO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25218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SV" b="1">
                <a:solidFill>
                  <a:schemeClr val="tx1"/>
                </a:solidFill>
              </a:rPr>
              <a:t>IGLESIA CRISTIANA JOSUE</a:t>
            </a:r>
            <a:endParaRPr lang="es-SV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RESPETO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0477" y="1052736"/>
            <a:ext cx="9793088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A PARTIR DEL SIGLO XX, LA RESTAURACION DEL RESPETO HA SIDO EL COMUN DENOMINADOR DE LOS PAISES QUE HAN PASADO DE LA RUINA A LA PROSPERIDAD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720477" y="2636912"/>
            <a:ext cx="4320480" cy="3416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s-SV"/>
            </a:defPPr>
            <a:lvl1pPr algn="ctr">
              <a:defRPr sz="2800"/>
            </a:lvl1pPr>
          </a:lstStyle>
          <a:p>
            <a:pPr marL="457200" indent="-457200" algn="l">
              <a:buFont typeface="+mj-lt"/>
              <a:buAutoNum type="alphaLcParenR"/>
            </a:pPr>
            <a:r>
              <a:rPr lang="es-ES" sz="2400" dirty="0"/>
              <a:t>RESPETO DE LOS CIUDADANOS A SU GOBIERNO</a:t>
            </a:r>
          </a:p>
          <a:p>
            <a:pPr marL="457200" indent="-457200" algn="l">
              <a:buFont typeface="+mj-lt"/>
              <a:buAutoNum type="alphaLcParenR"/>
            </a:pPr>
            <a:r>
              <a:rPr lang="es-ES" sz="2400" dirty="0"/>
              <a:t>RESPETO ENTRE LOS CIUDADANOS</a:t>
            </a:r>
          </a:p>
          <a:p>
            <a:pPr marL="457200" indent="-457200" algn="l">
              <a:buFont typeface="+mj-lt"/>
              <a:buAutoNum type="alphaLcParenR"/>
            </a:pPr>
            <a:r>
              <a:rPr lang="es-ES" sz="2400" dirty="0"/>
              <a:t>RESPETO A LA PROPIEDAD PRIVADA</a:t>
            </a:r>
          </a:p>
          <a:p>
            <a:pPr marL="457200" indent="-457200" algn="l">
              <a:buFont typeface="+mj-lt"/>
              <a:buAutoNum type="alphaLcParenR"/>
            </a:pPr>
            <a:r>
              <a:rPr lang="es-ES" sz="2400" dirty="0"/>
              <a:t>RESPETO AL ESTADO DE DERECHO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741835" y="2602813"/>
            <a:ext cx="4752528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s-SV"/>
            </a:defPPr>
            <a:lvl1pPr algn="ctr">
              <a:defRPr sz="2800"/>
            </a:lvl1pPr>
          </a:lstStyle>
          <a:p>
            <a:pPr marL="457200" indent="-457200" algn="l">
              <a:buFont typeface="+mj-lt"/>
              <a:buAutoNum type="alphaLcParenR"/>
            </a:pPr>
            <a:r>
              <a:rPr lang="es-ES" sz="3200" dirty="0" smtClean="0"/>
              <a:t>SINGAPORE</a:t>
            </a:r>
          </a:p>
          <a:p>
            <a:pPr marL="457200" indent="-457200" algn="l">
              <a:buFont typeface="+mj-lt"/>
              <a:buAutoNum type="alphaLcParenR"/>
            </a:pPr>
            <a:endParaRPr lang="es-ES" sz="3200" dirty="0"/>
          </a:p>
          <a:p>
            <a:pPr marL="457200" indent="-457200" algn="l">
              <a:buFont typeface="+mj-lt"/>
              <a:buAutoNum type="alphaLcParenR"/>
            </a:pPr>
            <a:r>
              <a:rPr lang="es-ES" sz="3200" dirty="0" smtClean="0"/>
              <a:t>CHILE</a:t>
            </a:r>
          </a:p>
          <a:p>
            <a:pPr marL="457200" indent="-457200" algn="l">
              <a:buFont typeface="+mj-lt"/>
              <a:buAutoNum type="alphaLcParenR"/>
            </a:pPr>
            <a:endParaRPr lang="es-ES" sz="3200" dirty="0"/>
          </a:p>
          <a:p>
            <a:pPr marL="457200" indent="-457200" algn="l">
              <a:buFont typeface="+mj-lt"/>
              <a:buAutoNum type="alphaLcParenR"/>
            </a:pPr>
            <a:r>
              <a:rPr lang="es-ES" sz="3200" dirty="0" smtClean="0"/>
              <a:t>COLOMBIA</a:t>
            </a:r>
          </a:p>
          <a:p>
            <a:pPr marL="457200" indent="-457200" algn="l">
              <a:buFont typeface="+mj-lt"/>
              <a:buAutoNum type="alphaLcParenR"/>
            </a:pPr>
            <a:endParaRPr lang="es-ES" sz="3200" dirty="0"/>
          </a:p>
          <a:p>
            <a:pPr marL="457200" indent="-457200" algn="l">
              <a:buFont typeface="+mj-lt"/>
              <a:buAutoNum type="alphaLcParenR"/>
            </a:pPr>
            <a:r>
              <a:rPr lang="es-ES" sz="3200" dirty="0" smtClean="0"/>
              <a:t>COREA DEL SUR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013209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SV" b="1">
                <a:solidFill>
                  <a:schemeClr val="tx1"/>
                </a:solidFill>
              </a:rPr>
              <a:t>IGLESIA CRISTIANA JOSUE</a:t>
            </a:r>
            <a:endParaRPr lang="es-SV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501" y="764704"/>
            <a:ext cx="4320480" cy="35055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68549" y="465313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SINGAPORE: PIB PER CAPITA (1970-2012)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168749" y="548680"/>
            <a:ext cx="2448272" cy="30243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7061" y="784513"/>
            <a:ext cx="4464496" cy="3485763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8569349" y="692696"/>
            <a:ext cx="2448272" cy="30243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337101" y="467984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CHILE: PIB PER CAPITA (1970-2012)</a:t>
            </a:r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RESPETO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426364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17" y="1484784"/>
            <a:ext cx="3888432" cy="324036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SV" b="1">
                <a:solidFill>
                  <a:schemeClr val="tx1"/>
                </a:solidFill>
              </a:rPr>
              <a:t>IGLESIA CRISTIANA JOSUE</a:t>
            </a:r>
            <a:endParaRPr lang="es-SV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80517" y="5013176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SINGAPORE 1950</a:t>
            </a:r>
            <a:endParaRPr lang="en-US" sz="24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069" y="1484784"/>
            <a:ext cx="4176464" cy="31683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905053" y="4872260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SINGAPORE ACTUAL</a:t>
            </a:r>
            <a:endParaRPr lang="en-US" sz="2400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RESPETO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09309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SV" b="1">
                <a:solidFill>
                  <a:schemeClr val="tx1"/>
                </a:solidFill>
              </a:rPr>
              <a:t>IGLESIA CRISTIANA JOSUE</a:t>
            </a:r>
            <a:endParaRPr lang="es-SV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84757" y="487025"/>
            <a:ext cx="943304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RUINA ECONOMICA: CAUSA O EFECTO</a:t>
            </a:r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ITUACIONES QUE TRAEN RUINA A LAS NACIONES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SITUACIONES QUE TRAEN RUINA A LAS EMPRESAS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1: BUSCAR EL PROBLEMA EN CASA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2: PONER A FUNCIONAR LAS FORTALEZAS  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3: UNIDAD DE CRITERIO Y VISION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4: RESPETO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5: RECONOCIMIENTO DE DIOS</a:t>
            </a:r>
          </a:p>
          <a:p>
            <a:endParaRPr lang="es-SV" sz="24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84202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RECONOCIMIENTO DE DIOS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SV" b="1">
                <a:solidFill>
                  <a:schemeClr val="tx1"/>
                </a:solidFill>
              </a:rPr>
              <a:t>IGLESIA CRISTIANA JOSUE</a:t>
            </a:r>
            <a:endParaRPr lang="es-SV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40369" y="1324578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/>
              <a:t>¿Por qué se sublevan las naciones, </a:t>
            </a:r>
            <a:br>
              <a:rPr lang="es-ES" sz="2800" dirty="0"/>
            </a:br>
            <a:r>
              <a:rPr lang="es-ES" sz="2800" dirty="0"/>
              <a:t>          y los pueblos traman cosas vanas? </a:t>
            </a:r>
            <a:br>
              <a:rPr lang="es-ES" sz="2800" dirty="0"/>
            </a:br>
            <a:r>
              <a:rPr lang="es-ES" sz="2800" b="1" dirty="0"/>
              <a:t>2</a:t>
            </a:r>
            <a:r>
              <a:rPr lang="es-ES" sz="2800" dirty="0"/>
              <a:t> Se levantan los reyes de la tierra, </a:t>
            </a:r>
            <a:br>
              <a:rPr lang="es-ES" sz="2800" dirty="0"/>
            </a:br>
            <a:r>
              <a:rPr lang="es-ES" sz="2800" dirty="0"/>
              <a:t>          y los gobernantes traman unidos </a:t>
            </a:r>
            <a:br>
              <a:rPr lang="es-ES" sz="2800" dirty="0"/>
            </a:br>
            <a:r>
              <a:rPr lang="es-ES" sz="2800" dirty="0"/>
              <a:t>          contra el SEÑOR y contra su Ungido, </a:t>
            </a:r>
            <a:r>
              <a:rPr lang="es-ES" sz="2800" i="1" dirty="0"/>
              <a:t>diciendo:</a:t>
            </a:r>
            <a:r>
              <a:rPr lang="es-ES" sz="2800" dirty="0"/>
              <a:t> </a:t>
            </a:r>
            <a:br>
              <a:rPr lang="es-ES" sz="2800" dirty="0"/>
            </a:br>
            <a:r>
              <a:rPr lang="es-ES" sz="2800" b="1" dirty="0"/>
              <a:t>3</a:t>
            </a:r>
            <a:r>
              <a:rPr lang="es-ES" sz="2800" dirty="0"/>
              <a:t> ¡Rompamos sus cadenas </a:t>
            </a:r>
            <a:br>
              <a:rPr lang="es-ES" sz="2800" dirty="0"/>
            </a:br>
            <a:r>
              <a:rPr lang="es-ES" sz="2800" dirty="0"/>
              <a:t>          y echemos de nosotros sus cuerdas! </a:t>
            </a:r>
            <a:br>
              <a:rPr lang="es-ES" sz="2800" dirty="0"/>
            </a:br>
            <a:r>
              <a:rPr lang="es-ES" sz="2800" b="1" dirty="0"/>
              <a:t>4</a:t>
            </a:r>
            <a:r>
              <a:rPr lang="es-ES" sz="2800" dirty="0"/>
              <a:t> El que se sienta </a:t>
            </a:r>
            <a:r>
              <a:rPr lang="es-ES" sz="2800" i="1" dirty="0"/>
              <a:t>como Rey</a:t>
            </a:r>
            <a:r>
              <a:rPr lang="es-ES" sz="2800" dirty="0"/>
              <a:t> en los cielos se ríe, </a:t>
            </a:r>
            <a:br>
              <a:rPr lang="es-ES" sz="2800" dirty="0"/>
            </a:br>
            <a:r>
              <a:rPr lang="es-ES" sz="2800" dirty="0"/>
              <a:t>          </a:t>
            </a:r>
            <a:r>
              <a:rPr lang="es-ES" sz="2800" dirty="0">
                <a:solidFill>
                  <a:srgbClr val="FF0000"/>
                </a:solidFill>
              </a:rPr>
              <a:t>el Señor se burla de ellos. </a:t>
            </a:r>
            <a:br>
              <a:rPr lang="es-ES" sz="2800" dirty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56781" y="676489"/>
            <a:ext cx="302433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/>
              <a:t>SALMO 2:1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4159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761037" y="188640"/>
            <a:ext cx="8088456" cy="490066"/>
          </a:xfrm>
        </p:spPr>
        <p:txBody>
          <a:bodyPr>
            <a:normAutofit fontScale="90000"/>
          </a:bodyPr>
          <a:lstStyle/>
          <a:p>
            <a:pPr algn="l"/>
            <a:r>
              <a:rPr lang="es-SV" sz="36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CAUSA O EFECTO</a:t>
            </a:r>
            <a:r>
              <a:rPr lang="es-SV" sz="3600" b="1" dirty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600" b="1" dirty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80517" y="836712"/>
            <a:ext cx="97210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CUANDO HAY CRISIS ECONOMICA, NO SE DISCIERNE SI ESTA ES EL RESULTADO DE MALAS DECISIONES O SI ESTA ES LA </a:t>
            </a: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CAUSANTE DE</a:t>
            </a: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 CRISIS DE VALORES Y ANIMO </a:t>
            </a: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RESULTANTE</a:t>
            </a:r>
            <a:endParaRPr lang="es-ES" sz="2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s-ES" sz="2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AL HACER UN ESTUDIO DE LAS CRISIS EN LOS PAISES O EMPRESAS, SE LLEGA A LA CONCLUSION QUE EN UN 90% LA CAUSA ES ENDOGENA</a:t>
            </a:r>
          </a:p>
          <a:p>
            <a:pPr algn="just"/>
            <a:endParaRPr lang="es-ES" sz="2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SIN EMBARGO, EL SER HUMANO SIEMPRE BUSCARA FACTORES EXOGENOS 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s-ES" sz="2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AL ENFOCARSE EN LA EXOGENIDAD DE LA CRISIS, ESTA SE VUELVE DURADERA Y PROVOCA DESALIENTO Y FALTA DE PROPOSITO</a:t>
            </a:r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253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RECONOCIMIENTO DE DIOS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SV" b="1">
                <a:solidFill>
                  <a:schemeClr val="tx1"/>
                </a:solidFill>
              </a:rPr>
              <a:t>IGLESIA CRISTIANA JOSUE</a:t>
            </a:r>
            <a:endParaRPr lang="es-SV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0557" y="908720"/>
            <a:ext cx="7200800" cy="46166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EL RECONOCIMIENTO DE DIOS EN LA VIDA PERSONA, NACIONAL Y EN UNA EMPRESA TRAE:</a:t>
            </a:r>
          </a:p>
          <a:p>
            <a:endParaRPr lang="es-ES" dirty="0"/>
          </a:p>
          <a:p>
            <a:pPr marL="342900" indent="-342900">
              <a:buAutoNum type="alphaUcParenR"/>
            </a:pPr>
            <a:r>
              <a:rPr lang="es-ES" sz="3600" dirty="0" smtClean="0"/>
              <a:t>RESPETO</a:t>
            </a:r>
          </a:p>
          <a:p>
            <a:pPr marL="342900" indent="-342900">
              <a:buAutoNum type="alphaUcParenR"/>
            </a:pPr>
            <a:r>
              <a:rPr lang="es-ES" sz="3600" dirty="0" smtClean="0"/>
              <a:t>VISION</a:t>
            </a:r>
          </a:p>
          <a:p>
            <a:pPr marL="342900" indent="-342900">
              <a:buAutoNum type="alphaUcParenR"/>
            </a:pPr>
            <a:r>
              <a:rPr lang="es-ES" sz="3600" dirty="0" smtClean="0"/>
              <a:t>ORDEN</a:t>
            </a:r>
          </a:p>
          <a:p>
            <a:pPr marL="342900" indent="-342900">
              <a:buAutoNum type="alphaUcParenR"/>
            </a:pPr>
            <a:r>
              <a:rPr lang="es-ES" sz="3600" dirty="0" smtClean="0"/>
              <a:t>MOTIVACION</a:t>
            </a:r>
          </a:p>
          <a:p>
            <a:pPr marL="342900" indent="-342900">
              <a:buAutoNum type="alphaUcParenR"/>
            </a:pPr>
            <a:r>
              <a:rPr lang="es-ES" sz="3600" dirty="0" smtClean="0"/>
              <a:t>DESEO DE MEJORA CONTINUA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60623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617021" y="-20339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SV" sz="2800" dirty="0" smtClean="0">
              <a:solidFill>
                <a:srgbClr val="002060"/>
              </a:solidFill>
              <a:latin typeface="+mn-lt"/>
            </a:endParaRPr>
          </a:p>
          <a:p>
            <a:pPr algn="l"/>
            <a:endParaRPr lang="es-SV" sz="2800" dirty="0">
              <a:solidFill>
                <a:srgbClr val="002060"/>
              </a:solidFill>
              <a:latin typeface="+mn-lt"/>
            </a:endParaRPr>
          </a:p>
          <a:p>
            <a:pPr algn="l"/>
            <a:endParaRPr lang="es-SV" sz="28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CAUSA O EFECTO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0477" y="1196752"/>
            <a:ext cx="575945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2400" dirty="0"/>
              <a:t>Jueces 6:1-6 </a:t>
            </a:r>
            <a:br>
              <a:rPr lang="es-ES" sz="2400" dirty="0"/>
            </a:br>
            <a:r>
              <a:rPr lang="es-ES" sz="2400" dirty="0"/>
              <a:t>“Los hijos de Israel </a:t>
            </a:r>
            <a:r>
              <a:rPr lang="es-ES" sz="2400" u="sng" dirty="0"/>
              <a:t>hicieron lo malo </a:t>
            </a:r>
            <a:r>
              <a:rPr lang="es-ES" sz="2400" dirty="0"/>
              <a:t>ante los ojos de Jehová; y Jehová los entregó en mano de </a:t>
            </a:r>
            <a:r>
              <a:rPr lang="es-ES" sz="2400" dirty="0" err="1"/>
              <a:t>Madián</a:t>
            </a:r>
            <a:r>
              <a:rPr lang="es-ES" sz="2400" dirty="0"/>
              <a:t> por siete años. Y la mano de </a:t>
            </a:r>
            <a:r>
              <a:rPr lang="es-ES" sz="2400" dirty="0" err="1"/>
              <a:t>Madián</a:t>
            </a:r>
            <a:r>
              <a:rPr lang="es-ES" sz="2400" dirty="0"/>
              <a:t> prevaleció contra Israel.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184973" y="3298369"/>
            <a:ext cx="575945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2400" dirty="0"/>
              <a:t>“Y Gedeón le respondió: Ah, señor mío, </a:t>
            </a:r>
            <a:r>
              <a:rPr lang="es-ES" sz="2400" u="sng" dirty="0"/>
              <a:t>si Jehová está con nosotros, ¿por qué nos ha sobrevenido todo esto?</a:t>
            </a:r>
            <a:r>
              <a:rPr lang="es-ES" sz="2400" dirty="0"/>
              <a:t> ¿Y dónde están todas sus maravillas, que nuestros padres nos han contado, diciendo: ¿No nos sacó Jehová de Egipto? Y ahora Jehová nos ha desamparado, y nos ha entregado en mano de los madianitas.” 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5" y="3653790"/>
            <a:ext cx="2880320" cy="2367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91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404553" y="764704"/>
            <a:ext cx="997310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/>
          </a:p>
          <a:p>
            <a:pPr marL="914400" lvl="1" indent="-457200">
              <a:buFont typeface="Wingdings" panose="05000000000000000000" pitchFamily="2" charset="2"/>
              <a:buChar char="v"/>
            </a:pPr>
            <a:endParaRPr lang="es-ES" sz="2400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084757" y="487025"/>
            <a:ext cx="943304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RUINA ECONOMICA: CAUSA O EFECTO</a:t>
            </a:r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SITUACIONES QUE TRAEN RUINA A LAS NACIONES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SITUACIONES QUE TRAEN RUINA A LAS EMPRESAS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1: BUSCAR EL PROBLEMA EN CASA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2: PONER A FUNCIONAR LAS FORTALEZAS  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3: UNIDAD DE CRITERIO Y VISION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4: RESPETO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PASO 5: RECONOCIMIENTO DE DIOS</a:t>
            </a:r>
          </a:p>
          <a:p>
            <a:endParaRPr lang="es-SV" sz="24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880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-30301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AGENDA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RUINA DE LAS NACIONES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80517" y="836712"/>
            <a:ext cx="97210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 CAUSA NUMERO UNO DE LA RUINA DE LAS NACIONES ES LA </a:t>
            </a:r>
            <a:r>
              <a:rPr lang="es-ES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FALTA DE RESPETO</a:t>
            </a: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FALTA DE RESPETO AL ESTADO DE DERECHO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FALTA DE RESPETO A LA AUTORIDAD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FALTA DE RESPETO AL PROJIMO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 FALTA DE RESPETO “MATA” LA  INVERSION Y EL CRECIMIENTO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EJEMPLO (LIBERIA, SIERRA LEONA, ZIMBAWE)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s-ES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s-ES" sz="2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 SIGUIENTE CAUSA ES LA </a:t>
            </a:r>
            <a:r>
              <a:rPr lang="es-ES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FALTA DE CONOCIMIENTO</a:t>
            </a: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REFLEJADA EN SISTEMAS EDUCATIVOS INEFICIENTES</a:t>
            </a:r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630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RUINA DE LAS NACIONES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81117" y="6597352"/>
            <a:ext cx="4464496" cy="2606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573" y="1628800"/>
            <a:ext cx="9001000" cy="4320480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V="1">
            <a:off x="2592685" y="5157192"/>
            <a:ext cx="0" cy="360040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968949" y="5085184"/>
            <a:ext cx="0" cy="360040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769149" y="5085184"/>
            <a:ext cx="0" cy="360040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Arrow 14"/>
          <p:cNvSpPr/>
          <p:nvPr/>
        </p:nvSpPr>
        <p:spPr>
          <a:xfrm>
            <a:off x="9217421" y="5121188"/>
            <a:ext cx="792088" cy="288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196641" y="890328"/>
            <a:ext cx="6624736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GASTO EN EDUCACION POR PAISES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78113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080517" y="836712"/>
            <a:ext cx="97210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 TERCERA CAUSA MAS FRECUENTE ES LA </a:t>
            </a:r>
            <a:r>
              <a:rPr lang="es-ES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UTOPIA </a:t>
            </a: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EXISTENTE RESPECTO A LA FACULTAD DEL GOBIERNO PARA GENERAR PROSPERIDAD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SON LOS AGENTES PRIVADOS LOS QUE GENERAN RIQUEZA EN UNA NACION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es-E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EL ROL DE UN BUEN GOBIERNO ES CREAR LAS CONDICIONES PARA QUE LOS INDIVIDUOS SE EDUQUEN, INNOVEN Y PRODUZCAN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endParaRPr lang="es-ES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RUINA DE LAS NACIONES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79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RUINA DE LAS NACIONES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549" y="1177067"/>
            <a:ext cx="9073008" cy="45154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52525" y="1340768"/>
            <a:ext cx="3888432" cy="43459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40957" y="4365104"/>
            <a:ext cx="360040" cy="1440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flipV="1">
            <a:off x="4932945" y="1772816"/>
            <a:ext cx="360040" cy="1440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8139" y="1760240"/>
            <a:ext cx="410445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ES NOTABLE LA DIFERENCIA EN EL  CRECIMIENTO DEL INGRESO ENTRE KOREA Y FRANCIA</a:t>
            </a:r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481117" y="6597352"/>
            <a:ext cx="4464496" cy="2606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292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ño xmlns="0cc5c8eb-bf52-40a4-ab2c-a0d36e4a0abe">2013</Año>
    <Mes xmlns="0cc5c8eb-bf52-40a4-ab2c-a0d36e4a0abe">Mayo</Me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A7E95B0CE6C02478A17CC124694DE43" ma:contentTypeVersion="2" ma:contentTypeDescription="Crear nuevo documento." ma:contentTypeScope="" ma:versionID="440316f51f8658df41aac95674277cc3">
  <xsd:schema xmlns:xsd="http://www.w3.org/2001/XMLSchema" xmlns:xs="http://www.w3.org/2001/XMLSchema" xmlns:p="http://schemas.microsoft.com/office/2006/metadata/properties" xmlns:ns2="0cc5c8eb-bf52-40a4-ab2c-a0d36e4a0abe" targetNamespace="http://schemas.microsoft.com/office/2006/metadata/properties" ma:root="true" ma:fieldsID="8105948b687eadb94a61dc436f7b9f19" ns2:_="">
    <xsd:import namespace="0cc5c8eb-bf52-40a4-ab2c-a0d36e4a0abe"/>
    <xsd:element name="properties">
      <xsd:complexType>
        <xsd:sequence>
          <xsd:element name="documentManagement">
            <xsd:complexType>
              <xsd:all>
                <xsd:element ref="ns2:Año" minOccurs="0"/>
                <xsd:element ref="ns2:M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c5c8eb-bf52-40a4-ab2c-a0d36e4a0abe" elementFormDefault="qualified">
    <xsd:import namespace="http://schemas.microsoft.com/office/2006/documentManagement/types"/>
    <xsd:import namespace="http://schemas.microsoft.com/office/infopath/2007/PartnerControls"/>
    <xsd:element name="Año" ma:index="8" nillable="true" ma:displayName="Año" ma:default="2011" ma:format="Dropdown" ma:internalName="A_x00f1_o">
      <xsd:simpleType>
        <xsd:restriction base="dms:Choice">
          <xsd:enumeration value="2008"/>
          <xsd:enumeration value="2009"/>
          <xsd:enumeration value="2010"/>
          <xsd:enumeration value="2011"/>
          <xsd:enumeration value="2012"/>
          <xsd:enumeration value="2013"/>
          <xsd:enumeration value="2014"/>
        </xsd:restriction>
      </xsd:simpleType>
    </xsd:element>
    <xsd:element name="Mes" ma:index="9" nillable="true" ma:displayName="Mes" ma:default="Enero" ma:format="Dropdown" ma:internalName="Mes">
      <xsd:simpleType>
        <xsd:restriction base="dms:Choice">
          <xsd:enumeration value="Enero"/>
          <xsd:enumeration value="Febrero"/>
          <xsd:enumeration value="Marzo"/>
          <xsd:enumeration value="Abril"/>
          <xsd:enumeration value="Mayo"/>
          <xsd:enumeration value="Junio"/>
          <xsd:enumeration value="Julio"/>
          <xsd:enumeration value="Agosto"/>
          <xsd:enumeration value="Septiembre"/>
          <xsd:enumeration value="Octubre"/>
          <xsd:enumeration value="Noviembre"/>
          <xsd:enumeration value="Diciembr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1805E0-F79C-4CDA-9F84-2E7D733176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3DC481-A712-49D4-809F-7664EEC2DCC9}">
  <ds:schemaRefs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0cc5c8eb-bf52-40a4-ab2c-a0d36e4a0ab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12F033B-68EB-4369-AA18-A365E5E355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c5c8eb-bf52-40a4-ab2c-a0d36e4a0a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10507</TotalTime>
  <Words>1364</Words>
  <Application>Microsoft Office PowerPoint</Application>
  <PresentationFormat>Custom</PresentationFormat>
  <Paragraphs>285</Paragraphs>
  <Slides>30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 Unicode MS</vt:lpstr>
      <vt:lpstr>Arial</vt:lpstr>
      <vt:lpstr>Arial Narrow</vt:lpstr>
      <vt:lpstr>Calibri</vt:lpstr>
      <vt:lpstr>Courier New</vt:lpstr>
      <vt:lpstr>Wingdings</vt:lpstr>
      <vt:lpstr>Tema de Office</vt:lpstr>
      <vt:lpstr>“DE LA RUINA A LA PROSPERIDAD, EJEMPLOS VIVOS” 24-10-2014</vt:lpstr>
      <vt:lpstr>AGENDA</vt:lpstr>
      <vt:lpstr>CAUSA O EFECTO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Alexander Siliezar</dc:creator>
  <cp:lastModifiedBy>Hugo Castillo</cp:lastModifiedBy>
  <cp:revision>275</cp:revision>
  <cp:lastPrinted>2013-10-05T00:26:35Z</cp:lastPrinted>
  <dcterms:created xsi:type="dcterms:W3CDTF">2013-01-30T21:40:10Z</dcterms:created>
  <dcterms:modified xsi:type="dcterms:W3CDTF">2014-10-18T00:30:33Z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0x0101002A7E95B0CE6C02478A17CC124694DE43</vt:lpwstr>
  </property>
</Properties>
</file>