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92" r:id="rId4"/>
    <p:sldId id="302" r:id="rId5"/>
    <p:sldId id="266" r:id="rId6"/>
    <p:sldId id="267" r:id="rId7"/>
    <p:sldId id="328" r:id="rId8"/>
    <p:sldId id="269" r:id="rId9"/>
    <p:sldId id="270" r:id="rId10"/>
    <p:sldId id="329" r:id="rId11"/>
    <p:sldId id="330" r:id="rId12"/>
    <p:sldId id="271" r:id="rId13"/>
    <p:sldId id="293" r:id="rId14"/>
    <p:sldId id="273" r:id="rId15"/>
    <p:sldId id="352" r:id="rId16"/>
    <p:sldId id="275" r:id="rId17"/>
    <p:sldId id="299" r:id="rId18"/>
    <p:sldId id="303" r:id="rId19"/>
    <p:sldId id="343" r:id="rId20"/>
    <p:sldId id="304" r:id="rId21"/>
    <p:sldId id="331" r:id="rId22"/>
    <p:sldId id="316" r:id="rId23"/>
    <p:sldId id="305" r:id="rId24"/>
    <p:sldId id="315" r:id="rId25"/>
    <p:sldId id="323" r:id="rId26"/>
    <p:sldId id="306" r:id="rId27"/>
    <p:sldId id="317" r:id="rId28"/>
    <p:sldId id="321" r:id="rId29"/>
    <p:sldId id="307" r:id="rId30"/>
    <p:sldId id="308" r:id="rId31"/>
    <p:sldId id="319" r:id="rId32"/>
    <p:sldId id="326" r:id="rId33"/>
    <p:sldId id="344" r:id="rId34"/>
    <p:sldId id="320" r:id="rId35"/>
    <p:sldId id="309" r:id="rId36"/>
    <p:sldId id="318" r:id="rId37"/>
    <p:sldId id="310" r:id="rId38"/>
    <p:sldId id="311" r:id="rId39"/>
    <p:sldId id="324" r:id="rId40"/>
    <p:sldId id="312" r:id="rId41"/>
    <p:sldId id="325" r:id="rId42"/>
    <p:sldId id="345" r:id="rId43"/>
    <p:sldId id="313" r:id="rId44"/>
    <p:sldId id="314" r:id="rId45"/>
    <p:sldId id="327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55" r:id="rId54"/>
    <p:sldId id="340" r:id="rId55"/>
    <p:sldId id="347" r:id="rId56"/>
    <p:sldId id="341" r:id="rId57"/>
    <p:sldId id="350" r:id="rId58"/>
    <p:sldId id="351" r:id="rId59"/>
    <p:sldId id="354" r:id="rId6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1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_tradnl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D17E285-D66C-44CE-B3A2-7F1E4202CA5D}" type="datetimeFigureOut">
              <a:rPr lang="es-ES_tradnl" smtClean="0"/>
              <a:pPr/>
              <a:t>23/10/14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B9A42E-754D-40CE-AE4C-FF94C46A8508}" type="slidenum">
              <a:rPr lang="es-ES_tradnl" smtClean="0"/>
              <a:pPr/>
              <a:t>‹Nr.›</a:t>
            </a:fld>
            <a:endParaRPr lang="es-ES_tradnl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slow">
    <p:diamond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CAcQjRw&amp;url=http://ruben-apaza.blogspot.com/2012/12/seguridad-y-salud-ocupacional-definicion.html&amp;ei=hGpIVL-7MIzIggSn7YLADA&amp;psig=AFQjCNGPAnrR2ZcSn7-WGNr0oZPiXodD2w&amp;ust=1414118360684547" TargetMode="External"/><Relationship Id="rId4" Type="http://schemas.openxmlformats.org/officeDocument/2006/relationships/image" Target="../media/image12.jpeg"/><Relationship Id="rId5" Type="http://schemas.openxmlformats.org/officeDocument/2006/relationships/hyperlink" Target="http://www.google.es/url?sa=i&amp;rct=j&amp;q=&amp;esrc=s&amp;source=images&amp;cd=&amp;cad=rja&amp;uact=8&amp;ved=0CAcQjRw&amp;url=http://www.dgm.gov.do/sdhidrocarburo/marcolegal.html&amp;ei=XmtIVJ_bNsXoggTmhoLgCg&amp;psig=AFQjCNHxjK0ep-OU4_Cl7Yd-LEl7-imV4w&amp;ust=1414118596687761" TargetMode="External"/><Relationship Id="rId6" Type="http://schemas.openxmlformats.org/officeDocument/2006/relationships/image" Target="../media/image13.jpeg"/><Relationship Id="rId7" Type="http://schemas.openxmlformats.org/officeDocument/2006/relationships/hyperlink" Target="https://www.google.es/url?sa=i&amp;rct=j&amp;q=&amp;esrc=s&amp;source=images&amp;cd=&amp;cad=rja&amp;uact=8&amp;ved=0CAcQjRw&amp;url=https://plataformaetf.wordpress.com/&amp;ei=6mtIVPSTHcfxgwSlioKIBw&amp;psig=AFQjCNGmDB_psLLA8nWZXRpiwTJ0jJHdkg&amp;ust=1414118676059784" TargetMode="External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es/url?sa=i&amp;rct=j&amp;q=&amp;esrc=s&amp;source=images&amp;cd=&amp;cad=rja&amp;uact=8&amp;ved=0CAcQjRw&amp;url=http://ruben-apaza.blogspot.com/2012/12/seguridad-y-salud-ocupacional-definicion.html&amp;ei=5GlIVJWLMo-ONtfWgcgL&amp;bvm=bv.77880786,d.eXY&amp;psig=AFQjCNH38iND4nH4IPyjRbMpqvfB2tWW0A&amp;ust=141411805737835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mpleospizzahut.com/candidatos/frmAbreCuenta.aspx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es/url?sa=i&amp;rct=j&amp;q=&amp;esrc=s&amp;source=images&amp;cd=&amp;cad=rja&amp;uact=8&amp;ved=0CAcQjRw&amp;url=http://empleospizzahut.com/busqueda/frmBusquedaPrincipal.aspx?pais=nBfjb3cCKT4=&amp;ei=vGxIVPyuJs3pggSPsoDgDQ&amp;psig=AFQjCNEuKa4rXsg7DtFEnNkpMlPX9Uy2tg&amp;ust=141411894017364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es/url?sa=i&amp;rct=j&amp;q=&amp;esrc=s&amp;source=images&amp;cd=&amp;cad=rja&amp;uact=8&amp;ved=0CAcQjRw&amp;url=https://celiadominguez.wordpress.com/2012/03/06/autorrealizacion-femenina/&amp;ei=8W1IVKqNBdLLggTXhoGICA&amp;psig=AFQjCNHpU86C9iX3wVKtv3chUjob3PgVBg&amp;ust=1414119160727974" TargetMode="Externa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google.es/url?sa=i&amp;rct=j&amp;q=martin+luther+king&amp;source=images&amp;cd=&amp;cad=rja&amp;docid=qPnwWRpFF3RUkM&amp;tbnid=79P7pkRH7KG9kM:&amp;ved=0CAUQjRw&amp;url=http://desmotivaciones.es/1112819/Martin-Luther-King&amp;ei=5B9vUZW6JIGY9QSuqYGgAg&amp;bvm=bv.45368065,d.eWU&amp;psig=AFQjCNHLjC7oGxpWRoz-nwxnaOS9sWsBdA&amp;ust=1366323491111073" TargetMode="Externa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://www.google.es/url?sa=i&amp;rct=j&amp;q=&amp;esrc=s&amp;source=images&amp;cd=&amp;cad=rja&amp;uact=8&amp;ved=0CAcQjRw&amp;url=http://www.clubdenegociosmexico.com.mx/sistemas-de-gesti%C3%B3n/manual-de-procedimientos/&amp;ei=KXBIVJDbKc66ggSHuoHYBQ&amp;psig=AFQjCNFd8Sf4msVQXMr8enkfSC9_LXB9bg&amp;ust=1414119748624994" TargetMode="External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es/url?sa=i&amp;rct=j&amp;q=&amp;esrc=s&amp;source=images&amp;cd=&amp;cad=rja&amp;uact=8&amp;ved=0CAcQjRw&amp;url=http://es.paperblog.com/capacitar-a-tu-personal-gasto-o-inversion-2045051/&amp;ei=525IVLPvJdCRNuivgPgE&amp;psig=AFQjCNHAuJhnYeP3v3B0-BjP5MmaWrS95Q&amp;ust=1414119449453427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es/url?sa=i&amp;rct=j&amp;q=&amp;esrc=s&amp;source=images&amp;cd=&amp;cad=rja&amp;uact=8&amp;ved=0CAcQjRw&amp;url=http://es.dreamstime.com/fotograf%C3%ADa-de-archivo-libre-de-regal%C3%ADas-grupo-de-ejecutivos-felices-durante-una-reuni%C3%B3n-image18509177&amp;ei=u3BIVMmGJ4iWgwTKq4CQCA&amp;psig=AFQjCNH2V6ppEVnjnf-1_1spcr9GdQ3f1w&amp;ust=1414119909963765" TargetMode="Externa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images.google.com/url?sa=i&amp;rct=j&amp;q=los+fariseos&amp;source=images&amp;cd=&amp;cad=rja&amp;docid=zIUj_nDrIMe-VM&amp;tbnid=uEhLET4keuG2nM:&amp;ved=0CAUQjRw&amp;url=http://conocerbienajesucristo.wordpress.com/&amp;ei=4v5uUdWiB5PK9gTlw4DoBw&amp;psig=AFQjCNFLLrcx2CQ84HfL-2CSQU12DvTBAg&amp;ust=1366314578977737" TargetMode="External"/><Relationship Id="rId3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google.es/url?sa=i&amp;rct=j&amp;q=&amp;esrc=s&amp;source=images&amp;cd=&amp;cad=rja&amp;uact=8&amp;ved=0CAcQjRw&amp;url=http://www.pxsglobal.net/pxswp/problemas-malditos-el-punto-de-vista-de-pxs/&amp;ei=wnFIVPrlNoSMNp-lgMgG&amp;psig=AFQjCNH22kuiA3z4ZF9M4g6FAORC-z2Vyw&amp;ust=1414120164524554" TargetMode="Externa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images.google.com/url?sa=i&amp;rct=j&amp;q=predicar+con+el+ejemplo+en+ingles&amp;source=images&amp;cd=&amp;cad=rja&amp;docid=9KCOVsSCPIeD8M&amp;tbnid=O0fWQDcEfJanlM:&amp;ved=0CAUQjRw&amp;url=http://www.facebook.com/personalpilatesgandia&amp;ei=4fpuUZiGLIT49gTC_IDoDg&amp;bvm=bv.45368065,d.dmQ&amp;psig=AFQjCNFkFmoInYCOHJ0e9styErWF2BaNkA&amp;ust=1366314035976689" TargetMode="Externa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images.google.com/url?sa=i&amp;rct=j&amp;q=hormigas+trabajando&amp;source=images&amp;cd=&amp;cad=rja&amp;docid=tjlkE8u9jLmULM&amp;tbnid=CuMelUtvyBaWDM:&amp;ved=0CAUQjRw&amp;url=http://nanciyaga.com/?attachment_id=728&amp;ei=aeZuUdblMYXW9QTel4D4Bg&amp;bvm=bv.45368065,d.dmQ&amp;psig=AFQjCNHtVNjAJdkDuR_i53yna6EAzcyXyA&amp;ust=1366308589367759" TargetMode="External"/><Relationship Id="rId3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561928"/>
          </a:xfrm>
        </p:spPr>
        <p:txBody>
          <a:bodyPr>
            <a:normAutofit fontScale="92500" lnSpcReduction="10000"/>
          </a:bodyPr>
          <a:lstStyle/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r>
              <a:rPr lang="es-ES_tradnl" sz="1400" dirty="0" smtClean="0"/>
              <a:t>Preparado por Guillermo Hasbun</a:t>
            </a:r>
          </a:p>
          <a:p>
            <a:r>
              <a:rPr lang="es-ES_tradnl" sz="1400" dirty="0" smtClean="0"/>
              <a:t>Octubre  2014.Derechos reservados.</a:t>
            </a:r>
            <a:endParaRPr lang="es-ES_tradnl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Como Mejorar la Motivación de su Equipo de Trabajo</a:t>
            </a:r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¿Cómo podemos motivar?...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Necesidades de Seguridad</a:t>
            </a:r>
          </a:p>
          <a:p>
            <a:pPr lvl="1"/>
            <a:r>
              <a:rPr lang="es-ES_tradnl" dirty="0" smtClean="0"/>
              <a:t>Instalaciones seguras, protegidas.</a:t>
            </a:r>
          </a:p>
          <a:p>
            <a:pPr lvl="1"/>
            <a:r>
              <a:rPr lang="es-ES_tradnl" dirty="0" smtClean="0"/>
              <a:t>Reglas  claras de trabajo, políticas y procedimientos y medición del desempeño.</a:t>
            </a:r>
          </a:p>
          <a:p>
            <a:pPr lvl="1"/>
            <a:r>
              <a:rPr lang="es-ES_tradnl" dirty="0" smtClean="0"/>
              <a:t>Estabilidad laboral.</a:t>
            </a:r>
          </a:p>
          <a:p>
            <a:pPr lvl="1"/>
            <a:r>
              <a:rPr lang="es-ES_tradnl" dirty="0" smtClean="0"/>
              <a:t>Liderazgo con Integridad, Justicia y Ética. </a:t>
            </a:r>
          </a:p>
          <a:p>
            <a:pPr lvl="1"/>
            <a:r>
              <a:rPr lang="es-ES_tradnl" dirty="0" smtClean="0"/>
              <a:t>Recibir el salario en la fecha y forma acordada.</a:t>
            </a:r>
            <a:endParaRPr lang="es-ES_tradnl" dirty="0"/>
          </a:p>
        </p:txBody>
      </p:sp>
      <p:sp>
        <p:nvSpPr>
          <p:cNvPr id="3074" name="AutoShape 2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960438"/>
            <a:ext cx="2286000" cy="2000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76" name="AutoShape 4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960438"/>
            <a:ext cx="2286000" cy="2000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78" name="AutoShape 6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960438"/>
            <a:ext cx="2286000" cy="2000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82" name="AutoShape 10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38" y="-1600200"/>
            <a:ext cx="381000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84" name="AutoShape 12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38" y="-1600200"/>
            <a:ext cx="381000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3086" name="Picture 14" descr="http://www.consultoraprevenir.com.ar/imagenes/f_higiene_indust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725144"/>
            <a:ext cx="1743075" cy="1466850"/>
          </a:xfrm>
          <a:prstGeom prst="rect">
            <a:avLst/>
          </a:prstGeom>
          <a:noFill/>
        </p:spPr>
      </p:pic>
      <p:pic>
        <p:nvPicPr>
          <p:cNvPr id="3088" name="Picture 16" descr="https://encrypted-tbn2.gstatic.com/images?q=tbn:ANd9GcT7R3hWervsxUubg60K3O6hzbrcL0fGY96mYTczmgPol-2H42a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581128"/>
            <a:ext cx="1800200" cy="1687688"/>
          </a:xfrm>
          <a:prstGeom prst="rect">
            <a:avLst/>
          </a:prstGeom>
          <a:noFill/>
        </p:spPr>
      </p:pic>
      <p:pic>
        <p:nvPicPr>
          <p:cNvPr id="3090" name="Picture 18" descr="https://encrypted-tbn2.gstatic.com/images?q=tbn:ANd9GcTAZ0dzQPNk0kgZzAgbSZbn619uBPI8uGZUmIpn-sCvK9Ibipcw-w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4653136"/>
            <a:ext cx="2331368" cy="163798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¿Cómo podemos motivar?...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Necesidades Sociales o Afiliación:</a:t>
            </a:r>
          </a:p>
          <a:p>
            <a:pPr lvl="1"/>
            <a:r>
              <a:rPr lang="es-ES_tradnl" dirty="0" smtClean="0"/>
              <a:t>Oportunidad para trabajar en grupos y con otros departamentos.</a:t>
            </a:r>
          </a:p>
          <a:p>
            <a:pPr lvl="1"/>
            <a:r>
              <a:rPr lang="es-ES_tradnl" dirty="0" smtClean="0"/>
              <a:t>Boletines informativos y convivencias.</a:t>
            </a:r>
          </a:p>
          <a:p>
            <a:pPr lvl="1"/>
            <a:r>
              <a:rPr lang="es-ES_tradnl" dirty="0" smtClean="0"/>
              <a:t>Permitiendo compartir tiempo con la familia y amistades.</a:t>
            </a:r>
          </a:p>
          <a:p>
            <a:endParaRPr lang="es-ES_tradnl" dirty="0"/>
          </a:p>
        </p:txBody>
      </p:sp>
      <p:sp>
        <p:nvSpPr>
          <p:cNvPr id="2050" name="AutoShape 2" descr="data:image/jpeg;base64,/9j/4AAQSkZJRgABAQAAAQABAAD/2wCEAAkGBxQTEhUUEhQWFRQWFxgYGBgUFxUUFBcVFhQWFhgUFBQYHCggGBwlHBUVITEhJSkrLi4uFx8zODMsNygtLisBCgoKDg0OGxAQGywkICQsLCwsLCwsLCwsLCwsLCwsLCwsLCwsLCwsLCwsLCwsLCwsLCwsLCwsLCwsLCwsLCwsLP/AABEIALIA5AMBEQACEQEDEQH/xAAcAAABBQEBAQAAAAAAAAAAAAAFAAIDBAYHAQj/xABDEAABAwIDBAYIBAMIAQUAAAABAAIDBBEFEiEGMUFREyJhcYGRBxQWMkJSobEjssHRFXJzJDRigpKi4fAzF0NTwvH/xAAaAQACAwEBAAAAAAAAAAAAAAABAgADBAUG/8QAMxEAAgIBAwIEBQMEAgMBAAAAAAECEQMEEiETMQUUQVEVIjJhkVKBoXGxwdEjQjPh8Ab/2gAMAwEAAhEDEQA/AOubQ47HSMD5b2LsotrqQT+iSc1FWy7Bglmltj/IOrNq2xNa57HAO3br7r6i6qWqgzTj8OyZG1Fort23iO5rvoj14l3wfP7r8i9t4/ld5BHrxD8G1HuvyL22j+V3kFOvEnwbUfb8jm7Zxn4XeSnWiK/CM69vyTN2rafhcj1YiPwzMvYk9pW/KVOtET4fl+wjtK35Sp1og8hl+ww7Ut+UqdWI3w7L9hjtrmD4XKdWIV4Zm+xG7bSMfC7yU60Rvheb7ET9vIh8L/Ifuh14hXhOf7fkjPpBh+V/kP3Q8xEPwjP9vyMPpGg+V/kP3U8xEnwjP9vyN/8AUiD5JPIfup5iJPhGf7fk8PpKg+STyH7qeYiT4Rn+35PWekmA/BJ5D91PMQJ8Iz/b8jn+kaAfC/yH7oLUQA/Cc69vySUPpAhldla19+0Afqi9RBFU9BlirdBKfaZrBctKTzeMpWmmyEbXx8ip5vGHyuQcNrI0fNQB5aY8bUM5I+ZgDy8xe07OSPmIg6Ej32lbyKHmIk6Ejx207RwKPmIk6EixRbQNkNrEd6fHlU+ws8bh3DTXXVhWZ3a/DGVDGskFwHZvEAj9Vj1snGCa9zVpJVNv7GR2gwhpYHSynKwWBcbAD99AudjlK+DoRy7OUYb+ORRSEBrpIx8QdYk9gPBb4Ym1bFl4hP0GzbSsIIZG4HgXOH6BWdNUMvFMiZJS4y472nv3j6JOi/Q0R8WT7osMxh28C47FW049zZDVrIrRdp8cdyQ6lAc7L38f03JeohdtkMu01vhKZTQHGiq/akfKU25A3JDTtK0jdqg5jKYPn2l/wlFckedR9AlhjjOLgLLmzqDoi1QWbgOmqzecJ5pg6bByE61Nh82Qy4XYXWiM7EetFs7hPrM3R7gBcq2acY2J8RSfYl2jwM0sgANwVVGTfDNuHULNDcgXKE6LGXdlm/jKT7GDU/Sbqek6Qho4qirOY5bVYSi2RjtqTdXx0tmZ6qQz2NZm942R8s7oHmpE42Mi5lXR0tCvUyZE/Ytl+q4/X91d0EJ15IeNkgB7xQ8ug+YkU67ZnLGSHG41VeTFSGhnbfIGpHEPh7c3/wBVNJ6h1PodJpz1QtplMx6QMZFLCJCMxzZWi9rkg7zwGizanH1IpfcuwS2ybOHYzjctQ7NK6/IfC3uCmPFGC4HlNsGOKsSEsYmoFk1LVOZuRBYZoawXB5+8Of8AyllBSVMtxZpY5bkH6ihsGvYc0bhoeIPFrhwcFhyY3A7unzLMrXcrZCqTVtZXlhRTFcWVJIVNwOm/YrOapZNjK8zU8WUTR0LY+IdGFydS7mUs1WXRZxCnUQhOmEF1sF9Aung5RRNi2YgME5fwLSFry8w4Kox3yop7Z4h0sw7AssO7Z3tLh6WKvcBSNVpcX9l2fjKT7GLVfSdIwqO8nkkxK5I42V/KaLKV06MNEb5rFJKe1gHR1NyostgJs6fqoh50qHXRAZjdWGwSH/Cfss+XPaoeHcw9O3Wm/wA32Ym0veX7F+o9DpFN7oW0ynPPTf8A3SL+sPyPQY0TihehQwg9SiWFsNwGWYXsGMAuXP0Fuf8A3RBsZRbDGIbIMigke57s7ACCbBp906DiOta90FJthcUkZaB9imENLg2MhjXBx6jt4v5HvQnFSjTLcOaWKanEN074HgfjsaeTuC508E0+FZ3o+K42uVRZbhLX+7NGe5zf3SPHJehYvFMfsMdsu87nBU8+o/xLH7FOs2bexpcT9ELoeGuhN1RlKg6rTDsUZ/qOhbJv/CC5Wo+tmWRomyqgUZI9MiCoCOlFxvXV05kz3QWr6JtiRpotk4mfFNpnLK516hw5FZqpnqoS3QRM9igwQ2Zj/FQk+DFq/pOi4Ow9Ibcgjpk3M4ef6Q+GrqpGKwZisDxZzT3hU5cfqK2yjFJKy5Iuq3GuQck7auR3wqqVsJ6HyBhJ3oU0icgPEalxgJcNePJVbbZZjXJRkgyupv8AP9mLVpO8i3O+xv6b3QtpnOdenI/2SL+sPyPQYUcSUGNbsrhUHQPqJtzDpcgDTgL73apJN3SLI0lZexTbfKDHTNGnx2sL87cd57FFD3A5+xkMQxOWU3lkLuQ4DuaE/YS7Kokvpu79/kgEma3xSsKHIUGxweVKDZv9lqxtJATKTnkIJB+EC9h9Vj1EZTqi6FLueYptc2RpY0FZXgmuWb9LFOVmIqXarRBcGvNK2bvZaT8ILl6lfOUM0DJFmFPS9FELFE4CVtyB3kBdfAqSMeZ8GhqpGlps4HTgQtk+xlh3ORTC9S/+ZZn3PU4X/wAaCroUKHsJbNQfilLPsZNY/lN7hZtIRzH2T6V1OjhZ+YhpdUxjJGX3oNWQrYhHaNx5BLNfKCgdhc2cKjHG+5CxidxGbJ54+CFLEaAGDqjtUeP5eB4umDseiyupB2yfaNDTxpByO2aym90LQIc79OEmWliNgbTDQ6j3H7wlkrVDRdM4tXloe7LbKdQBwDtcvhe3ghF8cjS7h/ZbBOnuZA4sZ7rAbZnO368BoLqrLka4iatPgUlul2Jq/ZzPmMbejIv1M2dp5WO8HsKrjma4kW5NNF8xA8NLY5Mtn3sb6HvKvvizKo06NrBsrDlGcFzrb92vYFneRs2LFFIbh2zdOye0xBjI46FtuN08G2VZopK0iptVgdO6dvqTw2HI25HXBcSb2JPLgrXJIzxhu78FZ9FDTgEPu/iXWLv9I3JW7RZjSjK32KGJV8T9LnvG5LBNIbUPHN3EUWHuIuwh3YN5HZzVc1Zq0uSMeGCqhxvqlijTk4ZuNln/AIS5WpXzihuSpaxpc42AVEYOTpCtpK2ZDE9q3vOWPqN/3Hx4Lq4dHGHL5Zknmb7AqOqdvza677G3fda1FFW4LbN4u4SjN1m9m4d++ybZYkph3EK6KaqJDQw2AzNcMh03qqeL1Nmk1sscdr5RdkgN1TR2o5YtXYU2ejs/VLkXBj1c048GtpXjpm9xTYFUzjZPpCglPSZeGW/jddFNtmViqq2OMXkkYz+Zwb9ynBQJqtrqJo607COzrfZC0NsYA2d2lo2Ejpg0E6ZgQAOGqqgnfI81fKNXJURyMvG9rwRva4OHmE8iqhk77RW4qb9qsKVgXaZwMlLbnJ9o0MbtBkjUU3uhWCnN/TsL0cX9YfkegwxOKRR3NkrdIsirZ07Z5oY0N4ubp3neue5fMdeMfkoK4fRmN7mOaLODXNIGg3hzfOyjd8ijJ9nY3VAlO8cOBI3Ep1kajRXtV2E5KfRV2WWD6/BZQx8sbxlfZrgdXNabg2PAk281oj9Noz3c1FmT2/wsMdFKwtbEGjKwXvmFr+AKeEuKKJx+a36GMlkJdcnXj4p/QrfclaOHJJbHDWB1BB13DW+7yU7kDu0mAtkjE8ZGa3WtuPI281X6mjHmfZkezkmVmU71zdTBuVmpSVAvazFS5/RtOjd/a5atHhUY7n6mXPk5pGeaw7+C30jLyTNpXSahp77fYobkhlCUghHQdCRzJGbi219x5hKp2xpYqRcpCXgBt3EOGvHM462/5TNlaVM120lQ+IRP0s5ljbdmZYHXxCzy4NeCTfFgClxid5JjIFlNyXceUJS7MJYLtTNncTqWC/hxTbV6Aljht5KuMekarefwrxtt7wHWPjwCui/uYpQXsZOfFJZCXSOcSeJJTgPI63t+igC82ZrualBsfR4zJTvzRPPaL2v+6DQTqWzWMGeHpA7M3iPiaeTgs05NcDxjFsFQ1zpK0Am4aNByuf8AhW6f1JqYKKVHUqb3QtJkMF6ZaR0tNGG7xKD/ALHD9VXkkorktww3OkcxwTBSJAXA243Cy5Mto3YsNO2bKSizCw0I3EaLMjWpUX8P6W46Rwdbdpr4p6FlQRKlldCzgbyoEo12MsjBY51g+w52tqrIXQrim0zGbe1jJIYsriS1zgNCLtIufIgf6lbjsozKuTHUlI5+o3p5SSKoY3Lk2uzmyObWTlzVEsl9jQsW1ch1+zTQ224DTvVe9rsOoJmiwvBCyjcRYjKbDf5K9JyjuMc2ozo5i2S0261+Gunmky/QaorkoVOGmWsc0Hfqe6yGLJWFC9PdlZssN2ThFi8Zvsl6ki/pxXoaunwuLLYNAA5BRMrboqVuBQlpAaBohbQy5MTgtIBUCN2nWIHLiP0WqPKMeXg123sANE1w+CRoHc9pB+oHkps3CYsjgzmb6Goj1YDZyFQ7M1JZXzE0uBYC+EdJIT+LoWkb+KrzTpUg4YNv5ibaCkysu0Atsb2Gqoxy5NE48GMqcRIGUAW7lsjEwTlXBRjrHcb2Vm0p3BWJwcL637k6jQG7B9bSkm7bHx1SuS9Q7G+xsPRJiIZUOiebdI21idD2d6ryIZM1nRx+ttcy17lrrWvpbQgbt5Q077jai6VnS6b3QtJlM5t1DmjaP8X6FZtU6gv6mvR/W/6GRipLeCwHSJ5W2GiZAK8FaNblMRj3YiFKEKNRVOcdPBMkRkuF0T2AveY3XPWvmzDsAT89inJJdjJbf1GfoyNwLx52/ZXQVcGeapWQ7MgWvppwVGbua8FUbvDq2w3KpKi6SssT1ZITULRpsAqb0jmngDfu1WnG/ko52oj/AMlnHsRawyxlhN3ZgQex1h9EjjuVGndtCkdE6KoDiNJGWBPNhF/o5UqNQ2+xbjdyv3NdRtBG9LyWyLMmJwwtvI8NHadfJPGLZTPgijxVknutdbm4Zb9wOqkoEiwTjuzXSva5uZrhvLfMH/vNWYpNOmVZqcbRPi8DpaWRt3nKw5QeJBu1w56hBZPnH6Kjja9QHgmLOzMikiIf2tI053KsyQS+axMeodbUg5tXO1rYXPIYAXb+5qzNbuxbhlTbZXpGtlbo4Edn6hLtruX7rMLtPhhjcczDl4EDTzWvFIxZoepnI8oPFaEY2G45wWbju36p7ACal4J3kJWFE1BVvaQRYng73XN7Qf3VTSRam2bPYWYunu43dZt3c7lybH3YubsjudN7oVpQBtqfdb3/AKLLq/oX9TXo/rf9DLSBYUjo2VZdydAMltBWZD+ysjGxJSomwnFmPGu8KOLQVJNWHqKmMzgGEXHPtTISUtvLFUh98jjcMJbccbFOuBKT+Yx+1lA4gW1F79xQVRlu9x5R6kNvsT4MGRMa4tuCNbb7qqVykPFKMS47aBgNow11+Afc/ZWdLgr63NBGoq5OjDmN1PMHTyQS5LJS44C+xVRKRUEg6Qu1c5upsbZY28PFXRpGLPbSs58+jqMzXyDQG+5DHki3SDlUqCeL1ssj44yOrru0NyCN6EoJXQ2ObtJkVFh04PSMkyW+EZ3eZcbJN0WjQoyUjYTYO2eFhd75aNQSNVWpDyQ/B9mmMJdlbm33BJN+87k0ptldRj2Nrs+LteOWg8QrtPymY9SqkjC7bY1NQwMkDGl7pMlnatAAzHMAeI08VXjw3L5i3Lm+WoBHCMaoa18D3Ho5stw12gObQgO46gq6WG+PQyxyuPPqQ+kuiZ0bCwAuac1t4/7dZpxUJUjbp3KabYLwB0rgHOa2xG8b0kqXY0q/UMVtGJIy0i+iEXTBLk5tV7ITdIQ0DLfmtazJLkySwWzW4PhrYLRXFy0kgsBDzbdmP2WXJNydmvHjjGNUYXavCzBK4sH4bjdoOtgeF1rxS3RVmHNDZJ0ARNodNVdRRuNv6Nc3TEn3eqAeBOt7fRSPcmTsjvtN7oTlRjfSljJpYY5A0PvIGkE20LXHQ89FVlx71RbhydOVmModsaeXQu6N3J+g/wBW5ZHgnE3x1EJBYztI0IIPIgpKLUzNbQsyM6SQANOjb73Hk0cVZCLfYSeSK7k1Ps7TyQskge8OI1cDcE8btO7uVn2ZRGTvg9oI5YHXMgPKwt4nVB0i5QtchykZca6kpLIyY4a2TqncknOkROmZ2toTSydEXBzT1mlw4HgQkjLdyXxaaL8fQsZnLRmG62n0Vqk2K8aQWa28XVy3APHTnv5IeoGqJdjq/pelcBYZMhvzJ3KSltTK80U6RZxujb0R0WfDJ7hZdjC7Ru6KSEg2H/4tsHdlTXKDBxdhg03nSyoSo6KV8l/CsVe9gY2KxGhL9G+Y3pklQs6XI/FKnobGN+Z24t1IcTytuKNWVqV9wngOPNic7pDZpAPamxZNpRqMLn2AePFtS1xkF2vJdY8L7rcjuWeeR7rRdDEtu1nK61vRyuY06NdYdy6OOW6KbOfliozaR1GaeNsDWmRrnhrQ4kjM42AuRxXPm3J2dLFj2KkFqD3Ba1rC3chQ0mEG6oldlWWMNu4KMK5Boew6tIzkm9jfx7EFbLOxk9vndVoF/DcteExZzD4fbO2+ouNOxaDGjuMWHxQxUQhFmu6R3MkkR6ntQx9uQTfJv6b3QrBDnnpujLqWID/5h+R6gUcUNGSbKBodDTyMPVcWnxF0asFtdgtiIlkhbmJdl3X4cwEziq4ApO+RuzGNOp35XH8J5645f4hytxWaUTTjlya+RnX01SS7GuIepCA1UNEkxlTiPR9bkm6drkRXKSivU5xXYk+WofJIdHbhyHADlZBJKKo6GfG8M9vpQVoobtEjXu00cNCPtoivYpd2GqSghPVY95c8C4zNDQOJs1MlQsr9UT4nVerxsbC4B0UlngbnF7bkHu3eKrlwjr+FaeOVSc1xJcfamB6naCbMbPJbwDtRbkVVdO0dZ6DA47ZRVjKnFo5gBPHctOhabWTxy7eTHl8JwS47BCDDonRl0Jc9lrua62ZoB3tPMX8k0nu+ZHJzaR6bhvgfgkj2Xa0xP5OmLz1eeUEAoxaM88cn2ZoaKiJdnkkMjhuAAZG2/wArB37zdFy9ijZt7gbHRZ4YN5+jRvVKLbslkd1beCqmWROW47J+PJ/Munh+hHJzv/kYX2WlzBwe5gs4WMhsAC12l/8AIqs8fY06PI23F8+xq8IxgMl6LpBI07i0Gw7LlZ64N04STqSpmwjqdEpTQ2SUFAIPcGgWaAOdkyIzI7QQvkFy24B6oG8q7HJJmfJG0UNmdlJKmbQBobYm7gNL20HFaHkVGXptdzquKU3RvpWD3W5wPAMSYLt2Lla4o2lN7oWkpMB6Zz/ZY/6o/I5BjROQQ79FEMGqamzC7lakK2FKeJhjdYD3gj6igjEMDLXh8XeAdx7D9lXOCkqLMWV45KS9DRQ0tmMOoBbYfzAdZvh9llyLauTbiydRse6sLWnilS4HcW3SM3UV7wxzAbtcdTvPcDySObZ6DS+FRwVOfMv4QJmhURbrNL1Y0T4RiL4H3Go3Fp3EJmjz7jKD2zRrqfaIEXbEBbXhv8FWRxM02rDnOLnXc5xcb77lGaPUeFyxwxRhav8A2Nl5qqjozfNldz77kKM8p7nwQT4nJE12RxbcEG3EHQq7DHk4/iuasLTNBsZirAxrZTw6pPLkShPibMOPTyeCE482uTV1W1lPEMoc0uO4A6lRRbVmSSW6r5M9T12Zxe43c7jyHIJGWbKLFXXtawkncLpNu50F/KrOYTSlzi47ySfMrppUqOLJ27L+EuGSYHXqscP8krf0J80sy3TtrIq91/c6PR4e2SIOYADYHQW3bguc2drLJ7mmEo5MrdSpZS0eslJQAXaeEFEWRFV0gAudEbAlfBj6bHOhqx0Z98hjja9h8Nv8xBWzDC4/MV61xxRWNfV3f2+3+zV02KPmniEmj2Ah7bEdY26wHIgK+MFFto5jk2uTp1N7oTCnPvTX/dYv6w/I9BjROU4Q3M7uTRCwnWVGUgDx7k7YqCNCLwm3MHy4KEYRb1mi2+1x38R4qECGDFsj2sd7pPloRcciq5xT7jRk07Rn9poXwzPgJNmnQ/M07isDi4uj3fhkMOTBHJBcvv8AZmfluOCKNmTcuKPIXZh27iiDHJZY3+SCoPAAG29EwavFGfCVhaCob6s4jR1w0jjruPdvS+pzPLPqKPowM6nB370x1Xpo+qPYorbiUkh8WNrhNk5sAqu7NfEI2wTXm4WnGqZ5/XvfBo9wqW7Lcilzx+aw+EZt2Hb6xZFicJJbYX017OsVbjmq5OXrNHmeZtR4bL2HTua3rO8DvVc1Fvg3abTz6VzdP2ZPiVSXREDW/wBQlgkpDZsE/LylXPp/kCxUTj2LRLKkc3B4Xlycy4RfpaQM3E9vaqJ5HI7Wm8OxYXfdmmw/aMxRFgFzawVG3kmfSylK4j6XH2/Gf0Q2P0MeTFKCuQagqLi7TokK6DOHyneihJIzW3G0VvwYj1viI4dnetGDFu5fYryZuhHj6n2+33/0YIEgg8efbzW85TbfLOk7O4961Oy7QHsbZxHxXOnlY+aAtcHYqb3QiA5/6anAU0V+MwH+x6gUcqwtwZI6+miaPcLIpqj8TXj9kG+SIM4dVhoI4HXuKZMjLsNbl0vxuEQEtDjHQ1LXDcSCPHQhB9grue7Y4tHPNdhBLSW94vp5fqs2aFqz0X/5/U7JyxP15X9QCXBZ6PWb0+5UfGQTl47/APhFIxyjKMm4ep56qO2/NNQnl4/uMETmnmlqhOnKDvuWWi6JqXJ7lStDpUQzdqWinM9quXYGVKtjwcTO1Kq5K9EcshHApsnzQsx6L/h1Lj6SCuW6zo9A47kNDbJivbQg1/Ei3Cw4IuvQEY5+VNqvSvYfZKXVQkoTwqAZBVMu0jmE8HTsyavH1MUoe6LWy+NlhEch0OjSezgU2fF/2ief02Z1tn+xqMQx/oYjl952jf3VOHG5s05ZLHHe/wBvuzAzyEkkkknUntXSSSRxpzcnbHMP2UAjX+jU/jm/Jv3KiBI7/Te6ERTm3p5/ucX9cfkeoRHHoJ8zCPiAt3jgiMNM5c1t94+yVhLfrO7uTWQTq8qWQhqaxxA7ELIQQSm+9JPlGrRT2ZosOU0gcFmPc4pqcbJcoRLaPMqItCyIBSscY7IFmyuwxzud/DRAzZt9raPdOcoDWMaR8dsz/rom30ct+FZMsryTb/8AvuBKs9a2/iT2lS2+WU5McMb6UOyK74iXC2++lt900X6GbPj+ZSXdBusopIXZJW5XWv4HiFQdjBmjkjuRA4IlzRGXkWAF+fYpSKZZJxcYxjfv9h6UvPEBSN8rRvITKLfYoyajFj+qSQx0gTU0U9eGSO6L4B1TCXFmXS4J7rk6/Rao8Lk87mj1ckVDi+f57lmqqS86kkAWF/v4qQgooq1OfqS47Lt/v9ys4p2Zj1zuCATa+jMHpyTxy/cooEjv9N7oRFOc+nQf2SL+sPyPUCjhsTsp7vsoEe19lCEhegEQcoQcTcFQJHCdR3j7oPsWYGlli37r+4VppLOtbTsWQ9nhybZ1XARDxyROimTiyA9HoCgaGjdqfBElvtRCXt5oCb4kcrhwUKpyHV2BPayOU+6+48RqmlwjiZ5JTstwYX0UMVQD1zIRY7soH7pEzmanUSm9q4RexurFSwEgB7RofuEnYu0Wo6UuezMzdMd7dZ4QgQSASCVlz+908XRiz4nNvnuevJPG38oDfNN1GY14djXMm2VphZpt2qRdtWHNCOPFKMeOGQ00vUPMaX/w77LTXJw+o1h4/p+3cYHpzMJumpQCMugQ3fo4feoI5Bv3KKBI77Te6ERTm/p3P9ki/rt/I9QKOJU8Od5F7aXVeSexWbNHpHqZuCdcWWP4afmHkqvMr2Ol8Cn+tfhnrqO3xBTzC9gfA5/rX4YhSH5h5KeYXsD4JP8AWvwL1Y8/op5hexPgs/1r8DfVu36I+YXsK/Bpr/uvwTZnXuCL9qp3I6yjkVOMlfqWosStoQPDRDcb8erlHiSX7E4xVvynzClot84vYRxcfKfojuF84vYjGLDi0/RTcTzqXoRnEmfKfojuK3qofpIpMQHAEeIUspnqE+yD+LbZQywRxNieMljclupt1txUk7Rz5Qbbb9Sviu1UckEUTI3t6O5JJbqSB/ygjDLRybu0BTjB7fom4B5OfuiL+JC2oN+en1QdehvwTyY1tk7Qw4iOR+iFFzzob/ERyPmFKB119zz+JD5T9FNoPMr2GnEhyP0R2iPUWRurQeBTLgoyPdFr3IWVFu4qzqHPjpJJONqmeMl14o9RFfkpe6HuqQeanUQfJS9x0T8xA7U8ZWUZsLxVb7m39Gbr1T+5v3cnM7PoOm90KAOcenUf2SL+sPyPUCjjGGDrnu/ULPqPpO14H/53/T/KCRWI9Qzo/o8ooIqT1ipjY/p6mOFmdodYF3RggEaddzr9gC2YYpRtnmPFs0p5tkX9K/8Af+gDieyRfjEtHG5sQfeVhIJaGOGawaLccwHclliudF+HXuGlU3y1wW5PRfNkc4VdOTG/LJqQ2No1LnuvoQ0h1jbf4qdD7i/Gefof2JMJ2UdQ4rQte9k0c/SFjmjQ5Y9QQSfmab9qaOPbJFWbXeY0801TVf3LG1mwbqiprJaeohdIwhxp2/8AkaOjFg6x6pdlJAsjPFbbRVpfEHihGEo8e4Kx3D5nYPh+VsJEkrWsEbCJnOkDw1peTbv5m262ocXsRZizRWqyS57Dan0ZTNY8NqIn1EbOkfA0Ovbk153nw5c0Oj9x14qm+Y8e4zCfRs+aGnnNVDGyoAIzghwc73Y23d13HXyUWG1dkyeJ7ZOKjdBDZL0dRmunpq57X9C1jmsY4sMrXk/iCxzZRaxA3Fw1TRxK+SnUeITljThxfcC0+wZlqKhsVTD6tBYvnF3RtzXPRNsTmc0Cx1005hDpclnxBxgrXLK2K7JvoqqjD3smhnkjLHtBDXDpGZmuad2jh5oPHtaHhq1lxy4ppFvbqGvY6qBgjZSCR4a5sNK0iPOQyz2tz7rdqaSfJm07w3Gnz+/cE1Ox7mdJI6ZvqrYWzNqMpySB9wyNrb3zlwc3LfSxS7C9ay0lXN1RWrdn44GD1mpbFO6MSCFsT5CA4XY2R4NmuItpra+qmyu4VqZSfyR497J6XY/MY4X1DWVczA+OAscQczS5jXze6xzgNB3X3o7CuWr9UuF6/wDorw7NximhqaiqbAyYyNa3o3ySZo35XDI3gNCTpa4Gqmzi2GWpe5xiroc/YyRs8rHyxthiibO6o1MZgf7j2tHWJduDd9wVNnIvmltTS57UPwvDo8tX6tNHO1tI97nTU7mubZ7QRGC7qv3HNqNUUkVzySbjuVc+5FBskwdCyoq44J52tdHG5j3gNf8A+MzSN0jzdxtvNlNgfMPnarSG0+yOWKaWqmbTiCo9XkaWOe/NlJ6gaetqPLW9lNgXqeair4IcS2dZBNG2SpaIJohLHOI3uDmG4A6IdYOuCLKONBjnclwuTQbL7PCDEcNkbIJoKiR+UmN0bs0ej2PjdutmbruN00Y00U5M+/HJMwMh6zu8/dVs2RZPRbyeQVmL1MWv/wCv7/4Nx6Lf/O488v3KuOez6FpvdCgDnPp0/ukX9YfkeoFHGcN989yz6j6TteCf+d/0/wAovvWM9Qzc4ht+2mpKWDD8r3Mb+KZonWDgARlva5Li7Xs7Vr6qUUkeZfh+TJllPL6vii9W7bUL8RpawOeMkUkcw6N9wSGlltOtqXi/YE3UjaZQtDnWOUK9VXIMi2upRBirC52aqkkdF1Hah0YaL/LqOKHUjyO9Fl3Qddu5YqNtaQy4S4OfakY8TdR2hMDGCwt1tWncj1I2hFosqjNV37fktN23w2CWrraczPqqgBoY9hDAWCzXA2sAbNJuSdNyPUiuRFos8qhJcICVG2ULMOw6KK7p6WWKR7C0hpDA+4zkW+IDxS9RUi6OiydSV9mmaXFfSVTva6SGsnhfkNofVo39fLpd7mHS9r6p+ovczeRyp04/yZmfaymNDhUIc7pKWop5JRkdYMizZiD8W8aBL1FSLVo8m+TrunQTb6QKVuMmqBead9O2IuyOzNcDmvk3kI9RbrF8lk6W31sZs1ttQ0UtXBHJN6tM/pY5ujDntkc2zwWObq3RtrtO4qKcVwDJpMsoptcgXbLauOeooy2qkqIoZQ95fAyHLZ7D1Q1oLuqDp2JZTXBZp9NNRlapsCbTQUcs1RURVl3SSPkbGaeVvvvLspfew377cEHtfqW41ljSce33CNbjlG+ndh93imjYHwTZXZzVjMXvezfkfnLbcLAo7lVFfRy7up6vuvsUtpamkrXGq9YdDM6NvSQuie+8rGBv4b2nKGnKN9rdqjafI2OOXH8tWv6hir2x6YRyMxCSke2NjXw9AZBnY3Lmie3SxsNDaybd9yjy8k622Uq+nglwzDvWagwPLqshxjdK1wMzS/MG6h17EcNSpw0g/NHLLar7f2HT7UUkrp6d3SMpX00EEcuXNI11MS5kr2A6glzrtvyU3LsBYciSl63/AHBeG1VLStq2NqOm6akfG1zYnsHSF7SG2drawvfRBNIeUZzq1VMtVlfQVb6eoqJpInxxxMmhbE55k6EZQYpAbNzADfayNplahkhaSK2P7TsqqWpDrtmmrxUBttBEIXMHW3XF2hBytD48LjL9gpQbS0l6TM8sfFQugEpiMggqC9xbIGEdewO8bro7kVvDPnj1LEW11OJcNMlTJOaWeZ80j43AlsjWZSxupsCCLb9EdyF6MqfHc5w43JPMn7qpnQgiandYO7lZi9TFr/8Ar+/+Dc+it347u5v3crTns+hqb3QiA5z6dWn1SKwJ/GG7+R6gUcPincw3Av33Vc4KapmvSauWmm5xV8VyTtxF5+EfVV+Wj7nQ+OZv0r+T01Z+X7qeXj7i/Gsv6V/JotmdnZKo5n2ij5n3nfyD9Sp0EvUD8ZyfpX8mnqdiKWNpe+Z7QOZb9rJekl3Y2PxTPklthBNmPqqGO92F2W5tm32HEqlr2PQYcdxXUav7FjD8EZIbZiDbTdvtoEUg5ccYxbQBqJY22sS821sCMp5a71b0Wcb4rhXeLIfWG/K/6I9Bi/FcH6X/AAISt+V30U6LIvFMF8p/wOL2cneQU6LJLxTT+if8ETnDg0plh+5RLxSFfLE9pY8zgDomWFe5R8Tn+lGio9nYXPYHvcGuNja10Z4Eotx7ix8Tm3ykamL0bUrt00vmz9lz+pL2NT1UvZErfRZTn/3ZfNn7IrJJ+gj1j+w//wBJIDumk8Sz9k63v0Eet+xX2m9HHR0lxUSPbAHGNhLS1oe4F+UAcbX8FYt9cgxaiM8iTVX3Zzn+FAb83hZCztLTw9X/AGEcLZ8zvJS2F4MC/wCxG7DW8MylsqlixJcMqGm71f00cV6yV9jz1fvU6aB5yXshGm70emgecl7Ic2mHap00Hzs/ZDXxFpI1TxjtKM2d5av0Nt6JmHp36fL93Jihn0TTjqhQBDiNEJW2cAe9QhmZdiIib5QoQZ7CxfKFCC9hYvlChBw2Jj5KEEdiYzvCgU2jz2Hj5KE3P3ENh4+ShNz9zz2Fi+UKAF7CxfKFCC9hYvlChBewsXyhQgvYWL5QoQXsLF8oUIe+w8fJQg72KZ/0oUQ99i2dvmUaIL2MZ2+ZUII7Fs7fMqEGew0XyhQNs89hovlChLZ77DRfKFCWzz2Fi+UKAF7CxfKFCC9hYvlChBewsXyhQgvYWL5QoQv4XstHE67QAoQ0jG2ChByhBKEEoQShBKEEoQShBKEEoQShBKEEoQShBKEEoQShBKEEoQShBKEEoQShBKEEoQShBKEEoQShBKE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1012825"/>
            <a:ext cx="2714625" cy="2124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052" name="Picture 4" descr="http://empleospizzahut.com/App_Themes/PIZZAHUT/images/banner0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645024"/>
            <a:ext cx="3596524" cy="281412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¿Cómo Podemos Motivar?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Necesidad de Autoestima:</a:t>
            </a:r>
          </a:p>
          <a:p>
            <a:pPr lvl="1"/>
            <a:r>
              <a:rPr lang="es-ES_tradnl" dirty="0" smtClean="0"/>
              <a:t>Elogiando el buen desempeño por pequeño que sea.</a:t>
            </a:r>
          </a:p>
          <a:p>
            <a:pPr lvl="1"/>
            <a:r>
              <a:rPr lang="es-ES_tradnl" dirty="0" smtClean="0"/>
              <a:t>Aportando un  lugar de trabajo de acuerdo al puesto.</a:t>
            </a:r>
          </a:p>
          <a:p>
            <a:pPr lvl="1"/>
            <a:r>
              <a:rPr lang="es-ES_tradnl" dirty="0" smtClean="0"/>
              <a:t>Estableciendo  programas de reconocimiento y compensación según los niveles de rendimiento individual y de grupo.</a:t>
            </a:r>
          </a:p>
          <a:p>
            <a:pPr lvl="1"/>
            <a:r>
              <a:rPr lang="es-ES_tradnl" dirty="0" smtClean="0"/>
              <a:t>Solicitando la opinión de los empleados en algunos temas e incluirlos en algunas reuniones de gerencia.</a:t>
            </a:r>
          </a:p>
          <a:p>
            <a:pPr lvl="1"/>
            <a:r>
              <a:rPr lang="es-ES_tradnl" dirty="0" smtClean="0"/>
              <a:t>Aplicando normas de educación en el trato personal.</a:t>
            </a:r>
          </a:p>
          <a:p>
            <a:pPr lvl="1"/>
            <a:r>
              <a:rPr lang="es-ES_tradnl" dirty="0" smtClean="0"/>
              <a:t>Amonestar en privado, elogiar en público.</a:t>
            </a:r>
          </a:p>
          <a:p>
            <a:pPr lvl="1"/>
            <a:r>
              <a:rPr lang="es-ES_tradnl" dirty="0" smtClean="0"/>
              <a:t>Dando una segunda oportunidad.</a:t>
            </a:r>
          </a:p>
          <a:p>
            <a:pPr lvl="1"/>
            <a:endParaRPr lang="es-ES_tradnl" dirty="0" smtClean="0"/>
          </a:p>
          <a:p>
            <a:pPr lvl="1"/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¿Cómo Podemos Motivar?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Necesidad de Autorrealización:</a:t>
            </a:r>
          </a:p>
          <a:p>
            <a:pPr lvl="1"/>
            <a:r>
              <a:rPr lang="es-ES_tradnl" dirty="0" smtClean="0"/>
              <a:t>Dando autonomía.</a:t>
            </a:r>
          </a:p>
          <a:p>
            <a:pPr lvl="1"/>
            <a:r>
              <a:rPr lang="es-ES_tradnl" dirty="0" smtClean="0"/>
              <a:t>Dando a los empleados libertad para ser creativos.</a:t>
            </a:r>
          </a:p>
          <a:p>
            <a:pPr lvl="1"/>
            <a:r>
              <a:rPr lang="es-ES_tradnl" dirty="0" smtClean="0"/>
              <a:t>Ofreciendo oportunidades para trabajos más desafiantes.</a:t>
            </a:r>
          </a:p>
          <a:p>
            <a:pPr lvl="1"/>
            <a:r>
              <a:rPr lang="es-ES_tradnl" dirty="0" smtClean="0"/>
              <a:t>Apoyando el crecimiento personal y profesional (tiempo para estudiar, capacitaciones, libros, etc.).</a:t>
            </a:r>
          </a:p>
          <a:p>
            <a:pPr lvl="1"/>
            <a:r>
              <a:rPr lang="es-ES_tradnl" dirty="0" smtClean="0"/>
              <a:t>Ofreciendo un plan de carrera.</a:t>
            </a:r>
            <a:endParaRPr lang="es-ES_tradnl" dirty="0"/>
          </a:p>
        </p:txBody>
      </p:sp>
      <p:pic>
        <p:nvPicPr>
          <p:cNvPr id="33794" name="Picture 2" descr="https://encrypted-tbn0.gstatic.com/images?q=tbn:ANd9GcTEKKQ0GheEpzj58P4WNrep73ZA38V-0oUeRW8C-zCZSg2-J9a_0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20918"/>
            <a:ext cx="3067892" cy="204767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Para Recordar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4000" dirty="0" smtClean="0"/>
              <a:t>“El principio más profundo del carácter humano es el anhelo de ser apreciado”.</a:t>
            </a:r>
          </a:p>
          <a:p>
            <a:pPr lvl="1"/>
            <a:r>
              <a:rPr lang="es-ES_tradnl" dirty="0" smtClean="0"/>
              <a:t>William James</a:t>
            </a:r>
          </a:p>
          <a:p>
            <a:pPr>
              <a:buNone/>
            </a:pPr>
            <a:endParaRPr lang="es-ES_tradnl" dirty="0"/>
          </a:p>
        </p:txBody>
      </p:sp>
      <p:pic>
        <p:nvPicPr>
          <p:cNvPr id="22530" name="Picture 2" descr="http://t1.gstatic.com/images?q=tbn:ANd9GcSCZXmp4dKJ6LDkXMKdO8TVMzrtUcX3UZttqmu8J_UReo_qht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5" y="3933057"/>
            <a:ext cx="2680049" cy="2174177"/>
          </a:xfrm>
          <a:prstGeom prst="rect">
            <a:avLst/>
          </a:prstGeom>
          <a:noFill/>
        </p:spPr>
      </p:pic>
      <p:pic>
        <p:nvPicPr>
          <p:cNvPr id="5" name="Picture 2" descr="http://t2.gstatic.com/images?q=tbn:ANd9GcS3KNG9fQisv4K0hu-rkztxuizxgmER7Z7CJWr681M8IdahoMK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2880836" cy="209216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Principio Bíblico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 smtClean="0"/>
              <a:t>“…antes </a:t>
            </a:r>
            <a:r>
              <a:rPr lang="es-SV" sz="3200" dirty="0"/>
              <a:t>bien con humildad, </a:t>
            </a:r>
            <a:r>
              <a:rPr lang="es-SV" sz="3200" b="1" i="1" dirty="0"/>
              <a:t>estimando cada uno a los demás como superiores a él </a:t>
            </a:r>
            <a:r>
              <a:rPr lang="es-SV" sz="3200" b="1" i="1" dirty="0" smtClean="0"/>
              <a:t>mismo;</a:t>
            </a:r>
            <a:r>
              <a:rPr lang="es-SV" sz="3200" dirty="0" smtClean="0"/>
              <a:t> no </a:t>
            </a:r>
            <a:r>
              <a:rPr lang="es-SV" sz="3200" dirty="0"/>
              <a:t>mirando cada uno por lo suyo propio, sino cada cual también </a:t>
            </a:r>
            <a:r>
              <a:rPr lang="es-SV" sz="3200" b="1" i="1" dirty="0"/>
              <a:t>por lo de los </a:t>
            </a:r>
            <a:r>
              <a:rPr lang="es-SV" sz="3200" b="1" i="1" dirty="0" smtClean="0"/>
              <a:t>otros</a:t>
            </a:r>
            <a:r>
              <a:rPr lang="es-SV" sz="3200" dirty="0" smtClean="0"/>
              <a:t>.”</a:t>
            </a:r>
            <a:endParaRPr lang="es-SV" sz="3200" dirty="0"/>
          </a:p>
          <a:p>
            <a:r>
              <a:rPr lang="es-SV" dirty="0" smtClean="0"/>
              <a:t>Filipenses 2:3-4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19976851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Factor Clave en la Motivación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El </a:t>
            </a:r>
            <a:r>
              <a:rPr lang="en-US" sz="3200" dirty="0" err="1" smtClean="0"/>
              <a:t>estilo</a:t>
            </a:r>
            <a:r>
              <a:rPr lang="en-US" sz="3200" dirty="0" smtClean="0"/>
              <a:t> de </a:t>
            </a:r>
            <a:r>
              <a:rPr lang="en-US" sz="3200" b="1" i="1" dirty="0" err="1" smtClean="0"/>
              <a:t>Liderazgo</a:t>
            </a:r>
            <a:r>
              <a:rPr lang="en-US" sz="3200" dirty="0" smtClean="0"/>
              <a:t> de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Jefaturas</a:t>
            </a:r>
            <a:r>
              <a:rPr lang="en-US" sz="3200" dirty="0" smtClean="0"/>
              <a:t>  en </a:t>
            </a:r>
            <a:r>
              <a:rPr lang="en-US" sz="3200" dirty="0" err="1" smtClean="0"/>
              <a:t>todos</a:t>
            </a:r>
            <a:r>
              <a:rPr lang="en-US" sz="3200" dirty="0" smtClean="0"/>
              <a:t> los </a:t>
            </a:r>
            <a:r>
              <a:rPr lang="en-US" sz="3200" dirty="0" err="1" smtClean="0"/>
              <a:t>niveles</a:t>
            </a:r>
            <a:r>
              <a:rPr lang="en-US" sz="3200" dirty="0" smtClean="0"/>
              <a:t> de </a:t>
            </a:r>
            <a:r>
              <a:rPr lang="en-US" sz="3200" dirty="0" err="1" smtClean="0"/>
              <a:t>una</a:t>
            </a:r>
            <a:r>
              <a:rPr lang="en-US" sz="3200" dirty="0" smtClean="0"/>
              <a:t> </a:t>
            </a:r>
            <a:r>
              <a:rPr lang="en-US" sz="3200" dirty="0" err="1" smtClean="0"/>
              <a:t>organización</a:t>
            </a:r>
            <a:r>
              <a:rPr lang="en-US" sz="3200" dirty="0" smtClean="0"/>
              <a:t>.</a:t>
            </a:r>
          </a:p>
          <a:p>
            <a:pPr>
              <a:buNone/>
            </a:pP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371600"/>
            <a:ext cx="4038600" cy="46815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5122" name="Picture 2" descr="http://4.bp.blogspot.com/-77kDEge2v4U/UxDYbVyqvRI/AAAAAAAAAFA/v0pqUvAhIKQ/s1600/li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61" y="3212977"/>
            <a:ext cx="5142311" cy="29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Importancia</a:t>
            </a:r>
            <a:r>
              <a:rPr lang="en-US" dirty="0" smtClean="0"/>
              <a:t> del </a:t>
            </a:r>
            <a:r>
              <a:rPr lang="en-US" dirty="0" err="1" smtClean="0"/>
              <a:t>Liderazgo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628800"/>
            <a:ext cx="4038600" cy="44245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El </a:t>
            </a:r>
            <a:r>
              <a:rPr lang="en-US" sz="2800" dirty="0" err="1" smtClean="0"/>
              <a:t>Líder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todo</a:t>
            </a:r>
            <a:r>
              <a:rPr lang="en-US" sz="2800" dirty="0" smtClean="0"/>
              <a:t> </a:t>
            </a:r>
            <a:r>
              <a:rPr lang="en-US" sz="2800" dirty="0" err="1" smtClean="0"/>
              <a:t>aquel</a:t>
            </a:r>
            <a:r>
              <a:rPr lang="en-US" sz="2800" dirty="0" smtClean="0"/>
              <a:t>  </a:t>
            </a:r>
            <a:r>
              <a:rPr lang="en-US" sz="2800" b="1" i="1" dirty="0" err="1" smtClean="0"/>
              <a:t>capaz</a:t>
            </a:r>
            <a:r>
              <a:rPr lang="en-US" sz="2800" b="1" i="1" dirty="0" smtClean="0"/>
              <a:t> de </a:t>
            </a:r>
            <a:r>
              <a:rPr lang="en-US" sz="2800" b="1" i="1" dirty="0" err="1" smtClean="0"/>
              <a:t>influir</a:t>
            </a:r>
            <a:r>
              <a:rPr lang="en-US" sz="2800" b="1" i="1" dirty="0" smtClean="0"/>
              <a:t> en el </a:t>
            </a:r>
            <a:r>
              <a:rPr lang="en-US" sz="2800" b="1" i="1" dirty="0" err="1" smtClean="0"/>
              <a:t>comportamiento</a:t>
            </a:r>
            <a:r>
              <a:rPr lang="en-US" sz="2800" b="1" i="1" dirty="0" smtClean="0"/>
              <a:t> </a:t>
            </a:r>
            <a:r>
              <a:rPr lang="en-US" sz="2800" dirty="0" smtClean="0"/>
              <a:t> de los </a:t>
            </a:r>
            <a:r>
              <a:rPr lang="en-US" sz="2800" dirty="0" err="1" smtClean="0"/>
              <a:t>demás</a:t>
            </a:r>
            <a:r>
              <a:rPr lang="en-US" sz="2800" dirty="0" smtClean="0"/>
              <a:t>, no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posici</a:t>
            </a:r>
            <a:r>
              <a:rPr lang="es-ES_tradnl" sz="2800" dirty="0" err="1" smtClean="0"/>
              <a:t>ón</a:t>
            </a:r>
            <a:r>
              <a:rPr lang="es-ES_tradnl" sz="2800" dirty="0" smtClean="0"/>
              <a:t> como jefe, sino por su </a:t>
            </a:r>
            <a:r>
              <a:rPr lang="es-ES_tradnl" sz="2800" b="1" i="1" dirty="0" smtClean="0"/>
              <a:t>inspiración</a:t>
            </a:r>
            <a:r>
              <a:rPr lang="es-ES_tradnl" sz="2800" dirty="0" smtClean="0"/>
              <a:t> como persona.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1746" name="Picture 2" descr="http://img.desmotivaciones.es/201104/martinlutherkingj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924300" cy="39433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Efecto del Liderazgo en la Motivación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Las personas son </a:t>
            </a:r>
            <a:r>
              <a:rPr lang="en-US" sz="3200" dirty="0" err="1" smtClean="0"/>
              <a:t>estimuladas</a:t>
            </a:r>
            <a:r>
              <a:rPr lang="en-US" sz="3200" dirty="0" smtClean="0"/>
              <a:t>, </a:t>
            </a:r>
            <a:r>
              <a:rPr lang="en-US" sz="3200" dirty="0" err="1" smtClean="0"/>
              <a:t>positiva</a:t>
            </a:r>
            <a:r>
              <a:rPr lang="en-US" sz="3200" dirty="0" smtClean="0"/>
              <a:t> o </a:t>
            </a:r>
            <a:r>
              <a:rPr lang="en-US" sz="3200" dirty="0" err="1" smtClean="0"/>
              <a:t>negativamente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por</a:t>
            </a:r>
            <a:r>
              <a:rPr lang="en-US" sz="3200" b="1" i="1" dirty="0" smtClean="0"/>
              <a:t> el </a:t>
            </a:r>
            <a:r>
              <a:rPr lang="en-US" sz="3200" b="1" i="1" dirty="0" err="1" smtClean="0"/>
              <a:t>comportamiento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otros</a:t>
            </a:r>
            <a:r>
              <a:rPr lang="en-US" sz="3200" dirty="0" smtClean="0"/>
              <a:t>, en especial de los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admiramos</a:t>
            </a:r>
            <a:r>
              <a:rPr lang="en-US" sz="3200" dirty="0" smtClean="0"/>
              <a:t>. </a:t>
            </a: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122" y="1536304"/>
            <a:ext cx="4038600" cy="42085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</a:t>
            </a:r>
            <a:r>
              <a:rPr lang="es-ES_tradnl" sz="2800" dirty="0" smtClean="0"/>
              <a:t>No os dejéis engañar: Las malas compañías </a:t>
            </a:r>
            <a:r>
              <a:rPr lang="es-ES_tradnl" sz="2800" b="1" i="1" dirty="0" smtClean="0"/>
              <a:t>corrompen</a:t>
            </a:r>
            <a:r>
              <a:rPr lang="es-ES_tradnl" sz="2800" dirty="0" smtClean="0"/>
              <a:t> las buenas costumbres.” </a:t>
            </a:r>
          </a:p>
          <a:p>
            <a:pPr lvl="1"/>
            <a:r>
              <a:rPr lang="es-ES_tradnl" sz="1800" dirty="0" smtClean="0"/>
              <a:t>1 </a:t>
            </a:r>
            <a:r>
              <a:rPr lang="es-ES_tradnl" sz="1800" dirty="0" err="1" smtClean="0"/>
              <a:t>Cor.</a:t>
            </a:r>
            <a:r>
              <a:rPr lang="es-ES_tradnl" sz="1800" dirty="0" smtClean="0"/>
              <a:t> 15:33 </a:t>
            </a:r>
          </a:p>
          <a:p>
            <a:pPr lvl="1"/>
            <a:r>
              <a:rPr lang="es-ES_tradnl" sz="1800" dirty="0" smtClean="0"/>
              <a:t>La Biblia de las Américas</a:t>
            </a:r>
          </a:p>
          <a:p>
            <a:pPr marL="274320" lvl="1" indent="0">
              <a:buNone/>
            </a:pPr>
            <a:endParaRPr lang="es-ES_tradnl" sz="1800" dirty="0"/>
          </a:p>
        </p:txBody>
      </p:sp>
      <p:pic>
        <p:nvPicPr>
          <p:cNvPr id="7170" name="Picture 2" descr="http://img.desmotivaciones.es/201206/manzana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14" y="4243100"/>
            <a:ext cx="2217636" cy="20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1368426" y="3140968"/>
            <a:ext cx="6480174" cy="1275457"/>
          </a:xfrm>
        </p:spPr>
        <p:txBody>
          <a:bodyPr>
            <a:normAutofit/>
          </a:bodyPr>
          <a:lstStyle/>
          <a:p>
            <a:r>
              <a:rPr lang="es-SV" sz="2000" dirty="0" smtClean="0"/>
              <a:t>7 razones básicas para lograrlo</a:t>
            </a:r>
            <a:endParaRPr lang="es-SV" sz="200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671464"/>
          </a:xfrm>
        </p:spPr>
        <p:txBody>
          <a:bodyPr>
            <a:normAutofit fontScale="90000"/>
          </a:bodyPr>
          <a:lstStyle/>
          <a:p>
            <a:r>
              <a:rPr lang="es-SV" dirty="0" smtClean="0"/>
              <a:t>¿Cómo Puedo Influir Como Líder en la Motivación de mi Equipo de Trabajo?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028359766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Motivación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628800"/>
            <a:ext cx="4038600" cy="4424528"/>
          </a:xfrm>
        </p:spPr>
        <p:txBody>
          <a:bodyPr/>
          <a:lstStyle/>
          <a:p>
            <a:r>
              <a:rPr lang="es-ES_tradnl" sz="3200" dirty="0" smtClean="0"/>
              <a:t>Viene de la palabra “motivo”, y ésta del Latín </a:t>
            </a:r>
            <a:r>
              <a:rPr lang="es-ES_tradnl" sz="3200" i="1" dirty="0" err="1" smtClean="0"/>
              <a:t>motum</a:t>
            </a:r>
            <a:r>
              <a:rPr lang="es-ES_tradnl" sz="3200" dirty="0" smtClean="0"/>
              <a:t>, que nos da una idea de movimiento. Está relacionada con móvil o impulso.</a:t>
            </a:r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endParaRPr lang="es-ES_tradnl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sp>
        <p:nvSpPr>
          <p:cNvPr id="27650" name="AutoShape 2" descr="data:image/jpeg;base64,/9j/4AAQSkZJRgABAQAAAQABAAD/2wCEAAkGBhQSERUUEhQVFRQWGR0XFxYVFBgXFxcXHBwXFRwYHBgcHyYfHBwkHxYfIC8gJicpLSwsHB8xNTAqNSYrLCkBCQoKDgwOGg8PGiklHyM1KjIpMSoqNCwwKS0tMDQpLCk1LzUyLDYvKS0sLC0sLCwqLCwsLDQwKSksKSwuLCosLP/AABEIAHcAgAMBIgACEQEDEQH/xAAbAAACAwEBAQAAAAAAAAAAAAAABQMEBgIBB//EAEQQAAEDAQUDCAUJBQkAAAAAAAEAAgMRBAUSITEGUZEyQWFxgaGxwRMVUpLRBxQjQmJygsLhIjM0Y7IWQ0RUc6LS8PH/xAAaAQACAwEBAAAAAAAAAAAAAAACBAADBQEG/8QAMBEAAgIBAQUFBwUBAAAAAAAAAQIAAxEEEiExQXETFDJhgQUiUZGxweEzUqHR8CP/2gAMAwEAAhEDEQA/APuK8c4AVOQUdptIjaXO0H/aLOukktT6DJo5uYDed5Smo1QqIUDLHgIxVQbPeJwBxMa2i/425Crj0acVXN4Wh/Iiw9JHxp4K3ZbFHDpm7ecz+isfOx0qnFj/AKlmPJf7h7Va+Bc+Z/qKvmdqdrJh7fgEf2eeeVKe8+JTcWlq6Ew3qDSUN4iT1aTvFg4ADoInGzI9s8Ag7MjmkPa39U6DgvUfcNN+3+TB71d+6IjcMg5Eve5vgSvDZ7W3R2LtB8U+QudwrHhLDoZ3vTnxAHqJn/XM7P3keW8tI79FZg2kjPKBaeI7vgm5CqWi6o36tHWMj3LnYahPBZnyYfed7WlvEmOkmgtbH8lwPUfJSpFPs4QaxPz5gcj7wWaj2wtsEtoktMBZYrOx4Di36WZ7c8Ta0GHIgb8jXcaaiwHFy48xvEFqkO+ts+XOfQkKjcl7stVninj5MrGvAOoxAGh6RWivJwHPCLTNX9ai+TANG5U3uP8A7RNLPEImBjdfrHeedIrA7HOHHeXduZV118guLY2PlINCWAYQd2IkBefptDM1p4k4HSa1tZwta8BxjBeKj6xk/wAvJ7zPivDe9OXDM38AcP8AaSru0X/Ayjsm/wARL6FSjvqFxp6QA7nVb4gK611cxmOg1RKwbgYLIy+IYnq9DzvXiEUCSC0O3rttrPOFAvEYscc5zZEuNtQ58lI14OhVBCuXUMOME1iMUn2ydS77WSKgWeYkb/o35K02cjnSnbm2D1ZbeY/N5e9jh5q9b1bdKyhEn2euhrLNZzEfRkRRig5JAY3ItT1ULh/hYP8ASZ/Q1X1YqKudkcZxmLcZiA8sLzoQ146jhcnl3QhsTGt0DR3gElK75s2GV4pk7MdR176rll5PAAByAoMhoMl5auwad2VuU3LENyArzj9CQ+tZN/cEetZN44BMd9r+Bi3dH8o6mga4Uc0OG4iqoOuCMZx4onb43EdxyKq+tZN44BHrWTeOAQNqqW4gyxaLl4GWCy0x8lzJm7njC7iMiuor+ZUNla6Fx9sfs9jtFV9bSbx7oXL7ye4UOEjcWgjvQ96UeEn13/fMLsC3iA9N32x/EfNcCKggg6EZgrpIbhAY8tGQdnSuQOZyHNu4J6nKbe0Xail1fZtsz1C8Xze9PlDtAlc2NrGNa4ihbiORIzJ6k3XU1h3TP1Wrr0wBfn8J9IWb+UiXDdVsP8lw94hvmlN1fKYCQLRHT7cefFp8ioflSvgPui0OY4Fjg0VBrWr2/BXJprNrfygV66m4e4czdXHNhghHN6Nn9LU3BWRi2hhgs0RldhPo2UaMy6jWjIKhZflVixhphfgrTFiBI/D+qtqWwEqw3QbtXQmAWGZpdpYx6J7qftBhwnnBJplxUM9mijYXOaKNFT2KztKPogPaexvFw+C8tUAexzTo4EcVnahAbW3DgPvNStsVrvOMn7RNYZcZGOzYGO5Lga66YhzdaaG7Y/ZC5sglyEmWHKrSCH8wNNWnoVxUV1LjePmBLLbDte7u6EmVPVkfs95R6rj9nvKtoVnZJ+0fKVdo/wAT84gvZjYYy4Nqa0FSaZ9q9uSJszMRbQg0NCaE9HFN7VY2SNLXioK5sFlbGzCwUAPXqlu7jtMnGIz3j/ljftZ4xRbW+htENOQ40PXWmvaFoUj2sh+iDxqxwIPXl40TeyzY2Nd7TQ7iKqyoBHZR5GDb71aP1Bkq+W7cXThtji0Ua8BxPMHHXqrSq+orI7XGhlP8v8pWtohmwjymF7TqFlO/kZlrLsu2QZPc07yARwyKvXPc8Mb5IrU+ORv7Ja0urETnygcg8UFAebRZmxuc57WFzg1xANCdF9Ku9sTY/RsaGtpmw51319paQQnnPP6StbDtKMY/3CZy0bNMtMr3xzD0TaNbmXnICoFTk0HIVVOxbPtZbIm19IwOxOGho3Oh1yJFFX2ru2OGVvogWhwJpXTOmXPRP9jP4cb8Zr06LoU5wTO11K9+wy4I3mbnaHSEb5m91XeSkXF8mskDftOd7rCPzLtYVv6ren0/M9mP019fr+IIQhBOQQhCkk5kOS4hOqJiq3rGNji1z2tO4mipZgG3yxVJXcJJekGOF7d7TTrGY8FU2XnxWdv2SW+Y8VdZb43aSMP4h8Uo2dOCaeLmBxNHRUjLsIQMQLVYc8j7y9QTSykcMH7GaBYvbZ1BL9wDjQLaJHtNs984jcGHC8gDPkmhB7Fp6Sxa3y3wmRra2spIXjPld2fvo/vDxW/sXK7FjG3TLBaY2SsLTjFK6HqOhWzsXK7Ft1HIyJ532epXIYYOYg25bnEehw72nzV7Yl30BG6Q+DSots7M57Yg1pc7EQAASTUcwHUtBsNslJFGTOMOIhwZ9alPrburwQMwU75albd9JA3fiaC8XVtMY3RvPEsHkplBas7X1RDvef8Aip155t7sfP8AE9WfCo8vzBCELkGC8c6i9UE7jw8ULHAzOqMmck1SC8YWm2RB4q1wAI94eNFZfeM4/wAOex1Urve3Oc6N5jcxzD9bnzDsj2LNtsUj5cpq6epg3UHgRNA7Zqzn+74Od8VJY7kiifjYCDpyiRQ9FVfrXNdxxE6LQWlM+6oz0mcb7MYLHHWcqaKzV1U0VnA6SpVoV6fm0UZ/hIZ7Gx7cL2tcAagEVod43HpSd2yzQ+rHUbzg5kdR+KfITqsV4SgoDvMrWW72R8kZ7zmeKsoQuE5hcIkrW0zdAjb3Od5qykF7WW1i0SPia/C4jk4SDQAaKm+97XHy2HrdER3ii8+9+wzbSnieXnNgaU2AFWXgN2fKatCyse17xyo2nqJHjVWo9sGc8bh1EFCNXUec42iuHKaBQS6qjFtNAdXFv3mnyqpPW0TiMMjeNPFE1qMNxEqFNinep+UnSfaiOsTTud4ghN2vB0IPUVRv5lbO/ooeBCXtGUMYoOzYvWOblAfDG851aOIFD4JkAkux82KytHskt76+adLe0uDUrDmBMzUDZtZfgTBCEJmUQQhCkkEIQpJBCEKSSOSztdymg9YBVKXZ6zu1iZ2CnghCratG8QB9Ia2OvhJEpz7GWd2gcz7rvjVUZdg2/VlPa0HzQhLtodO3FB6bowutvXgx+spSbETDkvYe0tVa1XLa42kOqW6GkgI4EoQlLfZtKqSuR6xqv2lcWAbB9I52Hq1srDlRwPEEflWoQhNaDdp1HX6mK605vY9PoIIQhOxSCEIUkghCFJJ//9k="/>
          <p:cNvSpPr>
            <a:spLocks noChangeAspect="1" noChangeArrowheads="1"/>
          </p:cNvSpPr>
          <p:nvPr/>
        </p:nvSpPr>
        <p:spPr bwMode="auto">
          <a:xfrm>
            <a:off x="63500" y="-552450"/>
            <a:ext cx="1219200" cy="1133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7660" name="Picture 12" descr="http://t2.gstatic.com/images?q=tbn:ANd9GcQmbP5ZS3p1K6d0yAqVK1Zxp0xtDlNOflRIsPlfhBxUU-06A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88840"/>
            <a:ext cx="3246120" cy="359664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1. Invierta en Su Personal</a:t>
            </a:r>
            <a:endParaRPr lang="es-ES_trad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Un buen programa de </a:t>
            </a:r>
            <a:r>
              <a:rPr lang="es-ES_tradnl" b="1" i="1" dirty="0" smtClean="0"/>
              <a:t>inducción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Capacítelos y </a:t>
            </a:r>
            <a:r>
              <a:rPr lang="es-ES_tradnl" b="1" i="1" dirty="0" smtClean="0"/>
              <a:t>entrénelos.</a:t>
            </a:r>
          </a:p>
          <a:p>
            <a:r>
              <a:rPr lang="es-ES_tradnl" dirty="0" smtClean="0"/>
              <a:t>Transmita </a:t>
            </a:r>
            <a:r>
              <a:rPr lang="es-ES_tradnl" b="1" i="1" dirty="0" smtClean="0"/>
              <a:t>la Visión.</a:t>
            </a:r>
          </a:p>
          <a:p>
            <a:r>
              <a:rPr lang="es-ES_tradnl" dirty="0" smtClean="0"/>
              <a:t>Describa el </a:t>
            </a:r>
            <a:r>
              <a:rPr lang="es-ES_tradnl" b="1" i="1" dirty="0" smtClean="0"/>
              <a:t>objetivo</a:t>
            </a:r>
            <a:r>
              <a:rPr lang="es-ES_tradnl" dirty="0" smtClean="0"/>
              <a:t> del puesto y sus funciones.</a:t>
            </a:r>
          </a:p>
          <a:p>
            <a:pPr>
              <a:buNone/>
            </a:pPr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27650" name="Picture 2" descr="https://encrypted-tbn1.gstatic.com/images?q=tbn:ANd9GcQoyQ25PLXWtgQGMWOB5RuhB0LjQLDzL9dvtAzSC5Y2hS3Sj1bkA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238500" cy="2190750"/>
          </a:xfrm>
          <a:prstGeom prst="rect">
            <a:avLst/>
          </a:prstGeom>
          <a:noFill/>
        </p:spPr>
      </p:pic>
      <p:pic>
        <p:nvPicPr>
          <p:cNvPr id="27654" name="Picture 6" descr="https://encrypted-tbn2.gstatic.com/images?q=tbn:ANd9GcS2rxZySyChKPhx29-zhC-WlgkrA7PV7WLk2Mp-IjvQTXjjgg7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26954"/>
            <a:ext cx="3013798" cy="209433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…Invierta en su Personal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Provea de las herramientas y </a:t>
            </a:r>
            <a:r>
              <a:rPr lang="es-ES_tradnl" b="1" i="1" dirty="0" smtClean="0"/>
              <a:t>delegue. </a:t>
            </a:r>
          </a:p>
          <a:p>
            <a:r>
              <a:rPr lang="es-ES_tradnl" dirty="0" smtClean="0"/>
              <a:t>Hable con ellos de forma periódica y constante. </a:t>
            </a:r>
          </a:p>
          <a:p>
            <a:r>
              <a:rPr lang="es-ES_tradnl" dirty="0" smtClean="0"/>
              <a:t>Maneje las </a:t>
            </a:r>
            <a:r>
              <a:rPr lang="es-ES_tradnl" b="1" i="1" dirty="0" smtClean="0"/>
              <a:t>expectativas</a:t>
            </a:r>
            <a:r>
              <a:rPr lang="es-ES_tradnl" dirty="0" smtClean="0"/>
              <a:t>. (presente el panorama real)</a:t>
            </a:r>
          </a:p>
          <a:p>
            <a:endParaRPr lang="es-ES_tradnl" dirty="0"/>
          </a:p>
        </p:txBody>
      </p:sp>
      <p:pic>
        <p:nvPicPr>
          <p:cNvPr id="57346" name="Picture 2" descr="https://encrypted-tbn1.gstatic.com/images?q=tbn:ANd9GcTsjyNbBc6f4QyKJ5H5Mg7BigLupmFz_aYQPfTaK34NuaEPUPl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429000"/>
            <a:ext cx="3810000" cy="254317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Manejando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Expectativas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smtClean="0"/>
              <a:t>“</a:t>
            </a:r>
            <a:r>
              <a:rPr lang="es-ES_tradnl" sz="3200" dirty="0" smtClean="0"/>
              <a:t>Bienaventurados sois cuando </a:t>
            </a:r>
            <a:r>
              <a:rPr lang="es-ES_tradnl" sz="3200" b="1" i="1" dirty="0" smtClean="0"/>
              <a:t>por mi causa os vituperen y os persigan, y digan toda clase de mal contra vosotros, mintiendo</a:t>
            </a:r>
            <a:r>
              <a:rPr lang="es-ES_tradnl" sz="3200" dirty="0" smtClean="0"/>
              <a:t>. </a:t>
            </a:r>
            <a:r>
              <a:rPr lang="es-ES_tradnl" sz="3200" baseline="30000" dirty="0" smtClean="0"/>
              <a:t> </a:t>
            </a:r>
            <a:r>
              <a:rPr lang="es-ES_tradnl" sz="3200" dirty="0" smtClean="0"/>
              <a:t>Gozaos y alegraos, porque vuestro galardón es grande en los cielos; porque así persiguieron a los profetas que fueron antes de vosotros.” </a:t>
            </a:r>
          </a:p>
          <a:p>
            <a:pPr lvl="1"/>
            <a:r>
              <a:rPr lang="en-US" dirty="0" smtClean="0"/>
              <a:t>Mateo 5:11-12</a:t>
            </a:r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Aplicando</a:t>
            </a:r>
            <a:r>
              <a:rPr lang="en-US" dirty="0" smtClean="0"/>
              <a:t> la </a:t>
            </a:r>
            <a:r>
              <a:rPr lang="en-US" dirty="0" err="1" smtClean="0"/>
              <a:t>Ense</a:t>
            </a:r>
            <a:r>
              <a:rPr lang="es-ES_tradnl" dirty="0" err="1" smtClean="0"/>
              <a:t>ñanza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600" dirty="0" smtClean="0"/>
              <a:t>“Y </a:t>
            </a:r>
            <a:r>
              <a:rPr lang="es-ES_tradnl" sz="3600" b="1" i="1" dirty="0" smtClean="0"/>
              <a:t>enseña</a:t>
            </a:r>
            <a:r>
              <a:rPr lang="es-ES_tradnl" sz="3600" dirty="0" smtClean="0"/>
              <a:t> a ellos las ordenanzas y las leyes, </a:t>
            </a:r>
            <a:r>
              <a:rPr lang="es-ES_tradnl" sz="3600" b="1" i="1" dirty="0" smtClean="0"/>
              <a:t>y muéstrales el camino </a:t>
            </a:r>
            <a:r>
              <a:rPr lang="es-ES_tradnl" sz="3600" dirty="0" smtClean="0"/>
              <a:t>por donde deben andar, y </a:t>
            </a:r>
            <a:r>
              <a:rPr lang="es-ES_tradnl" sz="3600" b="1" i="1" dirty="0" smtClean="0"/>
              <a:t>lo que han de hacer.</a:t>
            </a:r>
            <a:r>
              <a:rPr lang="es-ES_tradnl" sz="3600" dirty="0" smtClean="0"/>
              <a:t>”</a:t>
            </a:r>
          </a:p>
          <a:p>
            <a:pPr lvl="2"/>
            <a:r>
              <a:rPr lang="es-ES_tradnl" dirty="0" err="1" smtClean="0"/>
              <a:t>Exodo</a:t>
            </a:r>
            <a:r>
              <a:rPr lang="es-ES_tradnl" dirty="0" smtClean="0"/>
              <a:t> 18:20</a:t>
            </a:r>
          </a:p>
          <a:p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Jesús trabajó con sus discípulos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s-ES_tradnl" sz="3200" dirty="0" smtClean="0"/>
              <a:t>Cuando Jesús terminó de dar </a:t>
            </a:r>
            <a:r>
              <a:rPr lang="es-ES_tradnl" sz="3200" b="1" i="1" dirty="0" smtClean="0"/>
              <a:t>instrucciones</a:t>
            </a:r>
            <a:r>
              <a:rPr lang="es-ES_tradnl" sz="3200" dirty="0" smtClean="0"/>
              <a:t> a sus doce discípulos, se fue de allí </a:t>
            </a:r>
            <a:r>
              <a:rPr lang="es-ES_tradnl" sz="3200" b="1" i="1" dirty="0" smtClean="0"/>
              <a:t>a enseñar </a:t>
            </a:r>
            <a:r>
              <a:rPr lang="es-ES_tradnl" sz="3200" dirty="0" smtClean="0"/>
              <a:t>y </a:t>
            </a:r>
            <a:r>
              <a:rPr lang="es-ES_tradnl" sz="3200" b="1" i="1" dirty="0" smtClean="0"/>
              <a:t>a predicar </a:t>
            </a:r>
            <a:r>
              <a:rPr lang="es-ES_tradnl" sz="3200" dirty="0" smtClean="0"/>
              <a:t>en las ciudades de ellos.”</a:t>
            </a:r>
          </a:p>
          <a:p>
            <a:pPr lvl="1"/>
            <a:r>
              <a:rPr lang="es-ES_tradnl" sz="3200" dirty="0" smtClean="0"/>
              <a:t>Mateo 11:1</a:t>
            </a:r>
            <a:endParaRPr lang="es-ES_tradnl" sz="3200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Video </a:t>
            </a:r>
            <a:r>
              <a:rPr lang="es-ES_tradnl" dirty="0" err="1" smtClean="0"/>
              <a:t>Facing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Giants</a:t>
            </a:r>
            <a:endParaRPr lang="es-ES_tradnl" dirty="0"/>
          </a:p>
        </p:txBody>
      </p:sp>
      <p:pic>
        <p:nvPicPr>
          <p:cNvPr id="5" name="VIDEO_MOTIVACIONAL_EXCEPCIONAL_http_elmentor.wordpress.com (1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8136904" cy="6102679"/>
          </a:xfrm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758952"/>
          </a:xfrm>
        </p:spPr>
        <p:txBody>
          <a:bodyPr/>
          <a:lstStyle/>
          <a:p>
            <a:r>
              <a:rPr lang="es-ES_tradnl" dirty="0" smtClean="0"/>
              <a:t>2. Establezca las Metas en Conjunto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sz="2800" dirty="0" smtClean="0"/>
              <a:t>Logre compromiso.</a:t>
            </a:r>
          </a:p>
          <a:p>
            <a:r>
              <a:rPr lang="es-ES_tradnl" sz="2800" b="1" i="1" dirty="0" smtClean="0"/>
              <a:t>Explique </a:t>
            </a:r>
            <a:r>
              <a:rPr lang="es-ES_tradnl" sz="2800" dirty="0" smtClean="0"/>
              <a:t>cómo se pueden alcanzar.</a:t>
            </a:r>
          </a:p>
          <a:p>
            <a:r>
              <a:rPr lang="es-ES_tradnl" sz="2800" b="1" i="1" dirty="0" smtClean="0"/>
              <a:t>Ayúdeles</a:t>
            </a:r>
            <a:r>
              <a:rPr lang="es-ES_tradnl" sz="2800" dirty="0" smtClean="0"/>
              <a:t> a alcanzar sus metas personales.</a:t>
            </a:r>
          </a:p>
          <a:p>
            <a:r>
              <a:rPr lang="es-ES_tradnl" sz="2800" b="1" i="1" dirty="0"/>
              <a:t>Ofrezca</a:t>
            </a:r>
            <a:r>
              <a:rPr lang="es-ES_tradnl" sz="2800" dirty="0"/>
              <a:t> su apoyo en el proceso.</a:t>
            </a:r>
          </a:p>
          <a:p>
            <a:endParaRPr lang="es-ES_tradnl" sz="3200" dirty="0" smtClean="0"/>
          </a:p>
          <a:p>
            <a:endParaRPr lang="es-ES_tradnl" dirty="0"/>
          </a:p>
        </p:txBody>
      </p:sp>
      <p:pic>
        <p:nvPicPr>
          <p:cNvPr id="7" name="Picture 2" descr="http://t3.gstatic.com/images?q=tbn:ANd9GcTIpgSpjrrO-Jyxbilek1W5VCyGSq3M24Q4X2AG4dWigKSFsJ0A7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72816"/>
            <a:ext cx="3121152" cy="392094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Apoyando</a:t>
            </a:r>
            <a:r>
              <a:rPr lang="en-US" dirty="0" smtClean="0"/>
              <a:t> en la </a:t>
            </a:r>
            <a:r>
              <a:rPr lang="en-US" dirty="0" err="1" smtClean="0"/>
              <a:t>Dificultad</a:t>
            </a:r>
            <a:r>
              <a:rPr lang="en-US" dirty="0" smtClean="0"/>
              <a:t>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s-ES_tradnl" sz="3200" dirty="0" smtClean="0"/>
              <a:t>Pero al ver el fuerte viento, </a:t>
            </a:r>
            <a:r>
              <a:rPr lang="es-ES_tradnl" sz="3200" b="1" i="1" dirty="0" smtClean="0"/>
              <a:t>tuvo miedo</a:t>
            </a:r>
            <a:r>
              <a:rPr lang="es-ES_tradnl" sz="3200" dirty="0" smtClean="0"/>
              <a:t>; y comenzando a hundirse, dio voces, diciendo: !!Señor, sálvame! </a:t>
            </a:r>
            <a:r>
              <a:rPr lang="es-ES_tradnl" sz="3200" baseline="30000" dirty="0" smtClean="0"/>
              <a:t> </a:t>
            </a:r>
            <a:r>
              <a:rPr lang="es-ES_tradnl" sz="3200" b="1" i="1" dirty="0" smtClean="0"/>
              <a:t>Al momento Jesús, extendiendo la mano, asió de él</a:t>
            </a:r>
            <a:r>
              <a:rPr lang="es-ES_tradnl" sz="3200" dirty="0" smtClean="0"/>
              <a:t>, y le dijo: !!Hombre de poca fe! ¿Por qué dudaste? Y cuando ellos subieron en la barca, se calmó el viento.”</a:t>
            </a:r>
          </a:p>
          <a:p>
            <a:pPr lvl="1"/>
            <a:r>
              <a:rPr lang="es-ES_tradnl" dirty="0" smtClean="0"/>
              <a:t>Mateo 14:30-32</a:t>
            </a:r>
          </a:p>
          <a:p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Ayude</a:t>
            </a:r>
            <a:r>
              <a:rPr lang="en-US" dirty="0" smtClean="0"/>
              <a:t> a </a:t>
            </a:r>
            <a:r>
              <a:rPr lang="en-US" dirty="0" err="1" smtClean="0"/>
              <a:t>llevar</a:t>
            </a:r>
            <a:r>
              <a:rPr lang="en-US" dirty="0" smtClean="0"/>
              <a:t> la </a:t>
            </a:r>
            <a:r>
              <a:rPr lang="en-US" dirty="0" err="1" smtClean="0"/>
              <a:t>carga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844824"/>
            <a:ext cx="4038600" cy="4208504"/>
          </a:xfrm>
        </p:spPr>
        <p:txBody>
          <a:bodyPr>
            <a:normAutofit/>
          </a:bodyPr>
          <a:lstStyle/>
          <a:p>
            <a:r>
              <a:rPr lang="es-ES_tradnl" sz="3200" dirty="0" smtClean="0"/>
              <a:t>“</a:t>
            </a:r>
            <a:r>
              <a:rPr lang="es-ES_tradnl" sz="3200" b="1" i="1" dirty="0" smtClean="0"/>
              <a:t>Sobrellevad</a:t>
            </a:r>
            <a:r>
              <a:rPr lang="es-ES_tradnl" sz="3200" dirty="0" smtClean="0"/>
              <a:t>  los unos </a:t>
            </a:r>
            <a:r>
              <a:rPr lang="es-ES_tradnl" sz="3200" b="1" i="1" dirty="0" smtClean="0"/>
              <a:t>las cargas de los otros,</a:t>
            </a:r>
            <a:r>
              <a:rPr lang="es-ES_tradnl" sz="3200" dirty="0" smtClean="0"/>
              <a:t> y cumplid así la ley de Cristo.”</a:t>
            </a:r>
          </a:p>
          <a:p>
            <a:pPr lvl="1"/>
            <a:r>
              <a:rPr lang="es-ES_tradnl" sz="3200" dirty="0" smtClean="0"/>
              <a:t>Gálatas 6:2</a:t>
            </a:r>
          </a:p>
          <a:p>
            <a:pPr lvl="1"/>
            <a:endParaRPr lang="es-ES_tradnl" sz="2300" dirty="0" smtClean="0"/>
          </a:p>
          <a:p>
            <a:endParaRPr lang="es-ES_tradnl" sz="2600" dirty="0" smtClean="0"/>
          </a:p>
          <a:p>
            <a:endParaRPr lang="es-ES_tradnl" dirty="0"/>
          </a:p>
        </p:txBody>
      </p:sp>
      <p:pic>
        <p:nvPicPr>
          <p:cNvPr id="6" name="Picture 2" descr="http://conocerbienajesucristo.files.wordpress.com/2010/03/saduceos.jpg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107371" cy="46815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3. Solucione los Problemas a Tiempo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772816"/>
            <a:ext cx="4038600" cy="4280512"/>
          </a:xfrm>
        </p:spPr>
        <p:txBody>
          <a:bodyPr>
            <a:normAutofit/>
          </a:bodyPr>
          <a:lstStyle/>
          <a:p>
            <a:r>
              <a:rPr lang="es-ES_tradnl" b="1" i="1" dirty="0" smtClean="0"/>
              <a:t>No postergue </a:t>
            </a:r>
            <a:r>
              <a:rPr lang="es-ES_tradnl" dirty="0" smtClean="0"/>
              <a:t>la toma de decisiones. (evite la parálisis por análisis)</a:t>
            </a:r>
          </a:p>
          <a:p>
            <a:r>
              <a:rPr lang="es-ES_tradnl" dirty="0" smtClean="0"/>
              <a:t>Evite la </a:t>
            </a:r>
            <a:r>
              <a:rPr lang="es-ES_tradnl" b="1" i="1" dirty="0" smtClean="0"/>
              <a:t>dualidad</a:t>
            </a:r>
            <a:r>
              <a:rPr lang="es-ES_tradnl" dirty="0" smtClean="0"/>
              <a:t> de mando.</a:t>
            </a:r>
          </a:p>
          <a:p>
            <a:r>
              <a:rPr lang="es-ES_tradnl" dirty="0" smtClean="0"/>
              <a:t>Actúe con </a:t>
            </a:r>
            <a:r>
              <a:rPr lang="es-ES_tradnl" b="1" i="1" dirty="0" smtClean="0"/>
              <a:t>justicia</a:t>
            </a:r>
          </a:p>
          <a:p>
            <a:r>
              <a:rPr lang="es-ES_tradnl" b="1" i="1" dirty="0" smtClean="0"/>
              <a:t>Corrija</a:t>
            </a:r>
            <a:r>
              <a:rPr lang="es-ES_tradnl" dirty="0" smtClean="0"/>
              <a:t> oportunamente.</a:t>
            </a:r>
          </a:p>
          <a:p>
            <a:r>
              <a:rPr lang="es-ES_tradnl" dirty="0" smtClean="0"/>
              <a:t>Despida cuando </a:t>
            </a:r>
            <a:r>
              <a:rPr lang="es-ES_tradnl" b="1" i="1" dirty="0" smtClean="0"/>
              <a:t>no hay deseo</a:t>
            </a:r>
            <a:r>
              <a:rPr lang="es-ES_tradnl" dirty="0" smtClean="0"/>
              <a:t> de corrección.</a:t>
            </a:r>
            <a:endParaRPr lang="es-ES_tradnl" dirty="0"/>
          </a:p>
        </p:txBody>
      </p:sp>
      <p:pic>
        <p:nvPicPr>
          <p:cNvPr id="19458" name="Picture 2" descr="https://encrypted-tbn2.gstatic.com/images?q=tbn:ANd9GcQ813QNqeSYi7I5CaJUXK0kS1y_XXxJ5VpgBlEiJBvjtag2DZD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676650" cy="4276726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Estudio del </a:t>
            </a:r>
            <a:r>
              <a:rPr lang="es-ES_tradnl" dirty="0" err="1" smtClean="0"/>
              <a:t>Public</a:t>
            </a:r>
            <a:r>
              <a:rPr lang="es-ES_tradnl" dirty="0" smtClean="0"/>
              <a:t> Agenda </a:t>
            </a:r>
            <a:r>
              <a:rPr lang="es-ES_tradnl" dirty="0" err="1" smtClean="0"/>
              <a:t>Forum</a:t>
            </a:r>
            <a:r>
              <a:rPr lang="es-ES_tradnl" dirty="0" smtClean="0"/>
              <a:t> de USA.</a:t>
            </a:r>
            <a:endParaRPr lang="es-ES_trad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ES_tradnl" sz="800" dirty="0" smtClean="0">
                <a:solidFill>
                  <a:srgbClr val="C00000"/>
                </a:solidFill>
              </a:rPr>
              <a:t>.</a:t>
            </a:r>
            <a:endParaRPr lang="es-ES_tradnl" sz="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El 50% de los entrevistados dijo no esforzarse en su trabajo más de lo necesario para mantenerlo.</a:t>
            </a:r>
          </a:p>
          <a:p>
            <a:pPr>
              <a:buNone/>
            </a:pPr>
            <a:endParaRPr lang="es-ES_tradnl" dirty="0" smtClean="0"/>
          </a:p>
          <a:p>
            <a:r>
              <a:rPr lang="es-ES_tradnl" dirty="0" smtClean="0"/>
              <a:t>El 60% sentían que no trabajaban tanto como solían hacerlo anteriormente.</a:t>
            </a:r>
            <a:endParaRPr lang="es-ES_tradnl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Un Dato a Considerar</a:t>
            </a:r>
            <a:endParaRPr lang="es-ES_tradnl" dirty="0"/>
          </a:p>
        </p:txBody>
      </p:sp>
      <p:pic>
        <p:nvPicPr>
          <p:cNvPr id="1026" name="Picture 2" descr="http://t3.gstatic.com/images?q=tbn:ANd9GcQeJaw8k6TUyVIboWwcVQIqi7QsHc_ZEQIMReJERMTdqDcQy6UCG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492896"/>
            <a:ext cx="2111216" cy="378656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Consejos Bíblicos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6936" y="1614360"/>
            <a:ext cx="8503920" cy="457200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“Por la flojera se cae la techumbre, y </a:t>
            </a:r>
            <a:r>
              <a:rPr lang="es-ES_tradnl" sz="2800" b="1" i="1" dirty="0" smtClean="0"/>
              <a:t>por la flojera </a:t>
            </a:r>
            <a:r>
              <a:rPr lang="es-ES_tradnl" sz="2800" dirty="0" smtClean="0"/>
              <a:t>de las manos se llueve la casa.”</a:t>
            </a:r>
          </a:p>
          <a:p>
            <a:pPr lvl="2"/>
            <a:r>
              <a:rPr lang="es-ES_tradnl" sz="1800" dirty="0" smtClean="0"/>
              <a:t>Eclesiastés 10:18</a:t>
            </a:r>
          </a:p>
          <a:p>
            <a:pPr lvl="2"/>
            <a:endParaRPr lang="es-ES_tradnl" sz="1800" dirty="0" smtClean="0"/>
          </a:p>
          <a:p>
            <a:r>
              <a:rPr lang="en-US" dirty="0" smtClean="0"/>
              <a:t>“</a:t>
            </a:r>
            <a:r>
              <a:rPr lang="es-ES_tradnl" dirty="0" smtClean="0"/>
              <a:t>No harás injusticia en el juicio, ni favoreciendo al pobre ni complaciendo al grande; </a:t>
            </a:r>
            <a:r>
              <a:rPr lang="es-ES_tradnl" b="1" i="1" dirty="0" smtClean="0"/>
              <a:t>con</a:t>
            </a:r>
            <a:r>
              <a:rPr lang="es-ES_tradnl" i="1" dirty="0" smtClean="0"/>
              <a:t> </a:t>
            </a:r>
            <a:r>
              <a:rPr lang="es-ES_tradnl" b="1" i="1" dirty="0" smtClean="0"/>
              <a:t>justicia</a:t>
            </a:r>
            <a:r>
              <a:rPr lang="es-ES_tradnl" i="1" dirty="0" smtClean="0"/>
              <a:t> </a:t>
            </a:r>
            <a:r>
              <a:rPr lang="es-ES_tradnl" b="1" i="1" dirty="0" smtClean="0"/>
              <a:t>juzgarás a tu prójimo</a:t>
            </a:r>
            <a:r>
              <a:rPr lang="es-ES_tradnl" dirty="0" smtClean="0"/>
              <a:t>.”</a:t>
            </a:r>
          </a:p>
          <a:p>
            <a:pPr lvl="1"/>
            <a:r>
              <a:rPr lang="en-US" dirty="0" smtClean="0"/>
              <a:t>Lev</a:t>
            </a:r>
            <a:r>
              <a:rPr lang="es-ES_tradnl" dirty="0" err="1" smtClean="0"/>
              <a:t>ítico</a:t>
            </a:r>
            <a:r>
              <a:rPr lang="es-ES_tradnl" dirty="0" smtClean="0"/>
              <a:t> 19:15</a:t>
            </a:r>
          </a:p>
          <a:p>
            <a:endParaRPr lang="es-ES_tradnl" dirty="0" smtClean="0"/>
          </a:p>
          <a:p>
            <a:pPr>
              <a:buNone/>
            </a:pPr>
            <a:endParaRPr lang="es-ES_tradnl" dirty="0" smtClean="0"/>
          </a:p>
        </p:txBody>
      </p:sp>
      <p:sp>
        <p:nvSpPr>
          <p:cNvPr id="4098" name="AutoShape 2" descr="data:image/jpeg;base64,/9j/4AAQSkZJRgABAQAAAQABAAD/2wCEAAkGBxQTEhUUExQVFBQXFxgYGBgXGBcVFhcZFxUXFxcWGBcYHCggGBolHBQUITEhJSkrLi4uFx8zODMsNygtLiwBCgoKDg0OGhAQGiwkICQsLCwsLCwsLCwwLCwsLCwsLCwsLCwsLCwsLCwsLCwsLCwsLCwsLCwsLCwsLCwsLCwsLP/AABEIANoA5wMBIgACEQEDEQH/xAAcAAABBQEBAQAAAAAAAAAAAAAGAQMEBQcCAAj/xABBEAABAwIEAwYCBwcDBAMBAAABAgMRACEEBRIxBkFREyIyYXGBkbEHFBZCUqHBFSNicrLR8CSC8TM0Q+FzkrMl/8QAGQEAAwEBAQAAAAAAAAAAAAAAAAECAwQF/8QALhEAAgIBAwEFCAIDAAAAAAAAAAECEQMSITEEIkFRYXETMpGhscHh8IHRFCPx/9oADAMBAAIRAxEAPwDSUnypFfE1wVGl17RuKwRQ83PnA504lVyOXWuAvfpXm1SbXJ5co50wHmDJB5CpqTUUK/LkNhSlw0DJaHBUxJqp7WxqRl7hOrpyqosTLCuVnyrwqNmGJDaCpWw6bn0q2Sddre9dgzQqM/Wo91IQnzuT0npV/g8YFi8BQ3APKoGdYrFcgYg3NcNvA/ePxqqexEgkbajHtTIc/wAFTuMtluajYbn5c66Ski8C17Uxl4UDJA2tNPrWEgk2oAkreAE39OlVmIxmqRFMYjFyajOPdBQB04uK5D/lvUdSzzvTSnjNAyd2w6U4lU3n4VAUdo/9UqVkdBUjsnJdkwdq6UsyDIiowcFdh20UUIlzJ25VJaXUNqY608igCTiMX2aConYgfGuMJm4Vzoe+kDGlvALUPxt/msChbhTNysi9axJZsLS5FJUTK3JTXqsQPJMivF2DSIUOdR1r/wANYIokJXO5rpLgBEVFB5709GyokfKqEdGdpgTNdOPKFtRN58xXCliAQZBptwXv7UDJaseIMpM/Op2AzRpIMkpFt6G3nY9ajOOmbbn3poA3czpkCdU+lVuZY9p9txKXItzMQd6Fi4djTBibD186dhRNwawIJ3iCOsc6ksPgHVJG9V4URSJcN/05UhFyrF/DoOfnXn81DZCUp1H788j0FV+uNt+XSuHDe8bdKKGEGFz1JQVK7pGyd56VWqxi3FalKPkOQqCne16kYc3nY8xypASxyvXKzBpB6XrhSoF/FSAVRqG4YqStVR1C9NDJrGG7omxPLpTKjcjoYpU4wgR948z0qMhXuaQEsTz/ACqWwbTPKoTbke3Ou0vDbz50MC3Y2p7XUIPwLcqbXiqVAUH0pu//AM5z/wCRr/8AQUHcEHvCr/6Rn9WBWP42/wCsVQcE7itYks23J/CKSlyfw0lUIFFOSfKvavnTKCCYBtN6dUQLj/POoAVpR22p1Dpi9qjqNia4LsWNIZMW9sKjqxPv1oS4p4tThzoR+9dN42CB/F/agzFcXYlRMFCATPdT3v8A7T+lNRsKNZcVO3WmCayccVYwGe3V7gR8KnZfx4+CA8EOp8hpX8ZvT0MDR3F2pgr+Bqoy3P2cR4TC+aD3Ve3WrRK52NJjJKbgRenUCCCbVGQdv8967UZ9aQmSTO550qjuP8jrTKFmK8kEERc8vPypgPD4U6277ny3rl5lDQBcWUg7WkyegFzUDMGsUR/pMOs7kvPaUNjz0zqI8qkaLNWIgb3rlTx8/wA6E+xzcgltDalAXCAAY6gKNC2Kz/HJUsOPOociFJIAMekbVVJgako+f5022qaEcj4uQuG3k9mo2CxdKj59DRa2vaLfr70mqGS2kWuKZc32inEu2rgc7VIDS1mD60hfE325U5pqLMKpiJacUY3PpSOuedR0OXINvhY1ypYgc+tFAU3Hq/8ARL/nb/rFVfBO4qx45P8Ao13+83aNu/vNV3BG4q4km25P4aSlyfw0lUACMuU4HuhqqD5k8qcL3yqALPVahjjLicMJ7Nu7xHsgdT51Lx+ZllsuK2CSRfc8hWUPPqcWVqMqUZP6U0hoUkqUVEqUpRkmJUonlbejvIvozccQlzEudiFCzaRLsctR2FVWU5I4nDJxaEEq1d2LrEHxAdKvU/SD2aV/WhqWUyhKJuroenrWGXJN9nGbLGkrbKziLIsNgnEpA1JME6zJ3uavcNnGT6Fod7NY19yEmySkTf1mspzXMVvuKcdVc8pJAHJNRkf5Y1T6bUlqk78hPJ3JGhZ1kWX6C/gsboWnwtkkn0B3FXOR45S2kdrpQuDHRwCRqBrK4SBaB860bIGw5gQ8mO1a/drnkJ1IUBy3ihpwVN36i2YRIWKkhVqgYdcweomKlTV0ZjzV6l4NzvpHK/yqApcD0qErEHWhKZlR0+x39KYDXEfETbGlXjdlXdOzYSZQr/da3nQ7jvpXxzgWkhsIWIAi6R1nrQxxFi9bq531Em9rGAPYVUk1cUqHRqfDP0t9lqGIw5VqVq1Nm4tEEE0R8Y4zB5hhmlN6SpyVBwABbYT4gY5z1rCTUrL8etlUoJgghQHMcx5GhwTYmtti5zXKHcPHap7ivCseE9JPJVE/BudkgsuElSRKCeaenqLUX5Z2OMwiZhTTiQOpTb8iCayvNsA5hMQtskhTapSqIkGClXmIP5VmpKVovuNTYV3RJuZNOIXQ/wANZ4nEN3s6jxj12UPKrXH5ihhtTipgRbmomwA96VCJjihe8Aczt8a7YbStW4NrReI52rLs5xmJfUS4lQSPCgWSB0PU1W4d5xlaVIUptaTIufgRzFVQUanjE6DG4N7j9abSq/51T4XiNWKaClwFTBSnaevvUvDrpCZF42X/AKRX8yP66icE7in+Mf8As1fzI/rqPwRuKuJJtuT+Gkpcn8NJTAy49KZW5BN7AbV0FRFM4hyJJtA/KpAFONcw1aGh11KHlyqiy3BqecS2gStZgfM/lTeOf7V1Sz9429OVHX0cYEIQ5i1pO/ZMq3gmy1R7xNLJPRGzSK3CXPnRgMIlSf8AxJCETspXX13rHEYZ7EuFcSpRJUo91An5CtM480uOsYZUlCRrJJMTFgR1uabY4cCmynVpSu9t9I5AcxeuTHl9nFXyzf2Wq3ewLYHg5rUkPYpAJ5IP61fDgjAlI0rUTtPaCZ8hXv2alpRbRh0vK+6tchJgbEdaq8sydX1jV2ZQSbIvCSfPkKUsk3b1tfA0hjjt2US8V9HyIUG3VJWkapXBQf4fKmeF8WvDl9C21q1tlJAAiUnxR086mHhbGLecLgcidLgbXAgXG/zqZwPk6V4h1txRIKHEt94yCDsSDercmsb1OzKWjVstizydUtpJEGPWnnHYmag5YooQUKHeQooPLYm/wikxTvT48q6E7VnO1uPF6djVFm+OW1K0KhSu4LSI5kHkb1cYZIUl1U95tAUAPvTY1XZ47/oXQUmU4hPZEcyUgqHwpgZ6rCLWs6ELVJMaUk87zAqwb4WxStmjHUmB8aNOEM+xDDQDbbK0lCpR3kuxPeXqvapbhxGIwBW1LehalajJC09B1rDJnmnwjqhhi1bsA3+FMY2AVMEyJBSQq1Vr2EWi6m3Ex+JKgPjWi5Niu0TrdxCwANJ0DShJ/CAbk1LwiHFoUlepaLwTeQTEmdqldTNOpV8xvBBq1ZRfRvxH2GvDkA6yFI6A/eJ8vKrPizJ3cQ2vFbraMEc1tclAeXToKBVsBtZKTdCrRcGDt5Vr/BedfWG9SwAsDQpH8ItJT59a2yNR7UTm0uzLMnzFTDiXUxp2V5oO59q0jMWEvsqQCIUO6TysCDQJxRgUs4hxKRpQuVIHkbKHtNEGDzgfUg4SAUw2odDsD8Kp7q0DKTE8NuiP9SlRiefwqBjcM6AA6mb6UrBtPnV+jHsq0pSvwixMiT+tRsyxEqS2U6kncdOhHnWCnPVTOjRHTZW8PuJQ7+8nSQR07/I0Z4bUANXigA+tAT7RClDoY9+VGXD+ZB1EKEOJtHMgcxXQzlZ1xkf9Gf5kf11G4I3FP8Y/9or+ZH9dMcEbinEk23J/DSUuT+GkqgMmWDQ5xjmBQ2EA95e/WKJVAxWd8SP68QvomEj4UICsK4SY6H5GtbwWYYdrBYdGtKY0SL2kiSbczWQKNvj7VoWbv4tLTKVpQGR2Z8CRJF0gkCYrHqIqVX5/Q3xLkscRgtWIeU6SG1nUgggkp6E8hT7ePAS2YN7C8lI5H5VSIxpexB1NQF7JTsVD7w6Jsd6sAhPalB2knyAG4n2rDPiuCa7jfppqM6kEaMee7qQlZ32nla1V7mJAQshxtJSodoDYieSetQVY7swoJTJNwZsByk1EyrEtIeSrR9YUqStsJkCLmfjXLjwSyK5cHTkzwxOo8mlYHE4VwLUVIdHZpKyN9jY/CstyjMuxeQ8myEurJj8Clm/wiio5vh/+mWlYVTo0NwnQ2sK8IUTzmaBU4dTa3GlAakLUm15E7iu2OOk4vj9s86bjLdBtn2lSlPtkFKlXg7iLKqmU552HSoGCxLqW1tBGtvxA/gAN/wDbUhxXOJ2+VViTjHT4fQU/EdD0eQg+45hXlVRnbhDLQJB7YqeHUAd0fGKezF0hB6kH4c6g8XYlK30hsgoQyhKY22k1p3kmk8IZQ1iMuw0L0rDZ1lEXv3kk7i9qk8SY0JSxhW25BRdCbd39KC+Fs7bw2FSSokq7QhPhTMmR7H41WN5q0pAW4652iSYUSdjMJtyvXJKEpatvydUJqLVvzC3BYdps6lgluZAtA6z51xmedBRHZnSlAKtPNQ8z+lCmE4hBPZGQlXd8p5e1Qs0xCkLUkdZMcxHWso4ZttSOnXBLWiC88O0c/CVSPe8Vc8D5uBiEpWSSZRIFtKtp6wYoQfckekkHrP8AxS4HFFt1twbgg2PQ16LxqqPOcrNP4syvtcOE2L7BKjMAqQrpWfsvRae4ogkbz0ovx2cB15t2B3oSqDICfvavOhjPcEGX3EAyN023Srapj4COcxxjiwnVHcIiABpj03qVgsMtSe2UYEkhR5n03ioOExJBCSbDw28J8+tTVYpSmiVqKiCUpPIA/lToeoadSShLm99Ko5Hl8aVl5SFBSTpUNj/emmlkJ0clkE9LeE151spMHf8AI1SRLCDOc1S/glclhSNQ697cVK4I3FCOJ8HuKLuCNxTRDNtyfw0lLk/hpKYGMZxmHZtqVzAt6nas4KySSdyZPrRFxjjwQG077q9BsKGCYvTihi8lVu+AfQWGAu9k732QeVYOyJBrX8NjdLTcmITA+EyfYEVy9VDVRtjlRU4nNmWsU6pA0latIA2I5+hqbgs5SjtC6Add0gRqgDeOlZ85iR276ySRrJTHn0ooypsuuTpIKEkg+Wnn71pShEn3pEjEMqJCWSAXQVKcV0H3Epq2yplhCWmhrClySlBh1SualKGyaHmVPaAG2iVBVlHYTuR5Vf4zLXUBIwyZdOmXb6tgVDyG9ZZGqv8Af5NsMZXXBY49LS2VtYgOstk76w84mICQnUDpO9BTjTaC5o1DSoaUqnWE/iJ89486s8a2GwVl9bj4cCoT3mxpOxHPnUTN3FlS3nNLfbSW0Te1u98DU4ZOUeb/AI+g8+NRfHzJWTtJU6EuaghyUWVAhQsD5TTRloqbWmC2TtOwtTeFdltKgYsLztH+Wqz4uxzC+wdbX31JSl4RbTHiPQzT1aZ+qMquNLuBjHPEpk2Jkj+SqVNovub+XnHWrPOsUO1XeREIA2iqVSVK3MAG/wCldSWyMwgw2B7ZTbKVKTh9y4RePvQOs1aZxgcE2dAQ8TEIhadBjYqTEiqPIMUErAWopSkGYuSZ/Km82aPaavECmRfwj+9YNNurNlJLuIWYNhtZSL2BPl6VHexCoFyRHMzXDitUzvyio5dO1bxXiZyY4pwKsTAJrlbUGOlq7aYN5HqTXKlVRJMy7NlMpKAAptW6SLg8yk0ScQNh1hjFouCOyX5R4Z9aDnE2/Oi3gBSXm38GsmHBqbH8QvbzkVGTZahoom/+akN4ghAQdpkfKmX2FIUpCxC0GD/emlHrRzuIscQqTHkB+tdM40RpWnUnrzFVzbkdadQbeVOgHsaiE2MgkQffai7gncUHvK7mnlII9Zow4J3FMlm25P4aSlyfw0lAj5SxLylqKlGSoyfX+1RnlcqeVTSG5v1qxjuGbkgATJn2FaA7mjZbKbg6RHmNjHtUPhjhQrYGIc1JLqw20kc0kgKVUjibh3sXNLZKkgbq5VyTyRlLSjaMVVsD2oC1j7gJ9QDtRNwepXauAqPg0z1BNCWEd0vLm4USlQo94OZu4YnQREbG1hPlR1DrGysG8qDDDM6G0jYEgDzqVh0lTAShXZl0rClndKAYtUB11QCVCNtIvbUamrfE9nuVJCT5Abx615Ty1VHcsTe7KlbRT+7wmFVogy4oDSojxLUTt5Vn/HOZdr2aZ7qLDuwZ5kq9ZtR1xpxGWkfV2VaSYC1ckp5+5rJs0ek90ykWA5j/AD9a9Dooba6qzl6mbtRvgcy3NFsgjxpMSP7Ud5A8ziMJiEhTTY7NRUSQXnCBITCtgOorMptXGmf712yx6jmUmiThFSb9BzvVgkR+tU7Z0kdQasyZiPX2psSH2sJ3XFpkqTcgCRFdMqIRqNwqE7/kPaizgDCF1xKB98KCpjYquRRRm/AOGYb1nUEpuszspJkKHsD8awb5L8jGnU38JA6cx5GpSMslBkEE+Varl3DjeKUvEFASlIiB9+xMnzofzrA6U61K75XYDwpRGx+FVHJqXFClzSBPGtBLdjIsn/dzqrfTNxVjmayVBHJNz6n/AIqGlvUYHn+QJq0SNHYUuV4ktLS4kkKSoEe1eQJArjTB96rlAFuIZ+tguyO1N55H+E+dD2JbKFEKSUq6dabw+JW2QUKKT5be4olwOYs4xTbD6AlxRCUqFpJ8+VZ+6BQEV5tcHyNXvF/DC8A8GyrWhQlKufmhXnQ+mqTtASXvD7j50Z8E7igee77j50ccEbimSzbcn8NJS5P4aSgR8mkfn8quuG8kVisQhhH3vEeSEDxL+FveqpO/5Vrn0esowDXavtn94CVPoIcQkbpQQmVJ5b2rPNNxjtyWkHBytJDbSQlKcPEBIttA9Daaz3jnFxrc+6SfXuiPnRvw9nDZbBcdQl989poKrxPdT0ForPfpixKe2bw7V1EalxskqMAHpXndOn7Sn8TW9qMuQSVE8zeOpJtWtZOA2w02lOmEguHqRcnzNC+XcOhoKK0ha2lpJUOWoHcdBIooxFgmDNr22PTzro6vImkkbdLDexx3MCEa0xYmAb784qtx3ESmjDQ1vBIm2pKSRO9RsViVlzs20iXLaiO6kRvAqGrD9mlR0ytuEkpkBRXtIPx9xWWDBF7yNc+dxWmJV5n2im1vKUpalXMW57x0FDik8+pmtBcy4FhSXElLrkjVMAIA2jlcVnzW0efPyrvxNNUkcDt7jahFIg712/XKBBFbEnKt/apuCk+wqJiDS4d0pPtRQ1yabwY6WUpxKP8AxpCRqAjvnl5k2oizLih3EAoxDIQ3NwgkmTyNudDmVtxh2UpICVBsnoVDvGfhU9byQziXBIhd7bchFeasstW3idc4Q0Jtd39BCvOWcMx2M98Dl1XeJ6gUI4lX1lxIgpZbuZjvdSegp5vUpKVGSVqSq8EE7X6CK64kc7Fl5elKYQUDTzUqw/Kar2r1afEhYorfwRnuJdC1rUNitRHpMAflS4IAKUfwoUf0/WudOkAbxA/SpGGaPZvr6J0+5uf0rrexhRAZTb2puedPg2+HyqOB86oQpvaulWIIMKEEHmCDIIrptFyabdPxoA0dnGfX8H2azqdjVrJ8JTsozzO1AoQZvYgkH1FjVhwlmAaeSlaoaWb+oumfKZqw4yy7s3+0SO49f0Vz9jULsyoRQLFvejjgjcUEuCB8KNuCNxViZtuT+Gkpcn8NJQI+eOCOHRisRClFKEJlRG/kB50S57kD2ELZw61LbxCuyKCfETfSscxbcVJ+ivDQy4qLrWADyhPlRajCleMaWvUEshRCeWpX3vQVxZMr9o/BHQk1EEM6zXF4RspxTDKmikhISgJSlQ20rF5FVnCICmziVkqU6YVN4KTYXqz+mPMVBOHw4PdUVOL6mNvnUD6P8Rqwb7H4H0kdYWL/AJ0oW8WvxCTWqi0wxS3i1pUAWsSnSsn2j5VEhSNTKydbJIPLUiO6oH0t7VbY3LC43pkBXI+YNr8qqcQ4MQnsXf3b6U6dXWPuqrKUVJWa4srg2NYTDa0OutkfuSmT01Wk9dxU3FZaE4ZSFIlwOwtc76m7R1n9K5y3I8ThTiO1QhTbjY7yVQiJTFutWuXslbL6RJWNDgEyVBPMeyq6MbSap7HPNuUmwXOp1nS53ikhCVbHwjunrEfnWePNaXHEncKMj3rT8Ggll8m7aXYA5pUdJ1E9INBHG+A7DGqEyFgKB5EQI/Srwyqbj+7Dfu+jKLEptTTn3T51KcuKjqHc9DXUjM84mRXDPnXWqncDl7rpPZNOORv2aFL+QpjDLhLHdokMkd5slaZ+8kDb2mirGYVxWDCQAFuKBkWSUzeaEuD+GsQcQ2taMQygEkuBu/oQrkfStRx4EJQEqbbRAJWkgFEi6Z2NeblSWTY2cpPHVAy5h0peba/6YEbd4KNt+gqg4/x0/ugIlwk3mdIgD86vszxK0P6kEALSLx03/Sgbid+Xo3AEn1Jk0sEG5pvwNcr2a9F8EirKt/L86KOG8vC8vxbqthqKfMpgfrQoKMMveCclcEGStW3mof2rslwjlBBBJAnoPlTa6dBphZ5edaCHkiBemFCTUiaYO80AKlNHGXY0Y3Cqw7kHEtiUKNgQkWA84oJQanZO6UPtkGIUPzMVMlaEcuqMXsZ26Qb0bcEbihfiVATiXkgRC/neijgjcVV2Jm25P4aSlyfw0lAjHuBcchpSUOnSFJBSZsFDqPOjfLMwQrtXp1BOoAg2Ji4rLSiQfT/ily3M3GBpDhS0omU9D1rlnjUraN1Lah76XX9WIwpFv3JPxKap+CMUU4gpBMLTsOZR3h8qT6Qsw7V5kndLWk+si9UmV4stuoWDGkj4Gxq8cP8ASl5Et9qzakEOAkKsoWHQ/wB6qM0aCh+/RCrDtE2Ck3gk8lCoWX53oWpKUakqItPPcqT6TTnFnEKktFAQhSFd0KVvfcx1rkWN6qNrVWXuBy1f1VbnbLWA2QhIVqB84i21R+HcSPrTB1x+77JwbA6k8vhUv6LcQF4Qp5QU/mf71RY58ttpSUqCmXipagme4lcwfbnTx7Tqu8yyO6JrmTvMOYgO6dJUSAk2MgBJjmRpoQ+lPCwrCufibKD6i9ErmffWsXiFKUkQkdjvBBFx6xearPpMYnAYVf4Tz3gyL/DeqTcc6vxfzSGnal6L7mecqiL5jrUxJtUTF2g16CMzrBuFK0KCQsgg6TeY5RzrTsBxHmbqChlhGGBEalANpuLQIkms6yDGradStpKVLmAFbSaN8wxWJscViUtRcISRv1Kj+lc3UtXVfvojowRcl+F9WF2AyrHpQC9isPcfxhXwiDTr2FUUJLzpUnVCuzClG3UcqGGOMcOhKtBClGBqdWXFW/CgAfOrzB8RO6NRJ0WNk6faDeuFqSavZeSf3N4xVbc+qJfEeBaeZQlnulN0rv3U/hXPM1k+eYVxt5WtJG0G5B85rTMNmba1qQoqTqSZ1kaFDmIGx6Vy+0haQ2pGtHIeXn1rbHl0szlibTRk5T0oyIjJgRHhTM+a711jeBp1FhwjfuKuL8pm1Rca1ifqCWA0IaMOBKpcBB5p+8kzIiupzjKqZzOLXILluBUQHvVLVPOf+PLlURSYXJFq2TJHyedcedNFcnyFOlVAHYO9O4JQ7RBMkah86Y1edTsjwinHkpHLvHyApPgCXxCf3yj+LSb0U8EbiqPjFnS6De6U1ecEbihcEs23J/DSUuT+GkpiPnr9qJg93e1RHsTIAKYHIVIfwyIQRzN6dx7GoogxG3pWJvsC2bPalyeQA/8AVR2Deu8SnvrB60ylN5rdcGQW5BjCUAg/vmjInY+RqqzzNu2cTpJgXI/i5geQqJg8appetG8QRyNQyuVauZM1ChvY9W1GqfQ9j4ccaJmRqA+dE+eI7PEPoKdQxLYEfxTCvmKzr6MMZozFmfvhSPciR8q1zjLCEoQ6jV2japEXMc68zqezmSfDX/DRbxpcmfZRloZQ6HY1aiG1RulAFifW1Jx1iQrAJb0mSEqM/diYA8oipud40LZSiFBZXzIPdJFjHMx0qs45WEskAyUoEj2raEW5KUub/AKSdtcbff8AszxGw9KYxItTrXhFcu3FegjMi4c36c6vcmy1vEanH8SlpKTBCpLh9KoGd66UgE0SVrZ0NPxDTAZvgMGsqbQHlAWUoFVzzvTTvFynHLIlJ/Ebz6Cg10RXaFkXB2rL/HjzK36mntpL3aRoGXZjqGkgA80nf1Bqbhsyg2VYbDpQzgHwoJVYmCDNVQeIJIJSZPM9axfTp7GkOop20am3jEqtqueXM0/lqx9YuCoJKSEiJIIOo+cVneS5vCwlxJUVW1J8Q6xRTgM3SlxAZMyhaCYOsJBBv5zWEMDx5f4Lz5Vkw7c2NfSXhmk4oOtRpdTCgBYLSdh8aCX0zfpRLxk7dgE7a7esXoYXXbjWxyngeZiucQBuK4UaU1ZI2kUT8EiFvK5hsD4mhsC9E/CCEy9O5CAPWTSnwBI46T32v5B/VVnwRuKY+kXDFBZ1CJbBEfzxT/BBuKIe6Szbcn8NJS5P4aSqEYJmrOl0j7pVqT5X2rp1Vx1vWp8R8K4YiQ0JFwZVY/Gswz3L1JWSiRWehl6wExBlaz1UfnTShF6uVZSqdq5/ZCula2TZUIcryPEKtv2MeleGTK6UWFiZRjOxfZeGyHAo+mx+dfReLzlpDBdcskpkDcqkA2FfOysoURHKrd3G4xQSFOqISAkSAYAsBtXLn6dZWrKjOgpxMoeQttOpKzqhQukH9RVRxiJQs8iQPXzqCnNMaAB2ptt3U/2qFik4hwQtZVz2H6U445J2y3ONbL1B8CwrlQq2GVLpDlCuldBGoH0mDXpvV5+wz+GlGSHpVWTZQP70qByq+ORk8qT9hnpRY7IuU4iFaTzplW59T86s05MoGQKU5QrpUhZCy9YDqT0n5RRTkuHlxS9u6E28jJNqpE5UsGRvU/DrxKBCVkeyf7VLQm9tiv4mxmvFGNkgJH61XqJNWT+VLWorVdR3NJ+yl062HZWkGlirL9mLpP2UumFlegnaOdX2QNmLTdxIEWJvUH9lLqVhmn29OhRGlWoWBg9bik0FhJ9JOXltLBKCiUlPjK5hU+1dcE7iqbM8bi8SEpxDhcCSSkFKRBPoBRRwhgCkilBNKmSa9k/hpK7ylEJFeqgHMdhtQNqF8bw4FGYozVTZoAAjwknpXvsknpR3FeigAE+ySele+ySelHcV6KAAT7JJ6V77JJ6UdxXooABPsknpXvsknpR3FeigAE+ySele+ySelHcV6KAAT7JJ6V77JJ6UdxXooABPsknpXvsknpR3FeigAE+ySegr32ST0o7ivRQACfZJPSvfZJPSjuK9FAAJ9kk9BXvsknpR3FeigAE+ySele+ySelHcV6KAAT7JJ6V77JJ6UdxXooABU8Jp6Vb5ZkIRyojinBQBzh24FLTia9QB/9k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8194" name="Picture 2" descr="http://espanol.narconon.org/fotos/just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62" y="4365104"/>
            <a:ext cx="2479213" cy="19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4. Predicar con el Ejemplo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b="1" i="1" dirty="0" smtClean="0"/>
              <a:t>Cumpla</a:t>
            </a:r>
            <a:r>
              <a:rPr lang="es-ES_tradnl" dirty="0" smtClean="0"/>
              <a:t> lo que promete.</a:t>
            </a:r>
          </a:p>
          <a:p>
            <a:r>
              <a:rPr lang="es-ES_tradnl" dirty="0" smtClean="0"/>
              <a:t>Sea puntual en sus reuniones.</a:t>
            </a:r>
          </a:p>
          <a:p>
            <a:r>
              <a:rPr lang="es-ES_tradnl" b="1" i="1" dirty="0" smtClean="0"/>
              <a:t>Pida perdón </a:t>
            </a:r>
            <a:r>
              <a:rPr lang="es-ES_tradnl" dirty="0" smtClean="0"/>
              <a:t>cuando ha ofendido.</a:t>
            </a:r>
          </a:p>
          <a:p>
            <a:r>
              <a:rPr lang="es-ES_tradnl" b="1" i="1" dirty="0" smtClean="0"/>
              <a:t>Acepte </a:t>
            </a:r>
            <a:r>
              <a:rPr lang="es-ES_tradnl" dirty="0" smtClean="0"/>
              <a:t>sus errores y practique la humildad.</a:t>
            </a:r>
          </a:p>
          <a:p>
            <a:r>
              <a:rPr lang="es-ES_tradnl" dirty="0" smtClean="0"/>
              <a:t>Sea siempre </a:t>
            </a:r>
            <a:r>
              <a:rPr lang="es-ES_tradnl" b="1" i="1" dirty="0" smtClean="0"/>
              <a:t>cortés.</a:t>
            </a:r>
          </a:p>
          <a:p>
            <a:r>
              <a:rPr lang="en-US" dirty="0" smtClean="0"/>
              <a:t>Sea </a:t>
            </a:r>
            <a:r>
              <a:rPr lang="en-US" dirty="0" err="1" smtClean="0"/>
              <a:t>siempre</a:t>
            </a:r>
            <a:r>
              <a:rPr lang="en-US" dirty="0" smtClean="0"/>
              <a:t> </a:t>
            </a:r>
            <a:r>
              <a:rPr lang="en-US" b="1" i="1" dirty="0" err="1" smtClean="0"/>
              <a:t>agradecido</a:t>
            </a:r>
            <a:r>
              <a:rPr lang="en-US" b="1" i="1" dirty="0" smtClean="0"/>
              <a:t>.</a:t>
            </a:r>
            <a:endParaRPr lang="es-ES_tradnl" b="1" i="1" dirty="0" smtClean="0"/>
          </a:p>
          <a:p>
            <a:r>
              <a:rPr lang="es-ES_tradnl" dirty="0" smtClean="0"/>
              <a:t>Aplique la regla de oro.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48880"/>
            <a:ext cx="4038600" cy="3704448"/>
          </a:xfrm>
        </p:spPr>
        <p:txBody>
          <a:bodyPr>
            <a:normAutofit lnSpcReduction="10000"/>
          </a:bodyPr>
          <a:lstStyle/>
          <a:p>
            <a:endParaRPr lang="es-ES_tradnl" dirty="0"/>
          </a:p>
        </p:txBody>
      </p:sp>
      <p:pic>
        <p:nvPicPr>
          <p:cNvPr id="58370" name="Picture 2" descr="http://sphotos-a.xx.fbcdn.net/hphotos-ash3/p480x480/156834_504310182958591_1334601060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10228"/>
            <a:ext cx="4053229" cy="355676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Practicando</a:t>
            </a:r>
            <a:r>
              <a:rPr lang="en-US" dirty="0" smtClean="0"/>
              <a:t> la </a:t>
            </a:r>
            <a:r>
              <a:rPr lang="en-US" dirty="0" err="1" smtClean="0"/>
              <a:t>Benignidad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“Sea </a:t>
            </a:r>
            <a:r>
              <a:rPr lang="en-US" sz="3200" dirty="0" err="1" smtClean="0"/>
              <a:t>vuestra</a:t>
            </a:r>
            <a:r>
              <a:rPr lang="en-US" sz="3200" dirty="0" smtClean="0"/>
              <a:t> </a:t>
            </a:r>
            <a:r>
              <a:rPr lang="en-US" sz="3200" dirty="0" err="1" smtClean="0"/>
              <a:t>palabra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siempre</a:t>
            </a:r>
            <a:r>
              <a:rPr lang="en-US" sz="3200" b="1" i="1" dirty="0" smtClean="0"/>
              <a:t> con </a:t>
            </a:r>
            <a:r>
              <a:rPr lang="en-US" sz="3200" b="1" i="1" dirty="0" err="1" smtClean="0"/>
              <a:t>gracia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sazonada</a:t>
            </a:r>
            <a:r>
              <a:rPr lang="en-US" sz="3200" b="1" i="1" dirty="0" smtClean="0"/>
              <a:t> con </a:t>
            </a:r>
            <a:r>
              <a:rPr lang="en-US" sz="3200" b="1" i="1" dirty="0" err="1" smtClean="0"/>
              <a:t>sal</a:t>
            </a:r>
            <a:r>
              <a:rPr lang="en-US" sz="3200" dirty="0" smtClean="0"/>
              <a:t>,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sepáis</a:t>
            </a:r>
            <a:r>
              <a:rPr lang="en-US" sz="3200" dirty="0" smtClean="0"/>
              <a:t> </a:t>
            </a:r>
            <a:r>
              <a:rPr lang="en-US" sz="3200" dirty="0" err="1" smtClean="0"/>
              <a:t>cómo</a:t>
            </a:r>
            <a:r>
              <a:rPr lang="en-US" sz="3200" dirty="0" smtClean="0"/>
              <a:t> </a:t>
            </a:r>
            <a:r>
              <a:rPr lang="en-US" sz="3200" dirty="0" err="1" smtClean="0"/>
              <a:t>debéis</a:t>
            </a:r>
            <a:r>
              <a:rPr lang="en-US" sz="3200" dirty="0" smtClean="0"/>
              <a:t> responder a </a:t>
            </a:r>
            <a:r>
              <a:rPr lang="en-US" sz="3200" dirty="0" err="1" smtClean="0"/>
              <a:t>cada</a:t>
            </a:r>
            <a:r>
              <a:rPr lang="en-US" sz="3200" dirty="0" smtClean="0"/>
              <a:t> </a:t>
            </a:r>
            <a:r>
              <a:rPr lang="en-US" sz="3200" dirty="0" err="1" smtClean="0"/>
              <a:t>uno</a:t>
            </a:r>
            <a:r>
              <a:rPr lang="en-US" sz="3200" dirty="0" smtClean="0"/>
              <a:t>.”</a:t>
            </a:r>
          </a:p>
          <a:p>
            <a:pPr lvl="1"/>
            <a:r>
              <a:rPr lang="en-US" sz="3200" dirty="0" err="1" smtClean="0"/>
              <a:t>Colosenses</a:t>
            </a:r>
            <a:r>
              <a:rPr lang="en-US" sz="3200" dirty="0" smtClean="0"/>
              <a:t> 4:6</a:t>
            </a:r>
          </a:p>
          <a:p>
            <a:endParaRPr lang="en-US" dirty="0"/>
          </a:p>
        </p:txBody>
      </p:sp>
      <p:pic>
        <p:nvPicPr>
          <p:cNvPr id="5" name="Picture 2" descr="http://t0.gstatic.com/images?q=tbn:ANd9GcSMpPRNXnW4ufTeb3JJSWOkQMhvRRSAUiHWerM3fmGNOPVlirsRF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628800"/>
            <a:ext cx="1943100" cy="2352675"/>
          </a:xfrm>
          <a:prstGeom prst="rect">
            <a:avLst/>
          </a:prstGeom>
          <a:noFill/>
        </p:spPr>
      </p:pic>
      <p:pic>
        <p:nvPicPr>
          <p:cNvPr id="6" name="Picture 4" descr="http://t1.gstatic.com/images?q=tbn:ANd9GcRUghe2UBe1R5ON6riYa3v9xlHNVTDTFTBbHj4zrQl_4CUfvq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267200"/>
            <a:ext cx="2400300" cy="1905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Practicando el Agradecimiento </a:t>
            </a:r>
            <a:endParaRPr lang="es-SV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 smtClean="0"/>
              <a:t>“Hablando </a:t>
            </a:r>
            <a:r>
              <a:rPr lang="es-SV" sz="3200" dirty="0"/>
              <a:t>entre vosotros con salmos, con himnos y cánticos espirituales, cantando y alabando al Señor en vuestros corazones</a:t>
            </a:r>
            <a:r>
              <a:rPr lang="es-SV" sz="3200" dirty="0" smtClean="0"/>
              <a:t>;</a:t>
            </a:r>
            <a:r>
              <a:rPr lang="es-SV" sz="3200" b="1" baseline="30000" dirty="0"/>
              <a:t> </a:t>
            </a:r>
            <a:r>
              <a:rPr lang="es-SV" sz="3200" b="1" i="1" dirty="0"/>
              <a:t>dando siempre gracias por todo al Dios y Padre</a:t>
            </a:r>
            <a:r>
              <a:rPr lang="es-SV" sz="3200" dirty="0"/>
              <a:t>, en el nombre de nuestro Señor Jesucristo</a:t>
            </a:r>
            <a:r>
              <a:rPr lang="es-SV" sz="3200" dirty="0" smtClean="0"/>
              <a:t>.</a:t>
            </a:r>
          </a:p>
          <a:p>
            <a:pPr lvl="1"/>
            <a:r>
              <a:rPr lang="es-SV" dirty="0" smtClean="0"/>
              <a:t>Efesios 5:19-20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888496766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Practicando</a:t>
            </a:r>
            <a:r>
              <a:rPr lang="en-US" dirty="0" smtClean="0"/>
              <a:t> La </a:t>
            </a:r>
            <a:r>
              <a:rPr lang="en-US" dirty="0" err="1" smtClean="0"/>
              <a:t>Regla</a:t>
            </a:r>
            <a:r>
              <a:rPr lang="en-US" dirty="0" smtClean="0"/>
              <a:t> de Oro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“</a:t>
            </a:r>
            <a:r>
              <a:rPr lang="es-ES_tradnl" sz="3200" dirty="0" smtClean="0"/>
              <a:t>Y como queréis que hagan los hombres con vosotros, </a:t>
            </a:r>
            <a:r>
              <a:rPr lang="es-ES_tradnl" sz="3200" b="1" i="1" dirty="0" smtClean="0"/>
              <a:t>así también </a:t>
            </a:r>
            <a:r>
              <a:rPr lang="es-ES_tradnl" sz="3200" dirty="0" smtClean="0"/>
              <a:t>haced vosotros </a:t>
            </a:r>
            <a:r>
              <a:rPr lang="es-ES_tradnl" sz="3200" b="1" i="1" dirty="0" smtClean="0"/>
              <a:t>con ellos.”</a:t>
            </a:r>
          </a:p>
          <a:p>
            <a:pPr lvl="1"/>
            <a:r>
              <a:rPr lang="es-ES_tradnl" sz="3200" dirty="0" smtClean="0"/>
              <a:t>Mateo 5:31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21506" name="Picture 2" descr="http://t0.gstatic.com/images?q=tbn:ANd9GcQsXqJhv7DmBpL3ObhkOdPfmGevoen3s4CRszszZKfPlCFLLE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76872"/>
            <a:ext cx="4112419" cy="273662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5. Evalúe los Resultados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_tradnl" sz="3200" dirty="0" smtClean="0"/>
          </a:p>
          <a:p>
            <a:r>
              <a:rPr lang="es-ES_tradnl" sz="3200" dirty="0" smtClean="0"/>
              <a:t>Establezca estándares del desempeño (KPI)</a:t>
            </a:r>
          </a:p>
          <a:p>
            <a:endParaRPr lang="es-ES_tradnl" sz="3200" dirty="0" smtClean="0"/>
          </a:p>
          <a:p>
            <a:r>
              <a:rPr lang="es-ES_tradnl" sz="3200" dirty="0" smtClean="0"/>
              <a:t>Evalúe de forma periódica y programada.</a:t>
            </a:r>
          </a:p>
          <a:p>
            <a:pPr>
              <a:buNone/>
            </a:pPr>
            <a:endParaRPr lang="es-ES_tradnl" dirty="0"/>
          </a:p>
        </p:txBody>
      </p:sp>
      <p:pic>
        <p:nvPicPr>
          <p:cNvPr id="5" name="Picture 2" descr="http://t3.gstatic.com/images?q=tbn:ANd9GcR5fYqwGz_BA6p94onR7Vl3rIBIuOBdlT8WteSy9ul7Yra_gu4ou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060848"/>
            <a:ext cx="3669792" cy="368617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 </a:t>
            </a:r>
            <a:r>
              <a:rPr lang="en-US" dirty="0" err="1" smtClean="0"/>
              <a:t>Rendir</a:t>
            </a:r>
            <a:r>
              <a:rPr lang="en-US" dirty="0" smtClean="0"/>
              <a:t> </a:t>
            </a:r>
            <a:r>
              <a:rPr lang="en-US" dirty="0" err="1" smtClean="0"/>
              <a:t>Cuentas</a:t>
            </a:r>
            <a:endParaRPr lang="es-ES_trad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Respondiendo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se</a:t>
            </a:r>
            <a:r>
              <a:rPr lang="es-ES_tradnl" sz="3200" dirty="0" smtClean="0"/>
              <a:t>ñ</a:t>
            </a:r>
            <a:r>
              <a:rPr lang="en-US" sz="3200" dirty="0" smtClean="0"/>
              <a:t>or, le </a:t>
            </a:r>
            <a:r>
              <a:rPr lang="en-US" sz="3200" dirty="0" err="1" smtClean="0"/>
              <a:t>dijo</a:t>
            </a:r>
            <a:r>
              <a:rPr lang="en-US" sz="3200" dirty="0" smtClean="0"/>
              <a:t>: </a:t>
            </a:r>
            <a:r>
              <a:rPr lang="en-US" sz="3200" dirty="0" err="1" smtClean="0"/>
              <a:t>Siervo</a:t>
            </a:r>
            <a:r>
              <a:rPr lang="en-US" sz="3200" dirty="0" smtClean="0"/>
              <a:t> </a:t>
            </a:r>
            <a:r>
              <a:rPr lang="en-US" sz="3200" dirty="0" err="1" smtClean="0"/>
              <a:t>malo</a:t>
            </a:r>
            <a:r>
              <a:rPr lang="en-US" sz="3200" dirty="0" smtClean="0"/>
              <a:t> y </a:t>
            </a:r>
            <a:r>
              <a:rPr lang="en-US" sz="3200" dirty="0" err="1" smtClean="0"/>
              <a:t>negligente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sabías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siego</a:t>
            </a:r>
            <a:r>
              <a:rPr lang="en-US" sz="3200" dirty="0" smtClean="0"/>
              <a:t> </a:t>
            </a:r>
            <a:r>
              <a:rPr lang="en-US" sz="3200" dirty="0" err="1" smtClean="0"/>
              <a:t>donde</a:t>
            </a:r>
            <a:r>
              <a:rPr lang="en-US" sz="3200" dirty="0" smtClean="0"/>
              <a:t> no </a:t>
            </a:r>
            <a:r>
              <a:rPr lang="en-US" sz="3200" dirty="0" err="1" smtClean="0"/>
              <a:t>sembré</a:t>
            </a:r>
            <a:r>
              <a:rPr lang="en-US" sz="3200" dirty="0" smtClean="0"/>
              <a:t>, y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recojo</a:t>
            </a:r>
            <a:r>
              <a:rPr lang="en-US" sz="3200" dirty="0" smtClean="0"/>
              <a:t> </a:t>
            </a:r>
            <a:r>
              <a:rPr lang="en-US" sz="3200" dirty="0" err="1" smtClean="0"/>
              <a:t>donde</a:t>
            </a:r>
            <a:r>
              <a:rPr lang="en-US" sz="3200" dirty="0" smtClean="0"/>
              <a:t> no </a:t>
            </a:r>
            <a:r>
              <a:rPr lang="en-US" sz="3200" dirty="0" err="1" smtClean="0"/>
              <a:t>esparcí</a:t>
            </a:r>
            <a:r>
              <a:rPr lang="en-US" sz="3200" dirty="0" smtClean="0"/>
              <a:t>.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tanto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debías</a:t>
            </a:r>
            <a:r>
              <a:rPr lang="en-US" sz="3200" dirty="0" smtClean="0"/>
              <a:t> </a:t>
            </a:r>
            <a:r>
              <a:rPr lang="en-US" sz="3200" dirty="0" err="1" smtClean="0"/>
              <a:t>haber</a:t>
            </a:r>
            <a:r>
              <a:rPr lang="en-US" sz="3200" dirty="0" smtClean="0"/>
              <a:t> dado mi </a:t>
            </a:r>
            <a:r>
              <a:rPr lang="en-US" sz="3200" dirty="0" err="1" smtClean="0"/>
              <a:t>dinero</a:t>
            </a:r>
            <a:r>
              <a:rPr lang="en-US" sz="3200" dirty="0" smtClean="0"/>
              <a:t> a los </a:t>
            </a:r>
            <a:r>
              <a:rPr lang="en-US" sz="3200" dirty="0" err="1" smtClean="0"/>
              <a:t>banqueros</a:t>
            </a:r>
            <a:r>
              <a:rPr lang="en-US" sz="3200" dirty="0" smtClean="0"/>
              <a:t>, y al </a:t>
            </a:r>
            <a:r>
              <a:rPr lang="en-US" sz="3200" dirty="0" err="1" smtClean="0"/>
              <a:t>venir</a:t>
            </a:r>
            <a:r>
              <a:rPr lang="en-US" sz="3200" dirty="0" smtClean="0"/>
              <a:t> </a:t>
            </a:r>
            <a:r>
              <a:rPr lang="en-US" sz="3200" dirty="0" err="1" smtClean="0"/>
              <a:t>yo</a:t>
            </a:r>
            <a:r>
              <a:rPr lang="en-US" sz="3200" dirty="0" smtClean="0"/>
              <a:t>, </a:t>
            </a:r>
            <a:r>
              <a:rPr lang="en-US" sz="3200" dirty="0" err="1" smtClean="0"/>
              <a:t>hubiera</a:t>
            </a:r>
            <a:r>
              <a:rPr lang="en-US" sz="3200" dirty="0" smtClean="0"/>
              <a:t> </a:t>
            </a:r>
            <a:r>
              <a:rPr lang="en-US" sz="3200" dirty="0" err="1" smtClean="0"/>
              <a:t>recibido</a:t>
            </a:r>
            <a:r>
              <a:rPr lang="en-US" sz="3200" dirty="0" smtClean="0"/>
              <a:t> </a:t>
            </a:r>
            <a:r>
              <a:rPr lang="en-US" sz="3200" b="1" i="1" dirty="0" smtClean="0"/>
              <a:t>lo </a:t>
            </a:r>
            <a:r>
              <a:rPr lang="en-US" sz="3200" b="1" i="1" dirty="0" err="1" smtClean="0"/>
              <a:t>que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es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mío</a:t>
            </a:r>
            <a:r>
              <a:rPr lang="en-US" sz="3200" b="1" i="1" dirty="0" smtClean="0"/>
              <a:t> con los </a:t>
            </a:r>
            <a:r>
              <a:rPr lang="en-US" sz="3200" b="1" i="1" dirty="0" err="1" smtClean="0"/>
              <a:t>intereses</a:t>
            </a:r>
            <a:r>
              <a:rPr lang="en-US" sz="3200" dirty="0" smtClean="0"/>
              <a:t>.” </a:t>
            </a:r>
          </a:p>
          <a:p>
            <a:pPr lvl="1"/>
            <a:r>
              <a:rPr lang="en-US" dirty="0" smtClean="0"/>
              <a:t>Mateo 25:25-27</a:t>
            </a:r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6. Premie los Resultados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2800" dirty="0" smtClean="0"/>
              <a:t>Individual y de grupo</a:t>
            </a:r>
          </a:p>
          <a:p>
            <a:r>
              <a:rPr lang="es-ES_tradnl" sz="2800" dirty="0" smtClean="0"/>
              <a:t>Programe una </a:t>
            </a:r>
            <a:r>
              <a:rPr lang="es-ES_tradnl" sz="2800" b="1" i="1" dirty="0" smtClean="0"/>
              <a:t>reunión</a:t>
            </a:r>
            <a:r>
              <a:rPr lang="es-ES_tradnl" sz="2800" dirty="0" smtClean="0"/>
              <a:t> mensual con todo el equipo de trabajo.</a:t>
            </a:r>
          </a:p>
          <a:p>
            <a:r>
              <a:rPr lang="es-ES_tradnl" sz="2800" b="1" i="1" dirty="0" smtClean="0"/>
              <a:t>Recompense</a:t>
            </a:r>
            <a:r>
              <a:rPr lang="es-ES_tradnl" sz="2800" dirty="0" smtClean="0"/>
              <a:t> la labor y sea generoso.</a:t>
            </a:r>
          </a:p>
          <a:p>
            <a:r>
              <a:rPr lang="es-ES_tradnl" sz="2800" b="1" i="1" dirty="0" smtClean="0"/>
              <a:t>Elogie</a:t>
            </a:r>
            <a:r>
              <a:rPr lang="es-ES_tradnl" sz="2800" dirty="0" smtClean="0"/>
              <a:t> los avances aunque sean pequeños.</a:t>
            </a:r>
          </a:p>
          <a:p>
            <a:r>
              <a:rPr lang="es-ES_tradnl" sz="2800" b="1" i="1" dirty="0" smtClean="0"/>
              <a:t>Permita</a:t>
            </a:r>
            <a:r>
              <a:rPr lang="es-ES_tradnl" sz="2800" dirty="0" smtClean="0"/>
              <a:t> equivocarse.</a:t>
            </a:r>
          </a:p>
          <a:p>
            <a:endParaRPr lang="es-ES_tradnl" dirty="0"/>
          </a:p>
        </p:txBody>
      </p:sp>
      <p:pic>
        <p:nvPicPr>
          <p:cNvPr id="5" name="Picture 2" descr="http://t2.gstatic.com/images?q=tbn:ANd9GcQaUEpsEnr1W1qXa2tGLIYC1t5bQIk9HPzl0arPyfEj3cHmqq_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510915" cy="468725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Paga según la Obra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sz="3200" dirty="0" smtClean="0"/>
              <a:t>“El hombre será saciado de bien del fruto de su boca. Y le será pagado </a:t>
            </a:r>
            <a:r>
              <a:rPr lang="es-ES_tradnl" sz="3200" b="1" i="1" dirty="0" smtClean="0"/>
              <a:t>según la obra de sus manos</a:t>
            </a:r>
            <a:r>
              <a:rPr lang="es-ES_tradnl" sz="3200" dirty="0" smtClean="0"/>
              <a:t>.”</a:t>
            </a:r>
          </a:p>
          <a:p>
            <a:pPr lvl="1"/>
            <a:r>
              <a:rPr lang="es-ES_tradnl" dirty="0" smtClean="0"/>
              <a:t>Proverbios 12:14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1028" name="Picture 4" descr="http://nanciyaga.com/wp-content/uploads/2012/01/foto4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2" y="2132856"/>
            <a:ext cx="4032504" cy="260604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Ley</a:t>
            </a:r>
            <a:r>
              <a:rPr lang="en-US" dirty="0" smtClean="0"/>
              <a:t> de la </a:t>
            </a:r>
            <a:r>
              <a:rPr lang="en-US" dirty="0" err="1" smtClean="0"/>
              <a:t>Reciprocidad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32258" y="1527048"/>
            <a:ext cx="8373413" cy="42733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Pero</a:t>
            </a:r>
            <a:r>
              <a:rPr lang="en-US" sz="3200" dirty="0" smtClean="0"/>
              <a:t> </a:t>
            </a:r>
            <a:r>
              <a:rPr lang="en-US" sz="3200" dirty="0" err="1" smtClean="0"/>
              <a:t>esto</a:t>
            </a:r>
            <a:r>
              <a:rPr lang="en-US" sz="3200" dirty="0" smtClean="0"/>
              <a:t> </a:t>
            </a:r>
            <a:r>
              <a:rPr lang="en-US" sz="3200" dirty="0" err="1" smtClean="0"/>
              <a:t>digo</a:t>
            </a:r>
            <a:r>
              <a:rPr lang="en-US" sz="3200" dirty="0" smtClean="0"/>
              <a:t>: El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siembra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escasamente</a:t>
            </a:r>
            <a:r>
              <a:rPr lang="en-US" sz="3200" dirty="0" smtClean="0"/>
              <a:t>,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</a:t>
            </a:r>
            <a:r>
              <a:rPr lang="en-US" sz="3200" dirty="0" err="1" smtClean="0"/>
              <a:t>segará</a:t>
            </a:r>
            <a:r>
              <a:rPr lang="en-US" sz="3200" dirty="0" smtClean="0"/>
              <a:t> </a:t>
            </a:r>
            <a:r>
              <a:rPr lang="en-US" sz="3200" dirty="0" err="1" smtClean="0"/>
              <a:t>escasamente</a:t>
            </a:r>
            <a:r>
              <a:rPr lang="en-US" sz="3200" dirty="0" smtClean="0"/>
              <a:t>; y el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siembra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generosamente</a:t>
            </a:r>
            <a:r>
              <a:rPr lang="en-US" sz="3200" dirty="0" smtClean="0"/>
              <a:t>, </a:t>
            </a:r>
            <a:r>
              <a:rPr lang="en-US" sz="3200" dirty="0" err="1" smtClean="0"/>
              <a:t>generosamente</a:t>
            </a:r>
            <a:r>
              <a:rPr lang="en-US" sz="3200" dirty="0" smtClean="0"/>
              <a:t>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</a:t>
            </a:r>
            <a:r>
              <a:rPr lang="en-US" sz="3200" dirty="0" err="1" smtClean="0"/>
              <a:t>segará</a:t>
            </a:r>
            <a:r>
              <a:rPr lang="en-US" sz="3200" dirty="0" smtClean="0"/>
              <a:t>.”</a:t>
            </a:r>
          </a:p>
          <a:p>
            <a:pPr lvl="4"/>
            <a:r>
              <a:rPr lang="en-US" sz="2800" dirty="0" smtClean="0"/>
              <a:t>2 Cor. 9:6</a:t>
            </a:r>
          </a:p>
          <a:p>
            <a:pPr lvl="1"/>
            <a:endParaRPr lang="en-US" sz="3200" dirty="0"/>
          </a:p>
        </p:txBody>
      </p:sp>
      <p:pic>
        <p:nvPicPr>
          <p:cNvPr id="9218" name="Picture 2" descr="http://www.fmbiblica.org/images/ofre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41821"/>
            <a:ext cx="6116687" cy="15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Estudios del </a:t>
            </a:r>
            <a:r>
              <a:rPr lang="es-ES_tradnl" dirty="0" err="1" smtClean="0"/>
              <a:t>Public</a:t>
            </a:r>
            <a:r>
              <a:rPr lang="es-ES_tradnl" dirty="0" smtClean="0"/>
              <a:t> Agenda </a:t>
            </a:r>
            <a:r>
              <a:rPr lang="es-ES_tradnl" dirty="0" err="1" smtClean="0"/>
              <a:t>Forum</a:t>
            </a:r>
            <a:r>
              <a:rPr lang="es-ES_tradnl" dirty="0" smtClean="0"/>
              <a:t> (USA)</a:t>
            </a:r>
            <a:endParaRPr lang="es-ES_tradnl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s-ES_tradnl" sz="2800" dirty="0" smtClean="0"/>
              <a:t>Menos del 20% de los trabajadores sentían que trabajaban a plena capacidad.</a:t>
            </a:r>
          </a:p>
          <a:p>
            <a:pPr lvl="1"/>
            <a:r>
              <a:rPr lang="es-ES_tradnl" sz="2800" dirty="0" smtClean="0"/>
              <a:t>El 75% afirmó que podía ser significativamente más eficaz que en el presente.</a:t>
            </a:r>
          </a:p>
          <a:p>
            <a:endParaRPr lang="es-ES_tradnl" dirty="0"/>
          </a:p>
        </p:txBody>
      </p:sp>
      <p:pic>
        <p:nvPicPr>
          <p:cNvPr id="10" name="Picture 4" descr="http://t2.gstatic.com/images?q=tbn:ANd9GcTa7iwpLvgOu78-x_wc4qIAZMaarnYxOa6wkv9hiYPTnimy0o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44824"/>
            <a:ext cx="2851556" cy="402838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7. Aplique el Reglamento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Hágalo en </a:t>
            </a:r>
            <a:r>
              <a:rPr lang="es-ES_tradnl" b="1" i="1" dirty="0" smtClean="0"/>
              <a:t>privado. </a:t>
            </a:r>
          </a:p>
          <a:p>
            <a:r>
              <a:rPr lang="es-ES_tradnl" b="1" i="1" dirty="0" smtClean="0"/>
              <a:t>Explique</a:t>
            </a:r>
            <a:r>
              <a:rPr lang="es-ES_tradnl" dirty="0" smtClean="0"/>
              <a:t> la razón de la amonestación.</a:t>
            </a:r>
          </a:p>
          <a:p>
            <a:r>
              <a:rPr lang="es-ES_tradnl" dirty="0" smtClean="0"/>
              <a:t>Nunca se enfoque en la persona, sino </a:t>
            </a:r>
            <a:r>
              <a:rPr lang="es-ES_tradnl" b="1" i="1" dirty="0" smtClean="0"/>
              <a:t>en la conducta.</a:t>
            </a:r>
          </a:p>
          <a:p>
            <a:r>
              <a:rPr lang="es-ES_tradnl" b="1" i="1" dirty="0" smtClean="0"/>
              <a:t>Explique</a:t>
            </a:r>
            <a:r>
              <a:rPr lang="es-ES_tradnl" dirty="0" smtClean="0"/>
              <a:t> las consecuencias.</a:t>
            </a:r>
          </a:p>
          <a:p>
            <a:r>
              <a:rPr lang="es-ES_tradnl" b="1" i="1" dirty="0" smtClean="0"/>
              <a:t>Refuerce</a:t>
            </a:r>
            <a:r>
              <a:rPr lang="es-ES_tradnl" dirty="0" smtClean="0"/>
              <a:t> la autoestima.</a:t>
            </a:r>
          </a:p>
          <a:p>
            <a:r>
              <a:rPr lang="es-ES_tradnl" dirty="0" smtClean="0"/>
              <a:t>Logre </a:t>
            </a:r>
            <a:r>
              <a:rPr lang="es-ES_tradnl" b="1" i="1" dirty="0" smtClean="0"/>
              <a:t>compromiso</a:t>
            </a:r>
            <a:r>
              <a:rPr lang="es-ES_tradnl" dirty="0" smtClean="0"/>
              <a:t> de cambio.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57346" name="Picture 2" descr="http://t2.gstatic.com/images?q=tbn:ANd9GcT7-fLaTSm-_d0T1dDrch-lBOwwwL6g6eQiM-MYIdT1CjQiK2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3230880" cy="432130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Jesús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Hermanos</a:t>
            </a:r>
            <a:r>
              <a:rPr lang="en-US" sz="3200" dirty="0" smtClean="0"/>
              <a:t>, </a:t>
            </a:r>
            <a:r>
              <a:rPr lang="en-US" sz="3200" dirty="0" err="1" smtClean="0"/>
              <a:t>si</a:t>
            </a:r>
            <a:r>
              <a:rPr lang="en-US" sz="3200" dirty="0" smtClean="0"/>
              <a:t> </a:t>
            </a:r>
            <a:r>
              <a:rPr lang="en-US" sz="3200" dirty="0" err="1" smtClean="0"/>
              <a:t>alguno</a:t>
            </a:r>
            <a:r>
              <a:rPr lang="en-US" sz="3200" dirty="0" smtClean="0"/>
              <a:t> </a:t>
            </a:r>
            <a:r>
              <a:rPr lang="en-US" sz="3200" dirty="0" err="1" smtClean="0"/>
              <a:t>fuese</a:t>
            </a:r>
            <a:r>
              <a:rPr lang="en-US" sz="3200" dirty="0" smtClean="0"/>
              <a:t> </a:t>
            </a:r>
            <a:r>
              <a:rPr lang="en-US" sz="3200" dirty="0" err="1" smtClean="0"/>
              <a:t>sorprendido</a:t>
            </a:r>
            <a:r>
              <a:rPr lang="en-US" sz="3200" dirty="0" smtClean="0"/>
              <a:t> en </a:t>
            </a:r>
            <a:r>
              <a:rPr lang="en-US" sz="3200" dirty="0" err="1" smtClean="0"/>
              <a:t>alguna</a:t>
            </a:r>
            <a:r>
              <a:rPr lang="en-US" sz="3200" dirty="0" smtClean="0"/>
              <a:t> </a:t>
            </a:r>
            <a:r>
              <a:rPr lang="en-US" sz="3200" dirty="0" err="1" smtClean="0"/>
              <a:t>falta</a:t>
            </a:r>
            <a:r>
              <a:rPr lang="en-US" sz="3200" dirty="0" smtClean="0"/>
              <a:t>, </a:t>
            </a:r>
            <a:r>
              <a:rPr lang="en-US" sz="3200" dirty="0" err="1" smtClean="0"/>
              <a:t>vosotros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sois</a:t>
            </a:r>
            <a:r>
              <a:rPr lang="en-US" sz="3200" dirty="0" smtClean="0"/>
              <a:t> </a:t>
            </a:r>
            <a:r>
              <a:rPr lang="en-US" sz="3200" dirty="0" err="1" smtClean="0"/>
              <a:t>espirituales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restauradle</a:t>
            </a:r>
            <a:r>
              <a:rPr lang="en-US" sz="3200" b="1" i="1" dirty="0" smtClean="0"/>
              <a:t> con </a:t>
            </a:r>
            <a:r>
              <a:rPr lang="en-US" sz="3200" b="1" i="1" dirty="0" err="1" smtClean="0"/>
              <a:t>espíritu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mansedumbre</a:t>
            </a:r>
            <a:r>
              <a:rPr lang="en-US" sz="3200" dirty="0" smtClean="0"/>
              <a:t>, </a:t>
            </a:r>
            <a:r>
              <a:rPr lang="en-US" sz="3200" dirty="0" err="1" smtClean="0"/>
              <a:t>considerándote</a:t>
            </a:r>
            <a:r>
              <a:rPr lang="en-US" sz="3200" dirty="0" smtClean="0"/>
              <a:t> a </a:t>
            </a:r>
            <a:r>
              <a:rPr lang="en-US" sz="3200" dirty="0" err="1" smtClean="0"/>
              <a:t>tí</a:t>
            </a:r>
            <a:r>
              <a:rPr lang="en-US" sz="3200" dirty="0" smtClean="0"/>
              <a:t> </a:t>
            </a:r>
            <a:r>
              <a:rPr lang="en-US" sz="3200" dirty="0" err="1" smtClean="0"/>
              <a:t>mismo</a:t>
            </a:r>
            <a:r>
              <a:rPr lang="en-US" sz="3200" dirty="0" smtClean="0"/>
              <a:t>, no sea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tú</a:t>
            </a:r>
            <a:r>
              <a:rPr lang="en-US" sz="3200" dirty="0" smtClean="0"/>
              <a:t>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seas </a:t>
            </a:r>
            <a:r>
              <a:rPr lang="en-US" sz="3200" dirty="0" err="1" smtClean="0"/>
              <a:t>tentado</a:t>
            </a:r>
            <a:r>
              <a:rPr lang="en-US" sz="3200" dirty="0" smtClean="0"/>
              <a:t>.”</a:t>
            </a:r>
          </a:p>
          <a:p>
            <a:pPr lvl="1"/>
            <a:r>
              <a:rPr lang="en-US" dirty="0" err="1" smtClean="0"/>
              <a:t>Gálatas</a:t>
            </a:r>
            <a:r>
              <a:rPr lang="en-US" dirty="0" smtClean="0"/>
              <a:t> 6:1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Al estilo de Jesús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171008" y="1303856"/>
            <a:ext cx="8503920" cy="4572000"/>
          </a:xfrm>
        </p:spPr>
        <p:txBody>
          <a:bodyPr/>
          <a:lstStyle/>
          <a:p>
            <a:r>
              <a:rPr lang="en-US" sz="3200" dirty="0"/>
              <a:t>“</a:t>
            </a:r>
            <a:r>
              <a:rPr lang="en-US" sz="3200" dirty="0" err="1"/>
              <a:t>Enderezándose</a:t>
            </a:r>
            <a:r>
              <a:rPr lang="en-US" sz="3200" dirty="0"/>
              <a:t> </a:t>
            </a:r>
            <a:r>
              <a:rPr lang="en-US" sz="3200" dirty="0" err="1"/>
              <a:t>Jesús</a:t>
            </a:r>
            <a:r>
              <a:rPr lang="en-US" sz="3200" dirty="0"/>
              <a:t>, </a:t>
            </a:r>
            <a:r>
              <a:rPr lang="en-US" sz="3200" b="1" i="1" dirty="0"/>
              <a:t>y no </a:t>
            </a:r>
            <a:r>
              <a:rPr lang="en-US" sz="3200" b="1" i="1" dirty="0" err="1"/>
              <a:t>viendo</a:t>
            </a:r>
            <a:r>
              <a:rPr lang="en-US" sz="3200" b="1" i="1" dirty="0"/>
              <a:t> a </a:t>
            </a:r>
            <a:r>
              <a:rPr lang="en-US" sz="3200" b="1" i="1" dirty="0" err="1"/>
              <a:t>nadie</a:t>
            </a:r>
            <a:r>
              <a:rPr lang="en-US" sz="3200" b="1" i="1" dirty="0"/>
              <a:t> </a:t>
            </a:r>
            <a:r>
              <a:rPr lang="en-US" sz="3200" b="1" i="1" dirty="0" err="1"/>
              <a:t>sino</a:t>
            </a:r>
            <a:r>
              <a:rPr lang="en-US" sz="3200" b="1" i="1" dirty="0"/>
              <a:t> a la </a:t>
            </a:r>
            <a:r>
              <a:rPr lang="en-US" sz="3200" b="1" i="1" dirty="0" err="1"/>
              <a:t>mujer</a:t>
            </a:r>
            <a:r>
              <a:rPr lang="en-US" sz="3200" dirty="0"/>
              <a:t>, le </a:t>
            </a:r>
            <a:r>
              <a:rPr lang="en-US" sz="3200" dirty="0" err="1"/>
              <a:t>dijo</a:t>
            </a:r>
            <a:r>
              <a:rPr lang="en-US" sz="3200" dirty="0"/>
              <a:t>: </a:t>
            </a:r>
            <a:r>
              <a:rPr lang="en-US" sz="3200" dirty="0" err="1"/>
              <a:t>Mujer</a:t>
            </a:r>
            <a:r>
              <a:rPr lang="en-US" sz="3200" dirty="0"/>
              <a:t>, </a:t>
            </a:r>
            <a:r>
              <a:rPr lang="en-US" sz="3200" dirty="0" err="1"/>
              <a:t>Donde</a:t>
            </a:r>
            <a:r>
              <a:rPr lang="en-US" sz="3200" dirty="0"/>
              <a:t> </a:t>
            </a:r>
            <a:r>
              <a:rPr lang="en-US" sz="3200" dirty="0" err="1"/>
              <a:t>están</a:t>
            </a:r>
            <a:r>
              <a:rPr lang="en-US" sz="3200" dirty="0"/>
              <a:t> los </a:t>
            </a:r>
            <a:r>
              <a:rPr lang="en-US" sz="3200" dirty="0" err="1"/>
              <a:t>que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acusaban</a:t>
            </a:r>
            <a:r>
              <a:rPr lang="en-US" sz="3200" dirty="0"/>
              <a:t>? </a:t>
            </a:r>
            <a:r>
              <a:rPr lang="en-US" sz="3200" dirty="0" err="1"/>
              <a:t>Ninguno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condenó</a:t>
            </a:r>
            <a:r>
              <a:rPr lang="en-US" sz="3200" dirty="0"/>
              <a:t>? </a:t>
            </a:r>
            <a:r>
              <a:rPr lang="en-US" sz="3200" dirty="0" err="1"/>
              <a:t>Ninguno</a:t>
            </a:r>
            <a:r>
              <a:rPr lang="en-US" sz="3200" dirty="0"/>
              <a:t> </a:t>
            </a:r>
            <a:r>
              <a:rPr lang="en-US" sz="3200" dirty="0" err="1"/>
              <a:t>Señor</a:t>
            </a:r>
            <a:r>
              <a:rPr lang="en-US" sz="3200" dirty="0"/>
              <a:t>…Ni </a:t>
            </a:r>
            <a:r>
              <a:rPr lang="en-US" sz="3200" dirty="0" err="1"/>
              <a:t>yo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condeno</a:t>
            </a:r>
            <a:r>
              <a:rPr lang="en-US" sz="3200" dirty="0"/>
              <a:t>, </a:t>
            </a:r>
            <a:r>
              <a:rPr lang="en-US" sz="3200" b="1" i="1" dirty="0" err="1"/>
              <a:t>vete</a:t>
            </a:r>
            <a:r>
              <a:rPr lang="en-US" sz="3200" b="1" i="1" dirty="0"/>
              <a:t> y no </a:t>
            </a:r>
            <a:r>
              <a:rPr lang="en-US" sz="3200" b="1" i="1" dirty="0" err="1"/>
              <a:t>peques</a:t>
            </a:r>
            <a:r>
              <a:rPr lang="en-US" sz="3200" b="1" i="1" dirty="0"/>
              <a:t> </a:t>
            </a:r>
            <a:r>
              <a:rPr lang="en-US" sz="3200" b="1" i="1" dirty="0" err="1"/>
              <a:t>más</a:t>
            </a:r>
            <a:r>
              <a:rPr lang="en-US" sz="3200" dirty="0"/>
              <a:t>.”</a:t>
            </a:r>
          </a:p>
          <a:p>
            <a:pPr lvl="1"/>
            <a:r>
              <a:rPr lang="en-US" dirty="0"/>
              <a:t>Juan 8: 10-11</a:t>
            </a:r>
          </a:p>
          <a:p>
            <a:endParaRPr lang="es-SV" dirty="0"/>
          </a:p>
        </p:txBody>
      </p:sp>
      <p:pic>
        <p:nvPicPr>
          <p:cNvPr id="1026" name="Picture 2" descr="http://3.bp.blogspot.com/_W0RrCetBQQ0/TJwFc1PRH8I/AAAAAAAABJk/DzQyo3NbxYs/s1600/mulher+adult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60824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43947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EL JEFE</a:t>
            </a:r>
            <a:endParaRPr lang="es-ES_trad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ES_tradnl" dirty="0" smtClean="0"/>
              <a:t>EL LÍDER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smtClean="0"/>
              <a:t>Da órdenes</a:t>
            </a:r>
          </a:p>
          <a:p>
            <a:r>
              <a:rPr lang="es-ES_tradnl" dirty="0" smtClean="0"/>
              <a:t>Los critica.</a:t>
            </a:r>
          </a:p>
          <a:p>
            <a:r>
              <a:rPr lang="es-ES_tradnl" dirty="0" smtClean="0"/>
              <a:t>Depende de su posición</a:t>
            </a:r>
          </a:p>
          <a:p>
            <a:r>
              <a:rPr lang="es-ES_tradnl" dirty="0" smtClean="0"/>
              <a:t>Motiva con la amenaza</a:t>
            </a:r>
          </a:p>
          <a:p>
            <a:r>
              <a:rPr lang="es-ES_tradnl" dirty="0" smtClean="0"/>
              <a:t>Inspira miedo</a:t>
            </a:r>
          </a:p>
          <a:p>
            <a:r>
              <a:rPr lang="es-ES_tradnl" dirty="0" smtClean="0"/>
              <a:t>El Jefe dice: “YO”</a:t>
            </a:r>
          </a:p>
          <a:p>
            <a:r>
              <a:rPr lang="es-ES_tradnl" dirty="0" smtClean="0"/>
              <a:t>Está interesado en si mismo</a:t>
            </a:r>
          </a:p>
          <a:p>
            <a:r>
              <a:rPr lang="es-ES_tradnl" dirty="0" smtClean="0"/>
              <a:t>Se ocupa de la culpa</a:t>
            </a:r>
          </a:p>
          <a:p>
            <a:r>
              <a:rPr lang="es-ES_tradnl" dirty="0" smtClean="0"/>
              <a:t>Se excusa en su equipo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smtClean="0"/>
              <a:t>Los instruye</a:t>
            </a:r>
          </a:p>
          <a:p>
            <a:r>
              <a:rPr lang="es-ES_tradnl" dirty="0" smtClean="0"/>
              <a:t>Los adiestra</a:t>
            </a:r>
          </a:p>
          <a:p>
            <a:r>
              <a:rPr lang="es-ES_tradnl" dirty="0" smtClean="0"/>
              <a:t>Depende de su liderazgo</a:t>
            </a:r>
          </a:p>
          <a:p>
            <a:r>
              <a:rPr lang="es-ES_tradnl" dirty="0" smtClean="0"/>
              <a:t>Motiva con el ejemplo</a:t>
            </a:r>
          </a:p>
          <a:p>
            <a:r>
              <a:rPr lang="es-ES_tradnl" dirty="0" smtClean="0"/>
              <a:t>Inspira entusiasmo.</a:t>
            </a:r>
          </a:p>
          <a:p>
            <a:r>
              <a:rPr lang="es-ES_tradnl" dirty="0" smtClean="0"/>
              <a:t>El líder dice: “Nosotros”</a:t>
            </a:r>
          </a:p>
          <a:p>
            <a:r>
              <a:rPr lang="es-ES_tradnl" dirty="0" smtClean="0"/>
              <a:t>Está interesado en el equipo</a:t>
            </a:r>
          </a:p>
          <a:p>
            <a:r>
              <a:rPr lang="es-ES_tradnl" dirty="0" smtClean="0"/>
              <a:t>Se ocupa de la falla.</a:t>
            </a:r>
          </a:p>
          <a:p>
            <a:r>
              <a:rPr lang="es-ES_tradnl" dirty="0" smtClean="0"/>
              <a:t>Defiende a su equipo.</a:t>
            </a:r>
          </a:p>
          <a:p>
            <a:endParaRPr lang="es-ES_trad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Actuar como Líder y no como Jefe</a:t>
            </a:r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Para Reflexionar</a:t>
            </a:r>
            <a:endParaRPr lang="es-ES_tradnl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 smtClean="0"/>
              <a:t>La verdadera medida del liderazgo </a:t>
            </a:r>
            <a:r>
              <a:rPr lang="es-ES_tradnl" sz="3200" b="1" i="1" dirty="0" smtClean="0"/>
              <a:t>es la influencia</a:t>
            </a:r>
            <a:r>
              <a:rPr lang="es-ES_tradnl" sz="3200" dirty="0" smtClean="0"/>
              <a:t>. Nada más, nada menos.”</a:t>
            </a:r>
          </a:p>
          <a:p>
            <a:pPr lvl="2"/>
            <a:r>
              <a:rPr lang="es-ES_tradnl" dirty="0" smtClean="0"/>
              <a:t>John Maxwell.</a:t>
            </a:r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4" name="Picture 2" descr="http://t3.gstatic.com/images?q=tbn:ANd9GcQppa6ccVYgxLgUB9nb-D-QXZvwG8D2Bj-1ZFh9DkwOLJzZxryP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17032"/>
            <a:ext cx="5246007" cy="195299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Motivador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dirty="0" smtClean="0"/>
              <a:t>“</a:t>
            </a:r>
            <a:r>
              <a:rPr lang="es-SV" sz="3200" dirty="0" smtClean="0"/>
              <a:t>Un mandamiento nuevo os doy: Que </a:t>
            </a:r>
            <a:r>
              <a:rPr lang="es-SV" sz="3200" b="1" i="1" dirty="0" smtClean="0"/>
              <a:t>os améis unos a otros; como yo os he amado</a:t>
            </a:r>
            <a:r>
              <a:rPr lang="es-SV" sz="3200" dirty="0" smtClean="0"/>
              <a:t>, que también os améis unos a otros.</a:t>
            </a:r>
            <a:r>
              <a:rPr lang="es-SV" sz="3200" baseline="30000" dirty="0" smtClean="0"/>
              <a:t> </a:t>
            </a:r>
            <a:r>
              <a:rPr lang="es-SV" sz="3200" dirty="0" smtClean="0"/>
              <a:t>En esto conocerán todos que sois mis discípulos, si tuviereis amor los unos con los otros.” </a:t>
            </a:r>
          </a:p>
          <a:p>
            <a:pPr lvl="1"/>
            <a:r>
              <a:rPr lang="es-SV" dirty="0" smtClean="0"/>
              <a:t>Juan 13:34-35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Principios Bíblicos Para Vivir  Motivados </a:t>
            </a:r>
            <a:endParaRPr lang="es-ES_tradnl" dirty="0"/>
          </a:p>
        </p:txBody>
      </p:sp>
      <p:pic>
        <p:nvPicPr>
          <p:cNvPr id="6" name="Picture 2" descr="http://t1.gstatic.com/images?q=tbn:ANd9GcQ3_S0LCGrftxSck96w-VFANbsb5pewpZuuTmrSJq_RDGX2VOf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70665"/>
            <a:ext cx="6033242" cy="337861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Conociendo las Prioridades 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dirty="0"/>
              <a:t>Jesús le respondió: </a:t>
            </a:r>
            <a:r>
              <a:rPr lang="es-SV" b="1" i="1" dirty="0"/>
              <a:t>El primer mandamiento de todos es</a:t>
            </a:r>
            <a:r>
              <a:rPr lang="es-SV" dirty="0"/>
              <a:t>: Oye, Israel; el Señor nuestro Dios, el Señor uno </a:t>
            </a:r>
            <a:r>
              <a:rPr lang="es-SV" dirty="0" smtClean="0"/>
              <a:t>es. Y </a:t>
            </a:r>
            <a:r>
              <a:rPr lang="es-SV" dirty="0"/>
              <a:t>amarás al Señor tu Dios con todo tu corazón, y con toda tu alma, y con toda tu mente y con todas tus fuerzas. </a:t>
            </a:r>
            <a:r>
              <a:rPr lang="es-SV" b="1" i="1" dirty="0"/>
              <a:t>Este es el principal </a:t>
            </a:r>
            <a:r>
              <a:rPr lang="es-SV" b="1" i="1" dirty="0" smtClean="0"/>
              <a:t>mandamiento</a:t>
            </a:r>
            <a:r>
              <a:rPr lang="es-SV" dirty="0" smtClean="0"/>
              <a:t>. Y </a:t>
            </a:r>
            <a:r>
              <a:rPr lang="es-SV" dirty="0"/>
              <a:t>el segundo es semejante: Amarás a tu prójimo como a ti mismo. </a:t>
            </a:r>
            <a:r>
              <a:rPr lang="es-SV" b="1" i="1" dirty="0"/>
              <a:t>No hay otro mandamiento mayor que éstos</a:t>
            </a:r>
            <a:r>
              <a:rPr lang="es-SV" b="1" i="1" dirty="0" smtClean="0"/>
              <a:t>.</a:t>
            </a:r>
          </a:p>
          <a:p>
            <a:pPr lvl="1"/>
            <a:r>
              <a:rPr lang="es-SV" dirty="0" smtClean="0"/>
              <a:t>Marcos 12:2-31</a:t>
            </a:r>
            <a:endParaRPr lang="es-SV" dirty="0"/>
          </a:p>
          <a:p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Aprendiendo el Contentamiento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2800" dirty="0" smtClean="0"/>
              <a:t>“No lo digo porque tenga escasez, pues </a:t>
            </a:r>
            <a:r>
              <a:rPr lang="es-ES_tradnl" sz="2800" b="1" i="1" dirty="0" smtClean="0"/>
              <a:t>he aprendido </a:t>
            </a:r>
            <a:r>
              <a:rPr lang="es-ES_tradnl" sz="2800" dirty="0" smtClean="0"/>
              <a:t>a contentarme cualquiera que sea mi situación. Sé vivir humildemente y sé tener abundancia; en todo y por todo </a:t>
            </a:r>
            <a:r>
              <a:rPr lang="es-ES_tradnl" sz="2800" b="1" i="1" dirty="0" smtClean="0"/>
              <a:t>estoy enseñado</a:t>
            </a:r>
            <a:r>
              <a:rPr lang="es-ES_tradnl" sz="2800" dirty="0" smtClean="0"/>
              <a:t>, así para estar saciado como para tener hambre, así para tener abundancia como para padecer necesidad. </a:t>
            </a:r>
            <a:r>
              <a:rPr lang="es-ES_tradnl" sz="2800" b="1" i="1" dirty="0" smtClean="0"/>
              <a:t>Todo lo puedo en Cristo </a:t>
            </a:r>
            <a:r>
              <a:rPr lang="es-ES_tradnl" sz="2800" dirty="0" smtClean="0"/>
              <a:t>que me fortalece.” </a:t>
            </a:r>
          </a:p>
          <a:p>
            <a:pPr lvl="2">
              <a:buNone/>
            </a:pPr>
            <a:r>
              <a:rPr lang="es-ES_tradnl" dirty="0" smtClean="0"/>
              <a:t>	Filipenses 4:11-13</a:t>
            </a:r>
          </a:p>
          <a:p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Siendo Agradecido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 smtClean="0"/>
              <a:t>“Y todo lo que hacéis, sea de palabra o de hecho, hacedlo todo en el nombre del Señor Jesús, </a:t>
            </a:r>
            <a:r>
              <a:rPr lang="es-ES_tradnl" sz="3200" b="1" i="1" dirty="0" smtClean="0"/>
              <a:t>dando gracias</a:t>
            </a:r>
            <a:r>
              <a:rPr lang="es-ES_tradnl" sz="3200" dirty="0" smtClean="0"/>
              <a:t> a Dios Padre por medio de él.”</a:t>
            </a:r>
          </a:p>
          <a:p>
            <a:pPr lvl="2"/>
            <a:r>
              <a:rPr lang="es-ES_tradnl" dirty="0" smtClean="0"/>
              <a:t>Colosenses 3:17</a:t>
            </a:r>
          </a:p>
          <a:p>
            <a:endParaRPr lang="es-ES_tradnl" dirty="0"/>
          </a:p>
        </p:txBody>
      </p:sp>
      <p:pic>
        <p:nvPicPr>
          <p:cNvPr id="4" name="Picture 2" descr="http://t1.gstatic.com/images?q=tbn:ANd9GcQGfHiuT7QBAgkdfYJifCwKXzgDCI2DRR30jBOMS4HeGrlm0lx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365104"/>
            <a:ext cx="4457700" cy="10287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Fuentes de Motivación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 smtClean="0"/>
              <a:t>Intrínseca</a:t>
            </a:r>
          </a:p>
          <a:p>
            <a:pPr lvl="1"/>
            <a:r>
              <a:rPr lang="es-ES_tradnl" dirty="0" smtClean="0"/>
              <a:t>Principios, intereses personales, deseos de superación, satisfacción personal, convicciones.</a:t>
            </a:r>
          </a:p>
          <a:p>
            <a:r>
              <a:rPr lang="es-ES_tradnl" dirty="0" smtClean="0"/>
              <a:t>Extrínseca</a:t>
            </a:r>
          </a:p>
          <a:p>
            <a:pPr lvl="1"/>
            <a:r>
              <a:rPr lang="es-ES_tradnl" dirty="0" smtClean="0"/>
              <a:t>Recompensas, promociones,  amonestaciones, castigos.</a:t>
            </a:r>
            <a:r>
              <a:rPr lang="es-ES_tradnl" dirty="0"/>
              <a:t> </a:t>
            </a:r>
            <a:r>
              <a:rPr lang="es-ES_tradnl" dirty="0" smtClean="0"/>
              <a:t>(miedos o incentivos)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29698" name="Picture 2" descr="http://t1.gstatic.com/images?q=tbn:ANd9GcSfjWeQoenTLrrCpu_Zq8Q0IOkMIe9GMMy2VkaxF7aBWU6_m-Bl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645024"/>
            <a:ext cx="3404425" cy="2550033"/>
          </a:xfrm>
          <a:prstGeom prst="rect">
            <a:avLst/>
          </a:prstGeom>
          <a:noFill/>
        </p:spPr>
      </p:pic>
      <p:pic>
        <p:nvPicPr>
          <p:cNvPr id="29702" name="Picture 6" descr="http://t1.gstatic.com/images?q=tbn:ANd9GcTEhtnGImMzuVl4TH4EnCcvbY65YYpu0q7QaNP6HCfr-z6HUu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84784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Reconociendo a Quién Servimos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 smtClean="0"/>
              <a:t>“Y todo lo que hagáis, hacedlo de corazón, como para el Señor y no para los hombres; sabiendo que </a:t>
            </a:r>
            <a:r>
              <a:rPr lang="es-ES_tradnl" sz="3200" b="1" i="1" dirty="0" smtClean="0"/>
              <a:t>del Señor recibiréis la recompensa</a:t>
            </a:r>
            <a:r>
              <a:rPr lang="es-ES_tradnl" sz="3200" dirty="0" smtClean="0"/>
              <a:t> de la herencia, porque </a:t>
            </a:r>
            <a:r>
              <a:rPr lang="es-ES_tradnl" sz="3200" b="1" dirty="0" smtClean="0"/>
              <a:t>a Cristo el Señor servís.” </a:t>
            </a:r>
            <a:r>
              <a:rPr lang="es-ES_tradnl" b="1" dirty="0" smtClean="0"/>
              <a:t>	</a:t>
            </a:r>
          </a:p>
          <a:p>
            <a:pPr lvl="1"/>
            <a:r>
              <a:rPr lang="es-ES_tradnl" dirty="0" smtClean="0"/>
              <a:t>Colosenses 3:23-24</a:t>
            </a:r>
          </a:p>
          <a:p>
            <a:endParaRPr lang="es-ES_tradnl" dirty="0"/>
          </a:p>
        </p:txBody>
      </p:sp>
    </p:spTree>
  </p:cSld>
  <p:clrMapOvr>
    <a:masterClrMapping/>
  </p:clrMapOvr>
  <p:transition xmlns:p14="http://schemas.microsoft.com/office/powerpoint/2010/main" spd="slow">
    <p:diamond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Reconociendo que el trabajo es un ministerio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“Vosotros sois </a:t>
            </a:r>
            <a:r>
              <a:rPr lang="es-ES_tradnl" b="1" i="1" dirty="0" smtClean="0"/>
              <a:t>la sal de la tierra</a:t>
            </a:r>
            <a:r>
              <a:rPr lang="es-ES_tradnl" dirty="0" smtClean="0"/>
              <a:t>; pero si la sal se desvaneciere, ¿con qué será salada?... Vosotros sois </a:t>
            </a:r>
            <a:r>
              <a:rPr lang="es-ES_tradnl" b="1" i="1" dirty="0" smtClean="0"/>
              <a:t>la luz del mundo</a:t>
            </a:r>
            <a:r>
              <a:rPr lang="es-ES_tradnl" dirty="0" smtClean="0"/>
              <a:t>… Así alumbre vuestra luz delante de los hombres, para que vean vuestras buenas obras y glorifiquen a vuestro Padre que está en los cielos.”</a:t>
            </a:r>
          </a:p>
          <a:p>
            <a:pPr lvl="2"/>
            <a:r>
              <a:rPr lang="es-ES_tradnl" dirty="0" smtClean="0"/>
              <a:t>Mateo 5:13-16</a:t>
            </a:r>
          </a:p>
          <a:p>
            <a:endParaRPr lang="es-ES_tradnl" dirty="0"/>
          </a:p>
        </p:txBody>
      </p:sp>
      <p:pic>
        <p:nvPicPr>
          <p:cNvPr id="4" name="Picture 8" descr="http://www.quieremebien.es/wp-content/uploads/2010/03/candle-fl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05064"/>
            <a:ext cx="3000375" cy="225028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Pensar conforme a La Palabra de Dios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000" dirty="0" smtClean="0"/>
              <a:t>“Por lo demás, hermanos, </a:t>
            </a:r>
            <a:r>
              <a:rPr lang="es-ES_tradnl" sz="3000" b="1" i="1" dirty="0" smtClean="0"/>
              <a:t>todo lo que es verdadero</a:t>
            </a:r>
            <a:r>
              <a:rPr lang="es-ES_tradnl" sz="3000" dirty="0" smtClean="0"/>
              <a:t>, todo lo </a:t>
            </a:r>
            <a:r>
              <a:rPr lang="es-ES_tradnl" sz="3000" b="1" i="1" dirty="0" smtClean="0"/>
              <a:t>honesto</a:t>
            </a:r>
            <a:r>
              <a:rPr lang="es-ES_tradnl" sz="3000" dirty="0" smtClean="0"/>
              <a:t>, todo lo </a:t>
            </a:r>
            <a:r>
              <a:rPr lang="es-ES_tradnl" sz="3000" b="1" i="1" dirty="0" smtClean="0"/>
              <a:t>justo</a:t>
            </a:r>
            <a:r>
              <a:rPr lang="es-ES_tradnl" sz="3000" dirty="0" smtClean="0"/>
              <a:t>, todo lo </a:t>
            </a:r>
            <a:r>
              <a:rPr lang="es-ES_tradnl" sz="3000" b="1" i="1" dirty="0" smtClean="0"/>
              <a:t>puro</a:t>
            </a:r>
            <a:r>
              <a:rPr lang="es-ES_tradnl" sz="3000" dirty="0" smtClean="0"/>
              <a:t>, todo lo </a:t>
            </a:r>
            <a:r>
              <a:rPr lang="es-ES_tradnl" sz="3000" b="1" i="1" dirty="0" smtClean="0"/>
              <a:t>amable</a:t>
            </a:r>
            <a:r>
              <a:rPr lang="es-ES_tradnl" sz="3000" dirty="0" smtClean="0"/>
              <a:t>, todo lo que es de </a:t>
            </a:r>
            <a:r>
              <a:rPr lang="es-ES_tradnl" sz="3000" b="1" i="1" dirty="0" smtClean="0"/>
              <a:t>buen nombre</a:t>
            </a:r>
            <a:r>
              <a:rPr lang="es-ES_tradnl" sz="3000" dirty="0" smtClean="0"/>
              <a:t>; si hay virtud alguna, si algo digno de alabanza, </a:t>
            </a:r>
            <a:r>
              <a:rPr lang="es-ES_tradnl" sz="3000" b="1" i="1" dirty="0" smtClean="0"/>
              <a:t>en esto pensad</a:t>
            </a:r>
            <a:r>
              <a:rPr lang="es-ES_tradnl" sz="3000" dirty="0" smtClean="0"/>
              <a:t>.</a:t>
            </a:r>
          </a:p>
          <a:p>
            <a:pPr lvl="2"/>
            <a:r>
              <a:rPr lang="es-ES_tradnl" dirty="0" smtClean="0"/>
              <a:t>Filipenses 4:8</a:t>
            </a:r>
          </a:p>
          <a:p>
            <a:endParaRPr lang="es-ES_tradnl" dirty="0"/>
          </a:p>
        </p:txBody>
      </p:sp>
      <p:pic>
        <p:nvPicPr>
          <p:cNvPr id="4" name="Picture 2" descr="http://t1.gstatic.com/images?q=tbn:ANd9GcRcv7ZA7RD8B8coh2oH0t5UO5WHgMj19OrTAf3kR842VIJEF5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246" y="4293096"/>
            <a:ext cx="2701010" cy="202315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Meditar en  </a:t>
            </a:r>
            <a:r>
              <a:rPr lang="es-SV" dirty="0"/>
              <a:t>L</a:t>
            </a:r>
            <a:r>
              <a:rPr lang="es-SV" dirty="0" smtClean="0"/>
              <a:t>as Escrituras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SV" sz="3200" dirty="0" smtClean="0"/>
              <a:t>“Estas cosas os he hablado para </a:t>
            </a:r>
            <a:r>
              <a:rPr lang="es-SV" sz="3200" b="1" i="1" dirty="0" smtClean="0"/>
              <a:t>que mi gozo esté en vosotros</a:t>
            </a:r>
            <a:r>
              <a:rPr lang="es-SV" sz="3200" dirty="0" smtClean="0"/>
              <a:t> y vuestro gozo sea cumplido.”</a:t>
            </a:r>
          </a:p>
          <a:p>
            <a:pPr lvl="1"/>
            <a:r>
              <a:rPr lang="es-SV" dirty="0" smtClean="0"/>
              <a:t>Juan 15:11</a:t>
            </a:r>
          </a:p>
          <a:p>
            <a:pPr lvl="1"/>
            <a:endParaRPr lang="es-SV" dirty="0" smtClean="0"/>
          </a:p>
          <a:p>
            <a:r>
              <a:rPr lang="es-SV" sz="3200" dirty="0" smtClean="0"/>
              <a:t>“El</a:t>
            </a:r>
            <a:r>
              <a:rPr lang="es-SV" sz="3200" dirty="0"/>
              <a:t> </a:t>
            </a:r>
            <a:r>
              <a:rPr lang="es-SV" sz="3200" b="1" i="1" dirty="0"/>
              <a:t>espíritu</a:t>
            </a:r>
            <a:r>
              <a:rPr lang="es-SV" sz="3200" i="1" dirty="0"/>
              <a:t> es el que da </a:t>
            </a:r>
            <a:r>
              <a:rPr lang="es-SV" sz="3200" b="1" i="1" dirty="0"/>
              <a:t>vida</a:t>
            </a:r>
            <a:r>
              <a:rPr lang="es-SV" sz="3200" dirty="0"/>
              <a:t>; la carne para nada aprovecha; </a:t>
            </a:r>
            <a:r>
              <a:rPr lang="es-SV" sz="3200" b="1" i="1" dirty="0"/>
              <a:t>las palabras</a:t>
            </a:r>
            <a:r>
              <a:rPr lang="es-SV" sz="3200" dirty="0"/>
              <a:t> que </a:t>
            </a:r>
            <a:r>
              <a:rPr lang="es-SV" sz="3200" b="1" dirty="0"/>
              <a:t>y</a:t>
            </a:r>
            <a:r>
              <a:rPr lang="es-SV" sz="3200" dirty="0"/>
              <a:t>o os he hablado son espíritu </a:t>
            </a:r>
            <a:r>
              <a:rPr lang="es-SV" sz="3200" b="1" i="1" dirty="0"/>
              <a:t>y</a:t>
            </a:r>
            <a:r>
              <a:rPr lang="es-SV" sz="3200" i="1" dirty="0"/>
              <a:t> </a:t>
            </a:r>
            <a:r>
              <a:rPr lang="es-SV" sz="3200" b="1" i="1" dirty="0"/>
              <a:t>son</a:t>
            </a:r>
            <a:r>
              <a:rPr lang="es-SV" sz="3200" i="1" dirty="0"/>
              <a:t> </a:t>
            </a:r>
            <a:r>
              <a:rPr lang="es-SV" sz="3200" b="1" i="1" dirty="0"/>
              <a:t>vida</a:t>
            </a:r>
            <a:r>
              <a:rPr lang="es-SV" sz="3200" dirty="0" smtClean="0"/>
              <a:t>.”</a:t>
            </a:r>
          </a:p>
          <a:p>
            <a:pPr lvl="1"/>
            <a:r>
              <a:rPr lang="es-SV" dirty="0" smtClean="0"/>
              <a:t>Juan 6:63</a:t>
            </a:r>
            <a:endParaRPr lang="es-SV" dirty="0"/>
          </a:p>
          <a:p>
            <a:pPr lvl="1"/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09426518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Reconocer que Dios todo lo recompensa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 smtClean="0"/>
              <a:t>“…todo lo que el hombre sembrare, eso también segará…No nos cansemos pues de hacer el bien; </a:t>
            </a:r>
            <a:r>
              <a:rPr lang="es-ES_tradnl" sz="3200" b="1" i="1" dirty="0" smtClean="0"/>
              <a:t>porque a su tiempo segaremos</a:t>
            </a:r>
            <a:r>
              <a:rPr lang="es-ES_tradnl" sz="3200" dirty="0" smtClean="0"/>
              <a:t>, si no desmayamos.”</a:t>
            </a:r>
          </a:p>
          <a:p>
            <a:pPr lvl="2"/>
            <a:r>
              <a:rPr lang="es-ES_tradnl" dirty="0" smtClean="0"/>
              <a:t>Gálatas 6:7-9</a:t>
            </a:r>
          </a:p>
          <a:p>
            <a:endParaRPr lang="es-ES_tradnl" dirty="0"/>
          </a:p>
        </p:txBody>
      </p:sp>
      <p:pic>
        <p:nvPicPr>
          <p:cNvPr id="4" name="Picture 4" descr="http://t0.gstatic.com/images?q=tbn:ANd9GcR7xT8e7DFhVW1ecbtBaooc3O4O0Us1Dk-pMubrJW6Ce9Wj65pQ4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150" y="3789040"/>
            <a:ext cx="2696489" cy="24997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Aprendiendo a Perdonar 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/>
              <a:t>“soportándoos unos a otros, y </a:t>
            </a:r>
            <a:r>
              <a:rPr lang="es-ES_tradnl" sz="3200" b="1" i="1" dirty="0"/>
              <a:t>perdonándoos unos a otros </a:t>
            </a:r>
            <a:r>
              <a:rPr lang="es-ES_tradnl" sz="3200" dirty="0"/>
              <a:t>si alguno tuviere queja contra otro. De la manera que Cristo os perdonó, así también hacedlo vosotros.”</a:t>
            </a:r>
          </a:p>
          <a:p>
            <a:pPr lvl="2"/>
            <a:r>
              <a:rPr lang="es-ES_tradnl" dirty="0"/>
              <a:t>Colosenses 3:13</a:t>
            </a:r>
          </a:p>
          <a:p>
            <a:endParaRPr lang="es-SV" dirty="0"/>
          </a:p>
        </p:txBody>
      </p:sp>
      <p:pic>
        <p:nvPicPr>
          <p:cNvPr id="4" name="Picture 14" descr="http://4.bp.blogspot.com/-vUFan_1ZzeY/UVWSijgz4nI/AAAAAAAAZKg/4TJKb-GVqQY/s1600/cristo+crucific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65104"/>
            <a:ext cx="4517497" cy="18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11916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Reconocer que en Dios todo Obra para Bien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 smtClean="0"/>
              <a:t>“Y sabemos que a los que aman a </a:t>
            </a:r>
            <a:r>
              <a:rPr lang="en-US" sz="3200" dirty="0" smtClean="0"/>
              <a:t>Dios, </a:t>
            </a:r>
            <a:r>
              <a:rPr lang="en-US" sz="3200" b="1" i="1" dirty="0" err="1" smtClean="0"/>
              <a:t>todas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las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cosas</a:t>
            </a:r>
            <a:r>
              <a:rPr lang="en-US" sz="3200" b="1" i="1" dirty="0" smtClean="0"/>
              <a:t> les </a:t>
            </a:r>
            <a:r>
              <a:rPr lang="en-US" sz="3200" b="1" i="1" dirty="0" err="1" smtClean="0"/>
              <a:t>ayudan</a:t>
            </a:r>
            <a:r>
              <a:rPr lang="en-US" sz="3200" b="1" i="1" dirty="0" smtClean="0"/>
              <a:t> a </a:t>
            </a:r>
            <a:r>
              <a:rPr lang="en-US" sz="3200" b="1" i="1" dirty="0" err="1" smtClean="0"/>
              <a:t>bien</a:t>
            </a:r>
            <a:r>
              <a:rPr lang="en-US" sz="3200" dirty="0" smtClean="0"/>
              <a:t>, </a:t>
            </a:r>
            <a:r>
              <a:rPr lang="en-US" sz="3200" dirty="0" err="1" smtClean="0"/>
              <a:t>esto</a:t>
            </a:r>
            <a:r>
              <a:rPr lang="en-US" sz="3200" dirty="0" smtClean="0"/>
              <a:t> </a:t>
            </a:r>
            <a:r>
              <a:rPr lang="en-US" sz="3200" dirty="0" err="1" smtClean="0"/>
              <a:t>es</a:t>
            </a:r>
            <a:r>
              <a:rPr lang="en-US" sz="3200" dirty="0" smtClean="0"/>
              <a:t>, a los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conforme</a:t>
            </a:r>
            <a:r>
              <a:rPr lang="en-US" sz="3200" dirty="0" smtClean="0"/>
              <a:t> a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propósito</a:t>
            </a:r>
            <a:r>
              <a:rPr lang="en-US" sz="3200" dirty="0" smtClean="0"/>
              <a:t> </a:t>
            </a:r>
            <a:r>
              <a:rPr lang="en-US" sz="3200" b="1" i="1" dirty="0" smtClean="0"/>
              <a:t>son </a:t>
            </a:r>
            <a:r>
              <a:rPr lang="en-US" sz="3200" b="1" i="1" dirty="0" err="1" smtClean="0"/>
              <a:t>llamados</a:t>
            </a:r>
            <a:r>
              <a:rPr lang="en-US" sz="3200" b="1" i="1" dirty="0" smtClean="0"/>
              <a:t>”</a:t>
            </a:r>
            <a:r>
              <a:rPr lang="en-US" sz="3200" dirty="0" smtClean="0"/>
              <a:t>.</a:t>
            </a:r>
          </a:p>
          <a:p>
            <a:pPr lvl="2"/>
            <a:r>
              <a:rPr lang="en-US" dirty="0" err="1" smtClean="0"/>
              <a:t>Romanos</a:t>
            </a:r>
            <a:r>
              <a:rPr lang="en-US" dirty="0" smtClean="0"/>
              <a:t> 8: 28 </a:t>
            </a:r>
            <a:endParaRPr lang="es-ES_tradnl" dirty="0" smtClean="0"/>
          </a:p>
          <a:p>
            <a:endParaRPr lang="es-ES_tradnl" dirty="0"/>
          </a:p>
        </p:txBody>
      </p:sp>
      <p:pic>
        <p:nvPicPr>
          <p:cNvPr id="3076" name="Picture 4" descr="http://grisdeluna.files.wordpress.com/2012/10/a-los-que-a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32" y="3356992"/>
            <a:ext cx="2702520" cy="28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93784"/>
            <a:ext cx="8534400" cy="758952"/>
          </a:xfrm>
        </p:spPr>
        <p:txBody>
          <a:bodyPr>
            <a:normAutofit/>
          </a:bodyPr>
          <a:lstStyle/>
          <a:p>
            <a:r>
              <a:rPr lang="es-SV" dirty="0" smtClean="0"/>
              <a:t>Estar atento al llamado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 smtClean="0"/>
              <a:t>“He </a:t>
            </a:r>
            <a:r>
              <a:rPr lang="es-SV" sz="3200" dirty="0"/>
              <a:t>aquí, yo estoy a la puerta </a:t>
            </a:r>
            <a:r>
              <a:rPr lang="es-SV" sz="3200" b="1" i="1" dirty="0"/>
              <a:t>y llamo</a:t>
            </a:r>
            <a:r>
              <a:rPr lang="es-SV" sz="3200" dirty="0"/>
              <a:t>; si alguno oye mi voz </a:t>
            </a:r>
            <a:r>
              <a:rPr lang="es-SV" sz="3200" b="1" i="1" dirty="0"/>
              <a:t>y abre la puerta</a:t>
            </a:r>
            <a:r>
              <a:rPr lang="es-SV" sz="3200" dirty="0"/>
              <a:t>, entraré a él, y cenaré con él, y él </a:t>
            </a:r>
            <a:r>
              <a:rPr lang="es-SV" sz="3200" dirty="0" smtClean="0"/>
              <a:t>conmigo. Al </a:t>
            </a:r>
            <a:r>
              <a:rPr lang="es-SV" sz="3200" dirty="0"/>
              <a:t>que venciere, </a:t>
            </a:r>
            <a:r>
              <a:rPr lang="es-SV" sz="3200" b="1" i="1" dirty="0"/>
              <a:t>le daré que se siente conmigo en mi trono</a:t>
            </a:r>
            <a:r>
              <a:rPr lang="es-SV" sz="3200" dirty="0"/>
              <a:t>, así como yo he vencido, y me he sentado con mi Padre en su trono</a:t>
            </a:r>
            <a:r>
              <a:rPr lang="es-SV" sz="3200" dirty="0" smtClean="0"/>
              <a:t>.”</a:t>
            </a:r>
          </a:p>
          <a:p>
            <a:pPr lvl="1"/>
            <a:r>
              <a:rPr lang="es-SV" dirty="0" smtClean="0"/>
              <a:t>Apocalipsis 3:20-21</a:t>
            </a:r>
            <a:endParaRPr lang="es-SV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98894994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Para Bendición por medio de la Fe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 smtClean="0"/>
              <a:t>“Porque </a:t>
            </a:r>
            <a:r>
              <a:rPr lang="es-SV" sz="3200" b="1" i="1" dirty="0"/>
              <a:t>todo lo que es nacido de Dios </a:t>
            </a:r>
            <a:r>
              <a:rPr lang="es-SV" sz="3200" dirty="0"/>
              <a:t>vence al mundo; y esta es la victoria que ha vencido al mundo, </a:t>
            </a:r>
            <a:r>
              <a:rPr lang="es-SV" sz="3200" b="1" i="1" dirty="0"/>
              <a:t>nuestra fe</a:t>
            </a:r>
            <a:r>
              <a:rPr lang="es-SV" sz="3200" dirty="0" smtClean="0"/>
              <a:t>. ¿Quién </a:t>
            </a:r>
            <a:r>
              <a:rPr lang="es-SV" sz="3200" dirty="0"/>
              <a:t>es el que vence al mundo, </a:t>
            </a:r>
            <a:r>
              <a:rPr lang="es-SV" sz="3200" b="1" i="1" dirty="0"/>
              <a:t>sino el que cree que Jesús es el Hijo de Dios</a:t>
            </a:r>
            <a:r>
              <a:rPr lang="es-SV" sz="3200" dirty="0"/>
              <a:t>?</a:t>
            </a:r>
          </a:p>
          <a:p>
            <a:pPr lvl="1"/>
            <a:r>
              <a:rPr lang="es-SV" dirty="0" smtClean="0"/>
              <a:t>1 Juan 5:4-5</a:t>
            </a:r>
            <a:endParaRPr lang="es-SV" dirty="0"/>
          </a:p>
        </p:txBody>
      </p:sp>
      <p:pic>
        <p:nvPicPr>
          <p:cNvPr id="4" name="Picture 12" descr="http://3.bp.blogspot.com/-5lHUZEXwUqQ/UU9kYAfmhrI/AAAAAAAAA04/nIplbM31wno/s1600/jesus+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11488"/>
            <a:ext cx="3539173" cy="18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08874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XURnIOuhjQ0/T-TqQ9VUq8I/AAAAAAAAAbg/aydMobjJoCg/s1600/La+pue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458974" cy="48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¿Desea Usted Aceptar el Llamado de Dios?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73796838"/>
      </p:ext>
    </p:extLst>
  </p:cSld>
  <p:clrMapOvr>
    <a:masterClrMapping/>
  </p:clrMapOvr>
  <p:transition xmlns:p14="http://schemas.microsoft.com/office/powerpoint/2010/main" spd="slow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Entendiendo las  Motivaciones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844824"/>
            <a:ext cx="4038600" cy="4208504"/>
          </a:xfrm>
        </p:spPr>
        <p:txBody>
          <a:bodyPr/>
          <a:lstStyle/>
          <a:p>
            <a:r>
              <a:rPr lang="es-ES_tradnl" sz="3200" dirty="0" smtClean="0"/>
              <a:t>¿Qué es lo que dirige el comportamiento?</a:t>
            </a:r>
          </a:p>
          <a:p>
            <a:r>
              <a:rPr lang="es-ES_tradnl" sz="3200" dirty="0" smtClean="0"/>
              <a:t>¿Cuáles son las fuerzas  que nos motivan?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28674" name="Picture 2" descr="http://4.bp.blogspot.com/-VErbga69o-w/TgxwgRZabPI/AAAAAAAAAVg/zy_lzBQzY6c/s1600/motivac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84784"/>
            <a:ext cx="3405758" cy="453650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irámide-de-Abraham-Maslow-300x21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59589" y="548680"/>
            <a:ext cx="8000579" cy="5760640"/>
          </a:xfrm>
        </p:spPr>
      </p:pic>
    </p:spTree>
  </p:cSld>
  <p:clrMapOvr>
    <a:masterClrMapping/>
  </p:clrMapOvr>
  <p:transition xmlns:p14="http://schemas.microsoft.com/office/powerpoint/2010/main"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/>
          </a:bodyPr>
          <a:lstStyle/>
          <a:p>
            <a:r>
              <a:rPr lang="en-US" dirty="0" err="1" smtClean="0"/>
              <a:t>Satisfacci</a:t>
            </a:r>
            <a:r>
              <a:rPr lang="es-ES_tradnl" dirty="0" err="1" smtClean="0"/>
              <a:t>ón</a:t>
            </a:r>
            <a:r>
              <a:rPr lang="es-ES_tradnl" dirty="0" smtClean="0"/>
              <a:t> de Necesidades vs Motivación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844824"/>
            <a:ext cx="4038600" cy="4208504"/>
          </a:xfrm>
        </p:spPr>
        <p:txBody>
          <a:bodyPr/>
          <a:lstStyle/>
          <a:p>
            <a:r>
              <a:rPr lang="es-ES_tradnl" dirty="0" smtClean="0"/>
              <a:t>Cuanto más alta sea la necesidad satisfecha por cualquier actividad laboral, mayor será la motivación para realizarla y mayor importancia tendrá para el empleado.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25602" name="Picture 2" descr="http://t2.gstatic.com/images?q=tbn:ANd9GcSy-anY2a0r7Q8m7lHkVHoYPdCuUKIjjk2IVEbE12ZPMMexJXaE_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3286506" cy="321411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¿Cómo Podemos Motivar?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Necesidades Fisiológicas</a:t>
            </a:r>
          </a:p>
          <a:p>
            <a:pPr lvl="1"/>
            <a:r>
              <a:rPr lang="es-ES_tradnl" dirty="0" smtClean="0"/>
              <a:t>Pagando salarios que cubran las necesidades básicas</a:t>
            </a:r>
          </a:p>
          <a:p>
            <a:pPr lvl="1"/>
            <a:r>
              <a:rPr lang="es-ES_tradnl" dirty="0" smtClean="0"/>
              <a:t>Creando un ambiente cómodo y agradable.</a:t>
            </a:r>
          </a:p>
          <a:p>
            <a:endParaRPr lang="es-ES_trad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33" y="3068959"/>
            <a:ext cx="4421291" cy="315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3002</TotalTime>
  <Words>2370</Words>
  <Application>Microsoft Macintosh PowerPoint</Application>
  <PresentationFormat>Presentación en pantalla (4:3)</PresentationFormat>
  <Paragraphs>260</Paragraphs>
  <Slides>59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0" baseType="lpstr">
      <vt:lpstr>Civic</vt:lpstr>
      <vt:lpstr>Como Mejorar la Motivación de su Equipo de Trabajo</vt:lpstr>
      <vt:lpstr>La Motivación</vt:lpstr>
      <vt:lpstr>Un Dato a Considerar</vt:lpstr>
      <vt:lpstr>Estudios del Public Agenda Forum (USA)</vt:lpstr>
      <vt:lpstr>Fuentes de Motivación</vt:lpstr>
      <vt:lpstr>Entendiendo las  Motivaciones</vt:lpstr>
      <vt:lpstr>Presentación de PowerPoint</vt:lpstr>
      <vt:lpstr>Satisfacción de Necesidades vs Motivación</vt:lpstr>
      <vt:lpstr>¿Cómo Podemos Motivar?</vt:lpstr>
      <vt:lpstr>¿Cómo podemos motivar?...</vt:lpstr>
      <vt:lpstr>¿Cómo podemos motivar?...</vt:lpstr>
      <vt:lpstr>¿Cómo Podemos Motivar?</vt:lpstr>
      <vt:lpstr>¿Cómo Podemos Motivar?</vt:lpstr>
      <vt:lpstr>Para Recordar</vt:lpstr>
      <vt:lpstr>Principio Bíblico</vt:lpstr>
      <vt:lpstr>Factor Clave en la Motivación</vt:lpstr>
      <vt:lpstr>La Importancia del Liderazgo</vt:lpstr>
      <vt:lpstr>El Efecto del Liderazgo en la Motivación</vt:lpstr>
      <vt:lpstr>¿Cómo Puedo Influir Como Líder en la Motivación de mi Equipo de Trabajo?</vt:lpstr>
      <vt:lpstr>1. Invierta en Su Personal</vt:lpstr>
      <vt:lpstr>…Invierta en su Personal</vt:lpstr>
      <vt:lpstr>Manejando las Expectativas</vt:lpstr>
      <vt:lpstr>Aplicando la Enseñanza</vt:lpstr>
      <vt:lpstr>Jesús trabajó con sus discípulos</vt:lpstr>
      <vt:lpstr>Video Facing the Giants</vt:lpstr>
      <vt:lpstr>2. Establezca las Metas en Conjunto</vt:lpstr>
      <vt:lpstr>Apoyando en la Dificultad.</vt:lpstr>
      <vt:lpstr>Ayude a llevar la carga</vt:lpstr>
      <vt:lpstr>3. Solucione los Problemas a Tiempo</vt:lpstr>
      <vt:lpstr>Consejos Bíblicos</vt:lpstr>
      <vt:lpstr>4. Predicar con el Ejemplo</vt:lpstr>
      <vt:lpstr>Practicando la Benignidad</vt:lpstr>
      <vt:lpstr>Practicando el Agradecimiento </vt:lpstr>
      <vt:lpstr>Practicando La Regla de Oro</vt:lpstr>
      <vt:lpstr>5. Evalúe los Resultados</vt:lpstr>
      <vt:lpstr>Para Rendir Cuentas</vt:lpstr>
      <vt:lpstr>6. Premie los Resultados</vt:lpstr>
      <vt:lpstr>La Paga según la Obra</vt:lpstr>
      <vt:lpstr>La Ley de la Reciprocidad</vt:lpstr>
      <vt:lpstr>7. Aplique el Reglamento</vt:lpstr>
      <vt:lpstr>Al estilo de Jesús</vt:lpstr>
      <vt:lpstr>Al estilo de Jesús</vt:lpstr>
      <vt:lpstr>Actuar como Líder y no como Jefe</vt:lpstr>
      <vt:lpstr>Para Reflexionar</vt:lpstr>
      <vt:lpstr>El Mejor Motivador</vt:lpstr>
      <vt:lpstr>Principios Bíblicos Para Vivir  Motivados </vt:lpstr>
      <vt:lpstr>Conociendo las Prioridades </vt:lpstr>
      <vt:lpstr>Aprendiendo el Contentamiento</vt:lpstr>
      <vt:lpstr>Siendo Agradecido</vt:lpstr>
      <vt:lpstr>Reconociendo a Quién Servimos</vt:lpstr>
      <vt:lpstr>Reconociendo que el trabajo es un ministerio</vt:lpstr>
      <vt:lpstr>Pensar conforme a La Palabra de Dios</vt:lpstr>
      <vt:lpstr>Meditar en  Las Escrituras</vt:lpstr>
      <vt:lpstr>Reconocer que Dios todo lo recompensa</vt:lpstr>
      <vt:lpstr>Aprendiendo a Perdonar </vt:lpstr>
      <vt:lpstr>Reconocer que en Dios todo Obra para Bien</vt:lpstr>
      <vt:lpstr>Estar atento al llamado</vt:lpstr>
      <vt:lpstr>Para Bendición por medio de la Fe</vt:lpstr>
      <vt:lpstr>¿Desea Usted Aceptar el Llamado de Dios?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Manejar la Frustaci’on en el Trabajo</dc:title>
  <dc:creator>Karla de Hasbun</dc:creator>
  <cp:lastModifiedBy>Usuario de Microsoft Office</cp:lastModifiedBy>
  <cp:revision>73</cp:revision>
  <dcterms:created xsi:type="dcterms:W3CDTF">2012-01-08T03:47:07Z</dcterms:created>
  <dcterms:modified xsi:type="dcterms:W3CDTF">2014-10-23T20:49:46Z</dcterms:modified>
</cp:coreProperties>
</file>