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258" r:id="rId6"/>
    <p:sldId id="259" r:id="rId7"/>
    <p:sldId id="260" r:id="rId8"/>
    <p:sldId id="276" r:id="rId9"/>
    <p:sldId id="262" r:id="rId10"/>
    <p:sldId id="277" r:id="rId11"/>
    <p:sldId id="264" r:id="rId12"/>
    <p:sldId id="266" r:id="rId13"/>
    <p:sldId id="282" r:id="rId14"/>
    <p:sldId id="283" r:id="rId15"/>
    <p:sldId id="278" r:id="rId16"/>
    <p:sldId id="270" r:id="rId17"/>
    <p:sldId id="271" r:id="rId18"/>
    <p:sldId id="272" r:id="rId19"/>
    <p:sldId id="273" r:id="rId20"/>
    <p:sldId id="275" r:id="rId21"/>
    <p:sldId id="279" r:id="rId22"/>
    <p:sldId id="281" r:id="rId23"/>
    <p:sldId id="284" r:id="rId24"/>
    <p:sldId id="285" r:id="rId25"/>
  </p:sldIdLst>
  <p:sldSz cx="11522075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29" autoAdjust="0"/>
  </p:normalViewPr>
  <p:slideViewPr>
    <p:cSldViewPr showGuides="1">
      <p:cViewPr varScale="1">
        <p:scale>
          <a:sx n="86" d="100"/>
          <a:sy n="86" d="100"/>
        </p:scale>
        <p:origin x="774" y="6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18/06/2016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" y="692150"/>
            <a:ext cx="581025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857516" y="18864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TEMA PRESENTACIÓN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0" y="0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18/06/2016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r>
              <a:rPr lang="es-ES" sz="4000" dirty="0"/>
              <a:t>¿CÓMO ANTICIPAR Y DESAFIAR LOS RIESGOS EMPRESARIALES?</a:t>
            </a:r>
            <a:r>
              <a:rPr lang="es-SV" sz="4000" dirty="0"/>
              <a:t/>
            </a:r>
            <a:br>
              <a:rPr lang="es-SV" sz="4000" dirty="0"/>
            </a:br>
            <a:r>
              <a:rPr lang="es-SV" sz="4000" dirty="0" smtClean="0"/>
              <a:t>				</a:t>
            </a:r>
            <a:r>
              <a:rPr lang="es-SV" sz="4000" dirty="0" smtClean="0"/>
              <a:t>24</a:t>
            </a:r>
            <a:r>
              <a:rPr lang="es-SV" sz="4000" dirty="0" smtClean="0"/>
              <a:t>-06-16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/>
          <a:lstStyle/>
          <a:p>
            <a:endParaRPr lang="es-SV" b="1" dirty="0"/>
          </a:p>
          <a:p>
            <a:r>
              <a:rPr lang="es-SV" b="1" dirty="0"/>
              <a:t>CAMBIOS EN LAS PREFERENCIAS DE LOS CLIENTES</a:t>
            </a:r>
          </a:p>
          <a:p>
            <a:r>
              <a:rPr lang="es-SV" b="1" dirty="0"/>
              <a:t>CONOCIMIENTO A PROFUNDIDAD DE LA ESTRUCTURA DE COSTOS Y GASTOS</a:t>
            </a:r>
          </a:p>
          <a:p>
            <a:r>
              <a:rPr lang="es-SV" b="1" dirty="0"/>
              <a:t>MOMENTO OPORTUNO PARA </a:t>
            </a:r>
            <a:r>
              <a:rPr lang="es-SV" b="1" dirty="0" smtClean="0"/>
              <a:t>INVERTIR</a:t>
            </a:r>
          </a:p>
          <a:p>
            <a:r>
              <a:rPr lang="es-SV" b="1" dirty="0" smtClean="0"/>
              <a:t>INNOVACION PERMANENTE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9180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6" name="TextBox 5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1455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INVERSION MENOR</a:t>
            </a:r>
            <a:endParaRPr lang="es-SV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s-SV" b="1" dirty="0" smtClean="0"/>
              <a:t>HISTORICAMENTE, LOS NEGOCIOS MAS RENTABLES Y MENOS VULNERABLES HAN SIDO LOS QUE HAN REQUERIDO INVERSIONES DE CAPITAL MODESTAS</a:t>
            </a:r>
          </a:p>
          <a:p>
            <a:pPr algn="just">
              <a:buFont typeface="Wingdings" pitchFamily="2" charset="2"/>
              <a:buChar char="§"/>
            </a:pPr>
            <a:r>
              <a:rPr lang="es-SV" b="1" dirty="0" smtClean="0"/>
              <a:t>LOGRAR ESTO, REQUIERE CREATIVIDAD, ESTUDIO Y VISION</a:t>
            </a:r>
            <a:r>
              <a:rPr lang="es-SV" b="1" dirty="0" smtClean="0">
                <a:sym typeface="Wingdings" pitchFamily="2" charset="2"/>
              </a:rPr>
              <a:t>EL DON INMEDIATO DEL ESPIRITU SANTO</a:t>
            </a:r>
          </a:p>
          <a:p>
            <a:pPr algn="just">
              <a:buFont typeface="Wingdings" pitchFamily="2" charset="2"/>
              <a:buChar char="§"/>
            </a:pPr>
            <a:r>
              <a:rPr lang="es-SV" b="1" dirty="0" smtClean="0">
                <a:sym typeface="Wingdings" pitchFamily="2" charset="2"/>
              </a:rPr>
              <a:t>UN NEGOCIO INTENSIVO EN CAPITAL (CONSTRUCCION) ES POR NATURALEZA VULNERABLE AL RIESGO</a:t>
            </a:r>
            <a:endParaRPr lang="es-SV" b="1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96515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9" name="TextBox 8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</p:spTree>
    <p:extLst>
      <p:ext uri="{BB962C8B-B14F-4D97-AF65-F5344CB8AC3E}">
        <p14:creationId xmlns:p14="http://schemas.microsoft.com/office/powerpoint/2010/main" val="13701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1842" y="1268760"/>
            <a:ext cx="9433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SV" sz="3200" b="1" dirty="0" smtClean="0"/>
              <a:t>LA DEUDA MULTIPLICA LA VULNERABILIDAD ANTE EL RIESGO POR 3 VECES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SV" sz="3200" b="1" dirty="0" smtClean="0"/>
              <a:t>EL CONCEPTO BIBLICO DE FORMACIÓN DE CAPITAL ESTA ANCLADO EN EL AHORRO Y NO EN EL “APALANCAMIENTO” </a:t>
            </a:r>
            <a:endParaRPr lang="es-SV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2264713" y="4293096"/>
            <a:ext cx="6736683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SV" sz="2400" b="1" dirty="0">
                <a:solidFill>
                  <a:schemeClr val="bg1"/>
                </a:solidFill>
              </a:rPr>
              <a:t>Deuteronomio 28 </a:t>
            </a:r>
            <a:r>
              <a:rPr lang="es-SV" sz="2400" b="1" dirty="0" smtClean="0">
                <a:solidFill>
                  <a:schemeClr val="bg1"/>
                </a:solidFill>
              </a:rPr>
              <a:t>:12</a:t>
            </a:r>
            <a:endParaRPr lang="es-SV" sz="2400" b="1" dirty="0">
              <a:solidFill>
                <a:schemeClr val="bg1"/>
              </a:solidFill>
            </a:endParaRPr>
          </a:p>
          <a:p>
            <a:r>
              <a:rPr lang="es-SV" sz="2400" baseline="30000" dirty="0" smtClean="0">
                <a:solidFill>
                  <a:schemeClr val="bg1"/>
                </a:solidFill>
              </a:rPr>
              <a:t>12</a:t>
            </a:r>
            <a:r>
              <a:rPr lang="es-SV" sz="2400" baseline="30000" dirty="0">
                <a:solidFill>
                  <a:schemeClr val="bg1"/>
                </a:solidFill>
              </a:rPr>
              <a:t> </a:t>
            </a:r>
            <a:r>
              <a:rPr lang="es-SV" sz="2400" dirty="0">
                <a:solidFill>
                  <a:schemeClr val="bg1"/>
                </a:solidFill>
              </a:rPr>
              <a:t>Te abrirá Jehová su buen tesoro, el cielo, para enviar la lluvia a tu tierra en su tiempo, y para bendecir toda obra de tus manos. Y </a:t>
            </a:r>
            <a:r>
              <a:rPr lang="es-SV" sz="2400" u="sng" dirty="0">
                <a:solidFill>
                  <a:schemeClr val="bg1"/>
                </a:solidFill>
              </a:rPr>
              <a:t>prestarás a muchas naciones</a:t>
            </a:r>
            <a:r>
              <a:rPr lang="es-SV" sz="2400" dirty="0">
                <a:solidFill>
                  <a:schemeClr val="bg1"/>
                </a:solidFill>
              </a:rPr>
              <a:t>, y tú no pedirás prestado. </a:t>
            </a: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Rectangle 8"/>
          <p:cNvSpPr/>
          <p:nvPr/>
        </p:nvSpPr>
        <p:spPr>
          <a:xfrm>
            <a:off x="2736701" y="1772816"/>
            <a:ext cx="6048672" cy="206210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SV" sz="3200" b="1" dirty="0" smtClean="0">
                <a:solidFill>
                  <a:schemeClr val="bg1"/>
                </a:solidFill>
              </a:rPr>
              <a:t>EL AHORRO PERSONAL Y EMPRESARIAL ES EL MEJOR MITIGADOSR DE CUALQUIER RIESGO ECONOMICO</a:t>
            </a:r>
            <a:endParaRPr lang="es-SV" sz="3200" b="1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</p:spTree>
    <p:extLst>
      <p:ext uri="{BB962C8B-B14F-4D97-AF65-F5344CB8AC3E}">
        <p14:creationId xmlns:p14="http://schemas.microsoft.com/office/powerpoint/2010/main" val="16712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12565" y="1196752"/>
            <a:ext cx="8712968" cy="2923877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sz="2800" b="1" u="sng" dirty="0" smtClean="0">
                <a:latin typeface="Lucida Sans" pitchFamily="34" charset="0"/>
              </a:rPr>
              <a:t>RECOMENDACIÓN DE LOS EXPERTOS EN BOLSA</a:t>
            </a:r>
            <a:endParaRPr lang="es-SV" sz="2400" dirty="0" smtClean="0">
              <a:latin typeface="Lucida Sans" pitchFamily="34" charset="0"/>
            </a:endParaRPr>
          </a:p>
          <a:p>
            <a:pPr algn="just"/>
            <a:r>
              <a:rPr lang="es-SV" sz="3200" b="1" dirty="0"/>
              <a:t>INVIERTA EN LAS COMPAÑIAS QUE SON LAS MEJORES EN SU SECTOR. LAS MEJORES EMPRESAS SON LAS QUE PUEDEN SOPORTAR CUALQUIER VISICITUD ECONOMICA O GEOPOLITICA</a:t>
            </a: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2808442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2895" y="4293096"/>
            <a:ext cx="8712968" cy="1938992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SV" sz="2000" b="1" u="sng" dirty="0" smtClean="0">
                <a:solidFill>
                  <a:srgbClr val="B71D1B"/>
                </a:solidFill>
                <a:latin typeface="Lucida Sans" pitchFamily="34" charset="0"/>
              </a:rPr>
              <a:t>SER EL MEJOR:</a:t>
            </a:r>
          </a:p>
          <a:p>
            <a:endParaRPr lang="es-SV" sz="2000" dirty="0">
              <a:solidFill>
                <a:srgbClr val="B71D1B"/>
              </a:solidFill>
              <a:latin typeface="Lucida Sans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>
                <a:solidFill>
                  <a:srgbClr val="B71D1B"/>
                </a:solidFill>
                <a:latin typeface="Lucida Sans" pitchFamily="34" charset="0"/>
              </a:rPr>
              <a:t>PROVEER LA MEJOR CALIDAD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>
                <a:solidFill>
                  <a:srgbClr val="B71D1B"/>
                </a:solidFill>
                <a:latin typeface="Lucida Sans" pitchFamily="34" charset="0"/>
              </a:rPr>
              <a:t>GARANTIZAR EL MEJOR SERVICIO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>
                <a:solidFill>
                  <a:srgbClr val="B71D1B"/>
                </a:solidFill>
                <a:latin typeface="Lucida Sans" pitchFamily="34" charset="0"/>
              </a:rPr>
              <a:t>SER EL EMPLEADO MAS ESFORZADO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>
                <a:solidFill>
                  <a:srgbClr val="B71D1B"/>
                </a:solidFill>
                <a:latin typeface="Lucida Sans" pitchFamily="34" charset="0"/>
              </a:rPr>
              <a:t>SER EL ESTUDIANTE MAS DEDICADO</a:t>
            </a:r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ock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653" y="1556792"/>
            <a:ext cx="5616624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456781" y="2276872"/>
            <a:ext cx="1512168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Rectangle 5"/>
          <p:cNvSpPr/>
          <p:nvPr/>
        </p:nvSpPr>
        <p:spPr>
          <a:xfrm>
            <a:off x="576461" y="5517232"/>
            <a:ext cx="102251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/>
              <a:t>LA ACCION DE APPLE SUBIO AUN EN LOS AÑOS DE LA CRISIS ECONOMICA</a:t>
            </a:r>
            <a:endParaRPr lang="es-SV" sz="2800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TextBox 8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34024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92349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SV" b="1" dirty="0" smtClean="0"/>
              <a:t>UNO DE LOS ERRORES MAS IMPORTANTES DEL CRISTIANO ES CREAR UNA MURALLA ENTRE SU VIDA MATERIAL Y SU VIDA ESPIRITUAL (CAVAR CISTERNAS ROTAS)</a:t>
            </a:r>
          </a:p>
          <a:p>
            <a:pPr>
              <a:buFont typeface="Wingdings" pitchFamily="2" charset="2"/>
              <a:buChar char="v"/>
            </a:pPr>
            <a:r>
              <a:rPr lang="es-SV" b="1" dirty="0" smtClean="0"/>
              <a:t>AMBOS SON UNO SOLO Y FORMAN PARTE DEL PLAN INTEGRAL DE DIOS PARA LOS QUE LE HAN RECIBIDO COMO SEÑOR</a:t>
            </a:r>
          </a:p>
          <a:p>
            <a:pPr>
              <a:buFont typeface="Wingdings" pitchFamily="2" charset="2"/>
              <a:buChar char="v"/>
            </a:pPr>
            <a:r>
              <a:rPr lang="es-SV" b="1" dirty="0" smtClean="0"/>
              <a:t>EL NEGOCIO O LA PROFESION SON UN MEDIO ANUNCIAR LA </a:t>
            </a:r>
            <a:r>
              <a:rPr lang="es-SV" b="1" u="sng" dirty="0" smtClean="0"/>
              <a:t>REALIDAD</a:t>
            </a:r>
            <a:r>
              <a:rPr lang="es-SV" b="1" dirty="0" smtClean="0"/>
              <a:t> DE LA VIDA ESPIRITUAL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983183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429" y="1600202"/>
            <a:ext cx="1116124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SV" b="1" dirty="0" smtClean="0"/>
              <a:t>EXACERBA LOS RIESGOS ECONOMICOS: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	</a:t>
            </a:r>
            <a:r>
              <a:rPr lang="es-SV" dirty="0" smtClean="0"/>
              <a:t>CODICIA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	</a:t>
            </a:r>
            <a:r>
              <a:rPr lang="es-SV" dirty="0" smtClean="0"/>
              <a:t>DESVALORIZAR A LAS PERSONAS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 smtClean="0"/>
              <a:t>	DESCUIDAR LA VIDA ESPIRITUAL</a:t>
            </a:r>
          </a:p>
          <a:p>
            <a:pPr marL="0" indent="0">
              <a:buNone/>
            </a:pPr>
            <a:r>
              <a:rPr lang="es-SV" b="1" dirty="0" smtClean="0"/>
              <a:t>MITIGA LOS RIESGOS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	</a:t>
            </a:r>
            <a:r>
              <a:rPr lang="es-SV" dirty="0" smtClean="0"/>
              <a:t>VERSE A SI MISMO COMO UN MINISTRO DEL NUEVO PACTO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	</a:t>
            </a:r>
            <a:r>
              <a:rPr lang="es-SV" dirty="0" smtClean="0"/>
              <a:t>DISCIPLINA AL DIEZMAR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	</a:t>
            </a:r>
            <a:r>
              <a:rPr lang="es-SV" dirty="0" smtClean="0"/>
              <a:t>JAMAS DESCUIDAR LA VIDA ESPIRITUAL POR LA MATERIA</a:t>
            </a:r>
            <a:endParaRPr lang="es-SV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00539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5950" y="6514966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extBox 1"/>
          <p:cNvSpPr txBox="1"/>
          <p:nvPr/>
        </p:nvSpPr>
        <p:spPr>
          <a:xfrm>
            <a:off x="720477" y="747491"/>
            <a:ext cx="10657184" cy="610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RIESGO APARECE EN EL MOMENTO QUE EL HOMBRE DESOBEDE A DIOS EN EL EDEN</a:t>
            </a:r>
          </a:p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ANTES DE LA CAIDA, EL FUTURO ERA PERFECTAMENTE PREDECIBLE</a:t>
            </a:r>
          </a:p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INCLUSO, EL SEÑOR JESUCRISTO COMPRENDÍA EL CONCEPTO DEL RIESGO QUE AFECTABA TODOS LOS AMBITOS DE LA VIDA DEL HOMBRE:</a:t>
            </a:r>
          </a:p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SV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Lucas 14:28-30</a:t>
            </a:r>
          </a:p>
          <a:p>
            <a:pPr>
              <a:spcBef>
                <a:spcPct val="20000"/>
              </a:spcBef>
            </a:pPr>
            <a:r>
              <a:rPr lang="es-S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28 Porque ¿quién de vosotros, queriendo edificar una torre, no se 			sienta primero </a:t>
            </a:r>
            <a:r>
              <a:rPr lang="es-SV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 </a:t>
            </a:r>
            <a:r>
              <a:rPr lang="es-S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calcula los gastos, a ver si tiene lo que necesita 		</a:t>
            </a:r>
            <a:r>
              <a:rPr lang="es-SV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para </a:t>
            </a:r>
            <a:r>
              <a:rPr lang="es-S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acabarla? </a:t>
            </a:r>
          </a:p>
          <a:p>
            <a:pPr>
              <a:spcBef>
                <a:spcPct val="20000"/>
              </a:spcBef>
            </a:pPr>
            <a:endParaRPr lang="es-SV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488668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Rectangle 1"/>
          <p:cNvSpPr/>
          <p:nvPr/>
        </p:nvSpPr>
        <p:spPr>
          <a:xfrm>
            <a:off x="1584573" y="1106272"/>
            <a:ext cx="7992888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RIESGO EMPRESARIAL SE ORIGINA EN LAS SITUACIONES IMPONDERABLES DEL FUTURO.</a:t>
            </a:r>
          </a:p>
          <a:p>
            <a:pPr>
              <a:spcBef>
                <a:spcPct val="20000"/>
              </a:spcBef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 EMBARGO, EL RIESGO PRESENTA DOS RETOS: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s-S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SV" sz="3200" b="1" dirty="0">
                <a:solidFill>
                  <a:schemeClr val="accent2">
                    <a:lumMod val="75000"/>
                  </a:schemeClr>
                </a:solidFill>
              </a:rPr>
              <a:t>DEBE MITIGARSE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s-SV" sz="3200" b="1" dirty="0">
                <a:solidFill>
                  <a:schemeClr val="accent2">
                    <a:lumMod val="75000"/>
                  </a:schemeClr>
                </a:solidFill>
              </a:rPr>
              <a:t>	DEBE UTILIZARSE COMO ELEMENTO DE </a:t>
            </a: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	RENTABILIDAD</a:t>
            </a:r>
            <a:endParaRPr lang="es-SV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</p:txBody>
      </p:sp>
    </p:spTree>
    <p:extLst>
      <p:ext uri="{BB962C8B-B14F-4D97-AF65-F5344CB8AC3E}">
        <p14:creationId xmlns:p14="http://schemas.microsoft.com/office/powerpoint/2010/main" val="40828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61" y="1340768"/>
            <a:ext cx="1036986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SV" b="1" u="sng" dirty="0" smtClean="0"/>
              <a:t>RIESGO Y RENTABILIDAD:</a:t>
            </a:r>
          </a:p>
          <a:p>
            <a:pPr marL="0" indent="0" algn="just">
              <a:buNone/>
            </a:pPr>
            <a:r>
              <a:rPr lang="es-SV" dirty="0" smtClean="0"/>
              <a:t>EN EL PROCESO ECONOMICO, GENERALMENTE SE DA UNA TRANSFERENCIA DE RIQUEZA ENTRE LOS DISTINTOS AGENTES. POR LO GENERAL, ESTA SE TRANSFIERE DE LOS QUE SUPIERON ANTICIPAR LOS RIESGOS A LOS QUE NO SE PREPARARON ADECUADAMENTE</a:t>
            </a:r>
          </a:p>
          <a:p>
            <a:pPr marL="0" indent="0">
              <a:buNone/>
            </a:pPr>
            <a:endParaRPr lang="es-SV" dirty="0"/>
          </a:p>
          <a:p>
            <a:pPr marL="0" indent="0" algn="just">
              <a:buNone/>
            </a:pPr>
            <a:r>
              <a:rPr lang="es-SV" b="1" u="sng" dirty="0"/>
              <a:t>EJEMPLO</a:t>
            </a:r>
            <a:r>
              <a:rPr lang="es-SV" dirty="0" smtClean="0"/>
              <a:t>: DURANTE EL COLAPSO DE LAS HIPOTECAS BASURAS, UNA PERSONA QUE ANTICIPO ESTA SITUACION LOGRO OBTENER GANANCIAS DE $ 2,000 MILLONES EN UN SOLO DÍA</a:t>
            </a:r>
            <a:endParaRPr lang="es-S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71" y="6528793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488668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23917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9" name="TextBox 8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82763" y="1268760"/>
            <a:ext cx="7992888" cy="403187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CICLOS ECONOMICOS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MALOS GOBIERNOS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CATASTROFES NATURALES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INESTABILIDAD POLITICA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CAMBIO TECNOLOGICO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DIFERENTES VELOCIDADES EN EL DESARROLLO ECONOMICO ENTRE PAISES</a:t>
            </a:r>
            <a:endParaRPr lang="es-SV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3613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37302"/>
            <a:ext cx="11377662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8" name="TextBox 7"/>
          <p:cNvSpPr txBox="1"/>
          <p:nvPr/>
        </p:nvSpPr>
        <p:spPr>
          <a:xfrm>
            <a:off x="1440557" y="831478"/>
            <a:ext cx="94330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CONCEPTO DE RIESGO EMPRESARIAL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ORIGEN DE LOS RIESGOS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2: INVERSION MENOR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3: EVITAR DEUDA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4: SEA EL MEJOR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MITIGACION PERFECTA: NEGOCIO CON PROPOSITO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" name="TextBox 9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MITIGACION 1: CONOCER EL NEGOCIO</a:t>
            </a:r>
          </a:p>
        </p:txBody>
      </p:sp>
      <p:sp>
        <p:nvSpPr>
          <p:cNvPr id="9" name="Rectangle 8"/>
          <p:cNvSpPr/>
          <p:nvPr/>
        </p:nvSpPr>
        <p:spPr>
          <a:xfrm>
            <a:off x="1440557" y="1772816"/>
            <a:ext cx="9001000" cy="265303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SV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 ANALIZAR EL FRACASO DE LA MAYORIA DE EMPRESAS FAMILIARES, SE ENCUENTRA COMO COMUN DENOMINADOR EL DESCONOCIMIENTO DEL NEGOCIO</a:t>
            </a:r>
          </a:p>
          <a:p>
            <a:pPr algn="just">
              <a:spcBef>
                <a:spcPct val="20000"/>
              </a:spcBef>
            </a:pPr>
            <a:endParaRPr lang="es-SV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DC481-A712-49D4-809F-7664EEC2DCC9}">
  <ds:schemaRefs>
    <ds:schemaRef ds:uri="http://purl.org/dc/elements/1.1/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9010</TotalTime>
  <Words>843</Words>
  <Application>Microsoft Office PowerPoint</Application>
  <PresentationFormat>Custom</PresentationFormat>
  <Paragraphs>190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Arial Narrow</vt:lpstr>
      <vt:lpstr>Calibri</vt:lpstr>
      <vt:lpstr>Lucida Sans</vt:lpstr>
      <vt:lpstr>Wingdings</vt:lpstr>
      <vt:lpstr>Tema de Office</vt:lpstr>
      <vt:lpstr>¿CÓMO ANTICIPAR Y DESAFIAR LOS RIESGOS EMPRESARIALES?     24-06-16</vt:lpstr>
      <vt:lpstr>AGENDA</vt:lpstr>
      <vt:lpstr>EL CONCEPTO DE RIESGO EMPRESARIAL</vt:lpstr>
      <vt:lpstr>EL CONCEPTO DE RIESGO EMPRESARIAL</vt:lpstr>
      <vt:lpstr>EL CONCEPTO DE RIESGO EMPRESARIAL</vt:lpstr>
      <vt:lpstr>AGENDA</vt:lpstr>
      <vt:lpstr>ORIGEN DE LOS RIESGOS</vt:lpstr>
      <vt:lpstr>AGENDA</vt:lpstr>
      <vt:lpstr>MITIGACION 1: CONOCER EL NEGOCIO</vt:lpstr>
      <vt:lpstr>MITIGACION 1: CONOCER EL NEGOCIO</vt:lpstr>
      <vt:lpstr>AGENDA</vt:lpstr>
      <vt:lpstr>INVERSION MENOR</vt:lpstr>
      <vt:lpstr>AGENDA</vt:lpstr>
      <vt:lpstr>MITIGACION 3: EVITAR DEUDA</vt:lpstr>
      <vt:lpstr>MITIGACION 3: EVITAR DEUDA</vt:lpstr>
      <vt:lpstr>AGENDA</vt:lpstr>
      <vt:lpstr>PowerPoint Presentation</vt:lpstr>
      <vt:lpstr>MITIGACION 4: SEA EL MEJOR </vt:lpstr>
      <vt:lpstr>AGENDA</vt:lpstr>
      <vt:lpstr>LA MITIGACION PERFECTA: NEGOCIO CON PROPOSITO</vt:lpstr>
      <vt:lpstr>LA MITIGACION PERFECTA: NEGOCIO CON PROPOSITO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126</cp:revision>
  <cp:lastPrinted>2013-03-12T22:56:15Z</cp:lastPrinted>
  <dcterms:created xsi:type="dcterms:W3CDTF">2013-01-30T21:40:10Z</dcterms:created>
  <dcterms:modified xsi:type="dcterms:W3CDTF">2016-06-18T18:20:29Z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