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278" r:id="rId2"/>
    <p:sldId id="279" r:id="rId3"/>
    <p:sldId id="280" r:id="rId4"/>
    <p:sldId id="341" r:id="rId5"/>
    <p:sldId id="319" r:id="rId6"/>
    <p:sldId id="324" r:id="rId7"/>
    <p:sldId id="299" r:id="rId8"/>
    <p:sldId id="281" r:id="rId9"/>
    <p:sldId id="282" r:id="rId10"/>
    <p:sldId id="322" r:id="rId11"/>
    <p:sldId id="284" r:id="rId12"/>
    <p:sldId id="323" r:id="rId13"/>
    <p:sldId id="285" r:id="rId14"/>
    <p:sldId id="303" r:id="rId15"/>
    <p:sldId id="315" r:id="rId16"/>
    <p:sldId id="286" r:id="rId17"/>
    <p:sldId id="314" r:id="rId18"/>
    <p:sldId id="321" r:id="rId19"/>
    <p:sldId id="327" r:id="rId20"/>
    <p:sldId id="287" r:id="rId21"/>
    <p:sldId id="313" r:id="rId22"/>
    <p:sldId id="288" r:id="rId23"/>
    <p:sldId id="289" r:id="rId24"/>
    <p:sldId id="308" r:id="rId25"/>
    <p:sldId id="317" r:id="rId26"/>
    <p:sldId id="290" r:id="rId27"/>
    <p:sldId id="320" r:id="rId28"/>
    <p:sldId id="318" r:id="rId29"/>
    <p:sldId id="291" r:id="rId30"/>
    <p:sldId id="292" r:id="rId31"/>
    <p:sldId id="293" r:id="rId32"/>
    <p:sldId id="294" r:id="rId33"/>
    <p:sldId id="325" r:id="rId34"/>
    <p:sldId id="295" r:id="rId35"/>
    <p:sldId id="305" r:id="rId36"/>
    <p:sldId id="296" r:id="rId37"/>
    <p:sldId id="306" r:id="rId38"/>
    <p:sldId id="301" r:id="rId39"/>
    <p:sldId id="307" r:id="rId40"/>
    <p:sldId id="297" r:id="rId41"/>
    <p:sldId id="330" r:id="rId42"/>
    <p:sldId id="331" r:id="rId43"/>
    <p:sldId id="333" r:id="rId44"/>
    <p:sldId id="334" r:id="rId45"/>
    <p:sldId id="337" r:id="rId46"/>
    <p:sldId id="338" r:id="rId47"/>
    <p:sldId id="335" r:id="rId48"/>
    <p:sldId id="336" r:id="rId49"/>
    <p:sldId id="339" r:id="rId50"/>
    <p:sldId id="340"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9" autoAdjust="0"/>
    <p:restoredTop sz="94714" autoAdjust="0"/>
  </p:normalViewPr>
  <p:slideViewPr>
    <p:cSldViewPr>
      <p:cViewPr varScale="1">
        <p:scale>
          <a:sx n="68" d="100"/>
          <a:sy n="68" d="100"/>
        </p:scale>
        <p:origin x="10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FCEDF93-82A2-4C8A-AE4E-E47546CDF252}" type="datetimeFigureOut">
              <a:rPr lang="es-ES_tradnl"/>
              <a:pPr>
                <a:defRPr/>
              </a:pPr>
              <a:t>21/06/2016</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18363F0-8C56-42BE-ABC2-5951C708A529}" type="slidenum">
              <a:rPr lang="es-ES_tradnl"/>
              <a:pPr>
                <a:defRPr/>
              </a:pPr>
              <a:t>‹#›</a:t>
            </a:fld>
            <a:endParaRPr lang="es-ES_tradnl"/>
          </a:p>
        </p:txBody>
      </p:sp>
    </p:spTree>
    <p:extLst>
      <p:ext uri="{BB962C8B-B14F-4D97-AF65-F5344CB8AC3E}">
        <p14:creationId xmlns:p14="http://schemas.microsoft.com/office/powerpoint/2010/main" val="1637368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s.wikipedia.org/wiki/Harvard" TargetMode="External"/><Relationship Id="rId3" Type="http://schemas.openxmlformats.org/officeDocument/2006/relationships/hyperlink" Target="https://es.wikipedia.org/wiki/1970" TargetMode="External"/><Relationship Id="rId7" Type="http://schemas.openxmlformats.org/officeDocument/2006/relationships/hyperlink" Target="https://es.wikipedia.org/w/index.php?title=Bruce_Patton&amp;action=edit&amp;redlink=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s.wikipedia.org/w/index.php?title=William_Ury&amp;action=edit&amp;redlink=1" TargetMode="External"/><Relationship Id="rId5" Type="http://schemas.openxmlformats.org/officeDocument/2006/relationships/hyperlink" Target="https://es.wikipedia.org/wiki/Roger_Fisher" TargetMode="External"/><Relationship Id="rId4" Type="http://schemas.openxmlformats.org/officeDocument/2006/relationships/hyperlink" Target="https://es.wikipedia.org/wiki/Investigado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_tradnl"/>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4AAA52-2635-48C6-A745-958091ECA907}" type="slidenum">
              <a:rPr lang="es-ES_tradnl" smtClean="0"/>
              <a:pPr/>
              <a:t>1</a:t>
            </a:fld>
            <a:endParaRPr lang="es-ES_tradnl"/>
          </a:p>
        </p:txBody>
      </p:sp>
    </p:spTree>
    <p:extLst>
      <p:ext uri="{BB962C8B-B14F-4D97-AF65-F5344CB8AC3E}">
        <p14:creationId xmlns:p14="http://schemas.microsoft.com/office/powerpoint/2010/main" val="98589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s-SV" sz="1200" b="0" i="0" kern="1200" dirty="0">
                <a:solidFill>
                  <a:schemeClr val="tx1"/>
                </a:solidFill>
                <a:effectLst/>
                <a:latin typeface="+mn-lt"/>
                <a:ea typeface="+mn-ea"/>
                <a:cs typeface="+mn-cs"/>
              </a:rPr>
              <a:t>La negociación tradicional se denomina en ocasiones </a:t>
            </a:r>
            <a:r>
              <a:rPr lang="es-SV" sz="1200" b="0" i="1" kern="1200" dirty="0">
                <a:solidFill>
                  <a:schemeClr val="tx1"/>
                </a:solidFill>
                <a:effectLst/>
                <a:latin typeface="+mn-lt"/>
                <a:ea typeface="+mn-ea"/>
                <a:cs typeface="+mn-cs"/>
              </a:rPr>
              <a:t>ganar-perder</a:t>
            </a:r>
            <a:r>
              <a:rPr lang="es-SV" sz="1200" b="0" i="0" kern="1200" dirty="0">
                <a:solidFill>
                  <a:schemeClr val="tx1"/>
                </a:solidFill>
                <a:effectLst/>
                <a:latin typeface="+mn-lt"/>
                <a:ea typeface="+mn-ea"/>
                <a:cs typeface="+mn-cs"/>
              </a:rPr>
              <a:t> debido al estilo de dureza de los negociadores que persiguen conseguir tanto como puedan para su parte. En los </a:t>
            </a:r>
            <a:r>
              <a:rPr lang="es-SV" sz="1200" b="0" i="0" u="none" strike="noStrike" kern="1200" dirty="0">
                <a:solidFill>
                  <a:schemeClr val="tx1"/>
                </a:solidFill>
                <a:effectLst/>
                <a:latin typeface="+mn-lt"/>
                <a:ea typeface="+mn-ea"/>
                <a:cs typeface="+mn-cs"/>
                <a:hlinkClick r:id="rId3" tooltip="1970"/>
              </a:rPr>
              <a:t>años 70</a:t>
            </a:r>
            <a:r>
              <a:rPr lang="es-SV" sz="1200" b="0" i="0" kern="1200" dirty="0">
                <a:solidFill>
                  <a:schemeClr val="tx1"/>
                </a:solidFill>
                <a:effectLst/>
                <a:latin typeface="+mn-lt"/>
                <a:ea typeface="+mn-ea"/>
                <a:cs typeface="+mn-cs"/>
              </a:rPr>
              <a:t>, los practicantes y los </a:t>
            </a:r>
            <a:r>
              <a:rPr lang="es-SV" sz="1200" b="0" i="0" u="none" strike="noStrike" kern="1200" dirty="0" err="1">
                <a:solidFill>
                  <a:schemeClr val="tx1"/>
                </a:solidFill>
                <a:effectLst/>
                <a:latin typeface="+mn-lt"/>
                <a:ea typeface="+mn-ea"/>
                <a:cs typeface="+mn-cs"/>
                <a:hlinkClick r:id="rId4" tooltip="Investigador"/>
              </a:rPr>
              <a:t>investigadores</a:t>
            </a:r>
            <a:r>
              <a:rPr lang="es-SV" sz="1200" b="0" i="0" kern="1200" dirty="0" err="1">
                <a:solidFill>
                  <a:schemeClr val="tx1"/>
                </a:solidFill>
                <a:effectLst/>
                <a:latin typeface="+mn-lt"/>
                <a:ea typeface="+mn-ea"/>
                <a:cs typeface="+mn-cs"/>
              </a:rPr>
              <a:t>comenzaron</a:t>
            </a:r>
            <a:r>
              <a:rPr lang="es-SV" sz="1200" b="0" i="0" kern="1200" dirty="0">
                <a:solidFill>
                  <a:schemeClr val="tx1"/>
                </a:solidFill>
                <a:effectLst/>
                <a:latin typeface="+mn-lt"/>
                <a:ea typeface="+mn-ea"/>
                <a:cs typeface="+mn-cs"/>
              </a:rPr>
              <a:t> a desarrollar el enfoque de </a:t>
            </a:r>
            <a:r>
              <a:rPr lang="es-SV" sz="1200" b="0" i="1" kern="1200" dirty="0">
                <a:solidFill>
                  <a:schemeClr val="tx1"/>
                </a:solidFill>
                <a:effectLst/>
                <a:latin typeface="+mn-lt"/>
                <a:ea typeface="+mn-ea"/>
                <a:cs typeface="+mn-cs"/>
              </a:rPr>
              <a:t>ganar-ganar</a:t>
            </a:r>
            <a:r>
              <a:rPr lang="es-SV" sz="1200" b="0" i="0" kern="1200" dirty="0">
                <a:solidFill>
                  <a:schemeClr val="tx1"/>
                </a:solidFill>
                <a:effectLst/>
                <a:latin typeface="+mn-lt"/>
                <a:ea typeface="+mn-ea"/>
                <a:cs typeface="+mn-cs"/>
              </a:rPr>
              <a:t> en la negociación de forma que las dos partes quedaran satisfechas al haber obtenido beneficios. Ello resulta positivo al evitar posibles futuros conflictos. Quizás el más conocido fue articulado por en el libro </a:t>
            </a:r>
            <a:r>
              <a:rPr lang="es-SV" sz="1200" b="0" i="1" kern="1200" dirty="0" err="1">
                <a:solidFill>
                  <a:schemeClr val="tx1"/>
                </a:solidFill>
                <a:effectLst/>
                <a:latin typeface="+mn-lt"/>
                <a:ea typeface="+mn-ea"/>
                <a:cs typeface="+mn-cs"/>
              </a:rPr>
              <a:t>Getting</a:t>
            </a:r>
            <a:r>
              <a:rPr lang="es-SV" sz="1200" b="0" i="1" kern="1200" dirty="0">
                <a:solidFill>
                  <a:schemeClr val="tx1"/>
                </a:solidFill>
                <a:effectLst/>
                <a:latin typeface="+mn-lt"/>
                <a:ea typeface="+mn-ea"/>
                <a:cs typeface="+mn-cs"/>
              </a:rPr>
              <a:t> to YES</a:t>
            </a:r>
            <a:r>
              <a:rPr lang="es-SV" sz="1200" b="0" i="0" kern="1200" dirty="0">
                <a:solidFill>
                  <a:schemeClr val="tx1"/>
                </a:solidFill>
                <a:effectLst/>
                <a:latin typeface="+mn-lt"/>
                <a:ea typeface="+mn-ea"/>
                <a:cs typeface="+mn-cs"/>
              </a:rPr>
              <a:t> de </a:t>
            </a:r>
            <a:r>
              <a:rPr lang="es-SV" sz="1200" b="0" i="0" u="none" strike="noStrike" kern="1200" dirty="0">
                <a:solidFill>
                  <a:schemeClr val="tx1"/>
                </a:solidFill>
                <a:effectLst/>
                <a:latin typeface="+mn-lt"/>
                <a:ea typeface="+mn-ea"/>
                <a:cs typeface="+mn-cs"/>
                <a:hlinkClick r:id="rId5" tooltip="Roger Fisher"/>
              </a:rPr>
              <a:t>Roger Fisher</a:t>
            </a:r>
            <a:r>
              <a:rPr lang="es-SV" sz="1200" b="0" i="0" kern="1200" dirty="0">
                <a:solidFill>
                  <a:schemeClr val="tx1"/>
                </a:solidFill>
                <a:effectLst/>
                <a:latin typeface="+mn-lt"/>
                <a:ea typeface="+mn-ea"/>
                <a:cs typeface="+mn-cs"/>
              </a:rPr>
              <a:t>, </a:t>
            </a:r>
            <a:r>
              <a:rPr lang="es-SV" sz="1200" b="0" i="0" u="none" strike="noStrike" kern="1200" dirty="0">
                <a:solidFill>
                  <a:schemeClr val="tx1"/>
                </a:solidFill>
                <a:effectLst/>
                <a:latin typeface="+mn-lt"/>
                <a:ea typeface="+mn-ea"/>
                <a:cs typeface="+mn-cs"/>
                <a:hlinkClick r:id="rId6" tooltip="William Ury (aún no redactado)"/>
              </a:rPr>
              <a:t>William </a:t>
            </a:r>
            <a:r>
              <a:rPr lang="es-SV" sz="1200" b="0" i="0" u="none" strike="noStrike" kern="1200" dirty="0" err="1">
                <a:solidFill>
                  <a:schemeClr val="tx1"/>
                </a:solidFill>
                <a:effectLst/>
                <a:latin typeface="+mn-lt"/>
                <a:ea typeface="+mn-ea"/>
                <a:cs typeface="+mn-cs"/>
                <a:hlinkClick r:id="rId6" tooltip="William Ury (aún no redactado)"/>
              </a:rPr>
              <a:t>Ury</a:t>
            </a:r>
            <a:r>
              <a:rPr lang="es-SV" sz="1200" b="0" i="0" kern="1200" dirty="0">
                <a:solidFill>
                  <a:schemeClr val="tx1"/>
                </a:solidFill>
                <a:effectLst/>
                <a:latin typeface="+mn-lt"/>
                <a:ea typeface="+mn-ea"/>
                <a:cs typeface="+mn-cs"/>
              </a:rPr>
              <a:t> y </a:t>
            </a:r>
            <a:r>
              <a:rPr lang="es-SV" sz="1200" b="0" i="0" u="none" strike="noStrike" kern="1200" dirty="0">
                <a:solidFill>
                  <a:schemeClr val="tx1"/>
                </a:solidFill>
                <a:effectLst/>
                <a:latin typeface="+mn-lt"/>
                <a:ea typeface="+mn-ea"/>
                <a:cs typeface="+mn-cs"/>
                <a:hlinkClick r:id="rId7" tooltip="Bruce Patton (aún no redactado)"/>
              </a:rPr>
              <a:t>Bruce </a:t>
            </a:r>
            <a:r>
              <a:rPr lang="es-SV" sz="1200" b="0" i="0" u="none" strike="noStrike" kern="1200" dirty="0" err="1">
                <a:solidFill>
                  <a:schemeClr val="tx1"/>
                </a:solidFill>
                <a:effectLst/>
                <a:latin typeface="+mn-lt"/>
                <a:ea typeface="+mn-ea"/>
                <a:cs typeface="+mn-cs"/>
                <a:hlinkClick r:id="rId7" tooltip="Bruce Patton (aún no redactado)"/>
              </a:rPr>
              <a:t>Patton</a:t>
            </a:r>
            <a:r>
              <a:rPr lang="es-SV" sz="1200" b="0" i="0" kern="1200" dirty="0">
                <a:solidFill>
                  <a:schemeClr val="tx1"/>
                </a:solidFill>
                <a:effectLst/>
                <a:latin typeface="+mn-lt"/>
                <a:ea typeface="+mn-ea"/>
                <a:cs typeface="+mn-cs"/>
              </a:rPr>
              <a:t>, de </a:t>
            </a:r>
            <a:r>
              <a:rPr lang="es-SV" sz="1200" b="0" i="0" u="none" strike="noStrike" kern="1200" dirty="0">
                <a:solidFill>
                  <a:schemeClr val="tx1"/>
                </a:solidFill>
                <a:effectLst/>
                <a:latin typeface="+mn-lt"/>
                <a:ea typeface="+mn-ea"/>
                <a:cs typeface="+mn-cs"/>
                <a:hlinkClick r:id="rId8" tooltip="Harvard"/>
              </a:rPr>
              <a:t>Harvard</a:t>
            </a:r>
            <a:r>
              <a:rPr lang="es-SV" sz="1200" b="0" i="0" kern="1200" dirty="0">
                <a:solidFill>
                  <a:schemeClr val="tx1"/>
                </a:solidFill>
                <a:effectLst/>
                <a:latin typeface="+mn-lt"/>
                <a:ea typeface="+mn-ea"/>
                <a:cs typeface="+mn-cs"/>
              </a:rPr>
              <a:t>. Este enfoque, llamado </a:t>
            </a:r>
            <a:r>
              <a:rPr lang="es-SV" sz="1200" b="0" i="1" kern="1200" dirty="0">
                <a:solidFill>
                  <a:schemeClr val="tx1"/>
                </a:solidFill>
                <a:effectLst/>
                <a:latin typeface="+mn-lt"/>
                <a:ea typeface="+mn-ea"/>
                <a:cs typeface="+mn-cs"/>
              </a:rPr>
              <a:t>Negociación de </a:t>
            </a:r>
            <a:r>
              <a:rPr lang="es-SV" sz="1200" b="0" i="1" kern="1200" dirty="0" err="1">
                <a:solidFill>
                  <a:schemeClr val="tx1"/>
                </a:solidFill>
                <a:effectLst/>
                <a:latin typeface="+mn-lt"/>
                <a:ea typeface="+mn-ea"/>
                <a:cs typeface="+mn-cs"/>
              </a:rPr>
              <a:t>Principled</a:t>
            </a:r>
            <a:r>
              <a:rPr lang="es-SV" sz="1200" b="0" i="0" kern="1200" dirty="0">
                <a:solidFill>
                  <a:schemeClr val="tx1"/>
                </a:solidFill>
                <a:effectLst/>
                <a:latin typeface="+mn-lt"/>
                <a:ea typeface="+mn-ea"/>
                <a:cs typeface="+mn-cs"/>
              </a:rPr>
              <a:t>, también se llama a veces de obtención de mutuos beneficios.</a:t>
            </a:r>
            <a:endParaRPr lang="es-ES_tradnl"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2C36B-521E-4571-94E9-F3CE06477354}" type="slidenum">
              <a:rPr lang="es-ES_tradnl" smtClean="0"/>
              <a:pPr/>
              <a:t>2</a:t>
            </a:fld>
            <a:endParaRPr lang="es-ES_tradnl"/>
          </a:p>
        </p:txBody>
      </p:sp>
    </p:spTree>
    <p:extLst>
      <p:ext uri="{BB962C8B-B14F-4D97-AF65-F5344CB8AC3E}">
        <p14:creationId xmlns:p14="http://schemas.microsoft.com/office/powerpoint/2010/main" val="183838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Negociamos</a:t>
            </a:r>
            <a:r>
              <a:rPr lang="es-SV" baseline="0" dirty="0"/>
              <a:t> todos los días</a:t>
            </a:r>
            <a:endParaRPr lang="es-SV" dirty="0"/>
          </a:p>
        </p:txBody>
      </p:sp>
      <p:sp>
        <p:nvSpPr>
          <p:cNvPr id="4" name="Marcador de número de diapositiva 3"/>
          <p:cNvSpPr>
            <a:spLocks noGrp="1"/>
          </p:cNvSpPr>
          <p:nvPr>
            <p:ph type="sldNum" sz="quarter" idx="10"/>
          </p:nvPr>
        </p:nvSpPr>
        <p:spPr/>
        <p:txBody>
          <a:bodyPr/>
          <a:lstStyle/>
          <a:p>
            <a:pPr>
              <a:defRPr/>
            </a:pPr>
            <a:fld id="{F18363F0-8C56-42BE-ABC2-5951C708A529}" type="slidenum">
              <a:rPr lang="es-ES_tradnl" smtClean="0"/>
              <a:pPr>
                <a:defRPr/>
              </a:pPr>
              <a:t>3</a:t>
            </a:fld>
            <a:endParaRPr lang="es-ES_tradnl"/>
          </a:p>
        </p:txBody>
      </p:sp>
    </p:spTree>
    <p:extLst>
      <p:ext uri="{BB962C8B-B14F-4D97-AF65-F5344CB8AC3E}">
        <p14:creationId xmlns:p14="http://schemas.microsoft.com/office/powerpoint/2010/main" val="36806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¿Cuánto vale la</a:t>
            </a:r>
            <a:r>
              <a:rPr lang="es-ES" baseline="0" dirty="0"/>
              <a:t> seguridad de su familia? </a:t>
            </a:r>
            <a:endParaRPr lang="es-SV" dirty="0"/>
          </a:p>
        </p:txBody>
      </p:sp>
      <p:sp>
        <p:nvSpPr>
          <p:cNvPr id="4" name="Slide Number Placeholder 3"/>
          <p:cNvSpPr>
            <a:spLocks noGrp="1"/>
          </p:cNvSpPr>
          <p:nvPr>
            <p:ph type="sldNum" sz="quarter" idx="10"/>
          </p:nvPr>
        </p:nvSpPr>
        <p:spPr/>
        <p:txBody>
          <a:bodyPr/>
          <a:lstStyle/>
          <a:p>
            <a:pPr>
              <a:defRPr/>
            </a:pPr>
            <a:fld id="{F18363F0-8C56-42BE-ABC2-5951C708A529}" type="slidenum">
              <a:rPr lang="es-ES_tradnl" smtClean="0"/>
              <a:pPr>
                <a:defRPr/>
              </a:pPr>
              <a:t>28</a:t>
            </a:fld>
            <a:endParaRPr lang="es-ES_tradnl"/>
          </a:p>
        </p:txBody>
      </p:sp>
    </p:spTree>
    <p:extLst>
      <p:ext uri="{BB962C8B-B14F-4D97-AF65-F5344CB8AC3E}">
        <p14:creationId xmlns:p14="http://schemas.microsoft.com/office/powerpoint/2010/main" val="326357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_tradnl"/>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07FCCC-5AC0-4292-BFA5-0BE859B9A40D}" type="slidenum">
              <a:rPr lang="es-ES_tradnl" smtClean="0"/>
              <a:pPr/>
              <a:t>37</a:t>
            </a:fld>
            <a:endParaRPr lang="es-ES_tradnl"/>
          </a:p>
        </p:txBody>
      </p:sp>
    </p:spTree>
    <p:extLst>
      <p:ext uri="{BB962C8B-B14F-4D97-AF65-F5344CB8AC3E}">
        <p14:creationId xmlns:p14="http://schemas.microsoft.com/office/powerpoint/2010/main" val="27772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s-ES_tradnl">
              <a:cs typeface="+mn-cs"/>
            </a:endParaRPr>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s-ES_tradnl">
              <a:cs typeface="+mn-cs"/>
            </a:endParaRPr>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s-ES_tradnl">
              <a:cs typeface="+mn-cs"/>
            </a:endParaRPr>
          </a:p>
        </p:txBody>
      </p:sp>
      <p:sp>
        <p:nvSpPr>
          <p:cNvPr id="3083"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endParaRPr lang="es-ES_tradnl"/>
          </a:p>
        </p:txBody>
      </p:sp>
      <p:sp>
        <p:nvSpPr>
          <p:cNvPr id="3084"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endParaRPr lang="es-ES_tradnl"/>
          </a:p>
        </p:txBody>
      </p:sp>
      <p:sp>
        <p:nvSpPr>
          <p:cNvPr id="13" name="Rectangle 13"/>
          <p:cNvSpPr>
            <a:spLocks noGrp="1" noChangeArrowheads="1"/>
          </p:cNvSpPr>
          <p:nvPr>
            <p:ph type="dt" sz="half" idx="10"/>
          </p:nvPr>
        </p:nvSpPr>
        <p:spPr/>
        <p:txBody>
          <a:bodyPr/>
          <a:lstStyle>
            <a:lvl1pPr>
              <a:defRPr/>
            </a:lvl1pPr>
          </a:lstStyle>
          <a:p>
            <a:pPr>
              <a:defRPr/>
            </a:pPr>
            <a:endParaRPr lang="es-ES_tradnl"/>
          </a:p>
        </p:txBody>
      </p:sp>
      <p:sp>
        <p:nvSpPr>
          <p:cNvPr id="14" name="Rectangle 14"/>
          <p:cNvSpPr>
            <a:spLocks noGrp="1" noChangeArrowheads="1"/>
          </p:cNvSpPr>
          <p:nvPr>
            <p:ph type="ftr" sz="quarter" idx="11"/>
          </p:nvPr>
        </p:nvSpPr>
        <p:spPr/>
        <p:txBody>
          <a:bodyPr/>
          <a:lstStyle>
            <a:lvl1pPr>
              <a:defRPr/>
            </a:lvl1pPr>
          </a:lstStyle>
          <a:p>
            <a:pPr>
              <a:defRPr/>
            </a:pPr>
            <a:endParaRPr lang="es-ES_tradnl"/>
          </a:p>
        </p:txBody>
      </p:sp>
      <p:sp>
        <p:nvSpPr>
          <p:cNvPr id="15" name="Rectangle 15"/>
          <p:cNvSpPr>
            <a:spLocks noGrp="1" noChangeArrowheads="1"/>
          </p:cNvSpPr>
          <p:nvPr>
            <p:ph type="sldNum" sz="quarter" idx="12"/>
          </p:nvPr>
        </p:nvSpPr>
        <p:spPr/>
        <p:txBody>
          <a:bodyPr/>
          <a:lstStyle>
            <a:lvl1pPr>
              <a:defRPr/>
            </a:lvl1pPr>
          </a:lstStyle>
          <a:p>
            <a:pPr>
              <a:defRPr/>
            </a:pPr>
            <a:fld id="{B7F526BB-8928-4F2F-A1F1-DE80D58A98E1}" type="slidenum">
              <a:rPr lang="es-ES_tradnl"/>
              <a:pPr>
                <a:defRPr/>
              </a:pPr>
              <a:t>‹#›</a:t>
            </a:fld>
            <a:endParaRPr lang="es-ES_tradnl"/>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Rectangle 13"/>
          <p:cNvSpPr>
            <a:spLocks noGrp="1" noChangeArrowheads="1"/>
          </p:cNvSpPr>
          <p:nvPr>
            <p:ph type="dt" sz="half" idx="10"/>
          </p:nvPr>
        </p:nvSpPr>
        <p:spPr>
          <a:ln/>
        </p:spPr>
        <p:txBody>
          <a:bodyPr/>
          <a:lstStyle>
            <a:lvl1pPr>
              <a:defRPr/>
            </a:lvl1pPr>
          </a:lstStyle>
          <a:p>
            <a:pPr>
              <a:defRPr/>
            </a:pPr>
            <a:endParaRPr lang="es-ES_tradnl"/>
          </a:p>
        </p:txBody>
      </p:sp>
      <p:sp>
        <p:nvSpPr>
          <p:cNvPr id="5"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5"/>
          <p:cNvSpPr>
            <a:spLocks noGrp="1" noChangeArrowheads="1"/>
          </p:cNvSpPr>
          <p:nvPr>
            <p:ph type="sldNum" sz="quarter" idx="12"/>
          </p:nvPr>
        </p:nvSpPr>
        <p:spPr>
          <a:ln/>
        </p:spPr>
        <p:txBody>
          <a:bodyPr/>
          <a:lstStyle>
            <a:lvl1pPr>
              <a:defRPr/>
            </a:lvl1pPr>
          </a:lstStyle>
          <a:p>
            <a:pPr>
              <a:defRPr/>
            </a:pPr>
            <a:fld id="{F36DE6BB-6142-4994-8010-D218082833B8}" type="slidenum">
              <a:rPr lang="es-ES_tradnl"/>
              <a:pPr>
                <a:defRPr/>
              </a:pPr>
              <a:t>‹#›</a:t>
            </a:fld>
            <a:endParaRPr lang="es-ES_tradnl"/>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s-ES_tradn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Rectangle 13"/>
          <p:cNvSpPr>
            <a:spLocks noGrp="1" noChangeArrowheads="1"/>
          </p:cNvSpPr>
          <p:nvPr>
            <p:ph type="dt" sz="half" idx="10"/>
          </p:nvPr>
        </p:nvSpPr>
        <p:spPr>
          <a:ln/>
        </p:spPr>
        <p:txBody>
          <a:bodyPr/>
          <a:lstStyle>
            <a:lvl1pPr>
              <a:defRPr/>
            </a:lvl1pPr>
          </a:lstStyle>
          <a:p>
            <a:pPr>
              <a:defRPr/>
            </a:pPr>
            <a:endParaRPr lang="es-ES_tradnl"/>
          </a:p>
        </p:txBody>
      </p:sp>
      <p:sp>
        <p:nvSpPr>
          <p:cNvPr id="5"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5"/>
          <p:cNvSpPr>
            <a:spLocks noGrp="1" noChangeArrowheads="1"/>
          </p:cNvSpPr>
          <p:nvPr>
            <p:ph type="sldNum" sz="quarter" idx="12"/>
          </p:nvPr>
        </p:nvSpPr>
        <p:spPr>
          <a:ln/>
        </p:spPr>
        <p:txBody>
          <a:bodyPr/>
          <a:lstStyle>
            <a:lvl1pPr>
              <a:defRPr/>
            </a:lvl1pPr>
          </a:lstStyle>
          <a:p>
            <a:pPr>
              <a:defRPr/>
            </a:pPr>
            <a:fld id="{A77EE5CD-5FA1-45B0-89E2-783417062708}" type="slidenum">
              <a:rPr lang="es-ES_tradnl"/>
              <a:pPr>
                <a:defRPr/>
              </a:pPr>
              <a:t>‹#›</a:t>
            </a:fld>
            <a:endParaRPr lang="es-ES_tradnl"/>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Rectangle 13"/>
          <p:cNvSpPr>
            <a:spLocks noGrp="1" noChangeArrowheads="1"/>
          </p:cNvSpPr>
          <p:nvPr>
            <p:ph type="dt" sz="half" idx="10"/>
          </p:nvPr>
        </p:nvSpPr>
        <p:spPr>
          <a:ln/>
        </p:spPr>
        <p:txBody>
          <a:bodyPr/>
          <a:lstStyle>
            <a:lvl1pPr>
              <a:defRPr/>
            </a:lvl1pPr>
          </a:lstStyle>
          <a:p>
            <a:pPr>
              <a:defRPr/>
            </a:pPr>
            <a:endParaRPr lang="es-ES_tradnl"/>
          </a:p>
        </p:txBody>
      </p:sp>
      <p:sp>
        <p:nvSpPr>
          <p:cNvPr id="5"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5"/>
          <p:cNvSpPr>
            <a:spLocks noGrp="1" noChangeArrowheads="1"/>
          </p:cNvSpPr>
          <p:nvPr>
            <p:ph type="sldNum" sz="quarter" idx="12"/>
          </p:nvPr>
        </p:nvSpPr>
        <p:spPr>
          <a:ln/>
        </p:spPr>
        <p:txBody>
          <a:bodyPr/>
          <a:lstStyle>
            <a:lvl1pPr>
              <a:defRPr/>
            </a:lvl1pPr>
          </a:lstStyle>
          <a:p>
            <a:pPr>
              <a:defRPr/>
            </a:pPr>
            <a:fld id="{B75F83C6-B4F7-4ACE-8764-74F7216D7DF8}" type="slidenum">
              <a:rPr lang="es-ES_tradnl"/>
              <a:pPr>
                <a:defRPr/>
              </a:pPr>
              <a:t>‹#›</a:t>
            </a:fld>
            <a:endParaRPr lang="es-ES_tradnl"/>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s-ES_tradnl"/>
          </a:p>
        </p:txBody>
      </p:sp>
      <p:sp>
        <p:nvSpPr>
          <p:cNvPr id="5"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5"/>
          <p:cNvSpPr>
            <a:spLocks noGrp="1" noChangeArrowheads="1"/>
          </p:cNvSpPr>
          <p:nvPr>
            <p:ph type="sldNum" sz="quarter" idx="12"/>
          </p:nvPr>
        </p:nvSpPr>
        <p:spPr>
          <a:ln/>
        </p:spPr>
        <p:txBody>
          <a:bodyPr/>
          <a:lstStyle>
            <a:lvl1pPr>
              <a:defRPr/>
            </a:lvl1pPr>
          </a:lstStyle>
          <a:p>
            <a:pPr>
              <a:defRPr/>
            </a:pPr>
            <a:fld id="{F0EE8095-45AB-49F4-B5F3-1814562A48E1}" type="slidenum">
              <a:rPr lang="es-ES_tradnl"/>
              <a:pPr>
                <a:defRPr/>
              </a:pPr>
              <a:t>‹#›</a:t>
            </a:fld>
            <a:endParaRPr lang="es-ES_tradnl"/>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Rectangle 13"/>
          <p:cNvSpPr>
            <a:spLocks noGrp="1" noChangeArrowheads="1"/>
          </p:cNvSpPr>
          <p:nvPr>
            <p:ph type="dt" sz="half" idx="10"/>
          </p:nvPr>
        </p:nvSpPr>
        <p:spPr>
          <a:ln/>
        </p:spPr>
        <p:txBody>
          <a:bodyPr/>
          <a:lstStyle>
            <a:lvl1pPr>
              <a:defRPr/>
            </a:lvl1pPr>
          </a:lstStyle>
          <a:p>
            <a:pPr>
              <a:defRPr/>
            </a:pPr>
            <a:endParaRPr lang="es-ES_tradnl"/>
          </a:p>
        </p:txBody>
      </p:sp>
      <p:sp>
        <p:nvSpPr>
          <p:cNvPr id="6"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5"/>
          <p:cNvSpPr>
            <a:spLocks noGrp="1" noChangeArrowheads="1"/>
          </p:cNvSpPr>
          <p:nvPr>
            <p:ph type="sldNum" sz="quarter" idx="12"/>
          </p:nvPr>
        </p:nvSpPr>
        <p:spPr>
          <a:ln/>
        </p:spPr>
        <p:txBody>
          <a:bodyPr/>
          <a:lstStyle>
            <a:lvl1pPr>
              <a:defRPr/>
            </a:lvl1pPr>
          </a:lstStyle>
          <a:p>
            <a:pPr>
              <a:defRPr/>
            </a:pPr>
            <a:fld id="{80970192-C84D-4EAE-A8FD-47503EFA17CE}" type="slidenum">
              <a:rPr lang="es-ES_tradnl"/>
              <a:pPr>
                <a:defRPr/>
              </a:pPr>
              <a:t>‹#›</a:t>
            </a:fld>
            <a:endParaRPr lang="es-ES_tradnl"/>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Rectangle 13"/>
          <p:cNvSpPr>
            <a:spLocks noGrp="1" noChangeArrowheads="1"/>
          </p:cNvSpPr>
          <p:nvPr>
            <p:ph type="dt" sz="half" idx="10"/>
          </p:nvPr>
        </p:nvSpPr>
        <p:spPr>
          <a:ln/>
        </p:spPr>
        <p:txBody>
          <a:bodyPr/>
          <a:lstStyle>
            <a:lvl1pPr>
              <a:defRPr/>
            </a:lvl1pPr>
          </a:lstStyle>
          <a:p>
            <a:pPr>
              <a:defRPr/>
            </a:pPr>
            <a:endParaRPr lang="es-ES_tradnl"/>
          </a:p>
        </p:txBody>
      </p:sp>
      <p:sp>
        <p:nvSpPr>
          <p:cNvPr id="8"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15"/>
          <p:cNvSpPr>
            <a:spLocks noGrp="1" noChangeArrowheads="1"/>
          </p:cNvSpPr>
          <p:nvPr>
            <p:ph type="sldNum" sz="quarter" idx="12"/>
          </p:nvPr>
        </p:nvSpPr>
        <p:spPr>
          <a:ln/>
        </p:spPr>
        <p:txBody>
          <a:bodyPr/>
          <a:lstStyle>
            <a:lvl1pPr>
              <a:defRPr/>
            </a:lvl1pPr>
          </a:lstStyle>
          <a:p>
            <a:pPr>
              <a:defRPr/>
            </a:pPr>
            <a:fld id="{8CEE8359-A88C-4B94-8740-E5B1E9BB2752}" type="slidenum">
              <a:rPr lang="es-ES_tradnl"/>
              <a:pPr>
                <a:defRPr/>
              </a:pPr>
              <a:t>‹#›</a:t>
            </a:fld>
            <a:endParaRPr lang="es-ES_tradnl"/>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Rectangle 13"/>
          <p:cNvSpPr>
            <a:spLocks noGrp="1" noChangeArrowheads="1"/>
          </p:cNvSpPr>
          <p:nvPr>
            <p:ph type="dt" sz="half" idx="10"/>
          </p:nvPr>
        </p:nvSpPr>
        <p:spPr>
          <a:ln/>
        </p:spPr>
        <p:txBody>
          <a:bodyPr/>
          <a:lstStyle>
            <a:lvl1pPr>
              <a:defRPr/>
            </a:lvl1pPr>
          </a:lstStyle>
          <a:p>
            <a:pPr>
              <a:defRPr/>
            </a:pPr>
            <a:endParaRPr lang="es-ES_tradnl"/>
          </a:p>
        </p:txBody>
      </p:sp>
      <p:sp>
        <p:nvSpPr>
          <p:cNvPr id="4"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15"/>
          <p:cNvSpPr>
            <a:spLocks noGrp="1" noChangeArrowheads="1"/>
          </p:cNvSpPr>
          <p:nvPr>
            <p:ph type="sldNum" sz="quarter" idx="12"/>
          </p:nvPr>
        </p:nvSpPr>
        <p:spPr>
          <a:ln/>
        </p:spPr>
        <p:txBody>
          <a:bodyPr/>
          <a:lstStyle>
            <a:lvl1pPr>
              <a:defRPr/>
            </a:lvl1pPr>
          </a:lstStyle>
          <a:p>
            <a:pPr>
              <a:defRPr/>
            </a:pPr>
            <a:fld id="{54C47EAA-F078-47DC-8166-D6A7342E30DE}" type="slidenum">
              <a:rPr lang="es-ES_tradnl"/>
              <a:pPr>
                <a:defRPr/>
              </a:pPr>
              <a:t>‹#›</a:t>
            </a:fld>
            <a:endParaRPr lang="es-ES_tradnl"/>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s-ES_tradnl"/>
          </a:p>
        </p:txBody>
      </p:sp>
      <p:sp>
        <p:nvSpPr>
          <p:cNvPr id="3"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15"/>
          <p:cNvSpPr>
            <a:spLocks noGrp="1" noChangeArrowheads="1"/>
          </p:cNvSpPr>
          <p:nvPr>
            <p:ph type="sldNum" sz="quarter" idx="12"/>
          </p:nvPr>
        </p:nvSpPr>
        <p:spPr>
          <a:ln/>
        </p:spPr>
        <p:txBody>
          <a:bodyPr/>
          <a:lstStyle>
            <a:lvl1pPr>
              <a:defRPr/>
            </a:lvl1pPr>
          </a:lstStyle>
          <a:p>
            <a:pPr>
              <a:defRPr/>
            </a:pPr>
            <a:fld id="{45937C26-FC4E-476F-89EB-EF42BA88EFC9}" type="slidenum">
              <a:rPr lang="es-ES_tradnl"/>
              <a:pPr>
                <a:defRPr/>
              </a:pPr>
              <a:t>‹#›</a:t>
            </a:fld>
            <a:endParaRPr lang="es-ES_tradnl"/>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s-ES_tradnl"/>
          </a:p>
        </p:txBody>
      </p:sp>
      <p:sp>
        <p:nvSpPr>
          <p:cNvPr id="6"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5"/>
          <p:cNvSpPr>
            <a:spLocks noGrp="1" noChangeArrowheads="1"/>
          </p:cNvSpPr>
          <p:nvPr>
            <p:ph type="sldNum" sz="quarter" idx="12"/>
          </p:nvPr>
        </p:nvSpPr>
        <p:spPr>
          <a:ln/>
        </p:spPr>
        <p:txBody>
          <a:bodyPr/>
          <a:lstStyle>
            <a:lvl1pPr>
              <a:defRPr/>
            </a:lvl1pPr>
          </a:lstStyle>
          <a:p>
            <a:pPr>
              <a:defRPr/>
            </a:pPr>
            <a:fld id="{B65AD6DC-02FC-44BF-97CF-5B9A54D29A45}" type="slidenum">
              <a:rPr lang="es-ES_tradnl"/>
              <a:pPr>
                <a:defRPr/>
              </a:pPr>
              <a:t>‹#›</a:t>
            </a:fld>
            <a:endParaRPr lang="es-ES_tradnl"/>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s-ES_trad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s-ES_tradnl"/>
          </a:p>
        </p:txBody>
      </p:sp>
      <p:sp>
        <p:nvSpPr>
          <p:cNvPr id="6" name="Rectangle 14"/>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5"/>
          <p:cNvSpPr>
            <a:spLocks noGrp="1" noChangeArrowheads="1"/>
          </p:cNvSpPr>
          <p:nvPr>
            <p:ph type="sldNum" sz="quarter" idx="12"/>
          </p:nvPr>
        </p:nvSpPr>
        <p:spPr>
          <a:ln/>
        </p:spPr>
        <p:txBody>
          <a:bodyPr/>
          <a:lstStyle>
            <a:lvl1pPr>
              <a:defRPr/>
            </a:lvl1pPr>
          </a:lstStyle>
          <a:p>
            <a:pPr>
              <a:defRPr/>
            </a:pPr>
            <a:fld id="{F382CD9A-97EE-4602-B030-589E432C0D10}" type="slidenum">
              <a:rPr lang="es-ES_tradnl"/>
              <a:pPr>
                <a:defRPr/>
              </a:pPr>
              <a:t>‹#›</a:t>
            </a:fld>
            <a:endParaRPr lang="es-ES_tradnl"/>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s-ES_tradnl">
              <a:cs typeface="+mn-cs"/>
            </a:endParaRPr>
          </a:p>
        </p:txBody>
      </p:sp>
      <p:sp>
        <p:nvSpPr>
          <p:cNvPr id="2051"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s-ES_tradnl">
              <a:cs typeface="+mn-cs"/>
            </a:endParaRPr>
          </a:p>
        </p:txBody>
      </p:sp>
      <p:sp>
        <p:nvSpPr>
          <p:cNvPr id="2052"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2053"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2054"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2055"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2056"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2057"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s-ES_tradnl">
              <a:cs typeface="+mn-cs"/>
            </a:endParaRPr>
          </a:p>
        </p:txBody>
      </p:sp>
      <p:sp>
        <p:nvSpPr>
          <p:cNvPr id="2058"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s-ES_tradnl">
              <a:cs typeface="+mn-cs"/>
            </a:endParaRPr>
          </a:p>
        </p:txBody>
      </p:sp>
      <p:sp>
        <p:nvSpPr>
          <p:cNvPr id="1035"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s-ES_tradnl"/>
          </a:p>
        </p:txBody>
      </p:sp>
      <p:sp>
        <p:nvSpPr>
          <p:cNvPr id="1036"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2061"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s-ES_tradnl"/>
          </a:p>
        </p:txBody>
      </p:sp>
      <p:sp>
        <p:nvSpPr>
          <p:cNvPr id="2062"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_tradnl"/>
          </a:p>
        </p:txBody>
      </p:sp>
      <p:sp>
        <p:nvSpPr>
          <p:cNvPr id="2063"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C0076555-2E9A-4BCE-8880-D00D3ABE82D7}" type="slidenum">
              <a:rPr lang="es-ES_tradnl"/>
              <a:pPr>
                <a:defRPr/>
              </a:pPr>
              <a:t>‹#›</a:t>
            </a:fld>
            <a:endParaRPr lang="es-ES_tradnl"/>
          </a:p>
        </p:txBody>
      </p:sp>
    </p:spTree>
  </p:cSld>
  <p:clrMap bg1="dk2" tx1="lt1" bg2="dk1" tx2="lt2" accent1="accent1" accent2="accent2" accent3="accent3" accent4="accent4" accent5="accent5" accent6="accent6" hlink="hlink" folHlink="folHlink"/>
  <p:sldLayoutIdLst>
    <p:sldLayoutId id="2147483816"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p>
            <a:pPr eaLnBrk="1" hangingPunct="1"/>
            <a:r>
              <a:rPr lang="es-ES_tradnl" dirty="0"/>
              <a:t>TÉCNICAS PRÁCTICAS DE LA NEGOCIACIÓN EFECTIVA</a:t>
            </a:r>
          </a:p>
        </p:txBody>
      </p:sp>
      <p:sp>
        <p:nvSpPr>
          <p:cNvPr id="3075" name="Rectangle 3"/>
          <p:cNvSpPr>
            <a:spLocks noGrp="1" noChangeArrowheads="1"/>
          </p:cNvSpPr>
          <p:nvPr>
            <p:ph type="subTitle" idx="1"/>
          </p:nvPr>
        </p:nvSpPr>
        <p:spPr>
          <a:xfrm>
            <a:off x="1371600" y="3581400"/>
            <a:ext cx="6400800" cy="1752600"/>
          </a:xfrm>
        </p:spPr>
        <p:txBody>
          <a:bodyPr/>
          <a:lstStyle/>
          <a:p>
            <a:pPr eaLnBrk="1" hangingPunct="1"/>
            <a:endParaRPr lang="es-ES_tradnl" sz="2400"/>
          </a:p>
          <a:p>
            <a:pPr eaLnBrk="1" hangingPunct="1"/>
            <a:endParaRPr lang="es-ES_tradnl" sz="2400"/>
          </a:p>
        </p:txBody>
      </p:sp>
      <p:pic>
        <p:nvPicPr>
          <p:cNvPr id="3076" name="Picture 5" descr="C:\Users\Karla de Hasbun\Downloads\PPP_IBUSI_PRD_BusinessDeal_c\PPP_IBUSI_CLP_BusinessDeal_c.png"/>
          <p:cNvPicPr>
            <a:picLocks noChangeAspect="1" noChangeArrowheads="1"/>
          </p:cNvPicPr>
          <p:nvPr/>
        </p:nvPicPr>
        <p:blipFill>
          <a:blip r:embed="rId3" cstate="print"/>
          <a:srcRect/>
          <a:stretch>
            <a:fillRect/>
          </a:stretch>
        </p:blipFill>
        <p:spPr bwMode="auto">
          <a:xfrm>
            <a:off x="2743200" y="3200400"/>
            <a:ext cx="3886200" cy="3886200"/>
          </a:xfrm>
          <a:prstGeom prst="rect">
            <a:avLst/>
          </a:prstGeom>
          <a:noFill/>
          <a:ln w="9525">
            <a:noFill/>
            <a:miter lim="800000"/>
            <a:headEnd/>
            <a:tailEnd/>
          </a:ln>
        </p:spPr>
      </p:pic>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Estrategias</a:t>
            </a:r>
            <a:r>
              <a:rPr lang="en-US" dirty="0"/>
              <a:t> de la </a:t>
            </a:r>
            <a:r>
              <a:rPr lang="en-US" dirty="0" err="1"/>
              <a:t>negociación</a:t>
            </a:r>
            <a:endParaRPr lang="en-US" dirty="0"/>
          </a:p>
        </p:txBody>
      </p:sp>
      <p:sp>
        <p:nvSpPr>
          <p:cNvPr id="5" name="Text Placeholder 4"/>
          <p:cNvSpPr>
            <a:spLocks noGrp="1"/>
          </p:cNvSpPr>
          <p:nvPr>
            <p:ph type="body" idx="1"/>
          </p:nvPr>
        </p:nvSpPr>
        <p:spPr/>
        <p:txBody>
          <a:bodyPr/>
          <a:lstStyle/>
          <a:p>
            <a:r>
              <a:rPr lang="en-US" dirty="0"/>
              <a:t>La </a:t>
            </a:r>
            <a:r>
              <a:rPr lang="en-US" dirty="0" err="1"/>
              <a:t>Negociación</a:t>
            </a:r>
            <a:r>
              <a:rPr lang="en-US" dirty="0"/>
              <a:t> </a:t>
            </a:r>
            <a:r>
              <a:rPr lang="en-US" dirty="0" err="1"/>
              <a:t>es</a:t>
            </a:r>
            <a:r>
              <a:rPr lang="en-US" dirty="0"/>
              <a:t> un </a:t>
            </a:r>
            <a:r>
              <a:rPr lang="en-US" dirty="0" err="1"/>
              <a:t>proceso</a:t>
            </a:r>
            <a:r>
              <a:rPr lang="en-US" dirty="0"/>
              <a:t>.</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_tradnl"/>
              <a:t>1.- Definir Claramente  sus Objetivos</a:t>
            </a:r>
          </a:p>
        </p:txBody>
      </p:sp>
      <p:sp>
        <p:nvSpPr>
          <p:cNvPr id="26627" name="Rectangle 3"/>
          <p:cNvSpPr>
            <a:spLocks noGrp="1" noChangeArrowheads="1"/>
          </p:cNvSpPr>
          <p:nvPr>
            <p:ph idx="1"/>
          </p:nvPr>
        </p:nvSpPr>
        <p:spPr/>
        <p:txBody>
          <a:bodyPr/>
          <a:lstStyle/>
          <a:p>
            <a:pPr eaLnBrk="1" hangingPunct="1"/>
            <a:r>
              <a:rPr lang="en-US" dirty="0"/>
              <a:t>¿</a:t>
            </a:r>
            <a:r>
              <a:rPr lang="en-US" dirty="0" err="1"/>
              <a:t>Qué</a:t>
            </a:r>
            <a:r>
              <a:rPr lang="en-US" dirty="0"/>
              <a:t> </a:t>
            </a:r>
            <a:r>
              <a:rPr lang="en-US" dirty="0" err="1"/>
              <a:t>pretende</a:t>
            </a:r>
            <a:r>
              <a:rPr lang="en-US" dirty="0"/>
              <a:t> </a:t>
            </a:r>
            <a:r>
              <a:rPr lang="en-US" dirty="0" err="1"/>
              <a:t>lograr</a:t>
            </a:r>
            <a:r>
              <a:rPr lang="en-US" dirty="0"/>
              <a:t>?</a:t>
            </a:r>
          </a:p>
          <a:p>
            <a:r>
              <a:rPr lang="en-US" dirty="0"/>
              <a:t>¿</a:t>
            </a:r>
            <a:r>
              <a:rPr lang="en-US" dirty="0" err="1"/>
              <a:t>Cómo</a:t>
            </a:r>
            <a:r>
              <a:rPr lang="en-US" dirty="0"/>
              <a:t> </a:t>
            </a:r>
            <a:r>
              <a:rPr lang="en-US" dirty="0" err="1"/>
              <a:t>pretende</a:t>
            </a:r>
            <a:r>
              <a:rPr lang="en-US" dirty="0"/>
              <a:t> </a:t>
            </a:r>
            <a:r>
              <a:rPr lang="en-US" dirty="0" err="1"/>
              <a:t>lograrlo</a:t>
            </a:r>
            <a:r>
              <a:rPr lang="en-US" dirty="0"/>
              <a:t>?</a:t>
            </a:r>
          </a:p>
          <a:p>
            <a:pPr eaLnBrk="1" hangingPunct="1"/>
            <a:r>
              <a:rPr lang="en-US" dirty="0"/>
              <a:t>¿En </a:t>
            </a:r>
            <a:r>
              <a:rPr lang="en-US" dirty="0" err="1"/>
              <a:t>cuánto</a:t>
            </a:r>
            <a:r>
              <a:rPr lang="en-US" dirty="0"/>
              <a:t> </a:t>
            </a:r>
            <a:r>
              <a:rPr lang="en-US" dirty="0" err="1"/>
              <a:t>tiempo</a:t>
            </a:r>
            <a:r>
              <a:rPr lang="en-US" dirty="0"/>
              <a:t>?</a:t>
            </a:r>
          </a:p>
          <a:p>
            <a:pPr eaLnBrk="1" hangingPunct="1"/>
            <a:r>
              <a:rPr lang="en-US" dirty="0"/>
              <a:t>¿A </a:t>
            </a:r>
            <a:r>
              <a:rPr lang="en-US" dirty="0" err="1"/>
              <a:t>qué</a:t>
            </a:r>
            <a:r>
              <a:rPr lang="en-US" dirty="0"/>
              <a:t> </a:t>
            </a:r>
            <a:r>
              <a:rPr lang="en-US" dirty="0" err="1"/>
              <a:t>costo</a:t>
            </a:r>
            <a:r>
              <a:rPr lang="en-US" dirty="0"/>
              <a:t>?</a:t>
            </a:r>
          </a:p>
          <a:p>
            <a:pPr eaLnBrk="1" hangingPunct="1"/>
            <a:endParaRPr lang="en-US" dirty="0"/>
          </a:p>
          <a:p>
            <a:pPr eaLnBrk="1" hangingPunct="1"/>
            <a:endParaRPr lang="en-US" dirty="0"/>
          </a:p>
          <a:p>
            <a:pPr eaLnBrk="1" hangingPunct="1"/>
            <a:r>
              <a:rPr lang="en-US" dirty="0" err="1"/>
              <a:t>Estos</a:t>
            </a:r>
            <a:r>
              <a:rPr lang="en-US" dirty="0"/>
              <a:t> </a:t>
            </a:r>
            <a:r>
              <a:rPr lang="en-US" dirty="0" err="1"/>
              <a:t>objetivos</a:t>
            </a:r>
            <a:r>
              <a:rPr lang="en-US" dirty="0"/>
              <a:t> </a:t>
            </a:r>
            <a:r>
              <a:rPr lang="en-US" dirty="0" err="1"/>
              <a:t>deben</a:t>
            </a:r>
            <a:r>
              <a:rPr lang="en-US" dirty="0"/>
              <a:t> </a:t>
            </a:r>
            <a:r>
              <a:rPr lang="en-US" dirty="0" err="1"/>
              <a:t>estar</a:t>
            </a:r>
            <a:r>
              <a:rPr lang="en-US" dirty="0"/>
              <a:t> </a:t>
            </a:r>
            <a:r>
              <a:rPr lang="en-US" dirty="0" err="1"/>
              <a:t>por</a:t>
            </a:r>
            <a:r>
              <a:rPr lang="en-US" dirty="0"/>
              <a:t> </a:t>
            </a:r>
            <a:r>
              <a:rPr lang="en-US" dirty="0" err="1"/>
              <a:t>escrito</a:t>
            </a:r>
            <a:r>
              <a:rPr lang="en-US" dirty="0"/>
              <a:t>.</a:t>
            </a:r>
            <a:endParaRPr lang="es-ES_tradnl" dirty="0"/>
          </a:p>
        </p:txBody>
      </p:sp>
      <p:pic>
        <p:nvPicPr>
          <p:cNvPr id="11268" name="Picture 2" descr="C:\Users\Karla de Hasbun\Documents\USAID\PPP_IBUSC_PRD_Bullseye_Target_B\PPP_IBUSC_CLP_Bullseye_Target_B.png"/>
          <p:cNvPicPr>
            <a:picLocks noChangeAspect="1" noChangeArrowheads="1"/>
          </p:cNvPicPr>
          <p:nvPr/>
        </p:nvPicPr>
        <p:blipFill>
          <a:blip r:embed="rId2" cstate="print"/>
          <a:srcRect/>
          <a:stretch>
            <a:fillRect/>
          </a:stretch>
        </p:blipFill>
        <p:spPr bwMode="auto">
          <a:xfrm>
            <a:off x="5105400" y="2133600"/>
            <a:ext cx="3657600" cy="29718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animEffect transition="in" filter="blinds(horizontal)">
                                      <p:cBhvr>
                                        <p:cTn id="27" dur="500"/>
                                        <p:tgtEl>
                                          <p:spTgt spid="112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32"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Algunos</a:t>
            </a:r>
            <a:r>
              <a:rPr lang="en-US" dirty="0"/>
              <a:t> </a:t>
            </a:r>
            <a:r>
              <a:rPr lang="en-US" dirty="0" err="1"/>
              <a:t>Objetivos</a:t>
            </a:r>
            <a:endParaRPr lang="en-US" dirty="0"/>
          </a:p>
        </p:txBody>
      </p:sp>
      <p:sp>
        <p:nvSpPr>
          <p:cNvPr id="3" name="Content Placeholder 2"/>
          <p:cNvSpPr>
            <a:spLocks noGrp="1"/>
          </p:cNvSpPr>
          <p:nvPr>
            <p:ph idx="1"/>
          </p:nvPr>
        </p:nvSpPr>
        <p:spPr/>
        <p:txBody>
          <a:bodyPr/>
          <a:lstStyle/>
          <a:p>
            <a:r>
              <a:rPr lang="en-US" sz="3600" dirty="0" err="1"/>
              <a:t>Disminuir</a:t>
            </a:r>
            <a:r>
              <a:rPr lang="en-US" sz="3600" dirty="0"/>
              <a:t> el </a:t>
            </a:r>
            <a:r>
              <a:rPr lang="en-US" sz="3600" dirty="0" err="1"/>
              <a:t>costo</a:t>
            </a:r>
            <a:endParaRPr lang="en-US" sz="3600" dirty="0"/>
          </a:p>
          <a:p>
            <a:r>
              <a:rPr lang="en-US" sz="3600" dirty="0" err="1"/>
              <a:t>Ampliar</a:t>
            </a:r>
            <a:r>
              <a:rPr lang="en-US" sz="3600" dirty="0"/>
              <a:t> el </a:t>
            </a:r>
            <a:r>
              <a:rPr lang="en-US" sz="3600" dirty="0" err="1"/>
              <a:t>plazo</a:t>
            </a:r>
            <a:r>
              <a:rPr lang="en-US" sz="3600" dirty="0"/>
              <a:t> </a:t>
            </a:r>
          </a:p>
          <a:p>
            <a:r>
              <a:rPr lang="en-US" sz="3600" dirty="0" err="1"/>
              <a:t>Mejorar</a:t>
            </a:r>
            <a:r>
              <a:rPr lang="en-US" sz="3600" dirty="0"/>
              <a:t> </a:t>
            </a:r>
            <a:r>
              <a:rPr lang="en-US" sz="3600" dirty="0" err="1"/>
              <a:t>las</a:t>
            </a:r>
            <a:r>
              <a:rPr lang="en-US" sz="3600" dirty="0"/>
              <a:t> </a:t>
            </a:r>
            <a:r>
              <a:rPr lang="en-US" sz="3600" dirty="0" err="1"/>
              <a:t>garantías</a:t>
            </a:r>
            <a:endParaRPr lang="en-US" sz="3600" dirty="0"/>
          </a:p>
          <a:p>
            <a:r>
              <a:rPr lang="en-US" sz="3600" dirty="0" err="1"/>
              <a:t>Compartir</a:t>
            </a:r>
            <a:r>
              <a:rPr lang="en-US" sz="3600" dirty="0"/>
              <a:t> </a:t>
            </a:r>
            <a:r>
              <a:rPr lang="en-US" sz="3600" dirty="0" err="1"/>
              <a:t>los</a:t>
            </a:r>
            <a:r>
              <a:rPr lang="en-US" sz="3600" dirty="0"/>
              <a:t> </a:t>
            </a:r>
            <a:r>
              <a:rPr lang="en-US" sz="3600" dirty="0" err="1"/>
              <a:t>gastos</a:t>
            </a:r>
            <a:endParaRPr lang="en-US" sz="3600" dirty="0"/>
          </a:p>
          <a:p>
            <a:r>
              <a:rPr lang="en-US" sz="3600" dirty="0" err="1"/>
              <a:t>Ingresar</a:t>
            </a:r>
            <a:r>
              <a:rPr lang="en-US" sz="3600" dirty="0"/>
              <a:t> a un </a:t>
            </a:r>
            <a:r>
              <a:rPr lang="en-US" sz="3600" dirty="0" err="1"/>
              <a:t>mercado</a:t>
            </a:r>
            <a:endParaRPr lang="en-US" sz="3600" dirty="0"/>
          </a:p>
          <a:p>
            <a:r>
              <a:rPr lang="en-US" sz="3600" dirty="0" err="1"/>
              <a:t>Obtener</a:t>
            </a:r>
            <a:r>
              <a:rPr lang="en-US" sz="3600" dirty="0"/>
              <a:t> </a:t>
            </a:r>
            <a:r>
              <a:rPr lang="en-US" sz="3600" dirty="0" err="1"/>
              <a:t>una</a:t>
            </a:r>
            <a:r>
              <a:rPr lang="en-US" sz="3600" dirty="0"/>
              <a:t> derecho de </a:t>
            </a:r>
            <a:r>
              <a:rPr lang="en-US" sz="3600" dirty="0" err="1"/>
              <a:t>exclusividad</a:t>
            </a:r>
            <a:endParaRPr lang="en-US" sz="3600" dirty="0"/>
          </a:p>
          <a:p>
            <a:r>
              <a:rPr lang="en-US" sz="3600" dirty="0" err="1"/>
              <a:t>Lanzar</a:t>
            </a:r>
            <a:r>
              <a:rPr lang="en-US" sz="3600" dirty="0"/>
              <a:t> </a:t>
            </a:r>
            <a:r>
              <a:rPr lang="en-US" sz="3600" dirty="0" err="1"/>
              <a:t>una</a:t>
            </a:r>
            <a:r>
              <a:rPr lang="en-US" sz="3600" dirty="0"/>
              <a:t> </a:t>
            </a:r>
            <a:r>
              <a:rPr lang="en-US" sz="3600" dirty="0" err="1"/>
              <a:t>nueva</a:t>
            </a:r>
            <a:r>
              <a:rPr lang="en-US" sz="3600" dirty="0"/>
              <a:t> </a:t>
            </a:r>
            <a:r>
              <a:rPr lang="en-US" sz="3600" dirty="0" err="1"/>
              <a:t>marca</a:t>
            </a:r>
            <a:endParaRPr lang="en-US" sz="3600" dirty="0"/>
          </a:p>
          <a:p>
            <a:pPr>
              <a:buNone/>
            </a:pPr>
            <a:endParaRPr lang="en-US" dirty="0"/>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defRPr/>
            </a:pPr>
            <a:r>
              <a:rPr lang="es-ES_tradnl" sz="4000" dirty="0"/>
              <a:t> </a:t>
            </a:r>
            <a:r>
              <a:rPr lang="es-ES_tradnl" dirty="0"/>
              <a:t>2.- Preparar las Condiciones </a:t>
            </a:r>
            <a:br>
              <a:rPr lang="es-ES_tradnl" dirty="0"/>
            </a:br>
            <a:r>
              <a:rPr lang="es-ES_tradnl" dirty="0"/>
              <a:t>y el Ambiente Adecuado</a:t>
            </a:r>
          </a:p>
        </p:txBody>
      </p:sp>
      <p:sp>
        <p:nvSpPr>
          <p:cNvPr id="12291" name="Rectangle 3"/>
          <p:cNvSpPr>
            <a:spLocks noGrp="1" noChangeArrowheads="1"/>
          </p:cNvSpPr>
          <p:nvPr>
            <p:ph idx="1"/>
          </p:nvPr>
        </p:nvSpPr>
        <p:spPr>
          <a:xfrm>
            <a:off x="685800" y="2209800"/>
            <a:ext cx="7772400" cy="4114800"/>
          </a:xfrm>
        </p:spPr>
        <p:txBody>
          <a:bodyPr/>
          <a:lstStyle/>
          <a:p>
            <a:pPr eaLnBrk="1" hangingPunct="1">
              <a:lnSpc>
                <a:spcPct val="80000"/>
              </a:lnSpc>
            </a:pPr>
            <a:r>
              <a:rPr lang="es-ES_tradnl" dirty="0"/>
              <a:t>Buscar si es posible un lugar neutro. </a:t>
            </a:r>
          </a:p>
          <a:p>
            <a:pPr eaLnBrk="1" hangingPunct="1">
              <a:lnSpc>
                <a:spcPct val="80000"/>
              </a:lnSpc>
            </a:pPr>
            <a:r>
              <a:rPr lang="es-ES_tradnl" dirty="0"/>
              <a:t>Acompañarse de personas </a:t>
            </a:r>
            <a:r>
              <a:rPr lang="es-ES_tradnl" b="1" i="1" dirty="0"/>
              <a:t>que aporten </a:t>
            </a:r>
            <a:r>
              <a:rPr lang="es-ES_tradnl" dirty="0"/>
              <a:t>a la negociación.</a:t>
            </a:r>
          </a:p>
          <a:p>
            <a:pPr eaLnBrk="1" hangingPunct="1">
              <a:lnSpc>
                <a:spcPct val="80000"/>
              </a:lnSpc>
            </a:pPr>
            <a:r>
              <a:rPr lang="es-ES_tradnl" dirty="0"/>
              <a:t>Sentarse en mesa redonda.</a:t>
            </a:r>
          </a:p>
          <a:p>
            <a:pPr eaLnBrk="1" hangingPunct="1">
              <a:lnSpc>
                <a:spcPct val="80000"/>
              </a:lnSpc>
            </a:pPr>
            <a:r>
              <a:rPr lang="es-ES_tradnl" dirty="0"/>
              <a:t>Rompa el hielo con conversaciones </a:t>
            </a:r>
            <a:r>
              <a:rPr lang="es-ES_tradnl" b="1" i="1" dirty="0"/>
              <a:t>optimistas </a:t>
            </a:r>
            <a:r>
              <a:rPr lang="es-ES_tradnl" dirty="0"/>
              <a:t>y de mutuo interés.</a:t>
            </a:r>
          </a:p>
          <a:p>
            <a:pPr eaLnBrk="1" hangingPunct="1">
              <a:lnSpc>
                <a:spcPct val="80000"/>
              </a:lnSpc>
            </a:pPr>
            <a:r>
              <a:rPr lang="es-ES_tradnl" dirty="0"/>
              <a:t>Evite las interrupciones. </a:t>
            </a:r>
          </a:p>
          <a:p>
            <a:pPr eaLnBrk="1" hangingPunct="1">
              <a:lnSpc>
                <a:spcPct val="80000"/>
              </a:lnSpc>
            </a:pPr>
            <a:r>
              <a:rPr lang="es-ES_tradnl" dirty="0"/>
              <a:t>Domine el tema y obtenga información que lo respalde. Busque </a:t>
            </a:r>
            <a:r>
              <a:rPr lang="es-ES_tradnl" b="1" i="1" dirty="0"/>
              <a:t>ser confiable</a:t>
            </a:r>
            <a:r>
              <a:rPr lang="es-ES_tradnl" dirty="0"/>
              <a:t>.</a:t>
            </a:r>
          </a:p>
          <a:p>
            <a:pPr eaLnBrk="1" hangingPunct="1">
              <a:lnSpc>
                <a:spcPct val="80000"/>
              </a:lnSpc>
            </a:pPr>
            <a:endParaRPr lang="es-ES_tradnl"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s-ES_tradnl"/>
              <a:t>2.- Preparar las Condiciones …</a:t>
            </a:r>
          </a:p>
        </p:txBody>
      </p:sp>
      <p:sp>
        <p:nvSpPr>
          <p:cNvPr id="13315" name="Content Placeholder 2"/>
          <p:cNvSpPr>
            <a:spLocks noGrp="1"/>
          </p:cNvSpPr>
          <p:nvPr>
            <p:ph idx="1"/>
          </p:nvPr>
        </p:nvSpPr>
        <p:spPr>
          <a:xfrm>
            <a:off x="685800" y="2132856"/>
            <a:ext cx="7772400" cy="3505944"/>
          </a:xfrm>
        </p:spPr>
        <p:txBody>
          <a:bodyPr/>
          <a:lstStyle/>
          <a:p>
            <a:pPr eaLnBrk="1" hangingPunct="1">
              <a:lnSpc>
                <a:spcPct val="80000"/>
              </a:lnSpc>
            </a:pPr>
            <a:r>
              <a:rPr lang="es-ES_tradnl" b="1" i="1" dirty="0"/>
              <a:t>Conozca</a:t>
            </a:r>
            <a:r>
              <a:rPr lang="es-ES_tradnl" dirty="0"/>
              <a:t> lo más relevante de su contraparte.</a:t>
            </a:r>
          </a:p>
          <a:p>
            <a:pPr eaLnBrk="1" hangingPunct="1">
              <a:lnSpc>
                <a:spcPct val="80000"/>
              </a:lnSpc>
            </a:pPr>
            <a:r>
              <a:rPr lang="es-ES_tradnl" dirty="0"/>
              <a:t>Sea siempre </a:t>
            </a:r>
            <a:r>
              <a:rPr lang="es-ES_tradnl" b="1" i="1" dirty="0"/>
              <a:t>cortés</a:t>
            </a:r>
            <a:r>
              <a:rPr lang="es-ES_tradnl" dirty="0"/>
              <a:t> y amable.</a:t>
            </a:r>
          </a:p>
          <a:p>
            <a:pPr eaLnBrk="1" hangingPunct="1">
              <a:lnSpc>
                <a:spcPct val="80000"/>
              </a:lnSpc>
            </a:pPr>
            <a:r>
              <a:rPr lang="es-ES_tradnl" b="1" i="1" dirty="0"/>
              <a:t>Nunca interrumpa </a:t>
            </a:r>
            <a:r>
              <a:rPr lang="es-ES_tradnl" dirty="0"/>
              <a:t>aunque no esté de acuerdo.</a:t>
            </a:r>
          </a:p>
          <a:p>
            <a:pPr eaLnBrk="1" hangingPunct="1">
              <a:lnSpc>
                <a:spcPct val="80000"/>
              </a:lnSpc>
            </a:pPr>
            <a:r>
              <a:rPr lang="es-ES_tradnl" dirty="0"/>
              <a:t> Negociar con quien tenga </a:t>
            </a:r>
            <a:r>
              <a:rPr lang="es-ES_tradnl" b="1" i="1" dirty="0"/>
              <a:t>poder de decisión.</a:t>
            </a:r>
          </a:p>
          <a:p>
            <a:pPr eaLnBrk="1" hangingPunct="1">
              <a:lnSpc>
                <a:spcPct val="80000"/>
              </a:lnSpc>
            </a:pPr>
            <a:r>
              <a:rPr lang="es-ES_tradnl" dirty="0"/>
              <a:t>Pida la dirección de Dios </a:t>
            </a:r>
            <a:r>
              <a:rPr lang="es-ES_tradnl" b="1" i="1" dirty="0"/>
              <a:t>en oración</a:t>
            </a:r>
            <a:r>
              <a:rPr lang="es-ES_tradnl" dirty="0"/>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 </a:t>
            </a:r>
            <a:r>
              <a:rPr lang="en-US" dirty="0" err="1"/>
              <a:t>Importancia</a:t>
            </a:r>
            <a:r>
              <a:rPr lang="en-US" dirty="0"/>
              <a:t> de </a:t>
            </a:r>
            <a:r>
              <a:rPr lang="en-US" dirty="0" err="1"/>
              <a:t>buscar</a:t>
            </a:r>
            <a:r>
              <a:rPr lang="en-US" dirty="0"/>
              <a:t> a Dios</a:t>
            </a:r>
          </a:p>
        </p:txBody>
      </p:sp>
      <p:sp>
        <p:nvSpPr>
          <p:cNvPr id="3" name="Content Placeholder 2"/>
          <p:cNvSpPr>
            <a:spLocks noGrp="1"/>
          </p:cNvSpPr>
          <p:nvPr>
            <p:ph idx="1"/>
          </p:nvPr>
        </p:nvSpPr>
        <p:spPr/>
        <p:txBody>
          <a:bodyPr/>
          <a:lstStyle/>
          <a:p>
            <a:r>
              <a:rPr lang="en-US" sz="3600" dirty="0"/>
              <a:t>“</a:t>
            </a:r>
            <a:r>
              <a:rPr lang="en-US" sz="3600" dirty="0" err="1"/>
              <a:t>Por</a:t>
            </a:r>
            <a:r>
              <a:rPr lang="en-US" sz="3600" dirty="0"/>
              <a:t> </a:t>
            </a:r>
            <a:r>
              <a:rPr lang="en-US" sz="3600" dirty="0" err="1"/>
              <a:t>Jehová</a:t>
            </a:r>
            <a:r>
              <a:rPr lang="en-US" sz="3600" dirty="0"/>
              <a:t> son </a:t>
            </a:r>
            <a:r>
              <a:rPr lang="en-US" sz="3600" b="1" i="1" dirty="0" err="1"/>
              <a:t>ordenados</a:t>
            </a:r>
            <a:r>
              <a:rPr lang="en-US" sz="3600" dirty="0"/>
              <a:t> los </a:t>
            </a:r>
            <a:r>
              <a:rPr lang="en-US" sz="3600" dirty="0" err="1"/>
              <a:t>pasos</a:t>
            </a:r>
            <a:r>
              <a:rPr lang="en-US" sz="3600" dirty="0"/>
              <a:t> del hombre y </a:t>
            </a:r>
            <a:r>
              <a:rPr lang="en-US" sz="3600" dirty="0" err="1"/>
              <a:t>él</a:t>
            </a:r>
            <a:r>
              <a:rPr lang="en-US" sz="3600" dirty="0"/>
              <a:t> </a:t>
            </a:r>
            <a:r>
              <a:rPr lang="en-US" sz="3600" b="1" i="1" dirty="0" err="1"/>
              <a:t>aprueba</a:t>
            </a:r>
            <a:r>
              <a:rPr lang="en-US" sz="3600" dirty="0"/>
              <a:t> </a:t>
            </a:r>
            <a:r>
              <a:rPr lang="en-US" sz="3600" dirty="0" err="1"/>
              <a:t>su</a:t>
            </a:r>
            <a:r>
              <a:rPr lang="en-US" sz="3600" dirty="0"/>
              <a:t> </a:t>
            </a:r>
            <a:r>
              <a:rPr lang="en-US" sz="3600" dirty="0" err="1"/>
              <a:t>camino</a:t>
            </a:r>
            <a:r>
              <a:rPr lang="en-US" sz="3600" dirty="0"/>
              <a:t>”. </a:t>
            </a:r>
          </a:p>
          <a:p>
            <a:pPr lvl="1"/>
            <a:r>
              <a:rPr lang="en-US" dirty="0" err="1"/>
              <a:t>Salmos</a:t>
            </a:r>
            <a:r>
              <a:rPr lang="en-US" dirty="0"/>
              <a:t> 37:23</a:t>
            </a:r>
          </a:p>
          <a:p>
            <a:r>
              <a:rPr lang="en-US" sz="3600" dirty="0"/>
              <a:t>“</a:t>
            </a:r>
            <a:r>
              <a:rPr lang="en-US" sz="3600" dirty="0" err="1"/>
              <a:t>Encomienda</a:t>
            </a:r>
            <a:r>
              <a:rPr lang="en-US" sz="3600" dirty="0"/>
              <a:t> a </a:t>
            </a:r>
            <a:r>
              <a:rPr lang="en-US" sz="3600" dirty="0" err="1"/>
              <a:t>Jehová</a:t>
            </a:r>
            <a:r>
              <a:rPr lang="en-US" sz="3600" dirty="0"/>
              <a:t> </a:t>
            </a:r>
            <a:r>
              <a:rPr lang="en-US" sz="3600" dirty="0" err="1"/>
              <a:t>tus</a:t>
            </a:r>
            <a:r>
              <a:rPr lang="en-US" sz="3600" dirty="0"/>
              <a:t> </a:t>
            </a:r>
            <a:r>
              <a:rPr lang="en-US" sz="3600" dirty="0" err="1"/>
              <a:t>obras</a:t>
            </a:r>
            <a:r>
              <a:rPr lang="en-US" sz="3600" dirty="0"/>
              <a:t> y </a:t>
            </a:r>
            <a:r>
              <a:rPr lang="en-US" sz="3600" dirty="0" err="1"/>
              <a:t>tus</a:t>
            </a:r>
            <a:r>
              <a:rPr lang="en-US" sz="3600" dirty="0"/>
              <a:t> </a:t>
            </a:r>
            <a:r>
              <a:rPr lang="en-US" sz="3600" dirty="0" err="1"/>
              <a:t>pensamientos</a:t>
            </a:r>
            <a:r>
              <a:rPr lang="en-US" sz="3600" dirty="0"/>
              <a:t> </a:t>
            </a:r>
            <a:r>
              <a:rPr lang="en-US" sz="3600" dirty="0" err="1"/>
              <a:t>serán</a:t>
            </a:r>
            <a:r>
              <a:rPr lang="en-US" sz="3600" dirty="0"/>
              <a:t> </a:t>
            </a:r>
            <a:r>
              <a:rPr lang="en-US" sz="3600" b="1" i="1" dirty="0" err="1"/>
              <a:t>afirmados</a:t>
            </a:r>
            <a:r>
              <a:rPr lang="en-US" sz="3600" dirty="0"/>
              <a:t>”. </a:t>
            </a:r>
          </a:p>
          <a:p>
            <a:pPr lvl="1"/>
            <a:r>
              <a:rPr lang="en-US" dirty="0" err="1"/>
              <a:t>Proverbios</a:t>
            </a:r>
            <a:r>
              <a:rPr lang="en-US" dirty="0"/>
              <a:t> 16:2-4</a:t>
            </a: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752600"/>
          </a:xfrm>
        </p:spPr>
        <p:txBody>
          <a:bodyPr/>
          <a:lstStyle/>
          <a:p>
            <a:pPr eaLnBrk="1" hangingPunct="1"/>
            <a:r>
              <a:rPr lang="es-ES_tradnl" dirty="0"/>
              <a:t>3.- Establezca sus Límites</a:t>
            </a:r>
          </a:p>
        </p:txBody>
      </p:sp>
      <p:sp>
        <p:nvSpPr>
          <p:cNvPr id="14339" name="Rectangle 3"/>
          <p:cNvSpPr>
            <a:spLocks noGrp="1" noChangeArrowheads="1"/>
          </p:cNvSpPr>
          <p:nvPr>
            <p:ph idx="1"/>
          </p:nvPr>
        </p:nvSpPr>
        <p:spPr>
          <a:xfrm>
            <a:off x="685800" y="1676400"/>
            <a:ext cx="7772400" cy="4876800"/>
          </a:xfrm>
        </p:spPr>
        <p:txBody>
          <a:bodyPr/>
          <a:lstStyle/>
          <a:p>
            <a:pPr eaLnBrk="1" hangingPunct="1">
              <a:lnSpc>
                <a:spcPct val="80000"/>
              </a:lnSpc>
            </a:pPr>
            <a:r>
              <a:rPr lang="es-ES_tradnl" b="1" dirty="0"/>
              <a:t>Factores Negociables</a:t>
            </a:r>
          </a:p>
          <a:p>
            <a:pPr lvl="1" eaLnBrk="1" hangingPunct="1">
              <a:lnSpc>
                <a:spcPct val="80000"/>
              </a:lnSpc>
            </a:pPr>
            <a:r>
              <a:rPr lang="es-ES_tradnl" sz="3200" dirty="0"/>
              <a:t>Cantidad</a:t>
            </a:r>
          </a:p>
          <a:p>
            <a:pPr lvl="1" eaLnBrk="1" hangingPunct="1">
              <a:lnSpc>
                <a:spcPct val="80000"/>
              </a:lnSpc>
            </a:pPr>
            <a:r>
              <a:rPr lang="es-ES_tradnl" sz="3200" dirty="0"/>
              <a:t>Garantía</a:t>
            </a:r>
          </a:p>
          <a:p>
            <a:pPr lvl="1" eaLnBrk="1" hangingPunct="1">
              <a:lnSpc>
                <a:spcPct val="80000"/>
              </a:lnSpc>
            </a:pPr>
            <a:r>
              <a:rPr lang="es-ES_tradnl" sz="3200" dirty="0"/>
              <a:t>Condiciones de Crédito</a:t>
            </a:r>
          </a:p>
          <a:p>
            <a:pPr lvl="1" eaLnBrk="1" hangingPunct="1">
              <a:lnSpc>
                <a:spcPct val="80000"/>
              </a:lnSpc>
            </a:pPr>
            <a:r>
              <a:rPr lang="es-ES_tradnl" sz="3200" dirty="0"/>
              <a:t>Tiempos de Entrega</a:t>
            </a:r>
          </a:p>
          <a:p>
            <a:pPr lvl="1" eaLnBrk="1" hangingPunct="1">
              <a:lnSpc>
                <a:spcPct val="80000"/>
              </a:lnSpc>
            </a:pPr>
            <a:r>
              <a:rPr lang="es-ES_tradnl" sz="3200" dirty="0"/>
              <a:t>Precio (establecer un rango)</a:t>
            </a:r>
          </a:p>
          <a:p>
            <a:pPr eaLnBrk="1" hangingPunct="1">
              <a:lnSpc>
                <a:spcPct val="80000"/>
              </a:lnSpc>
            </a:pPr>
            <a:r>
              <a:rPr lang="es-ES_tradnl" b="1" dirty="0"/>
              <a:t>Factores No Negociables</a:t>
            </a:r>
          </a:p>
          <a:p>
            <a:pPr lvl="1" eaLnBrk="1" hangingPunct="1">
              <a:lnSpc>
                <a:spcPct val="80000"/>
              </a:lnSpc>
            </a:pPr>
            <a:r>
              <a:rPr lang="es-ES_tradnl" sz="3200" dirty="0"/>
              <a:t>Código de </a:t>
            </a:r>
            <a:r>
              <a:rPr lang="es-ES_tradnl" sz="3200" dirty="0" err="1"/>
              <a:t>Etica</a:t>
            </a:r>
            <a:endParaRPr lang="es-ES_tradnl" sz="3200" dirty="0"/>
          </a:p>
          <a:p>
            <a:pPr lvl="1" eaLnBrk="1" hangingPunct="1">
              <a:lnSpc>
                <a:spcPct val="80000"/>
              </a:lnSpc>
            </a:pPr>
            <a:r>
              <a:rPr lang="es-ES_tradnl" sz="3200" dirty="0"/>
              <a:t>La Estrategia de largo plazo</a:t>
            </a:r>
          </a:p>
          <a:p>
            <a:pPr lvl="1" eaLnBrk="1" hangingPunct="1">
              <a:lnSpc>
                <a:spcPct val="80000"/>
              </a:lnSpc>
              <a:buNone/>
            </a:pPr>
            <a:endParaRPr lang="es-ES_tradnl" sz="3200" dirty="0"/>
          </a:p>
          <a:p>
            <a:pPr eaLnBrk="1" hangingPunct="1">
              <a:lnSpc>
                <a:spcPct val="80000"/>
              </a:lnSpc>
              <a:buNone/>
            </a:pPr>
            <a:endParaRPr lang="es-ES_tradnl" sz="3200" dirty="0"/>
          </a:p>
          <a:p>
            <a:pPr eaLnBrk="1" hangingPunct="1">
              <a:lnSpc>
                <a:spcPct val="80000"/>
              </a:lnSpc>
            </a:pPr>
            <a:endParaRPr lang="es-ES_tradnl" sz="28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0" dur="500"/>
                                        <p:tgtEl>
                                          <p:spTgt spid="1433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3" dur="500"/>
                                        <p:tgtEl>
                                          <p:spTgt spid="1433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6" dur="500"/>
                                        <p:tgtEl>
                                          <p:spTgt spid="1433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19" dur="500"/>
                                        <p:tgtEl>
                                          <p:spTgt spid="14339">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22" dur="500"/>
                                        <p:tgtEl>
                                          <p:spTgt spid="143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27" dur="500"/>
                                        <p:tgtEl>
                                          <p:spTgt spid="14339">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4339">
                                            <p:txEl>
                                              <p:pRg st="7" end="7"/>
                                            </p:txEl>
                                          </p:spTgt>
                                        </p:tgtEl>
                                        <p:attrNameLst>
                                          <p:attrName>style.visibility</p:attrName>
                                        </p:attrNameLst>
                                      </p:cBhvr>
                                      <p:to>
                                        <p:strVal val="visible"/>
                                      </p:to>
                                    </p:set>
                                    <p:animEffect transition="in" filter="blinds(horizontal)">
                                      <p:cBhvr>
                                        <p:cTn id="30" dur="500"/>
                                        <p:tgtEl>
                                          <p:spTgt spid="14339">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4339">
                                            <p:txEl>
                                              <p:pRg st="8" end="8"/>
                                            </p:txEl>
                                          </p:spTgt>
                                        </p:tgtEl>
                                        <p:attrNameLst>
                                          <p:attrName>style.visibility</p:attrName>
                                        </p:attrNameLst>
                                      </p:cBhvr>
                                      <p:to>
                                        <p:strVal val="visible"/>
                                      </p:to>
                                    </p:set>
                                    <p:animEffect transition="in" filter="blinds(horizontal)">
                                      <p:cBhvr>
                                        <p:cTn id="33"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a:t>
            </a:r>
            <a:r>
              <a:rPr lang="en-US" dirty="0" err="1"/>
              <a:t>Negociable</a:t>
            </a:r>
            <a:endParaRPr lang="en-US" dirty="0"/>
          </a:p>
        </p:txBody>
      </p:sp>
      <p:sp>
        <p:nvSpPr>
          <p:cNvPr id="3" name="Content Placeholder 2"/>
          <p:cNvSpPr>
            <a:spLocks noGrp="1"/>
          </p:cNvSpPr>
          <p:nvPr>
            <p:ph idx="1"/>
          </p:nvPr>
        </p:nvSpPr>
        <p:spPr/>
        <p:txBody>
          <a:bodyPr/>
          <a:lstStyle/>
          <a:p>
            <a:r>
              <a:rPr lang="en-US" sz="4400" dirty="0"/>
              <a:t>“</a:t>
            </a:r>
            <a:r>
              <a:rPr lang="en-US" sz="4400" dirty="0" err="1"/>
              <a:t>Compra</a:t>
            </a:r>
            <a:r>
              <a:rPr lang="en-US" sz="4400" dirty="0"/>
              <a:t> la </a:t>
            </a:r>
            <a:r>
              <a:rPr lang="en-US" sz="4400" dirty="0" err="1"/>
              <a:t>verdad</a:t>
            </a:r>
            <a:r>
              <a:rPr lang="en-US" sz="4400" dirty="0"/>
              <a:t> y </a:t>
            </a:r>
            <a:r>
              <a:rPr lang="en-US" sz="4400" b="1" i="1" dirty="0"/>
              <a:t>no la </a:t>
            </a:r>
            <a:r>
              <a:rPr lang="en-US" sz="4400" b="1" i="1" dirty="0" err="1"/>
              <a:t>vendas</a:t>
            </a:r>
            <a:r>
              <a:rPr lang="en-US" sz="4400" dirty="0" err="1"/>
              <a:t>;la</a:t>
            </a:r>
            <a:r>
              <a:rPr lang="en-US" sz="4400" dirty="0"/>
              <a:t> </a:t>
            </a:r>
            <a:r>
              <a:rPr lang="en-US" sz="4400" dirty="0" err="1"/>
              <a:t>sabiduría</a:t>
            </a:r>
            <a:r>
              <a:rPr lang="en-US" sz="4400" dirty="0"/>
              <a:t>, la </a:t>
            </a:r>
            <a:r>
              <a:rPr lang="en-US" sz="4400" dirty="0" err="1"/>
              <a:t>enseñanza</a:t>
            </a:r>
            <a:r>
              <a:rPr lang="en-US" sz="4400" dirty="0"/>
              <a:t> y la </a:t>
            </a:r>
            <a:r>
              <a:rPr lang="en-US" sz="4400" dirty="0" err="1"/>
              <a:t>inteligencia</a:t>
            </a:r>
            <a:r>
              <a:rPr lang="en-US" sz="4400" dirty="0"/>
              <a:t>”.</a:t>
            </a:r>
          </a:p>
          <a:p>
            <a:pPr lvl="1"/>
            <a:r>
              <a:rPr lang="en-US" dirty="0" err="1"/>
              <a:t>Proverbios</a:t>
            </a:r>
            <a:r>
              <a:rPr lang="en-US" dirty="0"/>
              <a:t> 23:23</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Código</a:t>
            </a:r>
            <a:r>
              <a:rPr lang="en-US" dirty="0"/>
              <a:t> de </a:t>
            </a:r>
            <a:r>
              <a:rPr lang="en-US" dirty="0" err="1"/>
              <a:t>Ética</a:t>
            </a:r>
            <a:r>
              <a:rPr lang="en-US" dirty="0"/>
              <a:t>…</a:t>
            </a:r>
          </a:p>
        </p:txBody>
      </p:sp>
      <p:sp>
        <p:nvSpPr>
          <p:cNvPr id="3" name="Content Placeholder 2"/>
          <p:cNvSpPr>
            <a:spLocks noGrp="1"/>
          </p:cNvSpPr>
          <p:nvPr>
            <p:ph idx="1"/>
          </p:nvPr>
        </p:nvSpPr>
        <p:spPr/>
        <p:txBody>
          <a:bodyPr/>
          <a:lstStyle/>
          <a:p>
            <a:r>
              <a:rPr lang="en-US" sz="4000" dirty="0"/>
              <a:t>“</a:t>
            </a:r>
            <a:r>
              <a:rPr lang="en-US" sz="4000" dirty="0" err="1"/>
              <a:t>Pues</a:t>
            </a:r>
            <a:r>
              <a:rPr lang="en-US" sz="4000" dirty="0"/>
              <a:t> </a:t>
            </a:r>
            <a:r>
              <a:rPr lang="en-US" sz="4000" dirty="0" err="1"/>
              <a:t>busco</a:t>
            </a:r>
            <a:r>
              <a:rPr lang="en-US" sz="4000" dirty="0"/>
              <a:t> </a:t>
            </a:r>
            <a:r>
              <a:rPr lang="en-US" sz="4000" dirty="0" err="1"/>
              <a:t>ahora</a:t>
            </a:r>
            <a:r>
              <a:rPr lang="en-US" sz="4000" dirty="0"/>
              <a:t> </a:t>
            </a:r>
            <a:r>
              <a:rPr lang="en-US" sz="4000" b="1" i="1" dirty="0"/>
              <a:t>el favor de los hombres o el de Dios</a:t>
            </a:r>
            <a:r>
              <a:rPr lang="en-US" sz="4000" dirty="0"/>
              <a:t>? O </a:t>
            </a:r>
            <a:r>
              <a:rPr lang="en-US" sz="4000" dirty="0" err="1"/>
              <a:t>trato</a:t>
            </a:r>
            <a:r>
              <a:rPr lang="en-US" sz="4000" dirty="0"/>
              <a:t> de </a:t>
            </a:r>
            <a:r>
              <a:rPr lang="en-US" sz="4000" dirty="0" err="1"/>
              <a:t>agradar</a:t>
            </a:r>
            <a:r>
              <a:rPr lang="en-US" sz="4000" dirty="0"/>
              <a:t> a los hombres?  </a:t>
            </a:r>
            <a:r>
              <a:rPr lang="en-US" sz="4000" dirty="0" err="1"/>
              <a:t>Pues</a:t>
            </a:r>
            <a:r>
              <a:rPr lang="en-US" sz="4000" dirty="0"/>
              <a:t> </a:t>
            </a:r>
            <a:r>
              <a:rPr lang="en-US" sz="4000" dirty="0" err="1"/>
              <a:t>si</a:t>
            </a:r>
            <a:r>
              <a:rPr lang="en-US" sz="4000" dirty="0"/>
              <a:t> </a:t>
            </a:r>
            <a:r>
              <a:rPr lang="en-US" sz="4000" dirty="0" err="1"/>
              <a:t>todavía</a:t>
            </a:r>
            <a:r>
              <a:rPr lang="en-US" sz="4000" dirty="0"/>
              <a:t> </a:t>
            </a:r>
            <a:r>
              <a:rPr lang="en-US" sz="4000" dirty="0" err="1"/>
              <a:t>agradara</a:t>
            </a:r>
            <a:r>
              <a:rPr lang="en-US" sz="4000" dirty="0"/>
              <a:t> a los hombres, no </a:t>
            </a:r>
            <a:r>
              <a:rPr lang="en-US" sz="4000" dirty="0" err="1"/>
              <a:t>sería</a:t>
            </a:r>
            <a:r>
              <a:rPr lang="en-US" sz="4000" dirty="0"/>
              <a:t> </a:t>
            </a:r>
            <a:r>
              <a:rPr lang="en-US" sz="4000" dirty="0" err="1"/>
              <a:t>siervo</a:t>
            </a:r>
            <a:r>
              <a:rPr lang="en-US" sz="4000" dirty="0"/>
              <a:t> de Cristo”. </a:t>
            </a:r>
          </a:p>
          <a:p>
            <a:pPr lvl="1"/>
            <a:r>
              <a:rPr lang="en-US" dirty="0" err="1"/>
              <a:t>Gálatas</a:t>
            </a:r>
            <a:r>
              <a:rPr lang="en-US" dirty="0"/>
              <a:t> 1:10</a:t>
            </a: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Jesús rechaza la propuesta de Satanás</a:t>
            </a:r>
          </a:p>
        </p:txBody>
      </p:sp>
      <p:sp>
        <p:nvSpPr>
          <p:cNvPr id="3" name="Marcador de contenido 2"/>
          <p:cNvSpPr>
            <a:spLocks noGrp="1"/>
          </p:cNvSpPr>
          <p:nvPr>
            <p:ph idx="1"/>
          </p:nvPr>
        </p:nvSpPr>
        <p:spPr/>
        <p:txBody>
          <a:bodyPr/>
          <a:lstStyle/>
          <a:p>
            <a:r>
              <a:rPr lang="es-SV" dirty="0"/>
              <a:t>“Otra vez le llevó el diablo a un monte muy alto, y le mostró todos los reinos del mundo y la gloria de ellos, y le dijo: Todo esto te daré, </a:t>
            </a:r>
            <a:r>
              <a:rPr lang="es-SV" b="1" i="1" dirty="0"/>
              <a:t>si postrado me adorares</a:t>
            </a:r>
            <a:r>
              <a:rPr lang="es-SV" dirty="0"/>
              <a:t>. Entonces Jesús le dijo: Vete, Satanás, porque </a:t>
            </a:r>
            <a:r>
              <a:rPr lang="es-SV" b="1" i="1" dirty="0"/>
              <a:t>escrito está</a:t>
            </a:r>
            <a:r>
              <a:rPr lang="es-SV" dirty="0"/>
              <a:t>: Al Señor tu Dios adorarás, y a él sólo servirás.”</a:t>
            </a:r>
          </a:p>
          <a:p>
            <a:pPr lvl="1"/>
            <a:r>
              <a:rPr lang="es-SV" dirty="0"/>
              <a:t>Mateo 4:8-10</a:t>
            </a:r>
          </a:p>
          <a:p>
            <a:pPr marL="0" indent="0">
              <a:buNone/>
            </a:pPr>
            <a:endParaRPr lang="es-SV" dirty="0"/>
          </a:p>
        </p:txBody>
      </p:sp>
    </p:spTree>
    <p:extLst>
      <p:ext uri="{BB962C8B-B14F-4D97-AF65-F5344CB8AC3E}">
        <p14:creationId xmlns:p14="http://schemas.microsoft.com/office/powerpoint/2010/main" val="51293351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s-ES_tradnl"/>
              <a:t>Objetivos </a:t>
            </a:r>
          </a:p>
        </p:txBody>
      </p:sp>
      <p:sp>
        <p:nvSpPr>
          <p:cNvPr id="6147" name="Rectangle 3"/>
          <p:cNvSpPr>
            <a:spLocks noGrp="1" noChangeArrowheads="1"/>
          </p:cNvSpPr>
          <p:nvPr>
            <p:ph idx="1"/>
          </p:nvPr>
        </p:nvSpPr>
        <p:spPr>
          <a:xfrm>
            <a:off x="685800" y="1828800"/>
            <a:ext cx="7772400" cy="4114800"/>
          </a:xfrm>
        </p:spPr>
        <p:txBody>
          <a:bodyPr/>
          <a:lstStyle/>
          <a:p>
            <a:pPr eaLnBrk="1" hangingPunct="1"/>
            <a:endParaRPr lang="es-ES_tradnl" dirty="0"/>
          </a:p>
          <a:p>
            <a:pPr eaLnBrk="1" hangingPunct="1"/>
            <a:r>
              <a:rPr lang="es-ES_tradnl" dirty="0"/>
              <a:t>Conocer las técnicas de una negociación </a:t>
            </a:r>
            <a:r>
              <a:rPr lang="es-ES_tradnl" b="1" i="1" dirty="0"/>
              <a:t>Ganar-Ganar</a:t>
            </a:r>
            <a:r>
              <a:rPr lang="es-ES_tradnl" dirty="0"/>
              <a:t> que  permita alcanzar concesiones y acuerdos satisfactorios para todas las partes involucradas.</a:t>
            </a:r>
          </a:p>
          <a:p>
            <a:pPr eaLnBrk="1" hangingPunct="1"/>
            <a:r>
              <a:rPr lang="es-ES_tradnl" dirty="0"/>
              <a:t>Conocer los principios bíblicos que rigen la negociación.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_tradnl"/>
              <a:t>4.- Haga Preguntas</a:t>
            </a:r>
          </a:p>
        </p:txBody>
      </p:sp>
      <p:sp>
        <p:nvSpPr>
          <p:cNvPr id="15363" name="Rectangle 3"/>
          <p:cNvSpPr>
            <a:spLocks noGrp="1" noChangeArrowheads="1"/>
          </p:cNvSpPr>
          <p:nvPr>
            <p:ph sz="half" idx="1"/>
          </p:nvPr>
        </p:nvSpPr>
        <p:spPr>
          <a:xfrm>
            <a:off x="685800" y="1905000"/>
            <a:ext cx="3810000" cy="4114800"/>
          </a:xfrm>
        </p:spPr>
        <p:txBody>
          <a:bodyPr/>
          <a:lstStyle/>
          <a:p>
            <a:pPr eaLnBrk="1" hangingPunct="1"/>
            <a:r>
              <a:rPr lang="es-ES_tradnl" sz="3200"/>
              <a:t>Buscar los verdaderos motivadores detrás de los requerimientos.</a:t>
            </a:r>
          </a:p>
          <a:p>
            <a:pPr eaLnBrk="1" hangingPunct="1"/>
            <a:r>
              <a:rPr lang="es-ES_tradnl" sz="3200"/>
              <a:t>No basarse en suposiciones.</a:t>
            </a:r>
          </a:p>
          <a:p>
            <a:pPr eaLnBrk="1" hangingPunct="1"/>
            <a:r>
              <a:rPr lang="es-ES_tradnl" sz="3200"/>
              <a:t>Ser objetivo.</a:t>
            </a:r>
          </a:p>
        </p:txBody>
      </p:sp>
      <p:pic>
        <p:nvPicPr>
          <p:cNvPr id="15364" name="Picture 26" descr="PPP_IBUSC_CLP_Unanswered_Questions_S.png"/>
          <p:cNvPicPr>
            <a:picLocks noGrp="1" noChangeAspect="1"/>
          </p:cNvPicPr>
          <p:nvPr>
            <p:ph sz="half" idx="2"/>
          </p:nvPr>
        </p:nvPicPr>
        <p:blipFill>
          <a:blip r:embed="rId2" cstate="print"/>
          <a:srcRect/>
          <a:stretch>
            <a:fillRect/>
          </a:stretch>
        </p:blipFill>
        <p:spPr>
          <a:xfrm>
            <a:off x="4724400" y="2667000"/>
            <a:ext cx="3886200" cy="3200400"/>
          </a:xfr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2"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Preguntas de Identificación</a:t>
            </a:r>
          </a:p>
        </p:txBody>
      </p:sp>
      <p:sp>
        <p:nvSpPr>
          <p:cNvPr id="3" name="Content Placeholder 2"/>
          <p:cNvSpPr>
            <a:spLocks noGrp="1"/>
          </p:cNvSpPr>
          <p:nvPr>
            <p:ph idx="1"/>
          </p:nvPr>
        </p:nvSpPr>
        <p:spPr/>
        <p:txBody>
          <a:bodyPr/>
          <a:lstStyle/>
          <a:p>
            <a:r>
              <a:rPr lang="es-ES_tradnl" dirty="0"/>
              <a:t>¿Por qué desea cambiar de casa?</a:t>
            </a:r>
          </a:p>
          <a:p>
            <a:r>
              <a:rPr lang="es-ES_tradnl" dirty="0"/>
              <a:t>¿Qué no le gusta de su casa actual?</a:t>
            </a:r>
          </a:p>
          <a:p>
            <a:r>
              <a:rPr lang="es-ES_tradnl" dirty="0"/>
              <a:t>¿Tiene alguna zona de preferencia?</a:t>
            </a:r>
          </a:p>
          <a:p>
            <a:r>
              <a:rPr lang="es-ES_tradnl" dirty="0"/>
              <a:t>¿Cuántas personas habitarán en la casa?</a:t>
            </a:r>
          </a:p>
          <a:p>
            <a:r>
              <a:rPr lang="es-ES_tradnl" dirty="0"/>
              <a:t>¿De qué edades se compone su grupo familiar?</a:t>
            </a:r>
          </a:p>
          <a:p>
            <a:r>
              <a:rPr lang="es-ES_tradnl" dirty="0"/>
              <a:t>¿Qué presupuesto tiene?</a:t>
            </a:r>
          </a:p>
          <a:p>
            <a:endParaRPr lang="es-ES_tradnl" dirty="0"/>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ES_tradnl"/>
              <a:t>5.- Identifique sus Fortalezas </a:t>
            </a:r>
          </a:p>
        </p:txBody>
      </p:sp>
      <p:sp>
        <p:nvSpPr>
          <p:cNvPr id="16387" name="Rectangle 3"/>
          <p:cNvSpPr>
            <a:spLocks noGrp="1" noChangeArrowheads="1"/>
          </p:cNvSpPr>
          <p:nvPr>
            <p:ph idx="1"/>
          </p:nvPr>
        </p:nvSpPr>
        <p:spPr/>
        <p:txBody>
          <a:bodyPr/>
          <a:lstStyle/>
          <a:p>
            <a:pPr eaLnBrk="1" hangingPunct="1"/>
            <a:r>
              <a:rPr lang="es-ES_tradnl" dirty="0"/>
              <a:t>Fortalezas</a:t>
            </a:r>
          </a:p>
          <a:p>
            <a:pPr lvl="1" eaLnBrk="1" hangingPunct="1"/>
            <a:r>
              <a:rPr lang="es-ES_tradnl" sz="3200" dirty="0"/>
              <a:t>Integridad</a:t>
            </a:r>
          </a:p>
          <a:p>
            <a:pPr lvl="1" eaLnBrk="1" hangingPunct="1"/>
            <a:r>
              <a:rPr lang="es-ES_tradnl" sz="3200" dirty="0"/>
              <a:t>Mercadológicas</a:t>
            </a:r>
          </a:p>
          <a:p>
            <a:pPr lvl="1" eaLnBrk="1" hangingPunct="1"/>
            <a:r>
              <a:rPr lang="es-ES_tradnl" sz="3200" dirty="0"/>
              <a:t>Tecnológicas</a:t>
            </a:r>
          </a:p>
          <a:p>
            <a:pPr lvl="1" eaLnBrk="1" hangingPunct="1"/>
            <a:r>
              <a:rPr lang="es-ES_tradnl" sz="3200" dirty="0"/>
              <a:t>Financieras</a:t>
            </a:r>
          </a:p>
          <a:p>
            <a:pPr lvl="1" eaLnBrk="1" hangingPunct="1"/>
            <a:r>
              <a:rPr lang="es-ES_tradnl" sz="3200" dirty="0"/>
              <a:t>Innovación</a:t>
            </a:r>
          </a:p>
          <a:p>
            <a:pPr lvl="1" eaLnBrk="1" hangingPunct="1"/>
            <a:r>
              <a:rPr lang="es-ES_tradnl" sz="3200" dirty="0"/>
              <a:t>Exclusividad</a:t>
            </a:r>
          </a:p>
          <a:p>
            <a:pPr lvl="1" eaLnBrk="1" hangingPunct="1"/>
            <a:r>
              <a:rPr lang="es-ES_tradnl" sz="3200" dirty="0"/>
              <a:t>Operativas</a:t>
            </a:r>
          </a:p>
          <a:p>
            <a:pPr lvl="1" eaLnBrk="1" hangingPunct="1"/>
            <a:endParaRPr lang="es-ES_tradnl" dirty="0"/>
          </a:p>
          <a:p>
            <a:pPr lvl="1" eaLnBrk="1" hangingPunct="1"/>
            <a:endParaRPr lang="es-ES_tradnl" dirty="0"/>
          </a:p>
        </p:txBody>
      </p:sp>
      <p:pic>
        <p:nvPicPr>
          <p:cNvPr id="16388" name="Picture 5" descr="C:\Users\Karla de Hasbun\Downloads\PPP_IBUSC_PRD_Stretching_It_Up_Red_S 6\PPP_IBUSC_CLP_Stretching_It_Up_Red_S.png"/>
          <p:cNvPicPr>
            <a:picLocks noChangeAspect="1" noChangeArrowheads="1"/>
          </p:cNvPicPr>
          <p:nvPr/>
        </p:nvPicPr>
        <p:blipFill>
          <a:blip r:embed="rId2" cstate="print"/>
          <a:srcRect/>
          <a:stretch>
            <a:fillRect/>
          </a:stretch>
        </p:blipFill>
        <p:spPr bwMode="auto">
          <a:xfrm>
            <a:off x="4648200" y="2514600"/>
            <a:ext cx="3810000" cy="35814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par>
                                <p:cTn id="8" presetID="3" presetClass="entr" presetSubtype="10" fill="hold" nodeType="withEffect">
                                  <p:stCondLst>
                                    <p:cond delay="0"/>
                                  </p:stCondLst>
                                  <p:childTnLst>
                                    <p:set>
                                      <p:cBhvr>
                                        <p:cTn id="9"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0" dur="500"/>
                                        <p:tgtEl>
                                          <p:spTgt spid="1638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3" dur="500"/>
                                        <p:tgtEl>
                                          <p:spTgt spid="1638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6" dur="500"/>
                                        <p:tgtEl>
                                          <p:spTgt spid="1638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9" dur="500"/>
                                        <p:tgtEl>
                                          <p:spTgt spid="1638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2" dur="500"/>
                                        <p:tgtEl>
                                          <p:spTgt spid="1638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5" dur="500"/>
                                        <p:tgtEl>
                                          <p:spTgt spid="16387">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8" dur="500"/>
                                        <p:tgtEl>
                                          <p:spTgt spid="16387">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1"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_tradnl"/>
              <a:t>6.- Despierte el Interés de su Contraparte</a:t>
            </a:r>
          </a:p>
        </p:txBody>
      </p:sp>
      <p:sp>
        <p:nvSpPr>
          <p:cNvPr id="17411" name="Rectangle 3"/>
          <p:cNvSpPr>
            <a:spLocks noGrp="1" noChangeArrowheads="1"/>
          </p:cNvSpPr>
          <p:nvPr>
            <p:ph sz="half" idx="1"/>
          </p:nvPr>
        </p:nvSpPr>
        <p:spPr>
          <a:xfrm>
            <a:off x="685800" y="2492896"/>
            <a:ext cx="3810000" cy="3831704"/>
          </a:xfrm>
        </p:spPr>
        <p:txBody>
          <a:bodyPr/>
          <a:lstStyle/>
          <a:p>
            <a:pPr eaLnBrk="1" hangingPunct="1"/>
            <a:r>
              <a:rPr lang="es-ES_tradnl" sz="3600" dirty="0"/>
              <a:t>¿Por qué debería aceptar la otra parte mi propuesta?</a:t>
            </a:r>
          </a:p>
          <a:p>
            <a:pPr eaLnBrk="1" hangingPunct="1"/>
            <a:r>
              <a:rPr lang="es-ES_tradnl" sz="3600" dirty="0"/>
              <a:t>Fortalezas / Beneficios</a:t>
            </a:r>
          </a:p>
        </p:txBody>
      </p:sp>
      <p:pic>
        <p:nvPicPr>
          <p:cNvPr id="17412" name="Picture 25" descr="PPP_IBUSI_CLP_BrightIdea_B.png"/>
          <p:cNvPicPr>
            <a:picLocks noGrp="1" noChangeAspect="1"/>
          </p:cNvPicPr>
          <p:nvPr>
            <p:ph sz="half" idx="2"/>
          </p:nvPr>
        </p:nvPicPr>
        <p:blipFill>
          <a:blip r:embed="rId2" cstate="print"/>
          <a:srcRect/>
          <a:stretch>
            <a:fillRect/>
          </a:stretch>
        </p:blipFill>
        <p:spPr>
          <a:xfrm>
            <a:off x="4648200" y="2743200"/>
            <a:ext cx="3810000" cy="3317875"/>
          </a:xfr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0" dur="500"/>
                                        <p:tgtEl>
                                          <p:spTgt spid="1741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3"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s-ES_tradnl"/>
              <a:t>Conviértalo en Beneficios</a:t>
            </a:r>
          </a:p>
        </p:txBody>
      </p:sp>
      <p:sp>
        <p:nvSpPr>
          <p:cNvPr id="18435" name="Text Placeholder 2"/>
          <p:cNvSpPr>
            <a:spLocks noGrp="1"/>
          </p:cNvSpPr>
          <p:nvPr>
            <p:ph type="body" idx="1"/>
          </p:nvPr>
        </p:nvSpPr>
        <p:spPr>
          <a:xfrm>
            <a:off x="612775" y="1828800"/>
            <a:ext cx="4040188" cy="639763"/>
          </a:xfrm>
        </p:spPr>
        <p:txBody>
          <a:bodyPr/>
          <a:lstStyle/>
          <a:p>
            <a:r>
              <a:rPr lang="es-ES_tradnl"/>
              <a:t>Fortalezas</a:t>
            </a:r>
          </a:p>
        </p:txBody>
      </p:sp>
      <p:sp>
        <p:nvSpPr>
          <p:cNvPr id="18436" name="Content Placeholder 3"/>
          <p:cNvSpPr>
            <a:spLocks noGrp="1"/>
          </p:cNvSpPr>
          <p:nvPr>
            <p:ph sz="half" idx="2"/>
          </p:nvPr>
        </p:nvSpPr>
        <p:spPr>
          <a:xfrm>
            <a:off x="612775" y="2468563"/>
            <a:ext cx="4040188" cy="3951287"/>
          </a:xfrm>
        </p:spPr>
        <p:txBody>
          <a:bodyPr/>
          <a:lstStyle/>
          <a:p>
            <a:r>
              <a:rPr lang="es-ES_tradnl"/>
              <a:t>Zona Exclusiva</a:t>
            </a:r>
          </a:p>
          <a:p>
            <a:r>
              <a:rPr lang="es-ES_tradnl"/>
              <a:t>Pluma con Vigilancia 24/7</a:t>
            </a:r>
          </a:p>
          <a:p>
            <a:r>
              <a:rPr lang="es-ES_tradnl"/>
              <a:t>Complejo de Recreo</a:t>
            </a:r>
          </a:p>
          <a:p>
            <a:r>
              <a:rPr lang="es-ES_tradnl"/>
              <a:t>Una sola planta</a:t>
            </a:r>
          </a:p>
          <a:p>
            <a:r>
              <a:rPr lang="es-ES_tradnl"/>
              <a:t>Cerca de la ciudad</a:t>
            </a:r>
          </a:p>
          <a:p>
            <a:r>
              <a:rPr lang="es-ES_tradnl"/>
              <a:t>Zona en crecimiento</a:t>
            </a:r>
          </a:p>
          <a:p>
            <a:r>
              <a:rPr lang="es-ES_tradnl"/>
              <a:t>Tecnología antisísmica</a:t>
            </a:r>
          </a:p>
          <a:p>
            <a:r>
              <a:rPr lang="es-ES_tradnl"/>
              <a:t>Diseño Moderno</a:t>
            </a:r>
          </a:p>
        </p:txBody>
      </p:sp>
      <p:sp>
        <p:nvSpPr>
          <p:cNvPr id="18437" name="Text Placeholder 4"/>
          <p:cNvSpPr>
            <a:spLocks noGrp="1"/>
          </p:cNvSpPr>
          <p:nvPr>
            <p:ph type="body" sz="quarter" idx="3"/>
          </p:nvPr>
        </p:nvSpPr>
        <p:spPr>
          <a:xfrm>
            <a:off x="4800600" y="1828800"/>
            <a:ext cx="4041775" cy="639763"/>
          </a:xfrm>
        </p:spPr>
        <p:txBody>
          <a:bodyPr/>
          <a:lstStyle/>
          <a:p>
            <a:r>
              <a:rPr lang="es-ES_tradnl"/>
              <a:t>Beneficios</a:t>
            </a:r>
          </a:p>
        </p:txBody>
      </p:sp>
      <p:sp>
        <p:nvSpPr>
          <p:cNvPr id="18438" name="Content Placeholder 5"/>
          <p:cNvSpPr>
            <a:spLocks noGrp="1"/>
          </p:cNvSpPr>
          <p:nvPr>
            <p:ph sz="quarter" idx="4"/>
          </p:nvPr>
        </p:nvSpPr>
        <p:spPr>
          <a:xfrm>
            <a:off x="4800600" y="2468563"/>
            <a:ext cx="4041775" cy="3951287"/>
          </a:xfrm>
        </p:spPr>
        <p:txBody>
          <a:bodyPr/>
          <a:lstStyle/>
          <a:p>
            <a:r>
              <a:rPr lang="es-ES_tradnl" dirty="0"/>
              <a:t>Prestigio, Privacidad</a:t>
            </a:r>
          </a:p>
          <a:p>
            <a:r>
              <a:rPr lang="es-ES_tradnl" dirty="0"/>
              <a:t>Seguridad</a:t>
            </a:r>
          </a:p>
          <a:p>
            <a:r>
              <a:rPr lang="es-ES_tradnl" dirty="0"/>
              <a:t>Diversión para niños</a:t>
            </a:r>
          </a:p>
          <a:p>
            <a:r>
              <a:rPr lang="es-ES_tradnl" dirty="0"/>
              <a:t>Comodidad/seguridad</a:t>
            </a:r>
          </a:p>
          <a:p>
            <a:r>
              <a:rPr lang="es-ES_tradnl" dirty="0"/>
              <a:t>Conveniencia</a:t>
            </a:r>
          </a:p>
          <a:p>
            <a:r>
              <a:rPr lang="es-ES_tradnl" dirty="0"/>
              <a:t>Plusvalía</a:t>
            </a:r>
          </a:p>
          <a:p>
            <a:r>
              <a:rPr lang="es-ES_tradnl" dirty="0"/>
              <a:t>Seguridad</a:t>
            </a:r>
          </a:p>
          <a:p>
            <a:r>
              <a:rPr lang="es-ES_tradnl" dirty="0"/>
              <a:t>Refleja su estilo</a:t>
            </a:r>
          </a:p>
          <a:p>
            <a:endParaRPr lang="es-ES_tradnl"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7">
                                            <p:txEl>
                                              <p:pRg st="0" end="0"/>
                                            </p:txEl>
                                          </p:spTgt>
                                        </p:tgtEl>
                                        <p:attrNameLst>
                                          <p:attrName>style.visibility</p:attrName>
                                        </p:attrNameLst>
                                      </p:cBhvr>
                                      <p:to>
                                        <p:strVal val="visible"/>
                                      </p:to>
                                    </p:set>
                                    <p:animEffect transition="in" filter="blinds(horizontal)">
                                      <p:cBhvr>
                                        <p:cTn id="10" dur="500"/>
                                        <p:tgtEl>
                                          <p:spTgt spid="184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436">
                                            <p:txEl>
                                              <p:pRg st="0" end="0"/>
                                            </p:txEl>
                                          </p:spTgt>
                                        </p:tgtEl>
                                        <p:attrNameLst>
                                          <p:attrName>style.visibility</p:attrName>
                                        </p:attrNameLst>
                                      </p:cBhvr>
                                      <p:to>
                                        <p:strVal val="visible"/>
                                      </p:to>
                                    </p:set>
                                    <p:animEffect transition="in" filter="blinds(horizontal)">
                                      <p:cBhvr>
                                        <p:cTn id="15" dur="500"/>
                                        <p:tgtEl>
                                          <p:spTgt spid="18436">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438">
                                            <p:txEl>
                                              <p:pRg st="0" end="0"/>
                                            </p:txEl>
                                          </p:spTgt>
                                        </p:tgtEl>
                                        <p:attrNameLst>
                                          <p:attrName>style.visibility</p:attrName>
                                        </p:attrNameLst>
                                      </p:cBhvr>
                                      <p:to>
                                        <p:strVal val="visible"/>
                                      </p:to>
                                    </p:set>
                                    <p:animEffect transition="in" filter="blinds(horizontal)">
                                      <p:cBhvr>
                                        <p:cTn id="18" dur="500"/>
                                        <p:tgtEl>
                                          <p:spTgt spid="1843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436">
                                            <p:txEl>
                                              <p:pRg st="1" end="1"/>
                                            </p:txEl>
                                          </p:spTgt>
                                        </p:tgtEl>
                                        <p:attrNameLst>
                                          <p:attrName>style.visibility</p:attrName>
                                        </p:attrNameLst>
                                      </p:cBhvr>
                                      <p:to>
                                        <p:strVal val="visible"/>
                                      </p:to>
                                    </p:set>
                                    <p:animEffect transition="in" filter="blinds(horizontal)">
                                      <p:cBhvr>
                                        <p:cTn id="23" dur="500"/>
                                        <p:tgtEl>
                                          <p:spTgt spid="18436">
                                            <p:txEl>
                                              <p:pRg st="1" end="1"/>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438">
                                            <p:txEl>
                                              <p:pRg st="1" end="1"/>
                                            </p:txEl>
                                          </p:spTgt>
                                        </p:tgtEl>
                                        <p:attrNameLst>
                                          <p:attrName>style.visibility</p:attrName>
                                        </p:attrNameLst>
                                      </p:cBhvr>
                                      <p:to>
                                        <p:strVal val="visible"/>
                                      </p:to>
                                    </p:set>
                                    <p:animEffect transition="in" filter="blinds(horizontal)">
                                      <p:cBhvr>
                                        <p:cTn id="26" dur="500"/>
                                        <p:tgtEl>
                                          <p:spTgt spid="1843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31" dur="500"/>
                                        <p:tgtEl>
                                          <p:spTgt spid="18436">
                                            <p:txEl>
                                              <p:pRg st="2" end="2"/>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438">
                                            <p:txEl>
                                              <p:pRg st="2" end="2"/>
                                            </p:txEl>
                                          </p:spTgt>
                                        </p:tgtEl>
                                        <p:attrNameLst>
                                          <p:attrName>style.visibility</p:attrName>
                                        </p:attrNameLst>
                                      </p:cBhvr>
                                      <p:to>
                                        <p:strVal val="visible"/>
                                      </p:to>
                                    </p:set>
                                    <p:animEffect transition="in" filter="blinds(horizontal)">
                                      <p:cBhvr>
                                        <p:cTn id="34" dur="500"/>
                                        <p:tgtEl>
                                          <p:spTgt spid="1843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436">
                                            <p:txEl>
                                              <p:pRg st="3" end="3"/>
                                            </p:txEl>
                                          </p:spTgt>
                                        </p:tgtEl>
                                        <p:attrNameLst>
                                          <p:attrName>style.visibility</p:attrName>
                                        </p:attrNameLst>
                                      </p:cBhvr>
                                      <p:to>
                                        <p:strVal val="visible"/>
                                      </p:to>
                                    </p:set>
                                    <p:animEffect transition="in" filter="blinds(horizontal)">
                                      <p:cBhvr>
                                        <p:cTn id="39" dur="500"/>
                                        <p:tgtEl>
                                          <p:spTgt spid="18436">
                                            <p:txEl>
                                              <p:pRg st="3" end="3"/>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438">
                                            <p:txEl>
                                              <p:pRg st="3" end="3"/>
                                            </p:txEl>
                                          </p:spTgt>
                                        </p:tgtEl>
                                        <p:attrNameLst>
                                          <p:attrName>style.visibility</p:attrName>
                                        </p:attrNameLst>
                                      </p:cBhvr>
                                      <p:to>
                                        <p:strVal val="visible"/>
                                      </p:to>
                                    </p:set>
                                    <p:animEffect transition="in" filter="blinds(horizontal)">
                                      <p:cBhvr>
                                        <p:cTn id="42" dur="500"/>
                                        <p:tgtEl>
                                          <p:spTgt spid="1843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436">
                                            <p:txEl>
                                              <p:pRg st="4" end="4"/>
                                            </p:txEl>
                                          </p:spTgt>
                                        </p:tgtEl>
                                        <p:attrNameLst>
                                          <p:attrName>style.visibility</p:attrName>
                                        </p:attrNameLst>
                                      </p:cBhvr>
                                      <p:to>
                                        <p:strVal val="visible"/>
                                      </p:to>
                                    </p:set>
                                    <p:animEffect transition="in" filter="blinds(horizontal)">
                                      <p:cBhvr>
                                        <p:cTn id="47" dur="500"/>
                                        <p:tgtEl>
                                          <p:spTgt spid="18436">
                                            <p:txEl>
                                              <p:pRg st="4" end="4"/>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438">
                                            <p:txEl>
                                              <p:pRg st="4" end="4"/>
                                            </p:txEl>
                                          </p:spTgt>
                                        </p:tgtEl>
                                        <p:attrNameLst>
                                          <p:attrName>style.visibility</p:attrName>
                                        </p:attrNameLst>
                                      </p:cBhvr>
                                      <p:to>
                                        <p:strVal val="visible"/>
                                      </p:to>
                                    </p:set>
                                    <p:animEffect transition="in" filter="blinds(horizontal)">
                                      <p:cBhvr>
                                        <p:cTn id="50" dur="500"/>
                                        <p:tgtEl>
                                          <p:spTgt spid="18438">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8436">
                                            <p:txEl>
                                              <p:pRg st="5" end="5"/>
                                            </p:txEl>
                                          </p:spTgt>
                                        </p:tgtEl>
                                        <p:attrNameLst>
                                          <p:attrName>style.visibility</p:attrName>
                                        </p:attrNameLst>
                                      </p:cBhvr>
                                      <p:to>
                                        <p:strVal val="visible"/>
                                      </p:to>
                                    </p:set>
                                    <p:animEffect transition="in" filter="blinds(horizontal)">
                                      <p:cBhvr>
                                        <p:cTn id="55" dur="500"/>
                                        <p:tgtEl>
                                          <p:spTgt spid="18436">
                                            <p:txEl>
                                              <p:pRg st="5" end="5"/>
                                            </p:tx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8438">
                                            <p:txEl>
                                              <p:pRg st="5" end="5"/>
                                            </p:txEl>
                                          </p:spTgt>
                                        </p:tgtEl>
                                        <p:attrNameLst>
                                          <p:attrName>style.visibility</p:attrName>
                                        </p:attrNameLst>
                                      </p:cBhvr>
                                      <p:to>
                                        <p:strVal val="visible"/>
                                      </p:to>
                                    </p:set>
                                    <p:animEffect transition="in" filter="blinds(horizontal)">
                                      <p:cBhvr>
                                        <p:cTn id="58" dur="500"/>
                                        <p:tgtEl>
                                          <p:spTgt spid="18438">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8436">
                                            <p:txEl>
                                              <p:pRg st="6" end="6"/>
                                            </p:txEl>
                                          </p:spTgt>
                                        </p:tgtEl>
                                        <p:attrNameLst>
                                          <p:attrName>style.visibility</p:attrName>
                                        </p:attrNameLst>
                                      </p:cBhvr>
                                      <p:to>
                                        <p:strVal val="visible"/>
                                      </p:to>
                                    </p:set>
                                    <p:animEffect transition="in" filter="blinds(horizontal)">
                                      <p:cBhvr>
                                        <p:cTn id="63" dur="500"/>
                                        <p:tgtEl>
                                          <p:spTgt spid="18436">
                                            <p:txEl>
                                              <p:pRg st="6" end="6"/>
                                            </p:txEl>
                                          </p:spTgt>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8438">
                                            <p:txEl>
                                              <p:pRg st="6" end="6"/>
                                            </p:txEl>
                                          </p:spTgt>
                                        </p:tgtEl>
                                        <p:attrNameLst>
                                          <p:attrName>style.visibility</p:attrName>
                                        </p:attrNameLst>
                                      </p:cBhvr>
                                      <p:to>
                                        <p:strVal val="visible"/>
                                      </p:to>
                                    </p:set>
                                    <p:animEffect transition="in" filter="blinds(horizontal)">
                                      <p:cBhvr>
                                        <p:cTn id="66" dur="500"/>
                                        <p:tgtEl>
                                          <p:spTgt spid="18438">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8436">
                                            <p:txEl>
                                              <p:pRg st="7" end="7"/>
                                            </p:txEl>
                                          </p:spTgt>
                                        </p:tgtEl>
                                        <p:attrNameLst>
                                          <p:attrName>style.visibility</p:attrName>
                                        </p:attrNameLst>
                                      </p:cBhvr>
                                      <p:to>
                                        <p:strVal val="visible"/>
                                      </p:to>
                                    </p:set>
                                    <p:animEffect transition="in" filter="blinds(horizontal)">
                                      <p:cBhvr>
                                        <p:cTn id="71" dur="500"/>
                                        <p:tgtEl>
                                          <p:spTgt spid="18436">
                                            <p:txEl>
                                              <p:pRg st="7" end="7"/>
                                            </p:txEl>
                                          </p:spTgt>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8438">
                                            <p:txEl>
                                              <p:pRg st="7" end="7"/>
                                            </p:txEl>
                                          </p:spTgt>
                                        </p:tgtEl>
                                        <p:attrNameLst>
                                          <p:attrName>style.visibility</p:attrName>
                                        </p:attrNameLst>
                                      </p:cBhvr>
                                      <p:to>
                                        <p:strVal val="visible"/>
                                      </p:to>
                                    </p:set>
                                    <p:animEffect transition="in" filter="blinds(horizontal)">
                                      <p:cBhvr>
                                        <p:cTn id="74" dur="500"/>
                                        <p:tgtEl>
                                          <p:spTgt spid="184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build="p"/>
      <p:bldP spid="18437" grpId="0" build="p"/>
      <p:bldP spid="1843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El </a:t>
            </a:r>
            <a:r>
              <a:rPr lang="en-US" dirty="0" err="1"/>
              <a:t>Método</a:t>
            </a:r>
            <a:r>
              <a:rPr lang="en-US" dirty="0"/>
              <a:t> de </a:t>
            </a:r>
            <a:r>
              <a:rPr lang="en-US" dirty="0" err="1"/>
              <a:t>Jesús</a:t>
            </a:r>
            <a:endParaRPr lang="en-US" dirty="0"/>
          </a:p>
        </p:txBody>
      </p:sp>
      <p:sp>
        <p:nvSpPr>
          <p:cNvPr id="8" name="Content Placeholder 7"/>
          <p:cNvSpPr>
            <a:spLocks noGrp="1"/>
          </p:cNvSpPr>
          <p:nvPr>
            <p:ph idx="1"/>
          </p:nvPr>
        </p:nvSpPr>
        <p:spPr/>
        <p:txBody>
          <a:bodyPr/>
          <a:lstStyle/>
          <a:p>
            <a:r>
              <a:rPr lang="en-US" sz="3600" dirty="0"/>
              <a:t>“</a:t>
            </a:r>
            <a:r>
              <a:rPr lang="en-US" sz="3600" dirty="0" err="1"/>
              <a:t>Respondió</a:t>
            </a:r>
            <a:r>
              <a:rPr lang="en-US" sz="3600" dirty="0"/>
              <a:t> </a:t>
            </a:r>
            <a:r>
              <a:rPr lang="en-US" sz="3600" dirty="0" err="1"/>
              <a:t>Jesús</a:t>
            </a:r>
            <a:r>
              <a:rPr lang="en-US" sz="3600" dirty="0"/>
              <a:t> y le </a:t>
            </a:r>
            <a:r>
              <a:rPr lang="en-US" sz="3600" dirty="0" err="1"/>
              <a:t>dijo</a:t>
            </a:r>
            <a:r>
              <a:rPr lang="en-US" sz="3600" dirty="0"/>
              <a:t>: </a:t>
            </a:r>
            <a:r>
              <a:rPr lang="en-US" sz="3600" dirty="0" err="1"/>
              <a:t>Cualquiera</a:t>
            </a:r>
            <a:r>
              <a:rPr lang="en-US" sz="3600" dirty="0"/>
              <a:t> </a:t>
            </a:r>
            <a:r>
              <a:rPr lang="en-US" sz="3600" dirty="0" err="1"/>
              <a:t>que</a:t>
            </a:r>
            <a:r>
              <a:rPr lang="en-US" sz="3600" dirty="0"/>
              <a:t> </a:t>
            </a:r>
            <a:r>
              <a:rPr lang="en-US" sz="3600" dirty="0" err="1"/>
              <a:t>bebiere</a:t>
            </a:r>
            <a:r>
              <a:rPr lang="en-US" sz="3600" dirty="0"/>
              <a:t> de </a:t>
            </a:r>
            <a:r>
              <a:rPr lang="en-US" sz="3600" dirty="0" err="1"/>
              <a:t>esta</a:t>
            </a:r>
            <a:r>
              <a:rPr lang="en-US" sz="3600" dirty="0"/>
              <a:t> </a:t>
            </a:r>
            <a:r>
              <a:rPr lang="en-US" sz="3600" dirty="0" err="1"/>
              <a:t>agua</a:t>
            </a:r>
            <a:r>
              <a:rPr lang="en-US" sz="3600" dirty="0"/>
              <a:t> </a:t>
            </a:r>
            <a:r>
              <a:rPr lang="en-US" sz="3600" b="1" i="1" dirty="0" err="1"/>
              <a:t>volverá</a:t>
            </a:r>
            <a:r>
              <a:rPr lang="en-US" sz="3600" b="1" i="1" dirty="0"/>
              <a:t> a </a:t>
            </a:r>
            <a:r>
              <a:rPr lang="en-US" sz="3600" b="1" i="1" dirty="0" err="1"/>
              <a:t>tener</a:t>
            </a:r>
            <a:r>
              <a:rPr lang="en-US" sz="3600" b="1" i="1" dirty="0"/>
              <a:t> </a:t>
            </a:r>
            <a:r>
              <a:rPr lang="en-US" sz="3600" b="1" i="1" dirty="0" err="1"/>
              <a:t>sed</a:t>
            </a:r>
            <a:r>
              <a:rPr lang="en-US" sz="3600" dirty="0"/>
              <a:t>; </a:t>
            </a:r>
            <a:r>
              <a:rPr lang="en-US" sz="3600" dirty="0" err="1"/>
              <a:t>mas</a:t>
            </a:r>
            <a:r>
              <a:rPr lang="en-US" sz="3600" dirty="0"/>
              <a:t> el </a:t>
            </a:r>
            <a:r>
              <a:rPr lang="en-US" sz="3600" dirty="0" err="1"/>
              <a:t>que</a:t>
            </a:r>
            <a:r>
              <a:rPr lang="en-US" sz="3600" dirty="0"/>
              <a:t> </a:t>
            </a:r>
            <a:r>
              <a:rPr lang="en-US" sz="3600" dirty="0" err="1"/>
              <a:t>bebiere</a:t>
            </a:r>
            <a:r>
              <a:rPr lang="en-US" sz="3600" dirty="0"/>
              <a:t> del </a:t>
            </a:r>
            <a:r>
              <a:rPr lang="en-US" sz="3600" dirty="0" err="1"/>
              <a:t>agua</a:t>
            </a:r>
            <a:r>
              <a:rPr lang="en-US" sz="3600" dirty="0"/>
              <a:t> </a:t>
            </a:r>
            <a:r>
              <a:rPr lang="en-US" sz="3600" dirty="0" err="1"/>
              <a:t>que</a:t>
            </a:r>
            <a:r>
              <a:rPr lang="en-US" sz="3600" dirty="0"/>
              <a:t> </a:t>
            </a:r>
            <a:r>
              <a:rPr lang="en-US" sz="3600" dirty="0" err="1"/>
              <a:t>yo</a:t>
            </a:r>
            <a:r>
              <a:rPr lang="en-US" sz="3600" dirty="0"/>
              <a:t> le </a:t>
            </a:r>
            <a:r>
              <a:rPr lang="en-US" sz="3600" dirty="0" err="1"/>
              <a:t>daré</a:t>
            </a:r>
            <a:r>
              <a:rPr lang="en-US" sz="3600" dirty="0"/>
              <a:t>, </a:t>
            </a:r>
            <a:r>
              <a:rPr lang="en-US" sz="3600" b="1" i="1" dirty="0"/>
              <a:t>no </a:t>
            </a:r>
            <a:r>
              <a:rPr lang="en-US" sz="3600" b="1" i="1" dirty="0" err="1"/>
              <a:t>tendrá</a:t>
            </a:r>
            <a:r>
              <a:rPr lang="en-US" sz="3600" b="1" i="1" dirty="0"/>
              <a:t> </a:t>
            </a:r>
            <a:r>
              <a:rPr lang="en-US" sz="3600" b="1" i="1" dirty="0" err="1"/>
              <a:t>sed</a:t>
            </a:r>
            <a:r>
              <a:rPr lang="en-US" sz="3600" b="1" i="1" dirty="0"/>
              <a:t> </a:t>
            </a:r>
            <a:r>
              <a:rPr lang="en-US" sz="3600" b="1" i="1" dirty="0" err="1"/>
              <a:t>jamás</a:t>
            </a:r>
            <a:r>
              <a:rPr lang="en-US" sz="3600" dirty="0"/>
              <a:t>, </a:t>
            </a:r>
            <a:r>
              <a:rPr lang="en-US" sz="3600" dirty="0" err="1"/>
              <a:t>sino</a:t>
            </a:r>
            <a:r>
              <a:rPr lang="en-US" sz="3600" dirty="0"/>
              <a:t> </a:t>
            </a:r>
            <a:r>
              <a:rPr lang="en-US" sz="3600" dirty="0" err="1"/>
              <a:t>que</a:t>
            </a:r>
            <a:r>
              <a:rPr lang="en-US" sz="3600" dirty="0"/>
              <a:t> el </a:t>
            </a:r>
            <a:r>
              <a:rPr lang="en-US" sz="3600" dirty="0" err="1"/>
              <a:t>agua</a:t>
            </a:r>
            <a:r>
              <a:rPr lang="en-US" sz="3600" dirty="0"/>
              <a:t> </a:t>
            </a:r>
            <a:r>
              <a:rPr lang="en-US" sz="3600" dirty="0" err="1"/>
              <a:t>que</a:t>
            </a:r>
            <a:r>
              <a:rPr lang="en-US" sz="3600" dirty="0"/>
              <a:t> </a:t>
            </a:r>
            <a:r>
              <a:rPr lang="en-US" sz="3600" dirty="0" err="1"/>
              <a:t>yo</a:t>
            </a:r>
            <a:r>
              <a:rPr lang="en-US" sz="3600" dirty="0"/>
              <a:t> le </a:t>
            </a:r>
            <a:r>
              <a:rPr lang="en-US" sz="3600" dirty="0" err="1"/>
              <a:t>daré</a:t>
            </a:r>
            <a:r>
              <a:rPr lang="en-US" sz="3600" dirty="0"/>
              <a:t> </a:t>
            </a:r>
            <a:r>
              <a:rPr lang="en-US" sz="3600" dirty="0" err="1"/>
              <a:t>será</a:t>
            </a:r>
            <a:r>
              <a:rPr lang="en-US" sz="3600" dirty="0"/>
              <a:t> en </a:t>
            </a:r>
            <a:r>
              <a:rPr lang="en-US" sz="3600" dirty="0" err="1"/>
              <a:t>él</a:t>
            </a:r>
            <a:r>
              <a:rPr lang="en-US" sz="3600" dirty="0"/>
              <a:t> </a:t>
            </a:r>
            <a:r>
              <a:rPr lang="en-US" sz="3600" dirty="0" err="1"/>
              <a:t>una</a:t>
            </a:r>
            <a:r>
              <a:rPr lang="en-US" sz="3600" dirty="0"/>
              <a:t> </a:t>
            </a:r>
            <a:r>
              <a:rPr lang="en-US" sz="3600" dirty="0" err="1"/>
              <a:t>fuente</a:t>
            </a:r>
            <a:r>
              <a:rPr lang="en-US" sz="3600" dirty="0"/>
              <a:t> de </a:t>
            </a:r>
            <a:r>
              <a:rPr lang="en-US" sz="3600" dirty="0" err="1"/>
              <a:t>agua</a:t>
            </a:r>
            <a:r>
              <a:rPr lang="en-US" sz="3600" dirty="0"/>
              <a:t> </a:t>
            </a:r>
            <a:r>
              <a:rPr lang="en-US" sz="3600" dirty="0" err="1"/>
              <a:t>que</a:t>
            </a:r>
            <a:r>
              <a:rPr lang="en-US" sz="3600" dirty="0"/>
              <a:t> </a:t>
            </a:r>
            <a:r>
              <a:rPr lang="en-US" sz="3600" dirty="0" err="1"/>
              <a:t>salte</a:t>
            </a:r>
            <a:r>
              <a:rPr lang="en-US" sz="3600" dirty="0"/>
              <a:t> </a:t>
            </a:r>
            <a:r>
              <a:rPr lang="en-US" sz="3600" dirty="0" err="1"/>
              <a:t>para</a:t>
            </a:r>
            <a:r>
              <a:rPr lang="en-US" sz="3600" dirty="0"/>
              <a:t> </a:t>
            </a:r>
            <a:r>
              <a:rPr lang="en-US" sz="3600" dirty="0" err="1"/>
              <a:t>vida</a:t>
            </a:r>
            <a:r>
              <a:rPr lang="en-US" sz="3600" dirty="0"/>
              <a:t> </a:t>
            </a:r>
            <a:r>
              <a:rPr lang="en-US" sz="3600" dirty="0" err="1"/>
              <a:t>eterna</a:t>
            </a:r>
            <a:r>
              <a:rPr lang="en-US" sz="3600" dirty="0"/>
              <a:t>”. </a:t>
            </a:r>
          </a:p>
          <a:p>
            <a:pPr lvl="1"/>
            <a:r>
              <a:rPr lang="en-US" dirty="0"/>
              <a:t>Juan 4:13-14</a:t>
            </a: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1143000"/>
          </a:xfrm>
        </p:spPr>
        <p:txBody>
          <a:bodyPr/>
          <a:lstStyle/>
          <a:p>
            <a:pPr eaLnBrk="1" hangingPunct="1"/>
            <a:r>
              <a:rPr lang="es-ES_tradnl"/>
              <a:t>7.- Maximice el Valor de su Propuesta</a:t>
            </a:r>
          </a:p>
        </p:txBody>
      </p:sp>
      <p:sp>
        <p:nvSpPr>
          <p:cNvPr id="19459" name="Rectangle 3"/>
          <p:cNvSpPr>
            <a:spLocks noGrp="1" noChangeArrowheads="1"/>
          </p:cNvSpPr>
          <p:nvPr>
            <p:ph sz="half" idx="1"/>
          </p:nvPr>
        </p:nvSpPr>
        <p:spPr>
          <a:xfrm>
            <a:off x="457200" y="1981200"/>
            <a:ext cx="4572000" cy="4328120"/>
          </a:xfrm>
        </p:spPr>
        <p:txBody>
          <a:bodyPr/>
          <a:lstStyle/>
          <a:p>
            <a:pPr eaLnBrk="1" hangingPunct="1"/>
            <a:r>
              <a:rPr lang="es-ES_tradnl" sz="3200" dirty="0"/>
              <a:t>Apóyese en las fortalezas.</a:t>
            </a:r>
          </a:p>
          <a:p>
            <a:pPr eaLnBrk="1" hangingPunct="1"/>
            <a:r>
              <a:rPr lang="es-ES_tradnl" sz="3200" dirty="0"/>
              <a:t>Ofrezca beneficios en el corto y/o largo plazo.</a:t>
            </a:r>
          </a:p>
          <a:p>
            <a:pPr eaLnBrk="1" hangingPunct="1"/>
            <a:r>
              <a:rPr lang="es-ES_tradnl" sz="3200" dirty="0"/>
              <a:t>Utilice las economías de escala.</a:t>
            </a:r>
          </a:p>
          <a:p>
            <a:pPr eaLnBrk="1" hangingPunct="1"/>
            <a:r>
              <a:rPr lang="es-ES_tradnl" sz="3200" dirty="0"/>
              <a:t>Cuantifique los beneficios o los costos.</a:t>
            </a:r>
          </a:p>
          <a:p>
            <a:pPr eaLnBrk="1" hangingPunct="1">
              <a:buFontTx/>
              <a:buNone/>
            </a:pPr>
            <a:r>
              <a:rPr lang="es-ES_tradnl" dirty="0"/>
              <a:t>      </a:t>
            </a:r>
          </a:p>
          <a:p>
            <a:pPr eaLnBrk="1" hangingPunct="1"/>
            <a:endParaRPr lang="es-ES_tradnl" dirty="0"/>
          </a:p>
          <a:p>
            <a:pPr lvl="1" eaLnBrk="1" hangingPunct="1">
              <a:buFontTx/>
              <a:buNone/>
            </a:pPr>
            <a:endParaRPr lang="es-ES_tradnl" dirty="0"/>
          </a:p>
        </p:txBody>
      </p:sp>
      <p:pic>
        <p:nvPicPr>
          <p:cNvPr id="19460" name="Picture 10" descr="PPP_IFINA_CLP_Searching_for_Funds_B.png"/>
          <p:cNvPicPr>
            <a:picLocks noGrp="1" noChangeAspect="1"/>
          </p:cNvPicPr>
          <p:nvPr>
            <p:ph sz="half" idx="2"/>
          </p:nvPr>
        </p:nvPicPr>
        <p:blipFill>
          <a:blip r:embed="rId2" cstate="print"/>
          <a:srcRect/>
          <a:stretch>
            <a:fillRect/>
          </a:stretch>
        </p:blipFill>
        <p:spPr>
          <a:xfrm>
            <a:off x="5029200" y="2743200"/>
            <a:ext cx="3810000" cy="3317875"/>
          </a:xfr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7" dur="500"/>
                                        <p:tgtEl>
                                          <p:spTgt spid="19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32"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Cuantificando</a:t>
            </a:r>
            <a:r>
              <a:rPr lang="en-US" dirty="0"/>
              <a:t> </a:t>
            </a:r>
            <a:br>
              <a:rPr lang="en-US" dirty="0"/>
            </a:br>
            <a:r>
              <a:rPr lang="en-US" dirty="0"/>
              <a:t>(el </a:t>
            </a:r>
            <a:r>
              <a:rPr lang="en-US" dirty="0" err="1"/>
              <a:t>costo</a:t>
            </a:r>
            <a:r>
              <a:rPr lang="en-US" dirty="0"/>
              <a:t> de no </a:t>
            </a:r>
            <a:r>
              <a:rPr lang="en-US" dirty="0" err="1"/>
              <a:t>ceder</a:t>
            </a:r>
            <a:r>
              <a:rPr lang="en-US" dirty="0"/>
              <a:t>)</a:t>
            </a:r>
          </a:p>
        </p:txBody>
      </p:sp>
      <p:sp>
        <p:nvSpPr>
          <p:cNvPr id="6" name="Content Placeholder 5"/>
          <p:cNvSpPr>
            <a:spLocks noGrp="1"/>
          </p:cNvSpPr>
          <p:nvPr>
            <p:ph idx="1"/>
          </p:nvPr>
        </p:nvSpPr>
        <p:spPr/>
        <p:txBody>
          <a:bodyPr/>
          <a:lstStyle/>
          <a:p>
            <a:r>
              <a:rPr lang="en-US" dirty="0"/>
              <a:t>Valor del </a:t>
            </a:r>
            <a:r>
              <a:rPr lang="en-US" dirty="0" err="1"/>
              <a:t>Inmueble</a:t>
            </a:r>
            <a:r>
              <a:rPr lang="en-US" dirty="0"/>
              <a:t> $200,000</a:t>
            </a:r>
          </a:p>
          <a:p>
            <a:r>
              <a:rPr lang="en-US" dirty="0" err="1"/>
              <a:t>Costo</a:t>
            </a:r>
            <a:r>
              <a:rPr lang="en-US" dirty="0"/>
              <a:t> de </a:t>
            </a:r>
            <a:r>
              <a:rPr lang="en-US" dirty="0" err="1"/>
              <a:t>oportunidad</a:t>
            </a:r>
            <a:r>
              <a:rPr lang="en-US" dirty="0"/>
              <a:t>  10% </a:t>
            </a:r>
            <a:r>
              <a:rPr lang="en-US" dirty="0" err="1"/>
              <a:t>anual</a:t>
            </a:r>
            <a:endParaRPr lang="en-US" dirty="0"/>
          </a:p>
          <a:p>
            <a:r>
              <a:rPr lang="en-US" dirty="0" err="1"/>
              <a:t>Costo</a:t>
            </a:r>
            <a:r>
              <a:rPr lang="en-US" dirty="0"/>
              <a:t> </a:t>
            </a:r>
            <a:r>
              <a:rPr lang="en-US" dirty="0" err="1"/>
              <a:t>semanal</a:t>
            </a:r>
            <a:r>
              <a:rPr lang="en-US" dirty="0"/>
              <a:t> $417 </a:t>
            </a:r>
          </a:p>
          <a:p>
            <a:r>
              <a:rPr lang="en-US" dirty="0" err="1"/>
              <a:t>Costo</a:t>
            </a:r>
            <a:r>
              <a:rPr lang="en-US" dirty="0"/>
              <a:t> </a:t>
            </a:r>
            <a:r>
              <a:rPr lang="en-US" dirty="0" err="1"/>
              <a:t>mensual</a:t>
            </a:r>
            <a:r>
              <a:rPr lang="en-US" dirty="0"/>
              <a:t> $1,667</a:t>
            </a:r>
          </a:p>
          <a:p>
            <a:r>
              <a:rPr lang="en-US" dirty="0" err="1"/>
              <a:t>Costo</a:t>
            </a:r>
            <a:r>
              <a:rPr lang="en-US" dirty="0"/>
              <a:t> en 6 </a:t>
            </a:r>
            <a:r>
              <a:rPr lang="en-US" dirty="0" err="1"/>
              <a:t>meses</a:t>
            </a:r>
            <a:r>
              <a:rPr lang="en-US" dirty="0"/>
              <a:t> $10,000</a:t>
            </a:r>
          </a:p>
          <a:p>
            <a:r>
              <a:rPr lang="en-US" dirty="0" err="1"/>
              <a:t>Costo</a:t>
            </a:r>
            <a:r>
              <a:rPr lang="en-US" dirty="0"/>
              <a:t> </a:t>
            </a:r>
            <a:r>
              <a:rPr lang="en-US" dirty="0" err="1"/>
              <a:t>en</a:t>
            </a:r>
            <a:r>
              <a:rPr lang="en-US" dirty="0"/>
              <a:t> 12 </a:t>
            </a:r>
            <a:r>
              <a:rPr lang="en-US" dirty="0" err="1"/>
              <a:t>meses</a:t>
            </a:r>
            <a:r>
              <a:rPr lang="en-US" dirty="0"/>
              <a:t> $20,000</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 </a:t>
            </a:r>
            <a:r>
              <a:rPr lang="en-US" dirty="0" err="1"/>
              <a:t>Método</a:t>
            </a:r>
            <a:r>
              <a:rPr lang="en-US" dirty="0"/>
              <a:t> </a:t>
            </a:r>
            <a:r>
              <a:rPr lang="en-US" dirty="0" err="1"/>
              <a:t>Comparativo</a:t>
            </a:r>
            <a:r>
              <a:rPr lang="en-US" dirty="0"/>
              <a:t> de </a:t>
            </a:r>
            <a:r>
              <a:rPr lang="en-US" dirty="0" err="1"/>
              <a:t>Jesús</a:t>
            </a:r>
            <a:endParaRPr lang="en-US" dirty="0"/>
          </a:p>
        </p:txBody>
      </p:sp>
      <p:sp>
        <p:nvSpPr>
          <p:cNvPr id="6" name="Content Placeholder 5"/>
          <p:cNvSpPr>
            <a:spLocks noGrp="1"/>
          </p:cNvSpPr>
          <p:nvPr>
            <p:ph idx="1"/>
          </p:nvPr>
        </p:nvSpPr>
        <p:spPr/>
        <p:txBody>
          <a:bodyPr/>
          <a:lstStyle/>
          <a:p>
            <a:r>
              <a:rPr lang="en-US" dirty="0" err="1"/>
              <a:t>Ganar</a:t>
            </a:r>
            <a:r>
              <a:rPr lang="en-US" dirty="0"/>
              <a:t> el </a:t>
            </a:r>
            <a:r>
              <a:rPr lang="en-US" dirty="0" err="1"/>
              <a:t>Mundo</a:t>
            </a:r>
            <a:r>
              <a:rPr lang="en-US" dirty="0"/>
              <a:t> /  </a:t>
            </a:r>
            <a:r>
              <a:rPr lang="en-US" dirty="0" err="1"/>
              <a:t>Perder</a:t>
            </a:r>
            <a:r>
              <a:rPr lang="en-US" dirty="0"/>
              <a:t> el Alma</a:t>
            </a:r>
          </a:p>
          <a:p>
            <a:r>
              <a:rPr lang="en-US" dirty="0"/>
              <a:t>Vida  vs </a:t>
            </a:r>
            <a:r>
              <a:rPr lang="en-US" dirty="0" err="1"/>
              <a:t>Alimento</a:t>
            </a:r>
            <a:r>
              <a:rPr lang="en-US" dirty="0"/>
              <a:t>   </a:t>
            </a:r>
          </a:p>
          <a:p>
            <a:r>
              <a:rPr lang="en-US" dirty="0" err="1"/>
              <a:t>Cuerpo</a:t>
            </a:r>
            <a:r>
              <a:rPr lang="en-US" dirty="0"/>
              <a:t>  vs </a:t>
            </a:r>
            <a:r>
              <a:rPr lang="en-US" dirty="0" err="1"/>
              <a:t>Vestido</a:t>
            </a:r>
            <a:endParaRPr lang="en-US" dirty="0"/>
          </a:p>
          <a:p>
            <a:r>
              <a:rPr lang="en-US" dirty="0"/>
              <a:t>Material vs </a:t>
            </a:r>
            <a:r>
              <a:rPr lang="en-US" dirty="0" err="1"/>
              <a:t>Espiritual</a:t>
            </a:r>
            <a:endParaRPr lang="en-US" dirty="0"/>
          </a:p>
          <a:p>
            <a:r>
              <a:rPr lang="en-US" dirty="0"/>
              <a:t>Temporal  vs </a:t>
            </a:r>
            <a:r>
              <a:rPr lang="en-US" dirty="0" err="1"/>
              <a:t>Eterno</a:t>
            </a:r>
            <a:endParaRPr lang="en-US" dirty="0"/>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57200"/>
            <a:ext cx="7772400" cy="1219200"/>
          </a:xfrm>
        </p:spPr>
        <p:txBody>
          <a:bodyPr/>
          <a:lstStyle/>
          <a:p>
            <a:pPr eaLnBrk="1" hangingPunct="1"/>
            <a:r>
              <a:rPr lang="es-ES_tradnl"/>
              <a:t>8.- Separe el Problema de la Persona</a:t>
            </a:r>
          </a:p>
        </p:txBody>
      </p:sp>
      <p:sp>
        <p:nvSpPr>
          <p:cNvPr id="20483" name="Rectangle 3"/>
          <p:cNvSpPr>
            <a:spLocks noGrp="1" noChangeArrowheads="1"/>
          </p:cNvSpPr>
          <p:nvPr>
            <p:ph sz="half" idx="1"/>
          </p:nvPr>
        </p:nvSpPr>
        <p:spPr>
          <a:xfrm>
            <a:off x="381000" y="1981200"/>
            <a:ext cx="4572000" cy="4114800"/>
          </a:xfrm>
        </p:spPr>
        <p:txBody>
          <a:bodyPr/>
          <a:lstStyle/>
          <a:p>
            <a:pPr eaLnBrk="1" hangingPunct="1"/>
            <a:r>
              <a:rPr lang="es-ES_tradnl" sz="3200" dirty="0"/>
              <a:t>Cuando surjan objeciones, nunca personalice la objeción.</a:t>
            </a:r>
          </a:p>
          <a:p>
            <a:pPr eaLnBrk="1" hangingPunct="1"/>
            <a:r>
              <a:rPr lang="es-ES_tradnl" sz="3200" dirty="0"/>
              <a:t>Proteja la autoestima de la contraparte</a:t>
            </a:r>
          </a:p>
          <a:p>
            <a:pPr eaLnBrk="1" hangingPunct="1"/>
            <a:r>
              <a:rPr lang="es-ES_tradnl" sz="3200" dirty="0"/>
              <a:t>Muestre siempre respeto.</a:t>
            </a:r>
          </a:p>
          <a:p>
            <a:pPr eaLnBrk="1" hangingPunct="1">
              <a:buFontTx/>
              <a:buNone/>
            </a:pPr>
            <a:endParaRPr lang="es-ES_tradnl" dirty="0"/>
          </a:p>
        </p:txBody>
      </p:sp>
      <p:pic>
        <p:nvPicPr>
          <p:cNvPr id="20484" name="Picture 8" descr="C:\Users\Karla de Hasbun\Downloads\PPP_IBUSI_PRD_Presentation_Discussion_B\PPP_IBUSI_CLP_Presentation_Discussion_B.png"/>
          <p:cNvPicPr>
            <a:picLocks noGrp="1" noChangeAspect="1" noChangeArrowheads="1"/>
          </p:cNvPicPr>
          <p:nvPr>
            <p:ph sz="half" idx="2"/>
          </p:nvPr>
        </p:nvPicPr>
        <p:blipFill>
          <a:blip r:embed="rId2" cstate="print"/>
          <a:srcRect/>
          <a:stretch>
            <a:fillRect/>
          </a:stretch>
        </p:blipFill>
        <p:spPr>
          <a:xfrm>
            <a:off x="4800600" y="2362200"/>
            <a:ext cx="4114800" cy="3962400"/>
          </a:xfr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0" dur="500"/>
                                        <p:tgtEl>
                                          <p:spTgt spid="2048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3" dur="500"/>
                                        <p:tgtEl>
                                          <p:spTgt spid="2048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484"/>
                                        </p:tgtEl>
                                        <p:attrNameLst>
                                          <p:attrName>style.visibility</p:attrName>
                                        </p:attrNameLst>
                                      </p:cBhvr>
                                      <p:to>
                                        <p:strVal val="visible"/>
                                      </p:to>
                                    </p:set>
                                    <p:animEffect transition="in" filter="blinds(horizontal)">
                                      <p:cBhvr>
                                        <p:cTn id="16"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ES_tradnl"/>
              <a:t>¿Qué es Negociar?</a:t>
            </a:r>
          </a:p>
        </p:txBody>
      </p:sp>
      <p:sp>
        <p:nvSpPr>
          <p:cNvPr id="3075" name="Rectangle 3"/>
          <p:cNvSpPr>
            <a:spLocks noGrp="1" noChangeArrowheads="1"/>
          </p:cNvSpPr>
          <p:nvPr>
            <p:ph idx="1"/>
          </p:nvPr>
        </p:nvSpPr>
        <p:spPr/>
        <p:txBody>
          <a:bodyPr/>
          <a:lstStyle/>
          <a:p>
            <a:pPr eaLnBrk="1" hangingPunct="1"/>
            <a:r>
              <a:rPr lang="es-ES_tradnl" dirty="0"/>
              <a:t>La </a:t>
            </a:r>
            <a:r>
              <a:rPr lang="es-ES_tradnl" b="1" i="1" dirty="0"/>
              <a:t>negociación</a:t>
            </a:r>
            <a:r>
              <a:rPr lang="es-ES_tradnl" dirty="0"/>
              <a:t> es un proceso de intercambio de propuestas, </a:t>
            </a:r>
            <a:r>
              <a:rPr lang="es-ES_tradnl" b="1" i="1" dirty="0"/>
              <a:t>para resolver diferencias </a:t>
            </a:r>
            <a:r>
              <a:rPr lang="es-ES_tradnl" dirty="0"/>
              <a:t>acerca de un objetivo, conflicto o </a:t>
            </a:r>
            <a:r>
              <a:rPr lang="es-ES_tradnl" b="1" i="1" dirty="0"/>
              <a:t>interés común </a:t>
            </a:r>
            <a:r>
              <a:rPr lang="es-ES_tradnl" dirty="0"/>
              <a:t>entre dos o más partes, con el propósito de obtener acuerdos o concesiones que contengan beneficios para todas las partes involucradas.</a:t>
            </a:r>
          </a:p>
          <a:p>
            <a:pPr eaLnBrk="1" hangingPunct="1">
              <a:buFontTx/>
              <a:buNone/>
            </a:pPr>
            <a:endParaRPr lang="es-ES_tradnl" dirty="0"/>
          </a:p>
          <a:p>
            <a:pPr eaLnBrk="1" hangingPunct="1">
              <a:buFontTx/>
              <a:buNone/>
            </a:pPr>
            <a:endParaRPr lang="es-ES_tradnl" dirty="0"/>
          </a:p>
          <a:p>
            <a:pPr eaLnBrk="1" hangingPunct="1"/>
            <a:endParaRPr lang="es-ES_tradnl"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81000"/>
            <a:ext cx="7772400" cy="1143000"/>
          </a:xfrm>
        </p:spPr>
        <p:txBody>
          <a:bodyPr/>
          <a:lstStyle/>
          <a:p>
            <a:pPr eaLnBrk="1" hangingPunct="1"/>
            <a:r>
              <a:rPr lang="es-ES_tradnl"/>
              <a:t>9.- Ofrezca Concesiones Graduales</a:t>
            </a:r>
          </a:p>
        </p:txBody>
      </p:sp>
      <p:sp>
        <p:nvSpPr>
          <p:cNvPr id="21507" name="Rectangle 3"/>
          <p:cNvSpPr>
            <a:spLocks noGrp="1" noChangeArrowheads="1"/>
          </p:cNvSpPr>
          <p:nvPr>
            <p:ph idx="1"/>
          </p:nvPr>
        </p:nvSpPr>
        <p:spPr>
          <a:xfrm>
            <a:off x="685800" y="1828800"/>
            <a:ext cx="7772400" cy="4267200"/>
          </a:xfrm>
        </p:spPr>
        <p:txBody>
          <a:bodyPr/>
          <a:lstStyle/>
          <a:p>
            <a:pPr eaLnBrk="1" hangingPunct="1">
              <a:lnSpc>
                <a:spcPct val="90000"/>
              </a:lnSpc>
            </a:pPr>
            <a:r>
              <a:rPr lang="es-ES_tradnl" dirty="0"/>
              <a:t>Defina qué concesiones son importantes para su contraparte y que sean de bajo costo para usted.</a:t>
            </a:r>
          </a:p>
          <a:p>
            <a:pPr lvl="1" eaLnBrk="1" hangingPunct="1">
              <a:lnSpc>
                <a:spcPct val="90000"/>
              </a:lnSpc>
            </a:pPr>
            <a:r>
              <a:rPr lang="es-ES_tradnl" sz="1800" dirty="0"/>
              <a:t>Condiciones de crédito</a:t>
            </a:r>
          </a:p>
          <a:p>
            <a:pPr lvl="1" eaLnBrk="1" hangingPunct="1">
              <a:lnSpc>
                <a:spcPct val="90000"/>
              </a:lnSpc>
            </a:pPr>
            <a:r>
              <a:rPr lang="es-ES_tradnl" sz="1800" dirty="0"/>
              <a:t>Tiempos de entrega</a:t>
            </a:r>
          </a:p>
          <a:p>
            <a:pPr lvl="1" eaLnBrk="1" hangingPunct="1">
              <a:lnSpc>
                <a:spcPct val="90000"/>
              </a:lnSpc>
            </a:pPr>
            <a:r>
              <a:rPr lang="es-ES_tradnl" sz="1800" dirty="0"/>
              <a:t>Mayores garantías</a:t>
            </a:r>
          </a:p>
          <a:p>
            <a:pPr lvl="1" eaLnBrk="1" hangingPunct="1">
              <a:lnSpc>
                <a:spcPct val="90000"/>
              </a:lnSpc>
            </a:pPr>
            <a:r>
              <a:rPr lang="es-ES_tradnl" sz="1800" dirty="0"/>
              <a:t>Intercambio de bienes</a:t>
            </a:r>
          </a:p>
          <a:p>
            <a:pPr lvl="1" eaLnBrk="1" hangingPunct="1">
              <a:lnSpc>
                <a:spcPct val="90000"/>
              </a:lnSpc>
            </a:pPr>
            <a:r>
              <a:rPr lang="es-ES_tradnl" sz="1800" dirty="0"/>
              <a:t>Consignación de producto.</a:t>
            </a:r>
          </a:p>
          <a:p>
            <a:pPr lvl="1" eaLnBrk="1" hangingPunct="1">
              <a:lnSpc>
                <a:spcPct val="90000"/>
              </a:lnSpc>
            </a:pPr>
            <a:r>
              <a:rPr lang="es-ES_tradnl" sz="1800" dirty="0"/>
              <a:t>Bonificaciones</a:t>
            </a:r>
          </a:p>
          <a:p>
            <a:pPr eaLnBrk="1" hangingPunct="1">
              <a:lnSpc>
                <a:spcPct val="90000"/>
              </a:lnSpc>
            </a:pPr>
            <a:r>
              <a:rPr lang="es-ES_tradnl" dirty="0"/>
              <a:t>No ofrezca más de una concesión por vez.</a:t>
            </a:r>
          </a:p>
        </p:txBody>
      </p:sp>
      <p:pic>
        <p:nvPicPr>
          <p:cNvPr id="21508" name="Picture 20" descr="PPP_IBUSI_CLP_Key_2_Success_C.png"/>
          <p:cNvPicPr>
            <a:picLocks noChangeAspect="1"/>
          </p:cNvPicPr>
          <p:nvPr/>
        </p:nvPicPr>
        <p:blipFill>
          <a:blip r:embed="rId2" cstate="print"/>
          <a:srcRect/>
          <a:stretch>
            <a:fillRect/>
          </a:stretch>
        </p:blipFill>
        <p:spPr bwMode="auto">
          <a:xfrm>
            <a:off x="5334000" y="2819400"/>
            <a:ext cx="3200400" cy="30480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blinds(horizontal)">
                                      <p:cBhvr>
                                        <p:cTn id="10" dur="500"/>
                                        <p:tgtEl>
                                          <p:spTgt spid="2150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3" dur="500"/>
                                        <p:tgtEl>
                                          <p:spTgt spid="21507">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6" dur="500"/>
                                        <p:tgtEl>
                                          <p:spTgt spid="21507">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19" dur="500"/>
                                        <p:tgtEl>
                                          <p:spTgt spid="21507">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22" dur="500"/>
                                        <p:tgtEl>
                                          <p:spTgt spid="21507">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Effect transition="in" filter="blinds(horizontal)">
                                      <p:cBhvr>
                                        <p:cTn id="25" dur="500"/>
                                        <p:tgtEl>
                                          <p:spTgt spid="21507">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507">
                                            <p:txEl>
                                              <p:pRg st="6" end="6"/>
                                            </p:txEl>
                                          </p:spTgt>
                                        </p:tgtEl>
                                        <p:attrNameLst>
                                          <p:attrName>style.visibility</p:attrName>
                                        </p:attrNameLst>
                                      </p:cBhvr>
                                      <p:to>
                                        <p:strVal val="visible"/>
                                      </p:to>
                                    </p:set>
                                    <p:animEffect transition="in" filter="blinds(horizontal)">
                                      <p:cBhvr>
                                        <p:cTn id="28" dur="500"/>
                                        <p:tgtEl>
                                          <p:spTgt spid="2150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507">
                                            <p:txEl>
                                              <p:pRg st="7" end="7"/>
                                            </p:txEl>
                                          </p:spTgt>
                                        </p:tgtEl>
                                        <p:attrNameLst>
                                          <p:attrName>style.visibility</p:attrName>
                                        </p:attrNameLst>
                                      </p:cBhvr>
                                      <p:to>
                                        <p:strVal val="visible"/>
                                      </p:to>
                                    </p:set>
                                    <p:animEffect transition="in" filter="blinds(horizontal)">
                                      <p:cBhvr>
                                        <p:cTn id="33"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838200"/>
          </a:xfrm>
        </p:spPr>
        <p:txBody>
          <a:bodyPr/>
          <a:lstStyle/>
          <a:p>
            <a:pPr eaLnBrk="1" hangingPunct="1"/>
            <a:r>
              <a:rPr lang="es-ES_tradnl"/>
              <a:t>La Zona de Negociación</a:t>
            </a:r>
          </a:p>
        </p:txBody>
      </p:sp>
      <p:sp>
        <p:nvSpPr>
          <p:cNvPr id="22531" name="Rectangle 3"/>
          <p:cNvSpPr>
            <a:spLocks noGrp="1" noChangeArrowheads="1"/>
          </p:cNvSpPr>
          <p:nvPr>
            <p:ph idx="1"/>
          </p:nvPr>
        </p:nvSpPr>
        <p:spPr>
          <a:xfrm>
            <a:off x="685800" y="1600200"/>
            <a:ext cx="7848600" cy="5029200"/>
          </a:xfrm>
        </p:spPr>
        <p:txBody>
          <a:bodyPr/>
          <a:lstStyle/>
          <a:p>
            <a:pPr eaLnBrk="1" hangingPunct="1">
              <a:lnSpc>
                <a:spcPct val="90000"/>
              </a:lnSpc>
              <a:buFontTx/>
              <a:buNone/>
            </a:pPr>
            <a:r>
              <a:rPr lang="es-ES_tradnl"/>
              <a:t>			 $9    </a:t>
            </a:r>
            <a:r>
              <a:rPr lang="es-ES_tradnl">
                <a:solidFill>
                  <a:srgbClr val="FFFF00"/>
                </a:solidFill>
              </a:rPr>
              <a:t>$11            $13</a:t>
            </a:r>
            <a:r>
              <a:rPr lang="es-ES_tradnl"/>
              <a:t>   $15 </a:t>
            </a:r>
          </a:p>
          <a:p>
            <a:pPr eaLnBrk="1" hangingPunct="1">
              <a:lnSpc>
                <a:spcPct val="90000"/>
              </a:lnSpc>
              <a:buFontTx/>
              <a:buNone/>
            </a:pPr>
            <a:endParaRPr lang="es-ES_tradnl"/>
          </a:p>
          <a:p>
            <a:pPr eaLnBrk="1" hangingPunct="1">
              <a:lnSpc>
                <a:spcPct val="90000"/>
              </a:lnSpc>
              <a:buFontTx/>
              <a:buNone/>
            </a:pPr>
            <a:r>
              <a:rPr lang="es-ES_tradnl"/>
              <a:t>$0                                                             $25</a:t>
            </a:r>
          </a:p>
          <a:p>
            <a:pPr eaLnBrk="1" hangingPunct="1">
              <a:lnSpc>
                <a:spcPct val="90000"/>
              </a:lnSpc>
              <a:buFontTx/>
              <a:buNone/>
            </a:pPr>
            <a:r>
              <a:rPr lang="es-ES_tradnl"/>
              <a:t>                 </a:t>
            </a:r>
          </a:p>
          <a:p>
            <a:pPr eaLnBrk="1" hangingPunct="1">
              <a:lnSpc>
                <a:spcPct val="90000"/>
              </a:lnSpc>
            </a:pPr>
            <a:r>
              <a:rPr lang="es-ES_tradnl"/>
              <a:t>En un extremo su contraparte  desea obtener el máximo precio posible y en el  otro extremo usted desea pagar lo menos posible.</a:t>
            </a:r>
          </a:p>
          <a:p>
            <a:pPr eaLnBrk="1" hangingPunct="1">
              <a:lnSpc>
                <a:spcPct val="90000"/>
              </a:lnSpc>
            </a:pPr>
            <a:r>
              <a:rPr lang="es-ES_tradnl"/>
              <a:t>Entre $11 y $13 es la zona de negociación.</a:t>
            </a:r>
          </a:p>
          <a:p>
            <a:pPr eaLnBrk="1" hangingPunct="1">
              <a:lnSpc>
                <a:spcPct val="90000"/>
              </a:lnSpc>
            </a:pPr>
            <a:r>
              <a:rPr lang="es-ES_tradnl"/>
              <a:t>No todos los beneficios se necesitan.</a:t>
            </a:r>
          </a:p>
        </p:txBody>
      </p:sp>
      <p:cxnSp>
        <p:nvCxnSpPr>
          <p:cNvPr id="22532" name="Straight Connector 4"/>
          <p:cNvCxnSpPr>
            <a:cxnSpLocks noChangeShapeType="1"/>
          </p:cNvCxnSpPr>
          <p:nvPr/>
        </p:nvCxnSpPr>
        <p:spPr bwMode="auto">
          <a:xfrm>
            <a:off x="762000" y="3581400"/>
            <a:ext cx="7467600" cy="0"/>
          </a:xfrm>
          <a:prstGeom prst="line">
            <a:avLst/>
          </a:prstGeom>
          <a:noFill/>
          <a:ln w="9525" algn="ctr">
            <a:solidFill>
              <a:schemeClr val="tx1"/>
            </a:solidFill>
            <a:round/>
            <a:headEnd/>
            <a:tailEnd/>
          </a:ln>
        </p:spPr>
      </p:cxnSp>
      <p:cxnSp>
        <p:nvCxnSpPr>
          <p:cNvPr id="22533" name="Straight Connector 9"/>
          <p:cNvCxnSpPr>
            <a:cxnSpLocks noChangeShapeType="1"/>
          </p:cNvCxnSpPr>
          <p:nvPr/>
        </p:nvCxnSpPr>
        <p:spPr bwMode="auto">
          <a:xfrm rot="5400000">
            <a:off x="3124200" y="2971800"/>
            <a:ext cx="1219200" cy="0"/>
          </a:xfrm>
          <a:prstGeom prst="line">
            <a:avLst/>
          </a:prstGeom>
          <a:noFill/>
          <a:ln w="9525" algn="ctr">
            <a:solidFill>
              <a:schemeClr val="tx1"/>
            </a:solidFill>
            <a:round/>
            <a:headEnd/>
            <a:tailEnd/>
          </a:ln>
        </p:spPr>
      </p:cxnSp>
      <p:cxnSp>
        <p:nvCxnSpPr>
          <p:cNvPr id="22534" name="Straight Connector 10"/>
          <p:cNvCxnSpPr>
            <a:cxnSpLocks noChangeShapeType="1"/>
          </p:cNvCxnSpPr>
          <p:nvPr/>
        </p:nvCxnSpPr>
        <p:spPr bwMode="auto">
          <a:xfrm rot="5400000">
            <a:off x="4991100" y="3009900"/>
            <a:ext cx="1143000" cy="0"/>
          </a:xfrm>
          <a:prstGeom prst="line">
            <a:avLst/>
          </a:prstGeom>
          <a:noFill/>
          <a:ln w="9525" algn="ctr">
            <a:solidFill>
              <a:schemeClr val="tx1"/>
            </a:solidFill>
            <a:round/>
            <a:headEnd/>
            <a:tailEnd/>
          </a:ln>
        </p:spPr>
      </p:cxnSp>
      <p:cxnSp>
        <p:nvCxnSpPr>
          <p:cNvPr id="22535" name="Straight Arrow Connector 12"/>
          <p:cNvCxnSpPr>
            <a:cxnSpLocks noChangeShapeType="1"/>
          </p:cNvCxnSpPr>
          <p:nvPr/>
        </p:nvCxnSpPr>
        <p:spPr bwMode="auto">
          <a:xfrm>
            <a:off x="3962400" y="2667000"/>
            <a:ext cx="1371600" cy="1588"/>
          </a:xfrm>
          <a:prstGeom prst="straightConnector1">
            <a:avLst/>
          </a:prstGeom>
          <a:noFill/>
          <a:ln w="9525" algn="ctr">
            <a:solidFill>
              <a:schemeClr val="tx1"/>
            </a:solidFill>
            <a:round/>
            <a:headEnd type="arrow" w="med" len="med"/>
            <a:tailEnd type="arrow" w="med" len="med"/>
          </a:ln>
        </p:spPr>
      </p:cxnSp>
      <p:cxnSp>
        <p:nvCxnSpPr>
          <p:cNvPr id="22536" name="Straight Arrow Connector 13"/>
          <p:cNvCxnSpPr>
            <a:cxnSpLocks noChangeShapeType="1"/>
          </p:cNvCxnSpPr>
          <p:nvPr/>
        </p:nvCxnSpPr>
        <p:spPr bwMode="auto">
          <a:xfrm>
            <a:off x="3962400" y="2819400"/>
            <a:ext cx="1371600" cy="1588"/>
          </a:xfrm>
          <a:prstGeom prst="straightConnector1">
            <a:avLst/>
          </a:prstGeom>
          <a:noFill/>
          <a:ln w="9525" algn="ctr">
            <a:solidFill>
              <a:schemeClr val="tx1"/>
            </a:solidFill>
            <a:round/>
            <a:headEnd type="arrow" w="med" len="med"/>
            <a:tailEnd type="arrow" w="med" len="med"/>
          </a:ln>
        </p:spPr>
      </p:cxnSp>
      <p:cxnSp>
        <p:nvCxnSpPr>
          <p:cNvPr id="22537" name="Straight Arrow Connector 14"/>
          <p:cNvCxnSpPr>
            <a:cxnSpLocks noChangeShapeType="1"/>
          </p:cNvCxnSpPr>
          <p:nvPr/>
        </p:nvCxnSpPr>
        <p:spPr bwMode="auto">
          <a:xfrm>
            <a:off x="3962400" y="2971800"/>
            <a:ext cx="1371600" cy="1588"/>
          </a:xfrm>
          <a:prstGeom prst="straightConnector1">
            <a:avLst/>
          </a:prstGeom>
          <a:noFill/>
          <a:ln w="9525" algn="ctr">
            <a:solidFill>
              <a:schemeClr val="tx1"/>
            </a:solidFill>
            <a:round/>
            <a:headEnd type="arrow" w="med" len="med"/>
            <a:tailEnd type="arrow" w="med" len="med"/>
          </a:ln>
        </p:spPr>
      </p:cxnSp>
      <p:cxnSp>
        <p:nvCxnSpPr>
          <p:cNvPr id="22538" name="Straight Arrow Connector 15"/>
          <p:cNvCxnSpPr>
            <a:cxnSpLocks noChangeShapeType="1"/>
          </p:cNvCxnSpPr>
          <p:nvPr/>
        </p:nvCxnSpPr>
        <p:spPr bwMode="auto">
          <a:xfrm>
            <a:off x="3962400" y="3124200"/>
            <a:ext cx="1371600" cy="1588"/>
          </a:xfrm>
          <a:prstGeom prst="straightConnector1">
            <a:avLst/>
          </a:prstGeom>
          <a:noFill/>
          <a:ln w="9525" algn="ctr">
            <a:solidFill>
              <a:schemeClr val="tx1"/>
            </a:solidFill>
            <a:round/>
            <a:headEnd type="arrow" w="med" len="med"/>
            <a:tailEnd type="arrow" w="med" len="med"/>
          </a:ln>
        </p:spPr>
      </p:cxnSp>
      <p:cxnSp>
        <p:nvCxnSpPr>
          <p:cNvPr id="22539" name="Straight Arrow Connector 16"/>
          <p:cNvCxnSpPr>
            <a:cxnSpLocks noChangeShapeType="1"/>
          </p:cNvCxnSpPr>
          <p:nvPr/>
        </p:nvCxnSpPr>
        <p:spPr bwMode="auto">
          <a:xfrm>
            <a:off x="3962400" y="3276600"/>
            <a:ext cx="1371600" cy="1588"/>
          </a:xfrm>
          <a:prstGeom prst="straightConnector1">
            <a:avLst/>
          </a:prstGeom>
          <a:noFill/>
          <a:ln w="9525" algn="ctr">
            <a:solidFill>
              <a:schemeClr val="tx1"/>
            </a:solidFill>
            <a:round/>
            <a:headEnd type="arrow" w="med" len="med"/>
            <a:tailEnd type="arrow" w="med" len="med"/>
          </a:ln>
        </p:spPr>
      </p:cxnSp>
      <p:cxnSp>
        <p:nvCxnSpPr>
          <p:cNvPr id="22540" name="Straight Arrow Connector 17"/>
          <p:cNvCxnSpPr>
            <a:cxnSpLocks noChangeShapeType="1"/>
          </p:cNvCxnSpPr>
          <p:nvPr/>
        </p:nvCxnSpPr>
        <p:spPr bwMode="auto">
          <a:xfrm>
            <a:off x="3962400" y="3429000"/>
            <a:ext cx="1371600" cy="1588"/>
          </a:xfrm>
          <a:prstGeom prst="straightConnector1">
            <a:avLst/>
          </a:prstGeom>
          <a:noFill/>
          <a:ln w="9525" algn="ctr">
            <a:solidFill>
              <a:schemeClr val="tx1"/>
            </a:solidFill>
            <a:round/>
            <a:headEnd type="arrow" w="med" len="med"/>
            <a:tailEnd type="arrow" w="med" len="med"/>
          </a:ln>
        </p:spPr>
      </p:cxnSp>
      <p:cxnSp>
        <p:nvCxnSpPr>
          <p:cNvPr id="22541" name="Straight Connector 13"/>
          <p:cNvCxnSpPr>
            <a:cxnSpLocks noChangeShapeType="1"/>
          </p:cNvCxnSpPr>
          <p:nvPr/>
        </p:nvCxnSpPr>
        <p:spPr bwMode="auto">
          <a:xfrm rot="5400000">
            <a:off x="2286000" y="2971800"/>
            <a:ext cx="1219200" cy="0"/>
          </a:xfrm>
          <a:prstGeom prst="line">
            <a:avLst/>
          </a:prstGeom>
          <a:noFill/>
          <a:ln w="9525" algn="ctr">
            <a:solidFill>
              <a:schemeClr val="tx1"/>
            </a:solidFill>
            <a:round/>
            <a:headEnd/>
            <a:tailEnd/>
          </a:ln>
        </p:spPr>
      </p:cxnSp>
      <p:cxnSp>
        <p:nvCxnSpPr>
          <p:cNvPr id="22542" name="Straight Connector 15"/>
          <p:cNvCxnSpPr>
            <a:cxnSpLocks noChangeShapeType="1"/>
          </p:cNvCxnSpPr>
          <p:nvPr/>
        </p:nvCxnSpPr>
        <p:spPr bwMode="auto">
          <a:xfrm rot="5400000">
            <a:off x="5753100" y="3009900"/>
            <a:ext cx="1143000" cy="0"/>
          </a:xfrm>
          <a:prstGeom prst="line">
            <a:avLst/>
          </a:prstGeom>
          <a:noFill/>
          <a:ln w="9525" algn="ctr">
            <a:solidFill>
              <a:schemeClr val="tx1"/>
            </a:solidFill>
            <a:round/>
            <a:headEnd/>
            <a:tailEnd/>
          </a:ln>
        </p:spPr>
      </p:cxnSp>
      <p:cxnSp>
        <p:nvCxnSpPr>
          <p:cNvPr id="22543" name="Straight Arrow Connector 25"/>
          <p:cNvCxnSpPr>
            <a:cxnSpLocks noChangeShapeType="1"/>
          </p:cNvCxnSpPr>
          <p:nvPr/>
        </p:nvCxnSpPr>
        <p:spPr bwMode="auto">
          <a:xfrm rot="10800000">
            <a:off x="3886200" y="1600200"/>
            <a:ext cx="2667000" cy="1588"/>
          </a:xfrm>
          <a:prstGeom prst="straightConnector1">
            <a:avLst/>
          </a:prstGeom>
          <a:noFill/>
          <a:ln w="9525" algn="ctr">
            <a:solidFill>
              <a:schemeClr val="tx1"/>
            </a:solidFill>
            <a:round/>
            <a:headEnd/>
            <a:tailEnd type="arrow" w="med" len="med"/>
          </a:ln>
        </p:spPr>
      </p:cxnSp>
      <p:cxnSp>
        <p:nvCxnSpPr>
          <p:cNvPr id="22544" name="Straight Arrow Connector 27"/>
          <p:cNvCxnSpPr>
            <a:cxnSpLocks noChangeShapeType="1"/>
          </p:cNvCxnSpPr>
          <p:nvPr/>
        </p:nvCxnSpPr>
        <p:spPr bwMode="auto">
          <a:xfrm>
            <a:off x="2971800" y="2133600"/>
            <a:ext cx="2590800" cy="1588"/>
          </a:xfrm>
          <a:prstGeom prst="straightConnector1">
            <a:avLst/>
          </a:prstGeom>
          <a:noFill/>
          <a:ln w="9525" algn="ctr">
            <a:solidFill>
              <a:schemeClr val="tx1"/>
            </a:solidFill>
            <a:round/>
            <a:headEnd/>
            <a:tailEnd type="arrow" w="med" len="med"/>
          </a:ln>
        </p:spPr>
      </p:cxnSp>
      <p:cxnSp>
        <p:nvCxnSpPr>
          <p:cNvPr id="22545" name="Straight Connector 22"/>
          <p:cNvCxnSpPr>
            <a:cxnSpLocks noChangeShapeType="1"/>
          </p:cNvCxnSpPr>
          <p:nvPr/>
        </p:nvCxnSpPr>
        <p:spPr bwMode="auto">
          <a:xfrm rot="5400000" flipH="1" flipV="1">
            <a:off x="5562600" y="2743200"/>
            <a:ext cx="762000" cy="457200"/>
          </a:xfrm>
          <a:prstGeom prst="line">
            <a:avLst/>
          </a:prstGeom>
          <a:noFill/>
          <a:ln w="9525" algn="ctr">
            <a:solidFill>
              <a:schemeClr val="tx1"/>
            </a:solidFill>
            <a:round/>
            <a:headEnd/>
            <a:tailEnd/>
          </a:ln>
        </p:spPr>
      </p:cxnSp>
      <p:cxnSp>
        <p:nvCxnSpPr>
          <p:cNvPr id="22546" name="Straight Connector 24"/>
          <p:cNvCxnSpPr>
            <a:cxnSpLocks noChangeShapeType="1"/>
          </p:cNvCxnSpPr>
          <p:nvPr/>
        </p:nvCxnSpPr>
        <p:spPr bwMode="auto">
          <a:xfrm rot="16200000" flipH="1">
            <a:off x="5600700" y="2705100"/>
            <a:ext cx="762000" cy="533400"/>
          </a:xfrm>
          <a:prstGeom prst="line">
            <a:avLst/>
          </a:prstGeom>
          <a:noFill/>
          <a:ln w="9525" algn="ctr">
            <a:solidFill>
              <a:schemeClr val="tx1"/>
            </a:solidFill>
            <a:round/>
            <a:headEnd/>
            <a:tailEnd/>
          </a:ln>
        </p:spPr>
      </p:cxnSp>
      <p:cxnSp>
        <p:nvCxnSpPr>
          <p:cNvPr id="22547" name="Straight Connector 27"/>
          <p:cNvCxnSpPr>
            <a:cxnSpLocks noChangeShapeType="1"/>
          </p:cNvCxnSpPr>
          <p:nvPr/>
        </p:nvCxnSpPr>
        <p:spPr bwMode="auto">
          <a:xfrm rot="5400000" flipH="1" flipV="1">
            <a:off x="2895600" y="2743200"/>
            <a:ext cx="762000" cy="457200"/>
          </a:xfrm>
          <a:prstGeom prst="line">
            <a:avLst/>
          </a:prstGeom>
          <a:noFill/>
          <a:ln w="9525" algn="ctr">
            <a:solidFill>
              <a:schemeClr val="tx1"/>
            </a:solidFill>
            <a:round/>
            <a:headEnd/>
            <a:tailEnd/>
          </a:ln>
        </p:spPr>
      </p:cxnSp>
      <p:cxnSp>
        <p:nvCxnSpPr>
          <p:cNvPr id="22548" name="Straight Connector 28"/>
          <p:cNvCxnSpPr>
            <a:cxnSpLocks noChangeShapeType="1"/>
          </p:cNvCxnSpPr>
          <p:nvPr/>
        </p:nvCxnSpPr>
        <p:spPr bwMode="auto">
          <a:xfrm rot="16200000" flipH="1">
            <a:off x="2933700" y="2705100"/>
            <a:ext cx="762000" cy="533400"/>
          </a:xfrm>
          <a:prstGeom prst="line">
            <a:avLst/>
          </a:prstGeom>
          <a:noFill/>
          <a:ln w="9525" algn="ctr">
            <a:solidFill>
              <a:schemeClr val="tx1"/>
            </a:solidFill>
            <a:round/>
            <a:headEnd/>
            <a:tailEnd/>
          </a:ln>
        </p:spPr>
      </p:cxnSp>
      <p:sp>
        <p:nvSpPr>
          <p:cNvPr id="2" name="TextBox 1"/>
          <p:cNvSpPr txBox="1"/>
          <p:nvPr/>
        </p:nvSpPr>
        <p:spPr>
          <a:xfrm>
            <a:off x="1115616" y="1686480"/>
            <a:ext cx="1184940" cy="369332"/>
          </a:xfrm>
          <a:prstGeom prst="rect">
            <a:avLst/>
          </a:prstGeom>
          <a:noFill/>
        </p:spPr>
        <p:txBody>
          <a:bodyPr wrap="none" rtlCol="0">
            <a:spAutoFit/>
          </a:bodyPr>
          <a:lstStyle/>
          <a:p>
            <a:r>
              <a:rPr lang="es-SV" dirty="0"/>
              <a:t>comprador</a:t>
            </a:r>
          </a:p>
        </p:txBody>
      </p:sp>
      <p:sp>
        <p:nvSpPr>
          <p:cNvPr id="3" name="TextBox 2"/>
          <p:cNvSpPr txBox="1"/>
          <p:nvPr/>
        </p:nvSpPr>
        <p:spPr>
          <a:xfrm>
            <a:off x="7044771" y="1672555"/>
            <a:ext cx="1043876" cy="369332"/>
          </a:xfrm>
          <a:prstGeom prst="rect">
            <a:avLst/>
          </a:prstGeom>
          <a:noFill/>
        </p:spPr>
        <p:txBody>
          <a:bodyPr wrap="none" rtlCol="0">
            <a:spAutoFit/>
          </a:bodyPr>
          <a:lstStyle/>
          <a:p>
            <a:r>
              <a:rPr lang="es-SV" dirty="0"/>
              <a:t>vendedor</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s-ES_tradnl" sz="4000" dirty="0"/>
              <a:t>¿</a:t>
            </a:r>
            <a:r>
              <a:rPr lang="es-ES_tradnl" sz="4900" dirty="0"/>
              <a:t>De qué depende el llegar a un acuerdo</a:t>
            </a:r>
            <a:r>
              <a:rPr lang="es-ES_tradnl" sz="4000" dirty="0"/>
              <a:t>?</a:t>
            </a:r>
          </a:p>
        </p:txBody>
      </p:sp>
      <p:sp>
        <p:nvSpPr>
          <p:cNvPr id="23555" name="Rectangle 3"/>
          <p:cNvSpPr>
            <a:spLocks noGrp="1" noChangeArrowheads="1"/>
          </p:cNvSpPr>
          <p:nvPr>
            <p:ph sz="half" idx="1"/>
          </p:nvPr>
        </p:nvSpPr>
        <p:spPr>
          <a:xfrm>
            <a:off x="685800" y="2133600"/>
            <a:ext cx="3810000" cy="4114800"/>
          </a:xfrm>
        </p:spPr>
        <p:txBody>
          <a:bodyPr/>
          <a:lstStyle/>
          <a:p>
            <a:pPr eaLnBrk="1" hangingPunct="1"/>
            <a:r>
              <a:rPr lang="es-ES_tradnl" sz="3200" dirty="0"/>
              <a:t>Del grado de necesidad que cada parte tenga sobre el producto.</a:t>
            </a:r>
          </a:p>
          <a:p>
            <a:pPr eaLnBrk="1" hangingPunct="1"/>
            <a:r>
              <a:rPr lang="es-ES_tradnl" sz="3200" dirty="0"/>
              <a:t>Su valor percibido.</a:t>
            </a:r>
          </a:p>
          <a:p>
            <a:pPr eaLnBrk="1" hangingPunct="1"/>
            <a:r>
              <a:rPr lang="es-ES_tradnl" sz="3200" dirty="0"/>
              <a:t>Alternativas de no negociar (BATNA).</a:t>
            </a:r>
          </a:p>
        </p:txBody>
      </p:sp>
      <p:pic>
        <p:nvPicPr>
          <p:cNvPr id="23556" name="Picture 2"/>
          <p:cNvPicPr>
            <a:picLocks noGrp="1" noChangeAspect="1" noChangeArrowheads="1"/>
          </p:cNvPicPr>
          <p:nvPr>
            <p:ph sz="half" idx="2"/>
          </p:nvPr>
        </p:nvPicPr>
        <p:blipFill>
          <a:blip r:embed="rId2" cstate="print"/>
          <a:srcRect/>
          <a:stretch>
            <a:fillRect/>
          </a:stretch>
        </p:blipFill>
        <p:spPr>
          <a:xfrm>
            <a:off x="4648200" y="2514600"/>
            <a:ext cx="3810000" cy="3317875"/>
          </a:xfr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0" dur="500"/>
                                        <p:tgtEl>
                                          <p:spTgt spid="2355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3" dur="500"/>
                                        <p:tgtEl>
                                          <p:spTgt spid="2355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556"/>
                                        </p:tgtEl>
                                        <p:attrNameLst>
                                          <p:attrName>style.visibility</p:attrName>
                                        </p:attrNameLst>
                                      </p:cBhvr>
                                      <p:to>
                                        <p:strVal val="visible"/>
                                      </p:to>
                                    </p:set>
                                    <p:animEffect transition="in" filter="blinds(horizontal)">
                                      <p:cBhvr>
                                        <p:cTn id="16"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6000" dirty="0" err="1"/>
              <a:t>Principos</a:t>
            </a:r>
            <a:r>
              <a:rPr lang="en-US" sz="6000" dirty="0"/>
              <a:t> </a:t>
            </a:r>
            <a:r>
              <a:rPr lang="en-US" sz="6000" dirty="0" err="1"/>
              <a:t>Bíblicos</a:t>
            </a:r>
            <a:r>
              <a:rPr lang="en-US" sz="6000" dirty="0"/>
              <a:t> en la </a:t>
            </a:r>
            <a:r>
              <a:rPr lang="en-US" sz="6000" dirty="0" err="1"/>
              <a:t>Negociación</a:t>
            </a:r>
            <a:endParaRPr lang="en-US" sz="6000" dirty="0"/>
          </a:p>
        </p:txBody>
      </p:sp>
      <p:sp>
        <p:nvSpPr>
          <p:cNvPr id="6" name="Subtitle 5"/>
          <p:cNvSpPr>
            <a:spLocks noGrp="1"/>
          </p:cNvSpPr>
          <p:nvPr>
            <p:ph type="subTitle" idx="1"/>
          </p:nvPr>
        </p:nvSpPr>
        <p:spPr/>
        <p:txBody>
          <a:bodyPr/>
          <a:lstStyle/>
          <a:p>
            <a:r>
              <a:rPr lang="en-US" dirty="0"/>
              <a:t>.</a:t>
            </a: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ES_tradnl" dirty="0"/>
              <a:t>Principios Bíblicos…</a:t>
            </a:r>
          </a:p>
        </p:txBody>
      </p:sp>
      <p:sp>
        <p:nvSpPr>
          <p:cNvPr id="24579" name="Rectangle 3"/>
          <p:cNvSpPr>
            <a:spLocks noGrp="1" noChangeArrowheads="1"/>
          </p:cNvSpPr>
          <p:nvPr>
            <p:ph idx="1"/>
          </p:nvPr>
        </p:nvSpPr>
        <p:spPr>
          <a:xfrm>
            <a:off x="609600" y="2286000"/>
            <a:ext cx="7772400" cy="4114800"/>
          </a:xfrm>
        </p:spPr>
        <p:txBody>
          <a:bodyPr/>
          <a:lstStyle/>
          <a:p>
            <a:pPr eaLnBrk="1" hangingPunct="1">
              <a:lnSpc>
                <a:spcPct val="80000"/>
              </a:lnSpc>
            </a:pPr>
            <a:r>
              <a:rPr lang="es-ES_tradnl" sz="3600" b="1"/>
              <a:t>Iniciar con una motivación correcta</a:t>
            </a:r>
          </a:p>
          <a:p>
            <a:pPr lvl="1" eaLnBrk="1" hangingPunct="1">
              <a:lnSpc>
                <a:spcPct val="80000"/>
              </a:lnSpc>
            </a:pPr>
            <a:r>
              <a:rPr lang="es-ES_tradnl" sz="3200"/>
              <a:t>Filipenses 2:3-4 </a:t>
            </a:r>
            <a:r>
              <a:rPr lang="es-ES_tradnl" sz="3200" i="1"/>
              <a:t>“Nada hagáis por contienda o por vanagloria; antes bien con humildad, estimando cada uno a los demás como superiores a él mismo; no mirando cada uno por lo suyo propio, sino cada cual también por lo de los otros.”</a:t>
            </a:r>
          </a:p>
          <a:p>
            <a:pPr lvl="1" eaLnBrk="1" hangingPunct="1">
              <a:lnSpc>
                <a:spcPct val="80000"/>
              </a:lnSpc>
              <a:buFontTx/>
              <a:buNone/>
            </a:pPr>
            <a:endParaRPr lang="es-ES_tradnl" sz="32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0"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s-ES_tradnl"/>
              <a:t>Principios Bíblicos…</a:t>
            </a:r>
          </a:p>
        </p:txBody>
      </p:sp>
      <p:sp>
        <p:nvSpPr>
          <p:cNvPr id="25603" name="Content Placeholder 2"/>
          <p:cNvSpPr>
            <a:spLocks noGrp="1"/>
          </p:cNvSpPr>
          <p:nvPr>
            <p:ph idx="1"/>
          </p:nvPr>
        </p:nvSpPr>
        <p:spPr>
          <a:xfrm>
            <a:off x="609600" y="2133600"/>
            <a:ext cx="7772400" cy="4114800"/>
          </a:xfrm>
        </p:spPr>
        <p:txBody>
          <a:bodyPr/>
          <a:lstStyle/>
          <a:p>
            <a:pPr eaLnBrk="1" hangingPunct="1">
              <a:lnSpc>
                <a:spcPct val="80000"/>
              </a:lnSpc>
            </a:pPr>
            <a:r>
              <a:rPr lang="es-ES_tradnl" sz="3600" b="1" dirty="0"/>
              <a:t>No ocupar métodos corruptos</a:t>
            </a:r>
          </a:p>
          <a:p>
            <a:pPr lvl="1" eaLnBrk="1" hangingPunct="1">
              <a:lnSpc>
                <a:spcPct val="80000"/>
              </a:lnSpc>
            </a:pPr>
            <a:r>
              <a:rPr lang="es-ES_tradnl" sz="3200" dirty="0"/>
              <a:t>Soborno directo</a:t>
            </a:r>
          </a:p>
          <a:p>
            <a:pPr lvl="1" eaLnBrk="1" hangingPunct="1">
              <a:lnSpc>
                <a:spcPct val="80000"/>
              </a:lnSpc>
            </a:pPr>
            <a:r>
              <a:rPr lang="es-ES_tradnl" sz="3200" dirty="0"/>
              <a:t>Soborno disfrazado</a:t>
            </a:r>
          </a:p>
          <a:p>
            <a:pPr lvl="1" eaLnBrk="1" hangingPunct="1">
              <a:lnSpc>
                <a:spcPct val="80000"/>
              </a:lnSpc>
            </a:pPr>
            <a:r>
              <a:rPr lang="es-ES_tradnl" sz="3200" dirty="0"/>
              <a:t>Deuteronomio 16:19 </a:t>
            </a:r>
            <a:r>
              <a:rPr lang="es-ES_tradnl" sz="3200" i="1" dirty="0"/>
              <a:t>“No tuerzas el derecho; no hagas acepción de personas, ni tomes soborno; porque el soborno ciega los ojos de los sabios, y pervierte las palabras de los justos”.</a:t>
            </a:r>
          </a:p>
          <a:p>
            <a:endParaRPr lang="es-ES_tradnl"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0" dur="500"/>
                                        <p:tgtEl>
                                          <p:spTgt spid="2560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3" dur="500"/>
                                        <p:tgtEl>
                                          <p:spTgt spid="2560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6"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S_tradnl"/>
              <a:t>Principios Bíblicos…</a:t>
            </a:r>
          </a:p>
        </p:txBody>
      </p:sp>
      <p:sp>
        <p:nvSpPr>
          <p:cNvPr id="26627" name="Rectangle 3"/>
          <p:cNvSpPr>
            <a:spLocks noGrp="1" noChangeArrowheads="1"/>
          </p:cNvSpPr>
          <p:nvPr>
            <p:ph idx="1"/>
          </p:nvPr>
        </p:nvSpPr>
        <p:spPr>
          <a:xfrm>
            <a:off x="685800" y="1981200"/>
            <a:ext cx="7772400" cy="4724400"/>
          </a:xfrm>
        </p:spPr>
        <p:txBody>
          <a:bodyPr/>
          <a:lstStyle/>
          <a:p>
            <a:pPr eaLnBrk="1" hangingPunct="1">
              <a:lnSpc>
                <a:spcPct val="80000"/>
              </a:lnSpc>
            </a:pPr>
            <a:r>
              <a:rPr lang="es-ES_tradnl" sz="3600" b="1" dirty="0"/>
              <a:t>Con Integridad</a:t>
            </a:r>
          </a:p>
          <a:p>
            <a:pPr lvl="1" eaLnBrk="1" hangingPunct="1">
              <a:lnSpc>
                <a:spcPct val="80000"/>
              </a:lnSpc>
            </a:pPr>
            <a:r>
              <a:rPr lang="es-ES_tradnl" sz="3200" dirty="0"/>
              <a:t>No presentar información falsa</a:t>
            </a:r>
          </a:p>
          <a:p>
            <a:pPr lvl="1" eaLnBrk="1" hangingPunct="1">
              <a:lnSpc>
                <a:spcPct val="80000"/>
              </a:lnSpc>
            </a:pPr>
            <a:r>
              <a:rPr lang="es-ES_tradnl" sz="3200" dirty="0"/>
              <a:t>No aprovecharse de la necesidad</a:t>
            </a:r>
          </a:p>
          <a:p>
            <a:pPr lvl="1" eaLnBrk="1" hangingPunct="1">
              <a:lnSpc>
                <a:spcPct val="80000"/>
              </a:lnSpc>
            </a:pPr>
            <a:r>
              <a:rPr lang="es-ES_tradnl" sz="3200" dirty="0"/>
              <a:t>No aprovecharse de la ignorancia</a:t>
            </a:r>
          </a:p>
          <a:p>
            <a:pPr lvl="2" eaLnBrk="1" hangingPunct="1"/>
            <a:r>
              <a:rPr lang="es-ES_tradnl" sz="3200" i="1" dirty="0"/>
              <a:t>Jeremías 22:13 “!Ay de aquel que edifica su casa sin justicia, y sus salas sin equidad, sirviéndose de su prójimo de balde, y no dándole el salario de su trabajo.”</a:t>
            </a:r>
          </a:p>
          <a:p>
            <a:pPr eaLnBrk="1" hangingPunct="1">
              <a:buFontTx/>
              <a:buNone/>
            </a:pPr>
            <a:endParaRPr lang="es-ES_tradnl" sz="2000" dirty="0"/>
          </a:p>
          <a:p>
            <a:pPr eaLnBrk="1" hangingPunct="1"/>
            <a:endParaRPr lang="es-ES_tradnl" sz="28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0" dur="500"/>
                                        <p:tgtEl>
                                          <p:spTgt spid="266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3" dur="500"/>
                                        <p:tgtEl>
                                          <p:spTgt spid="2662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6" dur="500"/>
                                        <p:tgtEl>
                                          <p:spTgt spid="26627">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19"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_tradnl"/>
              <a:t>Principios Bíblicos…</a:t>
            </a:r>
          </a:p>
        </p:txBody>
      </p:sp>
      <p:sp>
        <p:nvSpPr>
          <p:cNvPr id="27651" name="Content Placeholder 2"/>
          <p:cNvSpPr>
            <a:spLocks noGrp="1"/>
          </p:cNvSpPr>
          <p:nvPr>
            <p:ph idx="1"/>
          </p:nvPr>
        </p:nvSpPr>
        <p:spPr/>
        <p:txBody>
          <a:bodyPr/>
          <a:lstStyle/>
          <a:p>
            <a:pPr marL="342900" lvl="1" indent="-342900">
              <a:buFontTx/>
              <a:buChar char="•"/>
            </a:pPr>
            <a:r>
              <a:rPr lang="es-ES_tradnl" sz="3600" b="1" dirty="0"/>
              <a:t>Con Integridad</a:t>
            </a:r>
          </a:p>
          <a:p>
            <a:pPr marL="742950" lvl="2" indent="-342900"/>
            <a:r>
              <a:rPr lang="es-ES_tradnl" sz="3200" dirty="0"/>
              <a:t>Deuteronomio 25:13-15 </a:t>
            </a:r>
            <a:r>
              <a:rPr lang="es-ES_tradnl" sz="3200" i="1" dirty="0"/>
              <a:t>“No tendrás en tu bolsa pesa grande y pesa chica, ni tendrás en tu casa </a:t>
            </a:r>
            <a:r>
              <a:rPr lang="es-ES_tradnl" sz="3200" i="1" dirty="0" err="1"/>
              <a:t>efa</a:t>
            </a:r>
            <a:r>
              <a:rPr lang="es-ES_tradnl" sz="3200" i="1" dirty="0"/>
              <a:t> grande y </a:t>
            </a:r>
            <a:r>
              <a:rPr lang="es-ES_tradnl" sz="3200" i="1" dirty="0" err="1"/>
              <a:t>efa</a:t>
            </a:r>
            <a:r>
              <a:rPr lang="es-ES_tradnl" sz="3200" i="1" dirty="0"/>
              <a:t> pequeño. Pesa exacta y justa tendrás; </a:t>
            </a:r>
            <a:r>
              <a:rPr lang="es-ES_tradnl" sz="3200" i="1" dirty="0" err="1"/>
              <a:t>efa</a:t>
            </a:r>
            <a:r>
              <a:rPr lang="es-ES_tradnl" sz="3200" i="1" dirty="0"/>
              <a:t> cabal y justo tendrás, para que tus días sean prolongados sobre la tierra que Jehová tu Dios te da”.</a:t>
            </a:r>
          </a:p>
          <a:p>
            <a:endParaRPr lang="es-ES_tradnl"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0"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s-ES_tradnl"/>
              <a:t>Principios Bíblicos…</a:t>
            </a:r>
          </a:p>
        </p:txBody>
      </p:sp>
      <p:sp>
        <p:nvSpPr>
          <p:cNvPr id="28675" name="Content Placeholder 2"/>
          <p:cNvSpPr>
            <a:spLocks noGrp="1"/>
          </p:cNvSpPr>
          <p:nvPr>
            <p:ph idx="1"/>
          </p:nvPr>
        </p:nvSpPr>
        <p:spPr/>
        <p:txBody>
          <a:bodyPr/>
          <a:lstStyle/>
          <a:p>
            <a:pPr eaLnBrk="1" hangingPunct="1"/>
            <a:r>
              <a:rPr lang="es-ES_tradnl" sz="3600" b="1"/>
              <a:t>Sin Avaricia</a:t>
            </a:r>
          </a:p>
          <a:p>
            <a:pPr lvl="1" eaLnBrk="1" hangingPunct="1"/>
            <a:r>
              <a:rPr lang="es-ES_tradnl" sz="3200"/>
              <a:t>Apego excesivo a las riquezas o bienes materiales</a:t>
            </a:r>
          </a:p>
          <a:p>
            <a:pPr lvl="1" eaLnBrk="1" hangingPunct="1"/>
            <a:r>
              <a:rPr lang="es-ES_tradnl" sz="3200"/>
              <a:t>Proverbios 28:22 </a:t>
            </a:r>
            <a:r>
              <a:rPr lang="es-ES_tradnl" sz="3200" i="1"/>
              <a:t>“Se apresura a ser rico el avaro, y no sabe que le ha de venir pobreza.”</a:t>
            </a:r>
          </a:p>
          <a:p>
            <a:pPr lvl="1" eaLnBrk="1" hangingPunct="1"/>
            <a:endParaRPr lang="es-ES_tradnl"/>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0" dur="500"/>
                                        <p:tgtEl>
                                          <p:spTgt spid="2867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3"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s-ES_tradnl"/>
              <a:t>Principios Bíblicos…</a:t>
            </a:r>
          </a:p>
        </p:txBody>
      </p:sp>
      <p:sp>
        <p:nvSpPr>
          <p:cNvPr id="29699" name="Content Placeholder 2"/>
          <p:cNvSpPr>
            <a:spLocks noGrp="1"/>
          </p:cNvSpPr>
          <p:nvPr>
            <p:ph idx="1"/>
          </p:nvPr>
        </p:nvSpPr>
        <p:spPr/>
        <p:txBody>
          <a:bodyPr/>
          <a:lstStyle/>
          <a:p>
            <a:pPr eaLnBrk="1" hangingPunct="1"/>
            <a:r>
              <a:rPr lang="es-ES_tradnl" sz="3600" b="1"/>
              <a:t>Sin Codicia</a:t>
            </a:r>
          </a:p>
          <a:p>
            <a:pPr lvl="1" eaLnBrk="1" hangingPunct="1"/>
            <a:r>
              <a:rPr lang="es-ES_tradnl" sz="3200"/>
              <a:t>Ansia exagerada de poseer lo ajeno. </a:t>
            </a:r>
          </a:p>
          <a:p>
            <a:pPr lvl="1" eaLnBrk="1" hangingPunct="1"/>
            <a:r>
              <a:rPr lang="es-ES_tradnl" sz="3200"/>
              <a:t>1 Timoteo 6:9 </a:t>
            </a:r>
            <a:r>
              <a:rPr lang="es-ES_tradnl" sz="3200" i="1"/>
              <a:t>“Porque los que quieren enriquecerse caen en tentación y lazo, y en muchas codicias necias y dañosas, que hunden a los hombres en destrucción y perdición.”</a:t>
            </a:r>
          </a:p>
          <a:p>
            <a:endParaRPr lang="es-ES_tradnl"/>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0" dur="500"/>
                                        <p:tgtEl>
                                          <p:spTgt spid="296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3"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Caso Bíblico de negociación</a:t>
            </a:r>
          </a:p>
        </p:txBody>
      </p:sp>
      <p:sp>
        <p:nvSpPr>
          <p:cNvPr id="3" name="Content Placeholder 2"/>
          <p:cNvSpPr>
            <a:spLocks noGrp="1"/>
          </p:cNvSpPr>
          <p:nvPr>
            <p:ph idx="1"/>
          </p:nvPr>
        </p:nvSpPr>
        <p:spPr/>
        <p:txBody>
          <a:bodyPr/>
          <a:lstStyle/>
          <a:p>
            <a:r>
              <a:rPr lang="es-SV" dirty="0"/>
              <a:t>“Y se acercó Abraham y dijo: ¿Destruirás también al justo con el impío? Quizá haya cincuenta justos dentro de la ciudad: ¿destruirás también y </a:t>
            </a:r>
            <a:r>
              <a:rPr lang="es-SV" b="1" i="1" dirty="0"/>
              <a:t>no perdonarás al lugar por amor a los cincuenta justos </a:t>
            </a:r>
            <a:r>
              <a:rPr lang="es-SV" dirty="0"/>
              <a:t>que estén dentro de él?”</a:t>
            </a:r>
          </a:p>
          <a:p>
            <a:pPr lvl="1"/>
            <a:r>
              <a:rPr lang="es-SV" dirty="0"/>
              <a:t>Génesis 18:23-24</a:t>
            </a:r>
          </a:p>
          <a:p>
            <a:pPr lvl="1"/>
            <a:endParaRPr lang="es-SV" dirty="0"/>
          </a:p>
          <a:p>
            <a:endParaRPr lang="es-SV" dirty="0"/>
          </a:p>
        </p:txBody>
      </p:sp>
    </p:spTree>
    <p:extLst>
      <p:ext uri="{BB962C8B-B14F-4D97-AF65-F5344CB8AC3E}">
        <p14:creationId xmlns:p14="http://schemas.microsoft.com/office/powerpoint/2010/main" val="536380216"/>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es-ES_tradnl" sz="4400">
                <a:solidFill>
                  <a:schemeClr val="tx2"/>
                </a:solidFill>
              </a:rPr>
              <a:t>La Regla de Oro</a:t>
            </a:r>
          </a:p>
        </p:txBody>
      </p:sp>
      <p:sp>
        <p:nvSpPr>
          <p:cNvPr id="30723" name="Rectangle 7"/>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r>
              <a:rPr lang="es-ES_tradnl" sz="3200"/>
              <a:t>Mateo 7:12</a:t>
            </a:r>
          </a:p>
          <a:p>
            <a:pPr marL="1143000" lvl="2" indent="-228600" eaLnBrk="0" hangingPunct="0">
              <a:spcBef>
                <a:spcPct val="20000"/>
              </a:spcBef>
              <a:buFontTx/>
              <a:buChar char="•"/>
            </a:pPr>
            <a:r>
              <a:rPr lang="es-ES_tradnl" sz="3200"/>
              <a:t>“</a:t>
            </a:r>
            <a:r>
              <a:rPr lang="es-ES_tradnl" sz="3200" i="1"/>
              <a:t>Así que, todas las cosas que queráis que los hombres hagan con vosotros, así también haced vosotros con ellos…”</a:t>
            </a:r>
          </a:p>
        </p:txBody>
      </p:sp>
      <p:pic>
        <p:nvPicPr>
          <p:cNvPr id="30724" name="Picture 3" descr="PPP_IBUSC_CLP_Key_Success_B.png"/>
          <p:cNvPicPr>
            <a:picLocks noChangeAspect="1"/>
          </p:cNvPicPr>
          <p:nvPr/>
        </p:nvPicPr>
        <p:blipFill>
          <a:blip r:embed="rId2" cstate="print"/>
          <a:srcRect/>
          <a:stretch>
            <a:fillRect/>
          </a:stretch>
        </p:blipFill>
        <p:spPr bwMode="auto">
          <a:xfrm>
            <a:off x="3048000" y="4038600"/>
            <a:ext cx="3067050" cy="2671763"/>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linds(horizontal)">
                                      <p:cBhvr>
                                        <p:cTn id="7" dur="500"/>
                                        <p:tgtEl>
                                          <p:spTgt spid="30723"/>
                                        </p:tgtEl>
                                      </p:cBhvr>
                                    </p:animEffect>
                                  </p:childTnLst>
                                </p:cTn>
                              </p:par>
                              <p:par>
                                <p:cTn id="8" presetID="3" presetClass="entr" presetSubtype="10" fill="hold"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blinds(horizontal)">
                                      <p:cBhvr>
                                        <p:cTn id="10"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¿Por qué el hombre no acepta la propuesta de Dios?</a:t>
            </a:r>
          </a:p>
        </p:txBody>
      </p:sp>
      <p:sp>
        <p:nvSpPr>
          <p:cNvPr id="3" name="Content Placeholder 2"/>
          <p:cNvSpPr>
            <a:spLocks noGrp="1"/>
          </p:cNvSpPr>
          <p:nvPr>
            <p:ph idx="1"/>
          </p:nvPr>
        </p:nvSpPr>
        <p:spPr>
          <a:xfrm>
            <a:off x="685800" y="2492896"/>
            <a:ext cx="7772400" cy="3603104"/>
          </a:xfrm>
        </p:spPr>
        <p:txBody>
          <a:bodyPr/>
          <a:lstStyle/>
          <a:p>
            <a:r>
              <a:rPr lang="es-SV" dirty="0"/>
              <a:t>“Pues habiendo conocido a Dios, no le glorificaron como a Dios, ni le dieron gracias, sino que </a:t>
            </a:r>
            <a:r>
              <a:rPr lang="es-SV" b="1" i="1" dirty="0"/>
              <a:t>se envanecieron en sus razonamientos,</a:t>
            </a:r>
            <a:r>
              <a:rPr lang="es-SV" dirty="0"/>
              <a:t> y su necio corazón fue entenebrecido.”</a:t>
            </a:r>
          </a:p>
          <a:p>
            <a:pPr lvl="1"/>
            <a:r>
              <a:rPr lang="es-SV" dirty="0"/>
              <a:t>Romanos 1:21</a:t>
            </a:r>
          </a:p>
        </p:txBody>
      </p:sp>
    </p:spTree>
    <p:extLst>
      <p:ext uri="{BB962C8B-B14F-4D97-AF65-F5344CB8AC3E}">
        <p14:creationId xmlns:p14="http://schemas.microsoft.com/office/powerpoint/2010/main" val="3139845199"/>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La falta de reconocimiento</a:t>
            </a:r>
          </a:p>
        </p:txBody>
      </p:sp>
      <p:sp>
        <p:nvSpPr>
          <p:cNvPr id="3" name="Content Placeholder 2"/>
          <p:cNvSpPr>
            <a:spLocks noGrp="1"/>
          </p:cNvSpPr>
          <p:nvPr>
            <p:ph idx="1"/>
          </p:nvPr>
        </p:nvSpPr>
        <p:spPr/>
        <p:txBody>
          <a:bodyPr/>
          <a:lstStyle/>
          <a:p>
            <a:r>
              <a:rPr lang="es-SV" dirty="0"/>
              <a:t>“Amados hermanos míos, no erréis. </a:t>
            </a:r>
            <a:r>
              <a:rPr lang="es-SV" b="1" i="1" dirty="0"/>
              <a:t>Toda buena dádiva y todo don perfecto desciende de lo alto</a:t>
            </a:r>
            <a:r>
              <a:rPr lang="es-SV" dirty="0"/>
              <a:t>, del Padre de las luces, en el cual no hay mudanza, ni sombra de variación.”</a:t>
            </a:r>
          </a:p>
          <a:p>
            <a:pPr lvl="1"/>
            <a:r>
              <a:rPr lang="es-SV" dirty="0"/>
              <a:t>Santiago 1:16-17</a:t>
            </a:r>
          </a:p>
          <a:p>
            <a:endParaRPr lang="es-SV" dirty="0"/>
          </a:p>
        </p:txBody>
      </p:sp>
    </p:spTree>
    <p:extLst>
      <p:ext uri="{BB962C8B-B14F-4D97-AF65-F5344CB8AC3E}">
        <p14:creationId xmlns:p14="http://schemas.microsoft.com/office/powerpoint/2010/main" val="1667571852"/>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De la sabiduría de Dios</a:t>
            </a:r>
          </a:p>
        </p:txBody>
      </p:sp>
      <p:sp>
        <p:nvSpPr>
          <p:cNvPr id="3" name="Content Placeholder 2"/>
          <p:cNvSpPr>
            <a:spLocks noGrp="1"/>
          </p:cNvSpPr>
          <p:nvPr>
            <p:ph idx="1"/>
          </p:nvPr>
        </p:nvSpPr>
        <p:spPr/>
        <p:txBody>
          <a:bodyPr/>
          <a:lstStyle/>
          <a:p>
            <a:r>
              <a:rPr lang="es-SV" dirty="0"/>
              <a:t>“¿No has sabido, no has oído que el Dios eterno es Jehová, el cual creó los confines de la tierra? No desfallece, ni se fatiga con cansancio, y su entendimiento no hay quien lo alcance.”</a:t>
            </a:r>
          </a:p>
          <a:p>
            <a:pPr lvl="1"/>
            <a:r>
              <a:rPr lang="es-SV" dirty="0"/>
              <a:t>Isaías 40:28</a:t>
            </a:r>
          </a:p>
        </p:txBody>
      </p:sp>
    </p:spTree>
    <p:extLst>
      <p:ext uri="{BB962C8B-B14F-4D97-AF65-F5344CB8AC3E}">
        <p14:creationId xmlns:p14="http://schemas.microsoft.com/office/powerpoint/2010/main" val="626253028"/>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Manifestada en Jesucristo</a:t>
            </a:r>
          </a:p>
        </p:txBody>
      </p:sp>
      <p:sp>
        <p:nvSpPr>
          <p:cNvPr id="3" name="Content Placeholder 2"/>
          <p:cNvSpPr>
            <a:spLocks noGrp="1"/>
          </p:cNvSpPr>
          <p:nvPr>
            <p:ph idx="1"/>
          </p:nvPr>
        </p:nvSpPr>
        <p:spPr/>
        <p:txBody>
          <a:bodyPr/>
          <a:lstStyle/>
          <a:p>
            <a:r>
              <a:rPr lang="es-SV" dirty="0"/>
              <a:t>“para que sean consolados sus corazones, unidos en amor, hasta alcanzar todas las </a:t>
            </a:r>
            <a:r>
              <a:rPr lang="es-SV" b="1" i="1" dirty="0"/>
              <a:t>riquezas de pleno entendimiento</a:t>
            </a:r>
            <a:r>
              <a:rPr lang="es-SV" dirty="0"/>
              <a:t>, a fin de conocer el misterio de Dios el Padre, y de Cristo, </a:t>
            </a:r>
            <a:r>
              <a:rPr lang="es-SV" b="1" i="1" dirty="0"/>
              <a:t>en quien están escondidos todos los tesoros de la sabiduría </a:t>
            </a:r>
            <a:r>
              <a:rPr lang="es-SV" dirty="0"/>
              <a:t>y del conocimiento.”</a:t>
            </a:r>
          </a:p>
          <a:p>
            <a:pPr lvl="1"/>
            <a:r>
              <a:rPr lang="es-SV" dirty="0" err="1"/>
              <a:t>Coloseneses</a:t>
            </a:r>
            <a:r>
              <a:rPr lang="es-SV" dirty="0"/>
              <a:t> 2:2-3</a:t>
            </a:r>
          </a:p>
          <a:p>
            <a:endParaRPr lang="es-SV" dirty="0"/>
          </a:p>
        </p:txBody>
      </p:sp>
    </p:spTree>
    <p:extLst>
      <p:ext uri="{BB962C8B-B14F-4D97-AF65-F5344CB8AC3E}">
        <p14:creationId xmlns:p14="http://schemas.microsoft.com/office/powerpoint/2010/main" val="3310106816"/>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Nuestro Gran Tesoro</a:t>
            </a:r>
          </a:p>
        </p:txBody>
      </p:sp>
      <p:sp>
        <p:nvSpPr>
          <p:cNvPr id="3" name="Content Placeholder 2"/>
          <p:cNvSpPr>
            <a:spLocks noGrp="1"/>
          </p:cNvSpPr>
          <p:nvPr>
            <p:ph idx="1"/>
          </p:nvPr>
        </p:nvSpPr>
        <p:spPr/>
        <p:txBody>
          <a:bodyPr/>
          <a:lstStyle/>
          <a:p>
            <a:r>
              <a:rPr lang="es-SV" dirty="0"/>
              <a:t>“Además, el reino de los cielos es semejante a </a:t>
            </a:r>
            <a:r>
              <a:rPr lang="es-SV" b="1" i="1" dirty="0"/>
              <a:t>un tesoro escondido </a:t>
            </a:r>
            <a:r>
              <a:rPr lang="es-SV" dirty="0"/>
              <a:t>en un campo, el cual un hombre halla, y lo esconde de nuevo; y </a:t>
            </a:r>
            <a:r>
              <a:rPr lang="es-SV" b="1" i="1" dirty="0"/>
              <a:t>gozoso por ello va y vende todo </a:t>
            </a:r>
            <a:r>
              <a:rPr lang="es-SV" dirty="0"/>
              <a:t>lo que tiene, y compra aquel campo”.</a:t>
            </a:r>
          </a:p>
          <a:p>
            <a:pPr lvl="1"/>
            <a:r>
              <a:rPr lang="es-SV" dirty="0"/>
              <a:t>Mateo 13:44</a:t>
            </a:r>
          </a:p>
        </p:txBody>
      </p:sp>
    </p:spTree>
    <p:extLst>
      <p:ext uri="{BB962C8B-B14F-4D97-AF65-F5344CB8AC3E}">
        <p14:creationId xmlns:p14="http://schemas.microsoft.com/office/powerpoint/2010/main" val="3565014159"/>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La Perla de Gran Precio</a:t>
            </a:r>
          </a:p>
        </p:txBody>
      </p:sp>
      <p:sp>
        <p:nvSpPr>
          <p:cNvPr id="3" name="Content Placeholder 2"/>
          <p:cNvSpPr>
            <a:spLocks noGrp="1"/>
          </p:cNvSpPr>
          <p:nvPr>
            <p:ph idx="1"/>
          </p:nvPr>
        </p:nvSpPr>
        <p:spPr/>
        <p:txBody>
          <a:bodyPr/>
          <a:lstStyle/>
          <a:p>
            <a:r>
              <a:rPr lang="es-SV" dirty="0"/>
              <a:t>“También el reino de los cielos es semejante a un mercader que </a:t>
            </a:r>
            <a:r>
              <a:rPr lang="es-SV" b="1" i="1" dirty="0"/>
              <a:t>busca buenas perlas</a:t>
            </a:r>
            <a:r>
              <a:rPr lang="es-SV" dirty="0"/>
              <a:t>, que habiendo hallado </a:t>
            </a:r>
            <a:r>
              <a:rPr lang="es-SV" b="1" i="1" dirty="0"/>
              <a:t>una perla preciosa,</a:t>
            </a:r>
            <a:r>
              <a:rPr lang="es-SV" dirty="0"/>
              <a:t> fue y vendió todo lo que tenía, </a:t>
            </a:r>
            <a:r>
              <a:rPr lang="es-SV" b="1" i="1" dirty="0"/>
              <a:t>y la compró”.</a:t>
            </a:r>
          </a:p>
          <a:p>
            <a:pPr lvl="1"/>
            <a:r>
              <a:rPr lang="es-SV" dirty="0"/>
              <a:t>Mateo 13:4-46</a:t>
            </a:r>
          </a:p>
        </p:txBody>
      </p:sp>
    </p:spTree>
    <p:extLst>
      <p:ext uri="{BB962C8B-B14F-4D97-AF65-F5344CB8AC3E}">
        <p14:creationId xmlns:p14="http://schemas.microsoft.com/office/powerpoint/2010/main" val="46838662"/>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90656" cy="1143000"/>
          </a:xfrm>
        </p:spPr>
        <p:txBody>
          <a:bodyPr/>
          <a:lstStyle/>
          <a:p>
            <a:r>
              <a:rPr lang="es-SV" dirty="0"/>
              <a:t>El Apóstol Pablo la encontró</a:t>
            </a:r>
          </a:p>
        </p:txBody>
      </p:sp>
      <p:sp>
        <p:nvSpPr>
          <p:cNvPr id="3" name="Content Placeholder 2"/>
          <p:cNvSpPr>
            <a:spLocks noGrp="1"/>
          </p:cNvSpPr>
          <p:nvPr>
            <p:ph idx="1"/>
          </p:nvPr>
        </p:nvSpPr>
        <p:spPr/>
        <p:txBody>
          <a:bodyPr/>
          <a:lstStyle/>
          <a:p>
            <a:r>
              <a:rPr lang="es-SV" dirty="0"/>
              <a:t>“Pero cuantas cosas </a:t>
            </a:r>
            <a:r>
              <a:rPr lang="es-SV" b="1" i="1" dirty="0"/>
              <a:t>eran para mí ganancia</a:t>
            </a:r>
            <a:r>
              <a:rPr lang="es-SV" dirty="0"/>
              <a:t>, las he estimado como pérdida por amor de Cristo. Y ciertamente, aun estimo todas las cosas como pérdida </a:t>
            </a:r>
            <a:r>
              <a:rPr lang="es-SV" b="1" i="1" dirty="0"/>
              <a:t>por la excelencia del conocimiento de Cristo Jesús</a:t>
            </a:r>
            <a:r>
              <a:rPr lang="es-SV" dirty="0"/>
              <a:t>, mi Señor, por amor del cual lo he perdido todo, y lo tengo por basura, para ganar a Cristo,”</a:t>
            </a:r>
          </a:p>
          <a:p>
            <a:pPr lvl="1"/>
            <a:r>
              <a:rPr lang="es-SV" dirty="0"/>
              <a:t>Filipenses 3:7-8</a:t>
            </a:r>
          </a:p>
          <a:p>
            <a:pPr lvl="1"/>
            <a:endParaRPr lang="es-SV" dirty="0"/>
          </a:p>
          <a:p>
            <a:endParaRPr lang="es-SV" dirty="0"/>
          </a:p>
        </p:txBody>
      </p:sp>
    </p:spTree>
    <p:extLst>
      <p:ext uri="{BB962C8B-B14F-4D97-AF65-F5344CB8AC3E}">
        <p14:creationId xmlns:p14="http://schemas.microsoft.com/office/powerpoint/2010/main" val="1094133137"/>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También Moisés</a:t>
            </a:r>
          </a:p>
        </p:txBody>
      </p:sp>
      <p:sp>
        <p:nvSpPr>
          <p:cNvPr id="3" name="Content Placeholder 2"/>
          <p:cNvSpPr>
            <a:spLocks noGrp="1"/>
          </p:cNvSpPr>
          <p:nvPr>
            <p:ph idx="1"/>
          </p:nvPr>
        </p:nvSpPr>
        <p:spPr/>
        <p:txBody>
          <a:bodyPr/>
          <a:lstStyle/>
          <a:p>
            <a:r>
              <a:rPr lang="es-SV" dirty="0"/>
              <a:t>“Por la fe Moisés, hecho ya grande, </a:t>
            </a:r>
            <a:r>
              <a:rPr lang="es-SV" b="1" i="1" dirty="0"/>
              <a:t>rehusó llamarse </a:t>
            </a:r>
            <a:r>
              <a:rPr lang="es-SV" dirty="0"/>
              <a:t>hijo de la hija de Faraón, escogiendo antes ser maltratado con el pueblo de Dios, que gozar de los deleites temporales del pecado, </a:t>
            </a:r>
            <a:r>
              <a:rPr lang="es-SV" b="1" i="1" dirty="0"/>
              <a:t>teniendo por mayores riquezas el vituperio de Cristo </a:t>
            </a:r>
            <a:r>
              <a:rPr lang="es-SV" dirty="0"/>
              <a:t>que los tesoros de los egipcios; porque tenía puesta la mirada en el galardón.”</a:t>
            </a:r>
          </a:p>
          <a:p>
            <a:pPr lvl="1"/>
            <a:r>
              <a:rPr lang="es-SV" dirty="0"/>
              <a:t>Hebreos 11:24-26</a:t>
            </a:r>
          </a:p>
          <a:p>
            <a:pPr lvl="1"/>
            <a:endParaRPr lang="es-SV" dirty="0"/>
          </a:p>
          <a:p>
            <a:endParaRPr lang="es-SV" dirty="0"/>
          </a:p>
        </p:txBody>
      </p:sp>
    </p:spTree>
    <p:extLst>
      <p:ext uri="{BB962C8B-B14F-4D97-AF65-F5344CB8AC3E}">
        <p14:creationId xmlns:p14="http://schemas.microsoft.com/office/powerpoint/2010/main" val="707186489"/>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Y el Apóstol Pedro lo atestigua</a:t>
            </a:r>
          </a:p>
        </p:txBody>
      </p:sp>
      <p:sp>
        <p:nvSpPr>
          <p:cNvPr id="3" name="Content Placeholder 2"/>
          <p:cNvSpPr>
            <a:spLocks noGrp="1"/>
          </p:cNvSpPr>
          <p:nvPr>
            <p:ph idx="1"/>
          </p:nvPr>
        </p:nvSpPr>
        <p:spPr/>
        <p:txBody>
          <a:bodyPr/>
          <a:lstStyle/>
          <a:p>
            <a:r>
              <a:rPr lang="es-SV" dirty="0"/>
              <a:t>“Dijo entonces Jesús a los doce: ¿Queréis acaso iros también vosotros? Le respondió Simón Pedro: </a:t>
            </a:r>
            <a:r>
              <a:rPr lang="es-SV" b="1" i="1" dirty="0"/>
              <a:t>Señor, ¿a quién iremos? </a:t>
            </a:r>
            <a:r>
              <a:rPr lang="es-SV" dirty="0"/>
              <a:t>Tú tienes palabras de vida eterna?</a:t>
            </a:r>
          </a:p>
          <a:p>
            <a:pPr lvl="1"/>
            <a:r>
              <a:rPr lang="es-SV" dirty="0"/>
              <a:t>Juan 6:67-68</a:t>
            </a:r>
          </a:p>
        </p:txBody>
      </p:sp>
    </p:spTree>
    <p:extLst>
      <p:ext uri="{BB962C8B-B14F-4D97-AF65-F5344CB8AC3E}">
        <p14:creationId xmlns:p14="http://schemas.microsoft.com/office/powerpoint/2010/main" val="213824586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Caso</a:t>
            </a:r>
            <a:r>
              <a:rPr lang="en-US" dirty="0"/>
              <a:t> </a:t>
            </a:r>
            <a:r>
              <a:rPr lang="en-US" dirty="0" err="1"/>
              <a:t>Bíblico</a:t>
            </a:r>
            <a:r>
              <a:rPr lang="en-US" dirty="0"/>
              <a:t>…</a:t>
            </a:r>
          </a:p>
        </p:txBody>
      </p:sp>
      <p:sp>
        <p:nvSpPr>
          <p:cNvPr id="3" name="Content Placeholder 2"/>
          <p:cNvSpPr>
            <a:spLocks noGrp="1"/>
          </p:cNvSpPr>
          <p:nvPr>
            <p:ph idx="1"/>
          </p:nvPr>
        </p:nvSpPr>
        <p:spPr/>
        <p:txBody>
          <a:bodyPr/>
          <a:lstStyle/>
          <a:p>
            <a:r>
              <a:rPr lang="es-SV" dirty="0"/>
              <a:t>“Lejos de ti el hacer tal, que hagas morir al justo con el impío, y que sea el justo tratado como el impío; nunca tal hagas. </a:t>
            </a:r>
            <a:r>
              <a:rPr lang="es-SV" b="1" i="1" dirty="0"/>
              <a:t>El Juez de toda la tierra,</a:t>
            </a:r>
            <a:r>
              <a:rPr lang="es-SV" dirty="0"/>
              <a:t> ¿no ha de hacer lo que es justo? Entonces respondió Jehová: </a:t>
            </a:r>
            <a:r>
              <a:rPr lang="es-SV" b="1" i="1" dirty="0"/>
              <a:t>Si hallare en Sodoma cincuenta justos </a:t>
            </a:r>
            <a:r>
              <a:rPr lang="es-SV" dirty="0"/>
              <a:t>dentro de la ciudad, perdonaré a todo este lugar por amor a ellos.”</a:t>
            </a:r>
          </a:p>
          <a:p>
            <a:pPr lvl="1"/>
            <a:r>
              <a:rPr lang="es-SV" dirty="0"/>
              <a:t>Génesis 18:25-26</a:t>
            </a:r>
          </a:p>
          <a:p>
            <a:endParaRPr lang="en-US" sz="4000" dirty="0"/>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640960" cy="1143000"/>
          </a:xfrm>
        </p:spPr>
        <p:txBody>
          <a:bodyPr/>
          <a:lstStyle/>
          <a:p>
            <a:r>
              <a:rPr lang="es-SV" sz="4000" dirty="0"/>
              <a:t>Cristo en vosotros, la esperanza de gloria</a:t>
            </a:r>
          </a:p>
        </p:txBody>
      </p:sp>
      <p:sp>
        <p:nvSpPr>
          <p:cNvPr id="3" name="Content Placeholder 2"/>
          <p:cNvSpPr>
            <a:spLocks noGrp="1"/>
          </p:cNvSpPr>
          <p:nvPr>
            <p:ph idx="1"/>
          </p:nvPr>
        </p:nvSpPr>
        <p:spPr/>
        <p:txBody>
          <a:bodyPr/>
          <a:lstStyle/>
          <a:p>
            <a:r>
              <a:rPr lang="es-SV" dirty="0"/>
              <a:t>“el misterio que había estado oculto desde los siglos y edades, pero que ahora ha sido manifestado a sus santos,…que es </a:t>
            </a:r>
            <a:r>
              <a:rPr lang="es-SV" b="1" i="1" dirty="0"/>
              <a:t>Cristo en vosotros, la esperanza de gloria</a:t>
            </a:r>
            <a:r>
              <a:rPr lang="es-SV" dirty="0"/>
              <a:t>.”</a:t>
            </a:r>
          </a:p>
          <a:p>
            <a:pPr lvl="1"/>
            <a:r>
              <a:rPr lang="es-SV" dirty="0"/>
              <a:t>Colosenses 1:26-27</a:t>
            </a:r>
          </a:p>
        </p:txBody>
      </p:sp>
    </p:spTree>
    <p:extLst>
      <p:ext uri="{BB962C8B-B14F-4D97-AF65-F5344CB8AC3E}">
        <p14:creationId xmlns:p14="http://schemas.microsoft.com/office/powerpoint/2010/main" val="2178264193"/>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Principio </a:t>
            </a:r>
            <a:r>
              <a:rPr lang="en-US" dirty="0" err="1"/>
              <a:t>Bíblico</a:t>
            </a:r>
            <a:endParaRPr lang="en-US" dirty="0"/>
          </a:p>
        </p:txBody>
      </p:sp>
      <p:sp>
        <p:nvSpPr>
          <p:cNvPr id="3" name="Content Placeholder 2"/>
          <p:cNvSpPr>
            <a:spLocks noGrp="1"/>
          </p:cNvSpPr>
          <p:nvPr>
            <p:ph idx="1"/>
          </p:nvPr>
        </p:nvSpPr>
        <p:spPr/>
        <p:txBody>
          <a:bodyPr/>
          <a:lstStyle/>
          <a:p>
            <a:r>
              <a:rPr lang="en-US" sz="4000" dirty="0"/>
              <a:t>“</a:t>
            </a:r>
            <a:r>
              <a:rPr lang="en-US" sz="4000" b="1" i="1" dirty="0"/>
              <a:t>Ponte de </a:t>
            </a:r>
            <a:r>
              <a:rPr lang="en-US" sz="4000" b="1" i="1" dirty="0" err="1"/>
              <a:t>acuerdo</a:t>
            </a:r>
            <a:r>
              <a:rPr lang="en-US" sz="4000" b="1" i="1" dirty="0"/>
              <a:t> </a:t>
            </a:r>
            <a:r>
              <a:rPr lang="en-US" sz="4000" dirty="0"/>
              <a:t>con </a:t>
            </a:r>
            <a:r>
              <a:rPr lang="en-US" sz="4000" dirty="0" err="1"/>
              <a:t>tu</a:t>
            </a:r>
            <a:r>
              <a:rPr lang="en-US" sz="4000" dirty="0"/>
              <a:t> </a:t>
            </a:r>
            <a:r>
              <a:rPr lang="en-US" sz="4000" dirty="0" err="1"/>
              <a:t>adversario</a:t>
            </a:r>
            <a:r>
              <a:rPr lang="en-US" sz="4000" dirty="0"/>
              <a:t> pronto, </a:t>
            </a:r>
            <a:r>
              <a:rPr lang="en-US" sz="4000" b="1" i="1" dirty="0"/>
              <a:t>entre </a:t>
            </a:r>
            <a:r>
              <a:rPr lang="en-US" sz="4000" b="1" i="1" dirty="0" err="1"/>
              <a:t>tanto</a:t>
            </a:r>
            <a:r>
              <a:rPr lang="en-US" sz="4000" b="1" i="1" dirty="0"/>
              <a:t> </a:t>
            </a:r>
            <a:r>
              <a:rPr lang="en-US" sz="4000" b="1" i="1" dirty="0" err="1"/>
              <a:t>que</a:t>
            </a:r>
            <a:r>
              <a:rPr lang="en-US" sz="4000" b="1" i="1" dirty="0"/>
              <a:t> </a:t>
            </a:r>
            <a:r>
              <a:rPr lang="en-US" sz="4000" b="1" i="1" dirty="0" err="1"/>
              <a:t>estás</a:t>
            </a:r>
            <a:r>
              <a:rPr lang="en-US" sz="4000" b="1" i="1" dirty="0"/>
              <a:t> con </a:t>
            </a:r>
            <a:r>
              <a:rPr lang="en-US" sz="4000" b="1" i="1" dirty="0" err="1"/>
              <a:t>él</a:t>
            </a:r>
            <a:r>
              <a:rPr lang="en-US" sz="4000" dirty="0"/>
              <a:t> en el </a:t>
            </a:r>
            <a:r>
              <a:rPr lang="en-US" sz="4000" dirty="0" err="1"/>
              <a:t>camino</a:t>
            </a:r>
            <a:r>
              <a:rPr lang="en-US" sz="4000" dirty="0"/>
              <a:t>, no sea </a:t>
            </a:r>
            <a:r>
              <a:rPr lang="en-US" sz="4000" dirty="0" err="1"/>
              <a:t>que</a:t>
            </a:r>
            <a:r>
              <a:rPr lang="en-US" sz="4000" dirty="0"/>
              <a:t> el </a:t>
            </a:r>
            <a:r>
              <a:rPr lang="en-US" sz="4000" dirty="0" err="1"/>
              <a:t>adversario</a:t>
            </a:r>
            <a:r>
              <a:rPr lang="en-US" sz="4000" dirty="0"/>
              <a:t> </a:t>
            </a:r>
            <a:r>
              <a:rPr lang="en-US" sz="4000" dirty="0" err="1"/>
              <a:t>te</a:t>
            </a:r>
            <a:r>
              <a:rPr lang="en-US" sz="4000" dirty="0"/>
              <a:t> </a:t>
            </a:r>
            <a:r>
              <a:rPr lang="en-US" sz="4000" dirty="0" err="1"/>
              <a:t>entregue</a:t>
            </a:r>
            <a:r>
              <a:rPr lang="en-US" sz="4000" dirty="0"/>
              <a:t> al </a:t>
            </a:r>
            <a:r>
              <a:rPr lang="en-US" sz="4000" dirty="0" err="1"/>
              <a:t>juez</a:t>
            </a:r>
            <a:r>
              <a:rPr lang="en-US" sz="4000" dirty="0"/>
              <a:t>, y el </a:t>
            </a:r>
            <a:r>
              <a:rPr lang="en-US" sz="4000" dirty="0" err="1"/>
              <a:t>juez</a:t>
            </a:r>
            <a:r>
              <a:rPr lang="en-US" sz="4000" dirty="0"/>
              <a:t> al </a:t>
            </a:r>
            <a:r>
              <a:rPr lang="en-US" sz="4000" dirty="0" err="1"/>
              <a:t>alguacil</a:t>
            </a:r>
            <a:r>
              <a:rPr lang="en-US" sz="4000" dirty="0"/>
              <a:t> y seas </a:t>
            </a:r>
            <a:r>
              <a:rPr lang="en-US" sz="4000" dirty="0" err="1"/>
              <a:t>echado</a:t>
            </a:r>
            <a:r>
              <a:rPr lang="en-US" sz="4000" dirty="0"/>
              <a:t> en la </a:t>
            </a:r>
            <a:r>
              <a:rPr lang="en-US" sz="4000" dirty="0" err="1"/>
              <a:t>cárcel</a:t>
            </a:r>
            <a:r>
              <a:rPr lang="en-US" sz="4000" dirty="0"/>
              <a:t>”. </a:t>
            </a:r>
          </a:p>
          <a:p>
            <a:pPr lvl="1"/>
            <a:r>
              <a:rPr lang="en-US" dirty="0"/>
              <a:t>Mateo 5:25</a:t>
            </a: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s-ES_tradnl"/>
              <a:t>El Principio Negociador</a:t>
            </a:r>
          </a:p>
        </p:txBody>
      </p:sp>
      <p:sp>
        <p:nvSpPr>
          <p:cNvPr id="6147" name="Content Placeholder 2"/>
          <p:cNvSpPr>
            <a:spLocks noGrp="1"/>
          </p:cNvSpPr>
          <p:nvPr>
            <p:ph idx="1"/>
          </p:nvPr>
        </p:nvSpPr>
        <p:spPr/>
        <p:txBody>
          <a:bodyPr/>
          <a:lstStyle/>
          <a:p>
            <a:pPr eaLnBrk="1" hangingPunct="1"/>
            <a:r>
              <a:rPr lang="es-ES_tradnl" dirty="0"/>
              <a:t>El interés de negociar surge cuando:</a:t>
            </a:r>
          </a:p>
          <a:p>
            <a:pPr lvl="1" eaLnBrk="1" hangingPunct="1"/>
            <a:r>
              <a:rPr lang="es-ES_tradnl" sz="3200" dirty="0"/>
              <a:t>Se percibe que puedo obtener mayores beneficios con una </a:t>
            </a:r>
            <a:r>
              <a:rPr lang="es-ES_tradnl" sz="3200" b="1" i="1" dirty="0"/>
              <a:t>menor o igual inversión de recursos</a:t>
            </a:r>
            <a:r>
              <a:rPr lang="es-ES_tradnl" sz="3200" dirty="0"/>
              <a:t>.</a:t>
            </a:r>
          </a:p>
          <a:p>
            <a:pPr lvl="1" eaLnBrk="1" hangingPunct="1"/>
            <a:r>
              <a:rPr lang="es-ES_tradnl" sz="3200" dirty="0"/>
              <a:t>Se percibe una situación </a:t>
            </a:r>
            <a:r>
              <a:rPr lang="es-ES_tradnl" sz="3200" b="1" i="1" dirty="0"/>
              <a:t>desequilibrada</a:t>
            </a:r>
            <a:r>
              <a:rPr lang="es-ES_tradnl" sz="3200" dirty="0"/>
              <a:t> del acuerdo en cuestión.</a:t>
            </a:r>
          </a:p>
          <a:p>
            <a:pPr lvl="1" eaLnBrk="1" hangingPunct="1"/>
            <a:r>
              <a:rPr lang="es-ES_tradnl" sz="3200" dirty="0"/>
              <a:t>Se necesita resolver un </a:t>
            </a:r>
            <a:r>
              <a:rPr lang="es-ES_tradnl" sz="3200" b="1" i="1" dirty="0"/>
              <a:t>conflicto</a:t>
            </a:r>
            <a:r>
              <a:rPr lang="es-ES_tradnl" sz="3200" dirty="0"/>
              <a:t>.</a:t>
            </a:r>
          </a:p>
          <a:p>
            <a:pPr lvl="1" eaLnBrk="1" hangingPunct="1">
              <a:buFontTx/>
              <a:buNone/>
            </a:pPr>
            <a:endParaRPr lang="es-ES_tradnl"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es-ES_tradnl" sz="4000" dirty="0"/>
              <a:t> </a:t>
            </a:r>
            <a:r>
              <a:rPr lang="es-ES_tradnl" sz="4900" dirty="0"/>
              <a:t>Factores que Influyen en una Negociación</a:t>
            </a:r>
          </a:p>
        </p:txBody>
      </p:sp>
      <p:sp>
        <p:nvSpPr>
          <p:cNvPr id="8195" name="Rectangle 3"/>
          <p:cNvSpPr>
            <a:spLocks noGrp="1" noChangeArrowheads="1"/>
          </p:cNvSpPr>
          <p:nvPr>
            <p:ph idx="1"/>
          </p:nvPr>
        </p:nvSpPr>
        <p:spPr>
          <a:xfrm>
            <a:off x="685800" y="2362200"/>
            <a:ext cx="7772400" cy="4114800"/>
          </a:xfrm>
        </p:spPr>
        <p:txBody>
          <a:bodyPr/>
          <a:lstStyle/>
          <a:p>
            <a:pPr marL="514350" indent="-514350" eaLnBrk="1" hangingPunct="1">
              <a:buFont typeface="+mj-lt"/>
              <a:buAutoNum type="arabicPeriod"/>
            </a:pPr>
            <a:r>
              <a:rPr lang="es-ES_tradnl" dirty="0"/>
              <a:t>El Poder </a:t>
            </a:r>
          </a:p>
          <a:p>
            <a:pPr marL="514350" indent="-514350" eaLnBrk="1" hangingPunct="1">
              <a:buFont typeface="+mj-lt"/>
              <a:buAutoNum type="arabicPeriod"/>
            </a:pPr>
            <a:r>
              <a:rPr lang="es-ES_tradnl" dirty="0"/>
              <a:t>La Información</a:t>
            </a:r>
          </a:p>
          <a:p>
            <a:pPr marL="514350" indent="-514350" eaLnBrk="1" hangingPunct="1">
              <a:buFont typeface="+mj-lt"/>
              <a:buAutoNum type="arabicPeriod"/>
            </a:pPr>
            <a:r>
              <a:rPr lang="es-ES_tradnl" dirty="0"/>
              <a:t>El Tiempo</a:t>
            </a:r>
          </a:p>
          <a:p>
            <a:pPr marL="514350" indent="-514350" eaLnBrk="1" hangingPunct="1">
              <a:buFont typeface="+mj-lt"/>
              <a:buAutoNum type="arabicPeriod"/>
            </a:pPr>
            <a:r>
              <a:rPr lang="es-ES_tradnl" dirty="0"/>
              <a:t>La Percepción</a:t>
            </a:r>
          </a:p>
          <a:p>
            <a:pPr marL="514350" indent="-514350" eaLnBrk="1" hangingPunct="1">
              <a:buFont typeface="+mj-lt"/>
              <a:buAutoNum type="arabicPeriod"/>
            </a:pPr>
            <a:r>
              <a:rPr lang="es-ES_tradnl" dirty="0"/>
              <a:t>La Exclusividad</a:t>
            </a:r>
          </a:p>
          <a:p>
            <a:pPr marL="514350" indent="-514350" eaLnBrk="1" hangingPunct="1">
              <a:buFont typeface="+mj-lt"/>
              <a:buAutoNum type="arabicPeriod"/>
            </a:pPr>
            <a:r>
              <a:rPr lang="es-ES_tradnl" dirty="0"/>
              <a:t>Intereses Comunes</a:t>
            </a:r>
          </a:p>
          <a:p>
            <a:pPr marL="514350" indent="-514350" eaLnBrk="1" hangingPunct="1">
              <a:buFont typeface="+mj-lt"/>
              <a:buAutoNum type="arabicPeriod"/>
            </a:pPr>
            <a:r>
              <a:rPr lang="es-ES_tradnl" dirty="0"/>
              <a:t>Alternativas</a:t>
            </a:r>
          </a:p>
          <a:p>
            <a:pPr eaLnBrk="1" hangingPunct="1"/>
            <a:endParaRPr lang="es-ES_tradnl" dirty="0"/>
          </a:p>
        </p:txBody>
      </p:sp>
      <p:pic>
        <p:nvPicPr>
          <p:cNvPr id="7172" name="Picture 30" descr="PPP_IBUSC_CLP_Clipboard_Check_S.png"/>
          <p:cNvPicPr>
            <a:picLocks noChangeAspect="1"/>
          </p:cNvPicPr>
          <p:nvPr/>
        </p:nvPicPr>
        <p:blipFill>
          <a:blip r:embed="rId2" cstate="print"/>
          <a:srcRect/>
          <a:stretch>
            <a:fillRect/>
          </a:stretch>
        </p:blipFill>
        <p:spPr bwMode="auto">
          <a:xfrm>
            <a:off x="4572000" y="2743200"/>
            <a:ext cx="3810000" cy="32766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blinds(horizontal)">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blinds(horizontal)">
                                      <p:cBhvr>
                                        <p:cTn id="3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pPr eaLnBrk="1" hangingPunct="1"/>
            <a:r>
              <a:rPr lang="es-ES_tradnl"/>
              <a:t>Criterios de Evaluación</a:t>
            </a:r>
          </a:p>
        </p:txBody>
      </p:sp>
      <p:sp>
        <p:nvSpPr>
          <p:cNvPr id="23555" name="Rectangle 3"/>
          <p:cNvSpPr>
            <a:spLocks noGrp="1" noChangeArrowheads="1"/>
          </p:cNvSpPr>
          <p:nvPr>
            <p:ph idx="1"/>
          </p:nvPr>
        </p:nvSpPr>
        <p:spPr>
          <a:xfrm>
            <a:off x="685800" y="1524000"/>
            <a:ext cx="7772400" cy="4114800"/>
          </a:xfrm>
        </p:spPr>
        <p:txBody>
          <a:bodyPr/>
          <a:lstStyle/>
          <a:p>
            <a:pPr marL="609600" indent="-609600" eaLnBrk="1" hangingPunct="1">
              <a:lnSpc>
                <a:spcPct val="90000"/>
              </a:lnSpc>
            </a:pPr>
            <a:r>
              <a:rPr lang="es-ES_tradnl"/>
              <a:t>Todo método de negociación debe evaluarse en los siguientes criterios.</a:t>
            </a:r>
          </a:p>
          <a:p>
            <a:pPr marL="990600" lvl="1" indent="-533400" eaLnBrk="1" hangingPunct="1">
              <a:lnSpc>
                <a:spcPct val="90000"/>
              </a:lnSpc>
              <a:buFontTx/>
              <a:buAutoNum type="arabicPeriod"/>
            </a:pPr>
            <a:r>
              <a:rPr lang="es-ES_tradnl" sz="3200"/>
              <a:t>Debe producir un acuerdo sabio: </a:t>
            </a:r>
          </a:p>
          <a:p>
            <a:pPr marL="1371600" lvl="2" indent="-457200" eaLnBrk="1" hangingPunct="1">
              <a:lnSpc>
                <a:spcPct val="90000"/>
              </a:lnSpc>
              <a:buFont typeface="Times New Roman" pitchFamily="18" charset="0"/>
              <a:buAutoNum type="alphaLcParenR"/>
            </a:pPr>
            <a:r>
              <a:rPr lang="es-ES_tradnl" sz="3000"/>
              <a:t>Acuerdos que satisfacen legítimamente los intereses de cada parte.</a:t>
            </a:r>
          </a:p>
          <a:p>
            <a:pPr marL="1371600" lvl="2" indent="-457200" eaLnBrk="1" hangingPunct="1">
              <a:lnSpc>
                <a:spcPct val="90000"/>
              </a:lnSpc>
              <a:buFont typeface="Times New Roman" pitchFamily="18" charset="0"/>
              <a:buAutoNum type="alphaLcParenR"/>
            </a:pPr>
            <a:r>
              <a:rPr lang="es-ES_tradnl" sz="3000"/>
              <a:t> Resuelve conflictos de manera justa y ética.</a:t>
            </a:r>
          </a:p>
          <a:p>
            <a:pPr marL="1371600" lvl="2" indent="-457200" eaLnBrk="1" hangingPunct="1">
              <a:lnSpc>
                <a:spcPct val="90000"/>
              </a:lnSpc>
              <a:buFont typeface="Times New Roman" pitchFamily="18" charset="0"/>
              <a:buAutoNum type="alphaLcParenR"/>
            </a:pPr>
            <a:r>
              <a:rPr lang="es-ES_tradnl" sz="3000"/>
              <a:t> Toma en consideración los intereses de la comunidad.</a:t>
            </a:r>
          </a:p>
          <a:p>
            <a:pPr marL="990600" lvl="1" indent="-533400" eaLnBrk="1" hangingPunct="1">
              <a:lnSpc>
                <a:spcPct val="90000"/>
              </a:lnSpc>
              <a:buFontTx/>
              <a:buAutoNum type="arabicPeriod"/>
            </a:pPr>
            <a:r>
              <a:rPr lang="es-ES_tradnl" sz="3200"/>
              <a:t>Debe mejorar o mantener la relación.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7" dur="5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32"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áctica en La Negociación Efectiva III">
  <a:themeElements>
    <a:clrScheme name="Office Them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Táctica en La Negociación Efectiva III</Template>
  <TotalTime>1949</TotalTime>
  <Words>2035</Words>
  <Application>Microsoft Office PowerPoint</Application>
  <PresentationFormat>On-screen Show (4:3)</PresentationFormat>
  <Paragraphs>252</Paragraphs>
  <Slides>50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Times New Roman</vt:lpstr>
      <vt:lpstr>Táctica en La Negociación Efectiva III</vt:lpstr>
      <vt:lpstr>TÉCNICAS PRÁCTICAS DE LA NEGOCIACIÓN EFECTIVA</vt:lpstr>
      <vt:lpstr>Objetivos </vt:lpstr>
      <vt:lpstr>¿Qué es Negociar?</vt:lpstr>
      <vt:lpstr>Caso Bíblico de negociación</vt:lpstr>
      <vt:lpstr>Caso Bíblico…</vt:lpstr>
      <vt:lpstr>Principio Bíblico</vt:lpstr>
      <vt:lpstr>El Principio Negociador</vt:lpstr>
      <vt:lpstr> Factores que Influyen en una Negociación</vt:lpstr>
      <vt:lpstr>Criterios de Evaluación</vt:lpstr>
      <vt:lpstr>Estrategias de la negociación</vt:lpstr>
      <vt:lpstr>1.- Definir Claramente  sus Objetivos</vt:lpstr>
      <vt:lpstr>Algunos Objetivos</vt:lpstr>
      <vt:lpstr> 2.- Preparar las Condiciones  y el Ambiente Adecuado</vt:lpstr>
      <vt:lpstr>2.- Preparar las Condiciones …</vt:lpstr>
      <vt:lpstr>La Importancia de buscar a Dios</vt:lpstr>
      <vt:lpstr>3.- Establezca sus Límites</vt:lpstr>
      <vt:lpstr>No Negociable</vt:lpstr>
      <vt:lpstr>Código de Ética…</vt:lpstr>
      <vt:lpstr>Jesús rechaza la propuesta de Satanás</vt:lpstr>
      <vt:lpstr>4.- Haga Preguntas</vt:lpstr>
      <vt:lpstr>Preguntas de Identificación</vt:lpstr>
      <vt:lpstr>5.- Identifique sus Fortalezas </vt:lpstr>
      <vt:lpstr>6.- Despierte el Interés de su Contraparte</vt:lpstr>
      <vt:lpstr>Conviértalo en Beneficios</vt:lpstr>
      <vt:lpstr>El Método de Jesús</vt:lpstr>
      <vt:lpstr>7.- Maximice el Valor de su Propuesta</vt:lpstr>
      <vt:lpstr>Cuantificando  (el costo de no ceder)</vt:lpstr>
      <vt:lpstr>El Método Comparativo de Jesús</vt:lpstr>
      <vt:lpstr>8.- Separe el Problema de la Persona</vt:lpstr>
      <vt:lpstr>9.- Ofrezca Concesiones Graduales</vt:lpstr>
      <vt:lpstr>La Zona de Negociación</vt:lpstr>
      <vt:lpstr>¿De qué depende el llegar a un acuerdo?</vt:lpstr>
      <vt:lpstr>Principos Bíblicos en la Negociación</vt:lpstr>
      <vt:lpstr>Principios Bíblicos…</vt:lpstr>
      <vt:lpstr>Principios Bíblicos…</vt:lpstr>
      <vt:lpstr>Principios Bíblicos…</vt:lpstr>
      <vt:lpstr>Principios Bíblicos…</vt:lpstr>
      <vt:lpstr>Principios Bíblicos…</vt:lpstr>
      <vt:lpstr>Principios Bíblicos…</vt:lpstr>
      <vt:lpstr>PowerPoint Presentation</vt:lpstr>
      <vt:lpstr>¿Por qué el hombre no acepta la propuesta de Dios?</vt:lpstr>
      <vt:lpstr>La falta de reconocimiento</vt:lpstr>
      <vt:lpstr>De la sabiduría de Dios</vt:lpstr>
      <vt:lpstr>Manifestada en Jesucristo</vt:lpstr>
      <vt:lpstr>Nuestro Gran Tesoro</vt:lpstr>
      <vt:lpstr>La Perla de Gran Precio</vt:lpstr>
      <vt:lpstr>El Apóstol Pablo la encontró</vt:lpstr>
      <vt:lpstr>También Moisés</vt:lpstr>
      <vt:lpstr>Y el Apóstol Pedro lo atestigua</vt:lpstr>
      <vt:lpstr>Cristo en vosotros, la esperanza de gloria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TÁCTICA EN LA NEGOCIACIÓN EFECTIVA</dc:title>
  <dc:creator>Karla de Hasbun</dc:creator>
  <cp:lastModifiedBy>HP 14-r008la</cp:lastModifiedBy>
  <cp:revision>44</cp:revision>
  <cp:lastPrinted>1601-01-01T00:00:00Z</cp:lastPrinted>
  <dcterms:created xsi:type="dcterms:W3CDTF">2011-04-15T03:28:31Z</dcterms:created>
  <dcterms:modified xsi:type="dcterms:W3CDTF">2016-06-23T00:48:15Z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TC010690581033</vt:lpwstr>
  </property>
</Properties>
</file>