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257" r:id="rId5"/>
    <p:sldId id="300" r:id="rId6"/>
    <p:sldId id="298" r:id="rId7"/>
    <p:sldId id="258" r:id="rId8"/>
    <p:sldId id="302" r:id="rId9"/>
    <p:sldId id="259" r:id="rId10"/>
    <p:sldId id="262" r:id="rId11"/>
    <p:sldId id="277" r:id="rId12"/>
    <p:sldId id="264" r:id="rId13"/>
    <p:sldId id="266" r:id="rId14"/>
    <p:sldId id="271" r:id="rId15"/>
    <p:sldId id="272" r:id="rId16"/>
    <p:sldId id="290" r:id="rId17"/>
    <p:sldId id="291" r:id="rId18"/>
    <p:sldId id="275" r:id="rId19"/>
    <p:sldId id="292" r:id="rId20"/>
    <p:sldId id="279" r:id="rId21"/>
    <p:sldId id="293" r:id="rId22"/>
    <p:sldId id="282" r:id="rId23"/>
    <p:sldId id="301" r:id="rId24"/>
    <p:sldId id="294" r:id="rId25"/>
    <p:sldId id="295" r:id="rId26"/>
    <p:sldId id="303" r:id="rId27"/>
  </p:sldIdLst>
  <p:sldSz cx="11522075" cy="6858000"/>
  <p:notesSz cx="9223375" cy="70104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1D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2429" autoAdjust="0"/>
  </p:normalViewPr>
  <p:slideViewPr>
    <p:cSldViewPr showGuides="1">
      <p:cViewPr varScale="1">
        <p:scale>
          <a:sx n="78" d="100"/>
          <a:sy n="78" d="100"/>
        </p:scale>
        <p:origin x="972" y="132"/>
      </p:cViewPr>
      <p:guideLst>
        <p:guide orient="horz" pos="2160"/>
        <p:guide pos="362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046CB3-7075-4F41-8676-0A845CDFADE6}" type="doc">
      <dgm:prSet loTypeId="urn:microsoft.com/office/officeart/2005/8/layout/cycle8" loCatId="cycle" qsTypeId="urn:microsoft.com/office/officeart/2005/8/quickstyle/simple1" qsCatId="simple" csTypeId="urn:microsoft.com/office/officeart/2005/8/colors/accent1_2" csCatId="accent1" phldr="1"/>
      <dgm:spPr/>
    </dgm:pt>
    <dgm:pt modelId="{F38B24F4-9E58-4D77-8D02-973448FB642E}" type="pres">
      <dgm:prSet presAssocID="{44046CB3-7075-4F41-8676-0A845CDFADE6}" presName="compositeShape" presStyleCnt="0">
        <dgm:presLayoutVars>
          <dgm:chMax val="7"/>
          <dgm:dir/>
          <dgm:resizeHandles val="exact"/>
        </dgm:presLayoutVars>
      </dgm:prSet>
      <dgm:spPr/>
    </dgm:pt>
  </dgm:ptLst>
  <dgm:cxnLst>
    <dgm:cxn modelId="{792B2088-B0ED-48DF-A643-4156FCCC8A72}" type="presOf" srcId="{44046CB3-7075-4F41-8676-0A845CDFADE6}" destId="{F38B24F4-9E58-4D77-8D02-973448FB642E}"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5220EF-83F1-495D-B805-F87744186499}"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CEEEAFCD-8202-48E3-8280-1AF5F7C19BA0}">
      <dgm:prSet phldrT="[Text]" custT="1"/>
      <dgm:spPr/>
      <dgm:t>
        <a:bodyPr/>
        <a:lstStyle/>
        <a:p>
          <a:r>
            <a:rPr lang="es-ES" sz="2400" dirty="0" smtClean="0"/>
            <a:t>MANEJO FLUJO</a:t>
          </a:r>
          <a:endParaRPr lang="en-US" sz="2400" dirty="0"/>
        </a:p>
      </dgm:t>
    </dgm:pt>
    <dgm:pt modelId="{3950C5DE-BB78-4231-8925-2572A7D558A3}" type="parTrans" cxnId="{2C2397DF-23E4-4A32-B0BE-08F15E063205}">
      <dgm:prSet/>
      <dgm:spPr/>
      <dgm:t>
        <a:bodyPr/>
        <a:lstStyle/>
        <a:p>
          <a:endParaRPr lang="en-US"/>
        </a:p>
      </dgm:t>
    </dgm:pt>
    <dgm:pt modelId="{15DD8E83-D065-4789-B194-9277CA39BD19}" type="sibTrans" cxnId="{2C2397DF-23E4-4A32-B0BE-08F15E063205}">
      <dgm:prSet/>
      <dgm:spPr/>
      <dgm:t>
        <a:bodyPr/>
        <a:lstStyle/>
        <a:p>
          <a:endParaRPr lang="en-US"/>
        </a:p>
      </dgm:t>
    </dgm:pt>
    <dgm:pt modelId="{65F799D7-9CD7-49E5-8F97-F4938D56AFF8}">
      <dgm:prSet phldrT="[Text]" custT="1"/>
      <dgm:spPr/>
      <dgm:t>
        <a:bodyPr/>
        <a:lstStyle/>
        <a:p>
          <a:r>
            <a:rPr lang="es-ES" sz="2400" dirty="0" smtClean="0"/>
            <a:t>MANTENGA SOBRES CON LOS MONTOS A GASTAR PARA CADA RUBRO</a:t>
          </a:r>
          <a:endParaRPr lang="en-US" sz="2400" dirty="0"/>
        </a:p>
      </dgm:t>
    </dgm:pt>
    <dgm:pt modelId="{D2D77CB4-233D-4A2D-88AC-1998B79F2A03}" type="parTrans" cxnId="{E0B8DAFC-C690-4D25-9DE1-2D5321C06501}">
      <dgm:prSet/>
      <dgm:spPr/>
      <dgm:t>
        <a:bodyPr/>
        <a:lstStyle/>
        <a:p>
          <a:endParaRPr lang="en-US"/>
        </a:p>
      </dgm:t>
    </dgm:pt>
    <dgm:pt modelId="{EBDD8D86-87AB-48F2-99D8-099F7D093A40}" type="sibTrans" cxnId="{E0B8DAFC-C690-4D25-9DE1-2D5321C06501}">
      <dgm:prSet/>
      <dgm:spPr/>
      <dgm:t>
        <a:bodyPr/>
        <a:lstStyle/>
        <a:p>
          <a:endParaRPr lang="en-US"/>
        </a:p>
      </dgm:t>
    </dgm:pt>
    <dgm:pt modelId="{01F6146E-8FA3-4491-B2A9-9813554D4CED}">
      <dgm:prSet phldrT="[Text]"/>
      <dgm:spPr/>
      <dgm:t>
        <a:bodyPr/>
        <a:lstStyle/>
        <a:p>
          <a:endParaRPr lang="en-US" dirty="0"/>
        </a:p>
      </dgm:t>
    </dgm:pt>
    <dgm:pt modelId="{6361E7B2-2D6A-431F-8982-4ADEAF940608}" type="parTrans" cxnId="{E1661B76-0590-4846-B328-26D5CB623761}">
      <dgm:prSet/>
      <dgm:spPr/>
      <dgm:t>
        <a:bodyPr/>
        <a:lstStyle/>
        <a:p>
          <a:endParaRPr lang="en-US"/>
        </a:p>
      </dgm:t>
    </dgm:pt>
    <dgm:pt modelId="{206B3291-2EA4-4978-AC8F-3ECCF8490B00}" type="sibTrans" cxnId="{E1661B76-0590-4846-B328-26D5CB623761}">
      <dgm:prSet/>
      <dgm:spPr/>
      <dgm:t>
        <a:bodyPr/>
        <a:lstStyle/>
        <a:p>
          <a:endParaRPr lang="en-US"/>
        </a:p>
      </dgm:t>
    </dgm:pt>
    <dgm:pt modelId="{C4BC5CFD-A1D4-4250-B0B7-BE2376C4E506}">
      <dgm:prSet phldrT="[Text]" custT="1"/>
      <dgm:spPr/>
      <dgm:t>
        <a:bodyPr/>
        <a:lstStyle/>
        <a:p>
          <a:r>
            <a:rPr lang="es-ES" sz="2400" dirty="0" smtClean="0"/>
            <a:t>PLAN</a:t>
          </a:r>
          <a:endParaRPr lang="en-US" sz="2400" dirty="0"/>
        </a:p>
      </dgm:t>
    </dgm:pt>
    <dgm:pt modelId="{17892EA6-EBBB-4F23-904E-2C196E67CF54}" type="parTrans" cxnId="{14FBF107-6C6E-4CAE-B6B8-92860C6A0848}">
      <dgm:prSet/>
      <dgm:spPr/>
      <dgm:t>
        <a:bodyPr/>
        <a:lstStyle/>
        <a:p>
          <a:endParaRPr lang="en-US"/>
        </a:p>
      </dgm:t>
    </dgm:pt>
    <dgm:pt modelId="{6EF8A0DD-002B-44FE-B974-31808A68155C}" type="sibTrans" cxnId="{14FBF107-6C6E-4CAE-B6B8-92860C6A0848}">
      <dgm:prSet/>
      <dgm:spPr/>
      <dgm:t>
        <a:bodyPr/>
        <a:lstStyle/>
        <a:p>
          <a:endParaRPr lang="en-US"/>
        </a:p>
      </dgm:t>
    </dgm:pt>
    <dgm:pt modelId="{3D57FA7D-763A-4923-9C22-8261424888B5}">
      <dgm:prSet phldrT="[Text]"/>
      <dgm:spPr/>
      <dgm:t>
        <a:bodyPr/>
        <a:lstStyle/>
        <a:p>
          <a:endParaRPr lang="en-US" dirty="0"/>
        </a:p>
      </dgm:t>
    </dgm:pt>
    <dgm:pt modelId="{5C99A076-5BC3-4759-86AD-37DC3F9C001A}" type="parTrans" cxnId="{A55C67C5-AA8F-400B-88E4-2F042A923568}">
      <dgm:prSet/>
      <dgm:spPr/>
      <dgm:t>
        <a:bodyPr/>
        <a:lstStyle/>
        <a:p>
          <a:endParaRPr lang="en-US"/>
        </a:p>
      </dgm:t>
    </dgm:pt>
    <dgm:pt modelId="{E6DF907B-A09E-49A7-B871-FF4BB81784BB}" type="sibTrans" cxnId="{A55C67C5-AA8F-400B-88E4-2F042A923568}">
      <dgm:prSet/>
      <dgm:spPr/>
      <dgm:t>
        <a:bodyPr/>
        <a:lstStyle/>
        <a:p>
          <a:endParaRPr lang="en-US"/>
        </a:p>
      </dgm:t>
    </dgm:pt>
    <dgm:pt modelId="{E7F22749-0432-4AEF-B04B-BA45A27AB69C}">
      <dgm:prSet phldrT="[Text]" custT="1"/>
      <dgm:spPr/>
      <dgm:t>
        <a:bodyPr/>
        <a:lstStyle/>
        <a:p>
          <a:r>
            <a:rPr lang="es-ES" sz="2400" dirty="0" smtClean="0"/>
            <a:t>MOTIVACION</a:t>
          </a:r>
          <a:endParaRPr lang="en-US" sz="2400" dirty="0"/>
        </a:p>
      </dgm:t>
    </dgm:pt>
    <dgm:pt modelId="{E2289D42-BBD3-4075-B5DB-42A1646F47A8}" type="parTrans" cxnId="{4B1456ED-FA41-4EB6-8819-2C699F7CC3B3}">
      <dgm:prSet/>
      <dgm:spPr/>
      <dgm:t>
        <a:bodyPr/>
        <a:lstStyle/>
        <a:p>
          <a:endParaRPr lang="en-US"/>
        </a:p>
      </dgm:t>
    </dgm:pt>
    <dgm:pt modelId="{109AAEB7-A826-4AAD-AC13-785712242E0E}" type="sibTrans" cxnId="{4B1456ED-FA41-4EB6-8819-2C699F7CC3B3}">
      <dgm:prSet/>
      <dgm:spPr/>
      <dgm:t>
        <a:bodyPr/>
        <a:lstStyle/>
        <a:p>
          <a:endParaRPr lang="en-US"/>
        </a:p>
      </dgm:t>
    </dgm:pt>
    <dgm:pt modelId="{0C82BCEA-732D-4BF4-BEAD-02527DA48E31}">
      <dgm:prSet phldrT="[Text]" custT="1"/>
      <dgm:spPr/>
      <dgm:t>
        <a:bodyPr/>
        <a:lstStyle/>
        <a:p>
          <a:r>
            <a:rPr lang="es-ES" sz="2400" dirty="0" smtClean="0"/>
            <a:t>AHORRE Y DEPOSITE UNA CANTIDAD MINIMA PARA MANTENERSE MOTIVADO</a:t>
          </a:r>
          <a:endParaRPr lang="en-US" sz="2400" dirty="0"/>
        </a:p>
      </dgm:t>
    </dgm:pt>
    <dgm:pt modelId="{19928CB7-18E2-4CF7-9C05-61C99DD1EA79}" type="parTrans" cxnId="{0F12EB04-BFAD-4D4E-BECB-13A6308778CB}">
      <dgm:prSet/>
      <dgm:spPr/>
      <dgm:t>
        <a:bodyPr/>
        <a:lstStyle/>
        <a:p>
          <a:endParaRPr lang="en-US"/>
        </a:p>
      </dgm:t>
    </dgm:pt>
    <dgm:pt modelId="{789BD2CB-8972-4BC7-B448-A6739E718C72}" type="sibTrans" cxnId="{0F12EB04-BFAD-4D4E-BECB-13A6308778CB}">
      <dgm:prSet/>
      <dgm:spPr/>
      <dgm:t>
        <a:bodyPr/>
        <a:lstStyle/>
        <a:p>
          <a:endParaRPr lang="en-US"/>
        </a:p>
      </dgm:t>
    </dgm:pt>
    <dgm:pt modelId="{492CF79C-B6A7-4E9F-9A3F-51E0171163D6}">
      <dgm:prSet phldrT="[Text]"/>
      <dgm:spPr/>
      <dgm:t>
        <a:bodyPr/>
        <a:lstStyle/>
        <a:p>
          <a:endParaRPr lang="en-US" dirty="0"/>
        </a:p>
      </dgm:t>
    </dgm:pt>
    <dgm:pt modelId="{67885184-4880-463B-BC89-15763D200529}" type="parTrans" cxnId="{5DD0B6A9-A8E4-4C7C-9B46-D70A44BF1A99}">
      <dgm:prSet/>
      <dgm:spPr/>
      <dgm:t>
        <a:bodyPr/>
        <a:lstStyle/>
        <a:p>
          <a:endParaRPr lang="en-US"/>
        </a:p>
      </dgm:t>
    </dgm:pt>
    <dgm:pt modelId="{C1F11133-A7CA-4B0B-AA07-39B4B2195C92}" type="sibTrans" cxnId="{5DD0B6A9-A8E4-4C7C-9B46-D70A44BF1A99}">
      <dgm:prSet/>
      <dgm:spPr/>
      <dgm:t>
        <a:bodyPr/>
        <a:lstStyle/>
        <a:p>
          <a:endParaRPr lang="en-US"/>
        </a:p>
      </dgm:t>
    </dgm:pt>
    <dgm:pt modelId="{2430B580-30FA-4004-8042-F15DA8D173A9}">
      <dgm:prSet phldrT="[Text]" custT="1"/>
      <dgm:spPr/>
      <dgm:t>
        <a:bodyPr/>
        <a:lstStyle/>
        <a:p>
          <a:endParaRPr lang="en-US" sz="2400" dirty="0"/>
        </a:p>
      </dgm:t>
    </dgm:pt>
    <dgm:pt modelId="{BCADB754-C7B4-4468-9D18-B50688F1FBAF}" type="sibTrans" cxnId="{3488880D-18E4-4D62-98EC-65A766307253}">
      <dgm:prSet/>
      <dgm:spPr/>
      <dgm:t>
        <a:bodyPr/>
        <a:lstStyle/>
        <a:p>
          <a:endParaRPr lang="en-US"/>
        </a:p>
      </dgm:t>
    </dgm:pt>
    <dgm:pt modelId="{CA8FAF2E-B397-47C8-B184-7061316F0C7E}" type="parTrans" cxnId="{3488880D-18E4-4D62-98EC-65A766307253}">
      <dgm:prSet/>
      <dgm:spPr/>
      <dgm:t>
        <a:bodyPr/>
        <a:lstStyle/>
        <a:p>
          <a:endParaRPr lang="en-US"/>
        </a:p>
      </dgm:t>
    </dgm:pt>
    <dgm:pt modelId="{6695FE00-1800-413A-90CF-415B8590A3B1}" type="pres">
      <dgm:prSet presAssocID="{B55220EF-83F1-495D-B805-F87744186499}" presName="Name0" presStyleCnt="0">
        <dgm:presLayoutVars>
          <dgm:chMax/>
          <dgm:chPref val="3"/>
          <dgm:dir/>
          <dgm:animOne val="branch"/>
          <dgm:animLvl val="lvl"/>
        </dgm:presLayoutVars>
      </dgm:prSet>
      <dgm:spPr/>
      <dgm:t>
        <a:bodyPr/>
        <a:lstStyle/>
        <a:p>
          <a:endParaRPr lang="en-US"/>
        </a:p>
      </dgm:t>
    </dgm:pt>
    <dgm:pt modelId="{CE81E91D-8FE3-4DEC-B236-A46788C0E432}" type="pres">
      <dgm:prSet presAssocID="{CEEEAFCD-8202-48E3-8280-1AF5F7C19BA0}" presName="composite" presStyleCnt="0"/>
      <dgm:spPr/>
    </dgm:pt>
    <dgm:pt modelId="{E4F1E9E6-EE3E-427D-A2F2-7277C1BCC851}" type="pres">
      <dgm:prSet presAssocID="{CEEEAFCD-8202-48E3-8280-1AF5F7C19BA0}" presName="FirstChild" presStyleLbl="revTx" presStyleIdx="0" presStyleCnt="6">
        <dgm:presLayoutVars>
          <dgm:chMax val="0"/>
          <dgm:chPref val="0"/>
          <dgm:bulletEnabled val="1"/>
        </dgm:presLayoutVars>
      </dgm:prSet>
      <dgm:spPr/>
      <dgm:t>
        <a:bodyPr/>
        <a:lstStyle/>
        <a:p>
          <a:endParaRPr lang="en-US"/>
        </a:p>
      </dgm:t>
    </dgm:pt>
    <dgm:pt modelId="{E559BAAF-289D-49D8-B3F9-19D77CF2AECF}" type="pres">
      <dgm:prSet presAssocID="{CEEEAFCD-8202-48E3-8280-1AF5F7C19BA0}" presName="Parent" presStyleLbl="alignNode1" presStyleIdx="0" presStyleCnt="3" custScaleY="170593" custLinFactNeighborX="1215" custLinFactNeighborY="-112">
        <dgm:presLayoutVars>
          <dgm:chMax val="3"/>
          <dgm:chPref val="3"/>
          <dgm:bulletEnabled val="1"/>
        </dgm:presLayoutVars>
      </dgm:prSet>
      <dgm:spPr/>
      <dgm:t>
        <a:bodyPr/>
        <a:lstStyle/>
        <a:p>
          <a:endParaRPr lang="en-US"/>
        </a:p>
      </dgm:t>
    </dgm:pt>
    <dgm:pt modelId="{6F7FD385-D574-4BCE-B654-E523AD5D1B8A}" type="pres">
      <dgm:prSet presAssocID="{CEEEAFCD-8202-48E3-8280-1AF5F7C19BA0}" presName="Accent" presStyleLbl="parChTrans1D1" presStyleIdx="0" presStyleCnt="3"/>
      <dgm:spPr/>
    </dgm:pt>
    <dgm:pt modelId="{B5D026D6-04C0-4768-A142-DAE07BEA5B68}" type="pres">
      <dgm:prSet presAssocID="{CEEEAFCD-8202-48E3-8280-1AF5F7C19BA0}" presName="Child" presStyleLbl="revTx" presStyleIdx="1" presStyleCnt="6">
        <dgm:presLayoutVars>
          <dgm:chMax val="0"/>
          <dgm:chPref val="0"/>
          <dgm:bulletEnabled val="1"/>
        </dgm:presLayoutVars>
      </dgm:prSet>
      <dgm:spPr/>
      <dgm:t>
        <a:bodyPr/>
        <a:lstStyle/>
        <a:p>
          <a:endParaRPr lang="en-US"/>
        </a:p>
      </dgm:t>
    </dgm:pt>
    <dgm:pt modelId="{97FF8D6B-31CD-4CD5-8398-8F1C2E948159}" type="pres">
      <dgm:prSet presAssocID="{15DD8E83-D065-4789-B194-9277CA39BD19}" presName="sibTrans" presStyleCnt="0"/>
      <dgm:spPr/>
    </dgm:pt>
    <dgm:pt modelId="{FCF3A317-5942-4DC7-B51D-D6FD5381A0B5}" type="pres">
      <dgm:prSet presAssocID="{C4BC5CFD-A1D4-4250-B0B7-BE2376C4E506}" presName="composite" presStyleCnt="0"/>
      <dgm:spPr/>
    </dgm:pt>
    <dgm:pt modelId="{BDF23B72-9C24-49DD-AD43-76A4EFE7B9A1}" type="pres">
      <dgm:prSet presAssocID="{C4BC5CFD-A1D4-4250-B0B7-BE2376C4E506}" presName="FirstChild" presStyleLbl="revTx" presStyleIdx="2" presStyleCnt="6">
        <dgm:presLayoutVars>
          <dgm:chMax val="0"/>
          <dgm:chPref val="0"/>
          <dgm:bulletEnabled val="1"/>
        </dgm:presLayoutVars>
      </dgm:prSet>
      <dgm:spPr/>
      <dgm:t>
        <a:bodyPr/>
        <a:lstStyle/>
        <a:p>
          <a:endParaRPr lang="en-US"/>
        </a:p>
      </dgm:t>
    </dgm:pt>
    <dgm:pt modelId="{6CB7BBBC-C5C4-4838-B296-0AB23DEBC1C2}" type="pres">
      <dgm:prSet presAssocID="{C4BC5CFD-A1D4-4250-B0B7-BE2376C4E506}" presName="Parent" presStyleLbl="alignNode1" presStyleIdx="1" presStyleCnt="3">
        <dgm:presLayoutVars>
          <dgm:chMax val="3"/>
          <dgm:chPref val="3"/>
          <dgm:bulletEnabled val="1"/>
        </dgm:presLayoutVars>
      </dgm:prSet>
      <dgm:spPr/>
      <dgm:t>
        <a:bodyPr/>
        <a:lstStyle/>
        <a:p>
          <a:endParaRPr lang="en-US"/>
        </a:p>
      </dgm:t>
    </dgm:pt>
    <dgm:pt modelId="{076E3F89-6821-4CFC-8B17-4A17C871F16E}" type="pres">
      <dgm:prSet presAssocID="{C4BC5CFD-A1D4-4250-B0B7-BE2376C4E506}" presName="Accent" presStyleLbl="parChTrans1D1" presStyleIdx="1" presStyleCnt="3"/>
      <dgm:spPr/>
    </dgm:pt>
    <dgm:pt modelId="{2351EC2D-ADA3-423D-BAB0-30828762CEFC}" type="pres">
      <dgm:prSet presAssocID="{C4BC5CFD-A1D4-4250-B0B7-BE2376C4E506}" presName="Child" presStyleLbl="revTx" presStyleIdx="3" presStyleCnt="6">
        <dgm:presLayoutVars>
          <dgm:chMax val="0"/>
          <dgm:chPref val="0"/>
          <dgm:bulletEnabled val="1"/>
        </dgm:presLayoutVars>
      </dgm:prSet>
      <dgm:spPr/>
      <dgm:t>
        <a:bodyPr/>
        <a:lstStyle/>
        <a:p>
          <a:endParaRPr lang="en-US"/>
        </a:p>
      </dgm:t>
    </dgm:pt>
    <dgm:pt modelId="{8F173BB8-86B4-431B-9262-1CAFEE7F5A26}" type="pres">
      <dgm:prSet presAssocID="{6EF8A0DD-002B-44FE-B974-31808A68155C}" presName="sibTrans" presStyleCnt="0"/>
      <dgm:spPr/>
    </dgm:pt>
    <dgm:pt modelId="{105D58EF-BD32-44BA-A248-96103074CD5D}" type="pres">
      <dgm:prSet presAssocID="{E7F22749-0432-4AEF-B04B-BA45A27AB69C}" presName="composite" presStyleCnt="0"/>
      <dgm:spPr/>
    </dgm:pt>
    <dgm:pt modelId="{CAF4F0F4-44DF-4A53-B373-164F52D4B04E}" type="pres">
      <dgm:prSet presAssocID="{E7F22749-0432-4AEF-B04B-BA45A27AB69C}" presName="FirstChild" presStyleLbl="revTx" presStyleIdx="4" presStyleCnt="6">
        <dgm:presLayoutVars>
          <dgm:chMax val="0"/>
          <dgm:chPref val="0"/>
          <dgm:bulletEnabled val="1"/>
        </dgm:presLayoutVars>
      </dgm:prSet>
      <dgm:spPr/>
      <dgm:t>
        <a:bodyPr/>
        <a:lstStyle/>
        <a:p>
          <a:endParaRPr lang="en-US"/>
        </a:p>
      </dgm:t>
    </dgm:pt>
    <dgm:pt modelId="{B6FED391-8D82-4CC4-8CE8-CAD29D0371EF}" type="pres">
      <dgm:prSet presAssocID="{E7F22749-0432-4AEF-B04B-BA45A27AB69C}" presName="Parent" presStyleLbl="alignNode1" presStyleIdx="2" presStyleCnt="3" custScaleY="159597">
        <dgm:presLayoutVars>
          <dgm:chMax val="3"/>
          <dgm:chPref val="3"/>
          <dgm:bulletEnabled val="1"/>
        </dgm:presLayoutVars>
      </dgm:prSet>
      <dgm:spPr/>
      <dgm:t>
        <a:bodyPr/>
        <a:lstStyle/>
        <a:p>
          <a:endParaRPr lang="en-US"/>
        </a:p>
      </dgm:t>
    </dgm:pt>
    <dgm:pt modelId="{76E04B5B-31BA-4166-BB1B-C9E34277A2DC}" type="pres">
      <dgm:prSet presAssocID="{E7F22749-0432-4AEF-B04B-BA45A27AB69C}" presName="Accent" presStyleLbl="parChTrans1D1" presStyleIdx="2" presStyleCnt="3"/>
      <dgm:spPr/>
    </dgm:pt>
    <dgm:pt modelId="{F905FA94-94F5-4E87-A3D9-6F3031DEAFBA}" type="pres">
      <dgm:prSet presAssocID="{E7F22749-0432-4AEF-B04B-BA45A27AB69C}" presName="Child" presStyleLbl="revTx" presStyleIdx="5" presStyleCnt="6">
        <dgm:presLayoutVars>
          <dgm:chMax val="0"/>
          <dgm:chPref val="0"/>
          <dgm:bulletEnabled val="1"/>
        </dgm:presLayoutVars>
      </dgm:prSet>
      <dgm:spPr/>
      <dgm:t>
        <a:bodyPr/>
        <a:lstStyle/>
        <a:p>
          <a:endParaRPr lang="en-US"/>
        </a:p>
      </dgm:t>
    </dgm:pt>
  </dgm:ptLst>
  <dgm:cxnLst>
    <dgm:cxn modelId="{0F12EB04-BFAD-4D4E-BECB-13A6308778CB}" srcId="{E7F22749-0432-4AEF-B04B-BA45A27AB69C}" destId="{0C82BCEA-732D-4BF4-BEAD-02527DA48E31}" srcOrd="0" destOrd="0" parTransId="{19928CB7-18E2-4CF7-9C05-61C99DD1EA79}" sibTransId="{789BD2CB-8972-4BC7-B448-A6739E718C72}"/>
    <dgm:cxn modelId="{49D36F32-0985-458B-85E3-A6FA9F012274}" type="presOf" srcId="{0C82BCEA-732D-4BF4-BEAD-02527DA48E31}" destId="{CAF4F0F4-44DF-4A53-B373-164F52D4B04E}" srcOrd="0" destOrd="0" presId="urn:microsoft.com/office/officeart/2011/layout/TabList"/>
    <dgm:cxn modelId="{3BA26D2D-FBA8-4198-B0BB-D5001BCC0D8F}" type="presOf" srcId="{E7F22749-0432-4AEF-B04B-BA45A27AB69C}" destId="{B6FED391-8D82-4CC4-8CE8-CAD29D0371EF}" srcOrd="0" destOrd="0" presId="urn:microsoft.com/office/officeart/2011/layout/TabList"/>
    <dgm:cxn modelId="{9A312ADD-E639-42FB-8073-A10CEA5EC6E2}" type="presOf" srcId="{CEEEAFCD-8202-48E3-8280-1AF5F7C19BA0}" destId="{E559BAAF-289D-49D8-B3F9-19D77CF2AECF}" srcOrd="0" destOrd="0" presId="urn:microsoft.com/office/officeart/2011/layout/TabList"/>
    <dgm:cxn modelId="{E1661B76-0590-4846-B328-26D5CB623761}" srcId="{CEEEAFCD-8202-48E3-8280-1AF5F7C19BA0}" destId="{01F6146E-8FA3-4491-B2A9-9813554D4CED}" srcOrd="1" destOrd="0" parTransId="{6361E7B2-2D6A-431F-8982-4ADEAF940608}" sibTransId="{206B3291-2EA4-4978-AC8F-3ECCF8490B00}"/>
    <dgm:cxn modelId="{6C91D571-870E-4678-97CF-864505024C6C}" type="presOf" srcId="{C4BC5CFD-A1D4-4250-B0B7-BE2376C4E506}" destId="{6CB7BBBC-C5C4-4838-B296-0AB23DEBC1C2}" srcOrd="0" destOrd="0" presId="urn:microsoft.com/office/officeart/2011/layout/TabList"/>
    <dgm:cxn modelId="{6147979B-C492-492A-9841-707643AD68C5}" type="presOf" srcId="{2430B580-30FA-4004-8042-F15DA8D173A9}" destId="{BDF23B72-9C24-49DD-AD43-76A4EFE7B9A1}" srcOrd="0" destOrd="0" presId="urn:microsoft.com/office/officeart/2011/layout/TabList"/>
    <dgm:cxn modelId="{E0B8DAFC-C690-4D25-9DE1-2D5321C06501}" srcId="{CEEEAFCD-8202-48E3-8280-1AF5F7C19BA0}" destId="{65F799D7-9CD7-49E5-8F97-F4938D56AFF8}" srcOrd="0" destOrd="0" parTransId="{D2D77CB4-233D-4A2D-88AC-1998B79F2A03}" sibTransId="{EBDD8D86-87AB-48F2-99D8-099F7D093A40}"/>
    <dgm:cxn modelId="{4DA8A1E7-E935-463A-A405-46F679C40B02}" type="presOf" srcId="{3D57FA7D-763A-4923-9C22-8261424888B5}" destId="{2351EC2D-ADA3-423D-BAB0-30828762CEFC}" srcOrd="0" destOrd="0" presId="urn:microsoft.com/office/officeart/2011/layout/TabList"/>
    <dgm:cxn modelId="{2C2397DF-23E4-4A32-B0BE-08F15E063205}" srcId="{B55220EF-83F1-495D-B805-F87744186499}" destId="{CEEEAFCD-8202-48E3-8280-1AF5F7C19BA0}" srcOrd="0" destOrd="0" parTransId="{3950C5DE-BB78-4231-8925-2572A7D558A3}" sibTransId="{15DD8E83-D065-4789-B194-9277CA39BD19}"/>
    <dgm:cxn modelId="{634B5827-46CE-47B1-8BB3-D55A53BEB269}" type="presOf" srcId="{492CF79C-B6A7-4E9F-9A3F-51E0171163D6}" destId="{F905FA94-94F5-4E87-A3D9-6F3031DEAFBA}" srcOrd="0" destOrd="0" presId="urn:microsoft.com/office/officeart/2011/layout/TabList"/>
    <dgm:cxn modelId="{E5EBEEDF-3A10-4806-8457-7FDF4F1F79E1}" type="presOf" srcId="{B55220EF-83F1-495D-B805-F87744186499}" destId="{6695FE00-1800-413A-90CF-415B8590A3B1}" srcOrd="0" destOrd="0" presId="urn:microsoft.com/office/officeart/2011/layout/TabList"/>
    <dgm:cxn modelId="{4B1456ED-FA41-4EB6-8819-2C699F7CC3B3}" srcId="{B55220EF-83F1-495D-B805-F87744186499}" destId="{E7F22749-0432-4AEF-B04B-BA45A27AB69C}" srcOrd="2" destOrd="0" parTransId="{E2289D42-BBD3-4075-B5DB-42A1646F47A8}" sibTransId="{109AAEB7-A826-4AAD-AC13-785712242E0E}"/>
    <dgm:cxn modelId="{94F462D0-3A4B-4F8F-855C-B1C2B211D875}" type="presOf" srcId="{65F799D7-9CD7-49E5-8F97-F4938D56AFF8}" destId="{E4F1E9E6-EE3E-427D-A2F2-7277C1BCC851}" srcOrd="0" destOrd="0" presId="urn:microsoft.com/office/officeart/2011/layout/TabList"/>
    <dgm:cxn modelId="{5DD0B6A9-A8E4-4C7C-9B46-D70A44BF1A99}" srcId="{E7F22749-0432-4AEF-B04B-BA45A27AB69C}" destId="{492CF79C-B6A7-4E9F-9A3F-51E0171163D6}" srcOrd="1" destOrd="0" parTransId="{67885184-4880-463B-BC89-15763D200529}" sibTransId="{C1F11133-A7CA-4B0B-AA07-39B4B2195C92}"/>
    <dgm:cxn modelId="{14FBF107-6C6E-4CAE-B6B8-92860C6A0848}" srcId="{B55220EF-83F1-495D-B805-F87744186499}" destId="{C4BC5CFD-A1D4-4250-B0B7-BE2376C4E506}" srcOrd="1" destOrd="0" parTransId="{17892EA6-EBBB-4F23-904E-2C196E67CF54}" sibTransId="{6EF8A0DD-002B-44FE-B974-31808A68155C}"/>
    <dgm:cxn modelId="{A55C67C5-AA8F-400B-88E4-2F042A923568}" srcId="{C4BC5CFD-A1D4-4250-B0B7-BE2376C4E506}" destId="{3D57FA7D-763A-4923-9C22-8261424888B5}" srcOrd="1" destOrd="0" parTransId="{5C99A076-5BC3-4759-86AD-37DC3F9C001A}" sibTransId="{E6DF907B-A09E-49A7-B871-FF4BB81784BB}"/>
    <dgm:cxn modelId="{14904C42-3BA7-4B50-9AA6-F6C4413ACDD9}" type="presOf" srcId="{01F6146E-8FA3-4491-B2A9-9813554D4CED}" destId="{B5D026D6-04C0-4768-A142-DAE07BEA5B68}" srcOrd="0" destOrd="0" presId="urn:microsoft.com/office/officeart/2011/layout/TabList"/>
    <dgm:cxn modelId="{3488880D-18E4-4D62-98EC-65A766307253}" srcId="{C4BC5CFD-A1D4-4250-B0B7-BE2376C4E506}" destId="{2430B580-30FA-4004-8042-F15DA8D173A9}" srcOrd="0" destOrd="0" parTransId="{CA8FAF2E-B397-47C8-B184-7061316F0C7E}" sibTransId="{BCADB754-C7B4-4468-9D18-B50688F1FBAF}"/>
    <dgm:cxn modelId="{D4A3F0A2-8B47-474A-BDE5-F8DA4D587817}" type="presParOf" srcId="{6695FE00-1800-413A-90CF-415B8590A3B1}" destId="{CE81E91D-8FE3-4DEC-B236-A46788C0E432}" srcOrd="0" destOrd="0" presId="urn:microsoft.com/office/officeart/2011/layout/TabList"/>
    <dgm:cxn modelId="{D23E33D1-6994-4B5D-9EE2-B0215A62111A}" type="presParOf" srcId="{CE81E91D-8FE3-4DEC-B236-A46788C0E432}" destId="{E4F1E9E6-EE3E-427D-A2F2-7277C1BCC851}" srcOrd="0" destOrd="0" presId="urn:microsoft.com/office/officeart/2011/layout/TabList"/>
    <dgm:cxn modelId="{33F4CCB0-8F45-440D-81C6-7CB611280256}" type="presParOf" srcId="{CE81E91D-8FE3-4DEC-B236-A46788C0E432}" destId="{E559BAAF-289D-49D8-B3F9-19D77CF2AECF}" srcOrd="1" destOrd="0" presId="urn:microsoft.com/office/officeart/2011/layout/TabList"/>
    <dgm:cxn modelId="{03291978-7F69-41E4-B1EE-1DACE831BF68}" type="presParOf" srcId="{CE81E91D-8FE3-4DEC-B236-A46788C0E432}" destId="{6F7FD385-D574-4BCE-B654-E523AD5D1B8A}" srcOrd="2" destOrd="0" presId="urn:microsoft.com/office/officeart/2011/layout/TabList"/>
    <dgm:cxn modelId="{68F1F4BA-EE94-438F-9C00-7972E7F36C1C}" type="presParOf" srcId="{6695FE00-1800-413A-90CF-415B8590A3B1}" destId="{B5D026D6-04C0-4768-A142-DAE07BEA5B68}" srcOrd="1" destOrd="0" presId="urn:microsoft.com/office/officeart/2011/layout/TabList"/>
    <dgm:cxn modelId="{D89B9A5A-8DD1-4B2D-ADAC-14A56F90C297}" type="presParOf" srcId="{6695FE00-1800-413A-90CF-415B8590A3B1}" destId="{97FF8D6B-31CD-4CD5-8398-8F1C2E948159}" srcOrd="2" destOrd="0" presId="urn:microsoft.com/office/officeart/2011/layout/TabList"/>
    <dgm:cxn modelId="{389E7845-114A-42F4-BAE6-31DFBEC9323C}" type="presParOf" srcId="{6695FE00-1800-413A-90CF-415B8590A3B1}" destId="{FCF3A317-5942-4DC7-B51D-D6FD5381A0B5}" srcOrd="3" destOrd="0" presId="urn:microsoft.com/office/officeart/2011/layout/TabList"/>
    <dgm:cxn modelId="{35A717A8-CDC6-4DD4-872D-13D092B0D634}" type="presParOf" srcId="{FCF3A317-5942-4DC7-B51D-D6FD5381A0B5}" destId="{BDF23B72-9C24-49DD-AD43-76A4EFE7B9A1}" srcOrd="0" destOrd="0" presId="urn:microsoft.com/office/officeart/2011/layout/TabList"/>
    <dgm:cxn modelId="{55CE4F06-3EAA-460D-9258-32398AB36198}" type="presParOf" srcId="{FCF3A317-5942-4DC7-B51D-D6FD5381A0B5}" destId="{6CB7BBBC-C5C4-4838-B296-0AB23DEBC1C2}" srcOrd="1" destOrd="0" presId="urn:microsoft.com/office/officeart/2011/layout/TabList"/>
    <dgm:cxn modelId="{C501CAD9-2166-4199-939D-BCA9563FCC59}" type="presParOf" srcId="{FCF3A317-5942-4DC7-B51D-D6FD5381A0B5}" destId="{076E3F89-6821-4CFC-8B17-4A17C871F16E}" srcOrd="2" destOrd="0" presId="urn:microsoft.com/office/officeart/2011/layout/TabList"/>
    <dgm:cxn modelId="{978CD96A-2D37-4892-AAA0-DC58D730B61E}" type="presParOf" srcId="{6695FE00-1800-413A-90CF-415B8590A3B1}" destId="{2351EC2D-ADA3-423D-BAB0-30828762CEFC}" srcOrd="4" destOrd="0" presId="urn:microsoft.com/office/officeart/2011/layout/TabList"/>
    <dgm:cxn modelId="{F94A13C6-BE6D-436C-AE56-16D666ED7A4B}" type="presParOf" srcId="{6695FE00-1800-413A-90CF-415B8590A3B1}" destId="{8F173BB8-86B4-431B-9262-1CAFEE7F5A26}" srcOrd="5" destOrd="0" presId="urn:microsoft.com/office/officeart/2011/layout/TabList"/>
    <dgm:cxn modelId="{D5F9DBDF-B1DC-4779-BBE4-16AF299CE8D5}" type="presParOf" srcId="{6695FE00-1800-413A-90CF-415B8590A3B1}" destId="{105D58EF-BD32-44BA-A248-96103074CD5D}" srcOrd="6" destOrd="0" presId="urn:microsoft.com/office/officeart/2011/layout/TabList"/>
    <dgm:cxn modelId="{3530717D-1930-45FB-ADED-AA330DFFE5CB}" type="presParOf" srcId="{105D58EF-BD32-44BA-A248-96103074CD5D}" destId="{CAF4F0F4-44DF-4A53-B373-164F52D4B04E}" srcOrd="0" destOrd="0" presId="urn:microsoft.com/office/officeart/2011/layout/TabList"/>
    <dgm:cxn modelId="{28A6D302-5C83-4349-827C-68A124CB067E}" type="presParOf" srcId="{105D58EF-BD32-44BA-A248-96103074CD5D}" destId="{B6FED391-8D82-4CC4-8CE8-CAD29D0371EF}" srcOrd="1" destOrd="0" presId="urn:microsoft.com/office/officeart/2011/layout/TabList"/>
    <dgm:cxn modelId="{6C396C05-E0A0-41DD-A54D-689F62E26B16}" type="presParOf" srcId="{105D58EF-BD32-44BA-A248-96103074CD5D}" destId="{76E04B5B-31BA-4166-BB1B-C9E34277A2DC}" srcOrd="2" destOrd="0" presId="urn:microsoft.com/office/officeart/2011/layout/TabList"/>
    <dgm:cxn modelId="{43AEC913-9720-4BA8-9A63-43376D4716DE}" type="presParOf" srcId="{6695FE00-1800-413A-90CF-415B8590A3B1}" destId="{F905FA94-94F5-4E87-A3D9-6F3031DEAFBA}" srcOrd="7"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E04B5B-31BA-4166-BB1B-C9E34277A2DC}">
      <dsp:nvSpPr>
        <dsp:cNvPr id="0" name=""/>
        <dsp:cNvSpPr/>
      </dsp:nvSpPr>
      <dsp:spPr>
        <a:xfrm>
          <a:off x="0" y="2859902"/>
          <a:ext cx="7681383"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6E3F89-6821-4CFC-8B17-4A17C871F16E}">
      <dsp:nvSpPr>
        <dsp:cNvPr id="0" name=""/>
        <dsp:cNvSpPr/>
      </dsp:nvSpPr>
      <dsp:spPr>
        <a:xfrm>
          <a:off x="0" y="1679227"/>
          <a:ext cx="7681383"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7FD385-D574-4BCE-B654-E523AD5D1B8A}">
      <dsp:nvSpPr>
        <dsp:cNvPr id="0" name=""/>
        <dsp:cNvSpPr/>
      </dsp:nvSpPr>
      <dsp:spPr>
        <a:xfrm>
          <a:off x="0" y="479164"/>
          <a:ext cx="7681383"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F1E9E6-EE3E-427D-A2F2-7277C1BCC851}">
      <dsp:nvSpPr>
        <dsp:cNvPr id="0" name=""/>
        <dsp:cNvSpPr/>
      </dsp:nvSpPr>
      <dsp:spPr>
        <a:xfrm>
          <a:off x="1997159" y="126543"/>
          <a:ext cx="5684223" cy="352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r>
            <a:rPr lang="es-ES" sz="2400" kern="1200" dirty="0" smtClean="0"/>
            <a:t>MANTENGA SOBRES CON LOS MONTOS A GASTAR PARA CADA RUBRO</a:t>
          </a:r>
          <a:endParaRPr lang="en-US" sz="2400" kern="1200" dirty="0"/>
        </a:p>
      </dsp:txBody>
      <dsp:txXfrm>
        <a:off x="1997159" y="126543"/>
        <a:ext cx="5684223" cy="352621"/>
      </dsp:txXfrm>
    </dsp:sp>
    <dsp:sp modelId="{E559BAAF-289D-49D8-B3F9-19D77CF2AECF}">
      <dsp:nvSpPr>
        <dsp:cNvPr id="0" name=""/>
        <dsp:cNvSpPr/>
      </dsp:nvSpPr>
      <dsp:spPr>
        <a:xfrm>
          <a:off x="24265" y="1685"/>
          <a:ext cx="1997159" cy="601546"/>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s-ES" sz="2400" kern="1200" dirty="0" smtClean="0"/>
            <a:t>MANEJO FLUJO</a:t>
          </a:r>
          <a:endParaRPr lang="en-US" sz="2400" kern="1200" dirty="0"/>
        </a:p>
      </dsp:txBody>
      <dsp:txXfrm>
        <a:off x="53635" y="31055"/>
        <a:ext cx="1938419" cy="572176"/>
      </dsp:txXfrm>
    </dsp:sp>
    <dsp:sp modelId="{B5D026D6-04C0-4768-A142-DAE07BEA5B68}">
      <dsp:nvSpPr>
        <dsp:cNvPr id="0" name=""/>
        <dsp:cNvSpPr/>
      </dsp:nvSpPr>
      <dsp:spPr>
        <a:xfrm>
          <a:off x="0" y="603627"/>
          <a:ext cx="7681383" cy="705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285750" lvl="1" indent="-285750" algn="l" defTabSz="1644650">
            <a:lnSpc>
              <a:spcPct val="90000"/>
            </a:lnSpc>
            <a:spcBef>
              <a:spcPct val="0"/>
            </a:spcBef>
            <a:spcAft>
              <a:spcPct val="15000"/>
            </a:spcAft>
            <a:buChar char="••"/>
          </a:pPr>
          <a:endParaRPr lang="en-US" sz="3700" kern="1200" dirty="0"/>
        </a:p>
      </dsp:txBody>
      <dsp:txXfrm>
        <a:off x="0" y="603627"/>
        <a:ext cx="7681383" cy="705347"/>
      </dsp:txXfrm>
    </dsp:sp>
    <dsp:sp modelId="{BDF23B72-9C24-49DD-AD43-76A4EFE7B9A1}">
      <dsp:nvSpPr>
        <dsp:cNvPr id="0" name=""/>
        <dsp:cNvSpPr/>
      </dsp:nvSpPr>
      <dsp:spPr>
        <a:xfrm>
          <a:off x="1997159" y="1326606"/>
          <a:ext cx="5684223" cy="352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endParaRPr lang="en-US" sz="2400" kern="1200" dirty="0"/>
        </a:p>
      </dsp:txBody>
      <dsp:txXfrm>
        <a:off x="1997159" y="1326606"/>
        <a:ext cx="5684223" cy="352621"/>
      </dsp:txXfrm>
    </dsp:sp>
    <dsp:sp modelId="{6CB7BBBC-C5C4-4838-B296-0AB23DEBC1C2}">
      <dsp:nvSpPr>
        <dsp:cNvPr id="0" name=""/>
        <dsp:cNvSpPr/>
      </dsp:nvSpPr>
      <dsp:spPr>
        <a:xfrm>
          <a:off x="0" y="1326606"/>
          <a:ext cx="1997159" cy="352621"/>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s-ES" sz="2400" kern="1200" dirty="0" smtClean="0"/>
            <a:t>PLAN</a:t>
          </a:r>
          <a:endParaRPr lang="en-US" sz="2400" kern="1200" dirty="0"/>
        </a:p>
      </dsp:txBody>
      <dsp:txXfrm>
        <a:off x="17217" y="1343823"/>
        <a:ext cx="1962725" cy="335404"/>
      </dsp:txXfrm>
    </dsp:sp>
    <dsp:sp modelId="{2351EC2D-ADA3-423D-BAB0-30828762CEFC}">
      <dsp:nvSpPr>
        <dsp:cNvPr id="0" name=""/>
        <dsp:cNvSpPr/>
      </dsp:nvSpPr>
      <dsp:spPr>
        <a:xfrm>
          <a:off x="0" y="1679227"/>
          <a:ext cx="7681383" cy="705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285750" lvl="1" indent="-285750" algn="l" defTabSz="1644650">
            <a:lnSpc>
              <a:spcPct val="90000"/>
            </a:lnSpc>
            <a:spcBef>
              <a:spcPct val="0"/>
            </a:spcBef>
            <a:spcAft>
              <a:spcPct val="15000"/>
            </a:spcAft>
            <a:buChar char="••"/>
          </a:pPr>
          <a:endParaRPr lang="en-US" sz="3700" kern="1200" dirty="0"/>
        </a:p>
      </dsp:txBody>
      <dsp:txXfrm>
        <a:off x="0" y="1679227"/>
        <a:ext cx="7681383" cy="705347"/>
      </dsp:txXfrm>
    </dsp:sp>
    <dsp:sp modelId="{CAF4F0F4-44DF-4A53-B373-164F52D4B04E}">
      <dsp:nvSpPr>
        <dsp:cNvPr id="0" name=""/>
        <dsp:cNvSpPr/>
      </dsp:nvSpPr>
      <dsp:spPr>
        <a:xfrm>
          <a:off x="1997159" y="2507281"/>
          <a:ext cx="5684223" cy="352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r>
            <a:rPr lang="es-ES" sz="2400" kern="1200" dirty="0" smtClean="0"/>
            <a:t>AHORRE Y DEPOSITE UNA CANTIDAD MINIMA PARA MANTENERSE MOTIVADO</a:t>
          </a:r>
          <a:endParaRPr lang="en-US" sz="2400" kern="1200" dirty="0"/>
        </a:p>
      </dsp:txBody>
      <dsp:txXfrm>
        <a:off x="1997159" y="2507281"/>
        <a:ext cx="5684223" cy="352621"/>
      </dsp:txXfrm>
    </dsp:sp>
    <dsp:sp modelId="{B6FED391-8D82-4CC4-8CE8-CAD29D0371EF}">
      <dsp:nvSpPr>
        <dsp:cNvPr id="0" name=""/>
        <dsp:cNvSpPr/>
      </dsp:nvSpPr>
      <dsp:spPr>
        <a:xfrm>
          <a:off x="0" y="2402206"/>
          <a:ext cx="1997159" cy="562772"/>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s-ES" sz="2400" kern="1200" dirty="0" smtClean="0"/>
            <a:t>MOTIVACION</a:t>
          </a:r>
          <a:endParaRPr lang="en-US" sz="2400" kern="1200" dirty="0"/>
        </a:p>
      </dsp:txBody>
      <dsp:txXfrm>
        <a:off x="27477" y="2429683"/>
        <a:ext cx="1942205" cy="535295"/>
      </dsp:txXfrm>
    </dsp:sp>
    <dsp:sp modelId="{F905FA94-94F5-4E87-A3D9-6F3031DEAFBA}">
      <dsp:nvSpPr>
        <dsp:cNvPr id="0" name=""/>
        <dsp:cNvSpPr/>
      </dsp:nvSpPr>
      <dsp:spPr>
        <a:xfrm>
          <a:off x="0" y="2964978"/>
          <a:ext cx="7681383" cy="705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285750" lvl="1" indent="-285750" algn="l" defTabSz="1644650">
            <a:lnSpc>
              <a:spcPct val="90000"/>
            </a:lnSpc>
            <a:spcBef>
              <a:spcPct val="0"/>
            </a:spcBef>
            <a:spcAft>
              <a:spcPct val="15000"/>
            </a:spcAft>
            <a:buChar char="••"/>
          </a:pPr>
          <a:endParaRPr lang="en-US" sz="3700" kern="1200" dirty="0"/>
        </a:p>
      </dsp:txBody>
      <dsp:txXfrm>
        <a:off x="0" y="2964978"/>
        <a:ext cx="7681383" cy="705347"/>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997631" cy="351124"/>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5223657" y="0"/>
            <a:ext cx="3997631" cy="351124"/>
          </a:xfrm>
          <a:prstGeom prst="rect">
            <a:avLst/>
          </a:prstGeom>
        </p:spPr>
        <p:txBody>
          <a:bodyPr vert="horz" lIns="91440" tIns="45720" rIns="91440" bIns="45720" rtlCol="0"/>
          <a:lstStyle>
            <a:lvl1pPr algn="r">
              <a:defRPr sz="1200"/>
            </a:lvl1pPr>
          </a:lstStyle>
          <a:p>
            <a:fld id="{8B20309D-D8E4-436E-8B16-6BD6FDCEF47A}" type="datetimeFigureOut">
              <a:rPr lang="es-ES" smtClean="0"/>
              <a:pPr/>
              <a:t>19/03/2017</a:t>
            </a:fld>
            <a:endParaRPr lang="es-ES"/>
          </a:p>
        </p:txBody>
      </p:sp>
      <p:sp>
        <p:nvSpPr>
          <p:cNvPr id="4" name="3 Marcador de pie de página"/>
          <p:cNvSpPr>
            <a:spLocks noGrp="1"/>
          </p:cNvSpPr>
          <p:nvPr>
            <p:ph type="ftr" sz="quarter" idx="2"/>
          </p:nvPr>
        </p:nvSpPr>
        <p:spPr>
          <a:xfrm>
            <a:off x="1" y="6658070"/>
            <a:ext cx="3997631" cy="351124"/>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5223657" y="6658070"/>
            <a:ext cx="3997631" cy="351124"/>
          </a:xfrm>
          <a:prstGeom prst="rect">
            <a:avLst/>
          </a:prstGeom>
        </p:spPr>
        <p:txBody>
          <a:bodyPr vert="horz" lIns="91440" tIns="45720" rIns="91440" bIns="45720" rtlCol="0" anchor="b"/>
          <a:lstStyle>
            <a:lvl1pPr algn="r">
              <a:defRPr sz="1200"/>
            </a:lvl1pPr>
          </a:lstStyle>
          <a:p>
            <a:fld id="{C93F566A-0049-47B4-A881-716E08DD3916}" type="slidenum">
              <a:rPr lang="es-ES" smtClean="0"/>
              <a:pPr/>
              <a:t>‹#›</a:t>
            </a:fld>
            <a:endParaRPr lang="es-ES"/>
          </a:p>
        </p:txBody>
      </p:sp>
    </p:spTree>
    <p:extLst>
      <p:ext uri="{BB962C8B-B14F-4D97-AF65-F5344CB8AC3E}">
        <p14:creationId xmlns:p14="http://schemas.microsoft.com/office/powerpoint/2010/main" val="1382290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997631" cy="351124"/>
          </a:xfrm>
          <a:prstGeom prst="rect">
            <a:avLst/>
          </a:prstGeom>
        </p:spPr>
        <p:txBody>
          <a:bodyPr vert="horz" lIns="91440" tIns="45720" rIns="91440" bIns="45720" rtlCol="0"/>
          <a:lstStyle>
            <a:lvl1pPr algn="l">
              <a:defRPr sz="1200"/>
            </a:lvl1pPr>
          </a:lstStyle>
          <a:p>
            <a:endParaRPr lang="es-SV"/>
          </a:p>
        </p:txBody>
      </p:sp>
      <p:sp>
        <p:nvSpPr>
          <p:cNvPr id="3" name="Date Placeholder 2"/>
          <p:cNvSpPr>
            <a:spLocks noGrp="1"/>
          </p:cNvSpPr>
          <p:nvPr>
            <p:ph type="dt" idx="1"/>
          </p:nvPr>
        </p:nvSpPr>
        <p:spPr>
          <a:xfrm>
            <a:off x="5223657" y="0"/>
            <a:ext cx="3997631" cy="351124"/>
          </a:xfrm>
          <a:prstGeom prst="rect">
            <a:avLst/>
          </a:prstGeom>
        </p:spPr>
        <p:txBody>
          <a:bodyPr vert="horz" lIns="91440" tIns="45720" rIns="91440" bIns="45720" rtlCol="0"/>
          <a:lstStyle>
            <a:lvl1pPr algn="r">
              <a:defRPr sz="1200"/>
            </a:lvl1pPr>
          </a:lstStyle>
          <a:p>
            <a:fld id="{F5870FCA-1C97-4C03-8598-08B17C453D84}" type="datetimeFigureOut">
              <a:rPr lang="es-SV" smtClean="0"/>
              <a:t>19/03/2017</a:t>
            </a:fld>
            <a:endParaRPr lang="es-SV"/>
          </a:p>
        </p:txBody>
      </p:sp>
      <p:sp>
        <p:nvSpPr>
          <p:cNvPr id="4" name="Slide Image Placeholder 3"/>
          <p:cNvSpPr>
            <a:spLocks noGrp="1" noRot="1" noChangeAspect="1"/>
          </p:cNvSpPr>
          <p:nvPr>
            <p:ph type="sldImg" idx="2"/>
          </p:nvPr>
        </p:nvSpPr>
        <p:spPr>
          <a:xfrm>
            <a:off x="2401888" y="525463"/>
            <a:ext cx="4419600" cy="2630487"/>
          </a:xfrm>
          <a:prstGeom prst="rect">
            <a:avLst/>
          </a:prstGeom>
          <a:noFill/>
          <a:ln w="12700">
            <a:solidFill>
              <a:prstClr val="black"/>
            </a:solidFill>
          </a:ln>
        </p:spPr>
        <p:txBody>
          <a:bodyPr vert="horz" lIns="91440" tIns="45720" rIns="91440" bIns="45720" rtlCol="0" anchor="ctr"/>
          <a:lstStyle/>
          <a:p>
            <a:endParaRPr lang="es-SV"/>
          </a:p>
        </p:txBody>
      </p:sp>
      <p:sp>
        <p:nvSpPr>
          <p:cNvPr id="5" name="Notes Placeholder 4"/>
          <p:cNvSpPr>
            <a:spLocks noGrp="1"/>
          </p:cNvSpPr>
          <p:nvPr>
            <p:ph type="body" sz="quarter" idx="3"/>
          </p:nvPr>
        </p:nvSpPr>
        <p:spPr>
          <a:xfrm>
            <a:off x="923173" y="3330242"/>
            <a:ext cx="7377029" cy="315407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6" name="Footer Placeholder 5"/>
          <p:cNvSpPr>
            <a:spLocks noGrp="1"/>
          </p:cNvSpPr>
          <p:nvPr>
            <p:ph type="ftr" sz="quarter" idx="4"/>
          </p:nvPr>
        </p:nvSpPr>
        <p:spPr>
          <a:xfrm>
            <a:off x="1" y="6658070"/>
            <a:ext cx="3997631" cy="351124"/>
          </a:xfrm>
          <a:prstGeom prst="rect">
            <a:avLst/>
          </a:prstGeom>
        </p:spPr>
        <p:txBody>
          <a:bodyPr vert="horz" lIns="91440" tIns="45720" rIns="91440" bIns="45720" rtlCol="0" anchor="b"/>
          <a:lstStyle>
            <a:lvl1pPr algn="l">
              <a:defRPr sz="1200"/>
            </a:lvl1pPr>
          </a:lstStyle>
          <a:p>
            <a:endParaRPr lang="es-SV"/>
          </a:p>
        </p:txBody>
      </p:sp>
      <p:sp>
        <p:nvSpPr>
          <p:cNvPr id="7" name="Slide Number Placeholder 6"/>
          <p:cNvSpPr>
            <a:spLocks noGrp="1"/>
          </p:cNvSpPr>
          <p:nvPr>
            <p:ph type="sldNum" sz="quarter" idx="5"/>
          </p:nvPr>
        </p:nvSpPr>
        <p:spPr>
          <a:xfrm>
            <a:off x="5223657" y="6658070"/>
            <a:ext cx="3997631" cy="351124"/>
          </a:xfrm>
          <a:prstGeom prst="rect">
            <a:avLst/>
          </a:prstGeom>
        </p:spPr>
        <p:txBody>
          <a:bodyPr vert="horz" lIns="91440" tIns="45720" rIns="91440" bIns="45720" rtlCol="0" anchor="b"/>
          <a:lstStyle>
            <a:lvl1pPr algn="r">
              <a:defRPr sz="1200"/>
            </a:lvl1pPr>
          </a:lstStyle>
          <a:p>
            <a:fld id="{6E3C9699-C458-421C-BA52-8738F1BCA085}" type="slidenum">
              <a:rPr lang="es-SV" smtClean="0"/>
              <a:t>‹#›</a:t>
            </a:fld>
            <a:endParaRPr lang="es-SV"/>
          </a:p>
        </p:txBody>
      </p:sp>
    </p:spTree>
    <p:extLst>
      <p:ext uri="{BB962C8B-B14F-4D97-AF65-F5344CB8AC3E}">
        <p14:creationId xmlns:p14="http://schemas.microsoft.com/office/powerpoint/2010/main" val="1279563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11</a:t>
            </a:fld>
            <a:endParaRPr lang="es-SV"/>
          </a:p>
        </p:txBody>
      </p:sp>
    </p:spTree>
    <p:extLst>
      <p:ext uri="{BB962C8B-B14F-4D97-AF65-F5344CB8AC3E}">
        <p14:creationId xmlns:p14="http://schemas.microsoft.com/office/powerpoint/2010/main" val="2520806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12</a:t>
            </a:fld>
            <a:endParaRPr lang="es-SV"/>
          </a:p>
        </p:txBody>
      </p:sp>
    </p:spTree>
    <p:extLst>
      <p:ext uri="{BB962C8B-B14F-4D97-AF65-F5344CB8AC3E}">
        <p14:creationId xmlns:p14="http://schemas.microsoft.com/office/powerpoint/2010/main" val="2520806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13</a:t>
            </a:fld>
            <a:endParaRPr lang="es-SV"/>
          </a:p>
        </p:txBody>
      </p:sp>
    </p:spTree>
    <p:extLst>
      <p:ext uri="{BB962C8B-B14F-4D97-AF65-F5344CB8AC3E}">
        <p14:creationId xmlns:p14="http://schemas.microsoft.com/office/powerpoint/2010/main" val="4267241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14</a:t>
            </a:fld>
            <a:endParaRPr lang="es-SV"/>
          </a:p>
        </p:txBody>
      </p:sp>
    </p:spTree>
    <p:extLst>
      <p:ext uri="{BB962C8B-B14F-4D97-AF65-F5344CB8AC3E}">
        <p14:creationId xmlns:p14="http://schemas.microsoft.com/office/powerpoint/2010/main" val="1535687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15</a:t>
            </a:fld>
            <a:endParaRPr lang="es-SV"/>
          </a:p>
        </p:txBody>
      </p:sp>
    </p:spTree>
    <p:extLst>
      <p:ext uri="{BB962C8B-B14F-4D97-AF65-F5344CB8AC3E}">
        <p14:creationId xmlns:p14="http://schemas.microsoft.com/office/powerpoint/2010/main" val="2520806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2" name="1 Título"/>
          <p:cNvSpPr>
            <a:spLocks noGrp="1"/>
          </p:cNvSpPr>
          <p:nvPr>
            <p:ph type="title" hasCustomPrompt="1"/>
          </p:nvPr>
        </p:nvSpPr>
        <p:spPr>
          <a:xfrm>
            <a:off x="3168749" y="2708920"/>
            <a:ext cx="8088456" cy="490066"/>
          </a:xfrm>
        </p:spPr>
        <p:txBody>
          <a:bodyPr>
            <a:noAutofit/>
          </a:bodyPr>
          <a:lstStyle>
            <a:lvl1pPr>
              <a:defRPr sz="3200" b="1">
                <a:solidFill>
                  <a:schemeClr val="tx2"/>
                </a:solidFill>
              </a:defRPr>
            </a:lvl1pPr>
          </a:lstStyle>
          <a:p>
            <a:r>
              <a:rPr lang="es-SV" dirty="0" smtClean="0"/>
              <a:t>TITULO</a:t>
            </a:r>
            <a:endParaRPr lang="es-SV" dirty="0"/>
          </a:p>
        </p:txBody>
      </p:sp>
      <p:sp>
        <p:nvSpPr>
          <p:cNvPr id="6" name="5 Marcador de número de diapositiva"/>
          <p:cNvSpPr>
            <a:spLocks noGrp="1"/>
          </p:cNvSpPr>
          <p:nvPr>
            <p:ph type="sldNum" sz="quarter" idx="12"/>
          </p:nvPr>
        </p:nvSpPr>
        <p:spPr>
          <a:xfrm>
            <a:off x="-1" y="6453336"/>
            <a:ext cx="11522075" cy="404664"/>
          </a:xfrm>
          <a:gradFill>
            <a:gsLst>
              <a:gs pos="0">
                <a:srgbClr val="8488C4"/>
              </a:gs>
              <a:gs pos="53000">
                <a:srgbClr val="D4DEFF"/>
              </a:gs>
              <a:gs pos="83000">
                <a:srgbClr val="D4DEFF"/>
              </a:gs>
              <a:gs pos="100000">
                <a:srgbClr val="96AB94"/>
              </a:gs>
            </a:gsLst>
            <a:lin ang="5400000" scaled="0"/>
          </a:gradFill>
        </p:spPr>
        <p:txBody>
          <a:bodyPr/>
          <a:lstStyle/>
          <a:p>
            <a:fld id="{F729020E-D38C-469B-B0C8-C7603E07C2A4}" type="slidenum">
              <a:rPr lang="es-SV" smtClean="0"/>
              <a:pPr/>
              <a:t>‹#›</a:t>
            </a:fld>
            <a:endParaRPr lang="es-SV"/>
          </a:p>
        </p:txBody>
      </p:sp>
      <p:sp>
        <p:nvSpPr>
          <p:cNvPr id="10" name="Flowchart: Document 9"/>
          <p:cNvSpPr/>
          <p:nvPr userDrawn="1"/>
        </p:nvSpPr>
        <p:spPr>
          <a:xfrm>
            <a:off x="-1" y="2420888"/>
            <a:ext cx="2808709" cy="1196752"/>
          </a:xfrm>
          <a:prstGeom prst="flowChartDocument">
            <a:avLst/>
          </a:prstGeom>
          <a:solidFill>
            <a:schemeClr val="tx2">
              <a:lumMod val="20000"/>
              <a:lumOff val="80000"/>
            </a:schemeClr>
          </a:solidFill>
          <a:effectLst>
            <a:innerShdw blurRad="393700" dist="482600" dir="16200000">
              <a:schemeClr val="tx2">
                <a:lumMod val="75000"/>
                <a:alpha val="32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TextBox 10"/>
          <p:cNvSpPr txBox="1"/>
          <p:nvPr userDrawn="1"/>
        </p:nvSpPr>
        <p:spPr>
          <a:xfrm>
            <a:off x="0" y="6525344"/>
            <a:ext cx="11522075" cy="369332"/>
          </a:xfrm>
          <a:prstGeom prst="rect">
            <a:avLst/>
          </a:prstGeom>
          <a:noFill/>
        </p:spPr>
        <p:txBody>
          <a:bodyPr wrap="square" rtlCol="0">
            <a:spAutoFit/>
          </a:bodyPr>
          <a:lstStyle/>
          <a:p>
            <a:r>
              <a:rPr lang="es-SV" b="1" dirty="0" smtClean="0">
                <a:latin typeface="Arial Narrow" pitchFamily="34" charset="0"/>
              </a:rPr>
              <a:t>IGLESIA CRISTIANA JOSUE					CONFERENCIAS</a:t>
            </a:r>
            <a:r>
              <a:rPr lang="es-SV" b="1" baseline="0" dirty="0" smtClean="0">
                <a:latin typeface="Arial Narrow" pitchFamily="34" charset="0"/>
              </a:rPr>
              <a:t>: LA BIBLIA Y LOS NEGOCIOS</a:t>
            </a:r>
            <a:endParaRPr lang="es-SV" b="1" dirty="0">
              <a:latin typeface="Arial Narrow" pitchFamily="34" charset="0"/>
            </a:endParaRPr>
          </a:p>
        </p:txBody>
      </p:sp>
    </p:spTree>
    <p:extLst>
      <p:ext uri="{BB962C8B-B14F-4D97-AF65-F5344CB8AC3E}">
        <p14:creationId xmlns:p14="http://schemas.microsoft.com/office/powerpoint/2010/main" val="41207002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SV" dirty="0"/>
          </a:p>
        </p:txBody>
      </p:sp>
      <p:sp>
        <p:nvSpPr>
          <p:cNvPr id="6" name="5 Marcador de número de diapositiva"/>
          <p:cNvSpPr>
            <a:spLocks noGrp="1"/>
          </p:cNvSpPr>
          <p:nvPr>
            <p:ph type="sldNum" sz="quarter" idx="12"/>
          </p:nvPr>
        </p:nvSpPr>
        <p:spPr>
          <a:xfrm>
            <a:off x="-1" y="6453336"/>
            <a:ext cx="11522075" cy="404664"/>
          </a:xfrm>
          <a:gradFill>
            <a:gsLst>
              <a:gs pos="0">
                <a:srgbClr val="8488C4"/>
              </a:gs>
              <a:gs pos="53000">
                <a:srgbClr val="D4DEFF"/>
              </a:gs>
              <a:gs pos="83000">
                <a:srgbClr val="D4DEFF"/>
              </a:gs>
              <a:gs pos="100000">
                <a:srgbClr val="96AB94"/>
              </a:gs>
            </a:gsLst>
            <a:lin ang="5400000" scaled="0"/>
          </a:gradFill>
        </p:spPr>
        <p:txBody>
          <a:bodyPr/>
          <a:lstStyle/>
          <a:p>
            <a:fld id="{F729020E-D38C-469B-B0C8-C7603E07C2A4}" type="slidenum">
              <a:rPr lang="es-SV" smtClean="0"/>
              <a:pPr/>
              <a:t>‹#›</a:t>
            </a:fld>
            <a:endParaRPr lang="es-SV"/>
          </a:p>
        </p:txBody>
      </p:sp>
      <p:sp>
        <p:nvSpPr>
          <p:cNvPr id="11" name="TextBox 10"/>
          <p:cNvSpPr txBox="1"/>
          <p:nvPr userDrawn="1"/>
        </p:nvSpPr>
        <p:spPr>
          <a:xfrm>
            <a:off x="0" y="6525344"/>
            <a:ext cx="11522075" cy="369332"/>
          </a:xfrm>
          <a:prstGeom prst="rect">
            <a:avLst/>
          </a:prstGeom>
          <a:noFill/>
        </p:spPr>
        <p:txBody>
          <a:bodyPr wrap="square" rtlCol="0">
            <a:spAutoFit/>
          </a:bodyPr>
          <a:lstStyle/>
          <a:p>
            <a:r>
              <a:rPr lang="es-SV" b="1" dirty="0" smtClean="0">
                <a:latin typeface="Arial Narrow" pitchFamily="34" charset="0"/>
              </a:rPr>
              <a:t>IGLESIA CRISTIANA JOSUE					CONFERENCIAS</a:t>
            </a:r>
            <a:r>
              <a:rPr lang="es-SV" b="1" baseline="0" dirty="0" smtClean="0">
                <a:latin typeface="Arial Narrow" pitchFamily="34" charset="0"/>
              </a:rPr>
              <a:t>: LA BIBLIA Y LOS NEGOCIOS</a:t>
            </a:r>
            <a:endParaRPr lang="es-SV" b="1" dirty="0">
              <a:latin typeface="Arial Narrow" pitchFamily="34" charset="0"/>
            </a:endParaRPr>
          </a:p>
        </p:txBody>
      </p:sp>
      <p:sp>
        <p:nvSpPr>
          <p:cNvPr id="7" name="5 Marcador de número de diapositiva"/>
          <p:cNvSpPr txBox="1">
            <a:spLocks/>
          </p:cNvSpPr>
          <p:nvPr userDrawn="1"/>
        </p:nvSpPr>
        <p:spPr>
          <a:xfrm>
            <a:off x="0" y="0"/>
            <a:ext cx="5689030" cy="404664"/>
          </a:xfrm>
          <a:prstGeom prst="rect">
            <a:avLst/>
          </a:prstGeom>
          <a:gradFill>
            <a:gsLst>
              <a:gs pos="0">
                <a:srgbClr val="8488C4"/>
              </a:gs>
              <a:gs pos="53000">
                <a:srgbClr val="D4DEFF"/>
              </a:gs>
              <a:gs pos="83000">
                <a:srgbClr val="D4DEFF"/>
              </a:gs>
              <a:gs pos="100000">
                <a:srgbClr val="96AB94"/>
              </a:gs>
            </a:gsLst>
            <a:lin ang="5400000" scaled="0"/>
          </a:gradFill>
        </p:spPr>
        <p:txBody>
          <a:bodyPr vert="horz" lIns="91440" tIns="45720" rIns="91440" bIns="45720" rtlCol="0" anchor="ctr"/>
          <a:lstStyle>
            <a:defPPr>
              <a:defRPr lang="es-S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9020E-D38C-469B-B0C8-C7603E07C2A4}" type="slidenum">
              <a:rPr lang="es-SV" smtClean="0"/>
              <a:pPr/>
              <a:t>‹#›</a:t>
            </a:fld>
            <a:endParaRPr lang="es-SV"/>
          </a:p>
        </p:txBody>
      </p:sp>
      <p:sp>
        <p:nvSpPr>
          <p:cNvPr id="8" name="5 Marcador de número de diapositiva"/>
          <p:cNvSpPr txBox="1">
            <a:spLocks/>
          </p:cNvSpPr>
          <p:nvPr userDrawn="1"/>
        </p:nvSpPr>
        <p:spPr>
          <a:xfrm>
            <a:off x="5756149" y="0"/>
            <a:ext cx="5689030" cy="404664"/>
          </a:xfrm>
          <a:prstGeom prst="rect">
            <a:avLst/>
          </a:prstGeom>
          <a:gradFill>
            <a:gsLst>
              <a:gs pos="0">
                <a:schemeClr val="accent2">
                  <a:lumMod val="75000"/>
                </a:schemeClr>
              </a:gs>
              <a:gs pos="53000">
                <a:srgbClr val="D4DEFF"/>
              </a:gs>
              <a:gs pos="83000">
                <a:srgbClr val="D4DEFF"/>
              </a:gs>
              <a:gs pos="100000">
                <a:srgbClr val="96AB94"/>
              </a:gs>
            </a:gsLst>
            <a:lin ang="5400000" scaled="0"/>
          </a:gradFill>
        </p:spPr>
        <p:txBody>
          <a:bodyPr vert="horz" lIns="91440" tIns="45720" rIns="91440" bIns="45720" rtlCol="0" anchor="ctr"/>
          <a:lstStyle>
            <a:defPPr>
              <a:defRPr lang="es-S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9020E-D38C-469B-B0C8-C7603E07C2A4}" type="slidenum">
              <a:rPr lang="es-SV" smtClean="0"/>
              <a:pPr/>
              <a:t>‹#›</a:t>
            </a:fld>
            <a:endParaRPr lang="es-SV"/>
          </a:p>
        </p:txBody>
      </p:sp>
    </p:spTree>
    <p:extLst>
      <p:ext uri="{BB962C8B-B14F-4D97-AF65-F5344CB8AC3E}">
        <p14:creationId xmlns:p14="http://schemas.microsoft.com/office/powerpoint/2010/main" val="11541308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7084B9-7F13-48A2-8365-4AA4CFC28833}" type="datetimeFigureOut">
              <a:rPr lang="es-SV" smtClean="0"/>
              <a:pPr/>
              <a:t>19/03/2017</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F729020E-D38C-469B-B0C8-C7603E07C2A4}" type="slidenum">
              <a:rPr lang="es-SV" smtClean="0"/>
              <a:pPr/>
              <a:t>‹#›</a:t>
            </a:fld>
            <a:endParaRPr lang="es-SV"/>
          </a:p>
        </p:txBody>
      </p:sp>
    </p:spTree>
    <p:extLst>
      <p:ext uri="{BB962C8B-B14F-4D97-AF65-F5344CB8AC3E}">
        <p14:creationId xmlns:p14="http://schemas.microsoft.com/office/powerpoint/2010/main" val="1599570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7084B9-7F13-48A2-8365-4AA4CFC28833}" type="datetimeFigureOut">
              <a:rPr lang="es-SV" smtClean="0"/>
              <a:pPr/>
              <a:t>19/03/2017</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F729020E-D38C-469B-B0C8-C7603E07C2A4}" type="slidenum">
              <a:rPr lang="es-SV" smtClean="0"/>
              <a:pPr/>
              <a:t>‹#›</a:t>
            </a:fld>
            <a:endParaRPr lang="es-SV"/>
          </a:p>
        </p:txBody>
      </p:sp>
    </p:spTree>
    <p:extLst>
      <p:ext uri="{BB962C8B-B14F-4D97-AF65-F5344CB8AC3E}">
        <p14:creationId xmlns:p14="http://schemas.microsoft.com/office/powerpoint/2010/main" val="36887481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576105" y="274638"/>
            <a:ext cx="10369868"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576105" y="1600202"/>
            <a:ext cx="10369868"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576104" y="6356352"/>
            <a:ext cx="268848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084B9-7F13-48A2-8365-4AA4CFC28833}" type="datetimeFigureOut">
              <a:rPr lang="es-SV" smtClean="0"/>
              <a:pPr/>
              <a:t>19/03/2017</a:t>
            </a:fld>
            <a:endParaRPr lang="es-SV"/>
          </a:p>
        </p:txBody>
      </p:sp>
      <p:sp>
        <p:nvSpPr>
          <p:cNvPr id="5" name="4 Marcador de pie de página"/>
          <p:cNvSpPr>
            <a:spLocks noGrp="1"/>
          </p:cNvSpPr>
          <p:nvPr>
            <p:ph type="ftr" sz="quarter" idx="3"/>
          </p:nvPr>
        </p:nvSpPr>
        <p:spPr>
          <a:xfrm>
            <a:off x="3936709" y="6356352"/>
            <a:ext cx="364865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257488" y="6356352"/>
            <a:ext cx="268848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9020E-D38C-469B-B0C8-C7603E07C2A4}" type="slidenum">
              <a:rPr lang="es-SV" smtClean="0"/>
              <a:pPr/>
              <a:t>‹#›</a:t>
            </a:fld>
            <a:endParaRPr lang="es-SV"/>
          </a:p>
        </p:txBody>
      </p:sp>
    </p:spTree>
    <p:extLst>
      <p:ext uri="{BB962C8B-B14F-4D97-AF65-F5344CB8AC3E}">
        <p14:creationId xmlns:p14="http://schemas.microsoft.com/office/powerpoint/2010/main" val="3311511435"/>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62" r:id="rId3"/>
    <p:sldLayoutId id="2147483661"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5149" y="2708920"/>
            <a:ext cx="8736528" cy="490066"/>
          </a:xfrm>
        </p:spPr>
        <p:txBody>
          <a:bodyPr/>
          <a:lstStyle/>
          <a:p>
            <a:pPr lvl="0"/>
            <a:r>
              <a:rPr lang="es-ES" sz="4000" dirty="0" smtClean="0"/>
              <a:t>“REINVENTANDO LA ADMINISTRACION DE LAS FINANZAS PERSONALES”</a:t>
            </a:r>
            <a:r>
              <a:rPr lang="en-US" sz="4000" dirty="0"/>
              <a:t/>
            </a:r>
            <a:br>
              <a:rPr lang="en-US" sz="4000" dirty="0"/>
            </a:br>
            <a:r>
              <a:rPr lang="es-SV" sz="4000" dirty="0" smtClean="0"/>
              <a:t>24</a:t>
            </a:r>
            <a:r>
              <a:rPr lang="es-SV" sz="4000" dirty="0" smtClean="0"/>
              <a:t>-03-2017</a:t>
            </a:r>
            <a:endParaRPr lang="es-SV" sz="4000" dirty="0"/>
          </a:p>
        </p:txBody>
      </p:sp>
      <p:sp>
        <p:nvSpPr>
          <p:cNvPr id="4" name="Rectangle 3"/>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60645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angle 9"/>
          <p:cNvSpPr/>
          <p:nvPr/>
        </p:nvSpPr>
        <p:spPr>
          <a:xfrm>
            <a:off x="1296541" y="1052736"/>
            <a:ext cx="8928992" cy="6863417"/>
          </a:xfrm>
          <a:prstGeom prst="rect">
            <a:avLst/>
          </a:prstGeom>
        </p:spPr>
        <p:txBody>
          <a:bodyPr wrap="square">
            <a:spAutoFit/>
          </a:bodyPr>
          <a:lstStyle/>
          <a:p>
            <a:pPr marL="342900" indent="-342900">
              <a:buFont typeface="Arial" panose="020B0604020202020204" pitchFamily="34" charset="0"/>
              <a:buChar char="•"/>
            </a:pPr>
            <a:r>
              <a:rPr lang="es-ES" sz="2000" dirty="0" smtClean="0"/>
              <a:t>MUY POCAS PERSONAS CONOCEN CON CERTEZA CUAL ES SU INGRESO NETO</a:t>
            </a:r>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r>
              <a:rPr lang="es-ES" sz="2000" dirty="0" smtClean="0"/>
              <a:t>EL SALVADOR ES UN PAIS CON FUERTES CARGAS FISCALES. </a:t>
            </a:r>
          </a:p>
          <a:p>
            <a:pPr marL="800100" lvl="1" indent="-342900">
              <a:buFont typeface="Arial" panose="020B0604020202020204" pitchFamily="34" charset="0"/>
              <a:buChar char="•"/>
            </a:pPr>
            <a:r>
              <a:rPr lang="es-ES" sz="2000" dirty="0" smtClean="0"/>
              <a:t>PARA UNA PERSONA CON UN SALARIO DE $ 3,000, LA CARGA FISCAL ES DEL 30% APROXIMADAMENTE</a:t>
            </a:r>
          </a:p>
          <a:p>
            <a:pPr marL="800100" lvl="1" indent="-342900">
              <a:buFont typeface="Arial" panose="020B0604020202020204" pitchFamily="34" charset="0"/>
              <a:buChar char="•"/>
            </a:pPr>
            <a:r>
              <a:rPr lang="es-ES" sz="2000" dirty="0" smtClean="0"/>
              <a:t>PARA UNA PERSONA CON UN SALARIO DE $ 5000 O MAS, LA CARGA FISCAL ES UN 40% (ISR + AFP + ISSS)</a:t>
            </a:r>
          </a:p>
          <a:p>
            <a:pPr marL="342900" indent="-342900">
              <a:buFont typeface="Arial" panose="020B0604020202020204" pitchFamily="34" charset="0"/>
              <a:buChar char="•"/>
            </a:pPr>
            <a:endParaRPr lang="es-ES" sz="2000" dirty="0" smtClean="0"/>
          </a:p>
          <a:p>
            <a:pPr marL="342900" indent="-342900">
              <a:buFont typeface="Arial" panose="020B0604020202020204" pitchFamily="34" charset="0"/>
              <a:buChar char="•"/>
            </a:pPr>
            <a:r>
              <a:rPr lang="es-ES" sz="2000" dirty="0" smtClean="0"/>
              <a:t>ESTE DESCONOCIMIENTO GENERA UNA DESCOMPENSACION EN EL FLUJO DE EFECTIVO PERSONAL BIEN FUERTE</a:t>
            </a:r>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r>
              <a:rPr lang="es-ES" sz="2000" dirty="0" smtClean="0"/>
              <a:t>SI ALGUIEN TIENE UN SALARIO NOMINAL DE $ 5,000, ELLA O EL CUENTAN UNICAMENTE CON </a:t>
            </a:r>
            <a:r>
              <a:rPr lang="es-ES" sz="2000" b="1" dirty="0" smtClean="0"/>
              <a:t>$ 3,000 </a:t>
            </a:r>
            <a:r>
              <a:rPr lang="es-ES" sz="2000" dirty="0" smtClean="0"/>
              <a:t>DISPONIBLES</a:t>
            </a:r>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r>
              <a:rPr lang="es-ES" sz="2000" dirty="0" smtClean="0"/>
              <a:t>DADO QUE LOS INGRESOS PROVENIENTES DEL SALARIO SON TAN AFECTADOS, ES NECESARIO PENSAR EN INGRESOS </a:t>
            </a:r>
            <a:r>
              <a:rPr lang="es-ES" sz="2000" b="1" u="sng" dirty="0" smtClean="0"/>
              <a:t>COMPLEMENTARIOS</a:t>
            </a:r>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endParaRPr lang="es-ES" sz="2000" dirty="0" smtClean="0"/>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endParaRPr lang="es-ES" sz="2000" dirty="0" smtClean="0"/>
          </a:p>
          <a:p>
            <a:pPr marL="342900" indent="-342900">
              <a:buFont typeface="Arial" panose="020B0604020202020204" pitchFamily="34" charset="0"/>
              <a:buChar char="•"/>
            </a:pPr>
            <a:endParaRPr lang="es-ES" sz="2000" dirty="0"/>
          </a:p>
        </p:txBody>
      </p:sp>
      <p:sp>
        <p:nvSpPr>
          <p:cNvPr id="11" name="Title 1"/>
          <p:cNvSpPr txBox="1">
            <a:spLocks/>
          </p:cNvSpPr>
          <p:nvPr/>
        </p:nvSpPr>
        <p:spPr>
          <a:xfrm>
            <a:off x="0"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CRITERIO 1</a:t>
            </a:r>
            <a:endParaRPr lang="es-SV" sz="3600" dirty="0">
              <a:solidFill>
                <a:srgbClr val="002060"/>
              </a:solidFill>
              <a:latin typeface="+mn-lt"/>
            </a:endParaRPr>
          </a:p>
        </p:txBody>
      </p:sp>
      <p:sp>
        <p:nvSpPr>
          <p:cNvPr id="12" name="Title 1"/>
          <p:cNvSpPr txBox="1">
            <a:spLocks/>
          </p:cNvSpPr>
          <p:nvPr/>
        </p:nvSpPr>
        <p:spPr>
          <a:xfrm>
            <a:off x="5761037" y="-36676"/>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INGRESO NETO</a:t>
            </a:r>
            <a:endParaRPr lang="es-SV" sz="3600" dirty="0">
              <a:solidFill>
                <a:srgbClr val="002060"/>
              </a:solidFill>
              <a:latin typeface="+mn-lt"/>
            </a:endParaRPr>
          </a:p>
        </p:txBody>
      </p:sp>
    </p:spTree>
    <p:extLst>
      <p:ext uri="{BB962C8B-B14F-4D97-AF65-F5344CB8AC3E}">
        <p14:creationId xmlns:p14="http://schemas.microsoft.com/office/powerpoint/2010/main" val="320795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Title 1"/>
          <p:cNvSpPr>
            <a:spLocks noGrp="1"/>
          </p:cNvSpPr>
          <p:nvPr>
            <p:ph type="title" idx="4294967295"/>
          </p:nvPr>
        </p:nvSpPr>
        <p:spPr>
          <a:xfrm>
            <a:off x="2880717" y="548680"/>
            <a:ext cx="8088456" cy="490066"/>
          </a:xfrm>
        </p:spPr>
        <p:txBody>
          <a:bodyPr>
            <a:normAutofit fontScale="90000"/>
          </a:bodyPr>
          <a:lstStyle/>
          <a:p>
            <a:r>
              <a:rPr lang="es-SV" dirty="0">
                <a:latin typeface="Arial Narrow" pitchFamily="34" charset="0"/>
                <a:ea typeface="Arial Unicode MS" pitchFamily="34" charset="-128"/>
                <a:cs typeface="Arial Unicode MS" pitchFamily="34" charset="-128"/>
              </a:rPr>
              <a:t/>
            </a:r>
            <a:br>
              <a:rPr lang="es-SV" dirty="0">
                <a:latin typeface="Arial Narrow" pitchFamily="34" charset="0"/>
                <a:ea typeface="Arial Unicode MS" pitchFamily="34" charset="-128"/>
                <a:cs typeface="Arial Unicode MS" pitchFamily="34" charset="-128"/>
              </a:rPr>
            </a:br>
            <a:endParaRPr lang="es-SV" dirty="0"/>
          </a:p>
        </p:txBody>
      </p:sp>
      <p:sp>
        <p:nvSpPr>
          <p:cNvPr id="8" name="Title 1"/>
          <p:cNvSpPr txBox="1">
            <a:spLocks/>
          </p:cNvSpPr>
          <p:nvPr/>
        </p:nvSpPr>
        <p:spPr>
          <a:xfrm>
            <a:off x="0"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AGENDA</a:t>
            </a:r>
            <a:endParaRPr lang="es-SV" sz="3600" dirty="0">
              <a:solidFill>
                <a:srgbClr val="002060"/>
              </a:solidFill>
              <a:latin typeface="+mn-lt"/>
            </a:endParaRPr>
          </a:p>
        </p:txBody>
      </p:sp>
      <p:sp>
        <p:nvSpPr>
          <p:cNvPr id="13" name="Title 1"/>
          <p:cNvSpPr txBox="1">
            <a:spLocks/>
          </p:cNvSpPr>
          <p:nvPr/>
        </p:nvSpPr>
        <p:spPr>
          <a:xfrm>
            <a:off x="5905053"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SV" sz="3600" dirty="0">
              <a:solidFill>
                <a:srgbClr val="002060"/>
              </a:solidFill>
              <a:latin typeface="+mn-lt"/>
            </a:endParaRPr>
          </a:p>
        </p:txBody>
      </p:sp>
      <p:sp>
        <p:nvSpPr>
          <p:cNvPr id="10" name="TextBox 9"/>
          <p:cNvSpPr txBox="1"/>
          <p:nvPr/>
        </p:nvSpPr>
        <p:spPr>
          <a:xfrm>
            <a:off x="2161234" y="708367"/>
            <a:ext cx="9433048" cy="6001643"/>
          </a:xfrm>
          <a:prstGeom prst="rect">
            <a:avLst/>
          </a:prstGeom>
          <a:noFill/>
        </p:spPr>
        <p:txBody>
          <a:bodyPr wrap="square" rtlCol="0">
            <a:spAutoFit/>
          </a:bodyPr>
          <a:lstStyle/>
          <a:p>
            <a:r>
              <a:rPr lang="es-SV" sz="2400" b="1" dirty="0" smtClean="0">
                <a:solidFill>
                  <a:schemeClr val="tx2"/>
                </a:solidFill>
                <a:latin typeface="Arial Narrow" pitchFamily="34" charset="0"/>
                <a:ea typeface="Arial Unicode MS" pitchFamily="34" charset="-128"/>
                <a:cs typeface="Arial Unicode MS" pitchFamily="34" charset="-128"/>
              </a:rPr>
              <a:t>LA NECESIDAD DE REINVENTAR</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FINANZAS PERSONALES: CONCEPTOS BASICOS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1: DETERMINACION DE INGRESO NETO</a:t>
            </a:r>
          </a:p>
          <a:p>
            <a:endParaRPr lang="es-SV" sz="2400" b="1" dirty="0">
              <a:solidFill>
                <a:schemeClr val="tx2"/>
              </a:solidFill>
              <a:latin typeface="Arial Narrow" pitchFamily="34" charset="0"/>
              <a:ea typeface="Arial Unicode MS" pitchFamily="34" charset="-128"/>
              <a:cs typeface="Arial Unicode MS" pitchFamily="34" charset="-128"/>
            </a:endParaRPr>
          </a:p>
          <a:p>
            <a:pPr marL="342900" indent="-342900">
              <a:buFont typeface="Wingdings" panose="05000000000000000000" pitchFamily="2" charset="2"/>
              <a:buChar char="Ø"/>
            </a:pPr>
            <a:r>
              <a:rPr lang="es-SV" sz="2400" b="1" dirty="0" smtClean="0">
                <a:solidFill>
                  <a:schemeClr val="tx2"/>
                </a:solidFill>
                <a:latin typeface="Arial Narrow" pitchFamily="34" charset="0"/>
                <a:ea typeface="Arial Unicode MS" pitchFamily="34" charset="-128"/>
                <a:cs typeface="Arial Unicode MS" pitchFamily="34" charset="-128"/>
              </a:rPr>
              <a:t>CRITERIO 2: VISIBILIDAD DEL GASTO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3: PEQUEÑAS INVERSIONES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4: CONGREGARSE</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5: SENTIRSE PLENO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LA SUPERIORIDAD DE LA VIDA EN CRISTO</a:t>
            </a:r>
          </a:p>
          <a:p>
            <a:endParaRPr lang="es-SV" sz="2400" b="1" dirty="0" smtClean="0">
              <a:solidFill>
                <a:schemeClr val="tx2"/>
              </a:solidFill>
              <a:latin typeface="Arial Narrow"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15196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Title 1"/>
          <p:cNvSpPr txBox="1">
            <a:spLocks/>
          </p:cNvSpPr>
          <p:nvPr/>
        </p:nvSpPr>
        <p:spPr>
          <a:xfrm>
            <a:off x="0" y="-30301"/>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CARACTERISTICA 2</a:t>
            </a:r>
            <a:endParaRPr lang="es-SV" sz="3600" dirty="0">
              <a:solidFill>
                <a:srgbClr val="002060"/>
              </a:solidFill>
              <a:latin typeface="+mn-lt"/>
            </a:endParaRPr>
          </a:p>
        </p:txBody>
      </p:sp>
      <p:sp>
        <p:nvSpPr>
          <p:cNvPr id="11" name="Title 1"/>
          <p:cNvSpPr txBox="1">
            <a:spLocks/>
          </p:cNvSpPr>
          <p:nvPr/>
        </p:nvSpPr>
        <p:spPr>
          <a:xfrm>
            <a:off x="5905053"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VISIBILIDAD DEL GASTO</a:t>
            </a:r>
            <a:endParaRPr lang="es-SV" sz="3600" dirty="0">
              <a:solidFill>
                <a:srgbClr val="002060"/>
              </a:solidFill>
              <a:latin typeface="+mn-lt"/>
            </a:endParaRPr>
          </a:p>
        </p:txBody>
      </p:sp>
      <p:sp>
        <p:nvSpPr>
          <p:cNvPr id="8" name="Rectangle 7"/>
          <p:cNvSpPr/>
          <p:nvPr/>
        </p:nvSpPr>
        <p:spPr>
          <a:xfrm>
            <a:off x="1296541" y="1052736"/>
            <a:ext cx="8928992" cy="6247864"/>
          </a:xfrm>
          <a:prstGeom prst="rect">
            <a:avLst/>
          </a:prstGeom>
        </p:spPr>
        <p:txBody>
          <a:bodyPr wrap="square">
            <a:spAutoFit/>
          </a:bodyPr>
          <a:lstStyle/>
          <a:p>
            <a:pPr marL="342900" indent="-342900" algn="just">
              <a:buFont typeface="Arial" panose="020B0604020202020204" pitchFamily="34" charset="0"/>
              <a:buChar char="•"/>
            </a:pPr>
            <a:r>
              <a:rPr lang="es-ES" sz="2000" dirty="0" smtClean="0"/>
              <a:t>UNA CANTIDAD CONSIDERABLE DE PERSONAS NO PUEDEN CONTESTAR LA PREGUNTA: CUANTO ES SU GASTO CORRIENTE MENSUAL??</a:t>
            </a:r>
          </a:p>
          <a:p>
            <a:pPr marL="342900" indent="-342900" algn="just">
              <a:buFont typeface="Arial" panose="020B0604020202020204" pitchFamily="34" charset="0"/>
              <a:buChar char="•"/>
            </a:pPr>
            <a:endParaRPr lang="es-ES" sz="2000" dirty="0"/>
          </a:p>
          <a:p>
            <a:pPr marL="342900" indent="-342900" algn="just">
              <a:buFont typeface="Arial" panose="020B0604020202020204" pitchFamily="34" charset="0"/>
              <a:buChar char="•"/>
            </a:pPr>
            <a:r>
              <a:rPr lang="es-ES" sz="2000" dirty="0" smtClean="0"/>
              <a:t>SI DESCONOZCO EL MONTO DE MI INGRESO REAL Y EL MONTO DE MI GASTO, CAMINO A CIEGAS Y MIS FINANZAS VIVEN EN UN “OSCURANTISMO” TOTAL (LUCAS 14:28-33)</a:t>
            </a:r>
          </a:p>
          <a:p>
            <a:pPr algn="just"/>
            <a:endParaRPr lang="es-ES" sz="2000" dirty="0" smtClean="0"/>
          </a:p>
          <a:p>
            <a:pPr marL="342900" indent="-342900" algn="just">
              <a:buFont typeface="Arial" panose="020B0604020202020204" pitchFamily="34" charset="0"/>
              <a:buChar char="•"/>
            </a:pPr>
            <a:r>
              <a:rPr lang="es-ES" sz="2000" dirty="0" smtClean="0"/>
              <a:t>PARA TENER VISIBILIDAD DEL GASTO ES NECESARIO </a:t>
            </a:r>
            <a:r>
              <a:rPr lang="es-ES" sz="2000" b="1" u="sng" dirty="0" smtClean="0"/>
              <a:t>“ESCRIBIR”</a:t>
            </a:r>
          </a:p>
          <a:p>
            <a:pPr marL="342900" indent="-342900" algn="just">
              <a:buFont typeface="Arial" panose="020B0604020202020204" pitchFamily="34" charset="0"/>
              <a:buChar char="•"/>
            </a:pPr>
            <a:endParaRPr lang="es-ES" sz="2000" dirty="0"/>
          </a:p>
          <a:p>
            <a:pPr marL="342900" indent="-342900" algn="just">
              <a:buFont typeface="Arial" panose="020B0604020202020204" pitchFamily="34" charset="0"/>
              <a:buChar char="•"/>
            </a:pPr>
            <a:r>
              <a:rPr lang="es-ES" sz="2000" dirty="0" smtClean="0"/>
              <a:t>INICIE LLEVANDO UNA ESTADISTICA DE SU GASTO DURANTE 3 MESES</a:t>
            </a:r>
          </a:p>
          <a:p>
            <a:pPr marL="342900" indent="-342900" algn="just">
              <a:buFont typeface="Arial" panose="020B0604020202020204" pitchFamily="34" charset="0"/>
              <a:buChar char="•"/>
            </a:pPr>
            <a:endParaRPr lang="es-ES" sz="2000" dirty="0"/>
          </a:p>
          <a:p>
            <a:pPr marL="342900" indent="-342900" algn="just">
              <a:buFont typeface="Arial" panose="020B0604020202020204" pitchFamily="34" charset="0"/>
              <a:buChar char="•"/>
            </a:pPr>
            <a:r>
              <a:rPr lang="es-ES" sz="2000" dirty="0" smtClean="0"/>
              <a:t>SE QUEDARÀ SORPRENDIDO DE LA “GRASA” QUE EXISTE</a:t>
            </a:r>
          </a:p>
          <a:p>
            <a:pPr marL="342900" indent="-342900" algn="just">
              <a:buFont typeface="Arial" panose="020B0604020202020204" pitchFamily="34" charset="0"/>
              <a:buChar char="•"/>
            </a:pPr>
            <a:endParaRPr lang="es-ES" sz="2000" dirty="0"/>
          </a:p>
          <a:p>
            <a:pPr marL="342900" indent="-342900" algn="just">
              <a:buFont typeface="Arial" panose="020B0604020202020204" pitchFamily="34" charset="0"/>
              <a:buChar char="•"/>
            </a:pPr>
            <a:r>
              <a:rPr lang="es-ES" sz="2000" dirty="0" smtClean="0"/>
              <a:t>UNA VEZ TENGA CONOCIMIENTO DE CUAL ES EL DESTINO DE SUS GASTOS, REALICE LA SIGUIENTE PROGRAMACION:</a:t>
            </a:r>
            <a:endParaRPr lang="es-ES" sz="2000" dirty="0"/>
          </a:p>
          <a:p>
            <a:pPr marL="342900" indent="-342900">
              <a:buFont typeface="Arial" panose="020B0604020202020204" pitchFamily="34" charset="0"/>
              <a:buChar char="•"/>
            </a:pPr>
            <a:endParaRPr lang="es-ES" sz="2000" dirty="0" smtClean="0"/>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endParaRPr lang="es-ES" sz="2000" dirty="0" smtClean="0"/>
          </a:p>
          <a:p>
            <a:pPr marL="342900" indent="-342900">
              <a:buFont typeface="Arial" panose="020B0604020202020204" pitchFamily="34" charset="0"/>
              <a:buChar char="•"/>
            </a:pPr>
            <a:endParaRPr lang="es-ES" sz="2000" dirty="0"/>
          </a:p>
        </p:txBody>
      </p:sp>
    </p:spTree>
    <p:extLst>
      <p:ext uri="{BB962C8B-B14F-4D97-AF65-F5344CB8AC3E}">
        <p14:creationId xmlns:p14="http://schemas.microsoft.com/office/powerpoint/2010/main" val="578015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aphicFrame>
        <p:nvGraphicFramePr>
          <p:cNvPr id="2" name="Table 1"/>
          <p:cNvGraphicFramePr>
            <a:graphicFrameLocks noGrp="1"/>
          </p:cNvGraphicFramePr>
          <p:nvPr>
            <p:extLst>
              <p:ext uri="{D42A27DB-BD31-4B8C-83A1-F6EECF244321}">
                <p14:modId xmlns:p14="http://schemas.microsoft.com/office/powerpoint/2010/main" val="697934096"/>
              </p:ext>
            </p:extLst>
          </p:nvPr>
        </p:nvGraphicFramePr>
        <p:xfrm>
          <a:off x="1224532" y="1052736"/>
          <a:ext cx="3240362" cy="3566160"/>
        </p:xfrm>
        <a:graphic>
          <a:graphicData uri="http://schemas.openxmlformats.org/drawingml/2006/table">
            <a:tbl>
              <a:tblPr/>
              <a:tblGrid>
                <a:gridCol w="777687">
                  <a:extLst>
                    <a:ext uri="{9D8B030D-6E8A-4147-A177-3AD203B41FA5}">
                      <a16:colId xmlns:a16="http://schemas.microsoft.com/office/drawing/2014/main" val="20000"/>
                    </a:ext>
                  </a:extLst>
                </a:gridCol>
                <a:gridCol w="777687">
                  <a:extLst>
                    <a:ext uri="{9D8B030D-6E8A-4147-A177-3AD203B41FA5}">
                      <a16:colId xmlns:a16="http://schemas.microsoft.com/office/drawing/2014/main" val="20001"/>
                    </a:ext>
                  </a:extLst>
                </a:gridCol>
                <a:gridCol w="777687">
                  <a:extLst>
                    <a:ext uri="{9D8B030D-6E8A-4147-A177-3AD203B41FA5}">
                      <a16:colId xmlns:a16="http://schemas.microsoft.com/office/drawing/2014/main" val="20002"/>
                    </a:ext>
                  </a:extLst>
                </a:gridCol>
                <a:gridCol w="907301">
                  <a:extLst>
                    <a:ext uri="{9D8B030D-6E8A-4147-A177-3AD203B41FA5}">
                      <a16:colId xmlns:a16="http://schemas.microsoft.com/office/drawing/2014/main" val="20003"/>
                    </a:ext>
                  </a:extLst>
                </a:gridCol>
              </a:tblGrid>
              <a:tr h="190500">
                <a:tc gridSpan="2">
                  <a:txBody>
                    <a:bodyPr/>
                    <a:lstStyle/>
                    <a:p>
                      <a:pPr algn="l" fontAlgn="b"/>
                      <a:r>
                        <a:rPr lang="en-US" sz="1400" b="0" i="0" u="none" strike="noStrike">
                          <a:solidFill>
                            <a:srgbClr val="000000"/>
                          </a:solidFill>
                          <a:effectLst/>
                          <a:latin typeface="Calibri" panose="020F0502020204030204" pitchFamily="34" charset="0"/>
                        </a:rPr>
                        <a:t>INGRESO NETO</a:t>
                      </a:r>
                    </a:p>
                  </a:txBody>
                  <a:tcPr marL="9525" marR="9525" marT="9525" marB="0" anchor="b">
                    <a:lnL>
                      <a:noFill/>
                    </a:lnL>
                    <a:lnR>
                      <a:noFill/>
                    </a:lnR>
                    <a:lnT>
                      <a:noFill/>
                    </a:lnT>
                    <a:lnB>
                      <a:noFill/>
                    </a:lnB>
                    <a:solidFill>
                      <a:srgbClr val="FFFF00"/>
                    </a:solidFill>
                  </a:tcPr>
                </a:tc>
                <a:tc hMerge="1">
                  <a:txBody>
                    <a:bodyPr/>
                    <a:lstStyle/>
                    <a:p>
                      <a:endParaRPr lang="en-US"/>
                    </a:p>
                  </a:txBody>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00"/>
                    </a:solidFill>
                  </a:tcPr>
                </a:tc>
                <a:tc>
                  <a:txBody>
                    <a:bodyPr/>
                    <a:lstStyle/>
                    <a:p>
                      <a:pPr algn="l" fontAlgn="b"/>
                      <a:r>
                        <a:rPr lang="en-US" sz="1400" b="0" i="0" u="none" strike="noStrike">
                          <a:solidFill>
                            <a:srgbClr val="000000"/>
                          </a:solidFill>
                          <a:effectLst/>
                          <a:latin typeface="Calibri" panose="020F0502020204030204" pitchFamily="34" charset="0"/>
                        </a:rPr>
                        <a:t> $  3,000.00 </a:t>
                      </a:r>
                    </a:p>
                  </a:txBody>
                  <a:tcPr marL="9525" marR="9525" marT="9525" marB="0" anchor="b">
                    <a:lnL>
                      <a:noFill/>
                    </a:lnL>
                    <a:lnR>
                      <a:noFill/>
                    </a:lnR>
                    <a:lnT>
                      <a:noFill/>
                    </a:lnT>
                    <a:lnB>
                      <a:noFill/>
                    </a:lnB>
                    <a:solidFill>
                      <a:srgbClr val="FFFF00"/>
                    </a:solidFill>
                  </a:tcPr>
                </a:tc>
                <a:extLst>
                  <a:ext uri="{0D108BD9-81ED-4DB2-BD59-A6C34878D82A}">
                    <a16:rowId xmlns:a16="http://schemas.microsoft.com/office/drawing/2014/main" val="10000"/>
                  </a:ext>
                </a:extLst>
              </a:tr>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190500">
                <a:tc gridSpan="2">
                  <a:txBody>
                    <a:bodyPr/>
                    <a:lstStyle/>
                    <a:p>
                      <a:pPr algn="l" fontAlgn="b"/>
                      <a:r>
                        <a:rPr lang="en-US" sz="1400" b="0" i="0" u="none" strike="noStrike">
                          <a:solidFill>
                            <a:srgbClr val="000000"/>
                          </a:solidFill>
                          <a:effectLst/>
                          <a:latin typeface="Calibri" panose="020F0502020204030204" pitchFamily="34" charset="0"/>
                        </a:rPr>
                        <a:t>HIPOTECA CASA</a:t>
                      </a:r>
                    </a:p>
                  </a:txBody>
                  <a:tcPr marL="9525" marR="9525" marT="9525" marB="0" anchor="b">
                    <a:lnL>
                      <a:noFill/>
                    </a:lnL>
                    <a:lnR>
                      <a:noFill/>
                    </a:lnR>
                    <a:lnT>
                      <a:noFill/>
                    </a:lnT>
                    <a:lnB>
                      <a:noFill/>
                    </a:lnB>
                    <a:solidFill>
                      <a:srgbClr val="DDEBF7"/>
                    </a:solidFill>
                  </a:tcPr>
                </a:tc>
                <a:tc hMerge="1">
                  <a:txBody>
                    <a:bodyPr/>
                    <a:lstStyle/>
                    <a:p>
                      <a:endParaRPr lang="en-US"/>
                    </a:p>
                  </a:txBody>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DDEBF7"/>
                    </a:solidFill>
                  </a:tcPr>
                </a:tc>
                <a:tc>
                  <a:txBody>
                    <a:bodyPr/>
                    <a:lstStyle/>
                    <a:p>
                      <a:pPr algn="l" fontAlgn="b"/>
                      <a:r>
                        <a:rPr lang="en-US" sz="1400" b="0" i="0" u="none" strike="noStrike">
                          <a:solidFill>
                            <a:srgbClr val="000000"/>
                          </a:solidFill>
                          <a:effectLst/>
                          <a:latin typeface="Calibri" panose="020F0502020204030204" pitchFamily="34" charset="0"/>
                        </a:rPr>
                        <a:t> $  1,000.00 </a:t>
                      </a:r>
                    </a:p>
                  </a:txBody>
                  <a:tcPr marL="9525" marR="9525" marT="9525" marB="0" anchor="b">
                    <a:lnL>
                      <a:noFill/>
                    </a:lnL>
                    <a:lnR>
                      <a:noFill/>
                    </a:lnR>
                    <a:lnT>
                      <a:noFill/>
                    </a:lnT>
                    <a:lnB>
                      <a:noFill/>
                    </a:lnB>
                    <a:solidFill>
                      <a:srgbClr val="DDEBF7"/>
                    </a:solidFill>
                  </a:tcPr>
                </a:tc>
                <a:extLst>
                  <a:ext uri="{0D108BD9-81ED-4DB2-BD59-A6C34878D82A}">
                    <a16:rowId xmlns:a16="http://schemas.microsoft.com/office/drawing/2014/main" val="10002"/>
                  </a:ext>
                </a:extLst>
              </a:tr>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190500">
                <a:tc>
                  <a:txBody>
                    <a:bodyPr/>
                    <a:lstStyle/>
                    <a:p>
                      <a:pPr algn="l" fontAlgn="b"/>
                      <a:r>
                        <a:rPr lang="en-US" sz="1400" b="0" i="0" u="none" strike="noStrike">
                          <a:solidFill>
                            <a:srgbClr val="000000"/>
                          </a:solidFill>
                          <a:effectLst/>
                          <a:latin typeface="Calibri" panose="020F0502020204030204" pitchFamily="34" charset="0"/>
                        </a:rPr>
                        <a:t>DIEZMO:</a:t>
                      </a:r>
                    </a:p>
                  </a:txBody>
                  <a:tcPr marL="9525" marR="9525" marT="9525" marB="0" anchor="b">
                    <a:lnL>
                      <a:noFill/>
                    </a:lnL>
                    <a:lnR>
                      <a:noFill/>
                    </a:lnR>
                    <a:lnT>
                      <a:noFill/>
                    </a:lnT>
                    <a:lnB>
                      <a:noFill/>
                    </a:lnB>
                    <a:solidFill>
                      <a:srgbClr val="FFFF00"/>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00"/>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00"/>
                    </a:solidFill>
                  </a:tcPr>
                </a:tc>
                <a:tc>
                  <a:txBody>
                    <a:bodyPr/>
                    <a:lstStyle/>
                    <a:p>
                      <a:pPr algn="l" fontAlgn="b"/>
                      <a:r>
                        <a:rPr lang="en-US" sz="1400" b="0" i="0" u="none" strike="noStrike">
                          <a:solidFill>
                            <a:srgbClr val="000000"/>
                          </a:solidFill>
                          <a:effectLst/>
                          <a:latin typeface="Calibri" panose="020F0502020204030204" pitchFamily="34" charset="0"/>
                        </a:rPr>
                        <a:t> $     300.00 </a:t>
                      </a:r>
                    </a:p>
                  </a:txBody>
                  <a:tcPr marL="9525" marR="9525" marT="9525" marB="0" anchor="b">
                    <a:lnL>
                      <a:noFill/>
                    </a:lnL>
                    <a:lnR>
                      <a:noFill/>
                    </a:lnR>
                    <a:lnT>
                      <a:noFill/>
                    </a:lnT>
                    <a:lnB>
                      <a:noFill/>
                    </a:lnB>
                    <a:solidFill>
                      <a:srgbClr val="FFFF00"/>
                    </a:solidFill>
                  </a:tcPr>
                </a:tc>
                <a:extLst>
                  <a:ext uri="{0D108BD9-81ED-4DB2-BD59-A6C34878D82A}">
                    <a16:rowId xmlns:a16="http://schemas.microsoft.com/office/drawing/2014/main" val="10004"/>
                  </a:ext>
                </a:extLst>
              </a:tr>
              <a:tr h="200025">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gridSpan="2">
                  <a:txBody>
                    <a:bodyPr/>
                    <a:lstStyle/>
                    <a:p>
                      <a:pPr algn="l" fontAlgn="b"/>
                      <a:r>
                        <a:rPr lang="en-US" sz="1400" b="0" i="0" u="none" strike="noStrike">
                          <a:solidFill>
                            <a:srgbClr val="000000"/>
                          </a:solidFill>
                          <a:effectLst/>
                          <a:latin typeface="Calibri" panose="020F0502020204030204" pitchFamily="34" charset="0"/>
                        </a:rPr>
                        <a:t>DISPONIBLE</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  1,700.00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7"/>
                  </a:ext>
                </a:extLst>
              </a:tr>
              <a:tr h="190500">
                <a:tc gridSpan="2">
                  <a:txBody>
                    <a:bodyPr/>
                    <a:lstStyle/>
                    <a:p>
                      <a:pPr algn="l" fontAlgn="b"/>
                      <a:r>
                        <a:rPr lang="en-US" sz="1400" b="0" i="0" u="none" strike="noStrike">
                          <a:solidFill>
                            <a:srgbClr val="000000"/>
                          </a:solidFill>
                          <a:effectLst/>
                          <a:latin typeface="Calibri" panose="020F0502020204030204" pitchFamily="34" charset="0"/>
                        </a:rPr>
                        <a:t>ALIMENTACION</a:t>
                      </a:r>
                    </a:p>
                  </a:txBody>
                  <a:tcPr marL="9525" marR="9525" marT="9525" marB="0" anchor="b">
                    <a:lnL>
                      <a:noFill/>
                    </a:lnL>
                    <a:lnR>
                      <a:noFill/>
                    </a:lnR>
                    <a:lnT>
                      <a:noFill/>
                    </a:lnT>
                    <a:lnB>
                      <a:noFill/>
                    </a:lnB>
                    <a:solidFill>
                      <a:srgbClr val="DDEBF7"/>
                    </a:solidFill>
                  </a:tcPr>
                </a:tc>
                <a:tc hMerge="1">
                  <a:txBody>
                    <a:bodyPr/>
                    <a:lstStyle/>
                    <a:p>
                      <a:endParaRPr lang="en-US"/>
                    </a:p>
                  </a:txBody>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DDEBF7"/>
                    </a:solidFill>
                  </a:tcPr>
                </a:tc>
                <a:tc>
                  <a:txBody>
                    <a:bodyPr/>
                    <a:lstStyle/>
                    <a:p>
                      <a:pPr algn="ctr" fontAlgn="b"/>
                      <a:r>
                        <a:rPr lang="en-US" sz="1400" b="0" i="0" u="none" strike="noStrike">
                          <a:solidFill>
                            <a:srgbClr val="000000"/>
                          </a:solidFill>
                          <a:effectLst/>
                          <a:latin typeface="Calibri" panose="020F0502020204030204" pitchFamily="34" charset="0"/>
                        </a:rPr>
                        <a:t>(y)</a:t>
                      </a:r>
                    </a:p>
                  </a:txBody>
                  <a:tcPr marL="9525" marR="9525" marT="9525" marB="0" anchor="b">
                    <a:lnL>
                      <a:noFill/>
                    </a:lnL>
                    <a:lnR>
                      <a:noFill/>
                    </a:lnR>
                    <a:lnT>
                      <a:noFill/>
                    </a:lnT>
                    <a:lnB>
                      <a:noFill/>
                    </a:lnB>
                    <a:solidFill>
                      <a:srgbClr val="DDEBF7"/>
                    </a:solidFill>
                  </a:tcPr>
                </a:tc>
                <a:extLst>
                  <a:ext uri="{0D108BD9-81ED-4DB2-BD59-A6C34878D82A}">
                    <a16:rowId xmlns:a16="http://schemas.microsoft.com/office/drawing/2014/main" val="10008"/>
                  </a:ext>
                </a:extLst>
              </a:tr>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9"/>
                  </a:ext>
                </a:extLst>
              </a:tr>
              <a:tr h="190500">
                <a:tc gridSpan="2">
                  <a:txBody>
                    <a:bodyPr/>
                    <a:lstStyle/>
                    <a:p>
                      <a:pPr algn="l" fontAlgn="b"/>
                      <a:r>
                        <a:rPr lang="en-US" sz="1400" b="0" i="0" u="none" strike="noStrike">
                          <a:solidFill>
                            <a:srgbClr val="000000"/>
                          </a:solidFill>
                          <a:effectLst/>
                          <a:latin typeface="Calibri" panose="020F0502020204030204" pitchFamily="34" charset="0"/>
                        </a:rPr>
                        <a:t>TRANSPORTE</a:t>
                      </a:r>
                    </a:p>
                  </a:txBody>
                  <a:tcPr marL="9525" marR="9525" marT="9525" marB="0" anchor="b">
                    <a:lnL>
                      <a:noFill/>
                    </a:lnL>
                    <a:lnR>
                      <a:noFill/>
                    </a:lnR>
                    <a:lnT>
                      <a:noFill/>
                    </a:lnT>
                    <a:lnB>
                      <a:noFill/>
                    </a:lnB>
                    <a:solidFill>
                      <a:srgbClr val="FFFF00"/>
                    </a:solidFill>
                  </a:tcPr>
                </a:tc>
                <a:tc hMerge="1">
                  <a:txBody>
                    <a:bodyPr/>
                    <a:lstStyle/>
                    <a:p>
                      <a:endParaRPr lang="en-US"/>
                    </a:p>
                  </a:txBody>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00"/>
                    </a:solidFill>
                  </a:tcPr>
                </a:tc>
                <a:tc>
                  <a:txBody>
                    <a:bodyPr/>
                    <a:lstStyle/>
                    <a:p>
                      <a:pPr algn="ctr" fontAlgn="b"/>
                      <a:r>
                        <a:rPr lang="en-US" sz="1400" b="0" i="0" u="none" strike="noStrike">
                          <a:solidFill>
                            <a:srgbClr val="000000"/>
                          </a:solidFill>
                          <a:effectLst/>
                          <a:latin typeface="Calibri" panose="020F0502020204030204" pitchFamily="34" charset="0"/>
                        </a:rPr>
                        <a:t>(yy)</a:t>
                      </a:r>
                    </a:p>
                  </a:txBody>
                  <a:tcPr marL="9525" marR="9525" marT="9525" marB="0" anchor="b">
                    <a:lnL>
                      <a:noFill/>
                    </a:lnL>
                    <a:lnR>
                      <a:noFill/>
                    </a:lnR>
                    <a:lnT>
                      <a:noFill/>
                    </a:lnT>
                    <a:lnB>
                      <a:noFill/>
                    </a:lnB>
                    <a:solidFill>
                      <a:srgbClr val="FFFF00"/>
                    </a:solidFill>
                  </a:tcPr>
                </a:tc>
                <a:extLst>
                  <a:ext uri="{0D108BD9-81ED-4DB2-BD59-A6C34878D82A}">
                    <a16:rowId xmlns:a16="http://schemas.microsoft.com/office/drawing/2014/main" val="10010"/>
                  </a:ext>
                </a:extLst>
              </a:tr>
              <a:tr h="190500">
                <a:tc>
                  <a:txBody>
                    <a:bodyPr/>
                    <a:lstStyle/>
                    <a:p>
                      <a:pPr algn="ctr"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190500">
                <a:tc>
                  <a:txBody>
                    <a:bodyPr/>
                    <a:lstStyle/>
                    <a:p>
                      <a:pPr algn="ctr" fontAlgn="b"/>
                      <a:r>
                        <a:rPr lang="en-US" sz="1400" b="0" i="0" u="none" strike="noStrike">
                          <a:solidFill>
                            <a:srgbClr val="000000"/>
                          </a:solidFill>
                          <a:effectLst/>
                          <a:latin typeface="Calibri" panose="020F0502020204030204" pitchFamily="34" charset="0"/>
                        </a:rPr>
                        <a:t>COLEGIOS</a:t>
                      </a:r>
                    </a:p>
                  </a:txBody>
                  <a:tcPr marL="9525" marR="9525" marT="9525" marB="0" anchor="b">
                    <a:lnL>
                      <a:noFill/>
                    </a:lnL>
                    <a:lnR>
                      <a:noFill/>
                    </a:lnR>
                    <a:lnT>
                      <a:noFill/>
                    </a:lnT>
                    <a:lnB>
                      <a:noFill/>
                    </a:lnB>
                    <a:solidFill>
                      <a:srgbClr val="DDEBF7"/>
                    </a:solidFill>
                  </a:tcPr>
                </a:tc>
                <a:tc>
                  <a:txBody>
                    <a:bodyPr/>
                    <a:lstStyle/>
                    <a:p>
                      <a:pPr algn="ctr"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DDEBF7"/>
                    </a:solidFill>
                  </a:tcPr>
                </a:tc>
                <a:tc>
                  <a:txBody>
                    <a:bodyPr/>
                    <a:lstStyle/>
                    <a:p>
                      <a:pPr algn="ctr"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DDEBF7"/>
                    </a:solidFill>
                  </a:tcPr>
                </a:tc>
                <a:tc>
                  <a:txBody>
                    <a:bodyPr/>
                    <a:lstStyle/>
                    <a:p>
                      <a:pPr algn="ctr" fontAlgn="b"/>
                      <a:r>
                        <a:rPr lang="en-US" sz="1400" b="0" i="0" u="none" strike="noStrike">
                          <a:solidFill>
                            <a:srgbClr val="000000"/>
                          </a:solidFill>
                          <a:effectLst/>
                          <a:latin typeface="Calibri" panose="020F0502020204030204" pitchFamily="34" charset="0"/>
                        </a:rPr>
                        <a:t>(yyy)</a:t>
                      </a:r>
                    </a:p>
                  </a:txBody>
                  <a:tcPr marL="9525" marR="9525" marT="9525" marB="0" anchor="b">
                    <a:lnL>
                      <a:noFill/>
                    </a:lnL>
                    <a:lnR>
                      <a:noFill/>
                    </a:lnR>
                    <a:lnT>
                      <a:noFill/>
                    </a:lnT>
                    <a:lnB>
                      <a:noFill/>
                    </a:lnB>
                    <a:solidFill>
                      <a:srgbClr val="DDEBF7"/>
                    </a:solidFill>
                  </a:tcPr>
                </a:tc>
                <a:extLst>
                  <a:ext uri="{0D108BD9-81ED-4DB2-BD59-A6C34878D82A}">
                    <a16:rowId xmlns:a16="http://schemas.microsoft.com/office/drawing/2014/main" val="10012"/>
                  </a:ext>
                </a:extLst>
              </a:tr>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3"/>
                  </a:ext>
                </a:extLst>
              </a:tr>
              <a:tr h="200025">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0025">
                <a:tc>
                  <a:txBody>
                    <a:bodyPr/>
                    <a:lstStyle/>
                    <a:p>
                      <a:pPr algn="l" fontAlgn="b"/>
                      <a:r>
                        <a:rPr lang="en-US" sz="1400" b="0" i="0" u="none" strike="noStrike">
                          <a:solidFill>
                            <a:srgbClr val="000000"/>
                          </a:solidFill>
                          <a:effectLst/>
                          <a:latin typeface="Calibri" panose="020F0502020204030204" pitchFamily="34" charset="0"/>
                        </a:rPr>
                        <a:t>AHORRO</a:t>
                      </a:r>
                    </a:p>
                  </a:txBody>
                  <a:tcPr marL="9525" marR="9525" marT="9525" marB="0" anchor="b">
                    <a:lnL>
                      <a:noFill/>
                    </a:lnL>
                    <a:lnR>
                      <a:noFill/>
                    </a:lnR>
                    <a:lnT>
                      <a:noFill/>
                    </a:lnT>
                    <a:lnB>
                      <a:noFill/>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15"/>
                  </a:ext>
                </a:extLst>
              </a:tr>
            </a:tbl>
          </a:graphicData>
        </a:graphic>
      </p:graphicFrame>
      <p:sp>
        <p:nvSpPr>
          <p:cNvPr id="3" name="TextBox 2"/>
          <p:cNvSpPr txBox="1"/>
          <p:nvPr/>
        </p:nvSpPr>
        <p:spPr>
          <a:xfrm>
            <a:off x="4896941" y="980728"/>
            <a:ext cx="5976664" cy="3785652"/>
          </a:xfrm>
          <a:prstGeom prst="rect">
            <a:avLst/>
          </a:prstGeom>
          <a:solidFill>
            <a:schemeClr val="accent6">
              <a:lumMod val="40000"/>
              <a:lumOff val="60000"/>
            </a:schemeClr>
          </a:solidFill>
          <a:ln w="63500">
            <a:solidFill>
              <a:schemeClr val="tx1"/>
            </a:solidFill>
            <a:prstDash val="dash"/>
          </a:ln>
        </p:spPr>
        <p:txBody>
          <a:bodyPr wrap="square" rtlCol="0">
            <a:spAutoFit/>
          </a:bodyPr>
          <a:lstStyle/>
          <a:p>
            <a:r>
              <a:rPr lang="es-ES" sz="2000" dirty="0" smtClean="0"/>
              <a:t>ESTE PROGRAMA DE VIDA ES SU CAMINO AL ÉXITO FINANCIERO.</a:t>
            </a:r>
          </a:p>
          <a:p>
            <a:endParaRPr lang="es-ES" sz="2000" dirty="0"/>
          </a:p>
          <a:p>
            <a:pPr algn="ctr"/>
            <a:r>
              <a:rPr lang="es-ES" sz="2000" dirty="0" smtClean="0"/>
              <a:t>SU EJECUCION REQUIERE:</a:t>
            </a:r>
          </a:p>
          <a:p>
            <a:pPr algn="ctr"/>
            <a:endParaRPr lang="es-ES" sz="2000" dirty="0"/>
          </a:p>
          <a:p>
            <a:pPr marL="342900" indent="-342900" algn="ctr">
              <a:buAutoNum type="alphaUcParenR"/>
            </a:pPr>
            <a:r>
              <a:rPr lang="es-ES" sz="2000" dirty="0" smtClean="0"/>
              <a:t>DISCIPLINA</a:t>
            </a:r>
          </a:p>
          <a:p>
            <a:pPr marL="342900" indent="-342900" algn="ctr">
              <a:buAutoNum type="alphaUcParenR"/>
            </a:pPr>
            <a:endParaRPr lang="es-ES" sz="2000" dirty="0"/>
          </a:p>
          <a:p>
            <a:pPr marL="342900" indent="-342900" algn="ctr">
              <a:buAutoNum type="alphaUcParenR"/>
            </a:pPr>
            <a:r>
              <a:rPr lang="es-ES" sz="2000" dirty="0" smtClean="0"/>
              <a:t>VISION</a:t>
            </a:r>
          </a:p>
          <a:p>
            <a:pPr marL="342900" indent="-342900" algn="ctr">
              <a:buAutoNum type="alphaUcParenR"/>
            </a:pPr>
            <a:endParaRPr lang="es-ES" sz="2000" dirty="0"/>
          </a:p>
          <a:p>
            <a:pPr marL="342900" indent="-342900" algn="ctr">
              <a:buAutoNum type="alphaUcParenR"/>
            </a:pPr>
            <a:r>
              <a:rPr lang="es-ES" sz="2000" dirty="0" smtClean="0"/>
              <a:t>ORDEN</a:t>
            </a:r>
          </a:p>
          <a:p>
            <a:pPr marL="342900" indent="-342900" algn="ctr">
              <a:buAutoNum type="alphaUcParenR"/>
            </a:pPr>
            <a:endParaRPr lang="es-ES" sz="2000" dirty="0"/>
          </a:p>
          <a:p>
            <a:pPr marL="342900" indent="-342900" algn="ctr">
              <a:buAutoNum type="alphaUcParenR"/>
            </a:pPr>
            <a:r>
              <a:rPr lang="es-ES" sz="2000" dirty="0" smtClean="0"/>
              <a:t>GOZO</a:t>
            </a:r>
          </a:p>
        </p:txBody>
      </p:sp>
      <p:sp>
        <p:nvSpPr>
          <p:cNvPr id="8" name="Title 1"/>
          <p:cNvSpPr txBox="1">
            <a:spLocks/>
          </p:cNvSpPr>
          <p:nvPr/>
        </p:nvSpPr>
        <p:spPr>
          <a:xfrm>
            <a:off x="5905053"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VISIBILIDAD DEL GASTO</a:t>
            </a:r>
            <a:endParaRPr lang="es-SV" sz="3600" dirty="0">
              <a:solidFill>
                <a:srgbClr val="002060"/>
              </a:solidFill>
              <a:latin typeface="+mn-lt"/>
            </a:endParaRPr>
          </a:p>
        </p:txBody>
      </p:sp>
      <p:sp>
        <p:nvSpPr>
          <p:cNvPr id="9" name="Title 1"/>
          <p:cNvSpPr txBox="1">
            <a:spLocks/>
          </p:cNvSpPr>
          <p:nvPr/>
        </p:nvSpPr>
        <p:spPr>
          <a:xfrm>
            <a:off x="0" y="-30301"/>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CARACTERISTICA 2</a:t>
            </a:r>
            <a:endParaRPr lang="es-SV" sz="3600" dirty="0">
              <a:solidFill>
                <a:srgbClr val="002060"/>
              </a:solidFill>
              <a:latin typeface="+mn-lt"/>
            </a:endParaRPr>
          </a:p>
        </p:txBody>
      </p:sp>
    </p:spTree>
    <p:extLst>
      <p:ext uri="{BB962C8B-B14F-4D97-AF65-F5344CB8AC3E}">
        <p14:creationId xmlns:p14="http://schemas.microsoft.com/office/powerpoint/2010/main" val="3121019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Title 1"/>
          <p:cNvSpPr txBox="1">
            <a:spLocks/>
          </p:cNvSpPr>
          <p:nvPr/>
        </p:nvSpPr>
        <p:spPr>
          <a:xfrm>
            <a:off x="0" y="-30301"/>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CARACTERISTICA 2</a:t>
            </a:r>
            <a:endParaRPr lang="es-SV" sz="3600" dirty="0">
              <a:solidFill>
                <a:srgbClr val="002060"/>
              </a:solidFill>
              <a:latin typeface="+mn-lt"/>
            </a:endParaRPr>
          </a:p>
        </p:txBody>
      </p:sp>
      <p:sp>
        <p:nvSpPr>
          <p:cNvPr id="3" name="TextBox 2"/>
          <p:cNvSpPr txBox="1"/>
          <p:nvPr/>
        </p:nvSpPr>
        <p:spPr>
          <a:xfrm>
            <a:off x="1080517" y="1268760"/>
            <a:ext cx="9073008" cy="523220"/>
          </a:xfrm>
          <a:prstGeom prst="rect">
            <a:avLst/>
          </a:prstGeom>
          <a:solidFill>
            <a:srgbClr val="FFFF00"/>
          </a:solidFill>
          <a:ln w="63500">
            <a:solidFill>
              <a:schemeClr val="accent1"/>
            </a:solidFill>
          </a:ln>
        </p:spPr>
        <p:txBody>
          <a:bodyPr wrap="square" rtlCol="0">
            <a:spAutoFit/>
          </a:bodyPr>
          <a:lstStyle/>
          <a:p>
            <a:pPr algn="ctr"/>
            <a:r>
              <a:rPr lang="es-ES" sz="2800" b="1" dirty="0" smtClean="0"/>
              <a:t>CONSEJOS PRACTICOS PARA CUMPLIR EL PLAN DE GASTOS</a:t>
            </a:r>
            <a:endParaRPr lang="en-US" sz="2800" b="1" dirty="0"/>
          </a:p>
        </p:txBody>
      </p:sp>
      <p:graphicFrame>
        <p:nvGraphicFramePr>
          <p:cNvPr id="4" name="Diagram 3"/>
          <p:cNvGraphicFramePr/>
          <p:nvPr>
            <p:extLst>
              <p:ext uri="{D42A27DB-BD31-4B8C-83A1-F6EECF244321}">
                <p14:modId xmlns:p14="http://schemas.microsoft.com/office/powerpoint/2010/main" val="3133204560"/>
              </p:ext>
            </p:extLst>
          </p:nvPr>
        </p:nvGraphicFramePr>
        <p:xfrm>
          <a:off x="1920346" y="2564905"/>
          <a:ext cx="7681383" cy="36724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1"/>
          <p:cNvSpPr txBox="1">
            <a:spLocks/>
          </p:cNvSpPr>
          <p:nvPr/>
        </p:nvSpPr>
        <p:spPr>
          <a:xfrm>
            <a:off x="5905053"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VISIBILIDAD DEL GASTO</a:t>
            </a:r>
            <a:endParaRPr lang="es-SV" sz="3600" dirty="0">
              <a:solidFill>
                <a:srgbClr val="002060"/>
              </a:solidFill>
              <a:latin typeface="+mn-lt"/>
            </a:endParaRPr>
          </a:p>
        </p:txBody>
      </p:sp>
      <p:sp>
        <p:nvSpPr>
          <p:cNvPr id="2" name="TextBox 1"/>
          <p:cNvSpPr txBox="1"/>
          <p:nvPr/>
        </p:nvSpPr>
        <p:spPr>
          <a:xfrm>
            <a:off x="3870827" y="3731384"/>
            <a:ext cx="5040560" cy="830997"/>
          </a:xfrm>
          <a:prstGeom prst="rect">
            <a:avLst/>
          </a:prstGeom>
          <a:noFill/>
        </p:spPr>
        <p:txBody>
          <a:bodyPr wrap="square" rtlCol="0">
            <a:spAutoFit/>
          </a:bodyPr>
          <a:lstStyle/>
          <a:p>
            <a:r>
              <a:rPr lang="es-ES" sz="2400" dirty="0" smtClean="0"/>
              <a:t>NO HAGA EXCEPCIONES POR LOS PRIMEROS 90 DIAS</a:t>
            </a:r>
            <a:endParaRPr lang="en-US" sz="2400" dirty="0"/>
          </a:p>
        </p:txBody>
      </p:sp>
    </p:spTree>
    <p:extLst>
      <p:ext uri="{BB962C8B-B14F-4D97-AF65-F5344CB8AC3E}">
        <p14:creationId xmlns:p14="http://schemas.microsoft.com/office/powerpoint/2010/main" val="5678770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AutoShape 2" descr="data:image/jpeg;base64,/9j/4AAQSkZJRgABAQAAAQABAAD/2wCEAAkGBwgHBgkIBwgKCgkLDRYPDQwMDRsUFRAWIB0iIiAdHx8kKDQsJCYxJx8fLT0tMTU3Ojo6Iys/RD84QzQ5OjcBCgoKDQwNGg8PGjclHyU3Nzc3Nzc3Nzc3Nzc3Nzc3Nzc3Nzc3Nzc3Nzc3Nzc3Nzc3Nzc3Nzc3Nzc3Nzc3Nzc3N//AABEIAHoAkgMBIgACEQEDEQH/xAAcAAACAgMBAQAAAAAAAAAAAAAABgUHAgMEAQj/xABIEAABAgQDBQUDBwkFCQAAAAABAgMABAURBhIhEzFBUWEHInGBkaGxwRQVIzJCUoIkM0NTYnKSsuEWJaLR8DQ2N3N0dYPS4v/EABoBAQEAAwEBAAAAAAAAAAAAAAABAgMEBQb/xAAkEQACAgIBBAIDAQAAAAAAAAAAAQIDBBEhBRIxQSJREzJhgf/aAAwDAQACEQMRAD8AvGCCCACCPCRELVsQMyThl5dPyma+4k2CT1PPoPO2+AJoqA3xFTmI6XK3SZgOrGmVkZteV9wPiYWqiqYel1TeIKgiWk7/AFFHKjwCftH1PWIBOKJV2ZMrhehTVVmAbFa0lKR1IFzbxKYAcXMVOuEiSprih951diPIA39Y1GsYidP0EpLJB3XaUT/NEIzSe0OpG7s3TaKyfsMthTg9h/mjgreCagw20J/F9WnJyYWEttIWpCOGY5SoiwvwtqRADQqbxNxyp8GwPeDB8uxOgXShDn7zN/daPKbg6jSLCUOSLM07bvLmBtST4qvEZibBkg/JOPUxBkZltNwqVUWx6DT2RQSYxFW2T+UyLC/3EFHvUfdHSxjFm4E5JvMniUEKSPM2hYpuDK0uTbm6FjWohtwaMzt3AkjQpPeIBBBBsIxmJTHdMCjO06m1phP2pcZHCPIJ1/CYgLCkqxT54gS0yhSlahCu6o+RsY7rxTzFbos48qWm2nqPOpPfamU9xJ6mwt+JI8YZJSsVWj5Nqv5XKqF0lSioKHNKtTb1HIQA/QRHUisSlVazS6yFj6zarZk9eo6iJG8AEEEEAEEEEAEBgiNr9QNOpy3G/wA8s5GtL2UeNuNgCfKAIyv1d5b5p1NUQ7udeG9P7KevM8L2Gtyn2k0hmUbC1ouq1yfbEI/NN4eoMxVHk53h3WkqVcrWdwvvOup8CY7ezzEDeIMPNPKeDk4wS3Mi4JzXNlHoRr6jhAEYjCS8RYicma5Nrdl2Ug7Fs5Ui5NkJ5CwuSNTca74fZKSlZCXTLyUu2wynchtISB6QvTsnUabNKnaSA8CAlbKtcydSB1tc2I113GNkpjCUJ2dQlZmTe4gtlab+IF/UCAGWFWTX864rnpo95mQ/J2xwza5j43zeiYlxX6Sthx5qoyiw2kqUEvJJFhfUXuIgsCq2OGFVB4WW+tyYcvxIvf2gwB0vVKamaw7TqW2F/Jxd5ZVlAJ5mx8LAakHgIypFSXOPTUnNNlE3LKstCrag+zl4ggx7gWXIo655wHbTz63lE77Xyp8rC/4jGitt/IcXUydQAEzjapZ08yLZfXMf4RAGWGXPkNcqNIJOQ/lDIPLQKt6o9sNFoTKw6mn4xok4pQQ09nYcKjYbiB7VJ9IYH8Q0iXuF1CXUsfo2l7Rf8KbmACu0CmV2X2NSlkukfUc3Lb6pVvEJ9Cw3M0ibm6Yqc20mFHIhY3XF0rHI8COOvSJmaxcp87KjSDzyzptXklKU9cu8+eXxjRKB9kOvzLpXNOklZ5Ei3u000FuMAQkzLvSTwmpFam1pN+6fd/rXjcQ54driKtLd4JTMIH0iRuPUf5cPQmucW4kbptWkJRpaVKuVzDYOuS1reOt7dBziQYeXTakzOSigpKiCLHRYPwI+B4CKC0II1Sz6Jlht9o3bcSFJPMGNsQBBBBABCnilzbVeXlvstt3PUqP/AMj1hshMrarYkWCeCfcP6wAvY0aNVrtCoCdG1lLjv4lFJ8wlKvWJrEmDZxmpfP2D30SVTCQl6XVo1MpHAjcDYW/yOsR6037UaStW7Z6H/wADnxvFlQAg0vtClkviQxRJv0afAF0upJbV1B5dd3Uw2tLkqkyHGVMTTR3KQQsesbqjTJGqS5l6lKMTTJ+w8gKA6i/HrCnM9mtKS+X6RNz1MdP6h4ke3X2wBPu0WnPCy5ZAvyjNNMl26UqmshTcupCkaHUBW+3qYU5ikYuocst9GJUTku1Yq2zHeCb6781zbqIaXpl9FDEyypKpjYJUFOJuCdNSBaAOBOFpVtIQ1NTKEAaJSoADytHqcMSodadXMTC1NLCkFRBsQb6adIi5Sr4zmJZp9FDl1NuoC0kLQLgi4/SR6us4sYelxPUuVlWHXQ3tFEKtoTuCydwMAT1Sp0tPqZVMt5yySUdCd8c/zfKN6JYR5i8YYpmJpimk050NTKlhKFKSCCTwN4hzg3Ec8r+88UuIb4tSrRBP4rpH+ExQd9SqMhTWyZuZZYTyUdT4DeYVV1+q4ieVJ4Op7jovlXUH05Wmuov/AFP7MNNN7OMOyiy5My66g6frKnFZwfFOiT5gw2NMtstoaZbS22gWShAAAHQRAIaOz6XkMJ1RlxZnKtNN7V2bWNVOJ7yQOSbjzvrC9QnBN4Zlio5iypTFxxSLFP8AhVb8MXAr6pvyincKhKMOTJRo3t2yj+A/C0AWJg18u0tTZJOycIBPUBXvUR5RPwq4DUVMzR+z3PXvf0hqgAggggAhNxigy1Wlpv7DqMh6FJ+OYekOURWI6X860xxhIBdT32rm3eA3X4XBIv1gBHxGtctOUqtspKtgQhYHHKc1vNJUPKLJl325lht9lQW04gLQoblAi4MVxT325yWep09dJPdUSmxQoblW6HePERJYUqrlHmPmOqnIjN+Tuk91JOuW/I70nrblADzBHgI3R7AEbiRJXh+ogbxLLUPEC/wjjpyhN4abym+aXKfMXHwibeQHG1NqF0qSQfOFLAU3loq5N1X00jMOS6wTrcHX23gCcww5noMoP1aC0fFBKfhHLiM7WepMtxLynrdEjKf54xpb7dMnJmUfWlth5e1YWtVhe1im/kD1urlGkOidqbs+k3ZQgNME/aGpKh0JPmAk8YA58SuZ3aawN7k43p0zAfGG0QkLWZ7G9LlUm6ZZtcy4PIge3JDxABBBGqYfal2VvPOJbabSVLWo2CQN5JgCKxhURTaBNOJVZ51OxZtvzq0HoLnyivQE07D8s0e6p0qfIHIgBPsTfziSqs7/AGjqJmHs7dJk/q30Kr8f3lbgOA15xHMNv4jrqGWRlTmBJSNEJHwSLewcYAecDS6maNtFCxecKgD0sn3pJ84Yo1SzCJZhthlOVttISkcgI2wAQQQQAQQQQApYtw45ML+cqWLTSdVtj9J1HXpx8d60xPStSZEnU05VoBSlZTcp4EEHem99OGvG8WlC/iHC0lWLvD8nm+DyBorS3eHHxuDpv4QBH0qpVClIQ1MhU9J7m3UKzLA6E/WHQ2I67oZ5Gelp5srlXkuZfrAaKSeSgdQehitn2MQYZWouIU5LX1WO82odeHqB0jxNZp04tC3kuyU2kWS61fu+GoUPIwBaRiv5smhY5mmT3ZerNh9rlnTooe8/iEey9drjNvkU7JVNvih0hLlulyg+xURmL6rUKxTkNzGHp2WnZZwOS0w0SpKVcb3SNCPHhADW3PNbnm86fdGiYn0qN9EIGtr7oW6dVkTLIE2DLzAHfQvQeIPKI/EFRefYVJ0tt11TndccQgnKniBzMUDX2eNqn52q19wHK+58nl7/AHEbyPE2Hikw8RX9NxBUZOnsyNHwy+xLsNhKFzainTmdANd5ObjGiarE+6n+9q0xLg/WYkTe/S6ST6riAdqjWZSQUW1KLswBfYNar8+AHUkCFGuTD9RSl6rvCVkgcyJdBvntx4Zz1Nkjx1iEViNiVRsaPK6k/nHQCbnp9UHxvHTTsL1mvPCZqaly7SrEqevmV0y7/Ww5XgDgcfma1MNU+lsqSyCciEa+JJ4nmTu6aRY2GKAzRJPLcLmHANqsbvAdNT4+wdNGo0lR5cNSSLEgBbirFS7cz8BpEjABBBBABBBBABBGO0R99PrBtEffT6wLoygjwKSdygfAxg880w2XHnENtjepagAPOBNGZGm6ISo4Uo1QzFyTS2s652e5rzIGhPiDHfL1amzLmzl5+VdX91DySfS8dhIAuSIFcXHhoQ5vs5FyqQqSkD7rqL38wbD+GOE4MxLKn8knWso3ZH1A+4RZIWkmwUCehjK8CFZ/MuNUaJmJo+E2P/eD5hxm9ouamEj9ua09ijFlZ0E2zpvyvApaUJKlKASN5J0EBorZGA65MqvPT7A6hxSj/L8YlJLs5k0az069MHiEJCAfW8NCK1S3Hdk3UpNTl7ZA+km/heO4EEaEQ2VxcfKI+mUOmUyxk5NtCwLBw95dv3jcxIxjnQN6k+sG0R99PrAmjKCMQtJNgoE+MelQAuSB4wB7BGIWlW5QPgYygAggggCqJ7svnVKmZn56QAStzLsVbtTb60J+EKC/iioLk2p35MUMl0qWCq9iBa1xzi/57/Yn/wDlq9xinuxX/eR//oFfzojnlCKmkfT4efkTxLpyfMUtcIbsOUD+wclValPz4mmiylVkoKSMt9NSd9wIRWG632jVtzO9kZb7ygoktS6eACeKvabGLF7VUrVgucyA2DjRXblnHxtEN2KuMmlVFAKdsJhJUOOXKLe3NFkvkoejVj3yji2Zz07N63rx4ImsdlczJSSpqmVAzTzSc2yLWRSiOKSCdentjv7NcUu1TaYfrajMZmiGVum6lpAspCuenHxizjoL7oonDx2vaahUnqg1J1SSndkzL9loSShJdoxsifUMe2ORy4raftGycbnMA4zQ4lTjksk527k/SsnQg8yPeAYsbGmK2KVhlE1IvJW/PItJkHgRfP5AjztG/HuHUYhoa0NACcl7uS6jprxT4Eaehin8MU2axPVpGlLfXsGUknMfzTQN1BPUk+2I9wfavZtpVGfXHIu4df7f1ehz7KaAci8RVHNlTmEtnN+inPeB5xBVis1fHleFOpylJkytQZZzEJyD9I5z59L28bYrksJfCs9KyLYQluTWhtCeACSLRWnYwtkVycSsjaqlvo+dswvb2QcdagY4+R+RX5zjuUeIr6OuY7I3EyN2aqhyZAvkXL5UK6XuSPHWObAWKZ+jVlNBrSnSwp3YAOm6mHL2AB+6Tp6ERcHCKL7Qyl7Hr4kbF3aNI7v6yw/pCcVXpxJgZNnUO+jJ5Wm0/obK52bTlUrE5PN1dDKZh0rCC0Ta/W8V9JUZ+cxQaEmcKXBMuMbaxIui+tr/ALMfRCdwvvtFIYf/AOK5/wC5TPvXCyCTTMul5186rVJ/pHjheh0whgKZw/W01B6pomUpbUjZhsp3+JMQvbJWyZiVo7CyA2Nu9lPE6JHvPmItGbfalZZ2YfUENNIK1qPAAXigpCfl6xjNFSrb4YllzO3cK9QEpN0o08AItiUV2r2aumOzKyJZV3PYvry/Xgk+z2ov0DGAkqhnbTMfk7qVn6qt6T66fii7xFFdo83S52voqVDnUPF1A2uzBBQtOgOo5W9IuDClWTW6DJz4IzuNgOgcFjRQ9YtT1uJh1ip2Qryu3XctNf1EvBBBG48E5p+/yJ+2v0atPKKk7G5aYYxG+p6XebSZFQu42Ui+dHOLjMYJ3xi47kmdlGW6aLKkv3NNQlGahJPyc0jOy8goWnmDFMzVIxFgGsLm6elx6WOgeDZUhxHJYG4/6Bi7jAdYk4b5Lh50sbui13RflMpio9oder0sqn06SDKnRlWZZKluEchyhn7NsFvUUqqlUQEzjiMjTP6lJ336n2Q/BtCTdKEg9BGcSMOdt7N1/Uk6nTRWoRfn23/pg8Pol/umKb7JpaYZxetTsu8hPyRwZltkC+ZHExcx4RikajwjKUdtM0Y+W6abKkt95kQCCCLgxTWJcJVbC1Y+dcPodXKpWXGyynMpi/2Skb08L8t8XNHnEQnBSGHmzxJNxW0+Gn4ZTj3ahXZiW+SMSUuibIylxCVKVfojn6x39n2CZ1dSRXK82tGVe1aZdHfW4dc6gd1t/O/hraWzQFXCEg87RkNwjBV8/J7OqzqcVXKvHrUO7y97Z7YCKUoUrMI7Uy6qXeDfzjMHOWzlsSvjF2RrHGM5R7tHLi5jxozilvuWhI7WKi+xQ0U+UadccnF2Xs0k5W06ndzNh6xCdn+BJCp0VU7XZV0uOOkNJzqbKUjS9hbebxaR3xknjEdacts2VdSsqxvwVfF722nyV5ivs7pEvQJt+jyrqZxlG0R9Ktea2pFieV44ex2dmZZ+bpU0w8htz6dkrbUAFDRQueYsfIxaK90eD60PxpPaK+p2Sx5UW/LftvlGcEEEZnnH/9k="/>
          <p:cNvSpPr>
            <a:spLocks noChangeAspect="1" noChangeArrowheads="1"/>
          </p:cNvSpPr>
          <p:nvPr/>
        </p:nvSpPr>
        <p:spPr bwMode="auto">
          <a:xfrm>
            <a:off x="63500" y="-136525"/>
            <a:ext cx="1390650" cy="11620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itle 1"/>
          <p:cNvSpPr txBox="1">
            <a:spLocks/>
          </p:cNvSpPr>
          <p:nvPr/>
        </p:nvSpPr>
        <p:spPr>
          <a:xfrm>
            <a:off x="0" y="-30301"/>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AGENDA</a:t>
            </a:r>
            <a:endParaRPr lang="es-SV" sz="3600" dirty="0">
              <a:solidFill>
                <a:srgbClr val="002060"/>
              </a:solidFill>
              <a:latin typeface="+mn-lt"/>
            </a:endParaRPr>
          </a:p>
        </p:txBody>
      </p:sp>
      <p:sp>
        <p:nvSpPr>
          <p:cNvPr id="9" name="TextBox 8"/>
          <p:cNvSpPr txBox="1"/>
          <p:nvPr/>
        </p:nvSpPr>
        <p:spPr>
          <a:xfrm>
            <a:off x="2161234" y="708367"/>
            <a:ext cx="9433048" cy="6001643"/>
          </a:xfrm>
          <a:prstGeom prst="rect">
            <a:avLst/>
          </a:prstGeom>
          <a:noFill/>
        </p:spPr>
        <p:txBody>
          <a:bodyPr wrap="square" rtlCol="0">
            <a:spAutoFit/>
          </a:bodyPr>
          <a:lstStyle/>
          <a:p>
            <a:r>
              <a:rPr lang="es-SV" sz="2400" b="1" dirty="0" smtClean="0">
                <a:solidFill>
                  <a:schemeClr val="tx2"/>
                </a:solidFill>
                <a:latin typeface="Arial Narrow" pitchFamily="34" charset="0"/>
                <a:ea typeface="Arial Unicode MS" pitchFamily="34" charset="-128"/>
                <a:cs typeface="Arial Unicode MS" pitchFamily="34" charset="-128"/>
              </a:rPr>
              <a:t>LA NECESIDAD DE REINVENTAR</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FINANZAS PERSONALES: CONCEPTOS BASICOS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1: DETERMINACION DE INGRESO NETO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2: VISIBILIDAD DEL GASTO</a:t>
            </a:r>
          </a:p>
          <a:p>
            <a:endParaRPr lang="es-SV" sz="2400" b="1" dirty="0">
              <a:solidFill>
                <a:schemeClr val="tx2"/>
              </a:solidFill>
              <a:latin typeface="Arial Narrow" pitchFamily="34" charset="0"/>
              <a:ea typeface="Arial Unicode MS" pitchFamily="34" charset="-128"/>
              <a:cs typeface="Arial Unicode MS" pitchFamily="34" charset="-128"/>
            </a:endParaRPr>
          </a:p>
          <a:p>
            <a:pPr marL="342900" indent="-342900">
              <a:buFont typeface="Wingdings" panose="05000000000000000000" pitchFamily="2" charset="2"/>
              <a:buChar char="Ø"/>
            </a:pPr>
            <a:r>
              <a:rPr lang="es-SV" sz="2400" b="1" dirty="0" smtClean="0">
                <a:solidFill>
                  <a:schemeClr val="tx2"/>
                </a:solidFill>
                <a:latin typeface="Arial Narrow" pitchFamily="34" charset="0"/>
                <a:ea typeface="Arial Unicode MS" pitchFamily="34" charset="-128"/>
                <a:cs typeface="Arial Unicode MS" pitchFamily="34" charset="-128"/>
              </a:rPr>
              <a:t>CRITERIO 3: PEQUEÑAS INVERSIONES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4: CONGREGARSE</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5: SENTIRSE PLENO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LA SUPERIORIDAD DE LA VIDA EN CRISTO</a:t>
            </a:r>
          </a:p>
          <a:p>
            <a:endParaRPr lang="es-SV" sz="2400" b="1" dirty="0" smtClean="0">
              <a:solidFill>
                <a:schemeClr val="tx2"/>
              </a:solidFill>
              <a:latin typeface="Arial Narrow"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945734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30301"/>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CRITERIO  3</a:t>
            </a:r>
            <a:endParaRPr lang="es-SV" sz="3600" dirty="0">
              <a:solidFill>
                <a:srgbClr val="002060"/>
              </a:solidFill>
              <a:latin typeface="+mn-lt"/>
            </a:endParaRPr>
          </a:p>
        </p:txBody>
      </p:sp>
      <p:sp>
        <p:nvSpPr>
          <p:cNvPr id="7" name="Title 1"/>
          <p:cNvSpPr txBox="1">
            <a:spLocks/>
          </p:cNvSpPr>
          <p:nvPr/>
        </p:nvSpPr>
        <p:spPr>
          <a:xfrm>
            <a:off x="5905053"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PEQUEÑAS INVERSIONES</a:t>
            </a:r>
            <a:endParaRPr lang="es-SV" sz="3600" dirty="0">
              <a:solidFill>
                <a:srgbClr val="002060"/>
              </a:solidFill>
              <a:latin typeface="+mn-lt"/>
            </a:endParaRPr>
          </a:p>
        </p:txBody>
      </p:sp>
      <p:sp>
        <p:nvSpPr>
          <p:cNvPr id="8" name="TextBox 7"/>
          <p:cNvSpPr txBox="1"/>
          <p:nvPr/>
        </p:nvSpPr>
        <p:spPr>
          <a:xfrm>
            <a:off x="918499" y="908720"/>
            <a:ext cx="9973108" cy="8525411"/>
          </a:xfrm>
          <a:prstGeom prst="rect">
            <a:avLst/>
          </a:prstGeom>
          <a:noFill/>
        </p:spPr>
        <p:txBody>
          <a:bodyPr wrap="square" rtlCol="0">
            <a:spAutoFit/>
          </a:bodyPr>
          <a:lstStyle/>
          <a:p>
            <a:pPr marL="971550" lvl="1" indent="-514350">
              <a:buFont typeface="Wingdings" panose="05000000000000000000" pitchFamily="2" charset="2"/>
              <a:buChar char="q"/>
            </a:pPr>
            <a:r>
              <a:rPr lang="es-ES" sz="2800" dirty="0" smtClean="0"/>
              <a:t>EL AHORRO TIENE LA CAPACIDAD DE SORPRENDER</a:t>
            </a:r>
          </a:p>
          <a:p>
            <a:pPr marL="914400" lvl="1" indent="-457200">
              <a:buFont typeface="Wingdings" panose="05000000000000000000" pitchFamily="2" charset="2"/>
              <a:buChar char="q"/>
            </a:pPr>
            <a:endParaRPr lang="es-ES" sz="2800" dirty="0"/>
          </a:p>
          <a:p>
            <a:pPr marL="971550" lvl="1" indent="-514350">
              <a:buFont typeface="Wingdings" panose="05000000000000000000" pitchFamily="2" charset="2"/>
              <a:buChar char="q"/>
            </a:pPr>
            <a:r>
              <a:rPr lang="es-ES" sz="2800" dirty="0" smtClean="0"/>
              <a:t>PRONTO REGRESARAN LAS ALTAS TASAS DE INTERES. EN ESE ENTORNO, EL QUE AHORRA SE SORPRENDE Y EL QUE DEBE SE ANGUSTIA</a:t>
            </a:r>
          </a:p>
          <a:p>
            <a:pPr marL="971550" lvl="1" indent="-514350">
              <a:buFont typeface="Wingdings" panose="05000000000000000000" pitchFamily="2" charset="2"/>
              <a:buChar char="q"/>
            </a:pPr>
            <a:endParaRPr lang="es-ES" sz="2800" dirty="0"/>
          </a:p>
          <a:p>
            <a:pPr marL="971550" lvl="1" indent="-514350">
              <a:buFont typeface="Wingdings" panose="05000000000000000000" pitchFamily="2" charset="2"/>
              <a:buChar char="q"/>
            </a:pPr>
            <a:r>
              <a:rPr lang="es-ES" sz="2800" dirty="0" smtClean="0"/>
              <a:t>EL AHORRO </a:t>
            </a:r>
            <a:r>
              <a:rPr lang="es-ES" sz="2800" dirty="0" smtClean="0"/>
              <a:t>IDONEO </a:t>
            </a:r>
            <a:r>
              <a:rPr lang="es-ES" sz="2800" dirty="0" smtClean="0"/>
              <a:t>PARA UN PAIS COMO EL SALVADOR ES LA ADQUISICION DE BIENES INMUEBLES</a:t>
            </a:r>
          </a:p>
          <a:p>
            <a:pPr marL="971550" lvl="1" indent="-514350">
              <a:buFont typeface="Wingdings" panose="05000000000000000000" pitchFamily="2" charset="2"/>
              <a:buChar char="q"/>
            </a:pPr>
            <a:endParaRPr lang="es-ES" sz="2800" dirty="0"/>
          </a:p>
          <a:p>
            <a:pPr marL="971550" lvl="1" indent="-514350">
              <a:buFont typeface="Wingdings" panose="05000000000000000000" pitchFamily="2" charset="2"/>
              <a:buChar char="q"/>
            </a:pPr>
            <a:r>
              <a:rPr lang="es-ES" sz="2800" dirty="0" smtClean="0"/>
              <a:t>LA COSTUMBRE DEL AHORRO TRAE SENSATEZ, MODERACION Y DOMINIO PROPIO</a:t>
            </a:r>
          </a:p>
          <a:p>
            <a:pPr marL="971550" lvl="1" indent="-514350">
              <a:buFont typeface="+mj-lt"/>
              <a:buAutoNum type="arabicPeriod"/>
            </a:pPr>
            <a:endParaRPr lang="es-ES" sz="2800" dirty="0"/>
          </a:p>
          <a:p>
            <a:pPr marL="971550" lvl="1" indent="-514350">
              <a:buFont typeface="+mj-lt"/>
              <a:buAutoNum type="arabicPeriod"/>
            </a:pPr>
            <a:endParaRPr lang="es-ES" sz="2800" dirty="0" smtClean="0"/>
          </a:p>
          <a:p>
            <a:pPr marL="971550" lvl="1" indent="-514350">
              <a:buFont typeface="+mj-lt"/>
              <a:buAutoNum type="arabicPeriod"/>
            </a:pPr>
            <a:endParaRPr lang="es-ES" sz="2800" dirty="0"/>
          </a:p>
          <a:p>
            <a:pPr lvl="1"/>
            <a:endParaRPr lang="es-ES" sz="2400" dirty="0"/>
          </a:p>
          <a:p>
            <a:pPr lvl="1"/>
            <a:endParaRPr lang="es-ES" sz="2400" dirty="0" smtClean="0"/>
          </a:p>
          <a:p>
            <a:endParaRPr lang="es-ES" dirty="0"/>
          </a:p>
          <a:p>
            <a:endParaRPr lang="es-ES" dirty="0" smtClean="0"/>
          </a:p>
          <a:p>
            <a:endParaRPr lang="es-ES" dirty="0"/>
          </a:p>
          <a:p>
            <a:endParaRPr lang="es-ES" dirty="0" smtClean="0"/>
          </a:p>
          <a:p>
            <a:endParaRPr lang="es-ES" dirty="0"/>
          </a:p>
          <a:p>
            <a:endParaRPr lang="en-US" dirty="0"/>
          </a:p>
        </p:txBody>
      </p:sp>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833731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8" descr="data:image/jpeg;base64,/9j/4AAQSkZJRgABAQAAAQABAAD/2wCEAAkGBwgHBgkIBwgKCgkLDRYPDQwMDRsUFRAWIB0iIiAdHx8kKDQsJCYxJx8fLT0tMTU3Ojo6Iys/RD84QzQ5OjcBCgoKDQwNGg8PGjclHyU3Nzc3Nzc3Nzc3Nzc3Nzc3Nzc3Nzc3Nzc3Nzc3Nzc3Nzc3Nzc3Nzc3Nzc3Nzc3Nzc3N//AABEIAHcAswMBIgACEQEDEQH/xAAcAAABBQEBAQAAAAAAAAAAAAAFAAEDBAYCBwj/xAA/EAACAQMDAQcCBAUCBQIHAAABAgMABBEFEiExBhMiQVFhcYGRFCMyoRWxwdHwQlIHYpLh8SRyFiVDRILC0v/EABoBAAMBAQEBAAAAAAAAAAAAAAABAwIEBQb/xAApEQACAgICAgEDAwUAAAAAAAAAAQIDESEEEjFBEyJhgTJR8AUUcYKh/9oADAMBAAIRAxEAPwDQi58ILxnaekkZ3qftz+1doySqGidXU9CpyKrtGVY7HBcnjvMxSH6gYb7fWo5Mb8yrscnhpfynPtvXhviveU2jiaLhHtXJWoe8kiIBbg9BONp/6l4/rXffL/8AUVovdhwfqOKqpoy0IiuStSjxAEcg9CKbFUTMkJWucVORUbcDpkk1pMCFlBHIBHoR1qMow/Qcj/a396B9o9Q1KLUrawsJFie5UKuAGK5PLn0CgHy5rRYwvJz71Ku1WSaXo049Uiu0iqjM+V2DLA+QobFr2nzSwxRSsxmlMKeHHiAJP04611qWsadE7WtwZZCzCMqinkt15yOg5PpQjsraJNqNzfwIrWtsWt7baSc5O52BPXyGfmuefJlK6NdbTXsoq0oOUjUYpYroYbp5eXpTla9A5yPFMRUhWuTwCScADk+lMRTntzLOGVmRkQ4YAHr/AOP3qhdW01pMblZWyMcKGIf2PJHn7UXjztLcnf4vp5D7UNkvIruVoRNthTmRgQCw9B7etcHIhX/t6LwcvwDL7VJJPyYzGCWAYk7VPy1DriRCzd5OspA4U5XafQA/atD3ulhyQ0ahBjcQD1/0/wDas9qDQm5cooWNyGQbSAvqceQryOYuscuWWzpr+yOEKfiCbmZR3fRQwcE9MEenXpTTSW8ckSQAsAoBLAn5/r+9VobfvZzujDdcPwVQdD5+/wDnkp4o7WWNZ4ySFPRgV/zyrzlJeC+CZzKXYq6kZOCEyKehjXV4zZUFF6KqsQAPLgA0qfxiPZf4hZthJpO5YnGy4Ux5/wCrg/TNSNbBR+XlAR0HIx8H+mKwfZbt5DcuLXUI5CWG1ceIH1z+/wBq21taWEw32EgjwetpLtA+VB2/cV9DXb8iyjilHDKmpyppFo11KGSBCAxhHhUE45Q8Y+CDVLWrqSzt7doMKXuokJhOOGbnwH/vmiGtafe3Wk3dqk8MokiKgTR4OfXK8fTbQe6iuZtN0q1vGdXtZUaSWOPespTHTByM+tYslLaQ4pBK9uIbS1uLlmCiJS5aI7efLcp/qDTaNd3N3pVvd3MYdpU3HaPEmecEfHpz7VR1myHaCe2toLuKSzhm3TRkAuyjkjd1HkOlGTFhvy3KuOFSTg/AYdfruqtcpObfoTSSJEdJBlGBGcHHkfeo5WWNXkc7UjXLH0Hn/KopZBGwa5Qq3lKvhP3HH3+1Zbt3eTtZtawXUZiZQZFB7t25GB/Pit3clVQyxQr7Swi72ZibUr267QXCEd9+Vag/6Ygf1f8A5EfYCiOq3kGm2xuZnVQTiOM/62zxgeprM9nddJRLG/VILS3gVBztOADjg9cgDJB9OOuOtLtn1rXrLU5oRFYZd7OArjcFA/MP1Ixn5rmr5CdahX5f8yUlW+2ZA/8AiNvbzXuqXyFdS2kW9rJGU7oNwMAjlmPU+ntRzs7pF7pN7tEsk9i1qoO44Ky5Bbg+pLH6/FVNS0aHX+1krnY0ttAZLlwP1M4xEpHqFGc9elaTT7gzada3JB/MiRt/yAealwau0vkf4NciWPpLGFfz5BxnzFMQ64yNw8yOtdnDDvYzkgdB5j0/tUgAIB4xjivaTycbIRgjIIqOYBgseCe8448h5/571JcPFAveyPsAB5HWs7Lqf8SkIzJDpxAVplTmQE+R8lPmR5DjrmpW8iMFh+TUK3It3Nyl28kMbhbaLiZh1k/5V9vU/Sh11PBCT3QDI36RnBX2z79Kj1vVNLtYQsMqsycAKeBjge3wOlBGv4ruRNiseDwpztA6V4XN5D7a2zsqhoJXP4C8jIkhKspy6RHCyAen9fiqhFus0aKBEc4w4yApPB69OQKESzSxXW2CXfvODtyFyf2444qwsbiJXuCygc4498H3+OK452uS2iqikX3eGMKu/llY5UZ545NBbi+eWaLMkkyKx4U9MevSrNxdpdRhJPEAAp2DhmBOMcdPp5Ypp72zsDHBFglBkyN645Ht6YI4+KlGODWSojzuu5YICD08Df3p6vQLCYx3n4pXydwVWYZz5EHB+aVPsgMnDNJHIO6fBJ4I6GvZ/wDh611f6V/8whg7mEBIlCc8dSc9PivPVtba4tzdJqSLaiRd6umXB8gCeSck/wB69T7L6pZNp8SRuzMQMlj4vTxeQPtk16XGwpbZz2eAw1pgHuZZIz7nev2bPHxisitvcJDC2y970E7SlwHDe+DjHUce4rT6vqENto97dLKPy4WIOcHOKCJLfWOidn5bkrNc3E0aztINpO/HIx6DA6Ve9RnrOMGK247LNmsLRtMbQy4Az30Ts4+ByR9B5VMl0m4xqiuo4KNK58vQgkc+X7UmvfwPaOHT5IiIrqNmjk3/AOoHO3GPn7UYkhjkGJUV16YYZqMeLJr6bGsFHfFfqggVJf2sEDzSx/lRjcd0uQCPTI/z+XmtlLBrc+o3N5CS0kOYooTtcSHO3A9BjnjzrVdrmW71K10C1EzJKDLdxxMf0Lzt54XJGM9MZzWfmZNQvWs9MtyL68w9y0UQR4BtH5SjgLwOcgetcs42ZcXPt+xZSj5UcAy8aO+vLLT4ooVszL3JuAuAzBRuYc4JHrnmiunXepaVN31vI+oWcKd2vfqykRnB8BIBxwOeRxWmPZeKazS0vYXjgiXEEFs+Ui9yTyze/HsKC9ro/wCG6Tb6dv79zmR2ddrGGPxEEcck4X60WVW1Ya96HCcJ5T9D9ldeignuYru3dbm4laeUlgGY5woUHHAUDqc56A0Q7P8AaOzNpaWSRytK7MsSKBkpuO0nngYx/wCKBW2hXGsxG7iUQ2T42CUFhuPUIw5Cg8ZPHlwKgm0jVtFure8jT8V+H/RIj5ZQPLPmMZ6jFUjfyKoprwYddU3g9Lms8AMJI1bzMcgyD6Y6H96o77juLj8KscgiPDB1GSRnGCcedCdF7YQaq4i/DOt1sG62J4f/AJl59zxzxRpu8hC/hrUAF8vCGTnyPnioS/qnLS2iy4dLfkCRaFqMtlm5SOTDF0txKChySwL4/UR0A6e1Z3UdP1VpJCdLvduTgLbFhjyxtBOPivR9tx3aiGwdQ/HDrwMfNZLVe20emyz2N3A9teRShAzLvGzI/UFbPTn+lcf93ba8JFXxq47bMDf22olh3+j3scSDnfbOAffkcVzH+NEWyO0eIZBLOjDz4HPzWm1HtQNf09YS4sz3wZSyyOreWdwzj4NB5/wUodPzRKH3NIJ27ogZ5CkDHxV4yePqWCcoJeGTQQJZ6cizXAdwCfy/P29+fior0llh7sqjiPLKSCRkck8cdP3oWl+oglUPJ3n6IMeFRnPJ9Mcfeu7Ka7m74YCxjKyKuAucYBwOCeKOjzkmR20/5zpP+jdnbj9PPl5j2+Ks3FxbIjS93+YrbSGOSwz64+lTSwiS3lu7gKCCI1bdkE56gfX74+K4n/DyaU6bVmuXAIbYfy8HjDDjOOvzVcZM5Hi1O9kjVjZxScYDGR+QOB0NKqSv3SrGtkp2gctyTSo6QFsDxqx8Sr06mvSf+FlzZxTyLe3kQaQbUgbnPnk849vp5eeJD2htVjMTRzOcyHoMe2PL2x1863f/AA40rs7PqKNHPcyXSx7ysoCKrZ6gD/v81av9SMy8HpNxpdndRtujG2QeLPIYehBoXrGgz3K2iWzwAQ3McxzGBwp6cDn71pwgA2rjA9KbbXoNRfk5stGR7T6XfXsNnJZ2UaXFvcJLmGXOADyOQuaIaheJYWk13c2bwQwoWaRplIXA9mJ+1GyAGAPFec9u9cinvI7Rh3lrZyJJNCvJuJjnZEB16jJ9h71K6ari2ntlILs1n0U45b61tSkNoW7RayxkCswPdRf6QTngKvXOMnNajQNGXRrRbeGxlkm63E5mTdM58z4v2oNpV5FobXmo6s5udVn8dy4YbI8DKQqc8dR84862thcx3sHfxN4XJ5+OOn0rPHjHy3sLW/XgqjvM82cgzjP5w4/evOdYe/1OLWtXt+LQutnDI5x3iK2MD/lLZJPU4A9a33ay+ew0Wb8K2Lq5ZbS1x171+AR8DJ+lAddjtrTQtG0i3UtAt9BCNozvCnJJHvgn61ix/JY8vUdfk1D6Yr7k9lpMtowvLCG6ijkG4wxz7lYEDhlYkA59AelWJrc3pxdRtFu8KrFJtcnPmeVf/wBuePTmtNsHVBjjp7VHNB3ykOqZYYJIzx/Wu1V4WCHfeTD632Ttb2MspUyqRjcvdSA+XTwk/AFCW1PtH2YmhXUBNeWUZ8UUo8QGMbe8GR5g9TnA8q9ENg8WDFIZAOiSdAD6en0xUUiq8bwz7olbhgThSPn+4HzXPOnr9UNP/hWNmdS2Ztu1n8Tt1GhS+PpJaSxjvAev6W4PTqprFzaRY32s3a6prAsbwzMXkmjMikdTkjAB+taTtB2Z0yXSFugVjuogQoQFTKVJGQDnJ46jj9qw89peuxuI5JLhYn8e8eND6MPvXBdHMsvTZ1Vy1hPKCms6FqOjqx7r8bY7cw3Vt4o2HqQOV8+tUI7mKS0Dq+6RhtxgYBx/5qOw1G/0iSOXRr6e3Qk5RWGM9cFTwT8jpRd9TuNdhH4nRbIzOrLJeQxsjA4BGcHH34NRxIb6v7AMwP8Age/EKkhyxk3fp46DyprGSVWxEVaJvEfByDz/ADwa0MyxWWgLE53yAlUBB4HOdw9KE9nMfjNsjmOPcpLoM4GcYHtz/mK2t6Rgp3CtcvHHG8hQEZDHjNVpN6RiBiAqt43HP7e2a0vaGwMFyIobd4iUydv+s+oz08uP2oTb6dKvfNLuDAgKzcfOM/5yK11lHQspnRSGMKpvJSQo5VOOlNVEtycJx7rSrA9kK3YYH8U8soIxsLEA4HHPtV3SNWk064hkttxdGB4JwW+M0DDEHPNdh8cgYPrVBHsmi9rbrTtMnutVbd3aKyR5zjJ53v5E8kACj8Pb7RGtJp55jD3eMRvgPJkZ8K56YI596+fVncRlNzBCclc8E/FTWl5Jbzxyo3KMCNwyOOnFUVskZcEz6PttRFxpQ1K82W0DjdGhfkIehY/7iOceVec6/wBr7W4s/wADpsS98zB559infgefnxzyfbFZzVe0l1faYtrNqc1wjNvZDEFXPv5kjA/wUJiAt4JJGH5j4IGOeeR/f7UTtlLQlBImjvpmnMUDsodl3DJ5IOM5+vl6V1F2i1f8RbpbzM22TMMYHBJPA49arWUkcY3t4e7jJIHXJ4H7kVzZ3/8ADryG7sFR5onDxh03AEe3nU02vBvXs9E1XU5l7T6dp9yRctYQAy4H6riQctjoMAYHzUN3cRSa/o1s02Y4LppGbGeQjEKPjGPqOPXGz3FxPrc168o71ps7+B4uM4+v+cVvezMMEnbTT4xKs/d20sr+E/qwADz5+I9PSnW2kkEsN5R6LErlAZBhj5V1tNPdzw2lu00zbUX1PU+lZO97ZSW07obWPAXKAvy5OMfHnXe+TGGmcyrcvBqyMdf3rgor5BAYeeRWKTtrLM/dSwxhnPG3NSxa49pKCWEoJO4q2QfjmpvmxN/A8Ggm0qLuGRpCV8RbvPEuCTnj4P7V572mn/CWZt7Mm0W4cyTvs2tKWB6/7RjHHpXoGi61HqZdQpTu+u7FZvtjcW66rJBNHNPIIwsatjYjMDtPAz14GfX0FTvnGUMxHCLjLZg9Rihiit2t1Yl4N0jZ3MDkrzxxyD96NaNd/wAIjkEjNK9zbnaJAuCeniLcYxjj460Cu4rhZt0QYTCMeAKTvPePlTyMciq1teSM8sk53pghsYzg8+fFccX12XeyzdW1w1xBFa3Ac3OSYi2WR8nggHOeP3FHU0tv4fFLbQPJsC8JIxHuSAOAD9azVrN3YkaRN29g6gHnI8ifKiljrk9o0s6ExsjOEjVyQC3n/L7URmk/BlrRq+zOm6tey/itWizgBkVOCRtIHmMeXPsRWX7SW+rwTuDbS2sO5vylyQc8ZwvBJGKKaP2+vEU21/MJidojcjaevOT6UUm1i5mhl/iEksUUjgRlV/T5nBzyfrXRK6GMIwoyzkyEWi2piQzlVkKgkSTKrD5BIIpVqLfRfx0Qure8QRSEle8OW6+ZyKVIXY8fpUs0qwUGp6alTAsW0yxyBnXeByF8ifLPtmpXvGdFHmCWY/7mPJP8vtVLNPyeKQF+OT/0dyzc7njQY98t/wDqKrqxBBJ+1dudumQ4P65nPzgKP71XBNAE3eMZCSSSecnrn1rWdgdabSNda8aEzAwFCu7b1I6fYVlbKCW5kKxgYAyxPQDp/Wj+nvc20tx+GkgFzDFGkYCjY45J98gfWk9DR6VqHbWK8tpLc6bMO8G0MJOR79K8+OqIZZFKGJ92GdiT0pr7WNfihaSe4aNlAw0Tnj7mprF47pkdiHnkTe27BY5HU0Y7B4Jbd1lZWSWM5xlQ4zzxj2rU3uiSwxxW5ikSWZgNx5AGcZ++KwE91aXCud5gUTGMmOEPu644JH39qiZTZxMbZzG4KYkXOOVyRx6f1rHxmlI3t3eX/ZnU5LWQrMkDArJsYrjjBOBjyo0mvaHrenWs2qy2yS96y7hJtMTADDHz2/PmBWc7J9pp7F7mKV5tTYRDcpCybzjoAcVnNbe3bULiVoBG7zHcigqE/UcAZ6DAFaSafnQn1f8Ak9KXTtP/AIVe6lP3VyUQxxzB/CVxwVI9Sxzj4rzaxtYxqD20lsghbkEDIHiBxnrjBPXmh/45LKSNtPkmVXcZAkKjPkSP71qNNlsntkV2WKR2MZGT4MnGffof8xU7W0hxWWUbsW0N5dXUDgx3AOxMAIBuyPjoKq3tjMXBEQwbeOR8r57QG5+RRjU7O2tVlt5pNvcSNEJM+YbHi4+DQ7U1SNYhC0s8Xc7VZcKpKu4zyfYVGLZSUUD7ewWScxrOocEbQSQGJ6gH4oy7Txq1mJO8BXIJ5Hzz9vtVKMWULrPcWwBVlkbd4gccnIB5GPXNFr/WLYXcYh09J7ZE7tR4UK5OfXJ64obbZjGgcJbSPwywCRx+pxMBk/FNUIsLOUtJJ3cbsxLLIQTnPsaVa7L9xGKrortHi4z0o29s8kQiSKOFMc7VZj1z5muItOeNMKVLerpn+tdRgDsOcL6c1yeK0FvYtCpxIqyHnPchsfc13JZMyhXuA3/uVV/kKNjAFvA9wxWMbiBnFJlCllGS1HfwChNhmwhOSAw5P2rs29szlmK8/qAcjP2oECblSNNssjB3S/zWqWa08sWmSQpG0AwhYjbK564/tUAs9M6i3kPwzUAC7fUZ7eLu4ygTJJOwZ+9cpeyLKZFcq7dWHWja2un44sGPya4FjaDdiyLZOfHJ09uKYEVpDeX1m8ccweIk7gRyDU1lpV9ZziUNkgY8xxVi0Btge4t1iB6gSnmrXfyf7f3oSQgTBpM8ke3hULCXGep6edX49Hm7ojEZPkpYDn71Z/ESY6J9eaXfS5/UPoKeEGWDLm0uLJSZbdO7bph+M/f2ofLqBZvCQT781o+9kOQZGweo9a5aOJyC8aMfVlFZ6jMw16CMmNPoOlW4tVPhTAPO4Z5INHDb2p/+3i/6RTCG2X9MEY+FFHVADn1iaVt8iyStKGMvG4ljnxfPiqKK/wBtuY54Z28kGMBfXyozuUDAAApjKBS6ofZknZ46Pd2Un8SkukkSQ7Itx2EeXkfg1furewlijFvq0UDgYb/0jOD/AC8qFGWuDMfKsuqLeQyXzp8JOf8A4hh+mnt//VPQ3vjSo+KIZKSmVh+v9q62SZ5c0qVUEP3Jx1P3plthnLfzpUqYEgtk8wDXQto8524PsaVKgRII0A58qdVQ9BSpUDOh4elPk4ycUqVAhZz50iaVKgYgCx8NPtbzIxTUqQD4+a5J9KelQA3l0ps8UqVADEmuaVKkAxrnaTSpUAPt+aalSoA//9k="/>
          <p:cNvSpPr>
            <a:spLocks noChangeAspect="1" noChangeArrowheads="1"/>
          </p:cNvSpPr>
          <p:nvPr/>
        </p:nvSpPr>
        <p:spPr bwMode="auto">
          <a:xfrm>
            <a:off x="432445" y="2780928"/>
            <a:ext cx="1704975" cy="11334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1"/>
          <p:cNvSpPr txBox="1">
            <a:spLocks/>
          </p:cNvSpPr>
          <p:nvPr/>
        </p:nvSpPr>
        <p:spPr>
          <a:xfrm>
            <a:off x="0" y="-30301"/>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AGENDA</a:t>
            </a:r>
            <a:endParaRPr lang="es-SV" sz="3600" dirty="0">
              <a:solidFill>
                <a:srgbClr val="002060"/>
              </a:solidFill>
              <a:latin typeface="+mn-lt"/>
            </a:endParaRPr>
          </a:p>
        </p:txBody>
      </p:sp>
      <p:sp>
        <p:nvSpPr>
          <p:cNvPr id="4" name="AutoShape 2" descr="data:image/jpeg;base64,/9j/4AAQSkZJRgABAQAAAQABAAD/2wCEAAkGBwgHBgkIBwgKCgkLDRYPDQwMDRsUFRAWIB0iIiAdHx8kKDQsJCYxJx8fLT0tMTU3Ojo6Iys/RD84QzQ5OjcBCgoKDQwNGg8PGjclHyU3Nzc3Nzc3Nzc3Nzc3Nzc3Nzc3Nzc3Nzc3Nzc3Nzc3Nzc3Nzc3Nzc3Nzc3Nzc3Nzc3N//AABEIAHUAeQMBIgACEQEDEQH/xAAcAAACAwADAQAAAAAAAAAAAAAABwQFBgEDCAL/xABIEAABAwMBBAYECAsHBQAAAAABAgMEAAURBhIhMUEHE1FhcYEikaHBFBcyQlVik9EjRVJykrGzwtLh8BUWU3ODorImMzVU4v/EABkBAQEBAQEBAAAAAAAAAAAAAAABAgMEBf/EACYRAAICAQMDAwUAAAAAAAAAAAABAhEDBBIhFDFSMoGRBRNRcbH/2gAMAwEAAhEDEQA/AHjRRRQBRXClBCSpRAA3kk8KpJ1yedBTEJaa/wAXHpK8AeA7z/OgLC4XSFbk5lvpQcZCBvUrwSN5rKXTXhbymBAJ+u+vH+1Of1io0xkDaO8qVvUokkqPaSd586zc9vGaA75uudQOE7ElmP8A5TA/e2qrV6y1Jtf+Ye+ya/hqE6y4rOw2pXgKiqivE7mznsyKqRkvWNfakYOVTWn+56On93Zq9tvSi4kpTdLYFDm5FXv/AEVfxVgHYz7SdpxlxKfyik49ddBxVoWPmyantF8wm3y0qexksOeg4O30TvI7xuqBqqNqPJk2K4qQgJ3xg2gnxBKSTST4KSoZCkkKSRuKSOBB5GtzpjpAuEJtTF1CprCEnZeUrDiTjcCfnA+vxqUWyuk6w1THWpC7q8hadxSphrI/2VDXrrVI4Xdz7Br+Got4vD91nvSpoSesOcJGCjw/rfVU+jYIwcpO9JHP+uyhg3GhNX6guerIMKfcVPxnes20FpsZwhRG8JB4gU36Q3RqP+ubZ/q/sl0+aM3HsFcEgDJ4VzUGavrV9Qn5I3ud/YP67qhSNJcMw789QDlKT87vPuH9DpcayKlhFY7pD1m1pmMIkQIdujycoSrellP5SvcOfhQh86ovVusbQM538KsZQwjetXfjkO80srrq6ZMcPwVtEVondj0lnxJ9wFcaa03etb3R5xDilDazKnSMkJJ5fWV9UcBjgMU7NL6FsmnEpWxGEiWOMqQApefq8k+Q9dUncSsHTWpr0EuNW2fIQTucf9EeIKyPZV2z0camCcmC0O4vo++ntiilloRC9L6iteXF22U2BxWwdr/gTUYbL2UyWws8Cr5Kx5jifHNegKqrxp+23dB+Fxk9byeR6Kx58/A5FLFCMkW9aQVxyXUDeRj0kjvHPxFdG1tAJSMIHAe+trqHTcyxuB0KLsXa9B9IwUnkD2H2Vn5MNMgKdYSEvDepCRgLHMgdvaPVVsjKdaMipNmtc27TPgEKOp4rBUcbg3j5xPLs7+HZXyv0Ubk7SjwT2mth0W3cW64u22YUYnKCkO7IGy4BuRnsI4d/jUIkUvR00tnX1vbdSUrQXQpJ4g9WunrWSk6XKddW++w0JS1hz4UMgekUEAjxyK1tQ0uD4ecDTS3FZwkE7qr2kqAyvBWd6iO08ao9baxi6ffjw3o7r63U9aerIGADu4949lZ7404I/Fkn7RNdo6fLNXFCzXalvbGnrJKucgbXVJ/Bt5wXFnclPmaRGnrVctd6qUh14l19RemScZDaN2cdnIJHhyBq819qlGq24jDSXosZhSlqQoBW2sjAPEcBn11I0Bq616Pt8howJEmVId23XwUpykbkpA7BvPiTW1pc3iSx0We1w7NbmYFuYSzHZGEpHPtJPMniTU2liemOAPxRL+0RXyemWAPxPL+1RTpM/iW0NCilYrppgD8SzD/qor4PTbAH4jmfaop0efxG5DWopTHpwgfQc37VFcfHjb/oOb9qir0efxJuQ1n2W32VtPISttY2VJUMgilVqexuWK4J6kqMZw7TC870kfNz2jdXHx5QPoKZ9siq2/8AS5bLzblxF2SWheQptwuoOwoc/wBY86dHn8RuiRZsdJ2ZDaQEOZCkgbkr5jwPEeOOVROrUCFIUULSdpK08UkcCKrE60jBl1pUJ4hYBHpJ3KB3H1ZHnXR/e2P/AOm9+kKdHn8TO5HojTlzF3ssWaQA4tOHQOSxuUPDIPlVnSf6KtdsPXYWFUV1AmLU404pYwlQRvGO8JpwVwyY5Y3tkjadiJ6WJXW6zkNk7mWm2x+jtfvVS2CwO387EW5WuO+XerbYlyChxw4BylIScjfjyNSOlBZTru6pP5Tf7NNZZp9xl1DzK1NutqC0LTxSoHIIr7mKD+zHa6dGG+TcXTo6ulpYEi5XSyxmidkKdkrTk4zgZb48aqdMaVmanQr+zp1tbeTkmNIfUl3ZGPS2Qk+jvAz203YL8TpF0IUvFKXH0dW7s7+pfTzHngjuI7awbjL3R7oh9MkBvUN5WpoBCslllO4kHwOfFY7K82PUZGnB+u6K0igY0XdJ1yEG0ybdclhJU69Dk7bTG/AC1EDBJBwACdx7KmHo7lLnrtjN+sjl1QnKoQfVtDdn8njjfjFbPoJkw1WCdEa2Ey0Sy46jmUFKQlXhuI8qw+nrfcvjYbYU06JTVyceeUQfRRtKJWT+SocDzyBzrf3sm+cd1bV+O5OKKSRpufEvSrTdnIlqfCCvrZz2wyU8iFgHOeXn2VeTOiu9xIKp0u6WJmIlIUXnJTiUAHGDkt88j11oun52M+i1wmE9bck9asobGVJaIxvA7VAY/NNafX6Fr6LZSEoUpfwWP6KUkn5SOVZeqyOOOS43DauRJWzThudwkwmr1ZWVsupaQ5IlFKJJJI/BEJO0MjsHEVfz+im926MuVcLpYo0dBAW67JcSlOTgZJb7TVPYNIzbtCus59uREiQYbj4dW0QHFpGQgZxyySRw3dopu6HvMfXGi1xLph19LZizk81bty/Mb+4g9ldNRnnB3B2l3JGKfcTmndLSNQzXocG52puQ24UNtvvqBfwCSpsBJ2k4BOd1SntB3UXFNtgy7Zcpu2pLrUGSVGPs8S5tAbI5dud3GtVbrUvo0sl4vE5Tarq84YVs35yn/Ex342j3JA513dBUyKFXiM64DPeUh3Kz6biBnPjgnJ/OpPUTUZZIO0gorszPOdGspma3bn9QWNu6OjLcNTy9pWeG/Z5+FZvUOnrnpyYI12j9WpQy2tJ2kODtSfdxHMVoNTW+5O9KrzCG3TKeuDbrCgk/IykhQ7kgbzywa3HThJhjTkaO4pBluSgthPzgADtHwwceYos+RTgm73ClQrNFSTD1jZHwSNmc0DjsUoJPsJr1dXkbT+/UNpA4mcx+0TXrmvL9S9cf0ax9hAdMsZUfW7rpGEyYzTgPaQCg/wDEVhc16J6RtMQL3aVSpDG1JiJyhxKiFBvOVDdyxv8AKl8zoezuDJD2f801vDr4QxqMlyg4uzE2nUN4siXUWi4vREukKcDYThRG4E5BqPd7vcbzJTJu0xyU8lGwlbmNyc5wMADma12qNFxIMFuVb1ObIVsvBSycZ4H17vMVd9GGn9NXaM/AvFtYkTmlFxDi1Ky42fPik+wiui1+FPco8+xNrFZEnSoMlEmDIdjyEfJdaWUqHmOXdV8vpF1eprqv7dfxjG0G2wr17OaeHxb6O+go3rV99cfFto76BjetX31Ja/BL1Qv4GxnnaJe7pBuS7nFnvonrztSSraWrPHJVnsFWn9/9Wnjf5fqR/DT1+LbR30DG9avvo+LbR30DG9avvqPXYH3h/BsYhJWttTy47seTe5TjLqChxCtnCkkYI4dlV1ovVzsjrjtpmuxHHUhK1N49IDhnIr0Z8W2jfoGN61ffR8WujfoGN61ffTrsFVs49hsf5POt4vt2vZaN2nvS+pz1fWY9HPHgB2CoLDzsd5D8dxbTzZ2kONqKVJPaCK9MfFro36BjetX31Q6x0PpSFaXG4NmjtTH/AEG1pKsoHNQ38hw7yKq+oYkqUePYmximR0gasQ11Yvb5GMZLbZV6ynNUM2ZKuElcmdJekvr+U46sqUfPsrUXrTUO2wesVt9c4sJbG15qOOzG7zFZ/wCAo7/XUjrcMeYxr4G1lj0fQzO1vZGEjOJaHFZ7Eemf+NeqKVPQjpiKzbnL8+wlUpbykRXSTlDYGyrHiraHlTWrxarOs000biqR8uIS4goWApKhgg8CKWMyO5arg9CcJIbP4NR+cg8D/XMGmhWf1bZVXKKJEZOZbA9ED56eafeP515jRjXHEOtLaeG02tOypPaKyYEuwXZt+I4Q40rbZd5LT3/qIq+S5kffXxIbbktFp8ZTxBHFJ7RREGTpfUUXUEEOskIkIAD7BO9B94PI++rqkKkTrJMblRXlNrTubfb4HuPvBrfWHpEZeSlq8tFlwbuvaGUHxTxHt8qpTeUVEhXODPQFQ5bLw+osE+qpdQBRXU7IZa/7rqE+KhUZyelW6OM/WVuA8udAd02W1EZLjp/NSOKj2CsTdHzIcdlzFpSlIyon5KEj3D21d3NxphpcqY+EoSPScWeHcPuFKzVN9XdF/B4wU1DSc7J4uEcCr3CqjLKS/wBwN1nqdAKWUDYZQeSe0954n+VQYNvfuU6PBhpCpEhwNtg8ATzPcOJ7ga7Vpxkmmr0V6VVCa/tye2RIfRsxkKHyGz84jtV+rxNVmUrZubPbmLTa4tvi56qM0ltJPFWBxPeeJ8amUUVk6BRRRQGQ1VplTyl3C2o/Cne8yPn/AFk9/aOfjxxY3ceW6nHVDfdMRrmpT7JEeUeLgGUr/OHv4+NALzO4pOCkjBSRkHxFRXLdHcOWyWSeXyk/ePbVtcrVNtiyJjBSjk6n0kHz+/FQ/ChCGi2upUCC05jgUrHvwatIrchGAvaA71bqiq4V0LG7hVI2adidEiJy/IaR2gKBPqFdUvWDTKCmAwpxfJbm5I8uJ9lZVYrpIpRLO263CZdHOsmvFZB9FPBKfAcqqnUAAk4GOdXFuts26u9Xb4zj5zgqSPRT4qO4Vv8ATmhY0BxEq6lEqSnelAH4Js+B+Ue8+rnQUZvQ+hlTHW7neWimKnCmYyxgunkVD8nu5+HFqAUVzUNJUFFFFChRRRQBRRRQHCkhQIUAQeINU03S9plEq+DlhR5sK2fZw9lFFAU8nQyMEsXFaQOTjQUfYRVS5pVaVlJnJP8Aof8A1XNFCUTI+gA4At65kpPJDGyfWVH9VW8HRNkjKCnWVylDnIXkfojA9lcUUFGiaZbZbS2y2lttIwEoGAPKvuiihQooooAooooD/9k="/>
          <p:cNvSpPr>
            <a:spLocks noChangeAspect="1" noChangeArrowheads="1"/>
          </p:cNvSpPr>
          <p:nvPr/>
        </p:nvSpPr>
        <p:spPr bwMode="auto">
          <a:xfrm>
            <a:off x="-31750" y="-136525"/>
            <a:ext cx="1152525"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4" descr="data:image/jpeg;base64,/9j/4AAQSkZJRgABAQAAAQABAAD/2wCEAAkGBwgHBgkIBwgKCgkLDRYPDQwMDRsUFRAWIB0iIiAdHx8kKDQsJCYxJx8fLT0tMTU3Ojo6Iys/RD84QzQ5OjcBCgoKDQwNGg8PGjclHyU3Nzc3Nzc3Nzc3Nzc3Nzc3Nzc3Nzc3Nzc3Nzc3Nzc3Nzc3Nzc3Nzc3Nzc3Nzc3Nzc3N//AABEIAIYAsgMBIgACEQEDEQH/xAAbAAABBQEBAAAAAAAAAAAAAAAEAAIDBQYBB//EAEEQAAIBAwMBBQUGAgkDBQEAAAECAwAEEQUSITEGE0FRYRQiMnGBUpGhscHRQvAHFRYjM2JyouEkU4JUY5KT4iX/xAAYAQEBAQEBAAAAAAAAAAAAAAABAAIDBP/EACIRAAICAgICAwEBAAAAAAAAAAABAhESIQMxE0EiUWFSFP/aAAwDAQACEQMRAD8A9XfaTlV3Z6laciv4NgeTDNdMaFslRnz8acFIHuuf/LkV0OdDChOQ6Ar6VxY48+47KfIn9DUhkZeWAx/lPP3VzcHGJDgH+E+PzqKhL3p4QqR9rxx6ZqXvIYQAytvPQY5b69KGeVQdlsCSfFeg/T+fpT47RzkzskgPVTxu/wBR8flgD0qYkgZrobgylc8EDKrjy+0fXpU8MaRbiAS7fEzdTUbbM5MbKfNf3FLcx+CQMP8AN/xWRCA2aRNRKzD40I9RzT1dG4DjPlUQq4a6WAqJpB4VUA/FcYgVEXNRu7U0Fkpah3nwSARkVw7zUawYJJOSa2kjLY55uKGedh0+tTsmPCo2i4rSoy7Iu9LdaY8vHFOa3yec10QDGCK1oAcSqetMLkngUS1uvgK4IeelNoqBdz+VKj+7HlSoyGmHg10nBwOT5CoS+T7hGPtVA933biGECSY5wufxY1yo6WFSOkKd5MwGPE/pUf8AfXP8PdQn7XVvp/P1piRYmje4PeT84OOF/wBI8PzNFA0Edht4o02oCvqOpqT3l6OSPI0zeQOKaZVHxGqisk7xl6qcf5eaazxyHB27j5jmmCUN0p2cjHFVFZJ8PR2Hz5rkjsRhkV8fz0NRhFHQsPka7l8dQfnxRRWNLKBy7p/q6fj+ld98D4Vb1Xj867vI6o305/KmgRt8GB/pOKSoYZhn3sr/AKuKcMHkEUirfa+rCo+6AOdmD5oaQJgK7imL5K658mGDUm7HxKR8uaBG7aaVqTcp6EffXDSBCVxTGAqYimlRUFEGK5U7KBUbYpIZSrmKVNEDyzZiaRmaGAdSOGb5eVV95eSuI5NJgjMdu53d/lAScrwByT6n8amuLgSSCFiudw4Lc5yCOPxoa0uo/ZpgsgJ73G0KWPxHy+lYm6dI1FWMv9W1CCWGAwQJLK21XjkYquevBHoaZads7UxhLmO4SRAO8IQMD4EjBJ8PKotYuo2uI1AZ8ORjuyOfmeKxsM0JeTBBJXBHQisZbGkejRdrtHl4TULYseik7Sfvqwi1OynCmG4gkDHjbIDXm+g30D3JsL6KOaJCDGGXGAeoPnW2uNM0xbdhb2VtF7o5jhUVqyotYNQtZrmW3ikDSxYDgdBRgdeASATXnV4gtxG9uWhIdhmMlSenlQ9vqeqmSSK31eQXCYZI5kDDB8yeT0PnRkVHp4wfEUjxxWIOo6/ZSMJ5bK4Own/CK9PDr61Hb9qr6DM1xFHP3zlRCr933WMY5IOc59KskVM28smxQdrNyAQPDJxnnypHaeoB+dY49tYlCtdWV5bq5G0lQwOOTyKNHa3S3hZ1n95c+46MhJ+ZGPxrdoHZogPsll+uacN/+U/hVNY65Z3g/uJMjnGeMjOMj65o5btWxz186aszYYXUDDqfqMikGU/A3/xb9KFFwGJwQSOozTTIxc7gpXAxwc+v06VYlkFnJ+LaR68EUwtjoXHz94VDu8iRimtNIOgB+uKcWWRP3h8ACPQ00zL0zj58UOJRIocgYIyD1yK5vBGEbPp1qxDInLE0xmoV5Co5AA/ykj8KHa7wcKR67+MVrELLDvK5QPtSfaH30qcAyKeBFJEW0bd27H0q50w8SADamFwD9aztqYhOGiIRgCS+3JIx+NXGnLG1tI7ykseFJlIzgnwBFeSJ6CDUzguxYDDH3iehBFYyFQ1uwZQVwcccGtfq9rCrK8cY+ME8nmsVbgPE5G9Rlvhc4znyNL7MgOmF/wC0MsYJVRjkYyPlXpcaF9O3NNMW2Dq+Pyry/TS47RTY5+HJPHhXpUHtBsSu+MDZ1CEn8616Eor+DDBgxz3p97PPwjis1fTyW+uwjLMxj4CDrhq0d6Jd75cHa/A24HwisvrEvd67aNL7vuuMjJ8R+9ZRGya7uZ7sAQYVV4LSenTp1qvluJvZlZoVBW7I2hsnovOenhRMd1tuYx3MxLL7p2gfmaBN60sUzCGRFjuAWDAbgcHw+lZYi0e7ii1SbvPfVlACvyEPiQDwD1rSajcWskZUyw4Zcf4grB5T+uQeTkjhvDjyrZ9/AkMau8a4HQsB860yKa6eGS2VWw6ruHX1zx99G6ZFaT25uIXuI8nhEncLjPlmhbpoXhkQFHAlOT1Byq/jxQ/ZhGktQhd8k4OCaEBYNNNazySQzyiRdm1mYtxyOh+lGWep6vLarcxzwygjBV4ihHXyJz08hVZeRqkz4yCyke8T4MDQej3ciSzxtIdqt0z5N/zVk0VJl9c9pdQtEAlii35wWViR9x8eDR8faF8EPazMQcFok3A/cazk4jbvS0oO4A+83pUul3UoZkMpKuitwfEjH5imPLOwlCJok16Abe8EiZzyykYA8c/KrCHU7CePK3EUh65Dg1i5SUaJkGWWQDn14qJbmzuIZZIbGFXUZy6A58T+tb879mfGjcM8csEwSXLJnPvDj51SzpHLJ3ygMybQcfZzVPpyRSXDRSzTR5w4MLbOTxzj5V2Y+yzx7JZSoIB3yE58q5zk57RuKSDnnuQ7ANKQD1pUI3arTQxHfSdfCB/2pUZSGkE20D948kTGWTbgBuh6+Zq40qK7FrLAfZVwBzyfP5VU6ayxGR2uM/xEcYFWlhqNurTN3pZSFwQpYcbvECmJFfrENyzK263wJBuCKVJHjyTWQhtrmNGAKuufdBJXjn55rX6rqSnEaRzFmYYzC6gHPiSKzKzr3QLLIvnlTgfXFL7ApLKRl16XKuH2qCq4Y9Pxr0e1uLj2U7Yp2G09UX9686snX+00hDAgovIPFej2V1braFWniBx0LitLoiivbi53ygxkAMvulDk5B8enhWX1ycHULV5Ay/GPeyPLzrUahewvPMYiNiPHulGNvIas1rbpJe6cyuj4kOcY8qyRo3vo1W0kQOxUZYxruxx44+lAC9jZb0SKwLYYEofEEeXnWhtHHswXIHu4949ap5JYTdMVdGzGCx3AgYbH60MjN3EscmtCQPujwDjoPura2N1C1qi/3S4UjjAz86xeuIv9fw4+F4xwDweTWr0i1t3iH/Tx8cE7RkUkcuDC/tKBlcHB8x4/tQnZhFxcRvkbHI4z4Gpbu1tRe3EPdoC8IIUDjIJ/egdEt41u7pAZAN5HDsOOo6fOpEWuqxxJdLs90MCP9vP5VS6egGpXMeCxJ8ST4A1aalZrG8b94+UYYYt0B+fzqngj7nX1RZGVX2Hg888fpRWwL92XEZ2gZUfWgEbubqInOSWXGTzhun40VdQvDbJLkOmdo90HjP8AzVSoaRwxEanvMlehGR8/Ss9MS2nXdE5EeCPfU5zyDQcKtE04DHO9hwPDJop4pDESFXGw/Cx/egLZphOzZyCqMcNk9AOv0Naog2F2WaJg24OnJPA6g/kTRN/u7ppOCVw2AnlzVZL3kTwlBJjvOu4HPhVlM0klsVKOCy+AH70omVji2V2BinyDjieT965U0YDRqzs24gE8Dr91Ks4/o2DdmtaSKxVLmNNpbIdgST9K1MPaTTVtyhuGyTx7jftXn0Etvb6ene27Oi52sH6H1qeZ44Y0d3URSDgn8efurnHk2bhGMtG0vtSt7/3bJ2lkU7tqIc4wfMVSd8sAMMgaJx/CVOaokv4I3VkuVBXlXDciriPXdNvYhDqs8SN4TjoT646V0yGXEl7KlIP/AO/JcumYWVQGI8flWystd02BAjiRSBg4iP7Vkbm8sIpMQ6hFMv2lBz9eKYuoWpH+Mv3GjNm1xQfs015qdlLcNLHJMDheO7POM9ePWqDW40vXtHiI9x9zZUqcYPpTYbqKYnunzt5NEwXUtuxaCRo28weD/PrRmxXBF+y1ttQ02C3RXRi4zkpAT+OKHnu4Lu+U28c5zHtKLARu5Bx0oAy7ySSST6VzcKs2P+dAuuWkk2pW0kKNGqJiUFSp/KrmwudPt4wtysrk9T3LSChTcybMPukUfw5zUTXtowI7q5jcDOO7JBpyZl8SXZYT32ntcqbeF9pUq59nKjGQeePShdOeK2v5nYsIWIxgN5YoNbrdnbBMQPHu6Y18i5DRyAg4IIA/WjNh4+P7NDqM1q8GYXDvwR14IOap5oXOp291ErBAnvsOcEMf3ob24f8AZk645K/vXRfEH3IJCf8AUKlIvHD7NBcXEE9uI5JzjJO0cfz0oCUwLITFJ1K5yCemf0NBw3ZkmZJIWXgH3uc/dUsssSnbtZT5BWb9Kr2K4lXZaLeWncorTvu6EBTgfhVcHS0kVmkKJsKkkdeSfyNA3N1HFD3qk46jdGwz8sjmqe8l1Bz3tvYXfA52wOxx92KM5N1RylGK0jS3N3DPDsSSQlSHUMmM4Pyq2t72GW3AM+HA+HgfnXnVrdMr5le6BTqvwkHyOen1qyuL6SPAW1zjqTMPd+fFKm0yjGD7dBcvtAlcd2OGPSRaVV/t11/6SL/7/wD80qcxxh/Qp7zbYGGZQyufdZRytGX1v3mhWS4Iw5+MYJGOtAWbu6SRJFEyqPeLyBceuT+lWGl311ZAskcBVRtllefIK9fHA8KxGBzTAY4O7jxgkgDOfCpIZI3Z2kUjZkY4NWlz2pjY7YrYMD03lTn/AG1Vtq0d5K262t4dw4k4HPHGcV1x3sbY+S5ttpAhdvm4H6U8211HZ+0LDsiC5LllYEfLOarZLu3jLgzR8HByaLse0dvb6etpPc52lg0YbgjPHHSif4ag/sl0RZb+8EUVzawTYIj75CVc+XGSPnS1HSNeiu3BmWOI8kxPvC4646HH0qay1/s3alWsdOdmUHczSszZPiACB5/fQVzfXuoSu1pY3Zznb3cT9PXiit6RqMqVWJ7O8ZRHFfXLztgL7wAJ/n1qVey/aaT4pHT/AFygUzT7bVpJIng0u7l2EHd3TYOD5kYNbdbrtfNdA2+hSx7wNq7Y1G3Izj3eK6OKQKTfszFn2L1l3AuZ45C3Cr7Vg5oifQZtKk3TvNbbFLywyr3jSD/Kep+nPlWztbPtEYZpb6wEZhZQURyGkxzwwHqKlfR9DvZDJe5EpXlZNSmb6Z8qzQbK6y1LSp4tthp6QuYwNzbAQdoOcs5OMnxX060fpHaG9hhcT6aHg7vbG8UaSsX3EZxnA4GcZqeP+jTT50WSyjtzC2Crm4lOec9P+a7N2Q1vRI5p9LvIriBEyloWZMc5Jzg5+VYUaewdUEJ2wleONYLAtJu2ufZY8j1x3nH49KlHaPWmXKaXOBnAJt413Dz+M8Vjj2ntJbsW2o2CC4KqyNFh855zlRn8PCnX+uw6YoZFnj/i2gtjnzDY/Kt2CSa7Nfd9oNctojI1jIyg4yixnjz4zWP1ntjryiaRbkWiOMHeR+Q5B+7NQzdv3iRCY3BOeW2gH/dgUDN2ps9RUi5tosNgb2VQcnywM1l79gZy61uSadTPdvIQu0EcIg68D9BitBb9r9cOneyLMggKj4Rg8ZHUdRwDk0HePoZtBOttGr4ziWJ2EnnyMAYIxknrVJqF8skzQ2MUZTBLHBAUE+WSfDzoaroNHdS1Z1Jdx3kkh5d23H0Oc5P1oFbyY5WTutpH8fH41JaaTLPMF7mQXDBpBuTAYegx60Vcdl9TO0Ihbe3J9cevSpRQpFeZI88WyEeBDnH5UqtP7MXC8FGyOP8ADpU0VHtMP9H3ZKGJZF02QMnVTcSMT6ctTm7J9lp1RpbKGFVYkRvhT08SSfvFeX6t260zTr6eybQ3nkhcqWkuSQfvzTuz/bGHV9Wgs17NafAkgY94/wDeYwCfIV0pF8j0m70HsXbo83sWmvLjDI1yq7vqaiisuw0d68hGnMmFREEgcDA5IA/nivK17e69Iw9k7P6dGD9iwdiPxq5se0nai40fUbmSFYbmDuvZkS22BtzYbhuvFVINnoyydikkaKPT7d+M7o7NmB+oXrRNte9nbVFS00eQqvTbYufxIrxqbXu3s0h/63uV8ADCKO1uftDPZaY0WtTQu9nmb/qtm+TcQSMfKqh2eqajf2d5byRxaFdBjGyrKIljK5HUZIxWYl028iXcYZeRz/e5P51iezNpqv8AXcB1DWJLlCGHcm6lfOUb7Qx1qpl0WD2TZc6lO8pbDSbHb6ctVRHpwtobNFkuJLFR/wC5dqn6GrDT+1NrahxZ6npA7uMs49ukm2oOp28AAeeK8u1PRtObs7oqzXExit/aFVo1UFsyZ5znzpdkbLTE1K5jtva2eWzniPeuuCChzgBR5VFX6enTf0k2YcqO0Wm5A6RWUjn1/ioHWO2dpbXE/t99IzRFVdo9KU4YgEe82R0IrBGzhW2C2+j77oMQQwYsAQep486vNWsNTvLy5S30wzwzxQPnuNys2xc7ifKgVFey+i7d2osLe8i1DU+4md0jURxJkoRngLx1oiP+khZbiO3S2dpHIXfKwHXx4FZt+zmqy6Lb25s7WOaK5dijBVXYyryM4GcipLbsjqQ2Obm2jK+EWCfT4RVZJUVHaK2stC7QlHinmmKd6jQvg5OVHukEcHpz4dKpr6e3TukW3u3jlijRiZRlcZGTkHJ65q/7e31rca5B3U290jKyCNiVVgcj69aoNSlVTbu7wjMeQeWJG9+Rn+eKw9Gox0DwpAYg0dmSxH8c7Z/2gUz2x4Wk2QxD3AUzEXyTnOGJ48POul1kiQp3+R/20GTSWDdFEs0Dtzxv8PmKiaQVYC7ms7iW8ti0u9SOFRdvPGOMCjtRlvbi1iluZ7eKGPG2BHJOc8lh9KHt4WENzHtCqYywPqCD9PGgpiNp3spJVgy+fUDFaA2gv4+Va83nGT3agcUpNTt0YgJIzA9P1rIaZp9xcBGjPdM6dQ3LAenXxo6TTbu1kw0hlfxDyhgPn5UUytIt/wC0unjgg5HzpVkzDJn/AAralWdhcjRSxtJf3ZQQqe+b3u7XJ5+VE6DNK+rQrI+QN3AGPA0qVemlRyT2DC3u51UpOcdMNIauLDSLh7K8t2kjL3AjwSTgYbx4pUq5ts6UTRdiJse/eRgD7KmptV0a0g0+I3lxKUsYW/wogS3JPi3rSpVJtlRnLDXtCgukmtLTUHlhOVMkiKPLwBrTaRpmnarw+mphYw395OW/AAUqVYm2pI5KTzov00Ky7uOI21uY4idiNGWC564yfQUVHp0EYPdJFGcfwQqP0rtKtI7DpljtYt7vLtH2Dj8sVmtQ7aaRYuyvaXcrD7W39WpUq2ksbMtuyqk/pCMvGn6PDH5PNMT/ALQB+dU99ruraxKILm+dI347mBRGh+Z5JrtKsTbS0cOSTuhuo9noodMspoiEkMzA88bdvljrQD2wtrW2EQTPcMQWQEg72PXHqa7SrkndHqgviAyC5uiFMuBgeJH5UQmgTrEZe/Q556kVylTbGia2hlSWRZJt2+J1P1FOt7FCyEnJ9a5SqtiXFrp8pCrHNszgcHjpUsnZmEAtPMf/AAXrSpVx5ZyXRuCTY3+pLD7c/wBwrlKlXHyS+zWKP//Z"/>
          <p:cNvSpPr>
            <a:spLocks noChangeAspect="1" noChangeArrowheads="1"/>
          </p:cNvSpPr>
          <p:nvPr/>
        </p:nvSpPr>
        <p:spPr bwMode="auto">
          <a:xfrm>
            <a:off x="-31750" y="-136525"/>
            <a:ext cx="1695450" cy="12763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6" descr="data:image/jpeg;base64,/9j/4AAQSkZJRgABAQAAAQABAAD/2wCEAAkGBwgHBgkIBwgKCgkLDRYPDQwMDRsUFRAWIB0iIiAdHx8kKDQsJCYxJx8fLT0tMTU3Ojo6Iys/RD84QzQ5OjcBCgoKDQwNGg8PGjclHyU3Nzc3Nzc3Nzc3Nzc3Nzc3Nzc3Nzc3Nzc3Nzc3Nzc3Nzc3Nzc3Nzc3Nzc3Nzc3Nzc3N//AABEIAHUA3gMBEQACEQEDEQH/xAAcAAEAAgMBAQEAAAAAAAAAAAAABQYBAwQHAgj/xABAEAABAwMCAwQGBQoHAQAAAAABAAIDBAURBhIhMVEHE0FhFCIycYGRI0JSscEVFjM0YnJzdaGyNUOi0eHw8Sb/xAAbAQEAAwEBAQEAAAAAAAAAAAAAAgMEAQUGB//EADIRAAICAQQBAwIFAwMFAAAAAAABAgMRBBIhMQUTMkEiURRCYXGRI4HBM6HwBhVEUrH/2gAMAwEAAhEDEQA/APcUAQBAEAQBAEAQBAEAQBAEAQBAEAQBAEAQBAEAQBAEAQBAEAQBAEAQBAEAQBAEAQBAEAQEfdrtT2qAS1OTuOGtbxJVF+ohTHMi2qmVssROmjqoqynZPA7dG8ZBVkJxnFSj0QlFwe19m9TIhAEAQBAEAQBAEAQBAEAQBAEAQBAEAQBAEAQBAEBjI6oBkY5oDznU9ea27Shp+jh+jZx6cz8187rbvUtaXS4Pb0lWypZ7ZKaHry2SWheTtI3x8eR8R9y1eNu5db/sZ9fV1Yi5ZHVeweYZQBAEAQBAEAQBAEAQBAEAQBAEAQBAEAQBAYJwgG5AYJ4ICja/uNdR3CjZSVM0DDE530byNxz49V6WhqhOEnJZPI8jbZCcVF4MWLW5BbT3hox4VDBy/eH4hdv0HzV/BzT+S/Lb/JG3K3z09Q97WmWCRxdFNH6zXtPEcV8RqdNbVY00faafUV21ppnbYI/ybN+VbiTTUsTSGl4IMjiOTRzK2+M0d1lykkZPJauqurDZy3rWdZWOMdvzSQZ9ocXu+Ph8Pmvr6dBCPM+WfIX+RnN4hwizaCq6mrsjn1cr5XNmc1rnkk4wPH3krHrYxjbiKxweh46c505m88lkysZuBOFzIAOV0GUAQBAEAQBAEAQBAEAQBAEAQBAEBzXGm9LoaimEj4zLG5m9hw5uRjI80JQlskpfY8PuVPcLPcJKSolmZKw+0yQjePBwOeRXT6ymVV8FOKX8I3UOpb1QOBhuVS5oPsSvMjT8HZQjboqLFzH+CxX65G/2GguroxHJHK+nmA5B2ARjyIXo+OniTifDf9QaX0LEl1/grvJeqfOlt0Bc5o7h+Ti8mnla4tb9hw45C8/yFUXD1Pk9Pxt8lP030QuobpNdLnLLK47I3uZEwngwZ+9adNVGutY+TJqb5W2NvojFeZy70VwlsunKGCnAE9SHTFzhnY0ngvk/L6xwucYdn0GjWyiK+/JGz3KuqD9LWTuz4d4QPkOC8CV1su5M0bmd2naOprq9j2ySiOFwc+QOI5eHxV2lrnZYmnwjsMsv4XvFxlAEAQBAEAQBAEAQBAEAQBAYygM5QGt00bTtL2h3TPFMHMo+w4OHD7kOkJqbTlJqCmDJ/o52fop2j1m+XmPJMmnS6qenlmPXyjzit0VXUM2KqvtsMR/zHykHH7uMqyFcp+1ZPVn5vSwjmXH6Fjop9LQWE2Q173tedz5zA8Zk+1nGOnwWqvT6it70v/h8vr/JafWye99/oyNfo+5uIdRmnqoHcWyslABHx/5W38dV+bhnkPx9r9mGif03ZILHM6prp2vrC3aGxgkRg8+PVeH5HzmmT2Z/yerofGTr+t9nDetKurauaqs0sbhI4udA87CCeePJavH+a090duejNq/FWqblD5/5wcMOln0m2fUFRDR0jXDLd+5z/IYXoS1il9NSyzJDROD3XPCJW7XKwXaOFtNXNgliG1neQvawt6ZI4LxdZ4q+1bscnoLW6aWIp/7M+bdpyWsIf6VTmDxkhk3leTHxlqeJ8GmCU+U8lzoaSGigbBTt2saPiT1Xp11quO2Jckkje+RrPaOPgrDphksb/Ye13uKYOZR9odCAIAgCAIAgCAIAgPlzwwZcQAPEossPg4J7zTRZDCZCPs8vmrY0yZVK6KNcc9wquMcbIGH6zhkrrjXHvkinOXXB0MoAf1iaWY9C7A+QUXZ9kTVf3OmOGOJuI2NaPIYUG2yeEj7PBcOlE1vebvS1ToIt1NRkerKwfpOvreHuXp6Kmma3Pl/Y8jX33wltXEfuUlxL3F73Oc48S4nJPxXqJJdHjt57MLpwumgKioFHcohkwsAezHg45zj5ArwfOfRU5w92Ge34eUnJxfXBJ5ySvzLOeT6zBsp3OZPG5nPcOSv0s5Qvg4d5IWJOLyVXXU00moZWSk7ImtEQ6AjPD38fkv1fQRiqcrv5PivIyk78P4K8FsMJspqmakkEtNM+J4+sxxBXJQU19SJRnKDzF4Z6Voq43O4Uj3XGP6NuO6m27TJ14ePvC8TV111yxBnv6G26yP8AURZFkNxqlpoZf0kbSeuOPzXVJroi4pnM+ilj40tVIz9l53D/AHU1NfmRFwfwznfXVlJ+tU7Xs+2w8FNVwn7WQdk4e5HVTXSlnwA/Y7o/goSqlHsnGyMjsByqywygCAIAgCAjrhc46bMbPpJOg5D3q2upy5fRVZao8Lsh81Vym25Lj8mgLTiFaM/1WMmqK2w02Hkb5B9Y+HuWWdrmaYVRiduR1HzVZYfAqYDKYhNGZB9TeM/JdwzmUbcrh01TVEEIHfzRxj9twH3rqTfRxtDMM8ZAMckbhxHAgpymOJEBX6Ps9Y4vbG6nkPjC7H+nktMNbdD5z+5is8fRPlLH7EV+YlIKjY65u4jIYGtDsK9+RltztM//AGuGfc/9i02u20lrpBTUbMRjJOTkuPUlYLZyte6Z6NNUKo7YGh9DTTzOFNUMyPaYCDtXhajwkJy3QeDbDVNLHZthpaWhcJJ5mB31S9waPhlX6PxVenlv9zI2XuXHRz3ywUd8Yx8xcyVgwyaM8cdPML26NROnr+Dz9RpYXrnv7kANCUkJ31VzeI/3Wt/qStb8jN+2JjXi4J/VIm7RYLJS+vSRR1Dx/mPeJCPwCy2am6fuZsq0lNftRUO0zVt50/d4Ke11DIonU3eODomuydxHj7lPTUwmm5HbrJRlhHo1DK6WiglkI3vja5x8yAsr7NC6HpdMXmMVEJf9nvBlMMbkclTHcPSRJDVRtp8guje0ZwMZwceR59V1Y+Tjz8M8+7P9ZXu9anNBc6mKSmMEj9oia31gRjiPeVquphGvcuyiu2Up4ZfK+0MlaX0uGP57fquVVd7XDJTpT5RH09dU0cmwk4HON/8A3grpVwmsopjZKDwycoa2Orblhw4c2nmFknBwfJqhNSOtRJhAEBxXaqNLTZZ7b+DT081ZVDdIqtntiVrLnu8S4n5lbukY+y0W+kZSwBjR65GXnqVgnNyeTdCCisHUoEz872+O5VOsKmltM7oaupqZ4RLk+q0uduPyXqy2qvLR58dzk8Fh1N2YGz2qS5UNb6RJTjvJGuiDTgc3NI45HNU16rc9rXZZOjaspkto/U17uukLlR0RdU3ilDWwyFw3bHkgOJPAluDz8lC6qELE30TrnJwaXZw2Ps0qbo6orNWTTwzl2GDc173dXFxz15KU9Uo8Vo5Ghy97ICmL9I63bS2au72BtUxjix3qyBxAIcBwJGcfBWy/q1Zkiv2TwmfN+rKqh7Q6+poQXVUda8Qjn6xG0ffySEYulZOSbVjwWqy6Cu9urX366VsD5xTzOkblz5CXRuHtn3qieoi47IouhVJPc2U/QlvuV5rJrTbq11JHUwB9VIM57th5fNw4fhnOm+UILc0UVKUnhM3ap01Poe7UclJV7nOHeQTMZsc0tIyDj4e9crsV8XlEpwdT4ZPs0HctVWn84bndGvraqLvoo3xbmhuMgc+AIxwA4eap9eNctkUSVTnHc2aeyS7VtPX1drj3SRGlfLFATwa9uOA6Zzhd1UItKR2iTy4m2j0LftSXeSp1e+WGPBdv3tcc+DWDiGgLjvhXHFYVU5vMyC1fZYdG3unFjuTzMYt+5rmh8RzyO3wPQ9FbVN2x+tFdkVB/SdXahVPrqm0VUgAkntjHuxyySVzTLGV+p2/nD/QtGt6DVF4goKGzwyfk0UjDIWStYJHkcQ7jnAHhy4qimVUcuXZbbGcsKPRF3/sytVo03UVj7gfS4ITJte1gZI8DO0DGePIKcNTOU8Y4IyoUY5zycWjKCo1ja6uy11wnZT0bmVEJ9otyHAt4+HLh4KVzjVJSSI1pzi4tkFo+wM1JfRbZZ3QN7p797W5Pq4GP6q22x1wzghXHdLae+2a3ttdqpaBsrpW08QjD3c3Y8V5cnueTfFYWDRfKUPhM7QN7Bx82q2ieJYKboJrJCQSvglbJGcPb08VrlFSWGZYtxeUWqlmE9OyVowHNB9y8+S2vBvi8rJuXCQQENqJhLIX/AFQSD8f/ABaNO1lmfUdJkRA4RzRvcODXAn5rVLpozx7RbmnPEcl5p6B9IDwPSlwp7Z2iek1jxHD6XUMc9xwG7i8An4lenbFypwjDXJKx5PWtbXKlodKXF88sY76mfFEC4eu5zSAB15rBVCUpo1WSSieO6auNdY7NeLjQu7t8xhpI5cZ2uO5xIz4gD/UvRsjGcoxf7mOEnGLaLJo7ST9XW91zvF5rXgyOZ3LZckY5lxOVRdd6UtsYltde9ZkytXihoLZrWOhtLnOpqephYC5271st3cfeVdCUpVZkVSSU8RJJzQ7tdLXDIN15KP8A4/8AYl3d/c9nu3+E1v8AAk/tK85do2vo8h7FOOpKn+Xn+9i36z2f3Mum9xIdt3CrtP8ADl+9qjo+md1HwX7So/8AjrV/L4v7Asln+o/3L6/Yv2PG9EXB1qvFyuEbA99Nb6iRrT4kFuF6Nsd0Uvvgxwe2Tf7knpK23DXdbVvu18q2shDS5jHYL855DkBw6Ku2UaUlGJOCdvbI/tCsNr07XUtFbJJHyGIyVHeP3HJOG8uXIqenslNNyI2xjF4RntA9iwfyiP8AFd0/cv3Fv5f2JHWmorpUXqnsVJWSUdLFHTxZY7Zvc9jDuJHHA3Dh5FV01xUN7WeyVk5OSimS197PrTaNPV1yuFwq6uphp3OjdLJhrpMeqAOfPHiq4aiU5KKSROVUVHLZzdin65eP4DPvcp6zpEdP8kR2VTxQa0a6aRrAaeVoLyACct4f0KnqU3VwQp/1Mnucb2vAc0gtPIg5BXmm457k9rKKYu+wRjrlSgm5LBCftZVV6JgLPZ2GO3xB3M5OPeVgteZs3VLEEdqrLAgNVTAyoidHIMtIXVJxeUcktywVispJaWTZIPV+q4Dgf+VuhYpcmGcHHgk7TcWlognOCODXHx8lRbVh5RfVYumTAKzmg8B09bKW866mt9c0ugmqKoO2nBHtkEeeV6lknGrK/QwQipTaZa3dkUr6gB1/caVp4NdTZeB0zvxnzx8Fn/FrHt5Lvw/PLLg7RlpOmnWFkT2Ux9beCN4f9vPif/FR609+/wCS3047dpUqfsprqaVzYNSvip3n1hFTua5w88SYz/3Cveqi1zHkqWna/MdcvZRRtq4J6K5zwCLa7a+MSFzwc7s5HP3KP4uWGmjv4dZymd47Po/zs/OA3KQu9J9I7juRjPTOfwUfxD9PZgl6K37slwqoPSKWWAnaJGOZkeGRhZ08FxU9F6Cj0rXy1bLjLVF8Hc7XRBuBkHPM/ZV9t7silgqrpUHwzfrXRjNVyUj31r6U07XAbYw/dux5jouU3Or4FlamT1roBb7RS29ry9tPA2EPIwXYGMqpvMsk0sLBUtP9m9LaLjPVS1z6uKeCSF8D4g0Fr+fHPkr7NQ5rGCqNCTzkipOyiogrHS2nUElNEeADoSXtHTc14z8grPxaa+qOSL07+GdFR2TUk0EYF2qvSskzVEjA8y9OGeGPiuLVyT6OvTprs6r32bMu8VvZLdZGOo6RtNuEIO8DPrYzwUIalwzx2dlTuxybdV9nVNfXw1FPVupKxkTYnSGPe2QNGBluRxx4g/NKtQ4cPoTpUuTgouy5zuF6vlTWxtH0cLA5rWnGM8XH5DCm9V/6xwcVD/NImNGaIGlaqpnZcX1QnjDCwxBmMHOeZVV13qJcYJ11bHnJCXbskpaqslmoLo+likcXdzJTiUNyeQO5vDyVsdW0sNEJadPpl5s1C2zWakoXT942liDO9Ldu7HjjwWaT3SbLklGOGRt1r/SXd3F+iaeH7RWqqrbyzLbZu4QttufUvEko2wg9Pa8kttUeEK6nLlljaA0YAwByWM2GUAQBAfEsTJWlsjQ5p5ghdTa5RxpPsiKuy5JdTPwfsO5fArRHUPqRRKj5RpirK23+pURlzB9rw9xUnXCzmLIRnOHEuiNsemNPUd5F2pH1DKwve8NlkO3L854fErlkrdu2XROCrzldlxBWU0GUAQBAEAQBAEAQBAEAQBAEAQHyXhoySAOpQEfVXeniyI/pXeXL5q2NMpdlUroroj3ivubvZIi6cmj/AHVy9OspxZYd1HZ4YyHznvHDwxwVU7nLhFsKVHlkmBjgOSpLjKAIAgCAIAgMEAjBGQgOOa2UkvExBp6s4KyNs10yt1xZqbbpoP1WreB9l4yF31E/cjnptdM2NfcI/bjilHVrtp/qo/Q/nB1eou+TYKpwOJKaZh8m7h/Rc2/ZnVL7o+xVRHm4j95pC5tZ1STNgkYfrt+a4SPtAEAQBAEAJA5oDW6aNvN7fmhzJrNVGOW9x6NYT+C7tZxyR8GpmP6KlkPm4hq7tXyzm5/CNbhcZOGYYW+WXFS/pr7s4/UZrNqErs1VRNL5ZwF31cdIj6We2dUFDTQYMcLQepGSoSnKXbJxhGPSOnCiTCAIAgCAIAgCAIAgCAIAgCAwRlAMDxAQGQgCAIAgCAwRlAMdAEBlAEAQBAEAQBAEAQBAEAQBAEAQBAEAQBAEAQBAEAQBAEAQBAEAQBAEAQBAEAQBAEB//9k="/>
          <p:cNvSpPr>
            <a:spLocks noChangeAspect="1" noChangeArrowheads="1"/>
          </p:cNvSpPr>
          <p:nvPr/>
        </p:nvSpPr>
        <p:spPr bwMode="auto">
          <a:xfrm>
            <a:off x="-31750" y="-136525"/>
            <a:ext cx="211455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TextBox 14"/>
          <p:cNvSpPr txBox="1"/>
          <p:nvPr/>
        </p:nvSpPr>
        <p:spPr>
          <a:xfrm>
            <a:off x="2161234" y="708367"/>
            <a:ext cx="9433048" cy="6001643"/>
          </a:xfrm>
          <a:prstGeom prst="rect">
            <a:avLst/>
          </a:prstGeom>
          <a:noFill/>
        </p:spPr>
        <p:txBody>
          <a:bodyPr wrap="square" rtlCol="0">
            <a:spAutoFit/>
          </a:bodyPr>
          <a:lstStyle/>
          <a:p>
            <a:r>
              <a:rPr lang="es-SV" sz="2400" b="1" dirty="0" smtClean="0">
                <a:solidFill>
                  <a:schemeClr val="tx2"/>
                </a:solidFill>
                <a:latin typeface="Arial Narrow" pitchFamily="34" charset="0"/>
                <a:ea typeface="Arial Unicode MS" pitchFamily="34" charset="-128"/>
                <a:cs typeface="Arial Unicode MS" pitchFamily="34" charset="-128"/>
              </a:rPr>
              <a:t>LA NECESIDAD DE REINVENTAR</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FINANZAS PERSONALES: CONCEPTOS BASICOS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1: DETERMINACION DE INGRESO NETO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2: VISIBILIDAD DEL GASTO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3: PEQUEÑAS INVERSIONES</a:t>
            </a:r>
          </a:p>
          <a:p>
            <a:endParaRPr lang="es-SV" sz="2400" b="1" dirty="0">
              <a:solidFill>
                <a:schemeClr val="tx2"/>
              </a:solidFill>
              <a:latin typeface="Arial Narrow" pitchFamily="34" charset="0"/>
              <a:ea typeface="Arial Unicode MS" pitchFamily="34" charset="-128"/>
              <a:cs typeface="Arial Unicode MS" pitchFamily="34" charset="-128"/>
            </a:endParaRPr>
          </a:p>
          <a:p>
            <a:pPr marL="342900" indent="-342900">
              <a:buFont typeface="Wingdings" panose="05000000000000000000" pitchFamily="2" charset="2"/>
              <a:buChar char="Ø"/>
            </a:pPr>
            <a:r>
              <a:rPr lang="es-SV" sz="2400" b="1" dirty="0" smtClean="0">
                <a:solidFill>
                  <a:schemeClr val="tx2"/>
                </a:solidFill>
                <a:latin typeface="Arial Narrow" pitchFamily="34" charset="0"/>
                <a:ea typeface="Arial Unicode MS" pitchFamily="34" charset="-128"/>
                <a:cs typeface="Arial Unicode MS" pitchFamily="34" charset="-128"/>
              </a:rPr>
              <a:t>CRITERIO 4: CONGREGARSE</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5: SENTIRSE PLENO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LA SUPERIORIDAD DE LA VIDA EN CRISTO</a:t>
            </a:r>
          </a:p>
          <a:p>
            <a:endParaRPr lang="es-SV" sz="2400" b="1" dirty="0" smtClean="0">
              <a:solidFill>
                <a:schemeClr val="tx2"/>
              </a:solidFill>
              <a:latin typeface="Arial Narrow" pitchFamily="34" charset="0"/>
              <a:ea typeface="Arial Unicode MS" pitchFamily="34" charset="-128"/>
              <a:cs typeface="Arial Unicode MS" pitchFamily="34" charset="-128"/>
            </a:endParaRPr>
          </a:p>
        </p:txBody>
      </p:sp>
      <p:sp>
        <p:nvSpPr>
          <p:cNvPr id="9" name="Rectangle 8"/>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34024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905053"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CONGREGARSE</a:t>
            </a:r>
            <a:endParaRPr lang="es-SV" sz="3600" dirty="0">
              <a:solidFill>
                <a:srgbClr val="002060"/>
              </a:solidFill>
              <a:latin typeface="+mn-lt"/>
            </a:endParaRPr>
          </a:p>
        </p:txBody>
      </p:sp>
      <p:sp>
        <p:nvSpPr>
          <p:cNvPr id="6" name="TextBox 5"/>
          <p:cNvSpPr txBox="1"/>
          <p:nvPr/>
        </p:nvSpPr>
        <p:spPr>
          <a:xfrm>
            <a:off x="918499" y="908720"/>
            <a:ext cx="9973108" cy="8525411"/>
          </a:xfrm>
          <a:prstGeom prst="rect">
            <a:avLst/>
          </a:prstGeom>
          <a:noFill/>
        </p:spPr>
        <p:txBody>
          <a:bodyPr wrap="square" rtlCol="0">
            <a:spAutoFit/>
          </a:bodyPr>
          <a:lstStyle/>
          <a:p>
            <a:pPr lvl="1"/>
            <a:r>
              <a:rPr lang="es-ES" sz="2800" dirty="0" smtClean="0"/>
              <a:t>HE OBSERVADO QUE LOS HERMANOS CON UNA AGENDA ESPIRITUAL ACTIVA, TIENEN MAS CONTROL SOBRE EL GASTO</a:t>
            </a:r>
          </a:p>
          <a:p>
            <a:pPr lvl="1"/>
            <a:endParaRPr lang="es-ES" sz="2800" dirty="0"/>
          </a:p>
          <a:p>
            <a:pPr marL="971550" lvl="1" indent="-514350">
              <a:buAutoNum type="alphaUcParenR"/>
            </a:pPr>
            <a:r>
              <a:rPr lang="es-ES" sz="2800" dirty="0" smtClean="0"/>
              <a:t>AL CONGREGARSE FRECUENTEMENTE SE  TIENE LA CABEZA OCUPADA EN CULTIVAR LA VISION ETERNA</a:t>
            </a:r>
          </a:p>
          <a:p>
            <a:pPr marL="971550" lvl="1" indent="-514350">
              <a:buAutoNum type="alphaUcParenR"/>
            </a:pPr>
            <a:r>
              <a:rPr lang="es-ES" sz="2800" dirty="0" smtClean="0"/>
              <a:t>EXISTE MENOS TIEMPO PARA EL OCIO Y LOS GASTOS RELACIONADOS</a:t>
            </a:r>
          </a:p>
          <a:p>
            <a:pPr marL="971550" lvl="1" indent="-514350">
              <a:buAutoNum type="alphaUcParenR"/>
            </a:pPr>
            <a:r>
              <a:rPr lang="es-ES" sz="2800" dirty="0" smtClean="0"/>
              <a:t>SE VIVE MAS CONTENTO Y CON MAS SENTIDO DE PROPOSITO</a:t>
            </a:r>
          </a:p>
          <a:p>
            <a:pPr marL="971550" lvl="1" indent="-514350">
              <a:buAutoNum type="alphaUcParenR"/>
            </a:pPr>
            <a:r>
              <a:rPr lang="es-ES" sz="2800" dirty="0" smtClean="0"/>
              <a:t>TODA LA FAMILIA TIENE ACTIVIDADES IMPORTANTES EL FIN DE SEMANA</a:t>
            </a:r>
          </a:p>
          <a:p>
            <a:pPr lvl="1"/>
            <a:endParaRPr lang="es-ES" sz="2800" dirty="0" smtClean="0"/>
          </a:p>
          <a:p>
            <a:pPr lvl="1"/>
            <a:endParaRPr lang="es-ES" sz="2800" dirty="0" smtClean="0"/>
          </a:p>
          <a:p>
            <a:pPr marL="971550" lvl="1" indent="-514350">
              <a:buFont typeface="+mj-lt"/>
              <a:buAutoNum type="arabicPeriod"/>
            </a:pPr>
            <a:endParaRPr lang="es-ES" sz="2800" dirty="0"/>
          </a:p>
          <a:p>
            <a:pPr lvl="1"/>
            <a:endParaRPr lang="es-ES" sz="2400" dirty="0"/>
          </a:p>
          <a:p>
            <a:pPr lvl="1"/>
            <a:endParaRPr lang="es-ES" sz="2400" dirty="0" smtClean="0"/>
          </a:p>
          <a:p>
            <a:endParaRPr lang="es-ES" dirty="0"/>
          </a:p>
          <a:p>
            <a:endParaRPr lang="es-ES" dirty="0" smtClean="0"/>
          </a:p>
          <a:p>
            <a:endParaRPr lang="es-ES" dirty="0"/>
          </a:p>
          <a:p>
            <a:endParaRPr lang="es-ES" dirty="0" smtClean="0"/>
          </a:p>
          <a:p>
            <a:endParaRPr lang="es-ES" dirty="0"/>
          </a:p>
          <a:p>
            <a:endParaRPr lang="en-US" dirty="0"/>
          </a:p>
        </p:txBody>
      </p:sp>
      <p:sp>
        <p:nvSpPr>
          <p:cNvPr id="5" name="Rectangle 4"/>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954467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56581" y="708367"/>
            <a:ext cx="9433048" cy="6001643"/>
          </a:xfrm>
          <a:prstGeom prst="rect">
            <a:avLst/>
          </a:prstGeom>
          <a:noFill/>
        </p:spPr>
        <p:txBody>
          <a:bodyPr wrap="square" rtlCol="0">
            <a:spAutoFit/>
          </a:bodyPr>
          <a:lstStyle/>
          <a:p>
            <a:r>
              <a:rPr lang="es-SV" sz="2400" b="1" dirty="0" smtClean="0">
                <a:solidFill>
                  <a:schemeClr val="tx2"/>
                </a:solidFill>
                <a:latin typeface="Arial Narrow" pitchFamily="34" charset="0"/>
                <a:ea typeface="Arial Unicode MS" pitchFamily="34" charset="-128"/>
                <a:cs typeface="Arial Unicode MS" pitchFamily="34" charset="-128"/>
              </a:rPr>
              <a:t>LA NECESIDAD DE REINVENTAR</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FINANZAS PERSONALES: CONCEPTOS BASICOS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1: DETERMINACION DE INGRESO NETO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2: VISIBILIDAD DEL GASTO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3: PEQUEÑAS INVERSIONES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4: CONGREGARSE</a:t>
            </a:r>
          </a:p>
          <a:p>
            <a:endParaRPr lang="es-SV" sz="2400" b="1" dirty="0">
              <a:solidFill>
                <a:schemeClr val="tx2"/>
              </a:solidFill>
              <a:latin typeface="Arial Narrow" pitchFamily="34" charset="0"/>
              <a:ea typeface="Arial Unicode MS" pitchFamily="34" charset="-128"/>
              <a:cs typeface="Arial Unicode MS" pitchFamily="34" charset="-128"/>
            </a:endParaRPr>
          </a:p>
          <a:p>
            <a:pPr marL="342900" indent="-342900">
              <a:buFont typeface="Wingdings" panose="05000000000000000000" pitchFamily="2" charset="2"/>
              <a:buChar char="Ø"/>
            </a:pPr>
            <a:r>
              <a:rPr lang="es-SV" sz="2400" b="1" dirty="0" smtClean="0">
                <a:solidFill>
                  <a:schemeClr val="tx2"/>
                </a:solidFill>
                <a:latin typeface="Arial Narrow" pitchFamily="34" charset="0"/>
                <a:ea typeface="Arial Unicode MS" pitchFamily="34" charset="-128"/>
                <a:cs typeface="Arial Unicode MS" pitchFamily="34" charset="-128"/>
              </a:rPr>
              <a:t>CRITERIO 5: SENTIRSE PLENO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LA SUPERIORIDAD DE LA VIDA EN CRISTO</a:t>
            </a:r>
          </a:p>
          <a:p>
            <a:endParaRPr lang="es-SV" sz="2400" b="1" dirty="0" smtClean="0">
              <a:solidFill>
                <a:schemeClr val="tx2"/>
              </a:solidFill>
              <a:latin typeface="Arial Narrow" pitchFamily="34" charset="0"/>
              <a:ea typeface="Arial Unicode MS" pitchFamily="34" charset="-128"/>
              <a:cs typeface="Arial Unicode MS" pitchFamily="34" charset="-128"/>
            </a:endParaRPr>
          </a:p>
        </p:txBody>
      </p:sp>
      <p:sp>
        <p:nvSpPr>
          <p:cNvPr id="7" name="Title 1"/>
          <p:cNvSpPr txBox="1">
            <a:spLocks/>
          </p:cNvSpPr>
          <p:nvPr/>
        </p:nvSpPr>
        <p:spPr>
          <a:xfrm>
            <a:off x="216421" y="-4591"/>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AGENDA</a:t>
            </a:r>
            <a:endParaRPr lang="es-SV" sz="3600" dirty="0">
              <a:solidFill>
                <a:srgbClr val="002060"/>
              </a:solidFill>
              <a:latin typeface="+mn-lt"/>
            </a:endParaRPr>
          </a:p>
        </p:txBody>
      </p:sp>
      <p:sp>
        <p:nvSpPr>
          <p:cNvPr id="4" name="Rectangle 3"/>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227336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0301"/>
            <a:ext cx="8088456" cy="490066"/>
          </a:xfrm>
        </p:spPr>
        <p:txBody>
          <a:bodyPr>
            <a:normAutofit fontScale="90000"/>
          </a:bodyPr>
          <a:lstStyle/>
          <a:p>
            <a:pPr algn="l"/>
            <a:r>
              <a:rPr lang="es-SV" sz="3600" dirty="0" smtClean="0">
                <a:solidFill>
                  <a:srgbClr val="002060"/>
                </a:solidFill>
                <a:latin typeface="+mn-lt"/>
              </a:rPr>
              <a:t>AGENDA</a:t>
            </a:r>
            <a:endParaRPr lang="es-SV" sz="3600" dirty="0">
              <a:solidFill>
                <a:srgbClr val="002060"/>
              </a:solidFill>
              <a:latin typeface="+mn-lt"/>
            </a:endParaRPr>
          </a:p>
        </p:txBody>
      </p:sp>
      <p:sp>
        <p:nvSpPr>
          <p:cNvPr id="7" name="Rectangle 6"/>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TextBox 8"/>
          <p:cNvSpPr txBox="1"/>
          <p:nvPr/>
        </p:nvSpPr>
        <p:spPr>
          <a:xfrm>
            <a:off x="2161234" y="708367"/>
            <a:ext cx="9433048" cy="6001643"/>
          </a:xfrm>
          <a:prstGeom prst="rect">
            <a:avLst/>
          </a:prstGeom>
          <a:noFill/>
        </p:spPr>
        <p:txBody>
          <a:bodyPr wrap="square" rtlCol="0">
            <a:spAutoFit/>
          </a:bodyPr>
          <a:lstStyle/>
          <a:p>
            <a:pPr marL="342900" indent="-342900">
              <a:buFont typeface="Wingdings" panose="05000000000000000000" pitchFamily="2" charset="2"/>
              <a:buChar char="Ø"/>
            </a:pPr>
            <a:r>
              <a:rPr lang="es-SV" sz="2400" b="1" dirty="0" smtClean="0">
                <a:solidFill>
                  <a:schemeClr val="tx2"/>
                </a:solidFill>
                <a:latin typeface="Arial Narrow" pitchFamily="34" charset="0"/>
                <a:ea typeface="Arial Unicode MS" pitchFamily="34" charset="-128"/>
                <a:cs typeface="Arial Unicode MS" pitchFamily="34" charset="-128"/>
              </a:rPr>
              <a:t>LA NECESIDAD DE REINVENTAR</a:t>
            </a:r>
          </a:p>
          <a:p>
            <a:endParaRPr lang="es-SV" sz="2400" b="1" dirty="0" smtClean="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FINANZAS PERSONALES: CONCEPTOS BASICOS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1: DETERMINACION DE INGRESO NETO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2: VISIBILIDAD DEL GASTO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3: PEQUEÑAS INVERSIONES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4: CONGREGARSE</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5: SENTIRSE PLENO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LA SUPERIORIDAD DE LA VIDA EN CRISTO</a:t>
            </a:r>
          </a:p>
          <a:p>
            <a:endParaRPr lang="es-SV" sz="2400" b="1" dirty="0" smtClean="0">
              <a:solidFill>
                <a:schemeClr val="tx2"/>
              </a:solidFill>
              <a:latin typeface="Arial Narrow"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17326061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905053"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SENTIRSE PLENO</a:t>
            </a:r>
            <a:endParaRPr lang="es-SV" sz="3600" dirty="0">
              <a:solidFill>
                <a:srgbClr val="002060"/>
              </a:solidFill>
              <a:latin typeface="+mn-lt"/>
            </a:endParaRPr>
          </a:p>
        </p:txBody>
      </p:sp>
      <p:sp>
        <p:nvSpPr>
          <p:cNvPr id="6" name="TextBox 5"/>
          <p:cNvSpPr txBox="1"/>
          <p:nvPr/>
        </p:nvSpPr>
        <p:spPr>
          <a:xfrm>
            <a:off x="918499" y="908720"/>
            <a:ext cx="9973108" cy="7663636"/>
          </a:xfrm>
          <a:prstGeom prst="rect">
            <a:avLst/>
          </a:prstGeom>
          <a:noFill/>
        </p:spPr>
        <p:txBody>
          <a:bodyPr wrap="square" rtlCol="0">
            <a:spAutoFit/>
          </a:bodyPr>
          <a:lstStyle/>
          <a:p>
            <a:pPr lvl="1"/>
            <a:r>
              <a:rPr lang="es-ES" sz="2800" dirty="0" smtClean="0"/>
              <a:t>PODEMOS DECIR CON ABSOLUTA CERTEZA QUE EL FACTOR DETERMINANTE DEL CONTROL FINANCIERO PERSONAL ES LA SENSACION DE </a:t>
            </a:r>
            <a:r>
              <a:rPr lang="es-ES" sz="2800" b="1" u="sng" dirty="0" smtClean="0"/>
              <a:t>PLENITUD DE VIDA</a:t>
            </a:r>
          </a:p>
          <a:p>
            <a:pPr lvl="1"/>
            <a:endParaRPr lang="es-ES" sz="2800" dirty="0" smtClean="0"/>
          </a:p>
          <a:p>
            <a:pPr algn="ctr"/>
            <a:r>
              <a:rPr lang="es-ES" sz="2800" b="1" dirty="0">
                <a:latin typeface="Aharoni" panose="02010803020104030203" pitchFamily="2" charset="-79"/>
                <a:cs typeface="Aharoni" panose="02010803020104030203" pitchFamily="2" charset="-79"/>
              </a:rPr>
              <a:t>1 Timoteo 6:6-11</a:t>
            </a:r>
          </a:p>
          <a:p>
            <a:pPr algn="ctr"/>
            <a:r>
              <a:rPr lang="es-ES" sz="2800" baseline="30000" dirty="0" smtClean="0">
                <a:latin typeface="Aharoni" panose="02010803020104030203" pitchFamily="2" charset="-79"/>
                <a:cs typeface="Aharoni" panose="02010803020104030203" pitchFamily="2" charset="-79"/>
              </a:rPr>
              <a:t>6</a:t>
            </a:r>
            <a:r>
              <a:rPr lang="es-ES" sz="2800" baseline="30000" dirty="0">
                <a:latin typeface="Aharoni" panose="02010803020104030203" pitchFamily="2" charset="-79"/>
                <a:cs typeface="Aharoni" panose="02010803020104030203" pitchFamily="2" charset="-79"/>
              </a:rPr>
              <a:t> </a:t>
            </a:r>
            <a:r>
              <a:rPr lang="es-ES" sz="2800" dirty="0">
                <a:latin typeface="Aharoni" panose="02010803020104030203" pitchFamily="2" charset="-79"/>
                <a:cs typeface="Aharoni" panose="02010803020104030203" pitchFamily="2" charset="-79"/>
              </a:rPr>
              <a:t>Pero gran ganancia es la piedad acompañada de contentamiento; </a:t>
            </a:r>
          </a:p>
          <a:p>
            <a:pPr algn="ctr"/>
            <a:r>
              <a:rPr lang="es-ES" sz="2800" baseline="30000" dirty="0">
                <a:latin typeface="Aharoni" panose="02010803020104030203" pitchFamily="2" charset="-79"/>
                <a:cs typeface="Aharoni" panose="02010803020104030203" pitchFamily="2" charset="-79"/>
              </a:rPr>
              <a:t>7 </a:t>
            </a:r>
            <a:r>
              <a:rPr lang="es-ES" sz="2800" dirty="0">
                <a:latin typeface="Aharoni" panose="02010803020104030203" pitchFamily="2" charset="-79"/>
                <a:cs typeface="Aharoni" panose="02010803020104030203" pitchFamily="2" charset="-79"/>
              </a:rPr>
              <a:t>porque nada hemos traído a este mundo, y sin duda nada podremos sacar. </a:t>
            </a:r>
          </a:p>
          <a:p>
            <a:pPr algn="ctr"/>
            <a:r>
              <a:rPr lang="es-ES" sz="2800" baseline="30000" dirty="0">
                <a:latin typeface="Aharoni" panose="02010803020104030203" pitchFamily="2" charset="-79"/>
                <a:cs typeface="Aharoni" panose="02010803020104030203" pitchFamily="2" charset="-79"/>
              </a:rPr>
              <a:t>8 </a:t>
            </a:r>
            <a:r>
              <a:rPr lang="es-ES" sz="2800" dirty="0">
                <a:latin typeface="Aharoni" panose="02010803020104030203" pitchFamily="2" charset="-79"/>
                <a:cs typeface="Aharoni" panose="02010803020104030203" pitchFamily="2" charset="-79"/>
              </a:rPr>
              <a:t>Así que, teniendo sustento y abrigo, estemos contentos con esto. </a:t>
            </a:r>
          </a:p>
          <a:p>
            <a:pPr marL="971550" lvl="1" indent="-514350">
              <a:buFont typeface="+mj-lt"/>
              <a:buAutoNum type="arabicPeriod"/>
            </a:pPr>
            <a:endParaRPr lang="es-ES" sz="2800" dirty="0"/>
          </a:p>
          <a:p>
            <a:pPr lvl="1"/>
            <a:endParaRPr lang="es-ES" sz="2400" dirty="0"/>
          </a:p>
          <a:p>
            <a:pPr lvl="1"/>
            <a:endParaRPr lang="es-ES" sz="2400" dirty="0" smtClean="0"/>
          </a:p>
          <a:p>
            <a:endParaRPr lang="es-ES" dirty="0"/>
          </a:p>
          <a:p>
            <a:endParaRPr lang="es-ES" dirty="0" smtClean="0"/>
          </a:p>
          <a:p>
            <a:endParaRPr lang="es-ES" dirty="0"/>
          </a:p>
          <a:p>
            <a:endParaRPr lang="es-ES" dirty="0" smtClean="0"/>
          </a:p>
          <a:p>
            <a:endParaRPr lang="es-ES" dirty="0"/>
          </a:p>
          <a:p>
            <a:endParaRPr lang="en-US" dirty="0"/>
          </a:p>
        </p:txBody>
      </p:sp>
      <p:sp>
        <p:nvSpPr>
          <p:cNvPr id="5" name="Rectangle 4"/>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412794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905053"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SENTIRSE PLENO</a:t>
            </a:r>
            <a:endParaRPr lang="es-SV" sz="3600" dirty="0">
              <a:solidFill>
                <a:srgbClr val="002060"/>
              </a:solidFill>
              <a:latin typeface="+mn-lt"/>
            </a:endParaRPr>
          </a:p>
        </p:txBody>
      </p:sp>
      <p:sp>
        <p:nvSpPr>
          <p:cNvPr id="2" name="TextBox 1"/>
          <p:cNvSpPr txBox="1"/>
          <p:nvPr/>
        </p:nvSpPr>
        <p:spPr>
          <a:xfrm>
            <a:off x="936501" y="2132856"/>
            <a:ext cx="9361040" cy="2554545"/>
          </a:xfrm>
          <a:prstGeom prst="rect">
            <a:avLst/>
          </a:prstGeom>
          <a:solidFill>
            <a:schemeClr val="accent6">
              <a:lumMod val="40000"/>
              <a:lumOff val="60000"/>
            </a:schemeClr>
          </a:solidFill>
          <a:ln>
            <a:solidFill>
              <a:schemeClr val="accent1">
                <a:hueOff val="0"/>
                <a:satOff val="0"/>
                <a:lumOff val="0"/>
              </a:schemeClr>
            </a:solidFill>
          </a:ln>
        </p:spPr>
        <p:txBody>
          <a:bodyPr wrap="square" rtlCol="0">
            <a:spAutoFit/>
          </a:bodyPr>
          <a:lstStyle/>
          <a:p>
            <a:r>
              <a:rPr lang="es-ES" sz="3200" dirty="0" smtClean="0"/>
              <a:t>LA PLENITUD DE VIDA PROTEGE CONTRA:</a:t>
            </a:r>
          </a:p>
          <a:p>
            <a:endParaRPr lang="es-ES" sz="3200" dirty="0"/>
          </a:p>
          <a:p>
            <a:pPr marL="514350" indent="-514350">
              <a:buAutoNum type="alphaUcParenR"/>
            </a:pPr>
            <a:r>
              <a:rPr lang="es-ES" sz="3200" dirty="0" smtClean="0"/>
              <a:t>EL GASTO SIN CONTROL (POBREZA MATERIAL)</a:t>
            </a:r>
          </a:p>
          <a:p>
            <a:pPr marL="514350" indent="-514350">
              <a:buAutoNum type="alphaUcParenR"/>
            </a:pPr>
            <a:endParaRPr lang="es-ES" sz="3200" dirty="0"/>
          </a:p>
          <a:p>
            <a:pPr marL="514350" indent="-514350">
              <a:buAutoNum type="alphaUcParenR"/>
            </a:pPr>
            <a:r>
              <a:rPr lang="es-ES" sz="3200" dirty="0" smtClean="0"/>
              <a:t>AVARICIA (INDIGENCIA ESPIRITUAL)</a:t>
            </a:r>
            <a:endParaRPr lang="en-US" sz="3200" dirty="0"/>
          </a:p>
        </p:txBody>
      </p:sp>
      <p:sp>
        <p:nvSpPr>
          <p:cNvPr id="4" name="Rectangle 3"/>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254104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8" descr="data:image/jpeg;base64,/9j/4AAQSkZJRgABAQAAAQABAAD/2wCEAAkGBwgHBgkIBwgKCgkLDRYPDQwMDRsUFRAWIB0iIiAdHx8kKDQsJCYxJx8fLT0tMTU3Ojo6Iys/RD84QzQ5OjcBCgoKDQwNGg8PGjclHyU3Nzc3Nzc3Nzc3Nzc3Nzc3Nzc3Nzc3Nzc3Nzc3Nzc3Nzc3Nzc3Nzc3Nzc3Nzc3Nzc3N//AABEIAHcAswMBIgACEQEDEQH/xAAcAAABBQEBAQAAAAAAAAAAAAAFAAEDBAYCBwj/xAA/EAACAQMDAQcCBAUCBQIHAAABAgMABBEFEiExBhMiQVFhcYGRFCMyoRWxwdHwQlIHYpLh8SRyFiVDRILC0v/EABoBAAMBAQEBAAAAAAAAAAAAAAABAwIEBQb/xAApEQACAgICAgEDAwUAAAAAAAAAAQIDESEEEjFBEyJhgTJR8AUUcYKh/9oADAMBAAIRAxEAPwDQi58ILxnaekkZ3qftz+1doySqGidXU9CpyKrtGVY7HBcnjvMxSH6gYb7fWo5Mb8yrscnhpfynPtvXhviveU2jiaLhHtXJWoe8kiIBbg9BONp/6l4/rXffL/8AUVovdhwfqOKqpoy0IiuStSjxAEcg9CKbFUTMkJWucVORUbcDpkk1pMCFlBHIBHoR1qMow/Qcj/a396B9o9Q1KLUrawsJFie5UKuAGK5PLn0CgHy5rRYwvJz71Ku1WSaXo049Uiu0iqjM+V2DLA+QobFr2nzSwxRSsxmlMKeHHiAJP04611qWsadE7WtwZZCzCMqinkt15yOg5PpQjsraJNqNzfwIrWtsWt7baSc5O52BPXyGfmuefJlK6NdbTXsoq0oOUjUYpYroYbp5eXpTla9A5yPFMRUhWuTwCScADk+lMRTntzLOGVmRkQ4YAHr/AOP3qhdW01pMblZWyMcKGIf2PJHn7UXjztLcnf4vp5D7UNkvIruVoRNthTmRgQCw9B7etcHIhX/t6LwcvwDL7VJJPyYzGCWAYk7VPy1DriRCzd5OspA4U5XafQA/atD3ulhyQ0ahBjcQD1/0/wDas9qDQm5cooWNyGQbSAvqceQryOYuscuWWzpr+yOEKfiCbmZR3fRQwcE9MEenXpTTSW8ckSQAsAoBLAn5/r+9VobfvZzujDdcPwVQdD5+/wDnkp4o7WWNZ4ySFPRgV/zyrzlJeC+CZzKXYq6kZOCEyKehjXV4zZUFF6KqsQAPLgA0qfxiPZf4hZthJpO5YnGy4Ux5/wCrg/TNSNbBR+XlAR0HIx8H+mKwfZbt5DcuLXUI5CWG1ceIH1z+/wBq21taWEw32EgjwetpLtA+VB2/cV9DXb8iyjilHDKmpyppFo11KGSBCAxhHhUE45Q8Y+CDVLWrqSzt7doMKXuokJhOOGbnwH/vmiGtafe3Wk3dqk8MokiKgTR4OfXK8fTbQe6iuZtN0q1vGdXtZUaSWOPespTHTByM+tYslLaQ4pBK9uIbS1uLlmCiJS5aI7efLcp/qDTaNd3N3pVvd3MYdpU3HaPEmecEfHpz7VR1myHaCe2toLuKSzhm3TRkAuyjkjd1HkOlGTFhvy3KuOFSTg/AYdfruqtcpObfoTSSJEdJBlGBGcHHkfeo5WWNXkc7UjXLH0Hn/KopZBGwa5Qq3lKvhP3HH3+1Zbt3eTtZtawXUZiZQZFB7t25GB/Pit3clVQyxQr7Swi72ZibUr267QXCEd9+Vag/6Ygf1f8A5EfYCiOq3kGm2xuZnVQTiOM/62zxgeprM9nddJRLG/VILS3gVBztOADjg9cgDJB9OOuOtLtn1rXrLU5oRFYZd7OArjcFA/MP1Ixn5rmr5CdahX5f8yUlW+2ZA/8AiNvbzXuqXyFdS2kW9rJGU7oNwMAjlmPU+ntRzs7pF7pN7tEsk9i1qoO44Ky5Bbg+pLH6/FVNS0aHX+1krnY0ttAZLlwP1M4xEpHqFGc9elaTT7gzada3JB/MiRt/yAealwau0vkf4NciWPpLGFfz5BxnzFMQ64yNw8yOtdnDDvYzkgdB5j0/tUgAIB4xjivaTycbIRgjIIqOYBgseCe8448h5/571JcPFAveyPsAB5HWs7Lqf8SkIzJDpxAVplTmQE+R8lPmR5DjrmpW8iMFh+TUK3It3Nyl28kMbhbaLiZh1k/5V9vU/Sh11PBCT3QDI36RnBX2z79Kj1vVNLtYQsMqsycAKeBjge3wOlBGv4ruRNiseDwpztA6V4XN5D7a2zsqhoJXP4C8jIkhKspy6RHCyAen9fiqhFus0aKBEc4w4yApPB69OQKESzSxXW2CXfvODtyFyf2444qwsbiJXuCygc4498H3+OK452uS2iqikX3eGMKu/llY5UZ545NBbi+eWaLMkkyKx4U9MevSrNxdpdRhJPEAAp2DhmBOMcdPp5Ypp72zsDHBFglBkyN645Ht6YI4+KlGODWSojzuu5YICD08Df3p6vQLCYx3n4pXydwVWYZz5EHB+aVPsgMnDNJHIO6fBJ4I6GvZ/wDh611f6V/8whg7mEBIlCc8dSc9PivPVtba4tzdJqSLaiRd6umXB8gCeSck/wB69T7L6pZNp8SRuzMQMlj4vTxeQPtk16XGwpbZz2eAw1pgHuZZIz7nev2bPHxisitvcJDC2y970E7SlwHDe+DjHUce4rT6vqENto97dLKPy4WIOcHOKCJLfWOidn5bkrNc3E0aztINpO/HIx6DA6Ve9RnrOMGK247LNmsLRtMbQy4Az30Ts4+ByR9B5VMl0m4xqiuo4KNK58vQgkc+X7UmvfwPaOHT5IiIrqNmjk3/AOoHO3GPn7UYkhjkGJUV16YYZqMeLJr6bGsFHfFfqggVJf2sEDzSx/lRjcd0uQCPTI/z+XmtlLBrc+o3N5CS0kOYooTtcSHO3A9BjnjzrVdrmW71K10C1EzJKDLdxxMf0Lzt54XJGM9MZzWfmZNQvWs9MtyL68w9y0UQR4BtH5SjgLwOcgetcs42ZcXPt+xZSj5UcAy8aO+vLLT4ooVszL3JuAuAzBRuYc4JHrnmiunXepaVN31vI+oWcKd2vfqykRnB8BIBxwOeRxWmPZeKazS0vYXjgiXEEFs+Ui9yTyze/HsKC9ro/wCG6Tb6dv79zmR2ddrGGPxEEcck4X60WVW1Ya96HCcJ5T9D9ldeignuYru3dbm4laeUlgGY5woUHHAUDqc56A0Q7P8AaOzNpaWSRytK7MsSKBkpuO0nngYx/wCKBW2hXGsxG7iUQ2T42CUFhuPUIw5Cg8ZPHlwKgm0jVtFure8jT8V+H/RIj5ZQPLPmMZ6jFUjfyKoprwYddU3g9Lms8AMJI1bzMcgyD6Y6H96o77juLj8KscgiPDB1GSRnGCcedCdF7YQaq4i/DOt1sG62J4f/AJl59zxzxRpu8hC/hrUAF8vCGTnyPnioS/qnLS2iy4dLfkCRaFqMtlm5SOTDF0txKChySwL4/UR0A6e1Z3UdP1VpJCdLvduTgLbFhjyxtBOPivR9tx3aiGwdQ/HDrwMfNZLVe20emyz2N3A9teRShAzLvGzI/UFbPTn+lcf93ba8JFXxq47bMDf22olh3+j3scSDnfbOAffkcVzH+NEWyO0eIZBLOjDz4HPzWm1HtQNf09YS4sz3wZSyyOreWdwzj4NB5/wUodPzRKH3NIJ27ogZ5CkDHxV4yePqWCcoJeGTQQJZ6cizXAdwCfy/P29+fior0llh7sqjiPLKSCRkck8cdP3oWl+oglUPJ3n6IMeFRnPJ9Mcfeu7Ka7m74YCxjKyKuAucYBwOCeKOjzkmR20/5zpP+jdnbj9PPl5j2+Ks3FxbIjS93+YrbSGOSwz64+lTSwiS3lu7gKCCI1bdkE56gfX74+K4n/DyaU6bVmuXAIbYfy8HjDDjOOvzVcZM5Hi1O9kjVjZxScYDGR+QOB0NKqSv3SrGtkp2gctyTSo6QFsDxqx8Sr06mvSf+FlzZxTyLe3kQaQbUgbnPnk849vp5eeJD2htVjMTRzOcyHoMe2PL2x1863f/AA40rs7PqKNHPcyXSx7ysoCKrZ6gD/v81av9SMy8HpNxpdndRtujG2QeLPIYehBoXrGgz3K2iWzwAQ3McxzGBwp6cDn71pwgA2rjA9KbbXoNRfk5stGR7T6XfXsNnJZ2UaXFvcJLmGXOADyOQuaIaheJYWk13c2bwQwoWaRplIXA9mJ+1GyAGAPFec9u9cinvI7Rh3lrZyJJNCvJuJjnZEB16jJ9h71K6ari2ntlILs1n0U45b61tSkNoW7RayxkCswPdRf6QTngKvXOMnNajQNGXRrRbeGxlkm63E5mTdM58z4v2oNpV5FobXmo6s5udVn8dy4YbI8DKQqc8dR84862thcx3sHfxN4XJ5+OOn0rPHjHy3sLW/XgqjvM82cgzjP5w4/evOdYe/1OLWtXt+LQutnDI5x3iK2MD/lLZJPU4A9a33ay+ew0Wb8K2Lq5ZbS1x171+AR8DJ+lAddjtrTQtG0i3UtAt9BCNozvCnJJHvgn61ix/JY8vUdfk1D6Yr7k9lpMtowvLCG6ijkG4wxz7lYEDhlYkA59AelWJrc3pxdRtFu8KrFJtcnPmeVf/wBuePTmtNsHVBjjp7VHNB3ykOqZYYJIzx/Wu1V4WCHfeTD632Ttb2MspUyqRjcvdSA+XTwk/AFCW1PtH2YmhXUBNeWUZ8UUo8QGMbe8GR5g9TnA8q9ENg8WDFIZAOiSdAD6en0xUUiq8bwz7olbhgThSPn+4HzXPOnr9UNP/hWNmdS2Ztu1n8Tt1GhS+PpJaSxjvAev6W4PTqprFzaRY32s3a6prAsbwzMXkmjMikdTkjAB+taTtB2Z0yXSFugVjuogQoQFTKVJGQDnJ46jj9qw89peuxuI5JLhYn8e8eND6MPvXBdHMsvTZ1Vy1hPKCms6FqOjqx7r8bY7cw3Vt4o2HqQOV8+tUI7mKS0Dq+6RhtxgYBx/5qOw1G/0iSOXRr6e3Qk5RWGM9cFTwT8jpRd9TuNdhH4nRbIzOrLJeQxsjA4BGcHH34NRxIb6v7AMwP8Age/EKkhyxk3fp46DyprGSVWxEVaJvEfByDz/ADwa0MyxWWgLE53yAlUBB4HOdw9KE9nMfjNsjmOPcpLoM4GcYHtz/mK2t6Rgp3CtcvHHG8hQEZDHjNVpN6RiBiAqt43HP7e2a0vaGwMFyIobd4iUydv+s+oz08uP2oTb6dKvfNLuDAgKzcfOM/5yK11lHQspnRSGMKpvJSQo5VOOlNVEtycJx7rSrA9kK3YYH8U8soIxsLEA4HHPtV3SNWk064hkttxdGB4JwW+M0DDEHPNdh8cgYPrVBHsmi9rbrTtMnutVbd3aKyR5zjJ53v5E8kACj8Pb7RGtJp55jD3eMRvgPJkZ8K56YI596+fVncRlNzBCclc8E/FTWl5Jbzxyo3KMCNwyOOnFUVskZcEz6PttRFxpQ1K82W0DjdGhfkIehY/7iOceVec6/wBr7W4s/wADpsS98zB559infgefnxzyfbFZzVe0l1faYtrNqc1wjNvZDEFXPv5kjA/wUJiAt4JJGH5j4IGOeeR/f7UTtlLQlBImjvpmnMUDsodl3DJ5IOM5+vl6V1F2i1f8RbpbzM22TMMYHBJPA49arWUkcY3t4e7jJIHXJ4H7kVzZ3/8ADryG7sFR5onDxh03AEe3nU02vBvXs9E1XU5l7T6dp9yRctYQAy4H6riQctjoMAYHzUN3cRSa/o1s02Y4LppGbGeQjEKPjGPqOPXGz3FxPrc168o71ps7+B4uM4+v+cVvezMMEnbTT4xKs/d20sr+E/qwADz5+I9PSnW2kkEsN5R6LErlAZBhj5V1tNPdzw2lu00zbUX1PU+lZO97ZSW07obWPAXKAvy5OMfHnXe+TGGmcyrcvBqyMdf3rgor5BAYeeRWKTtrLM/dSwxhnPG3NSxa49pKCWEoJO4q2QfjmpvmxN/A8Ggm0qLuGRpCV8RbvPEuCTnj4P7V572mn/CWZt7Mm0W4cyTvs2tKWB6/7RjHHpXoGi61HqZdQpTu+u7FZvtjcW66rJBNHNPIIwsatjYjMDtPAz14GfX0FTvnGUMxHCLjLZg9Rihiit2t1Yl4N0jZ3MDkrzxxyD96NaNd/wAIjkEjNK9zbnaJAuCeniLcYxjj460Cu4rhZt0QYTCMeAKTvPePlTyMciq1teSM8sk53pghsYzg8+fFccX12XeyzdW1w1xBFa3Ac3OSYi2WR8nggHOeP3FHU0tv4fFLbQPJsC8JIxHuSAOAD9azVrN3YkaRN29g6gHnI8ifKiljrk9o0s6ExsjOEjVyQC3n/L7URmk/BlrRq+zOm6tey/itWizgBkVOCRtIHmMeXPsRWX7SW+rwTuDbS2sO5vylyQc8ZwvBJGKKaP2+vEU21/MJidojcjaevOT6UUm1i5mhl/iEksUUjgRlV/T5nBzyfrXRK6GMIwoyzkyEWi2piQzlVkKgkSTKrD5BIIpVqLfRfx0Qure8QRSEle8OW6+ZyKVIXY8fpUs0qwUGp6alTAsW0yxyBnXeByF8ifLPtmpXvGdFHmCWY/7mPJP8vtVLNPyeKQF+OT/0dyzc7njQY98t/wDqKrqxBBJ+1dudumQ4P65nPzgKP71XBNAE3eMZCSSSecnrn1rWdgdabSNda8aEzAwFCu7b1I6fYVlbKCW5kKxgYAyxPQDp/Wj+nvc20tx+GkgFzDFGkYCjY45J98gfWk9DR6VqHbWK8tpLc6bMO8G0MJOR79K8+OqIZZFKGJ92GdiT0pr7WNfihaSe4aNlAw0Tnj7mprF47pkdiHnkTe27BY5HU0Y7B4Jbd1lZWSWM5xlQ4zzxj2rU3uiSwxxW5ikSWZgNx5AGcZ++KwE91aXCud5gUTGMmOEPu644JH39qiZTZxMbZzG4KYkXOOVyRx6f1rHxmlI3t3eX/ZnU5LWQrMkDArJsYrjjBOBjyo0mvaHrenWs2qy2yS96y7hJtMTADDHz2/PmBWc7J9pp7F7mKV5tTYRDcpCybzjoAcVnNbe3bULiVoBG7zHcigqE/UcAZ6DAFaSafnQn1f8Ak9KXTtP/AIVe6lP3VyUQxxzB/CVxwVI9Sxzj4rzaxtYxqD20lsghbkEDIHiBxnrjBPXmh/45LKSNtPkmVXcZAkKjPkSP71qNNlsntkV2WKR2MZGT4MnGffof8xU7W0hxWWUbsW0N5dXUDgx3AOxMAIBuyPjoKq3tjMXBEQwbeOR8r57QG5+RRjU7O2tVlt5pNvcSNEJM+YbHi4+DQ7U1SNYhC0s8Xc7VZcKpKu4zyfYVGLZSUUD7ewWScxrOocEbQSQGJ6gH4oy7Txq1mJO8BXIJ5Hzz9vtVKMWULrPcWwBVlkbd4gccnIB5GPXNFr/WLYXcYh09J7ZE7tR4UK5OfXJ64obbZjGgcJbSPwywCRx+pxMBk/FNUIsLOUtJJ3cbsxLLIQTnPsaVa7L9xGKrortHi4z0o29s8kQiSKOFMc7VZj1z5muItOeNMKVLerpn+tdRgDsOcL6c1yeK0FvYtCpxIqyHnPchsfc13JZMyhXuA3/uVV/kKNjAFvA9wxWMbiBnFJlCllGS1HfwChNhmwhOSAw5P2rs29szlmK8/qAcjP2oECblSNNssjB3S/zWqWa08sWmSQpG0AwhYjbK564/tUAs9M6i3kPwzUAC7fUZ7eLu4ygTJJOwZ+9cpeyLKZFcq7dWHWja2un44sGPya4FjaDdiyLZOfHJ09uKYEVpDeX1m8ccweIk7gRyDU1lpV9ZziUNkgY8xxVi0Btge4t1iB6gSnmrXfyf7f3oSQgTBpM8ke3hULCXGep6edX49Hm7ojEZPkpYDn71Z/ESY6J9eaXfS5/UPoKeEGWDLm0uLJSZbdO7bph+M/f2ofLqBZvCQT781o+9kOQZGweo9a5aOJyC8aMfVlFZ6jMw16CMmNPoOlW4tVPhTAPO4Z5INHDb2p/+3i/6RTCG2X9MEY+FFHVADn1iaVt8iyStKGMvG4ljnxfPiqKK/wBtuY54Z28kGMBfXyozuUDAAApjKBS6ofZknZ46Pd2Un8SkukkSQ7Itx2EeXkfg1furewlijFvq0UDgYb/0jOD/AC8qFGWuDMfKsuqLeQyXzp8JOf8A4hh+mnt//VPQ3vjSo+KIZKSmVh+v9q62SZ5c0qVUEP3Jx1P3plthnLfzpUqYEgtk8wDXQto8524PsaVKgRII0A58qdVQ9BSpUDOh4elPk4ycUqVAhZz50iaVKgYgCx8NPtbzIxTUqQD4+a5J9KelQA3l0ps8UqVADEmuaVKkAxrnaTSpUAPt+aalSoA//9k="/>
          <p:cNvSpPr>
            <a:spLocks noChangeAspect="1" noChangeArrowheads="1"/>
          </p:cNvSpPr>
          <p:nvPr/>
        </p:nvSpPr>
        <p:spPr bwMode="auto">
          <a:xfrm>
            <a:off x="432445" y="2780928"/>
            <a:ext cx="1704975" cy="11334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Title 1"/>
          <p:cNvSpPr txBox="1">
            <a:spLocks/>
          </p:cNvSpPr>
          <p:nvPr/>
        </p:nvSpPr>
        <p:spPr>
          <a:xfrm>
            <a:off x="-4086"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AGENDA</a:t>
            </a:r>
            <a:endParaRPr lang="es-SV" sz="3600" dirty="0">
              <a:solidFill>
                <a:srgbClr val="002060"/>
              </a:solidFill>
              <a:latin typeface="+mn-lt"/>
            </a:endParaRPr>
          </a:p>
        </p:txBody>
      </p:sp>
      <p:sp>
        <p:nvSpPr>
          <p:cNvPr id="5" name="TextBox 4"/>
          <p:cNvSpPr txBox="1"/>
          <p:nvPr/>
        </p:nvSpPr>
        <p:spPr>
          <a:xfrm>
            <a:off x="1656581" y="708367"/>
            <a:ext cx="9433048" cy="6001643"/>
          </a:xfrm>
          <a:prstGeom prst="rect">
            <a:avLst/>
          </a:prstGeom>
          <a:noFill/>
        </p:spPr>
        <p:txBody>
          <a:bodyPr wrap="square" rtlCol="0">
            <a:spAutoFit/>
          </a:bodyPr>
          <a:lstStyle/>
          <a:p>
            <a:r>
              <a:rPr lang="es-SV" sz="2400" b="1" dirty="0" smtClean="0">
                <a:solidFill>
                  <a:schemeClr val="tx2"/>
                </a:solidFill>
                <a:latin typeface="Arial Narrow" pitchFamily="34" charset="0"/>
                <a:ea typeface="Arial Unicode MS" pitchFamily="34" charset="-128"/>
                <a:cs typeface="Arial Unicode MS" pitchFamily="34" charset="-128"/>
              </a:rPr>
              <a:t>LA NECESIDAD DE REINVENTAR</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FINANZAS PERSONALES: CONCEPTOS BASICOS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1: DETERMINACION DE INGRESO NETO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2: VISIBILIDAD DEL GASTO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3: PEQUEÑAS INVERSIONES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4: CONGREGARSE</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5: SENTIRSE PLENO</a:t>
            </a:r>
          </a:p>
          <a:p>
            <a:endParaRPr lang="es-SV" sz="2400" b="1" dirty="0">
              <a:solidFill>
                <a:schemeClr val="tx2"/>
              </a:solidFill>
              <a:latin typeface="Arial Narrow" pitchFamily="34" charset="0"/>
              <a:ea typeface="Arial Unicode MS" pitchFamily="34" charset="-128"/>
              <a:cs typeface="Arial Unicode MS" pitchFamily="34" charset="-128"/>
            </a:endParaRPr>
          </a:p>
          <a:p>
            <a:pPr marL="342900" indent="-342900">
              <a:buFont typeface="Wingdings" panose="05000000000000000000" pitchFamily="2" charset="2"/>
              <a:buChar char="Ø"/>
            </a:pPr>
            <a:r>
              <a:rPr lang="es-SV" sz="2400" b="1" dirty="0" smtClean="0">
                <a:solidFill>
                  <a:schemeClr val="tx2"/>
                </a:solidFill>
                <a:latin typeface="Arial Narrow" pitchFamily="34" charset="0"/>
                <a:ea typeface="Arial Unicode MS" pitchFamily="34" charset="-128"/>
                <a:cs typeface="Arial Unicode MS" pitchFamily="34" charset="-128"/>
              </a:rPr>
              <a:t>LA SUPERIORIDAD DE LA VIDA EN CRISTO</a:t>
            </a:r>
          </a:p>
          <a:p>
            <a:endParaRPr lang="es-SV" sz="2400" b="1" dirty="0" smtClean="0">
              <a:solidFill>
                <a:schemeClr val="tx2"/>
              </a:solidFill>
              <a:latin typeface="Arial Narrow" pitchFamily="34" charset="0"/>
              <a:ea typeface="Arial Unicode MS" pitchFamily="34" charset="-128"/>
              <a:cs typeface="Arial Unicode MS" pitchFamily="34" charset="-128"/>
            </a:endParaRPr>
          </a:p>
        </p:txBody>
      </p:sp>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005959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905053" y="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LA VIDA SUPERIOR</a:t>
            </a:r>
            <a:endParaRPr lang="es-SV" sz="3600" dirty="0">
              <a:solidFill>
                <a:srgbClr val="002060"/>
              </a:solidFill>
              <a:latin typeface="+mn-lt"/>
            </a:endParaRPr>
          </a:p>
        </p:txBody>
      </p:sp>
      <p:sp>
        <p:nvSpPr>
          <p:cNvPr id="4" name="Rectangle 3"/>
          <p:cNvSpPr/>
          <p:nvPr/>
        </p:nvSpPr>
        <p:spPr>
          <a:xfrm>
            <a:off x="1656581" y="1628800"/>
            <a:ext cx="9361040" cy="1938992"/>
          </a:xfrm>
          <a:prstGeom prst="rect">
            <a:avLst/>
          </a:prstGeom>
        </p:spPr>
        <p:txBody>
          <a:bodyPr wrap="square">
            <a:spAutoFit/>
          </a:bodyPr>
          <a:lstStyle/>
          <a:p>
            <a:r>
              <a:rPr lang="es-ES" sz="2800" dirty="0"/>
              <a:t>Ya estáis saciados, ya os habéis hecho ricos, </a:t>
            </a:r>
            <a:r>
              <a:rPr lang="es-ES" sz="2800" i="1" dirty="0"/>
              <a:t>ya</a:t>
            </a:r>
            <a:r>
              <a:rPr lang="es-ES" sz="2800" dirty="0"/>
              <a:t> habéis llegado a reinar sin </a:t>
            </a:r>
            <a:r>
              <a:rPr lang="es-ES" sz="2800" i="1" dirty="0"/>
              <a:t>necesidad de</a:t>
            </a:r>
            <a:r>
              <a:rPr lang="es-ES" sz="2800" dirty="0"/>
              <a:t> nosotros; y ojalá hubierais llegado a reinar, para que nosotros reinásemos también con vosotros</a:t>
            </a:r>
            <a:r>
              <a:rPr lang="es-ES" sz="3200" dirty="0"/>
              <a:t>.</a:t>
            </a:r>
            <a:br>
              <a:rPr lang="es-ES" sz="3200" dirty="0"/>
            </a:br>
            <a:endParaRPr lang="en-US" sz="3200" dirty="0"/>
          </a:p>
        </p:txBody>
      </p:sp>
      <p:sp>
        <p:nvSpPr>
          <p:cNvPr id="5" name="Rectangle 4"/>
          <p:cNvSpPr/>
          <p:nvPr/>
        </p:nvSpPr>
        <p:spPr>
          <a:xfrm>
            <a:off x="4104853" y="839053"/>
            <a:ext cx="2732864" cy="584775"/>
          </a:xfrm>
          <a:prstGeom prst="rect">
            <a:avLst/>
          </a:prstGeom>
          <a:solidFill>
            <a:schemeClr val="accent1"/>
          </a:solidFill>
        </p:spPr>
        <p:txBody>
          <a:bodyPr wrap="none">
            <a:spAutoFit/>
          </a:bodyPr>
          <a:lstStyle/>
          <a:p>
            <a:r>
              <a:rPr lang="en-US" sz="3200" b="1" dirty="0">
                <a:solidFill>
                  <a:schemeClr val="bg1"/>
                </a:solidFill>
              </a:rPr>
              <a:t>1 </a:t>
            </a:r>
            <a:r>
              <a:rPr lang="en-US" sz="3200" b="1" dirty="0" err="1">
                <a:solidFill>
                  <a:schemeClr val="bg1"/>
                </a:solidFill>
              </a:rPr>
              <a:t>Corintios</a:t>
            </a:r>
            <a:r>
              <a:rPr lang="en-US" sz="3200" b="1" dirty="0">
                <a:solidFill>
                  <a:schemeClr val="bg1"/>
                </a:solidFill>
              </a:rPr>
              <a:t> 4:8 </a:t>
            </a:r>
          </a:p>
        </p:txBody>
      </p:sp>
      <p:sp>
        <p:nvSpPr>
          <p:cNvPr id="6" name="Rectangle 5"/>
          <p:cNvSpPr/>
          <p:nvPr/>
        </p:nvSpPr>
        <p:spPr>
          <a:xfrm>
            <a:off x="504453" y="3284984"/>
            <a:ext cx="10513168" cy="3046988"/>
          </a:xfrm>
          <a:prstGeom prst="rect">
            <a:avLst/>
          </a:prstGeom>
          <a:solidFill>
            <a:schemeClr val="accent2">
              <a:lumMod val="20000"/>
              <a:lumOff val="80000"/>
            </a:schemeClr>
          </a:solidFill>
        </p:spPr>
        <p:txBody>
          <a:bodyPr wrap="square">
            <a:spAutoFit/>
          </a:bodyPr>
          <a:lstStyle/>
          <a:p>
            <a:pPr algn="just"/>
            <a:r>
              <a:rPr lang="es-ES" sz="3200" dirty="0" smtClean="0"/>
              <a:t>ESTAMOS PERSUADIDOS QUE EL ÉXITO EN TODAS LAS AREAS DE LA VIDA EMPIEZA POR COMER EL PAN DE VIDA (CRISTO). EL SER SACIADOS MEDIANTE LA CONVIVENCIA DIARIA CON EL ESPIRITU, TIENE UNA APLICACIÓN PRACTICA DIARIA EN LA VIDA Y NO UNICAMENTE UNA APLICACIÓN ESPIRITUAL</a:t>
            </a:r>
            <a:r>
              <a:rPr lang="es-ES" sz="3200" dirty="0"/>
              <a:t/>
            </a:r>
            <a:br>
              <a:rPr lang="es-ES" sz="3200" dirty="0"/>
            </a:br>
            <a:endParaRPr lang="en-US" sz="3200" dirty="0"/>
          </a:p>
        </p:txBody>
      </p:sp>
      <p:sp>
        <p:nvSpPr>
          <p:cNvPr id="7" name="Rectangle 6"/>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218123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indent="0">
              <a:buNone/>
            </a:pPr>
            <a:r>
              <a:rPr lang="es-ES" b="1" dirty="0">
                <a:solidFill>
                  <a:srgbClr val="555544"/>
                </a:solidFill>
                <a:latin typeface="tahoma" panose="020B0604030504040204" pitchFamily="34" charset="0"/>
              </a:rPr>
              <a:t>“</a:t>
            </a:r>
            <a:r>
              <a:rPr lang="es-ES" b="1" u="sng" dirty="0">
                <a:solidFill>
                  <a:srgbClr val="555544"/>
                </a:solidFill>
                <a:latin typeface="tahoma" panose="020B0604030504040204" pitchFamily="34" charset="0"/>
              </a:rPr>
              <a:t>La locura es: seguir haciendo lo mismo y esperar resultados diferentes</a:t>
            </a:r>
            <a:r>
              <a:rPr lang="es-ES" b="1" dirty="0">
                <a:solidFill>
                  <a:srgbClr val="555544"/>
                </a:solidFill>
                <a:latin typeface="tahoma" panose="020B0604030504040204" pitchFamily="34" charset="0"/>
              </a:rPr>
              <a:t>”. Albert </a:t>
            </a:r>
            <a:r>
              <a:rPr lang="es-ES" b="1" dirty="0" smtClean="0">
                <a:solidFill>
                  <a:srgbClr val="555544"/>
                </a:solidFill>
                <a:latin typeface="tahoma" panose="020B0604030504040204" pitchFamily="34" charset="0"/>
              </a:rPr>
              <a:t>Einstein </a:t>
            </a:r>
          </a:p>
          <a:p>
            <a:pPr marL="0" indent="0">
              <a:buNone/>
            </a:pPr>
            <a:endParaRPr lang="es-ES" dirty="0"/>
          </a:p>
          <a:p>
            <a:pPr marL="0" indent="0">
              <a:buNone/>
            </a:pPr>
            <a:r>
              <a:rPr lang="es-ES" b="1" dirty="0" smtClean="0">
                <a:solidFill>
                  <a:srgbClr val="555544"/>
                </a:solidFill>
                <a:latin typeface="tahoma" panose="020B0604030504040204" pitchFamily="34" charset="0"/>
              </a:rPr>
              <a:t>SI USTED:</a:t>
            </a:r>
          </a:p>
          <a:p>
            <a:pPr marL="514350" indent="-514350">
              <a:buFont typeface="+mj-lt"/>
              <a:buAutoNum type="arabicPeriod"/>
            </a:pPr>
            <a:r>
              <a:rPr lang="es-ES" b="1" dirty="0" smtClean="0">
                <a:solidFill>
                  <a:srgbClr val="555544"/>
                </a:solidFill>
                <a:latin typeface="tahoma" panose="020B0604030504040204" pitchFamily="34" charset="0"/>
              </a:rPr>
              <a:t>REFINANCIA CONSTANTEMENTE SUS CREDITOS</a:t>
            </a:r>
          </a:p>
          <a:p>
            <a:pPr marL="514350" indent="-514350">
              <a:buFont typeface="+mj-lt"/>
              <a:buAutoNum type="arabicPeriod"/>
            </a:pPr>
            <a:r>
              <a:rPr lang="es-ES" b="1" dirty="0" smtClean="0">
                <a:solidFill>
                  <a:srgbClr val="555544"/>
                </a:solidFill>
                <a:latin typeface="tahoma" panose="020B0604030504040204" pitchFamily="34" charset="0"/>
              </a:rPr>
              <a:t>USA LA TARJETA DE CREDITOS PARA PAGAR LA ENERGIA</a:t>
            </a:r>
          </a:p>
          <a:p>
            <a:pPr marL="514350" indent="-514350">
              <a:buFont typeface="+mj-lt"/>
              <a:buAutoNum type="arabicPeriod"/>
            </a:pPr>
            <a:r>
              <a:rPr lang="es-ES" b="1" dirty="0" smtClean="0">
                <a:solidFill>
                  <a:srgbClr val="555544"/>
                </a:solidFill>
                <a:latin typeface="tahoma" panose="020B0604030504040204" pitchFamily="34" charset="0"/>
              </a:rPr>
              <a:t>SUS AHORROS NO LE ALCANZAN PARA CUBRIR AL MENOS 3 MESES DE SUS GASTOS CORRIENTES</a:t>
            </a:r>
          </a:p>
          <a:p>
            <a:pPr marL="514350" indent="-514350">
              <a:buFont typeface="+mj-lt"/>
              <a:buAutoNum type="arabicPeriod"/>
            </a:pPr>
            <a:r>
              <a:rPr lang="es-ES" b="1" dirty="0" smtClean="0">
                <a:solidFill>
                  <a:srgbClr val="555544"/>
                </a:solidFill>
                <a:latin typeface="tahoma" panose="020B0604030504040204" pitchFamily="34" charset="0"/>
              </a:rPr>
              <a:t>LE CUESTA LLEGAR A FINAL DE MES</a:t>
            </a:r>
          </a:p>
          <a:p>
            <a:pPr marL="0" indent="0">
              <a:buNone/>
            </a:pPr>
            <a:endParaRPr lang="es-ES" b="1" dirty="0" smtClean="0">
              <a:solidFill>
                <a:srgbClr val="555544"/>
              </a:solidFill>
              <a:latin typeface="tahoma" panose="020B0604030504040204" pitchFamily="34" charset="0"/>
            </a:endParaRPr>
          </a:p>
          <a:p>
            <a:pPr marL="0" indent="0" algn="ctr">
              <a:buNone/>
            </a:pPr>
            <a:r>
              <a:rPr lang="es-ES" b="1" dirty="0" smtClean="0">
                <a:solidFill>
                  <a:schemeClr val="accent2">
                    <a:lumMod val="75000"/>
                  </a:schemeClr>
                </a:solidFill>
                <a:latin typeface="tahoma" panose="020B0604030504040204" pitchFamily="34" charset="0"/>
              </a:rPr>
              <a:t>ES TIEMPO DE BUSCAR OTRA FORMA DE ADMINISTRAR SU VIDA </a:t>
            </a:r>
          </a:p>
          <a:p>
            <a:pPr marL="0" indent="0">
              <a:buNone/>
            </a:pPr>
            <a:endParaRPr lang="es-ES" b="1" dirty="0">
              <a:solidFill>
                <a:srgbClr val="555544"/>
              </a:solidFill>
              <a:latin typeface="tahoma" panose="020B0604030504040204" pitchFamily="34" charset="0"/>
            </a:endParaRPr>
          </a:p>
        </p:txBody>
      </p:sp>
      <p:sp>
        <p:nvSpPr>
          <p:cNvPr id="3" name="Title 1"/>
          <p:cNvSpPr txBox="1">
            <a:spLocks/>
          </p:cNvSpPr>
          <p:nvPr/>
        </p:nvSpPr>
        <p:spPr>
          <a:xfrm>
            <a:off x="5761039" y="-17990"/>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b="1" dirty="0" smtClean="0">
                <a:solidFill>
                  <a:srgbClr val="002060"/>
                </a:solidFill>
                <a:latin typeface="+mn-lt"/>
              </a:rPr>
              <a:t>NECESIDAD DE REINVENTAR</a:t>
            </a:r>
            <a:endParaRPr lang="es-SV" sz="3600" b="1" dirty="0">
              <a:solidFill>
                <a:srgbClr val="002060"/>
              </a:solidFill>
              <a:latin typeface="+mn-lt"/>
            </a:endParaRPr>
          </a:p>
        </p:txBody>
      </p:sp>
      <p:sp>
        <p:nvSpPr>
          <p:cNvPr id="4" name="Rectangle 3"/>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738454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761037" y="188640"/>
            <a:ext cx="8088456" cy="490066"/>
          </a:xfrm>
        </p:spPr>
        <p:txBody>
          <a:bodyPr>
            <a:normAutofit fontScale="90000"/>
          </a:bodyPr>
          <a:lstStyle/>
          <a:p>
            <a:pPr algn="l"/>
            <a:r>
              <a:rPr lang="es-SV" sz="3600" b="1" dirty="0" smtClean="0">
                <a:solidFill>
                  <a:schemeClr val="tx2"/>
                </a:solidFill>
                <a:latin typeface="Arial Narrow" pitchFamily="34" charset="0"/>
                <a:ea typeface="Arial Unicode MS" pitchFamily="34" charset="-128"/>
                <a:cs typeface="Arial Unicode MS" pitchFamily="34" charset="-128"/>
              </a:rPr>
              <a:t>REINVENTAR</a:t>
            </a:r>
            <a:r>
              <a:rPr lang="es-SV" sz="3600" b="1" dirty="0">
                <a:solidFill>
                  <a:schemeClr val="tx2"/>
                </a:solidFill>
                <a:latin typeface="Arial Narrow" pitchFamily="34" charset="0"/>
                <a:ea typeface="Arial Unicode MS" pitchFamily="34" charset="-128"/>
                <a:cs typeface="Arial Unicode MS" pitchFamily="34" charset="-128"/>
              </a:rPr>
              <a:t/>
            </a:r>
            <a:br>
              <a:rPr lang="es-SV" sz="3600" b="1" dirty="0">
                <a:solidFill>
                  <a:schemeClr val="tx2"/>
                </a:solidFill>
                <a:latin typeface="Arial Narrow" pitchFamily="34" charset="0"/>
                <a:ea typeface="Arial Unicode MS" pitchFamily="34" charset="-128"/>
                <a:cs typeface="Arial Unicode MS" pitchFamily="34" charset="-128"/>
              </a:rPr>
            </a:br>
            <a:endParaRPr lang="es-SV" sz="3600" dirty="0">
              <a:solidFill>
                <a:srgbClr val="002060"/>
              </a:solidFill>
              <a:latin typeface="+mn-lt"/>
            </a:endParaRPr>
          </a:p>
        </p:txBody>
      </p:sp>
      <p:sp>
        <p:nvSpPr>
          <p:cNvPr id="7" name="Rectangle 6"/>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TextBox 8"/>
          <p:cNvSpPr txBox="1"/>
          <p:nvPr/>
        </p:nvSpPr>
        <p:spPr>
          <a:xfrm>
            <a:off x="1152525" y="706077"/>
            <a:ext cx="9433048" cy="4585871"/>
          </a:xfrm>
          <a:prstGeom prst="rect">
            <a:avLst/>
          </a:prstGeom>
          <a:noFill/>
        </p:spPr>
        <p:txBody>
          <a:bodyPr wrap="square" rtlCol="0">
            <a:spAutoFit/>
          </a:bodyPr>
          <a:lstStyle/>
          <a:p>
            <a:endParaRPr lang="es-SV" sz="2400" b="1" dirty="0">
              <a:solidFill>
                <a:schemeClr val="tx2"/>
              </a:solidFill>
              <a:latin typeface="Arial Narrow" pitchFamily="34" charset="0"/>
              <a:ea typeface="Arial Unicode MS" pitchFamily="34" charset="-128"/>
              <a:cs typeface="Arial Unicode MS" pitchFamily="34" charset="-128"/>
            </a:endParaRPr>
          </a:p>
          <a:p>
            <a:pPr algn="ctr"/>
            <a:r>
              <a:rPr lang="es-SV" sz="2800" b="1" dirty="0" smtClean="0">
                <a:solidFill>
                  <a:schemeClr val="accent2">
                    <a:lumMod val="75000"/>
                  </a:schemeClr>
                </a:solidFill>
                <a:latin typeface="Arial Narrow" pitchFamily="34" charset="0"/>
                <a:ea typeface="Arial Unicode MS" pitchFamily="34" charset="-128"/>
                <a:cs typeface="Arial Unicode MS" pitchFamily="34" charset="-128"/>
              </a:rPr>
              <a:t>UN CONCEPTO SIMPLE</a:t>
            </a:r>
          </a:p>
          <a:p>
            <a:endParaRPr lang="es-SV" sz="2400" b="1" dirty="0">
              <a:solidFill>
                <a:schemeClr val="tx2"/>
              </a:solidFill>
              <a:latin typeface="Arial Narrow" pitchFamily="34" charset="0"/>
              <a:ea typeface="Arial Unicode MS" pitchFamily="34" charset="-128"/>
              <a:cs typeface="Arial Unicode MS" pitchFamily="34" charset="-128"/>
            </a:endParaRPr>
          </a:p>
          <a:p>
            <a:pPr marL="457200" indent="-457200">
              <a:buAutoNum type="alphaUcParenR"/>
            </a:pPr>
            <a:r>
              <a:rPr lang="es-SV" sz="2400" b="1" dirty="0" smtClean="0">
                <a:solidFill>
                  <a:schemeClr val="tx2"/>
                </a:solidFill>
                <a:latin typeface="Arial Narrow" pitchFamily="34" charset="0"/>
                <a:ea typeface="Arial Unicode MS" pitchFamily="34" charset="-128"/>
                <a:cs typeface="Arial Unicode MS" pitchFamily="34" charset="-128"/>
              </a:rPr>
              <a:t>CONVENSASE QUE EL PROBLEMA ESTA EN USTED</a:t>
            </a:r>
          </a:p>
          <a:p>
            <a:pPr marL="457200" indent="-457200">
              <a:buAutoNum type="alphaUcParenR"/>
            </a:pPr>
            <a:endParaRPr lang="es-SV" sz="2400" b="1" dirty="0">
              <a:solidFill>
                <a:schemeClr val="tx2"/>
              </a:solidFill>
              <a:latin typeface="Arial Narrow" pitchFamily="34" charset="0"/>
              <a:ea typeface="Arial Unicode MS" pitchFamily="34" charset="-128"/>
              <a:cs typeface="Arial Unicode MS" pitchFamily="34" charset="-128"/>
            </a:endParaRPr>
          </a:p>
          <a:p>
            <a:pPr marL="457200" indent="-457200">
              <a:buAutoNum type="alphaUcParenR"/>
            </a:pPr>
            <a:r>
              <a:rPr lang="es-SV" sz="2400" b="1" dirty="0" smtClean="0">
                <a:solidFill>
                  <a:schemeClr val="tx2"/>
                </a:solidFill>
                <a:latin typeface="Arial Narrow" pitchFamily="34" charset="0"/>
                <a:ea typeface="Arial Unicode MS" pitchFamily="34" charset="-128"/>
                <a:cs typeface="Arial Unicode MS" pitchFamily="34" charset="-128"/>
              </a:rPr>
              <a:t>LA SOLUCION ESTA EN USTED</a:t>
            </a:r>
          </a:p>
          <a:p>
            <a:pPr marL="457200" indent="-457200">
              <a:buAutoNum type="alphaUcParenR"/>
            </a:pPr>
            <a:endParaRPr lang="es-SV" sz="2400" b="1" dirty="0">
              <a:solidFill>
                <a:schemeClr val="tx2"/>
              </a:solidFill>
              <a:latin typeface="Arial Narrow" pitchFamily="34" charset="0"/>
              <a:ea typeface="Arial Unicode MS" pitchFamily="34" charset="-128"/>
              <a:cs typeface="Arial Unicode MS" pitchFamily="34" charset="-128"/>
            </a:endParaRPr>
          </a:p>
          <a:p>
            <a:pPr marL="457200" indent="-457200">
              <a:buAutoNum type="alphaUcParenR"/>
            </a:pPr>
            <a:r>
              <a:rPr lang="es-SV" sz="2400" b="1" dirty="0" smtClean="0">
                <a:solidFill>
                  <a:schemeClr val="tx2"/>
                </a:solidFill>
                <a:latin typeface="Arial Narrow" pitchFamily="34" charset="0"/>
                <a:ea typeface="Arial Unicode MS" pitchFamily="34" charset="-128"/>
                <a:cs typeface="Arial Unicode MS" pitchFamily="34" charset="-128"/>
              </a:rPr>
              <a:t>DETERMINE QUE ES LO QUE SE HA HECHO MAL</a:t>
            </a:r>
          </a:p>
          <a:p>
            <a:pPr marL="457200" indent="-457200">
              <a:buAutoNum type="alphaUcParenR"/>
            </a:pPr>
            <a:endParaRPr lang="es-SV" sz="2400" b="1" dirty="0">
              <a:solidFill>
                <a:schemeClr val="tx2"/>
              </a:solidFill>
              <a:latin typeface="Arial Narrow" pitchFamily="34" charset="0"/>
              <a:ea typeface="Arial Unicode MS" pitchFamily="34" charset="-128"/>
              <a:cs typeface="Arial Unicode MS" pitchFamily="34" charset="-128"/>
            </a:endParaRPr>
          </a:p>
          <a:p>
            <a:pPr marL="457200" indent="-457200">
              <a:buAutoNum type="alphaUcParenR"/>
            </a:pPr>
            <a:r>
              <a:rPr lang="es-SV" sz="2400" b="1" dirty="0" smtClean="0">
                <a:solidFill>
                  <a:schemeClr val="tx2"/>
                </a:solidFill>
                <a:latin typeface="Arial Narrow" pitchFamily="34" charset="0"/>
                <a:ea typeface="Arial Unicode MS" pitchFamily="34" charset="-128"/>
                <a:cs typeface="Arial Unicode MS" pitchFamily="34" charset="-128"/>
              </a:rPr>
              <a:t>TOME PAPEL Y LAPIZ Y ESCRIBA OBJETIVOS</a:t>
            </a:r>
          </a:p>
          <a:p>
            <a:pPr marL="457200" indent="-457200">
              <a:buAutoNum type="alphaUcParenR"/>
            </a:pPr>
            <a:endParaRPr lang="es-SV" sz="2400" b="1" dirty="0">
              <a:solidFill>
                <a:schemeClr val="tx2"/>
              </a:solidFill>
              <a:latin typeface="Arial Narrow" pitchFamily="34" charset="0"/>
              <a:ea typeface="Arial Unicode MS" pitchFamily="34" charset="-128"/>
              <a:cs typeface="Arial Unicode MS" pitchFamily="34" charset="-128"/>
            </a:endParaRPr>
          </a:p>
          <a:p>
            <a:pPr marL="457200" indent="-457200">
              <a:buAutoNum type="alphaUcParenR"/>
            </a:pPr>
            <a:r>
              <a:rPr lang="es-SV" sz="2400" b="1" dirty="0" smtClean="0">
                <a:solidFill>
                  <a:schemeClr val="tx2"/>
                </a:solidFill>
                <a:latin typeface="Arial Narrow" pitchFamily="34" charset="0"/>
                <a:ea typeface="Arial Unicode MS" pitchFamily="34" charset="-128"/>
                <a:cs typeface="Arial Unicode MS" pitchFamily="34" charset="-128"/>
              </a:rPr>
              <a:t>PERSUADA A TODA LA FAMILIA</a:t>
            </a:r>
          </a:p>
        </p:txBody>
      </p:sp>
    </p:spTree>
    <p:extLst>
      <p:ext uri="{BB962C8B-B14F-4D97-AF65-F5344CB8AC3E}">
        <p14:creationId xmlns:p14="http://schemas.microsoft.com/office/powerpoint/2010/main" val="3112537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61234" y="708367"/>
            <a:ext cx="9433048" cy="6001643"/>
          </a:xfrm>
          <a:prstGeom prst="rect">
            <a:avLst/>
          </a:prstGeom>
          <a:noFill/>
        </p:spPr>
        <p:txBody>
          <a:bodyPr wrap="square" rtlCol="0">
            <a:spAutoFit/>
          </a:bodyPr>
          <a:lstStyle/>
          <a:p>
            <a:r>
              <a:rPr lang="es-SV" sz="2400" b="1" dirty="0" smtClean="0">
                <a:solidFill>
                  <a:schemeClr val="tx2"/>
                </a:solidFill>
                <a:latin typeface="Arial Narrow" pitchFamily="34" charset="0"/>
                <a:ea typeface="Arial Unicode MS" pitchFamily="34" charset="-128"/>
                <a:cs typeface="Arial Unicode MS" pitchFamily="34" charset="-128"/>
              </a:rPr>
              <a:t>LA NECESIDAD DE REINVENTAR</a:t>
            </a:r>
          </a:p>
          <a:p>
            <a:endParaRPr lang="es-SV" sz="2400" b="1" dirty="0" smtClean="0">
              <a:solidFill>
                <a:schemeClr val="tx2"/>
              </a:solidFill>
              <a:latin typeface="Arial Narrow" pitchFamily="34" charset="0"/>
              <a:ea typeface="Arial Unicode MS" pitchFamily="34" charset="-128"/>
              <a:cs typeface="Arial Unicode MS" pitchFamily="34" charset="-128"/>
            </a:endParaRPr>
          </a:p>
          <a:p>
            <a:pPr marL="342900" indent="-342900">
              <a:buFont typeface="Wingdings" panose="05000000000000000000" pitchFamily="2" charset="2"/>
              <a:buChar char="Ø"/>
            </a:pPr>
            <a:r>
              <a:rPr lang="es-SV" sz="2400" b="1" dirty="0" smtClean="0">
                <a:solidFill>
                  <a:schemeClr val="tx2"/>
                </a:solidFill>
                <a:latin typeface="Arial Narrow" pitchFamily="34" charset="0"/>
                <a:ea typeface="Arial Unicode MS" pitchFamily="34" charset="-128"/>
                <a:cs typeface="Arial Unicode MS" pitchFamily="34" charset="-128"/>
              </a:rPr>
              <a:t>FINANZAS PERSONALES: CONCEPTOS BASICOS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1: DETERMINACION DE INGRESO NETO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2: VISIBILIDAD DEL GASTO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3: PEQUEÑAS INVERSIONES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4: CONGREGARSE</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5: SENTIRSE PLENO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LA SUPERIORIDAD DE LA VIDA EN CRISTO</a:t>
            </a:r>
          </a:p>
          <a:p>
            <a:endParaRPr lang="es-SV" sz="2400" b="1" dirty="0" smtClean="0">
              <a:solidFill>
                <a:schemeClr val="tx2"/>
              </a:solidFill>
              <a:latin typeface="Arial Narrow" pitchFamily="34" charset="0"/>
              <a:ea typeface="Arial Unicode MS" pitchFamily="34" charset="-128"/>
              <a:cs typeface="Arial Unicode MS" pitchFamily="34" charset="-128"/>
            </a:endParaRPr>
          </a:p>
        </p:txBody>
      </p:sp>
      <p:sp>
        <p:nvSpPr>
          <p:cNvPr id="3" name="Rectangle 2"/>
          <p:cNvSpPr/>
          <p:nvPr/>
        </p:nvSpPr>
        <p:spPr>
          <a:xfrm>
            <a:off x="0" y="6552728"/>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646100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aphicFrame>
        <p:nvGraphicFramePr>
          <p:cNvPr id="2" name="Diagram 1"/>
          <p:cNvGraphicFramePr/>
          <p:nvPr>
            <p:extLst>
              <p:ext uri="{D42A27DB-BD31-4B8C-83A1-F6EECF244321}">
                <p14:modId xmlns:p14="http://schemas.microsoft.com/office/powerpoint/2010/main" val="400066136"/>
              </p:ext>
            </p:extLst>
          </p:nvPr>
        </p:nvGraphicFramePr>
        <p:xfrm>
          <a:off x="1920346" y="868539"/>
          <a:ext cx="7681383" cy="5120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itle 1"/>
          <p:cNvSpPr txBox="1">
            <a:spLocks/>
          </p:cNvSpPr>
          <p:nvPr/>
        </p:nvSpPr>
        <p:spPr>
          <a:xfrm>
            <a:off x="5617021" y="-20339"/>
            <a:ext cx="8088456" cy="4900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SV" sz="2800" dirty="0" smtClean="0">
              <a:solidFill>
                <a:srgbClr val="002060"/>
              </a:solidFill>
              <a:latin typeface="+mn-lt"/>
            </a:endParaRPr>
          </a:p>
          <a:p>
            <a:pPr algn="l"/>
            <a:endParaRPr lang="es-SV" sz="2800" dirty="0">
              <a:solidFill>
                <a:srgbClr val="002060"/>
              </a:solidFill>
              <a:latin typeface="+mn-lt"/>
            </a:endParaRPr>
          </a:p>
          <a:p>
            <a:pPr algn="l"/>
            <a:endParaRPr lang="es-SV" sz="2800" dirty="0">
              <a:solidFill>
                <a:srgbClr val="002060"/>
              </a:solidFill>
              <a:latin typeface="+mn-lt"/>
            </a:endParaRPr>
          </a:p>
        </p:txBody>
      </p:sp>
      <p:sp>
        <p:nvSpPr>
          <p:cNvPr id="5" name="TextBox 4"/>
          <p:cNvSpPr txBox="1"/>
          <p:nvPr/>
        </p:nvSpPr>
        <p:spPr>
          <a:xfrm>
            <a:off x="1404553" y="764704"/>
            <a:ext cx="9973108" cy="7355860"/>
          </a:xfrm>
          <a:prstGeom prst="rect">
            <a:avLst/>
          </a:prstGeom>
          <a:noFill/>
        </p:spPr>
        <p:txBody>
          <a:bodyPr wrap="square" rtlCol="0">
            <a:spAutoFit/>
          </a:bodyPr>
          <a:lstStyle/>
          <a:p>
            <a:r>
              <a:rPr lang="es-ES" sz="2400" dirty="0" smtClean="0"/>
              <a:t>AL OBSERVAR A AMIGOS QUE HAN LOGRADO MANTENER SUS FINANZAS ORDENADAS A PESAR DE TENER INGRESOS MODESTO, ENCUENTRO LAS SIGUIENTES  CONDUCTAS COMUNES:</a:t>
            </a:r>
            <a:endParaRPr lang="es-ES" sz="2400" dirty="0"/>
          </a:p>
          <a:p>
            <a:pPr marL="914400" lvl="1" indent="-457200">
              <a:buFont typeface="Wingdings" panose="05000000000000000000" pitchFamily="2" charset="2"/>
              <a:buChar char="v"/>
            </a:pPr>
            <a:endParaRPr lang="es-ES" sz="2400" dirty="0" smtClean="0"/>
          </a:p>
          <a:p>
            <a:pPr marL="914400" lvl="1" indent="-457200">
              <a:buFont typeface="Wingdings" panose="05000000000000000000" pitchFamily="2" charset="2"/>
              <a:buChar char="v"/>
            </a:pPr>
            <a:r>
              <a:rPr lang="es-ES" sz="2400" dirty="0" smtClean="0"/>
              <a:t>ESTAN PLENAMENTE CONSCIENTES DE SUS INGRESOS</a:t>
            </a:r>
          </a:p>
          <a:p>
            <a:pPr marL="457200" indent="-457200">
              <a:buFont typeface="Wingdings" panose="05000000000000000000" pitchFamily="2" charset="2"/>
              <a:buChar char="v"/>
            </a:pPr>
            <a:endParaRPr lang="es-ES" sz="2400" dirty="0"/>
          </a:p>
          <a:p>
            <a:pPr marL="914400" lvl="1" indent="-457200">
              <a:buFont typeface="Wingdings" panose="05000000000000000000" pitchFamily="2" charset="2"/>
              <a:buChar char="v"/>
            </a:pPr>
            <a:r>
              <a:rPr lang="es-ES" sz="2400" dirty="0" smtClean="0"/>
              <a:t>HAN ESQUEMATIZADO A LA PERFECCION SU PROGRAMA DE GASTOS</a:t>
            </a:r>
          </a:p>
          <a:p>
            <a:pPr marL="457200" indent="-457200">
              <a:buFont typeface="+mj-lt"/>
              <a:buAutoNum type="alphaUcPeriod"/>
            </a:pPr>
            <a:endParaRPr lang="es-ES" sz="2400" dirty="0"/>
          </a:p>
          <a:p>
            <a:pPr marL="914400" lvl="1" indent="-457200">
              <a:buFont typeface="Wingdings" panose="05000000000000000000" pitchFamily="2" charset="2"/>
              <a:buChar char="v"/>
            </a:pPr>
            <a:r>
              <a:rPr lang="es-ES" sz="2400" dirty="0" smtClean="0"/>
              <a:t>AHORRAN E INVIERTEN CON SABIDURIA Y SOSIEGO</a:t>
            </a:r>
          </a:p>
          <a:p>
            <a:pPr lvl="1"/>
            <a:endParaRPr lang="es-ES" sz="2400" dirty="0"/>
          </a:p>
          <a:p>
            <a:pPr marL="914400" lvl="1" indent="-457200">
              <a:buFont typeface="Wingdings" panose="05000000000000000000" pitchFamily="2" charset="2"/>
              <a:buChar char="v"/>
            </a:pPr>
            <a:r>
              <a:rPr lang="es-ES" sz="2400" dirty="0" smtClean="0"/>
              <a:t>SU VIDA PERSONAL ES MUY ORDENADA</a:t>
            </a:r>
          </a:p>
          <a:p>
            <a:pPr marL="914400" lvl="1" indent="-457200">
              <a:buFont typeface="Wingdings" panose="05000000000000000000" pitchFamily="2" charset="2"/>
              <a:buChar char="v"/>
            </a:pPr>
            <a:endParaRPr lang="es-ES" sz="2400" dirty="0"/>
          </a:p>
          <a:p>
            <a:pPr marL="914400" lvl="1" indent="-457200">
              <a:buFont typeface="Wingdings" panose="05000000000000000000" pitchFamily="2" charset="2"/>
              <a:buChar char="v"/>
            </a:pPr>
            <a:r>
              <a:rPr lang="es-ES" sz="2800" b="1" dirty="0" smtClean="0">
                <a:solidFill>
                  <a:schemeClr val="accent2">
                    <a:lumMod val="75000"/>
                  </a:schemeClr>
                </a:solidFill>
              </a:rPr>
              <a:t>SON ESTABLES EMOCIONALMENTE</a:t>
            </a:r>
          </a:p>
          <a:p>
            <a:pPr marL="457200" indent="-457200">
              <a:buFont typeface="+mj-lt"/>
              <a:buAutoNum type="alphaUcPeriod"/>
            </a:pPr>
            <a:endParaRPr lang="es-ES" sz="2400" dirty="0"/>
          </a:p>
          <a:p>
            <a:pPr marL="914400" lvl="1" indent="-457200">
              <a:buFont typeface="Wingdings" panose="05000000000000000000" pitchFamily="2" charset="2"/>
              <a:buChar char="v"/>
            </a:pPr>
            <a:endParaRPr lang="es-ES" sz="2400" dirty="0" smtClean="0"/>
          </a:p>
          <a:p>
            <a:endParaRPr lang="es-ES" dirty="0"/>
          </a:p>
          <a:p>
            <a:endParaRPr lang="es-ES" dirty="0" smtClean="0"/>
          </a:p>
          <a:p>
            <a:endParaRPr lang="es-ES" dirty="0"/>
          </a:p>
          <a:p>
            <a:endParaRPr lang="es-ES" dirty="0" smtClean="0"/>
          </a:p>
          <a:p>
            <a:endParaRPr lang="es-ES" dirty="0"/>
          </a:p>
          <a:p>
            <a:endParaRPr lang="en-US" dirty="0"/>
          </a:p>
        </p:txBody>
      </p:sp>
      <p:sp>
        <p:nvSpPr>
          <p:cNvPr id="6" name="TextBox 5"/>
          <p:cNvSpPr txBox="1"/>
          <p:nvPr/>
        </p:nvSpPr>
        <p:spPr>
          <a:xfrm>
            <a:off x="5761037" y="-36916"/>
            <a:ext cx="5616624" cy="523220"/>
          </a:xfrm>
          <a:prstGeom prst="rect">
            <a:avLst/>
          </a:prstGeom>
          <a:noFill/>
        </p:spPr>
        <p:txBody>
          <a:bodyPr wrap="square" rtlCol="0">
            <a:spAutoFit/>
          </a:bodyPr>
          <a:lstStyle/>
          <a:p>
            <a:r>
              <a:rPr lang="es-ES" sz="2800" dirty="0" smtClean="0"/>
              <a:t>CONCEPTOS BASICOS</a:t>
            </a:r>
            <a:endParaRPr lang="en-US" sz="2800" dirty="0"/>
          </a:p>
        </p:txBody>
      </p:sp>
    </p:spTree>
    <p:extLst>
      <p:ext uri="{BB962C8B-B14F-4D97-AF65-F5344CB8AC3E}">
        <p14:creationId xmlns:p14="http://schemas.microsoft.com/office/powerpoint/2010/main" val="3640915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TextBox 8"/>
          <p:cNvSpPr txBox="1"/>
          <p:nvPr/>
        </p:nvSpPr>
        <p:spPr>
          <a:xfrm>
            <a:off x="5761037" y="-36916"/>
            <a:ext cx="5616624" cy="523220"/>
          </a:xfrm>
          <a:prstGeom prst="rect">
            <a:avLst/>
          </a:prstGeom>
          <a:noFill/>
        </p:spPr>
        <p:txBody>
          <a:bodyPr wrap="square" rtlCol="0">
            <a:spAutoFit/>
          </a:bodyPr>
          <a:lstStyle/>
          <a:p>
            <a:r>
              <a:rPr lang="es-ES" sz="2800" dirty="0" smtClean="0"/>
              <a:t>CONCEPTOS BASICOS</a:t>
            </a:r>
            <a:endParaRPr lang="en-US" sz="2800" dirty="0"/>
          </a:p>
        </p:txBody>
      </p:sp>
      <p:sp>
        <p:nvSpPr>
          <p:cNvPr id="10" name="TextBox 9"/>
          <p:cNvSpPr txBox="1"/>
          <p:nvPr/>
        </p:nvSpPr>
        <p:spPr>
          <a:xfrm>
            <a:off x="1404553" y="764704"/>
            <a:ext cx="9973108" cy="2492990"/>
          </a:xfrm>
          <a:prstGeom prst="rect">
            <a:avLst/>
          </a:prstGeom>
          <a:noFill/>
        </p:spPr>
        <p:txBody>
          <a:bodyPr wrap="square" rtlCol="0">
            <a:spAutoFit/>
          </a:bodyPr>
          <a:lstStyle/>
          <a:p>
            <a:endParaRPr lang="es-ES" sz="2400" dirty="0"/>
          </a:p>
          <a:p>
            <a:pPr marL="914400" lvl="1" indent="-457200">
              <a:buFont typeface="Wingdings" panose="05000000000000000000" pitchFamily="2" charset="2"/>
              <a:buChar char="v"/>
            </a:pPr>
            <a:endParaRPr lang="es-ES" sz="2400" dirty="0" smtClean="0"/>
          </a:p>
          <a:p>
            <a:endParaRPr lang="es-ES" dirty="0"/>
          </a:p>
          <a:p>
            <a:endParaRPr lang="es-ES" dirty="0" smtClean="0"/>
          </a:p>
          <a:p>
            <a:endParaRPr lang="es-ES" dirty="0"/>
          </a:p>
          <a:p>
            <a:endParaRPr lang="es-ES" dirty="0" smtClean="0"/>
          </a:p>
          <a:p>
            <a:endParaRPr lang="es-ES" dirty="0"/>
          </a:p>
          <a:p>
            <a:endParaRPr lang="en-US" dirty="0"/>
          </a:p>
        </p:txBody>
      </p:sp>
      <p:sp>
        <p:nvSpPr>
          <p:cNvPr id="2" name="Rectangle 1"/>
          <p:cNvSpPr/>
          <p:nvPr/>
        </p:nvSpPr>
        <p:spPr>
          <a:xfrm>
            <a:off x="612465" y="486304"/>
            <a:ext cx="10297144" cy="5262979"/>
          </a:xfrm>
          <a:prstGeom prst="rect">
            <a:avLst/>
          </a:prstGeom>
        </p:spPr>
        <p:txBody>
          <a:bodyPr wrap="square">
            <a:spAutoFit/>
          </a:bodyPr>
          <a:lstStyle/>
          <a:p>
            <a:pPr marL="342900" indent="-342900">
              <a:buFont typeface="Arial" panose="020B0604020202020204" pitchFamily="34" charset="0"/>
              <a:buChar char="•"/>
            </a:pPr>
            <a:r>
              <a:rPr lang="es-ES" sz="2400" dirty="0"/>
              <a:t>AL OBSERVAR </a:t>
            </a:r>
            <a:r>
              <a:rPr lang="es-ES" sz="2400" dirty="0" smtClean="0"/>
              <a:t>LOS PATRONES DE ADMINISTRACION FINANCIERA DE PERSONAS CON PATRIMONIO ELEVADO, OBSERVO LO SIGUIENTE:</a:t>
            </a:r>
          </a:p>
          <a:p>
            <a:pPr marL="342900" indent="-342900">
              <a:buFont typeface="Arial" panose="020B0604020202020204" pitchFamily="34" charset="0"/>
              <a:buChar char="•"/>
            </a:pPr>
            <a:endParaRPr lang="es-ES" sz="2400" dirty="0"/>
          </a:p>
          <a:p>
            <a:pPr marL="342900" indent="-342900">
              <a:buFont typeface="Arial" panose="020B0604020202020204" pitchFamily="34" charset="0"/>
              <a:buChar char="•"/>
            </a:pPr>
            <a:r>
              <a:rPr lang="es-ES" sz="2400" dirty="0" smtClean="0"/>
              <a:t>A MAYOR INGRESO, MENOR ES EL PORCENTAJE DEL INGRESO QUE SE DEDICA AL GASTO</a:t>
            </a:r>
          </a:p>
          <a:p>
            <a:pPr marL="342900" indent="-342900">
              <a:buFont typeface="Arial" panose="020B0604020202020204" pitchFamily="34" charset="0"/>
              <a:buChar char="•"/>
            </a:pPr>
            <a:endParaRPr lang="es-ES" sz="2400" dirty="0"/>
          </a:p>
          <a:p>
            <a:pPr marL="342900" indent="-342900">
              <a:buFont typeface="Arial" panose="020B0604020202020204" pitchFamily="34" charset="0"/>
              <a:buChar char="•"/>
            </a:pPr>
            <a:r>
              <a:rPr lang="es-ES" sz="2400" dirty="0" smtClean="0"/>
              <a:t>A MAYOR INGRESO, MAYOR ES EL PORCENTAJE QUE SE DEDICA A INVERSION</a:t>
            </a:r>
          </a:p>
          <a:p>
            <a:pPr marL="342900" indent="-342900">
              <a:buFont typeface="Arial" panose="020B0604020202020204" pitchFamily="34" charset="0"/>
              <a:buChar char="•"/>
            </a:pPr>
            <a:endParaRPr lang="es-ES" sz="2400" dirty="0"/>
          </a:p>
          <a:p>
            <a:pPr marL="342900" indent="-342900">
              <a:buFont typeface="Arial" panose="020B0604020202020204" pitchFamily="34" charset="0"/>
              <a:buChar char="•"/>
            </a:pPr>
            <a:r>
              <a:rPr lang="es-ES" sz="2400" dirty="0" smtClean="0"/>
              <a:t>CONSTANTEMENTE SE BUSCA AHORROS EN EL NIVEL DE GASTO CORRIENTE</a:t>
            </a:r>
          </a:p>
          <a:p>
            <a:pPr marL="342900" indent="-342900">
              <a:buFont typeface="Arial" panose="020B0604020202020204" pitchFamily="34" charset="0"/>
              <a:buChar char="•"/>
            </a:pPr>
            <a:endParaRPr lang="es-ES" sz="2400" dirty="0"/>
          </a:p>
          <a:p>
            <a:pPr marL="342900" indent="-342900">
              <a:buFont typeface="Arial" panose="020B0604020202020204" pitchFamily="34" charset="0"/>
              <a:buChar char="•"/>
            </a:pPr>
            <a:r>
              <a:rPr lang="es-ES" sz="2400" dirty="0" smtClean="0"/>
              <a:t>LA PRIORIDAD PRINCIPAL ES EL REPAGO DE LAS HIPOTECAS DE LOS INMUBLES QUE HABITAN</a:t>
            </a:r>
          </a:p>
          <a:p>
            <a:pPr marL="342900" indent="-342900">
              <a:buFont typeface="Arial" panose="020B0604020202020204" pitchFamily="34" charset="0"/>
              <a:buChar char="•"/>
            </a:pPr>
            <a:endParaRPr lang="es-ES" sz="2400" dirty="0"/>
          </a:p>
          <a:p>
            <a:pPr marL="342900" indent="-342900">
              <a:buFont typeface="Arial" panose="020B0604020202020204" pitchFamily="34" charset="0"/>
              <a:buChar char="•"/>
            </a:pPr>
            <a:r>
              <a:rPr lang="es-ES" sz="2400" dirty="0" smtClean="0"/>
              <a:t>EL GASTO EN CONSUMO ESTA SUMAMENTE PLANIFICADO</a:t>
            </a:r>
            <a:endParaRPr lang="en-US" sz="2400" dirty="0"/>
          </a:p>
        </p:txBody>
      </p:sp>
    </p:spTree>
    <p:extLst>
      <p:ext uri="{BB962C8B-B14F-4D97-AF65-F5344CB8AC3E}">
        <p14:creationId xmlns:p14="http://schemas.microsoft.com/office/powerpoint/2010/main" val="3488809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30301"/>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AGENDA</a:t>
            </a:r>
            <a:endParaRPr lang="es-SV" sz="3600" dirty="0">
              <a:solidFill>
                <a:srgbClr val="002060"/>
              </a:solidFill>
              <a:latin typeface="+mn-lt"/>
            </a:endParaRPr>
          </a:p>
        </p:txBody>
      </p:sp>
      <p:sp>
        <p:nvSpPr>
          <p:cNvPr id="4" name="Right Arrow 3"/>
          <p:cNvSpPr/>
          <p:nvPr/>
        </p:nvSpPr>
        <p:spPr>
          <a:xfrm>
            <a:off x="936501" y="3140968"/>
            <a:ext cx="864096" cy="576064"/>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088629" y="2204864"/>
            <a:ext cx="8424936" cy="2677656"/>
          </a:xfrm>
          <a:prstGeom prst="rect">
            <a:avLst/>
          </a:prstGeom>
          <a:noFill/>
        </p:spPr>
        <p:txBody>
          <a:bodyPr wrap="square" rtlCol="0">
            <a:spAutoFit/>
          </a:bodyPr>
          <a:lstStyle/>
          <a:p>
            <a:r>
              <a:rPr lang="es-ES" sz="2800" dirty="0" smtClean="0"/>
              <a:t>LA ADMINISTRACION DE LAS FINANZAS PERSONALES SE BASA EN DOS PRINCIPIOS UNIVERSALES:</a:t>
            </a:r>
          </a:p>
          <a:p>
            <a:endParaRPr lang="es-ES" sz="2800" dirty="0"/>
          </a:p>
          <a:p>
            <a:pPr marL="342900" indent="-342900">
              <a:buAutoNum type="alphaUcParenR"/>
            </a:pPr>
            <a:r>
              <a:rPr lang="es-ES" sz="2800" dirty="0" smtClean="0"/>
              <a:t>GASTO CON SENTIDO</a:t>
            </a:r>
          </a:p>
          <a:p>
            <a:pPr marL="342900" indent="-342900">
              <a:buAutoNum type="alphaUcParenR"/>
            </a:pPr>
            <a:endParaRPr lang="es-ES" sz="2800" dirty="0"/>
          </a:p>
          <a:p>
            <a:pPr marL="342900" indent="-342900">
              <a:buAutoNum type="alphaUcParenR"/>
            </a:pPr>
            <a:r>
              <a:rPr lang="es-ES" sz="2800" dirty="0" smtClean="0"/>
              <a:t>INVIERTA CON INTELIGENCIA</a:t>
            </a:r>
            <a:endParaRPr lang="en-US" sz="2800" dirty="0"/>
          </a:p>
        </p:txBody>
      </p:sp>
      <p:sp>
        <p:nvSpPr>
          <p:cNvPr id="5" name="Rectangle 4"/>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361386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Title 1"/>
          <p:cNvSpPr txBox="1">
            <a:spLocks/>
          </p:cNvSpPr>
          <p:nvPr/>
        </p:nvSpPr>
        <p:spPr>
          <a:xfrm>
            <a:off x="0" y="-30301"/>
            <a:ext cx="8088456" cy="490066"/>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SV" sz="3600" dirty="0" smtClean="0">
                <a:solidFill>
                  <a:srgbClr val="002060"/>
                </a:solidFill>
                <a:latin typeface="+mn-lt"/>
              </a:rPr>
              <a:t>AGENDA</a:t>
            </a:r>
            <a:endParaRPr lang="es-SV" sz="3600" dirty="0">
              <a:solidFill>
                <a:srgbClr val="002060"/>
              </a:solidFill>
              <a:latin typeface="+mn-lt"/>
            </a:endParaRPr>
          </a:p>
        </p:txBody>
      </p:sp>
      <p:sp>
        <p:nvSpPr>
          <p:cNvPr id="11" name="TextBox 10"/>
          <p:cNvSpPr txBox="1"/>
          <p:nvPr/>
        </p:nvSpPr>
        <p:spPr>
          <a:xfrm>
            <a:off x="2161234" y="708367"/>
            <a:ext cx="9433048" cy="6001643"/>
          </a:xfrm>
          <a:prstGeom prst="rect">
            <a:avLst/>
          </a:prstGeom>
          <a:noFill/>
        </p:spPr>
        <p:txBody>
          <a:bodyPr wrap="square" rtlCol="0">
            <a:spAutoFit/>
          </a:bodyPr>
          <a:lstStyle/>
          <a:p>
            <a:r>
              <a:rPr lang="es-SV" sz="2400" b="1" dirty="0" smtClean="0">
                <a:solidFill>
                  <a:schemeClr val="tx2"/>
                </a:solidFill>
                <a:latin typeface="Arial Narrow" pitchFamily="34" charset="0"/>
                <a:ea typeface="Arial Unicode MS" pitchFamily="34" charset="-128"/>
                <a:cs typeface="Arial Unicode MS" pitchFamily="34" charset="-128"/>
              </a:rPr>
              <a:t>LA NECESIDAD DE REINVENTAR</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FINANZAS PERSONALES: CONCEPTOS BASICOS</a:t>
            </a:r>
          </a:p>
          <a:p>
            <a:endParaRPr lang="es-SV" sz="2400" b="1" dirty="0">
              <a:solidFill>
                <a:schemeClr val="tx2"/>
              </a:solidFill>
              <a:latin typeface="Arial Narrow" pitchFamily="34" charset="0"/>
              <a:ea typeface="Arial Unicode MS" pitchFamily="34" charset="-128"/>
              <a:cs typeface="Arial Unicode MS" pitchFamily="34" charset="-128"/>
            </a:endParaRPr>
          </a:p>
          <a:p>
            <a:pPr marL="342900" indent="-342900">
              <a:buFont typeface="Wingdings" panose="05000000000000000000" pitchFamily="2" charset="2"/>
              <a:buChar char="Ø"/>
            </a:pPr>
            <a:r>
              <a:rPr lang="es-SV" sz="2400" b="1" dirty="0" smtClean="0">
                <a:solidFill>
                  <a:schemeClr val="tx2"/>
                </a:solidFill>
                <a:latin typeface="Arial Narrow" pitchFamily="34" charset="0"/>
                <a:ea typeface="Arial Unicode MS" pitchFamily="34" charset="-128"/>
                <a:cs typeface="Arial Unicode MS" pitchFamily="34" charset="-128"/>
              </a:rPr>
              <a:t>CRITERIO 1: DETERMINACION DE INGRESO NETO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2: VISIBILIDAD DEL GASTO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3: PEQUEÑAS INVERSIONES</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4: CONGREGARSE</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CRITERIO 5: SENTIRSE PLENO</a:t>
            </a:r>
          </a:p>
          <a:p>
            <a:endParaRPr lang="es-SV" sz="2400" b="1" dirty="0">
              <a:solidFill>
                <a:schemeClr val="tx2"/>
              </a:solidFill>
              <a:latin typeface="Arial Narrow" pitchFamily="34" charset="0"/>
              <a:ea typeface="Arial Unicode MS" pitchFamily="34" charset="-128"/>
              <a:cs typeface="Arial Unicode MS" pitchFamily="34" charset="-128"/>
            </a:endParaRPr>
          </a:p>
          <a:p>
            <a:r>
              <a:rPr lang="es-SV" sz="2400" b="1" dirty="0" smtClean="0">
                <a:solidFill>
                  <a:schemeClr val="tx2"/>
                </a:solidFill>
                <a:latin typeface="Arial Narrow" pitchFamily="34" charset="0"/>
                <a:ea typeface="Arial Unicode MS" pitchFamily="34" charset="-128"/>
                <a:cs typeface="Arial Unicode MS" pitchFamily="34" charset="-128"/>
              </a:rPr>
              <a:t>LA SUPERIORIDAD DE LA VIDA EN CRISTO</a:t>
            </a:r>
          </a:p>
          <a:p>
            <a:endParaRPr lang="es-SV" sz="2400" b="1" dirty="0" smtClean="0">
              <a:solidFill>
                <a:schemeClr val="tx2"/>
              </a:solidFill>
              <a:latin typeface="Arial Narrow"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486304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2A7E95B0CE6C02478A17CC124694DE43" ma:contentTypeVersion="2" ma:contentTypeDescription="Crear nuevo documento." ma:contentTypeScope="" ma:versionID="440316f51f8658df41aac95674277cc3">
  <xsd:schema xmlns:xsd="http://www.w3.org/2001/XMLSchema" xmlns:xs="http://www.w3.org/2001/XMLSchema" xmlns:p="http://schemas.microsoft.com/office/2006/metadata/properties" xmlns:ns2="0cc5c8eb-bf52-40a4-ab2c-a0d36e4a0abe" targetNamespace="http://schemas.microsoft.com/office/2006/metadata/properties" ma:root="true" ma:fieldsID="8105948b687eadb94a61dc436f7b9f19" ns2:_="">
    <xsd:import namespace="0cc5c8eb-bf52-40a4-ab2c-a0d36e4a0abe"/>
    <xsd:element name="properties">
      <xsd:complexType>
        <xsd:sequence>
          <xsd:element name="documentManagement">
            <xsd:complexType>
              <xsd:all>
                <xsd:element ref="ns2:Año" minOccurs="0"/>
                <xsd:element ref="ns2:M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c5c8eb-bf52-40a4-ab2c-a0d36e4a0abe" elementFormDefault="qualified">
    <xsd:import namespace="http://schemas.microsoft.com/office/2006/documentManagement/types"/>
    <xsd:import namespace="http://schemas.microsoft.com/office/infopath/2007/PartnerControls"/>
    <xsd:element name="Año" ma:index="8" nillable="true" ma:displayName="Año" ma:default="2011" ma:format="Dropdown" ma:internalName="A_x00f1_o">
      <xsd:simpleType>
        <xsd:restriction base="dms:Choice">
          <xsd:enumeration value="2008"/>
          <xsd:enumeration value="2009"/>
          <xsd:enumeration value="2010"/>
          <xsd:enumeration value="2011"/>
          <xsd:enumeration value="2012"/>
          <xsd:enumeration value="2013"/>
          <xsd:enumeration value="2014"/>
        </xsd:restriction>
      </xsd:simpleType>
    </xsd:element>
    <xsd:element name="Mes" ma:index="9" nillable="true" ma:displayName="Mes" ma:default="Enero" ma:format="Dropdown" ma:internalName="Mes">
      <xsd:simpleType>
        <xsd:restriction base="dms:Choice">
          <xsd:enumeration value="Enero"/>
          <xsd:enumeration value="Febrero"/>
          <xsd:enumeration value="Marzo"/>
          <xsd:enumeration value="Abril"/>
          <xsd:enumeration value="Mayo"/>
          <xsd:enumeration value="Junio"/>
          <xsd:enumeration value="Julio"/>
          <xsd:enumeration value="Agosto"/>
          <xsd:enumeration value="Septiembre"/>
          <xsd:enumeration value="Octubre"/>
          <xsd:enumeration value="Noviembre"/>
          <xsd:enumeration value="Diciembr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ño xmlns="0cc5c8eb-bf52-40a4-ab2c-a0d36e4a0abe">2013</Año>
    <Mes xmlns="0cc5c8eb-bf52-40a4-ab2c-a0d36e4a0abe">Mayo</Mes>
  </documentManagement>
</p:properties>
</file>

<file path=customXml/itemProps1.xml><?xml version="1.0" encoding="utf-8"?>
<ds:datastoreItem xmlns:ds="http://schemas.openxmlformats.org/officeDocument/2006/customXml" ds:itemID="{8F1805E0-F79C-4CDA-9F84-2E7D733176F1}">
  <ds:schemaRefs>
    <ds:schemaRef ds:uri="http://schemas.microsoft.com/sharepoint/v3/contenttype/forms"/>
  </ds:schemaRefs>
</ds:datastoreItem>
</file>

<file path=customXml/itemProps2.xml><?xml version="1.0" encoding="utf-8"?>
<ds:datastoreItem xmlns:ds="http://schemas.openxmlformats.org/officeDocument/2006/customXml" ds:itemID="{112F033B-68EB-4369-AA18-A365E5E355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c5c8eb-bf52-40a4-ab2c-a0d36e4a0a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3DC481-A712-49D4-809F-7664EEC2DCC9}">
  <ds:schemaRefs>
    <ds:schemaRef ds:uri="http://www.w3.org/XML/1998/namespace"/>
    <ds:schemaRef ds:uri="http://schemas.microsoft.com/office/2006/documentManagement/types"/>
    <ds:schemaRef ds:uri="http://purl.org/dc/elements/1.1/"/>
    <ds:schemaRef ds:uri="0cc5c8eb-bf52-40a4-ab2c-a0d36e4a0abe"/>
    <ds:schemaRef ds:uri="http://schemas.microsoft.com/office/infopath/2007/PartnerControls"/>
    <ds:schemaRef ds:uri="http://schemas.openxmlformats.org/package/2006/metadata/core-properties"/>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9835</TotalTime>
  <Words>1202</Words>
  <Application>Microsoft Office PowerPoint</Application>
  <PresentationFormat>Custom</PresentationFormat>
  <Paragraphs>340</Paragraphs>
  <Slides>23</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 Unicode MS</vt:lpstr>
      <vt:lpstr>Aharoni</vt:lpstr>
      <vt:lpstr>Arial</vt:lpstr>
      <vt:lpstr>Arial Narrow</vt:lpstr>
      <vt:lpstr>Calibri</vt:lpstr>
      <vt:lpstr>tahoma</vt:lpstr>
      <vt:lpstr>Wingdings</vt:lpstr>
      <vt:lpstr>Tema de Office</vt:lpstr>
      <vt:lpstr>“REINVENTANDO LA ADMINISTRACION DE LAS FINANZAS PERSONALES” 24-03-2017</vt:lpstr>
      <vt:lpstr>AGENDA</vt:lpstr>
      <vt:lpstr>PowerPoint Presentation</vt:lpstr>
      <vt:lpstr>REINVENTAR </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Alexander Siliezar</dc:creator>
  <cp:lastModifiedBy>Hugo Castillo</cp:lastModifiedBy>
  <cp:revision>213</cp:revision>
  <cp:lastPrinted>2013-10-05T00:26:35Z</cp:lastPrinted>
  <dcterms:created xsi:type="dcterms:W3CDTF">2013-01-30T21:40:10Z</dcterms:created>
  <dcterms:modified xsi:type="dcterms:W3CDTF">2017-03-19T19:35:54Z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0x0101002A7E95B0CE6C02478A17CC124694DE43</vt:lpwstr>
  </property>
</Properties>
</file>