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94" r:id="rId3"/>
    <p:sldId id="313" r:id="rId4"/>
    <p:sldId id="295" r:id="rId5"/>
    <p:sldId id="259" r:id="rId6"/>
    <p:sldId id="260" r:id="rId7"/>
    <p:sldId id="293" r:id="rId8"/>
    <p:sldId id="314" r:id="rId9"/>
    <p:sldId id="261" r:id="rId10"/>
    <p:sldId id="262" r:id="rId11"/>
    <p:sldId id="264" r:id="rId12"/>
    <p:sldId id="263" r:id="rId13"/>
    <p:sldId id="265" r:id="rId14"/>
    <p:sldId id="296" r:id="rId15"/>
    <p:sldId id="266" r:id="rId16"/>
    <p:sldId id="269" r:id="rId17"/>
    <p:sldId id="268" r:id="rId18"/>
    <p:sldId id="299" r:id="rId19"/>
    <p:sldId id="257" r:id="rId20"/>
    <p:sldId id="301" r:id="rId21"/>
    <p:sldId id="303" r:id="rId22"/>
    <p:sldId id="258" r:id="rId23"/>
    <p:sldId id="271" r:id="rId24"/>
    <p:sldId id="298" r:id="rId25"/>
    <p:sldId id="272" r:id="rId26"/>
    <p:sldId id="304" r:id="rId27"/>
    <p:sldId id="273" r:id="rId28"/>
    <p:sldId id="274" r:id="rId29"/>
    <p:sldId id="275" r:id="rId30"/>
    <p:sldId id="276" r:id="rId31"/>
    <p:sldId id="277" r:id="rId32"/>
    <p:sldId id="288" r:id="rId33"/>
    <p:sldId id="315" r:id="rId34"/>
    <p:sldId id="316" r:id="rId35"/>
    <p:sldId id="317" r:id="rId36"/>
    <p:sldId id="318" r:id="rId37"/>
    <p:sldId id="309" r:id="rId38"/>
    <p:sldId id="310" r:id="rId39"/>
    <p:sldId id="291" r:id="rId40"/>
    <p:sldId id="289" r:id="rId41"/>
    <p:sldId id="300" r:id="rId42"/>
    <p:sldId id="319" r:id="rId43"/>
    <p:sldId id="290" r:id="rId44"/>
    <p:sldId id="278" r:id="rId45"/>
    <p:sldId id="328" r:id="rId46"/>
    <p:sldId id="311" r:id="rId47"/>
    <p:sldId id="279" r:id="rId48"/>
    <p:sldId id="305" r:id="rId49"/>
    <p:sldId id="280" r:id="rId50"/>
    <p:sldId id="281" r:id="rId51"/>
    <p:sldId id="306" r:id="rId52"/>
    <p:sldId id="282" r:id="rId53"/>
    <p:sldId id="283" r:id="rId54"/>
    <p:sldId id="284" r:id="rId55"/>
    <p:sldId id="308" r:id="rId56"/>
    <p:sldId id="307" r:id="rId57"/>
    <p:sldId id="286" r:id="rId58"/>
    <p:sldId id="287" r:id="rId59"/>
    <p:sldId id="329" r:id="rId60"/>
    <p:sldId id="320" r:id="rId61"/>
    <p:sldId id="321" r:id="rId62"/>
    <p:sldId id="322" r:id="rId63"/>
    <p:sldId id="331" r:id="rId64"/>
    <p:sldId id="323" r:id="rId65"/>
    <p:sldId id="332" r:id="rId66"/>
    <p:sldId id="333" r:id="rId67"/>
    <p:sldId id="334" r:id="rId68"/>
    <p:sldId id="335" r:id="rId69"/>
    <p:sldId id="336" r:id="rId70"/>
    <p:sldId id="330" r:id="rId71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82944" autoAdjust="0"/>
  </p:normalViewPr>
  <p:slideViewPr>
    <p:cSldViewPr snapToGrid="0">
      <p:cViewPr varScale="1">
        <p:scale>
          <a:sx n="92" d="100"/>
          <a:sy n="92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2B50-5C55-42F7-9475-6C49EE6F4A5F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0490-8782-4698-8FE5-B3E8EBA6C4CD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701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0490-8782-4698-8FE5-B3E8EBA6C4CD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7638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El caso de Judas Iscariote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3FD4E-598D-40D0-9D17-4461295914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7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646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7491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7803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2072-85BF-4079-A673-73864BE2A4A4}" type="datetimeFigureOut">
              <a:rPr lang="es-ES_tradnl" smtClean="0"/>
              <a:pPr/>
              <a:t>23/03/2017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46B8-D3F4-40DE-841C-BF2227810FFC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72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451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993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584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781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90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38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214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37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E20D4-3668-48E1-BB2F-FDB61B6875BB}" type="datetimeFigureOut">
              <a:rPr lang="es-SV" smtClean="0"/>
              <a:t>23/3/2017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AFFA0-FF3A-455D-892B-4DC0F12209B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6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B</a:t>
            </a:r>
            <a:r>
              <a:rPr lang="es-SV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íblicos</a:t>
            </a: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Gestión del Talento Humano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6334539"/>
            <a:ext cx="9144000" cy="354496"/>
          </a:xfrm>
        </p:spPr>
        <p:txBody>
          <a:bodyPr>
            <a:normAutofit fontScale="92500" lnSpcReduction="20000"/>
          </a:bodyPr>
          <a:lstStyle/>
          <a:p>
            <a:r>
              <a:rPr lang="es-SV" dirty="0"/>
              <a:t>Preparado por Guillermo </a:t>
            </a:r>
            <a:r>
              <a:rPr lang="es-SV" smtClean="0"/>
              <a:t>Hasbún</a:t>
            </a:r>
            <a:r>
              <a:rPr lang="es-SV" dirty="0" smtClean="0"/>
              <a:t>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314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Reclutamiento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8165"/>
          </a:xfrm>
        </p:spPr>
        <p:txBody>
          <a:bodyPr>
            <a:normAutofit/>
          </a:bodyPr>
          <a:lstStyle/>
          <a:p>
            <a:r>
              <a:rPr lang="es-SV" sz="3200" dirty="0"/>
              <a:t>Conjunto de actividades cuyo objetivo es </a:t>
            </a:r>
            <a:r>
              <a:rPr lang="es-SV" sz="3200" b="1" i="1" dirty="0"/>
              <a:t>atraer candidatos </a:t>
            </a:r>
            <a:r>
              <a:rPr lang="es-SV" sz="3200" dirty="0"/>
              <a:t>potencialmente calificados de ocupar cargos en una organización.</a:t>
            </a:r>
          </a:p>
          <a:p>
            <a:r>
              <a:rPr lang="es-SV" sz="3200" dirty="0"/>
              <a:t>Puede ser </a:t>
            </a:r>
            <a:r>
              <a:rPr lang="es-SV" sz="3200" b="1" i="1" dirty="0"/>
              <a:t>Interno o Externo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1" y="3169785"/>
            <a:ext cx="5460912" cy="36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7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Prioridad a los de </a:t>
            </a:r>
            <a:r>
              <a:rPr lang="es-SV" dirty="0" smtClean="0"/>
              <a:t>casa (internos)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/>
              <a:t>“No nos cansemos, pues, de hacer bien; porque a su tiempo segaremos, si no desmayamos. Así que, según tengamos oportunidad, hagamos bien a todos, y </a:t>
            </a:r>
            <a:r>
              <a:rPr lang="es-SV" sz="3600" b="1" i="1" dirty="0"/>
              <a:t>mayormente a los de la familia de la fe</a:t>
            </a:r>
            <a:r>
              <a:rPr lang="es-SV" sz="3600" dirty="0"/>
              <a:t>.”</a:t>
            </a:r>
          </a:p>
          <a:p>
            <a:pPr lvl="2"/>
            <a:r>
              <a:rPr lang="es-SV" dirty="0"/>
              <a:t>Gálatas 6:9-10</a:t>
            </a:r>
          </a:p>
        </p:txBody>
      </p:sp>
    </p:spTree>
    <p:extLst>
      <p:ext uri="{BB962C8B-B14F-4D97-AF65-F5344CB8AC3E}">
        <p14:creationId xmlns:p14="http://schemas.microsoft.com/office/powerpoint/2010/main" val="339756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El ejemplo de Jesús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9357" y="1564368"/>
            <a:ext cx="10515600" cy="4351338"/>
          </a:xfrm>
        </p:spPr>
        <p:txBody>
          <a:bodyPr/>
          <a:lstStyle/>
          <a:p>
            <a:r>
              <a:rPr lang="es-SV" b="1" baseline="30000" dirty="0"/>
              <a:t> </a:t>
            </a:r>
            <a:r>
              <a:rPr lang="es-SV" sz="3200" b="1" baseline="30000" dirty="0">
                <a:latin typeface="+mj-lt"/>
              </a:rPr>
              <a:t>” </a:t>
            </a:r>
            <a:r>
              <a:rPr lang="es-SV" sz="3200" dirty="0">
                <a:latin typeface="+mj-lt"/>
              </a:rPr>
              <a:t> Y he aquí una mujer cananea que había salido de aquella región clamaba, diciéndole: !!Señor, Hijo de David, ten misericordia de mí! Mi hija es gravemente atormentada por un demonio…El respondiendo, dijo: </a:t>
            </a:r>
            <a:r>
              <a:rPr lang="es-SV" sz="3200" b="1" i="1" dirty="0">
                <a:latin typeface="+mj-lt"/>
              </a:rPr>
              <a:t>No soy enviado sino a las ovejas perdidas de la casa de Israel</a:t>
            </a:r>
            <a:r>
              <a:rPr lang="es-SV" sz="3200" dirty="0">
                <a:latin typeface="+mj-lt"/>
              </a:rPr>
              <a:t>.”</a:t>
            </a:r>
          </a:p>
          <a:p>
            <a:endParaRPr lang="es-SV" dirty="0"/>
          </a:p>
        </p:txBody>
      </p:sp>
      <p:pic>
        <p:nvPicPr>
          <p:cNvPr id="3074" name="Picture 2" descr="Resultado de imagen de Jesús y la mujer cana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3695700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2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Selección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/>
              <a:t>Es el procedimiento de </a:t>
            </a:r>
            <a:r>
              <a:rPr lang="es-SV" sz="3600" b="1" i="1" dirty="0"/>
              <a:t>elección del candidato idóneo </a:t>
            </a:r>
            <a:r>
              <a:rPr lang="es-SV" sz="3600" dirty="0"/>
              <a:t>entre un grupo de prospectos interesados en ingresar a la organización. </a:t>
            </a:r>
          </a:p>
        </p:txBody>
      </p:sp>
      <p:pic>
        <p:nvPicPr>
          <p:cNvPr id="2050" name="Picture 2" descr="Resultado de imagen de seleccion de pers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94" y="3358234"/>
            <a:ext cx="5339812" cy="33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1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Hay que filtrar los candidatos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b="1" baseline="30000" dirty="0"/>
              <a:t>“</a:t>
            </a:r>
            <a:r>
              <a:rPr lang="es-SV" sz="3600" dirty="0"/>
              <a:t>Al entrar él en la barca, el que había estado endemoniado </a:t>
            </a:r>
            <a:r>
              <a:rPr lang="es-SV" sz="3600" b="1" i="1" dirty="0"/>
              <a:t>le rogaba que le dejase estar con él.</a:t>
            </a:r>
            <a:r>
              <a:rPr lang="es-SV" sz="3600" b="1" i="1" baseline="30000" dirty="0"/>
              <a:t>  </a:t>
            </a:r>
            <a:r>
              <a:rPr lang="es-SV" sz="3600" b="1" i="1" dirty="0"/>
              <a:t>Mas Jesús no se lo permitió</a:t>
            </a:r>
            <a:r>
              <a:rPr lang="es-SV" sz="3600" dirty="0"/>
              <a:t>, sino que le dijo: Vete a tu casa, a los tuyos, y cuéntales cuán grandes cosas el Señor ha hecho contigo, y cómo ha tenido misericordia de ti.”</a:t>
            </a:r>
          </a:p>
          <a:p>
            <a:pPr lvl="1"/>
            <a:r>
              <a:rPr lang="es-SV" dirty="0"/>
              <a:t>Marcos 5:18-19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6392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¿Qué criterios conforman </a:t>
            </a:r>
            <a:br>
              <a:rPr lang="es-SV" dirty="0"/>
            </a:br>
            <a:r>
              <a:rPr lang="es-SV" dirty="0"/>
              <a:t>al candidato idóneo?</a:t>
            </a:r>
          </a:p>
        </p:txBody>
      </p:sp>
      <p:pic>
        <p:nvPicPr>
          <p:cNvPr id="3076" name="Picture 4" descr="Resultado de imagen de organigrama de una empresa pequeñ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9534" y="2226365"/>
            <a:ext cx="4962466" cy="46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99053" y="222636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s-SV" dirty="0"/>
              <a:t>¿Cuál es la posición dentro del organigrama que se desea cubrir?</a:t>
            </a:r>
          </a:p>
          <a:p>
            <a:r>
              <a:rPr lang="es-SV" dirty="0"/>
              <a:t>¿Cuál es la descripción del puesto?</a:t>
            </a:r>
          </a:p>
          <a:p>
            <a:r>
              <a:rPr lang="es-SV" dirty="0"/>
              <a:t>¿Qué características requiere el candidato del  puesto en cuestión?</a:t>
            </a:r>
          </a:p>
          <a:p>
            <a:pPr lvl="1"/>
            <a:r>
              <a:rPr lang="es-SV" dirty="0"/>
              <a:t>Habilidades</a:t>
            </a:r>
          </a:p>
          <a:p>
            <a:pPr lvl="1"/>
            <a:r>
              <a:rPr lang="es-SV" dirty="0"/>
              <a:t>Conocimientos</a:t>
            </a:r>
          </a:p>
          <a:p>
            <a:pPr lvl="1"/>
            <a:r>
              <a:rPr lang="es-SV" dirty="0"/>
              <a:t>Experiencias</a:t>
            </a:r>
          </a:p>
          <a:p>
            <a:pPr lvl="1"/>
            <a:r>
              <a:rPr lang="es-SV" dirty="0"/>
              <a:t>Actitudes</a:t>
            </a:r>
          </a:p>
          <a:p>
            <a:pPr marL="457200" lvl="1" indent="0">
              <a:buNone/>
            </a:pPr>
            <a:endParaRPr lang="es-SV" dirty="0"/>
          </a:p>
          <a:p>
            <a:pPr lvl="1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8925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Bíblico: El Obispado </a:t>
            </a:r>
            <a:r>
              <a:rPr lang="es-S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(puestos de liderazgo)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52870"/>
            <a:ext cx="8070574" cy="44129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3200" dirty="0"/>
          </a:p>
          <a:p>
            <a:r>
              <a:rPr lang="es-ES" sz="4100" dirty="0"/>
              <a:t>“…Si alguno anhela </a:t>
            </a:r>
            <a:r>
              <a:rPr lang="es-ES" sz="4100" b="1" i="1" dirty="0"/>
              <a:t>obispado</a:t>
            </a:r>
            <a:r>
              <a:rPr lang="es-ES" sz="4100" dirty="0"/>
              <a:t>, buena obra desea. Pero es necesario que el obispo sea </a:t>
            </a:r>
            <a:r>
              <a:rPr lang="es-ES" sz="4100" b="1" i="1" dirty="0"/>
              <a:t>irreprensible,</a:t>
            </a:r>
            <a:r>
              <a:rPr lang="es-ES" sz="4100" dirty="0"/>
              <a:t> marido de una sola mujer, </a:t>
            </a:r>
            <a:r>
              <a:rPr lang="es-ES" sz="4100" b="1" i="1" dirty="0"/>
              <a:t>sobrio</a:t>
            </a:r>
            <a:r>
              <a:rPr lang="es-ES" sz="4100" dirty="0"/>
              <a:t>, prudente, </a:t>
            </a:r>
            <a:r>
              <a:rPr lang="es-ES" sz="4100" b="1" i="1" dirty="0"/>
              <a:t>decoroso,</a:t>
            </a:r>
            <a:r>
              <a:rPr lang="es-ES" sz="4100" dirty="0"/>
              <a:t> hospedador, </a:t>
            </a:r>
            <a:r>
              <a:rPr lang="es-ES" sz="4100" b="1" i="1" dirty="0"/>
              <a:t>apto para enseñar</a:t>
            </a:r>
            <a:r>
              <a:rPr lang="es-ES" sz="4100" dirty="0"/>
              <a:t>; no dado al vino, no </a:t>
            </a:r>
            <a:r>
              <a:rPr lang="es-ES" sz="4100" b="1" i="1" dirty="0"/>
              <a:t>pendenciero</a:t>
            </a:r>
            <a:r>
              <a:rPr lang="es-ES" sz="4100" dirty="0"/>
              <a:t>, no codicioso de ganancias deshonestas, </a:t>
            </a:r>
            <a:r>
              <a:rPr lang="es-ES" sz="4100" b="1" i="1" dirty="0"/>
              <a:t>sino amable</a:t>
            </a:r>
            <a:r>
              <a:rPr lang="es-ES" sz="4100" dirty="0"/>
              <a:t>, apacible, no avaro;” </a:t>
            </a:r>
          </a:p>
          <a:p>
            <a:pPr lvl="2"/>
            <a:r>
              <a:rPr lang="es-ES" sz="2600" dirty="0"/>
              <a:t>1 Timoteo 3:1-3</a:t>
            </a:r>
            <a:endParaRPr lang="en-US" sz="2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63339" y="1797913"/>
            <a:ext cx="3670853" cy="4867930"/>
          </a:xfr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i="1" dirty="0"/>
              <a:t>Irreprensible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Marido de una sola mujer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Sobrio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Prudente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Decoroso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Hospedador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i="1" dirty="0"/>
              <a:t>Apto para enseñar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No dado al vino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No pendenciero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No codicioso (corrupto)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Amable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Apacible</a:t>
            </a:r>
          </a:p>
          <a:p>
            <a:pPr marL="514350" indent="-514350">
              <a:buFont typeface="+mj-lt"/>
              <a:buAutoNum type="arabicPeriod"/>
            </a:pPr>
            <a:r>
              <a:rPr lang="es-ES" i="1" dirty="0"/>
              <a:t>Generoso (no avaro)</a:t>
            </a:r>
            <a:endParaRPr lang="es-SV" i="1" dirty="0"/>
          </a:p>
        </p:txBody>
      </p:sp>
    </p:spTree>
    <p:extLst>
      <p:ext uri="{BB962C8B-B14F-4D97-AF65-F5344CB8AC3E}">
        <p14:creationId xmlns:p14="http://schemas.microsoft.com/office/powerpoint/2010/main" val="410805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Bíblico: El Obispado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b="1" dirty="0">
                <a:solidFill>
                  <a:srgbClr val="C00000"/>
                </a:solidFill>
              </a:rPr>
              <a:t>Experiencia previa</a:t>
            </a:r>
          </a:p>
          <a:p>
            <a:pPr lvl="1"/>
            <a:r>
              <a:rPr lang="es-ES" sz="3600" dirty="0"/>
              <a:t>“que </a:t>
            </a:r>
            <a:r>
              <a:rPr lang="es-ES" sz="3600" b="1" i="1" dirty="0"/>
              <a:t>gobierne bien su casa</a:t>
            </a:r>
            <a:r>
              <a:rPr lang="es-ES" sz="3600" dirty="0"/>
              <a:t>, que tenga a sus hijos en sujeción con toda </a:t>
            </a:r>
            <a:r>
              <a:rPr lang="es-ES" sz="3600" b="1" i="1" dirty="0"/>
              <a:t>honestidad </a:t>
            </a:r>
            <a:r>
              <a:rPr lang="es-ES" sz="3600" dirty="0"/>
              <a:t>(pues el que no sabe gobernar su propia casa, </a:t>
            </a:r>
            <a:r>
              <a:rPr lang="es-ES" sz="3600" i="1" dirty="0"/>
              <a:t>¿cómo cuidará de la iglesia de Dios?)</a:t>
            </a:r>
            <a:r>
              <a:rPr lang="es-ES" sz="3600" dirty="0"/>
              <a:t>;no un </a:t>
            </a:r>
            <a:r>
              <a:rPr lang="es-ES" sz="3600" b="1" i="1" dirty="0"/>
              <a:t>neófito</a:t>
            </a:r>
            <a:r>
              <a:rPr lang="es-ES" sz="3600" dirty="0"/>
              <a:t>, no sea que envaneciéndose caiga en la condenación del diablo.”</a:t>
            </a:r>
          </a:p>
          <a:p>
            <a:pPr lvl="2"/>
            <a:r>
              <a:rPr lang="es-ES" sz="2600" dirty="0"/>
              <a:t>1 Timoteo 3:4-6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4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El caso de Moisés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7928429" cy="4351338"/>
          </a:xfrm>
        </p:spPr>
        <p:txBody>
          <a:bodyPr>
            <a:normAutofit/>
          </a:bodyPr>
          <a:lstStyle/>
          <a:p>
            <a:r>
              <a:rPr lang="es-SV" sz="3600" dirty="0"/>
              <a:t>“Además escoge tú de entre todo el pueblo </a:t>
            </a:r>
            <a:r>
              <a:rPr lang="es-SV" sz="3600" b="1" i="1" dirty="0"/>
              <a:t>varones de virtud, temerosos de Dios, varones de verdad, que aborrezcan la avaricia</a:t>
            </a:r>
            <a:r>
              <a:rPr lang="es-SV" sz="3600" dirty="0"/>
              <a:t>; y ponlos sobre el pueblo por jefes de millares, de centenas, de cincuenta y de diez.”</a:t>
            </a:r>
          </a:p>
          <a:p>
            <a:pPr lvl="1"/>
            <a:r>
              <a:rPr lang="es-SV" sz="3200" dirty="0" err="1"/>
              <a:t>Exodo</a:t>
            </a:r>
            <a:r>
              <a:rPr lang="es-SV" sz="3200" dirty="0"/>
              <a:t> 18:21</a:t>
            </a:r>
          </a:p>
        </p:txBody>
      </p:sp>
      <p:pic>
        <p:nvPicPr>
          <p:cNvPr id="5122" name="Picture 2" descr="Resultado de imagen de moises en el desierto liderando a su pueb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72" y="2042628"/>
            <a:ext cx="2692214" cy="337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5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Criterios para contratar personal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1690688"/>
            <a:ext cx="9234714" cy="4804328"/>
          </a:xfrm>
        </p:spPr>
        <p:txBody>
          <a:bodyPr>
            <a:normAutofit/>
          </a:bodyPr>
          <a:lstStyle/>
          <a:p>
            <a:r>
              <a:rPr lang="es-SV" sz="3200" b="1" dirty="0">
                <a:solidFill>
                  <a:srgbClr val="C00000"/>
                </a:solidFill>
              </a:rPr>
              <a:t>Historia laboral</a:t>
            </a:r>
          </a:p>
          <a:p>
            <a:pPr lvl="1"/>
            <a:r>
              <a:rPr lang="es-SV" sz="3000" i="1" dirty="0"/>
              <a:t>“porque el que duda es semejante a la onda del mar, que es arrastrada por el viento y echada de una parte a otra.”</a:t>
            </a:r>
          </a:p>
          <a:p>
            <a:pPr lvl="2"/>
            <a:r>
              <a:rPr lang="es-SV" dirty="0"/>
              <a:t>Santiago 1:6</a:t>
            </a:r>
          </a:p>
          <a:p>
            <a:r>
              <a:rPr lang="es-SV" sz="3200" b="1" dirty="0">
                <a:solidFill>
                  <a:srgbClr val="C00000"/>
                </a:solidFill>
              </a:rPr>
              <a:t>Referencias profesionales</a:t>
            </a:r>
          </a:p>
          <a:p>
            <a:pPr lvl="1"/>
            <a:r>
              <a:rPr lang="es-SV" sz="3000" dirty="0"/>
              <a:t>“</a:t>
            </a:r>
            <a:r>
              <a:rPr lang="es-SV" sz="3000" i="1" dirty="0"/>
              <a:t>De más estima es el buen nombre que las muchas riquezas, Y la buena fama más que la plata y el oro”. </a:t>
            </a:r>
            <a:r>
              <a:rPr lang="es-SV" sz="2000" i="1" dirty="0"/>
              <a:t>Proverbios 22:10</a:t>
            </a:r>
          </a:p>
          <a:p>
            <a:pPr lvl="2"/>
            <a:endParaRPr lang="es-SV" dirty="0"/>
          </a:p>
          <a:p>
            <a:pPr lvl="1"/>
            <a:endParaRPr lang="es-SV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927770" y="1825625"/>
            <a:ext cx="1426029" cy="26668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0146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El </a:t>
            </a:r>
            <a:r>
              <a:rPr lang="es-SV" dirty="0" smtClean="0"/>
              <a:t>Rol </a:t>
            </a:r>
            <a:r>
              <a:rPr lang="es-SV" dirty="0"/>
              <a:t>del Talento Humano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4800" dirty="0"/>
              <a:t>Ninguna empresa llega más allá </a:t>
            </a:r>
          </a:p>
          <a:p>
            <a:pPr marL="0" indent="0" algn="ctr">
              <a:buNone/>
            </a:pPr>
            <a:r>
              <a:rPr lang="es-SV" sz="4800" dirty="0"/>
              <a:t>de lo que es su gente</a:t>
            </a:r>
          </a:p>
        </p:txBody>
      </p:sp>
      <p:sp>
        <p:nvSpPr>
          <p:cNvPr id="4" name="Rectángulo: esquinas redondeadas 3"/>
          <p:cNvSpPr/>
          <p:nvPr/>
        </p:nvSpPr>
        <p:spPr>
          <a:xfrm>
            <a:off x="2019945" y="1718510"/>
            <a:ext cx="8152109" cy="17544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Picture 2" descr="http://t1.gstatic.com/images?q=tbn:ANd9GcTYk6cyGMnS1iXb3FxpfhB1Kt9j69-0Tp5cxWZN1wgpIBgPri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1463" y="4320207"/>
            <a:ext cx="4744279" cy="2372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78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de contratación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200" b="1" dirty="0">
                <a:solidFill>
                  <a:srgbClr val="C00000"/>
                </a:solidFill>
              </a:rPr>
              <a:t>Evaluación técnica</a:t>
            </a:r>
          </a:p>
          <a:p>
            <a:pPr lvl="1"/>
            <a:r>
              <a:rPr lang="es-ES" sz="2800" dirty="0"/>
              <a:t>Habilidades y Competencias</a:t>
            </a:r>
          </a:p>
          <a:p>
            <a:pPr lvl="2"/>
            <a:r>
              <a:rPr lang="es-ES" sz="3200" dirty="0"/>
              <a:t>Mateo </a:t>
            </a:r>
            <a:r>
              <a:rPr lang="es-ES" sz="3200" dirty="0" smtClean="0"/>
              <a:t> 7:16 “Acaso se recogen uvas de los espinos…”</a:t>
            </a:r>
            <a:endParaRPr lang="es-SV" sz="3200" b="1" dirty="0" smtClean="0">
              <a:solidFill>
                <a:srgbClr val="C00000"/>
              </a:solidFill>
            </a:endParaRPr>
          </a:p>
          <a:p>
            <a:r>
              <a:rPr lang="es-SV" b="1" dirty="0" smtClean="0">
                <a:solidFill>
                  <a:srgbClr val="C00000"/>
                </a:solidFill>
              </a:rPr>
              <a:t>Principios </a:t>
            </a:r>
            <a:r>
              <a:rPr lang="es-SV" b="1" dirty="0">
                <a:solidFill>
                  <a:srgbClr val="C00000"/>
                </a:solidFill>
              </a:rPr>
              <a:t>y valores </a:t>
            </a:r>
            <a:endParaRPr lang="es-SV" dirty="0"/>
          </a:p>
          <a:p>
            <a:pPr lvl="1"/>
            <a:r>
              <a:rPr lang="es-SV" sz="3600" dirty="0"/>
              <a:t>“El principio de la </a:t>
            </a:r>
            <a:r>
              <a:rPr lang="es-SV" sz="3600" b="1" i="1" dirty="0"/>
              <a:t>sabiduría</a:t>
            </a:r>
            <a:r>
              <a:rPr lang="es-SV" sz="3600" dirty="0"/>
              <a:t> es el temor de Jehová;</a:t>
            </a:r>
            <a:br>
              <a:rPr lang="es-SV" sz="3600" dirty="0"/>
            </a:br>
            <a:r>
              <a:rPr lang="es-SV" sz="3600" b="1" i="1" dirty="0"/>
              <a:t>buen entendimiento </a:t>
            </a:r>
            <a:r>
              <a:rPr lang="es-SV" sz="3600" dirty="0"/>
              <a:t>tienen todos los que </a:t>
            </a:r>
            <a:r>
              <a:rPr lang="es-SV" sz="3600" b="1" i="1" dirty="0"/>
              <a:t>practican</a:t>
            </a:r>
            <a:r>
              <a:rPr lang="es-SV" sz="3600" dirty="0"/>
              <a:t> sus mandamientos;” </a:t>
            </a:r>
          </a:p>
          <a:p>
            <a:pPr lvl="2"/>
            <a:r>
              <a:rPr lang="es-SV" dirty="0"/>
              <a:t>Salmos 111:10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466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Criterios de contratación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b="1" dirty="0">
                <a:solidFill>
                  <a:srgbClr val="C00000"/>
                </a:solidFill>
              </a:rPr>
              <a:t>Evaluación de personalidad</a:t>
            </a:r>
          </a:p>
          <a:p>
            <a:pPr lvl="1"/>
            <a:r>
              <a:rPr lang="es-SV" sz="3200" dirty="0"/>
              <a:t>“El hombre de doble ánimo es inconstante en todos sus caminos.” </a:t>
            </a:r>
          </a:p>
          <a:p>
            <a:pPr lvl="2"/>
            <a:r>
              <a:rPr lang="es-SV" dirty="0"/>
              <a:t>Santiago 1:8</a:t>
            </a:r>
          </a:p>
          <a:p>
            <a:pPr lvl="1"/>
            <a:endParaRPr lang="es-SV" dirty="0"/>
          </a:p>
          <a:p>
            <a:r>
              <a:rPr lang="es-SV" b="1" dirty="0">
                <a:solidFill>
                  <a:srgbClr val="C00000"/>
                </a:solidFill>
              </a:rPr>
              <a:t>Consultar si tiene el apoyo del cónyuge</a:t>
            </a:r>
          </a:p>
          <a:p>
            <a:pPr lvl="1"/>
            <a:r>
              <a:rPr lang="es-SV" dirty="0"/>
              <a:t>“</a:t>
            </a:r>
            <a:r>
              <a:rPr lang="es-SV" sz="3200" dirty="0"/>
              <a:t>Mejor es estar en un rincón del tejado, que con mujer rencillosa en casa espaciosa”. </a:t>
            </a:r>
          </a:p>
          <a:p>
            <a:pPr lvl="2"/>
            <a:r>
              <a:rPr lang="es-SV" dirty="0"/>
              <a:t>Proverbios 25:24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1620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75400" cy="1325563"/>
          </a:xfrm>
        </p:spPr>
        <p:txBody>
          <a:bodyPr/>
          <a:lstStyle/>
          <a:p>
            <a:r>
              <a:rPr lang="es-SV" dirty="0"/>
              <a:t>¿Cuánto cuesta contratar a </a:t>
            </a:r>
            <a:br>
              <a:rPr lang="es-SV" dirty="0"/>
            </a:br>
            <a:r>
              <a:rPr lang="es-SV" dirty="0"/>
              <a:t>la persona equivocada?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368775"/>
            <a:ext cx="5181600" cy="4351338"/>
          </a:xfrm>
        </p:spPr>
        <p:txBody>
          <a:bodyPr/>
          <a:lstStyle/>
          <a:p>
            <a:r>
              <a:rPr lang="es-SV" dirty="0"/>
              <a:t>Es considerablemente más rentable contratar buen personal desde el inicio que reemplazar malos empleados en el camino.</a:t>
            </a:r>
          </a:p>
          <a:p>
            <a:pPr lvl="1"/>
            <a:r>
              <a:rPr lang="es-SV" i="1" dirty="0"/>
              <a:t>Baja productividad</a:t>
            </a:r>
          </a:p>
          <a:p>
            <a:pPr lvl="1"/>
            <a:r>
              <a:rPr lang="es-SV" i="1" dirty="0"/>
              <a:t>Mal clima laboral</a:t>
            </a:r>
          </a:p>
          <a:p>
            <a:pPr lvl="1"/>
            <a:r>
              <a:rPr lang="es-SV" i="1" dirty="0"/>
              <a:t>Problemas con clientes</a:t>
            </a:r>
          </a:p>
          <a:p>
            <a:pPr lvl="1"/>
            <a:r>
              <a:rPr lang="es-SV" i="1" dirty="0"/>
              <a:t>Pérdidas y desperdicios</a:t>
            </a:r>
          </a:p>
          <a:p>
            <a:pPr lvl="1"/>
            <a:r>
              <a:rPr lang="es-SV" i="1" dirty="0"/>
              <a:t>Boicot</a:t>
            </a:r>
          </a:p>
          <a:p>
            <a:endParaRPr lang="es-SV" dirty="0"/>
          </a:p>
        </p:txBody>
      </p:sp>
      <p:pic>
        <p:nvPicPr>
          <p:cNvPr id="6146" name="Picture 2" descr="Resultado de imagen de un mal emplea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50" y="188686"/>
            <a:ext cx="3488078" cy="65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6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Psicológicas: DISC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47800" y="2541021"/>
            <a:ext cx="3443514" cy="2920546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es-SV" sz="3600" dirty="0"/>
              <a:t>Dominante</a:t>
            </a:r>
          </a:p>
          <a:p>
            <a:r>
              <a:rPr lang="es-SV" sz="3600" dirty="0"/>
              <a:t>Influyente</a:t>
            </a:r>
          </a:p>
          <a:p>
            <a:r>
              <a:rPr lang="es-SV" sz="3600" dirty="0"/>
              <a:t>Sostenedor</a:t>
            </a:r>
          </a:p>
          <a:p>
            <a:r>
              <a:rPr lang="es-SV" sz="3600" dirty="0"/>
              <a:t>Perfeccionista </a:t>
            </a:r>
          </a:p>
        </p:txBody>
      </p:sp>
      <p:pic>
        <p:nvPicPr>
          <p:cNvPr id="6" name="Picture 2" descr="http://www.kemp.es/wp-content/uploads/2014/07/Imagen1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23329"/>
            <a:ext cx="5181600" cy="37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caso de  Gedeón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" y="1825624"/>
            <a:ext cx="7888638" cy="4885141"/>
          </a:xfrm>
        </p:spPr>
        <p:txBody>
          <a:bodyPr>
            <a:normAutofit/>
          </a:bodyPr>
          <a:lstStyle/>
          <a:p>
            <a:r>
              <a:rPr lang="es-ES" sz="3600" dirty="0"/>
              <a:t>“Ahora pues, haz pregonar en oídos del pueblo, diciendo: </a:t>
            </a:r>
            <a:r>
              <a:rPr lang="es-ES" sz="3600" b="1" i="1" dirty="0"/>
              <a:t>Quien tema y se estremezca, madrugue y devuélvase </a:t>
            </a:r>
            <a:r>
              <a:rPr lang="es-ES" sz="3600" dirty="0"/>
              <a:t>desde el monte de Galaad.</a:t>
            </a:r>
            <a:r>
              <a:rPr lang="es-ES" sz="3600" b="1" i="1" dirty="0"/>
              <a:t> </a:t>
            </a:r>
            <a:r>
              <a:rPr lang="es-ES" sz="3600" dirty="0"/>
              <a:t>Y se devolvieron de los del pueblo </a:t>
            </a:r>
            <a:r>
              <a:rPr lang="es-ES" sz="3600" b="1" i="1" dirty="0"/>
              <a:t>veintidós mil</a:t>
            </a:r>
            <a:r>
              <a:rPr lang="es-ES" sz="3600" dirty="0"/>
              <a:t>, y quedaron diez mil.”</a:t>
            </a:r>
          </a:p>
          <a:p>
            <a:pPr lvl="1"/>
            <a:r>
              <a:rPr lang="es-ES" dirty="0"/>
              <a:t>Jueces 7:2-3</a:t>
            </a:r>
            <a:endParaRPr lang="en-US" dirty="0"/>
          </a:p>
        </p:txBody>
      </p:sp>
      <p:pic>
        <p:nvPicPr>
          <p:cNvPr id="1026" name="Picture 2" descr="Resultado de imagen de ged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59" y="1367322"/>
            <a:ext cx="3657600" cy="486727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¿Contratar solamente a creyentes?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825625"/>
            <a:ext cx="6384010" cy="4351338"/>
          </a:xfrm>
        </p:spPr>
        <p:txBody>
          <a:bodyPr>
            <a:normAutofit/>
          </a:bodyPr>
          <a:lstStyle/>
          <a:p>
            <a:endParaRPr lang="es-SV" dirty="0"/>
          </a:p>
          <a:p>
            <a:r>
              <a:rPr lang="es-SV" sz="3200" dirty="0"/>
              <a:t>Es lo ideal</a:t>
            </a:r>
          </a:p>
          <a:p>
            <a:r>
              <a:rPr lang="es-SV" sz="3200" dirty="0"/>
              <a:t>No siempre se puede</a:t>
            </a:r>
          </a:p>
          <a:p>
            <a:r>
              <a:rPr lang="es-SV" sz="3200" dirty="0"/>
              <a:t>La Biblia no lo prohíbe</a:t>
            </a:r>
          </a:p>
          <a:p>
            <a:pPr lvl="1"/>
            <a:r>
              <a:rPr lang="es-SV" sz="2800" dirty="0"/>
              <a:t>“</a:t>
            </a:r>
            <a:r>
              <a:rPr lang="es-SV" sz="2800" dirty="0" err="1"/>
              <a:t>Sarai</a:t>
            </a:r>
            <a:r>
              <a:rPr lang="es-SV" sz="2800" dirty="0"/>
              <a:t> mujer de Abram no le daba hijos; y ella tenía </a:t>
            </a:r>
            <a:r>
              <a:rPr lang="es-SV" sz="2800" b="1" i="1" dirty="0"/>
              <a:t>una sierva egipcia</a:t>
            </a:r>
            <a:r>
              <a:rPr lang="es-SV" sz="2800" dirty="0"/>
              <a:t>, que se llamaba Agar.” </a:t>
            </a:r>
          </a:p>
          <a:p>
            <a:pPr lvl="2"/>
            <a:r>
              <a:rPr lang="es-SV" sz="2400" dirty="0"/>
              <a:t>Génesis 16:1</a:t>
            </a:r>
          </a:p>
        </p:txBody>
      </p:sp>
      <p:pic>
        <p:nvPicPr>
          <p:cNvPr id="2050" name="Picture 2" descr="Resultado de imagen de agar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92" y="2466702"/>
            <a:ext cx="4081475" cy="306866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34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¿Y qué hay del yugo desigual?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30864"/>
            <a:ext cx="5063825" cy="4696859"/>
          </a:xfrm>
        </p:spPr>
        <p:txBody>
          <a:bodyPr>
            <a:normAutofit lnSpcReduction="10000"/>
          </a:bodyPr>
          <a:lstStyle/>
          <a:p>
            <a:r>
              <a:rPr lang="es-SV" dirty="0"/>
              <a:t>El yugo desigual no aplica a la relación empleador-empleado </a:t>
            </a:r>
            <a:r>
              <a:rPr lang="es-SV" sz="2400" dirty="0"/>
              <a:t>(</a:t>
            </a:r>
            <a:r>
              <a:rPr lang="es-SV" sz="2000" dirty="0"/>
              <a:t>2 </a:t>
            </a:r>
            <a:r>
              <a:rPr lang="es-SV" sz="2000" dirty="0" err="1"/>
              <a:t>Cor</a:t>
            </a:r>
            <a:r>
              <a:rPr lang="es-SV" sz="2000" dirty="0"/>
              <a:t>. 6:14)</a:t>
            </a:r>
          </a:p>
          <a:p>
            <a:pPr lvl="1"/>
            <a:r>
              <a:rPr lang="es-SV" dirty="0"/>
              <a:t>Instrumento de una sola pieza que une a dos bueyes</a:t>
            </a:r>
          </a:p>
          <a:p>
            <a:pPr lvl="1"/>
            <a:r>
              <a:rPr lang="es-SV" dirty="0"/>
              <a:t>La acción de uno afecta al otro</a:t>
            </a:r>
          </a:p>
          <a:p>
            <a:pPr lvl="1"/>
            <a:r>
              <a:rPr lang="es-SV" dirty="0"/>
              <a:t>El peso se distribuye equitativamente y ambos lo comparten.</a:t>
            </a:r>
          </a:p>
          <a:p>
            <a:pPr lvl="1"/>
            <a:r>
              <a:rPr lang="es-SV" dirty="0"/>
              <a:t>Si uno cae, el otro también.</a:t>
            </a:r>
          </a:p>
          <a:p>
            <a:pPr lvl="1"/>
            <a:endParaRPr lang="es-SV" dirty="0"/>
          </a:p>
          <a:p>
            <a:r>
              <a:rPr lang="es-SV" dirty="0"/>
              <a:t>¿Cumple con los requisitos y criterios para el puesto?</a:t>
            </a:r>
          </a:p>
          <a:p>
            <a:endParaRPr lang="es-SV" dirty="0"/>
          </a:p>
        </p:txBody>
      </p:sp>
      <p:pic>
        <p:nvPicPr>
          <p:cNvPr id="3074" name="Picture 2" descr="Resultado de imagen de yugo de bueyes y mu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78" y="3874576"/>
            <a:ext cx="4774369" cy="23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yugo de bueyes y mu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32" y="1730864"/>
            <a:ext cx="3998562" cy="22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09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s-SV" dirty="0"/>
              <a:t>Pablo a los Corintios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s-SV" sz="3600" dirty="0"/>
              <a:t>“Y a los demás yo digo, no el Señor: Si algún hermano tiene mujer que no sea creyente, y ella consiente en vivir con él, </a:t>
            </a:r>
            <a:r>
              <a:rPr lang="es-SV" sz="3600" b="1" i="1" dirty="0"/>
              <a:t>no la abandone</a:t>
            </a:r>
            <a:r>
              <a:rPr lang="es-SV" sz="3600" dirty="0"/>
              <a:t>. Y si una mujer tiene marido que no sea creyente, y él consiente en vivir con ella, </a:t>
            </a:r>
            <a:r>
              <a:rPr lang="es-SV" sz="3600" b="1" i="1" dirty="0"/>
              <a:t>no lo abandone</a:t>
            </a:r>
            <a:r>
              <a:rPr lang="es-SV" sz="3600" dirty="0"/>
              <a:t>.”</a:t>
            </a:r>
          </a:p>
          <a:p>
            <a:pPr lvl="1"/>
            <a:r>
              <a:rPr lang="es-SV" dirty="0"/>
              <a:t>1 Corintios 7:12-13</a:t>
            </a:r>
          </a:p>
          <a:p>
            <a:pPr lvl="1"/>
            <a:endParaRPr lang="es-SV" dirty="0"/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00621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Tiene un objetivo: ser sal y luz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4000" dirty="0"/>
              <a:t>Porque ¿qué sabes tú, oh mujer, </a:t>
            </a:r>
            <a:r>
              <a:rPr lang="es-SV" sz="4000" b="1" i="1" dirty="0"/>
              <a:t>si quizá harás salvo a tu marido</a:t>
            </a:r>
            <a:r>
              <a:rPr lang="es-SV" sz="4000" dirty="0"/>
              <a:t>? ¿O qué sabes tú, oh marido, si quizá harás salva a tu mujer?</a:t>
            </a:r>
          </a:p>
          <a:p>
            <a:pPr lvl="1"/>
            <a:r>
              <a:rPr lang="es-SV" dirty="0"/>
              <a:t>1 Corintios 7:16</a:t>
            </a:r>
          </a:p>
        </p:txBody>
      </p:sp>
    </p:spTree>
    <p:extLst>
      <p:ext uri="{BB962C8B-B14F-4D97-AF65-F5344CB8AC3E}">
        <p14:creationId xmlns:p14="http://schemas.microsoft.com/office/powerpoint/2010/main" val="1472098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 Inducción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1172" y="1690688"/>
            <a:ext cx="7246257" cy="4351338"/>
          </a:xfrm>
        </p:spPr>
        <p:txBody>
          <a:bodyPr>
            <a:normAutofit/>
          </a:bodyPr>
          <a:lstStyle/>
          <a:p>
            <a:r>
              <a:rPr lang="es-SV" sz="3600" dirty="0"/>
              <a:t>Es una actividad interna en la cual se brinda al nuevo empleado toda la </a:t>
            </a:r>
            <a:r>
              <a:rPr lang="es-SV" sz="3600" b="1" i="1" dirty="0"/>
              <a:t>información relevante a la organización, su puesto de trabajo</a:t>
            </a:r>
            <a:r>
              <a:rPr lang="es-SV" sz="3600" dirty="0"/>
              <a:t>, sus obligaciones, sus relaciones con otros departamentos, reglamentos, así como los beneficios a los que se hace acreedor. </a:t>
            </a:r>
          </a:p>
        </p:txBody>
      </p:sp>
      <p:pic>
        <p:nvPicPr>
          <p:cNvPr id="7170" name="Picture 2" descr="Resultado de imagen de Induccion de pers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2207759"/>
            <a:ext cx="4097129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4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 lo más valioso en una organización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 smtClean="0"/>
              <a:t>“Y </a:t>
            </a:r>
            <a:r>
              <a:rPr lang="es-SV" sz="3200" dirty="0"/>
              <a:t>creó Dios al hombre a su imagen, </a:t>
            </a:r>
            <a:r>
              <a:rPr lang="es-SV" sz="3200" b="1" i="1" dirty="0"/>
              <a:t>a imagen de Dios lo creó</a:t>
            </a:r>
            <a:r>
              <a:rPr lang="es-SV" sz="3200" dirty="0"/>
              <a:t>; varón y hembra los creó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Génesis 1:27</a:t>
            </a:r>
          </a:p>
          <a:p>
            <a:endParaRPr lang="es-SV" dirty="0"/>
          </a:p>
          <a:p>
            <a:r>
              <a:rPr lang="es-SV" sz="3200" dirty="0" smtClean="0"/>
              <a:t>“El </a:t>
            </a:r>
            <a:r>
              <a:rPr lang="es-SV" sz="3200" dirty="0"/>
              <a:t>que derramare sangre de hombre, </a:t>
            </a:r>
            <a:r>
              <a:rPr lang="es-SV" sz="3200" b="1" i="1" dirty="0"/>
              <a:t>por el hombre su sangre será derramada</a:t>
            </a:r>
            <a:r>
              <a:rPr lang="es-SV" sz="3200" dirty="0"/>
              <a:t>; porque a imagen de Dios es hecho el hombre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Génesis 9:6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6957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 Moisés en inducción con Dios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/>
              <a:t>“Ve y diles: Volveos a vuestras tiendas. Y tú quédate aquí conmigo, y te diré todos los </a:t>
            </a:r>
            <a:r>
              <a:rPr lang="es-SV" sz="3600" b="1" i="1" dirty="0"/>
              <a:t>mandamientos y estatutos y decretos que les enseñarás</a:t>
            </a:r>
            <a:r>
              <a:rPr lang="es-SV" sz="3600" dirty="0"/>
              <a:t>, a fin de que los pongan ahora por obra en la tierra que yo les doy por posesión. Mirad, pues, que hagáis como Jehová vuestro Dios os ha mandado; </a:t>
            </a:r>
            <a:r>
              <a:rPr lang="es-SV" sz="3600" b="1" i="1" dirty="0"/>
              <a:t>no os apartéis a diestra ni a siniestra.</a:t>
            </a:r>
            <a:r>
              <a:rPr lang="es-SV" sz="3600" dirty="0"/>
              <a:t>”</a:t>
            </a:r>
          </a:p>
          <a:p>
            <a:pPr lvl="1"/>
            <a:r>
              <a:rPr lang="es-SV" dirty="0"/>
              <a:t>Deuteronomio 5:30-32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02545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SV" dirty="0"/>
              <a:t>l reglamento pone orden en la empresa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Evita</a:t>
            </a:r>
            <a:r>
              <a:rPr lang="en-US" sz="3600" dirty="0" smtClean="0"/>
              <a:t> los </a:t>
            </a:r>
            <a:r>
              <a:rPr lang="en-US" sz="3600" dirty="0" err="1" smtClean="0"/>
              <a:t>abusos</a:t>
            </a:r>
            <a:endParaRPr lang="en-US" sz="3600" dirty="0" smtClean="0"/>
          </a:p>
          <a:p>
            <a:pPr lvl="1"/>
            <a:r>
              <a:rPr lang="en-US" sz="3200" dirty="0" smtClean="0"/>
              <a:t>“</a:t>
            </a:r>
            <a:r>
              <a:rPr lang="en-US" sz="3200" dirty="0"/>
              <a:t>Y los que </a:t>
            </a:r>
            <a:r>
              <a:rPr lang="en-US" sz="3200" dirty="0" err="1"/>
              <a:t>tienen</a:t>
            </a:r>
            <a:r>
              <a:rPr lang="en-US" sz="3200" dirty="0"/>
              <a:t> </a:t>
            </a:r>
            <a:r>
              <a:rPr lang="en-US" sz="3200" dirty="0" err="1"/>
              <a:t>amos</a:t>
            </a:r>
            <a:r>
              <a:rPr lang="en-US" sz="3200" dirty="0"/>
              <a:t> </a:t>
            </a:r>
            <a:r>
              <a:rPr lang="en-US" sz="3200" dirty="0" err="1"/>
              <a:t>creyentes</a:t>
            </a:r>
            <a:r>
              <a:rPr lang="en-US" sz="3200" dirty="0"/>
              <a:t>, </a:t>
            </a:r>
            <a:r>
              <a:rPr lang="en-US" sz="3200" b="1" i="1" dirty="0"/>
              <a:t>no los </a:t>
            </a:r>
            <a:r>
              <a:rPr lang="en-US" sz="3200" b="1" i="1" dirty="0" err="1"/>
              <a:t>tengan</a:t>
            </a:r>
            <a:r>
              <a:rPr lang="en-US" sz="3200" b="1" i="1" dirty="0"/>
              <a:t> </a:t>
            </a:r>
            <a:r>
              <a:rPr lang="en-US" sz="3200" b="1" i="1" dirty="0" err="1"/>
              <a:t>en</a:t>
            </a:r>
            <a:r>
              <a:rPr lang="en-US" sz="3200" b="1" i="1" dirty="0"/>
              <a:t> </a:t>
            </a:r>
            <a:r>
              <a:rPr lang="en-US" sz="3200" b="1" i="1" dirty="0" err="1"/>
              <a:t>menos</a:t>
            </a:r>
            <a:r>
              <a:rPr lang="en-US" sz="3200" b="1" i="1" dirty="0"/>
              <a:t> </a:t>
            </a:r>
            <a:r>
              <a:rPr lang="en-US" sz="3200" b="1" i="1" dirty="0" err="1"/>
              <a:t>por</a:t>
            </a:r>
            <a:r>
              <a:rPr lang="en-US" sz="3200" b="1" i="1" dirty="0"/>
              <a:t> </a:t>
            </a:r>
            <a:r>
              <a:rPr lang="en-US" sz="3200" b="1" i="1" dirty="0" err="1"/>
              <a:t>ser</a:t>
            </a:r>
            <a:r>
              <a:rPr lang="en-US" sz="3200" b="1" i="1" dirty="0"/>
              <a:t> </a:t>
            </a:r>
            <a:r>
              <a:rPr lang="en-US" sz="3200" b="1" i="1" dirty="0" err="1"/>
              <a:t>hermanos</a:t>
            </a:r>
            <a:r>
              <a:rPr lang="en-US" sz="3200" dirty="0"/>
              <a:t>, </a:t>
            </a:r>
            <a:r>
              <a:rPr lang="en-US" sz="3200" dirty="0" err="1"/>
              <a:t>sino</a:t>
            </a:r>
            <a:r>
              <a:rPr lang="en-US" sz="3200" dirty="0"/>
              <a:t> </a:t>
            </a:r>
            <a:r>
              <a:rPr lang="en-US" sz="3200" dirty="0" err="1"/>
              <a:t>sírvanles</a:t>
            </a:r>
            <a:r>
              <a:rPr lang="en-US" sz="3200" dirty="0"/>
              <a:t> </a:t>
            </a:r>
            <a:r>
              <a:rPr lang="en-US" sz="3200" dirty="0" err="1"/>
              <a:t>mejor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cuanto</a:t>
            </a:r>
            <a:r>
              <a:rPr lang="en-US" sz="3200" dirty="0"/>
              <a:t> </a:t>
            </a:r>
            <a:r>
              <a:rPr lang="en-US" sz="3200" b="1" i="1" dirty="0"/>
              <a:t>son </a:t>
            </a:r>
            <a:r>
              <a:rPr lang="en-US" sz="3200" b="1" i="1" dirty="0" err="1"/>
              <a:t>creyentes</a:t>
            </a:r>
            <a:r>
              <a:rPr lang="en-US" sz="3200" b="1" i="1" dirty="0"/>
              <a:t> </a:t>
            </a:r>
            <a:r>
              <a:rPr lang="en-US" sz="3200" dirty="0"/>
              <a:t>y </a:t>
            </a:r>
            <a:r>
              <a:rPr lang="en-US" sz="3200" dirty="0" err="1"/>
              <a:t>amados</a:t>
            </a:r>
            <a:r>
              <a:rPr lang="en-US" sz="3200" dirty="0"/>
              <a:t> los que se </a:t>
            </a:r>
            <a:r>
              <a:rPr lang="en-US" sz="3200" dirty="0" err="1"/>
              <a:t>benefician</a:t>
            </a:r>
            <a:r>
              <a:rPr lang="en-US" sz="3200" dirty="0"/>
              <a:t> de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buen</a:t>
            </a:r>
            <a:r>
              <a:rPr lang="en-US" sz="3200" dirty="0"/>
              <a:t> </a:t>
            </a:r>
            <a:r>
              <a:rPr lang="en-US" sz="3200" dirty="0" err="1"/>
              <a:t>servicio</a:t>
            </a:r>
            <a:r>
              <a:rPr lang="en-US" sz="3200" dirty="0"/>
              <a:t>.”</a:t>
            </a:r>
          </a:p>
          <a:p>
            <a:pPr lvl="2"/>
            <a:r>
              <a:rPr lang="en-US" dirty="0"/>
              <a:t>1Timoteo 6:2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11777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 Capacitación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“Cuando </a:t>
            </a:r>
            <a:r>
              <a:rPr lang="es-SV" sz="3200" b="1" i="1" dirty="0"/>
              <a:t>la sabiduría </a:t>
            </a:r>
            <a:r>
              <a:rPr lang="es-SV" sz="3200" dirty="0"/>
              <a:t>entrare en tu corazón, y </a:t>
            </a:r>
            <a:r>
              <a:rPr lang="es-SV" sz="3200" b="1" i="1" dirty="0"/>
              <a:t>la ciencia fuere grata a tu alma</a:t>
            </a:r>
            <a:r>
              <a:rPr lang="es-SV" sz="3200" dirty="0"/>
              <a:t>, la discreción te guardará</a:t>
            </a:r>
            <a:r>
              <a:rPr lang="es-ES" sz="3200" dirty="0"/>
              <a:t>; te preservar</a:t>
            </a:r>
            <a:r>
              <a:rPr lang="es-SV" sz="3200" dirty="0"/>
              <a:t>á</a:t>
            </a:r>
            <a:r>
              <a:rPr lang="es-ES" sz="3200" dirty="0"/>
              <a:t> la inteligencia, para librarte del mal camino…”</a:t>
            </a:r>
          </a:p>
          <a:p>
            <a:pPr lvl="1"/>
            <a:r>
              <a:rPr lang="es-ES" dirty="0"/>
              <a:t>Proverbios 2:10-12</a:t>
            </a:r>
          </a:p>
          <a:p>
            <a:pPr lvl="1"/>
            <a:endParaRPr lang="es-ES" dirty="0"/>
          </a:p>
          <a:p>
            <a:r>
              <a:rPr lang="es-SV" sz="3200" dirty="0"/>
              <a:t>“Y se detuvo allí un año y seis meses, </a:t>
            </a:r>
            <a:r>
              <a:rPr lang="es-SV" sz="3200" b="1" i="1" dirty="0"/>
              <a:t>enseñándoles</a:t>
            </a:r>
            <a:r>
              <a:rPr lang="es-SV" sz="3200" dirty="0"/>
              <a:t> la palabra de Dios”.</a:t>
            </a:r>
          </a:p>
          <a:p>
            <a:pPr lvl="2"/>
            <a:r>
              <a:rPr lang="es-SV" sz="2400" dirty="0"/>
              <a:t>Hechos 18:11</a:t>
            </a:r>
          </a:p>
        </p:txBody>
      </p:sp>
    </p:spTree>
    <p:extLst>
      <p:ext uri="{BB962C8B-B14F-4D97-AF65-F5344CB8AC3E}">
        <p14:creationId xmlns:p14="http://schemas.microsoft.com/office/powerpoint/2010/main" val="18041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Beneficios de la capacitación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dirty="0" smtClean="0"/>
              <a:t>Promueve la mejora continua</a:t>
            </a:r>
          </a:p>
          <a:p>
            <a:r>
              <a:rPr lang="es-SV" dirty="0" smtClean="0"/>
              <a:t>Motiva al empleado dando sensación de seguridad laboral.</a:t>
            </a:r>
          </a:p>
          <a:p>
            <a:r>
              <a:rPr lang="es-SV" dirty="0" smtClean="0"/>
              <a:t>Puede volver más productiva la organización</a:t>
            </a:r>
          </a:p>
          <a:p>
            <a:r>
              <a:rPr lang="es-SV" dirty="0" smtClean="0"/>
              <a:t>Mejora la autoestima del empleado.</a:t>
            </a:r>
          </a:p>
          <a:p>
            <a:r>
              <a:rPr lang="es-SV" dirty="0" smtClean="0"/>
              <a:t>Genera empleados más comprometidos.</a:t>
            </a:r>
            <a:endParaRPr lang="es-SV" dirty="0"/>
          </a:p>
        </p:txBody>
      </p:sp>
      <p:pic>
        <p:nvPicPr>
          <p:cNvPr id="6" name="Picture 2" descr="Resultado de imagen de capacitació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60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Motivación</a:t>
            </a:r>
            <a:endParaRPr lang="es-SV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306887" cy="823912"/>
          </a:xfrm>
        </p:spPr>
        <p:txBody>
          <a:bodyPr/>
          <a:lstStyle/>
          <a:p>
            <a:r>
              <a:rPr lang="es-SV" dirty="0" smtClean="0"/>
              <a:t>La Pirámide de </a:t>
            </a:r>
            <a:r>
              <a:rPr lang="es-SV" dirty="0" err="1" smtClean="0"/>
              <a:t>Maslow</a:t>
            </a:r>
            <a:endParaRPr lang="es-SV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SV" dirty="0" smtClean="0"/>
              <a:t>La Teoría de los dos factores de </a:t>
            </a:r>
            <a:r>
              <a:rPr lang="es-SV" dirty="0" err="1" smtClean="0"/>
              <a:t>Hertzberg</a:t>
            </a:r>
            <a:endParaRPr lang="es-SV" dirty="0"/>
          </a:p>
        </p:txBody>
      </p:sp>
      <p:pic>
        <p:nvPicPr>
          <p:cNvPr id="6146" name="Picture 2" descr="Resultado de imagen de la pirámide de masl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4" y="2684688"/>
            <a:ext cx="4052661" cy="40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la teoría de los dos factores de herzber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267508"/>
            <a:ext cx="5924213" cy="243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45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gran mandamiento de la ley</a:t>
            </a:r>
            <a:endParaRPr lang="es-SV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 smtClean="0"/>
              <a:t>“Maestro</a:t>
            </a:r>
            <a:r>
              <a:rPr lang="es-SV" sz="3200" dirty="0"/>
              <a:t>, ¿cuál es el gran mandamiento en la </a:t>
            </a:r>
            <a:r>
              <a:rPr lang="es-SV" sz="3200" dirty="0" smtClean="0"/>
              <a:t>ley? Jesús </a:t>
            </a:r>
            <a:r>
              <a:rPr lang="es-SV" sz="3200" dirty="0"/>
              <a:t>le dijo: </a:t>
            </a:r>
            <a:r>
              <a:rPr lang="es-SV" sz="3200" b="1" i="1" dirty="0"/>
              <a:t>Amarás al Señor tu Dios </a:t>
            </a:r>
            <a:r>
              <a:rPr lang="es-SV" sz="3200" dirty="0"/>
              <a:t>con todo tu corazón, y con toda tu alma, y con toda tu </a:t>
            </a:r>
            <a:r>
              <a:rPr lang="es-SV" sz="3200" dirty="0" smtClean="0"/>
              <a:t>mente. Este </a:t>
            </a:r>
            <a:r>
              <a:rPr lang="es-SV" sz="3200" dirty="0"/>
              <a:t>es el primero y grande </a:t>
            </a:r>
            <a:r>
              <a:rPr lang="es-SV" sz="3200" dirty="0" smtClean="0"/>
              <a:t>mandamiento. Y </a:t>
            </a:r>
            <a:r>
              <a:rPr lang="es-SV" sz="3200" dirty="0"/>
              <a:t>el segundo es semejante: </a:t>
            </a:r>
            <a:r>
              <a:rPr lang="es-SV" sz="3200" b="1" i="1" dirty="0"/>
              <a:t>Amarás a tu prójimo como a ti </a:t>
            </a:r>
            <a:r>
              <a:rPr lang="es-SV" sz="3200" b="1" i="1" dirty="0" smtClean="0"/>
              <a:t>mismo</a:t>
            </a:r>
            <a:r>
              <a:rPr lang="es-SV" sz="3200" dirty="0" smtClean="0"/>
              <a:t>. De </a:t>
            </a:r>
            <a:r>
              <a:rPr lang="es-SV" sz="3200" dirty="0"/>
              <a:t>estos dos mandamientos depende </a:t>
            </a:r>
            <a:r>
              <a:rPr lang="es-SV" sz="3200" b="1" i="1" dirty="0"/>
              <a:t>toda la ley </a:t>
            </a:r>
            <a:r>
              <a:rPr lang="es-SV" sz="3200" dirty="0"/>
              <a:t>y los profetas</a:t>
            </a:r>
            <a:r>
              <a:rPr lang="es-SV" sz="3200" dirty="0" smtClean="0"/>
              <a:t>.”</a:t>
            </a:r>
            <a:endParaRPr lang="es-SV" sz="3200" dirty="0"/>
          </a:p>
          <a:p>
            <a:pPr lvl="1"/>
            <a:r>
              <a:rPr lang="es-SV" dirty="0" smtClean="0"/>
              <a:t>Mateo 22:36-40</a:t>
            </a:r>
            <a:endParaRPr lang="es-SV" dirty="0"/>
          </a:p>
        </p:txBody>
      </p:sp>
      <p:pic>
        <p:nvPicPr>
          <p:cNvPr id="7172" name="Picture 4" descr="Resultado de imagen de reconocimiento lab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1" y="4393178"/>
            <a:ext cx="3254829" cy="246482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48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 una prueba de amor a Dios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8665029" cy="4351338"/>
          </a:xfrm>
        </p:spPr>
        <p:txBody>
          <a:bodyPr/>
          <a:lstStyle/>
          <a:p>
            <a:r>
              <a:rPr lang="es-SV" sz="3200" dirty="0" smtClean="0"/>
              <a:t>“Si</a:t>
            </a:r>
            <a:r>
              <a:rPr lang="es-SV" sz="3200" dirty="0"/>
              <a:t> alguno dice: Yo amo a Dios, y aborrece a su hermano, </a:t>
            </a:r>
            <a:r>
              <a:rPr lang="es-SV" sz="3200" b="1" i="1" dirty="0"/>
              <a:t>es mentiroso.</a:t>
            </a:r>
            <a:r>
              <a:rPr lang="es-SV" sz="3200" dirty="0"/>
              <a:t> Pues el que no ama a </a:t>
            </a:r>
            <a:r>
              <a:rPr lang="es-SV" sz="3200" dirty="0" smtClean="0"/>
              <a:t>su hermano</a:t>
            </a:r>
            <a:r>
              <a:rPr lang="es-SV" sz="3200" dirty="0"/>
              <a:t> a quien ha visto, ¿</a:t>
            </a:r>
            <a:r>
              <a:rPr lang="es-SV" sz="3200" dirty="0" smtClean="0"/>
              <a:t>cómo puede</a:t>
            </a:r>
            <a:r>
              <a:rPr lang="es-SV" sz="3200" dirty="0"/>
              <a:t> amar a Dios a quien no ha visto</a:t>
            </a:r>
            <a:r>
              <a:rPr lang="es-SV" sz="3200" dirty="0" smtClean="0"/>
              <a:t>?</a:t>
            </a:r>
            <a:r>
              <a:rPr lang="es-SV" sz="3200" dirty="0"/>
              <a:t> Y nosotros tenemos este mandamiento de él: </a:t>
            </a:r>
            <a:r>
              <a:rPr lang="es-SV" sz="3200" b="1" i="1" dirty="0"/>
              <a:t>El que ama a Dios, ame también a su hermano</a:t>
            </a:r>
            <a:r>
              <a:rPr lang="es-SV" sz="3200" dirty="0"/>
              <a:t>.</a:t>
            </a:r>
            <a:r>
              <a:rPr lang="es-SV" sz="3200" dirty="0" smtClean="0"/>
              <a:t>”</a:t>
            </a:r>
          </a:p>
          <a:p>
            <a:pPr lvl="1"/>
            <a:r>
              <a:rPr lang="es-SV" dirty="0" smtClean="0"/>
              <a:t>1 Juan 4:20-21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702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 Compensación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Quienes hacen mejor trabajo, deberían ser mejor pagados.</a:t>
            </a:r>
          </a:p>
          <a:p>
            <a:pPr lvl="1"/>
            <a:r>
              <a:rPr lang="es-SV" sz="3200" dirty="0" smtClean="0"/>
              <a:t>“</a:t>
            </a:r>
            <a:r>
              <a:rPr lang="es-SV" sz="3200" dirty="0"/>
              <a:t>El hombre será saciado de bien del fruto de su boca; y le será pagado </a:t>
            </a:r>
            <a:r>
              <a:rPr lang="es-SV" sz="3200" b="1" i="1" dirty="0"/>
              <a:t>según la obra de sus manos</a:t>
            </a:r>
            <a:r>
              <a:rPr lang="es-SV" sz="3200" dirty="0"/>
              <a:t>.”</a:t>
            </a:r>
          </a:p>
          <a:p>
            <a:pPr lvl="2"/>
            <a:r>
              <a:rPr lang="es-SV" dirty="0"/>
              <a:t>Proverbios 12:14</a:t>
            </a: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06" y="4196443"/>
            <a:ext cx="4606583" cy="25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1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49356" y="1613590"/>
            <a:ext cx="10515600" cy="4351338"/>
          </a:xfrm>
        </p:spPr>
        <p:txBody>
          <a:bodyPr/>
          <a:lstStyle/>
          <a:p>
            <a:r>
              <a:rPr lang="es-SV" sz="3600" dirty="0"/>
              <a:t>“</a:t>
            </a:r>
            <a:r>
              <a:rPr lang="es-SV" sz="4000" dirty="0"/>
              <a:t>Ay del que edifica su casa </a:t>
            </a:r>
            <a:r>
              <a:rPr lang="es-SV" sz="4000" b="1" i="1" dirty="0"/>
              <a:t>sin justicia</a:t>
            </a:r>
            <a:r>
              <a:rPr lang="es-SV" sz="4000" dirty="0"/>
              <a:t>, y sus salas sin equidad, sirviéndose de su prójimo de balde, y </a:t>
            </a:r>
            <a:r>
              <a:rPr lang="es-SV" sz="4000" b="1" i="1" dirty="0"/>
              <a:t>no dándole el salario </a:t>
            </a:r>
            <a:r>
              <a:rPr lang="es-SV" sz="4000" dirty="0"/>
              <a:t>de su trabajo.”</a:t>
            </a:r>
          </a:p>
          <a:p>
            <a:pPr lvl="1"/>
            <a:r>
              <a:rPr lang="es-SV" dirty="0"/>
              <a:t>Jeremías 22:13</a:t>
            </a:r>
          </a:p>
        </p:txBody>
      </p:sp>
    </p:spTree>
    <p:extLst>
      <p:ext uri="{BB962C8B-B14F-4D97-AF65-F5344CB8AC3E}">
        <p14:creationId xmlns:p14="http://schemas.microsoft.com/office/powerpoint/2010/main" val="4181266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s-SV" dirty="0"/>
              <a:t>Recompense también los valores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/>
              <a:t>“Y su señor le dijo: Bien, </a:t>
            </a:r>
            <a:r>
              <a:rPr lang="es-SV" sz="3600" b="1" i="1" dirty="0"/>
              <a:t>buen siervo y fiel</a:t>
            </a:r>
            <a:r>
              <a:rPr lang="es-SV" sz="3600" dirty="0"/>
              <a:t>; sobre poco has sido fiel</a:t>
            </a:r>
            <a:r>
              <a:rPr lang="es-SV" sz="3600" b="1" i="1" dirty="0"/>
              <a:t>, sobre mucho te pondré</a:t>
            </a:r>
            <a:r>
              <a:rPr lang="es-SV" sz="3600" dirty="0"/>
              <a:t>; entra en el gozo de tu señor.”</a:t>
            </a:r>
          </a:p>
          <a:p>
            <a:pPr lvl="1"/>
            <a:r>
              <a:rPr lang="es-ES" dirty="0"/>
              <a:t>M</a:t>
            </a:r>
            <a:r>
              <a:rPr lang="es-SV" dirty="0"/>
              <a:t>ateo 25:21</a:t>
            </a:r>
          </a:p>
          <a:p>
            <a:endParaRPr lang="es-SV" dirty="0"/>
          </a:p>
        </p:txBody>
      </p:sp>
      <p:pic>
        <p:nvPicPr>
          <p:cNvPr id="4100" name="Picture 4" descr="Resultado de imagen de premi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31" y="3300170"/>
            <a:ext cx="25336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4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Un equipo de fútbol es como una empresa</a:t>
            </a:r>
          </a:p>
        </p:txBody>
      </p:sp>
      <p:pic>
        <p:nvPicPr>
          <p:cNvPr id="2050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2228581"/>
            <a:ext cx="7735712" cy="435133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27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Control de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9571" y="1690688"/>
            <a:ext cx="8175172" cy="4351338"/>
          </a:xfrm>
        </p:spPr>
        <p:txBody>
          <a:bodyPr>
            <a:normAutofit lnSpcReduction="10000"/>
          </a:bodyPr>
          <a:lstStyle/>
          <a:p>
            <a:r>
              <a:rPr lang="es-SV" dirty="0"/>
              <a:t>Parábola de los talentos</a:t>
            </a:r>
          </a:p>
          <a:p>
            <a:r>
              <a:rPr lang="es-SV" sz="3600" dirty="0"/>
              <a:t>“Pero llegando también el que había recibido un talento, dijo: Señor, te conocía que eres hombre duro, que siegas donde no sembraste y recoges donde no esparciste; por lo cual tuve miedo, y fui y escondí tu talento en la tierra; </a:t>
            </a:r>
            <a:r>
              <a:rPr lang="es-SV" sz="3600" b="1" i="1" dirty="0"/>
              <a:t>aquí tienes lo que es tuyo</a:t>
            </a:r>
            <a:r>
              <a:rPr lang="es-SV" sz="3600" dirty="0"/>
              <a:t>.”</a:t>
            </a:r>
          </a:p>
          <a:p>
            <a:pPr lvl="1"/>
            <a:r>
              <a:rPr lang="es-ES" dirty="0"/>
              <a:t>M</a:t>
            </a:r>
            <a:r>
              <a:rPr lang="es-SV" dirty="0"/>
              <a:t>ateo 25:24-25</a:t>
            </a:r>
          </a:p>
          <a:p>
            <a:endParaRPr lang="es-SV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324428"/>
            <a:ext cx="3619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38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35429" y="1397000"/>
            <a:ext cx="11379200" cy="4568371"/>
          </a:xfrm>
        </p:spPr>
        <p:txBody>
          <a:bodyPr>
            <a:normAutofit/>
          </a:bodyPr>
          <a:lstStyle/>
          <a:p>
            <a:r>
              <a:rPr lang="es-SV" sz="3600" dirty="0"/>
              <a:t>“Respondiendo su señor, le dijo: </a:t>
            </a:r>
            <a:r>
              <a:rPr lang="es-SV" sz="3600" b="1" i="1" dirty="0"/>
              <a:t>Siervo malo y negligente</a:t>
            </a:r>
            <a:r>
              <a:rPr lang="es-SV" sz="3600" dirty="0"/>
              <a:t>, sabías que siego donde no sembré, y que recojo donde no esparcí. Por tanto, </a:t>
            </a:r>
            <a:r>
              <a:rPr lang="es-SV" sz="3600" b="1" i="1" dirty="0"/>
              <a:t>debías haber dado mi dinero a los banqueros</a:t>
            </a:r>
            <a:r>
              <a:rPr lang="es-SV" sz="3600" dirty="0"/>
              <a:t>, y al venir yo, </a:t>
            </a:r>
            <a:r>
              <a:rPr lang="es-SV" sz="3600" b="1" i="1" dirty="0"/>
              <a:t>hubiera recibido lo que es mío </a:t>
            </a:r>
            <a:r>
              <a:rPr lang="es-SV" sz="3600" dirty="0"/>
              <a:t>con los intereses.”</a:t>
            </a:r>
          </a:p>
          <a:p>
            <a:pPr lvl="1"/>
            <a:r>
              <a:rPr lang="es-ES" dirty="0"/>
              <a:t>M</a:t>
            </a:r>
            <a:r>
              <a:rPr lang="es-SV" dirty="0"/>
              <a:t>ateo 25:26-27</a:t>
            </a:r>
          </a:p>
          <a:p>
            <a:pPr marL="0" indent="0">
              <a:buNone/>
            </a:pPr>
            <a:r>
              <a:rPr lang="es-SV" dirty="0"/>
              <a:t/>
            </a:r>
            <a:br>
              <a:rPr lang="es-SV" dirty="0"/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93172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Criterios para el control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7603671" cy="4351338"/>
          </a:xfrm>
        </p:spPr>
        <p:txBody>
          <a:bodyPr>
            <a:normAutofit lnSpcReduction="10000"/>
          </a:bodyPr>
          <a:lstStyle/>
          <a:p>
            <a:r>
              <a:rPr lang="es-SV" dirty="0"/>
              <a:t>Debe haber estándares clave de desempeño (</a:t>
            </a:r>
            <a:r>
              <a:rPr lang="es-SV" dirty="0" err="1"/>
              <a:t>KPI´s</a:t>
            </a:r>
            <a:r>
              <a:rPr lang="es-SV" dirty="0" smtClean="0"/>
              <a:t>)</a:t>
            </a:r>
          </a:p>
          <a:p>
            <a:r>
              <a:rPr lang="es-SV" dirty="0" smtClean="0"/>
              <a:t>Deben estar en función de los objetivos del puesto</a:t>
            </a:r>
          </a:p>
          <a:p>
            <a:r>
              <a:rPr lang="es-SV" dirty="0" smtClean="0"/>
              <a:t>Los objetivos deben de ser realistas y medibles.</a:t>
            </a:r>
          </a:p>
          <a:p>
            <a:r>
              <a:rPr lang="es-SV" dirty="0"/>
              <a:t>Debe de haber un marco de tiempo de </a:t>
            </a:r>
            <a:r>
              <a:rPr lang="es-SV" dirty="0" smtClean="0"/>
              <a:t>referencia.</a:t>
            </a:r>
          </a:p>
          <a:p>
            <a:r>
              <a:rPr lang="es-SV" dirty="0" smtClean="0"/>
              <a:t>Debe ser acorde a su nivel de responsabilidad.</a:t>
            </a:r>
          </a:p>
          <a:p>
            <a:r>
              <a:rPr lang="es-SV" dirty="0" smtClean="0"/>
              <a:t>Debe de proveerse de los recursos necesarios para su cumplimiento.</a:t>
            </a:r>
          </a:p>
          <a:p>
            <a:pPr marL="0" indent="0">
              <a:buNone/>
            </a:pPr>
            <a:endParaRPr lang="es-SV" dirty="0" smtClean="0"/>
          </a:p>
          <a:p>
            <a:endParaRPr lang="es-SV" dirty="0"/>
          </a:p>
        </p:txBody>
      </p:sp>
      <p:pic>
        <p:nvPicPr>
          <p:cNvPr id="8194" name="Picture 2" descr="Resultado de imagen de medicion del desemp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98" y="1690688"/>
            <a:ext cx="3905602" cy="42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80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Evaluación y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s-SV" dirty="0"/>
          </a:p>
          <a:p>
            <a:r>
              <a:rPr lang="es-SV" sz="3600" b="1" i="1" dirty="0"/>
              <a:t>“Quitadle, pues, el talento, y dadlo al que tiene diez talentos</a:t>
            </a:r>
            <a:r>
              <a:rPr lang="es-SV" sz="3600" dirty="0"/>
              <a:t>.</a:t>
            </a:r>
            <a:r>
              <a:rPr lang="es-SV" sz="3600" b="1" baseline="30000" dirty="0"/>
              <a:t> </a:t>
            </a:r>
            <a:r>
              <a:rPr lang="es-SV" sz="3600" dirty="0"/>
              <a:t>Porque al que tiene, le será dado, y tendrá más; y al que no tiene, aun lo que tiene le será quitado.”</a:t>
            </a:r>
          </a:p>
          <a:p>
            <a:pPr lvl="1"/>
            <a:r>
              <a:rPr lang="es-ES" dirty="0"/>
              <a:t>M</a:t>
            </a:r>
            <a:r>
              <a:rPr lang="es-SV" dirty="0"/>
              <a:t>ateo 25:28-29</a:t>
            </a: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09945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Las Amonestaciones y Despidos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“El que tiene en poco la </a:t>
            </a:r>
            <a:r>
              <a:rPr lang="es-SV" sz="3200" b="1" dirty="0"/>
              <a:t>disciplina</a:t>
            </a:r>
            <a:r>
              <a:rPr lang="es-SV" sz="3200" dirty="0"/>
              <a:t> menosprecia su alma; Mas el que escucha </a:t>
            </a:r>
            <a:r>
              <a:rPr lang="es-SV" sz="3200" b="1" i="1" dirty="0"/>
              <a:t>la corrección </a:t>
            </a:r>
            <a:r>
              <a:rPr lang="es-SV" sz="3200" dirty="0"/>
              <a:t>tiene entendimiento.”</a:t>
            </a:r>
          </a:p>
          <a:p>
            <a:pPr lvl="1"/>
            <a:r>
              <a:rPr lang="es-SV" dirty="0"/>
              <a:t>Proverbios 15:32</a:t>
            </a:r>
          </a:p>
          <a:p>
            <a:pPr marL="457200" lvl="1" indent="0">
              <a:buNone/>
            </a:pPr>
            <a:endParaRPr lang="es-SV" dirty="0"/>
          </a:p>
          <a:p>
            <a:r>
              <a:rPr lang="es-SV" sz="3200" dirty="0"/>
              <a:t>“Hijo mío, no menosprecies </a:t>
            </a:r>
            <a:r>
              <a:rPr lang="es-SV" sz="3200" b="1" i="1" dirty="0"/>
              <a:t>la disciplina </a:t>
            </a:r>
            <a:r>
              <a:rPr lang="es-SV" sz="3200" dirty="0"/>
              <a:t>del Señor, ni desmayes cuando eres </a:t>
            </a:r>
            <a:r>
              <a:rPr lang="es-SV" sz="3200" b="1" i="1" dirty="0"/>
              <a:t>reprendido</a:t>
            </a:r>
            <a:r>
              <a:rPr lang="es-SV" sz="3200" dirty="0"/>
              <a:t> por él; Porque el Señor </a:t>
            </a:r>
            <a:r>
              <a:rPr lang="es-SV" sz="3200" b="1" i="1" dirty="0"/>
              <a:t>al que ama, disciplina</a:t>
            </a:r>
            <a:r>
              <a:rPr lang="es-SV" sz="3200" dirty="0"/>
              <a:t>”.</a:t>
            </a:r>
          </a:p>
          <a:p>
            <a:pPr lvl="1"/>
            <a:r>
              <a:rPr lang="es-SV" dirty="0"/>
              <a:t>Hebreos 12:5-6</a:t>
            </a:r>
          </a:p>
        </p:txBody>
      </p:sp>
    </p:spTree>
    <p:extLst>
      <p:ext uri="{BB962C8B-B14F-4D97-AF65-F5344CB8AC3E}">
        <p14:creationId xmlns:p14="http://schemas.microsoft.com/office/powerpoint/2010/main" val="1336647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Amonestando a los ociosos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“También os rogamos, hermanos, </a:t>
            </a:r>
            <a:r>
              <a:rPr lang="es-SV" sz="3600" b="1" i="1" dirty="0" smtClean="0"/>
              <a:t>que amonestéis a los ociosos</a:t>
            </a:r>
            <a:r>
              <a:rPr lang="es-SV" sz="3600" dirty="0" smtClean="0"/>
              <a:t>, que alentéis a los de poco ánimo, que sostengáis a los débiles, que seáis pacientes para con todos.”</a:t>
            </a:r>
          </a:p>
          <a:p>
            <a:pPr lvl="1"/>
            <a:r>
              <a:rPr lang="es-SV" dirty="0" smtClean="0"/>
              <a:t>1 Tesalonicenses 5:14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5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Antes de cualquier despido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Investigar bien los hechos</a:t>
            </a:r>
          </a:p>
          <a:p>
            <a:r>
              <a:rPr lang="es-SV" sz="3600" dirty="0"/>
              <a:t>“No se tomará en cuenta </a:t>
            </a:r>
            <a:r>
              <a:rPr lang="es-SV" sz="3600" b="1" i="1" dirty="0"/>
              <a:t>a un solo testigo </a:t>
            </a:r>
            <a:r>
              <a:rPr lang="es-SV" sz="3600" dirty="0"/>
              <a:t>contra ninguno en cualquier delito ni en cualquier pecado, en relación con cualquiera ofensa cometida. Sólo por el </a:t>
            </a:r>
            <a:r>
              <a:rPr lang="es-SV" sz="3600" b="1" i="1" dirty="0"/>
              <a:t>testimonio de dos o tres testigos</a:t>
            </a:r>
            <a:r>
              <a:rPr lang="es-SV" sz="3600" dirty="0"/>
              <a:t> se mantendrá la acusación.”</a:t>
            </a:r>
          </a:p>
          <a:p>
            <a:pPr lvl="1"/>
            <a:r>
              <a:rPr lang="es-SV" dirty="0"/>
              <a:t>Deuteronomio 19:15</a:t>
            </a:r>
          </a:p>
        </p:txBody>
      </p:sp>
    </p:spTree>
    <p:extLst>
      <p:ext uri="{BB962C8B-B14F-4D97-AF65-F5344CB8AC3E}">
        <p14:creationId xmlns:p14="http://schemas.microsoft.com/office/powerpoint/2010/main" val="3255064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Antes de cualquier despido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dirty="0"/>
              <a:t>Asegurarse que la conducta esperada está clara para el personal</a:t>
            </a:r>
          </a:p>
          <a:p>
            <a:r>
              <a:rPr lang="es-SV" dirty="0"/>
              <a:t>Asegurarse que está clara la medición del desempeño.</a:t>
            </a:r>
          </a:p>
          <a:p>
            <a:r>
              <a:rPr lang="es-SV" dirty="0"/>
              <a:t>Asegurarse que los causales de despido son conocidos por todos.</a:t>
            </a:r>
          </a:p>
          <a:p>
            <a:r>
              <a:rPr lang="es-SV" dirty="0"/>
              <a:t>Asegurarse que ha habido un proceso disciplinario previo y oportuno que brinde la oportunidad de corrección. 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9218" name="Picture 2" descr="Resultado de imagen de despido de pers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15" y="4317039"/>
            <a:ext cx="3961492" cy="222073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3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Importante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dirty="0"/>
              <a:t>No aplicar en momentos de enojo</a:t>
            </a:r>
          </a:p>
          <a:p>
            <a:pPr lvl="1"/>
            <a:r>
              <a:rPr lang="es-SV" sz="3200" dirty="0"/>
              <a:t>“Como ciudad derribada y sin muro</a:t>
            </a:r>
            <a:br>
              <a:rPr lang="es-SV" sz="3200" dirty="0"/>
            </a:br>
            <a:r>
              <a:rPr lang="es-SV" sz="3200" dirty="0"/>
              <a:t>Es el hombre </a:t>
            </a:r>
            <a:r>
              <a:rPr lang="es-SV" sz="3200" b="1" i="1" dirty="0"/>
              <a:t>cuyo espíritu no tiene rienda</a:t>
            </a:r>
            <a:r>
              <a:rPr lang="es-SV" sz="3200" dirty="0"/>
              <a:t>.”</a:t>
            </a:r>
          </a:p>
          <a:p>
            <a:pPr lvl="2"/>
            <a:r>
              <a:rPr lang="es-SV" sz="2800" dirty="0"/>
              <a:t>Proverbios 25:28</a:t>
            </a:r>
          </a:p>
        </p:txBody>
      </p:sp>
      <p:pic>
        <p:nvPicPr>
          <p:cNvPr id="5122" name="Picture 2" descr="Resultado de imagen de jefe enoja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34" y="1825625"/>
            <a:ext cx="4268343" cy="426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06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Razones de </a:t>
            </a:r>
            <a:r>
              <a:rPr lang="es-SV" dirty="0" smtClean="0"/>
              <a:t>despido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229" y="1825624"/>
            <a:ext cx="10994571" cy="4738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SV" dirty="0"/>
          </a:p>
          <a:p>
            <a:r>
              <a:rPr lang="es-SV" sz="3200" dirty="0"/>
              <a:t>“Vosotros corríais bien; ¿quién os estorbó para no obedecer a la verdad? Esta persuasión no procede de aquel que nos llama. </a:t>
            </a:r>
            <a:r>
              <a:rPr lang="es-SV" sz="3200" b="1" i="1" dirty="0"/>
              <a:t>Un poco de levadura leuda toda la masa”</a:t>
            </a:r>
            <a:r>
              <a:rPr lang="es-SV" sz="3200" dirty="0"/>
              <a:t>.</a:t>
            </a:r>
          </a:p>
          <a:p>
            <a:pPr lvl="1"/>
            <a:r>
              <a:rPr lang="es-SV" dirty="0"/>
              <a:t>Gálatas 5:9</a:t>
            </a:r>
          </a:p>
          <a:p>
            <a:pPr lvl="1"/>
            <a:endParaRPr lang="es-SV" dirty="0"/>
          </a:p>
          <a:p>
            <a:r>
              <a:rPr lang="es-SV" sz="3200" dirty="0"/>
              <a:t>“Yo confío respecto de vosotros en el Señor, que no pensaréis de otro modo; </a:t>
            </a:r>
            <a:r>
              <a:rPr lang="es-SV" sz="3200" b="1" i="1" dirty="0"/>
              <a:t>mas el que os perturba, llevará la sentencia</a:t>
            </a:r>
            <a:r>
              <a:rPr lang="es-SV" sz="3200" dirty="0"/>
              <a:t>, quienquiera que sea”.</a:t>
            </a:r>
          </a:p>
          <a:p>
            <a:pPr lvl="1"/>
            <a:r>
              <a:rPr lang="es-SV" dirty="0"/>
              <a:t>Gálatas 5:10</a:t>
            </a:r>
          </a:p>
        </p:txBody>
      </p:sp>
    </p:spTree>
    <p:extLst>
      <p:ext uri="{BB962C8B-B14F-4D97-AF65-F5344CB8AC3E}">
        <p14:creationId xmlns:p14="http://schemas.microsoft.com/office/powerpoint/2010/main" val="74880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/>
              <a:t>Acitividades</a:t>
            </a:r>
            <a:r>
              <a:rPr lang="es-SV" dirty="0"/>
              <a:t> de la gestión del talento humano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Reclutamiento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Selecci</a:t>
            </a:r>
            <a:r>
              <a:rPr lang="es-SV" dirty="0" err="1"/>
              <a:t>ón</a:t>
            </a:r>
            <a:endParaRPr lang="es-SV" dirty="0"/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Contratación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Inducción 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Capacitación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Motivación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Compensación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Control 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Evaluación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Ajustes</a:t>
            </a:r>
          </a:p>
        </p:txBody>
      </p:sp>
      <p:pic>
        <p:nvPicPr>
          <p:cNvPr id="4098" name="Picture 2" descr="Resultado de imagen de posiciones en el futbol formacion 4-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3" y="2442203"/>
            <a:ext cx="5306600" cy="26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87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Deshonestidad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SV" dirty="0"/>
              <a:t>Engaño en el CV</a:t>
            </a:r>
          </a:p>
          <a:p>
            <a:r>
              <a:rPr lang="es-SV" dirty="0"/>
              <a:t>Robos evidentes</a:t>
            </a:r>
          </a:p>
          <a:p>
            <a:pPr lvl="1"/>
            <a:r>
              <a:rPr lang="es-SV" dirty="0"/>
              <a:t>Por falta de controles</a:t>
            </a:r>
          </a:p>
          <a:p>
            <a:pPr lvl="1"/>
            <a:r>
              <a:rPr lang="es-SV" dirty="0"/>
              <a:t>Premeditado</a:t>
            </a:r>
          </a:p>
          <a:p>
            <a:r>
              <a:rPr lang="es-SV" dirty="0"/>
              <a:t>Tipos </a:t>
            </a:r>
          </a:p>
          <a:p>
            <a:pPr lvl="1"/>
            <a:r>
              <a:rPr lang="es-SV" dirty="0"/>
              <a:t>Soborno</a:t>
            </a:r>
          </a:p>
          <a:p>
            <a:pPr lvl="1"/>
            <a:r>
              <a:rPr lang="es-SV" dirty="0"/>
              <a:t>Fraudes </a:t>
            </a:r>
          </a:p>
          <a:p>
            <a:pPr lvl="1"/>
            <a:r>
              <a:rPr lang="es-SV" dirty="0"/>
              <a:t>Robo de dinero</a:t>
            </a:r>
          </a:p>
          <a:p>
            <a:pPr lvl="1"/>
            <a:r>
              <a:rPr lang="es-SV" dirty="0"/>
              <a:t>Extracción de información confidencial</a:t>
            </a:r>
          </a:p>
          <a:p>
            <a:pPr lvl="1"/>
            <a:endParaRPr lang="es-SV" dirty="0"/>
          </a:p>
          <a:p>
            <a:pPr lvl="1"/>
            <a:endParaRPr lang="es-SV" dirty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148" name="Picture 4" descr="Resultado de imagen de deshonestid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69" y="2173357"/>
            <a:ext cx="5304354" cy="30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61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El caso de Judas Iscariote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“Y dijo uno de sus discípulos, Judas Iscariote, hijo de Simón, </a:t>
            </a:r>
            <a:r>
              <a:rPr lang="es-SV" sz="3200" b="1" i="1" dirty="0"/>
              <a:t>el que le había de entregar</a:t>
            </a:r>
            <a:r>
              <a:rPr lang="es-SV" sz="3200" dirty="0"/>
              <a:t>: ¿Por qué no fue este perfume vendido por trescientos denarios, y dado a los pobres?. Pero dijo esto, no porque se cuidara de los pobres, sino porque </a:t>
            </a:r>
            <a:r>
              <a:rPr lang="es-SV" sz="3200" b="1" i="1" dirty="0"/>
              <a:t>era ladrón, y teniendo la bolsa, sustraía de lo que se echaba en ella.”</a:t>
            </a:r>
          </a:p>
          <a:p>
            <a:pPr lvl="1"/>
            <a:r>
              <a:rPr lang="es-SV" dirty="0"/>
              <a:t>Juan 12:4-6</a:t>
            </a:r>
          </a:p>
        </p:txBody>
      </p:sp>
    </p:spTree>
    <p:extLst>
      <p:ext uri="{BB962C8B-B14F-4D97-AF65-F5344CB8AC3E}">
        <p14:creationId xmlns:p14="http://schemas.microsoft.com/office/powerpoint/2010/main" val="2660984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Desobediencia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878" y="1785868"/>
            <a:ext cx="10515600" cy="4351338"/>
          </a:xfrm>
        </p:spPr>
        <p:txBody>
          <a:bodyPr/>
          <a:lstStyle/>
          <a:p>
            <a:r>
              <a:rPr lang="es-SV" sz="3600" dirty="0"/>
              <a:t>“Y Samuel dijo: ¿Se complace Jehová tanto en los holocaustos y víctimas, como en que se </a:t>
            </a:r>
            <a:r>
              <a:rPr lang="es-SV" sz="3600" b="1" i="1" dirty="0"/>
              <a:t>obedezca </a:t>
            </a:r>
            <a:r>
              <a:rPr lang="es-SV" sz="3600" dirty="0"/>
              <a:t>a las palabras de Jehová? Ciertamente el </a:t>
            </a:r>
            <a:r>
              <a:rPr lang="es-SV" sz="3600" b="1" i="1" dirty="0"/>
              <a:t>obedecer</a:t>
            </a:r>
            <a:r>
              <a:rPr lang="es-SV" sz="3600" dirty="0"/>
              <a:t> es mejor que los sacrificios, y el </a:t>
            </a:r>
            <a:r>
              <a:rPr lang="es-SV" sz="3600" b="1" i="1" dirty="0"/>
              <a:t>prestar atención </a:t>
            </a:r>
            <a:r>
              <a:rPr lang="es-SV" sz="3600" dirty="0"/>
              <a:t>que la grosura de los carneros.”</a:t>
            </a:r>
          </a:p>
          <a:p>
            <a:pPr lvl="1"/>
            <a:r>
              <a:rPr lang="es-ES" dirty="0"/>
              <a:t>1</a:t>
            </a:r>
            <a:r>
              <a:rPr lang="es-SV" dirty="0"/>
              <a:t> Samuel 15:20</a:t>
            </a:r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10" y="4176414"/>
            <a:ext cx="3879574" cy="257639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61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85530" y="1983783"/>
            <a:ext cx="8075067" cy="5377912"/>
          </a:xfrm>
        </p:spPr>
        <p:txBody>
          <a:bodyPr/>
          <a:lstStyle/>
          <a:p>
            <a:r>
              <a:rPr lang="es-SV" sz="3600" dirty="0"/>
              <a:t>“Porque como pecado de adivinación es la </a:t>
            </a:r>
            <a:r>
              <a:rPr lang="es-SV" sz="3600" b="1" i="1" dirty="0"/>
              <a:t>rebelión</a:t>
            </a:r>
            <a:r>
              <a:rPr lang="es-SV" sz="3600" dirty="0"/>
              <a:t>, y como ídolos e idolatría la obstinación. Por cuanto tú desechaste la palabra de Jehová, </a:t>
            </a:r>
            <a:r>
              <a:rPr lang="es-SV" sz="3600" b="1" i="1" dirty="0"/>
              <a:t>él también te ha desechado para que no seas rey</a:t>
            </a:r>
            <a:r>
              <a:rPr lang="es-SV" sz="3600" dirty="0"/>
              <a:t>.”</a:t>
            </a:r>
          </a:p>
          <a:p>
            <a:pPr lvl="1"/>
            <a:r>
              <a:rPr lang="es-ES" dirty="0"/>
              <a:t>1</a:t>
            </a:r>
            <a:r>
              <a:rPr lang="es-SV" dirty="0"/>
              <a:t> Samuel 15:23</a:t>
            </a:r>
          </a:p>
        </p:txBody>
      </p:sp>
      <p:pic>
        <p:nvPicPr>
          <p:cNvPr id="7170" name="Picture 2" descr="Resultado de imagen de saul es desechado por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63" y="1653346"/>
            <a:ext cx="3092404" cy="421803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26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Pereza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565" y="1825625"/>
            <a:ext cx="9488557" cy="4787210"/>
          </a:xfrm>
        </p:spPr>
        <p:txBody>
          <a:bodyPr>
            <a:normAutofit/>
          </a:bodyPr>
          <a:lstStyle/>
          <a:p>
            <a:r>
              <a:rPr lang="es-SV" sz="3200" dirty="0"/>
              <a:t>“Porque también cuando estábamos con vosotros, os ordenábamos esto: </a:t>
            </a:r>
            <a:r>
              <a:rPr lang="es-SV" sz="3200" b="1" i="1" dirty="0"/>
              <a:t>Si alguno no quiere trabajar, tampoco coma</a:t>
            </a:r>
            <a:r>
              <a:rPr lang="es-SV" sz="3200" dirty="0"/>
              <a:t>. Porque oímos que algunos de entre vosotros andan desordenadamente, no trabajando en nada, </a:t>
            </a:r>
            <a:r>
              <a:rPr lang="es-SV" sz="3200" b="1" i="1" dirty="0"/>
              <a:t>sino entremetiéndose en lo ajeno.</a:t>
            </a:r>
            <a:r>
              <a:rPr lang="es-SV" sz="3200" dirty="0"/>
              <a:t>”</a:t>
            </a:r>
          </a:p>
          <a:p>
            <a:pPr lvl="1"/>
            <a:r>
              <a:rPr lang="es-ES" dirty="0"/>
              <a:t>2</a:t>
            </a:r>
            <a:r>
              <a:rPr lang="es-SV" dirty="0"/>
              <a:t> Tesalonicenses 3:10-11</a:t>
            </a:r>
          </a:p>
          <a:p>
            <a:pPr lvl="1"/>
            <a:endParaRPr lang="es-ES" dirty="0"/>
          </a:p>
          <a:p>
            <a:r>
              <a:rPr lang="es-SV" sz="3200" dirty="0"/>
              <a:t>“Como el vinagre a los dientes, y como el humo a los ojos, Así es el </a:t>
            </a:r>
            <a:r>
              <a:rPr lang="es-SV" sz="3200" b="1" dirty="0"/>
              <a:t>perezoso</a:t>
            </a:r>
            <a:r>
              <a:rPr lang="es-SV" sz="3200" dirty="0"/>
              <a:t> a los que lo envían.”</a:t>
            </a:r>
          </a:p>
          <a:p>
            <a:pPr lvl="1"/>
            <a:r>
              <a:rPr lang="es-ES" dirty="0"/>
              <a:t>P</a:t>
            </a:r>
            <a:r>
              <a:rPr lang="es-SV" dirty="0" err="1"/>
              <a:t>roverbios</a:t>
            </a:r>
            <a:r>
              <a:rPr lang="es-SV" dirty="0"/>
              <a:t> 10:26</a:t>
            </a:r>
          </a:p>
          <a:p>
            <a:endParaRPr lang="es-SV" dirty="0"/>
          </a:p>
        </p:txBody>
      </p:sp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9224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96" y="0"/>
            <a:ext cx="3130904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56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Problemas de inmoralidad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/>
              <a:t>“El hombre malo, </a:t>
            </a:r>
            <a:r>
              <a:rPr lang="es-SV" sz="3600" b="1" i="1" dirty="0"/>
              <a:t>el hombre depravado</a:t>
            </a:r>
            <a:r>
              <a:rPr lang="es-SV" sz="3600" dirty="0"/>
              <a:t>, es el que anda en perversidad de boca; que guiña los ojos, que habla con los pies, que hace señas con los dedos. </a:t>
            </a:r>
            <a:r>
              <a:rPr lang="es-SV" sz="3600" b="1" i="1" dirty="0"/>
              <a:t>Perversidades hay en su corazón</a:t>
            </a:r>
            <a:r>
              <a:rPr lang="es-SV" sz="3600" dirty="0"/>
              <a:t>; anda pensando el mal en todo tiempo</a:t>
            </a:r>
            <a:r>
              <a:rPr lang="es-SV" sz="3600" b="1" i="1" dirty="0"/>
              <a:t>; siembra las discordias.”</a:t>
            </a:r>
          </a:p>
          <a:p>
            <a:pPr lvl="1"/>
            <a:r>
              <a:rPr lang="es-SV" dirty="0"/>
              <a:t>Proverbios 6:12-14</a:t>
            </a:r>
          </a:p>
          <a:p>
            <a:pPr lvl="1"/>
            <a:endParaRPr lang="es-SV" dirty="0"/>
          </a:p>
          <a:p>
            <a:r>
              <a:rPr lang="es-SV" sz="2000" i="1" dirty="0"/>
              <a:t>*Depravado: Que tiene una conducta sexual que se considera fuera de lo normal o de lo moralmente aceptado.</a:t>
            </a:r>
          </a:p>
        </p:txBody>
      </p:sp>
    </p:spTree>
    <p:extLst>
      <p:ext uri="{BB962C8B-B14F-4D97-AF65-F5344CB8AC3E}">
        <p14:creationId xmlns:p14="http://schemas.microsoft.com/office/powerpoint/2010/main" val="2373950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Error de contratación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Ayudar a colocarlo en otra posición</a:t>
            </a:r>
          </a:p>
          <a:p>
            <a:r>
              <a:rPr lang="es-SV" dirty="0"/>
              <a:t>Ayudar a colocarlo en otra empresa</a:t>
            </a:r>
          </a:p>
          <a:p>
            <a:r>
              <a:rPr lang="es-SV" dirty="0"/>
              <a:t>Brindarle un tiempo prudente para encontrar un nuevo trabajo</a:t>
            </a:r>
          </a:p>
          <a:p>
            <a:r>
              <a:rPr lang="es-SV" dirty="0"/>
              <a:t>Proveer de una carta de referencia con las virtudes del empleado.</a:t>
            </a:r>
          </a:p>
          <a:p>
            <a:r>
              <a:rPr lang="es-SV" dirty="0"/>
              <a:t>Proveer de una indemnización justa.</a:t>
            </a:r>
          </a:p>
        </p:txBody>
      </p:sp>
    </p:spTree>
    <p:extLst>
      <p:ext uri="{BB962C8B-B14F-4D97-AF65-F5344CB8AC3E}">
        <p14:creationId xmlns:p14="http://schemas.microsoft.com/office/powerpoint/2010/main" val="31996766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SV" dirty="0" err="1"/>
              <a:t>uándo</a:t>
            </a:r>
            <a:r>
              <a:rPr lang="es-SV" dirty="0"/>
              <a:t> suspender un proceso de despido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Cuando </a:t>
            </a:r>
            <a:r>
              <a:rPr lang="es-SV" dirty="0"/>
              <a:t>el empleado está pasando por una crisis temporal. </a:t>
            </a:r>
            <a:endParaRPr lang="es-SV" dirty="0" smtClean="0"/>
          </a:p>
          <a:p>
            <a:pPr lvl="1"/>
            <a:r>
              <a:rPr lang="es-SV" dirty="0" smtClean="0"/>
              <a:t>“</a:t>
            </a:r>
            <a:r>
              <a:rPr lang="es-SV" dirty="0"/>
              <a:t>En todo tiempo ama el amigo, y es como un hermano   en tiempo de angustia”. Proverbios 17:17</a:t>
            </a:r>
          </a:p>
          <a:p>
            <a:r>
              <a:rPr lang="es-SV" dirty="0" smtClean="0"/>
              <a:t>Cuando el empleado corrige el error, hay restauración  y se </a:t>
            </a:r>
            <a:r>
              <a:rPr lang="es-SV" dirty="0"/>
              <a:t>muestra arrepentimiento genuino</a:t>
            </a:r>
            <a:r>
              <a:rPr lang="es-SV" dirty="0" smtClean="0"/>
              <a:t>.</a:t>
            </a:r>
          </a:p>
          <a:p>
            <a:pPr lvl="1"/>
            <a:r>
              <a:rPr lang="es-SV" dirty="0" smtClean="0"/>
              <a:t>“El</a:t>
            </a:r>
            <a:r>
              <a:rPr lang="es-SV" dirty="0"/>
              <a:t> que encubre sus pecados no prosperará; Mas el que los confiesa y se aparta alcanzará misericordia</a:t>
            </a:r>
            <a:r>
              <a:rPr lang="es-SV" dirty="0" smtClean="0"/>
              <a:t>.”</a:t>
            </a:r>
          </a:p>
          <a:p>
            <a:pPr lvl="2"/>
            <a:r>
              <a:rPr lang="es-SV" dirty="0" smtClean="0"/>
              <a:t>Proverbios 28:13</a:t>
            </a:r>
          </a:p>
          <a:p>
            <a:r>
              <a:rPr lang="es-SV" dirty="0"/>
              <a:t>Cuando la gravedad de la infracción no lo amerita.</a:t>
            </a:r>
          </a:p>
          <a:p>
            <a:pPr marL="0" indent="0">
              <a:buNone/>
            </a:pPr>
            <a:endParaRPr lang="es-SV" dirty="0" smtClean="0"/>
          </a:p>
          <a:p>
            <a:pPr lvl="1"/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0796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Nuestro estilo de gestión: </a:t>
            </a:r>
            <a:br>
              <a:rPr lang="es-SV" dirty="0" smtClean="0"/>
            </a:br>
            <a:r>
              <a:rPr lang="es-SV" dirty="0" smtClean="0"/>
              <a:t>con misericordia y verdad.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SV" sz="3600" dirty="0"/>
          </a:p>
          <a:p>
            <a:pPr algn="ctr"/>
            <a:r>
              <a:rPr lang="es-SV" sz="3600" dirty="0" smtClean="0"/>
              <a:t>“</a:t>
            </a:r>
            <a:r>
              <a:rPr lang="es-SV" sz="3600" dirty="0"/>
              <a:t>Nunca se aparten de ti la </a:t>
            </a:r>
            <a:r>
              <a:rPr lang="es-SV" sz="3600" b="1" i="1" dirty="0"/>
              <a:t>misericordia y la verdad</a:t>
            </a:r>
            <a:r>
              <a:rPr lang="es-SV" sz="3600" dirty="0"/>
              <a:t>; átalas a tu cuello, escríbelas en la tabla de tu corazón; y </a:t>
            </a:r>
            <a:r>
              <a:rPr lang="es-SV" sz="3600" b="1" i="1" dirty="0"/>
              <a:t>hallarás gracia y buena opinión </a:t>
            </a:r>
            <a:r>
              <a:rPr lang="es-SV" sz="3600" dirty="0"/>
              <a:t>ante los ojos de Dios y de los hombres”.</a:t>
            </a:r>
          </a:p>
          <a:p>
            <a:pPr lvl="2" algn="ctr"/>
            <a:r>
              <a:rPr lang="es-SV" dirty="0"/>
              <a:t>Proverbios 3:2-4</a:t>
            </a:r>
          </a:p>
        </p:txBody>
      </p:sp>
      <p:sp>
        <p:nvSpPr>
          <p:cNvPr id="4" name="Rectángulo: esquinas redondeadas 3"/>
          <p:cNvSpPr/>
          <p:nvPr/>
        </p:nvSpPr>
        <p:spPr>
          <a:xfrm>
            <a:off x="944218" y="2158767"/>
            <a:ext cx="10409582" cy="2835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5051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DIOS TAMBIÉN TIENE SUS ESTÁNDARES DE DESEMPEÑO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Sobre los cuales el hombre es medido y hay consecuencias de transgredir su ley.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8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 la Selección del Personal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974" y="1690687"/>
            <a:ext cx="9528313" cy="2960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Determina la capacidad de </a:t>
            </a:r>
            <a:r>
              <a:rPr lang="es-ES_tradnl" b="1" i="1" dirty="0"/>
              <a:t>crecimiento</a:t>
            </a:r>
            <a:r>
              <a:rPr lang="es-ES_tradnl" dirty="0"/>
              <a:t> de la empresa.</a:t>
            </a:r>
            <a:endParaRPr lang="es-ES_tradnl" b="1" i="1" dirty="0"/>
          </a:p>
          <a:p>
            <a:r>
              <a:rPr lang="es-ES_tradnl" dirty="0"/>
              <a:t>Influye en el </a:t>
            </a:r>
            <a:r>
              <a:rPr lang="es-ES_tradnl" b="1" i="1" dirty="0"/>
              <a:t>clima laboral </a:t>
            </a:r>
            <a:r>
              <a:rPr lang="es-ES_tradnl" dirty="0"/>
              <a:t>de toda organización.</a:t>
            </a:r>
          </a:p>
          <a:p>
            <a:r>
              <a:rPr lang="es-ES_tradnl" dirty="0"/>
              <a:t>Determina la capacidad de </a:t>
            </a:r>
            <a:r>
              <a:rPr lang="es-ES_tradnl" b="1" i="1" dirty="0"/>
              <a:t>trabajar en equipo</a:t>
            </a:r>
            <a:r>
              <a:rPr lang="es-ES_tradnl" dirty="0"/>
              <a:t>. </a:t>
            </a:r>
          </a:p>
          <a:p>
            <a:r>
              <a:rPr lang="es-ES_tradnl" dirty="0"/>
              <a:t>Afecta la </a:t>
            </a:r>
            <a:r>
              <a:rPr lang="es-ES_tradnl" b="1" i="1" dirty="0"/>
              <a:t>seguridad</a:t>
            </a:r>
            <a:r>
              <a:rPr lang="es-ES_tradnl" dirty="0"/>
              <a:t> de la compañía.</a:t>
            </a:r>
          </a:p>
          <a:p>
            <a:r>
              <a:rPr lang="es-ES_tradnl" dirty="0"/>
              <a:t>Afecta la </a:t>
            </a:r>
            <a:r>
              <a:rPr lang="es-ES_tradnl" b="1" i="1" dirty="0"/>
              <a:t>rentabilidad</a:t>
            </a:r>
            <a:r>
              <a:rPr lang="es-ES_tradnl" dirty="0"/>
              <a:t>.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5" name="Picture 2" descr="Resultado de imagen de la importancia del personal en las empre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49" y="4651512"/>
            <a:ext cx="2666902" cy="200017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17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muerte como pena máxima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“He </a:t>
            </a:r>
            <a:r>
              <a:rPr lang="es-SV" sz="3600" dirty="0"/>
              <a:t>aquí que todas las almas son mías; como el alma del padre, así el alma del hijo es mía; </a:t>
            </a:r>
            <a:r>
              <a:rPr lang="es-SV" sz="3600" b="1" i="1" dirty="0"/>
              <a:t>el alma que pecare, esa morirá</a:t>
            </a:r>
            <a:r>
              <a:rPr lang="es-SV" sz="3600" dirty="0" smtClean="0"/>
              <a:t>.”</a:t>
            </a:r>
          </a:p>
          <a:p>
            <a:pPr lvl="1"/>
            <a:r>
              <a:rPr lang="es-SV" dirty="0" smtClean="0"/>
              <a:t>Ezequiel 18:4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700377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es-SV" sz="4000" dirty="0" smtClean="0"/>
              <a:t>Los diez mandamientos son el estándar de Dios</a:t>
            </a:r>
            <a:endParaRPr lang="es-SV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0629" y="1338943"/>
            <a:ext cx="6939642" cy="5519057"/>
          </a:xfr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dirty="0" smtClean="0"/>
              <a:t>No tendrás Dioses ajenos delante de mi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No te harás </a:t>
            </a:r>
            <a:r>
              <a:rPr lang="es-SV" dirty="0" smtClean="0"/>
              <a:t>imagen </a:t>
            </a:r>
            <a:r>
              <a:rPr lang="es-SV" dirty="0"/>
              <a:t>ni ninguna </a:t>
            </a:r>
            <a:r>
              <a:rPr lang="es-SV" dirty="0" smtClean="0"/>
              <a:t>semejanza….No </a:t>
            </a:r>
            <a:r>
              <a:rPr lang="es-SV" dirty="0"/>
              <a:t>te inclinarás a ellas, ni las </a:t>
            </a:r>
            <a:r>
              <a:rPr lang="es-SV" dirty="0" smtClean="0"/>
              <a:t>honrarás.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No tomarás el nombre de Jehová tu Dios en </a:t>
            </a:r>
            <a:r>
              <a:rPr lang="es-SV" dirty="0" smtClean="0"/>
              <a:t>vano.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Acuérdate del día de </a:t>
            </a:r>
            <a:r>
              <a:rPr lang="es-SV" dirty="0" smtClean="0"/>
              <a:t>reposo</a:t>
            </a:r>
            <a:r>
              <a:rPr lang="es-SV" dirty="0"/>
              <a:t> para </a:t>
            </a:r>
            <a:r>
              <a:rPr lang="es-SV" dirty="0" smtClean="0"/>
              <a:t>santificarlo.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Honra a tu padre y a tu </a:t>
            </a:r>
            <a:r>
              <a:rPr lang="es-SV" dirty="0" smtClean="0"/>
              <a:t>madre.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No matarás.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 smtClean="0"/>
              <a:t>No </a:t>
            </a:r>
            <a:r>
              <a:rPr lang="es-SV" dirty="0"/>
              <a:t>cometerás adulterio.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 smtClean="0"/>
              <a:t>No </a:t>
            </a:r>
            <a:r>
              <a:rPr lang="es-SV" dirty="0"/>
              <a:t>hurtarás.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 smtClean="0"/>
              <a:t>No </a:t>
            </a:r>
            <a:r>
              <a:rPr lang="es-SV" dirty="0"/>
              <a:t>hablarás contra tu prójimo falso testimonio.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 smtClean="0"/>
              <a:t>No codiciarás.</a:t>
            </a:r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pic>
        <p:nvPicPr>
          <p:cNvPr id="10242" name="Picture 2" descr="Imagen relaciona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57" y="2269670"/>
            <a:ext cx="4042457" cy="32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735785" y="1472684"/>
            <a:ext cx="2037481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SV" sz="2400" dirty="0"/>
              <a:t>É</a:t>
            </a:r>
            <a:r>
              <a:rPr lang="es-SV" sz="2400" dirty="0" smtClean="0"/>
              <a:t>xodo 20: 1-17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17228522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ley es una unidad: todo o nada.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“Porque </a:t>
            </a:r>
            <a:r>
              <a:rPr lang="es-SV" sz="3600" dirty="0"/>
              <a:t>cualquiera que guardare toda la ley, </a:t>
            </a:r>
            <a:r>
              <a:rPr lang="es-SV" sz="3600" b="1" i="1" dirty="0"/>
              <a:t>pero ofendiere en un punto</a:t>
            </a:r>
            <a:r>
              <a:rPr lang="es-SV" sz="3600" dirty="0"/>
              <a:t>, se hace </a:t>
            </a:r>
            <a:r>
              <a:rPr lang="es-SV" sz="3600" b="1" i="1" dirty="0"/>
              <a:t>culpable de todos</a:t>
            </a:r>
            <a:r>
              <a:rPr lang="es-SV" sz="3600" dirty="0" smtClean="0"/>
              <a:t>.”</a:t>
            </a:r>
          </a:p>
          <a:p>
            <a:pPr lvl="1"/>
            <a:r>
              <a:rPr lang="es-SV" dirty="0" smtClean="0"/>
              <a:t>Santiago 2:10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02079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ley nos pone bajo maldición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 smtClean="0"/>
              <a:t>“Porque todos los que dependen de las obras de la ley </a:t>
            </a:r>
            <a:r>
              <a:rPr lang="es-SV" sz="3600" b="1" i="1" dirty="0" smtClean="0"/>
              <a:t>están bajo maldición</a:t>
            </a:r>
            <a:r>
              <a:rPr lang="es-SV" sz="3600" dirty="0" smtClean="0"/>
              <a:t>, pues escrito está: Maldito todo aquel que no permaneciere en todas las cosas escritas en el libro de la ley </a:t>
            </a:r>
            <a:r>
              <a:rPr lang="es-SV" sz="3600" b="1" i="1" dirty="0" smtClean="0"/>
              <a:t>para hacerlas</a:t>
            </a:r>
            <a:r>
              <a:rPr lang="es-SV" sz="3600" dirty="0" smtClean="0"/>
              <a:t>.”</a:t>
            </a:r>
          </a:p>
          <a:p>
            <a:pPr lvl="2"/>
            <a:r>
              <a:rPr lang="es-SV" sz="2800" dirty="0" smtClean="0"/>
              <a:t>Gálatas 3:10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353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Y heredamos la muerte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4000" dirty="0" smtClean="0"/>
              <a:t>“Por </a:t>
            </a:r>
            <a:r>
              <a:rPr lang="es-SV" sz="4000" dirty="0"/>
              <a:t>tanto, como el pecado entró en el mundo por un hombre, </a:t>
            </a:r>
            <a:r>
              <a:rPr lang="es-SV" sz="4000" b="1" i="1" dirty="0"/>
              <a:t>y por el pecado la muerte</a:t>
            </a:r>
            <a:r>
              <a:rPr lang="es-SV" sz="4000" dirty="0"/>
              <a:t>, así la muerte pasó a todos los hombres, por cuanto </a:t>
            </a:r>
            <a:r>
              <a:rPr lang="es-SV" sz="4000" b="1" i="1" dirty="0"/>
              <a:t>todos pecaron</a:t>
            </a:r>
            <a:r>
              <a:rPr lang="es-SV" sz="4000" dirty="0" smtClean="0"/>
              <a:t>.”</a:t>
            </a:r>
          </a:p>
          <a:p>
            <a:pPr lvl="1"/>
            <a:r>
              <a:rPr lang="es-SV" sz="3200" dirty="0" smtClean="0"/>
              <a:t>Romanos 5:12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672262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Pero Cristo nos libera de esa maldición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“Cristo </a:t>
            </a:r>
            <a:r>
              <a:rPr lang="es-SV" sz="3600" b="1" i="1" dirty="0" smtClean="0"/>
              <a:t>nos redimió de la maldición</a:t>
            </a:r>
            <a:r>
              <a:rPr lang="es-SV" sz="3600" dirty="0" smtClean="0"/>
              <a:t> de la ley, hecho por nosotros maldición (porque escrito está: Maldito todo el que es colgado de un madero),…”</a:t>
            </a:r>
          </a:p>
          <a:p>
            <a:r>
              <a:rPr lang="es-SV" dirty="0" smtClean="0"/>
              <a:t>Gálatas 3:13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656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Cargando nuestro pecado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“Al que no conoció pecado, </a:t>
            </a:r>
            <a:r>
              <a:rPr lang="es-SV" sz="3600" b="1" i="1" dirty="0" smtClean="0"/>
              <a:t>por nosotros lo hizo pecado</a:t>
            </a:r>
            <a:r>
              <a:rPr lang="es-SV" sz="3600" dirty="0" smtClean="0"/>
              <a:t>, para que nosotros fuésemos hechos justicia de Dios en él.”</a:t>
            </a:r>
          </a:p>
          <a:p>
            <a:pPr lvl="1"/>
            <a:r>
              <a:rPr lang="es-SV" dirty="0" smtClean="0"/>
              <a:t>2 Corintios 5:21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91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reconciliarnos con el Padre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“que Dios estaba en Cristo </a:t>
            </a:r>
            <a:r>
              <a:rPr lang="es-SV" sz="3600" b="1" i="1" dirty="0" smtClean="0"/>
              <a:t>reconciliando consigo al mundo</a:t>
            </a:r>
            <a:r>
              <a:rPr lang="es-SV" sz="3600" dirty="0" smtClean="0"/>
              <a:t>, no tomándoles en cuenta a los hombres sus pecados, y nos encargó a nosotros la palabra de la reconciliación”</a:t>
            </a:r>
          </a:p>
          <a:p>
            <a:pPr lvl="1"/>
            <a:r>
              <a:rPr lang="es-SV" dirty="0" smtClean="0"/>
              <a:t>2 Corintios 5:19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05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962"/>
            <a:ext cx="10515600" cy="1325563"/>
          </a:xfrm>
        </p:spPr>
        <p:txBody>
          <a:bodyPr/>
          <a:lstStyle/>
          <a:p>
            <a:r>
              <a:rPr lang="es-SV" dirty="0" smtClean="0"/>
              <a:t>Y librarnos de la condenación, del pecado y de la muerte.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917"/>
            <a:ext cx="10515600" cy="4026045"/>
          </a:xfrm>
        </p:spPr>
        <p:txBody>
          <a:bodyPr/>
          <a:lstStyle/>
          <a:p>
            <a:r>
              <a:rPr lang="es-SV" sz="3600" dirty="0" smtClean="0"/>
              <a:t>“Ahora, pues, </a:t>
            </a:r>
            <a:r>
              <a:rPr lang="es-SV" sz="3600" b="1" i="1" dirty="0" smtClean="0"/>
              <a:t>ninguna condenación hay </a:t>
            </a:r>
            <a:r>
              <a:rPr lang="es-SV" sz="3600" dirty="0" smtClean="0"/>
              <a:t>para los que están en Cristo Jesús…Porque la ley del Espíritu de vida en Cristo Jesús </a:t>
            </a:r>
            <a:r>
              <a:rPr lang="es-SV" sz="3600" b="1" i="1" dirty="0" smtClean="0"/>
              <a:t>me ha librado de la ley </a:t>
            </a:r>
            <a:r>
              <a:rPr lang="es-SV" sz="3600" dirty="0" smtClean="0"/>
              <a:t>del pecado y de la muerte.”</a:t>
            </a:r>
          </a:p>
          <a:p>
            <a:pPr lvl="1"/>
            <a:r>
              <a:rPr lang="es-SV" dirty="0" smtClean="0"/>
              <a:t>Romanos 8:1-2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431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Por medio de la fe en Jesucristo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118"/>
            <a:ext cx="10515600" cy="4711845"/>
          </a:xfrm>
        </p:spPr>
        <p:txBody>
          <a:bodyPr/>
          <a:lstStyle/>
          <a:p>
            <a:pPr marL="0" indent="0">
              <a:buNone/>
            </a:pPr>
            <a:endParaRPr lang="es-SV" dirty="0"/>
          </a:p>
          <a:p>
            <a:r>
              <a:rPr lang="es-SV" sz="3600" dirty="0" smtClean="0"/>
              <a:t>“No desecho la gracia de Dios; pues si por la ley fuese la justicia, entonces </a:t>
            </a:r>
            <a:r>
              <a:rPr lang="es-SV" sz="3600" b="1" i="1" dirty="0" smtClean="0"/>
              <a:t>por demás murió Cristo</a:t>
            </a:r>
            <a:r>
              <a:rPr lang="es-SV" sz="3600" dirty="0" smtClean="0"/>
              <a:t>”.</a:t>
            </a:r>
          </a:p>
          <a:p>
            <a:pPr lvl="1"/>
            <a:r>
              <a:rPr lang="es-SV" dirty="0" smtClean="0"/>
              <a:t>Gálatas 2:21</a:t>
            </a:r>
          </a:p>
          <a:p>
            <a:pPr lvl="1"/>
            <a:endParaRPr lang="es-SV" dirty="0"/>
          </a:p>
          <a:p>
            <a:r>
              <a:rPr lang="es-SV" sz="3600" dirty="0"/>
              <a:t>“Y que por la ley ninguno se justifica para con Dios es evidente, porque: </a:t>
            </a:r>
            <a:r>
              <a:rPr lang="es-SV" sz="3600" b="1" i="1" dirty="0"/>
              <a:t>el justo por la fe vivirá</a:t>
            </a:r>
            <a:r>
              <a:rPr lang="es-SV" sz="3600" dirty="0"/>
              <a:t>”.</a:t>
            </a:r>
          </a:p>
          <a:p>
            <a:pPr lvl="1"/>
            <a:r>
              <a:rPr lang="es-SV" dirty="0"/>
              <a:t>Gálatas 3:11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0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a considerar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/>
              <a:t>Hasta un 65% de la rotación no deseada es resultado de la insatisfacción laboral que se presenta en </a:t>
            </a:r>
            <a:r>
              <a:rPr lang="es-ES_tradnl" sz="3200" b="1" i="1" dirty="0"/>
              <a:t>empleados frustrados </a:t>
            </a:r>
            <a:r>
              <a:rPr lang="es-ES_tradnl" sz="3200" dirty="0"/>
              <a:t>contratados en </a:t>
            </a:r>
            <a:r>
              <a:rPr lang="es-ES_tradnl" sz="3200" b="1" i="1" dirty="0"/>
              <a:t>puestos que nada tienen que ver  </a:t>
            </a:r>
            <a:r>
              <a:rPr lang="es-ES_tradnl" sz="3200" dirty="0"/>
              <a:t>con ellos.</a:t>
            </a:r>
          </a:p>
        </p:txBody>
      </p:sp>
      <p:pic>
        <p:nvPicPr>
          <p:cNvPr id="16386" name="Picture 2" descr="http://gmcrh.mx/wp-content/uploads/2013/06/Sin-t%C3%ADtul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46312"/>
            <a:ext cx="45148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981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vida eterna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“Porque la paga del pecado es muerte, </a:t>
            </a:r>
            <a:r>
              <a:rPr lang="es-SV" sz="3600" b="1" i="1" dirty="0" smtClean="0"/>
              <a:t>mas la dádiva de Dios es vida eterna </a:t>
            </a:r>
            <a:r>
              <a:rPr lang="es-SV" sz="3600" dirty="0" smtClean="0"/>
              <a:t>en Cristo Jesús Señor nuestro”.</a:t>
            </a:r>
          </a:p>
          <a:p>
            <a:pPr lvl="1"/>
            <a:r>
              <a:rPr lang="es-SV" dirty="0" smtClean="0"/>
              <a:t>Romanos 6:23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2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¿Cómo evitarlo?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COMIENZA CON LA SELECCIÓN </a:t>
            </a:r>
          </a:p>
          <a:p>
            <a:pPr marL="0" indent="0" algn="ctr">
              <a:buNone/>
            </a:pPr>
            <a:r>
              <a:rPr lang="es-S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CANDIDATOS IDÓNEOS </a:t>
            </a:r>
          </a:p>
          <a:p>
            <a:pPr marL="0" indent="0" algn="ctr">
              <a:buNone/>
            </a:pPr>
            <a:r>
              <a:rPr lang="es-SV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CADA PUESTO</a:t>
            </a:r>
            <a:endParaRPr lang="es-SV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959429" y="1690688"/>
            <a:ext cx="8392885" cy="22281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72" y="4682021"/>
            <a:ext cx="5021488" cy="217597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6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y la selección de los doce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b="1" baseline="30000" dirty="0"/>
              <a:t>“</a:t>
            </a:r>
            <a:r>
              <a:rPr lang="es-ES" sz="3600" dirty="0"/>
              <a:t>En aquellos días él fue al monte a orar, y pasó la noche orando a Dios. Y cuando era de día, llamó a sus discípulos, </a:t>
            </a:r>
            <a:r>
              <a:rPr lang="es-ES" sz="3600" b="1" i="1" dirty="0"/>
              <a:t>y escogió a doce de ellos</a:t>
            </a:r>
            <a:r>
              <a:rPr lang="es-ES" sz="3600" dirty="0"/>
              <a:t>, a los cuales también llamó apóstoles”</a:t>
            </a:r>
          </a:p>
          <a:p>
            <a:pPr lvl="1"/>
            <a:r>
              <a:rPr lang="es-SV" dirty="0"/>
              <a:t>Lucas 6:12-13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71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2866</Words>
  <Application>Microsoft Office PowerPoint</Application>
  <PresentationFormat>Widescreen</PresentationFormat>
  <Paragraphs>327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Tema de Office</vt:lpstr>
      <vt:lpstr>Principios Bíblicos en la Gestión del Talento Humano</vt:lpstr>
      <vt:lpstr>El Rol del Talento Humano </vt:lpstr>
      <vt:lpstr>Es lo más valioso en una organización</vt:lpstr>
      <vt:lpstr>Un equipo de fútbol es como una empresa</vt:lpstr>
      <vt:lpstr>Acitividades de la gestión del talento humano</vt:lpstr>
      <vt:lpstr>La Importancia de la Selección del Personal </vt:lpstr>
      <vt:lpstr>Datos a considerar</vt:lpstr>
      <vt:lpstr>¿Cómo evitarlo?</vt:lpstr>
      <vt:lpstr>Jesús y la selección de los doce</vt:lpstr>
      <vt:lpstr>Reclutamiento</vt:lpstr>
      <vt:lpstr>Prioridad a los de casa (internos)</vt:lpstr>
      <vt:lpstr>El ejemplo de Jesús</vt:lpstr>
      <vt:lpstr>Selección</vt:lpstr>
      <vt:lpstr>Hay que filtrar los candidatos</vt:lpstr>
      <vt:lpstr>¿Qué criterios conforman  al candidato idóneo?</vt:lpstr>
      <vt:lpstr>Caso Bíblico: El Obispado (puestos de liderazgo)</vt:lpstr>
      <vt:lpstr>Caso Bíblico: El Obispado</vt:lpstr>
      <vt:lpstr>El caso de Moisés</vt:lpstr>
      <vt:lpstr>Criterios para contratar personal</vt:lpstr>
      <vt:lpstr>Criterios de contratación</vt:lpstr>
      <vt:lpstr>Criterios de contratación</vt:lpstr>
      <vt:lpstr>¿Cuánto cuesta contratar a  la persona equivocada?</vt:lpstr>
      <vt:lpstr>Pruebas Psicológicas: DISC</vt:lpstr>
      <vt:lpstr>El caso de  Gedeón</vt:lpstr>
      <vt:lpstr>¿Contratar solamente a creyentes?</vt:lpstr>
      <vt:lpstr>¿Y qué hay del yugo desigual?</vt:lpstr>
      <vt:lpstr>Pablo a los Corintios</vt:lpstr>
      <vt:lpstr>Tiene un objetivo: ser sal y luz</vt:lpstr>
      <vt:lpstr>La Inducción</vt:lpstr>
      <vt:lpstr> Moisés en inducción con Dios</vt:lpstr>
      <vt:lpstr>El reglamento pone orden en la empresa</vt:lpstr>
      <vt:lpstr>La Capacitación</vt:lpstr>
      <vt:lpstr>Beneficios de la capacitación</vt:lpstr>
      <vt:lpstr>Motivación</vt:lpstr>
      <vt:lpstr>El gran mandamiento de la ley</vt:lpstr>
      <vt:lpstr>Es una prueba de amor a Dios</vt:lpstr>
      <vt:lpstr>La Compensación</vt:lpstr>
      <vt:lpstr>PowerPoint Presentation</vt:lpstr>
      <vt:lpstr>Recompense también los valores</vt:lpstr>
      <vt:lpstr>Control de resultados</vt:lpstr>
      <vt:lpstr>PowerPoint Presentation</vt:lpstr>
      <vt:lpstr>Criterios para el control</vt:lpstr>
      <vt:lpstr>Evaluación y Ajustes</vt:lpstr>
      <vt:lpstr>Las Amonestaciones y Despidos</vt:lpstr>
      <vt:lpstr>Amonestando a los ociosos </vt:lpstr>
      <vt:lpstr>Antes de cualquier despido </vt:lpstr>
      <vt:lpstr>Antes de cualquier despido</vt:lpstr>
      <vt:lpstr>Importante</vt:lpstr>
      <vt:lpstr>Razones de despido</vt:lpstr>
      <vt:lpstr>Deshonestidad</vt:lpstr>
      <vt:lpstr>El caso de Judas Iscariote</vt:lpstr>
      <vt:lpstr>Desobediencia</vt:lpstr>
      <vt:lpstr>PowerPoint Presentation</vt:lpstr>
      <vt:lpstr>Pereza</vt:lpstr>
      <vt:lpstr>Problemas de inmoralidad</vt:lpstr>
      <vt:lpstr>Error de contratación</vt:lpstr>
      <vt:lpstr>Cuándo suspender un proceso de despido</vt:lpstr>
      <vt:lpstr>Nuestro estilo de gestión:  con misericordia y verdad.</vt:lpstr>
      <vt:lpstr>DIOS TAMBIÉN TIENE SUS ESTÁNDARES DE DESEMPEÑO </vt:lpstr>
      <vt:lpstr>La muerte como pena máxima</vt:lpstr>
      <vt:lpstr>Los diez mandamientos son el estándar de Dios</vt:lpstr>
      <vt:lpstr>La ley es una unidad: todo o nada.</vt:lpstr>
      <vt:lpstr>La ley nos pone bajo maldición</vt:lpstr>
      <vt:lpstr>Y heredamos la muerte</vt:lpstr>
      <vt:lpstr>Pero Cristo nos libera de esa maldición</vt:lpstr>
      <vt:lpstr>Cargando nuestro pecado</vt:lpstr>
      <vt:lpstr>Para reconciliarnos con el Padre</vt:lpstr>
      <vt:lpstr>Y librarnos de la condenación, del pecado y de la muerte.</vt:lpstr>
      <vt:lpstr>Por medio de la fe en Jesucristo</vt:lpstr>
      <vt:lpstr>Para vida eterna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14-r008la</dc:creator>
  <cp:lastModifiedBy>Guillermo Hasbun</cp:lastModifiedBy>
  <cp:revision>113</cp:revision>
  <dcterms:created xsi:type="dcterms:W3CDTF">2017-03-17T20:47:29Z</dcterms:created>
  <dcterms:modified xsi:type="dcterms:W3CDTF">2017-03-24T05:09:23Z</dcterms:modified>
</cp:coreProperties>
</file>