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71" r:id="rId8"/>
    <p:sldId id="262" r:id="rId9"/>
    <p:sldId id="286" r:id="rId10"/>
    <p:sldId id="273" r:id="rId11"/>
    <p:sldId id="266" r:id="rId12"/>
    <p:sldId id="263" r:id="rId13"/>
    <p:sldId id="264" r:id="rId14"/>
    <p:sldId id="267" r:id="rId15"/>
    <p:sldId id="268" r:id="rId16"/>
    <p:sldId id="269" r:id="rId17"/>
    <p:sldId id="265" r:id="rId18"/>
    <p:sldId id="270" r:id="rId19"/>
    <p:sldId id="274" r:id="rId20"/>
    <p:sldId id="272" r:id="rId21"/>
    <p:sldId id="276" r:id="rId22"/>
    <p:sldId id="275" r:id="rId23"/>
    <p:sldId id="280" r:id="rId24"/>
    <p:sldId id="285" r:id="rId25"/>
    <p:sldId id="287" r:id="rId26"/>
    <p:sldId id="281" r:id="rId27"/>
    <p:sldId id="282" r:id="rId28"/>
    <p:sldId id="283" r:id="rId29"/>
    <p:sldId id="284" r:id="rId30"/>
    <p:sldId id="279" r:id="rId31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33" d="100"/>
          <a:sy n="133" d="100"/>
        </p:scale>
        <p:origin x="-16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CE94300-668E-4EA4-A802-41EC57108C09}" type="datetimeFigureOut">
              <a:rPr lang="es-ES_tradnl" smtClean="0"/>
              <a:pPr/>
              <a:t>22/9/11</a:t>
            </a:fld>
            <a:endParaRPr lang="es-ES_tradnl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7689C17-B21B-452B-8C4F-E07E9C9ED8F3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94300-668E-4EA4-A802-41EC57108C09}" type="datetimeFigureOut">
              <a:rPr lang="es-ES_tradnl" smtClean="0"/>
              <a:pPr/>
              <a:t>22/9/11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89C17-B21B-452B-8C4F-E07E9C9ED8F3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CE94300-668E-4EA4-A802-41EC57108C09}" type="datetimeFigureOut">
              <a:rPr lang="es-ES_tradnl" smtClean="0"/>
              <a:pPr/>
              <a:t>22/9/11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ES_tradnl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7689C17-B21B-452B-8C4F-E07E9C9ED8F3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94300-668E-4EA4-A802-41EC57108C09}" type="datetimeFigureOut">
              <a:rPr lang="es-ES_tradnl" smtClean="0"/>
              <a:pPr/>
              <a:t>22/9/11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7689C17-B21B-452B-8C4F-E07E9C9ED8F3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94300-668E-4EA4-A802-41EC57108C09}" type="datetimeFigureOut">
              <a:rPr lang="es-ES_tradnl" smtClean="0"/>
              <a:pPr/>
              <a:t>22/9/11</a:t>
            </a:fld>
            <a:endParaRPr lang="es-ES_tradnl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7689C17-B21B-452B-8C4F-E07E9C9ED8F3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CE94300-668E-4EA4-A802-41EC57108C09}" type="datetimeFigureOut">
              <a:rPr lang="es-ES_tradnl" smtClean="0"/>
              <a:pPr/>
              <a:t>22/9/11</a:t>
            </a:fld>
            <a:endParaRPr lang="es-ES_tradn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7689C17-B21B-452B-8C4F-E07E9C9ED8F3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CE94300-668E-4EA4-A802-41EC57108C09}" type="datetimeFigureOut">
              <a:rPr lang="es-ES_tradnl" smtClean="0"/>
              <a:pPr/>
              <a:t>22/9/11</a:t>
            </a:fld>
            <a:endParaRPr lang="es-ES_tradnl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7689C17-B21B-452B-8C4F-E07E9C9ED8F3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ES_tradnl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94300-668E-4EA4-A802-41EC57108C09}" type="datetimeFigureOut">
              <a:rPr lang="es-ES_tradnl" smtClean="0"/>
              <a:pPr/>
              <a:t>22/9/11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7689C17-B21B-452B-8C4F-E07E9C9ED8F3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94300-668E-4EA4-A802-41EC57108C09}" type="datetimeFigureOut">
              <a:rPr lang="es-ES_tradnl" smtClean="0"/>
              <a:pPr/>
              <a:t>22/9/11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7689C17-B21B-452B-8C4F-E07E9C9ED8F3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94300-668E-4EA4-A802-41EC57108C09}" type="datetimeFigureOut">
              <a:rPr lang="es-ES_tradnl" smtClean="0"/>
              <a:pPr/>
              <a:t>22/9/11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7689C17-B21B-452B-8C4F-E07E9C9ED8F3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CE94300-668E-4EA4-A802-41EC57108C09}" type="datetimeFigureOut">
              <a:rPr lang="es-ES_tradnl" smtClean="0"/>
              <a:pPr/>
              <a:t>22/9/11</a:t>
            </a:fld>
            <a:endParaRPr lang="es-ES_tradnl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7689C17-B21B-452B-8C4F-E07E9C9ED8F3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ES_trad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CE94300-668E-4EA4-A802-41EC57108C09}" type="datetimeFigureOut">
              <a:rPr lang="es-ES_tradnl" smtClean="0"/>
              <a:pPr/>
              <a:t>22/9/11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7689C17-B21B-452B-8C4F-E07E9C9ED8F3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2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204864"/>
            <a:ext cx="6477000" cy="2448272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Cómo Hacer un Estudio Práctico </a:t>
            </a:r>
            <a:br>
              <a:rPr lang="es-ES_tradnl" dirty="0" smtClean="0"/>
            </a:br>
            <a:r>
              <a:rPr lang="es-ES_tradnl" dirty="0" smtClean="0"/>
              <a:t>de Mercado</a:t>
            </a:r>
            <a:br>
              <a:rPr lang="es-ES_tradnl" dirty="0" smtClean="0"/>
            </a:br>
            <a:endParaRPr lang="es-ES_trad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_tradnl" dirty="0" smtClean="0"/>
              <a:t>23 de Septiembre, 2011.  </a:t>
            </a:r>
          </a:p>
          <a:p>
            <a:r>
              <a:rPr lang="es-ES_tradnl" dirty="0" smtClean="0"/>
              <a:t>Presentado por Guillermo Hasbún.</a:t>
            </a:r>
            <a:endParaRPr lang="es-ES_tradn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Tipos de Investigación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smtClean="0"/>
              <a:t>Cualitativa</a:t>
            </a:r>
          </a:p>
          <a:p>
            <a:pPr lvl="1"/>
            <a:r>
              <a:rPr lang="es-ES_tradnl" dirty="0" smtClean="0"/>
              <a:t>Sesiones de Grupo o “</a:t>
            </a:r>
            <a:r>
              <a:rPr lang="es-ES_tradnl" dirty="0" err="1" smtClean="0"/>
              <a:t>Focus</a:t>
            </a:r>
            <a:r>
              <a:rPr lang="es-ES_tradnl" dirty="0" smtClean="0"/>
              <a:t> </a:t>
            </a:r>
            <a:r>
              <a:rPr lang="es-ES_tradnl" dirty="0" err="1" smtClean="0"/>
              <a:t>Groups</a:t>
            </a:r>
            <a:r>
              <a:rPr lang="es-ES_tradnl" dirty="0" smtClean="0"/>
              <a:t>”.</a:t>
            </a:r>
          </a:p>
          <a:p>
            <a:pPr lvl="1"/>
            <a:r>
              <a:rPr lang="es-ES_tradnl" dirty="0" smtClean="0"/>
              <a:t>Blogs en Internet.</a:t>
            </a:r>
          </a:p>
          <a:p>
            <a:pPr lvl="1"/>
            <a:r>
              <a:rPr lang="es-ES_tradnl" dirty="0" smtClean="0"/>
              <a:t>Degustaciones de producto. </a:t>
            </a:r>
          </a:p>
          <a:p>
            <a:pPr lvl="1"/>
            <a:r>
              <a:rPr lang="es-ES_tradnl" dirty="0" smtClean="0"/>
              <a:t>Cliente Misterioso.</a:t>
            </a:r>
          </a:p>
          <a:p>
            <a:pPr lvl="1"/>
            <a:r>
              <a:rPr lang="es-ES_tradnl" dirty="0" smtClean="0"/>
              <a:t>Pruebas Pilotos</a:t>
            </a:r>
          </a:p>
          <a:p>
            <a:endParaRPr lang="es-ES_tradnl" dirty="0"/>
          </a:p>
        </p:txBody>
      </p:sp>
      <p:pic>
        <p:nvPicPr>
          <p:cNvPr id="57346" name="Picture 2" descr="http://t1.gstatic.com/images?q=tbn:ANd9GcTdcPAQKALezyXVfg2bYmhu2TiLOgkTMiVbf-uEewVxJY1FhaYIw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4221088"/>
            <a:ext cx="2466975" cy="1847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El proceso de la Investigación de Mercados </a:t>
            </a:r>
            <a:r>
              <a:rPr lang="es-ES_tradnl" sz="2200" dirty="0" smtClean="0"/>
              <a:t>(según </a:t>
            </a:r>
            <a:r>
              <a:rPr lang="es-ES_tradnl" sz="2200" dirty="0" err="1" smtClean="0"/>
              <a:t>Kotler</a:t>
            </a:r>
            <a:r>
              <a:rPr lang="es-ES_tradnl" sz="2200" dirty="0" smtClean="0"/>
              <a:t> y Armstrong)</a:t>
            </a:r>
            <a:endParaRPr lang="es-ES_tradnl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None/>
            </a:pPr>
            <a:endParaRPr lang="es-ES_tradnl" dirty="0" smtClean="0"/>
          </a:p>
          <a:p>
            <a:pPr marL="514350" indent="-514350">
              <a:buNone/>
            </a:pPr>
            <a:endParaRPr lang="es-ES_tradnl" dirty="0"/>
          </a:p>
        </p:txBody>
      </p:sp>
      <p:sp>
        <p:nvSpPr>
          <p:cNvPr id="4" name="Rectangle 3"/>
          <p:cNvSpPr/>
          <p:nvPr/>
        </p:nvSpPr>
        <p:spPr>
          <a:xfrm>
            <a:off x="395536" y="2996952"/>
            <a:ext cx="1944216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Definir el Objetivo de la Investigación</a:t>
            </a:r>
            <a:endParaRPr lang="es-ES_tradnl" dirty="0"/>
          </a:p>
        </p:txBody>
      </p:sp>
      <p:sp>
        <p:nvSpPr>
          <p:cNvPr id="5" name="Rectangle 4"/>
          <p:cNvSpPr/>
          <p:nvPr/>
        </p:nvSpPr>
        <p:spPr>
          <a:xfrm>
            <a:off x="2483768" y="2996952"/>
            <a:ext cx="1872208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Determinar el tipo de evaluación y la forma de obtener  los datos.</a:t>
            </a:r>
            <a:endParaRPr lang="es-ES_tradnl" dirty="0"/>
          </a:p>
        </p:txBody>
      </p:sp>
      <p:sp>
        <p:nvSpPr>
          <p:cNvPr id="6" name="Rectangle 5"/>
          <p:cNvSpPr/>
          <p:nvPr/>
        </p:nvSpPr>
        <p:spPr>
          <a:xfrm>
            <a:off x="4499992" y="2996952"/>
            <a:ext cx="1800200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Ejecutar el plan de Investigación y procesar datos.</a:t>
            </a:r>
            <a:endParaRPr lang="es-ES_tradnl" dirty="0"/>
          </a:p>
        </p:txBody>
      </p:sp>
      <p:sp>
        <p:nvSpPr>
          <p:cNvPr id="7" name="Rectangle 6"/>
          <p:cNvSpPr/>
          <p:nvPr/>
        </p:nvSpPr>
        <p:spPr>
          <a:xfrm>
            <a:off x="6444208" y="2996952"/>
            <a:ext cx="201622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Interpretación y presentación de resultados.</a:t>
            </a:r>
            <a:endParaRPr lang="es-ES_tradnl" dirty="0"/>
          </a:p>
        </p:txBody>
      </p:sp>
      <p:sp>
        <p:nvSpPr>
          <p:cNvPr id="8" name="Curved Up Arrow 7"/>
          <p:cNvSpPr/>
          <p:nvPr/>
        </p:nvSpPr>
        <p:spPr>
          <a:xfrm>
            <a:off x="1475656" y="4581128"/>
            <a:ext cx="2016224" cy="64807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sp>
        <p:nvSpPr>
          <p:cNvPr id="9" name="Curved Down Arrow 8"/>
          <p:cNvSpPr/>
          <p:nvPr/>
        </p:nvSpPr>
        <p:spPr>
          <a:xfrm>
            <a:off x="3419872" y="2060848"/>
            <a:ext cx="1936232" cy="73152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sp>
        <p:nvSpPr>
          <p:cNvPr id="10" name="Curved Up Arrow 9"/>
          <p:cNvSpPr/>
          <p:nvPr/>
        </p:nvSpPr>
        <p:spPr>
          <a:xfrm>
            <a:off x="5292080" y="4581128"/>
            <a:ext cx="2304256" cy="72008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Investigación Cuantitativa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smtClean="0"/>
              <a:t>Aspectos claves son:</a:t>
            </a:r>
          </a:p>
          <a:p>
            <a:pPr lvl="1"/>
            <a:r>
              <a:rPr lang="es-ES_tradnl" dirty="0" smtClean="0"/>
              <a:t>Tiene que ver con la medición y depende mucho de las estadísticas.</a:t>
            </a:r>
          </a:p>
          <a:p>
            <a:pPr lvl="1"/>
            <a:r>
              <a:rPr lang="es-ES_tradnl" dirty="0" smtClean="0"/>
              <a:t>Definir el tamaño y composición de la muestra (entre 100-400 personas es significativo )</a:t>
            </a:r>
          </a:p>
          <a:p>
            <a:pPr lvl="1"/>
            <a:r>
              <a:rPr lang="es-ES_tradnl" dirty="0" smtClean="0"/>
              <a:t>La solidez de las preguntas (evitar ambigüedades).</a:t>
            </a:r>
          </a:p>
          <a:p>
            <a:pPr lvl="1"/>
            <a:r>
              <a:rPr lang="es-ES_tradnl" dirty="0" smtClean="0"/>
              <a:t>Eficacia de la forma de recopilación de datos.</a:t>
            </a:r>
          </a:p>
          <a:p>
            <a:pPr>
              <a:buNone/>
            </a:pPr>
            <a:endParaRPr lang="es-ES_tradn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Investigación Cuantitativa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Preguntas Básicas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ES_tradnl" dirty="0" smtClean="0"/>
              <a:t>¿Quién es Usted? (Perfil del cliente)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ES_tradnl" dirty="0" smtClean="0"/>
              <a:t>¿Qué compra usted? (tipo de producto)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ES_tradnl" dirty="0" smtClean="0"/>
              <a:t>¿Dónde compra usted? (lugar de preferencia)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ES_tradnl" dirty="0" smtClean="0"/>
              <a:t>¿Cuánto compra ? (gasto promedio)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ES_tradnl" dirty="0" smtClean="0"/>
              <a:t>¿Cuándo compra? ( frecuencia del gasto)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ES_tradnl" dirty="0" smtClean="0"/>
              <a:t>¿Por qué compra? (motivaciones)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ES_tradnl" dirty="0" smtClean="0"/>
              <a:t>¿Qué otra alternativa de compra tenía? (sustitutos)</a:t>
            </a:r>
          </a:p>
          <a:p>
            <a:pPr marL="971550" lvl="1" indent="-514350">
              <a:buNone/>
            </a:pPr>
            <a:endParaRPr lang="es-ES_tradnl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Modelo de Estudio Cuantitativo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_tradnl" sz="3200" dirty="0" smtClean="0"/>
              <a:t>Mercado Objetivo: Jóvenes de ambos sexos usuarios de jeans, cuyas edades oscilen entre 18 y 25 años, de clase media típica, residentes del gran área metropolitana de San Salvador.</a:t>
            </a:r>
          </a:p>
          <a:p>
            <a:r>
              <a:rPr lang="es-ES_tradnl" sz="3200" dirty="0" smtClean="0"/>
              <a:t>Método: Encuesta Telefónica.</a:t>
            </a:r>
          </a:p>
          <a:p>
            <a:pPr marL="514350" indent="-514350">
              <a:buFont typeface="+mj-lt"/>
              <a:buAutoNum type="arabicPeriod"/>
            </a:pPr>
            <a:endParaRPr lang="es-ES_tradnl" dirty="0"/>
          </a:p>
        </p:txBody>
      </p:sp>
      <p:pic>
        <p:nvPicPr>
          <p:cNvPr id="53250" name="Picture 2" descr="http://t2.gstatic.com/images?q=tbn:ANd9GcQ8HJ70dQkJa9wJin6Vd6taXbhJ87RXL1437wl9hngv4KVmIbb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4149080"/>
            <a:ext cx="2076450" cy="220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Modelo de Estudio Cuantitativo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ES_tradnl" dirty="0" smtClean="0"/>
              <a:t>¿En qué lugar estudia?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dirty="0" smtClean="0"/>
              <a:t>Cuándo piensa en Jeans ¿Cuál es la primera marca que recuerda.?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dirty="0" smtClean="0"/>
              <a:t>¿Qué otras marcas de Jeans recuerda?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dirty="0" smtClean="0"/>
              <a:t>¿Cuál es la marca que Jeans que compró la última vez?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dirty="0" smtClean="0"/>
              <a:t>¿Cuánto pagó por ella?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dirty="0" smtClean="0"/>
              <a:t>¿Principal razón para comprar esa marca?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dirty="0" smtClean="0"/>
              <a:t>¿Volvería a comprar esa marca? 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dirty="0" smtClean="0"/>
              <a:t>¿En qué lugar la compró?</a:t>
            </a:r>
          </a:p>
          <a:p>
            <a:endParaRPr lang="es-ES_tradn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Modelo de Estudio Cuantitativo 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s-ES_tradnl" sz="2700" dirty="0" smtClean="0"/>
              <a:t>8</a:t>
            </a:r>
            <a:r>
              <a:rPr lang="es-ES_tradnl" dirty="0" smtClean="0"/>
              <a:t>. </a:t>
            </a:r>
            <a:r>
              <a:rPr lang="es-ES_tradnl" sz="2700" dirty="0" smtClean="0"/>
              <a:t>¿Razón para comprar en ese lugar?</a:t>
            </a:r>
          </a:p>
          <a:p>
            <a:pPr marL="514350" indent="-514350">
              <a:buNone/>
            </a:pPr>
            <a:r>
              <a:rPr lang="es-ES_tradnl" sz="2700" dirty="0" smtClean="0"/>
              <a:t>9. ¿Volvería a comprar en ese lugar? </a:t>
            </a:r>
          </a:p>
          <a:p>
            <a:pPr marL="514350" indent="-514350">
              <a:buNone/>
            </a:pPr>
            <a:r>
              <a:rPr lang="es-ES_tradnl" sz="2700" dirty="0" smtClean="0"/>
              <a:t>10. ¿En qué otro lugar acostumbra a comprar jeans?</a:t>
            </a:r>
          </a:p>
          <a:p>
            <a:pPr marL="514350" indent="-514350">
              <a:buNone/>
            </a:pPr>
            <a:r>
              <a:rPr lang="es-ES_tradnl" sz="2700" dirty="0" smtClean="0"/>
              <a:t>11. ¿Cuántos Jeans compra en el año?</a:t>
            </a:r>
          </a:p>
          <a:p>
            <a:pPr marL="514350" indent="-514350">
              <a:buNone/>
            </a:pPr>
            <a:r>
              <a:rPr lang="es-ES_tradnl" sz="2700" dirty="0" smtClean="0"/>
              <a:t>12. ¿Cuánto paga en promedio por ellos?</a:t>
            </a:r>
          </a:p>
          <a:p>
            <a:pPr marL="514350" indent="-514350">
              <a:buNone/>
            </a:pPr>
            <a:r>
              <a:rPr lang="es-ES_tradnl" sz="2700" dirty="0" smtClean="0"/>
              <a:t>13. ¿Compraría Jeans por internet, catálogo o ambos?</a:t>
            </a:r>
          </a:p>
          <a:p>
            <a:endParaRPr lang="es-ES_tradn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Investigación Cualitativa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dirty="0" smtClean="0"/>
              <a:t>El objetivo es indagar el porqué de los comportamientos.</a:t>
            </a:r>
          </a:p>
          <a:p>
            <a:r>
              <a:rPr lang="es-ES_tradnl" dirty="0" smtClean="0"/>
              <a:t>Se lleva a cabo con un grupo de 8 a 12 personas máximo.</a:t>
            </a:r>
          </a:p>
          <a:p>
            <a:r>
              <a:rPr lang="es-ES_tradnl" dirty="0" smtClean="0"/>
              <a:t>Permite conocer la percepción de la imagen de la marca y sus atributos.</a:t>
            </a:r>
          </a:p>
          <a:p>
            <a:r>
              <a:rPr lang="es-ES_tradnl" dirty="0" smtClean="0"/>
              <a:t>La validez de la investigación no radica tanto en el diseño como en la habilidad del moderador durante la entrevista y la interpretación de los resultados.</a:t>
            </a:r>
            <a:endParaRPr lang="es-ES_tradn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Preguntas Modelo Cualitativo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ES_tradnl" sz="3200" dirty="0" smtClean="0"/>
              <a:t>¿Qué piensan de la moda de los jeans?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sz="3200" dirty="0" smtClean="0"/>
              <a:t>Si la marca </a:t>
            </a:r>
            <a:r>
              <a:rPr lang="es-ES_tradnl" sz="3200" dirty="0" err="1" smtClean="0"/>
              <a:t>Levi´s</a:t>
            </a:r>
            <a:r>
              <a:rPr lang="es-ES_tradnl" sz="3200" dirty="0" smtClean="0"/>
              <a:t> fuera una persona ¿Cómo la describirían?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sz="3200" dirty="0" smtClean="0"/>
              <a:t>¿Qué atributos consideran importantes al momento de seleccionar una marca de jeans?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sz="3200" dirty="0" smtClean="0"/>
              <a:t>¿Qué características de este modelo de pantalón les agrada o desagrada y por qué?</a:t>
            </a:r>
            <a:endParaRPr lang="es-ES_tradnl" sz="3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Para Recordar…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_tradnl" sz="3200" dirty="0" smtClean="0"/>
              <a:t>Las personas no compran por nuestras razones, sino por las de ellos. </a:t>
            </a:r>
            <a:r>
              <a:rPr lang="es-ES_tradnl" sz="3200" i="1" u="sng" dirty="0" smtClean="0"/>
              <a:t>Descúbralas</a:t>
            </a:r>
            <a:r>
              <a:rPr lang="es-ES_tradnl" sz="3200" dirty="0" smtClean="0"/>
              <a:t> y haga todo lo que esté a su alcance por satisfacerlas y dar a sus clientes razones suficientes para hacer negocios con usted. </a:t>
            </a:r>
            <a:endParaRPr lang="es-ES_tradnl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ES_tradnl" dirty="0" smtClean="0"/>
              <a:t>.</a:t>
            </a:r>
            <a:endParaRPr lang="es-ES_tradnl" dirty="0"/>
          </a:p>
        </p:txBody>
      </p:sp>
      <p:pic>
        <p:nvPicPr>
          <p:cNvPr id="48130" name="Picture 2" descr="http://t1.gstatic.com/images?q=tbn:ANd9GcRfVsrXCHdXBrdNhStSWvw2L1nCop2AshcpxvJhz764fxLMSu21S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2276872"/>
            <a:ext cx="3236119" cy="32361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Definición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sz="3600" dirty="0" smtClean="0"/>
              <a:t>Consiste en el diseño, recopilación, análisis y el reporte de la información y de los datos relevantes del mercado para una situación específica a la que se enfrenta la empresa.</a:t>
            </a:r>
          </a:p>
          <a:p>
            <a:pPr lvl="1"/>
            <a:r>
              <a:rPr lang="es-ES_tradnl" sz="2400" dirty="0" smtClean="0"/>
              <a:t>Philip </a:t>
            </a:r>
            <a:r>
              <a:rPr lang="es-ES_tradnl" sz="2400" dirty="0" err="1" smtClean="0"/>
              <a:t>Kotler</a:t>
            </a:r>
            <a:r>
              <a:rPr lang="es-ES_tradnl" sz="2400" dirty="0" smtClean="0"/>
              <a:t> y Kevin </a:t>
            </a:r>
            <a:r>
              <a:rPr lang="es-ES_tradnl" sz="2400" dirty="0" err="1" smtClean="0"/>
              <a:t>Keller</a:t>
            </a:r>
            <a:endParaRPr lang="es-ES_tradnl" sz="2400" dirty="0" smtClean="0"/>
          </a:p>
        </p:txBody>
      </p:sp>
      <p:pic>
        <p:nvPicPr>
          <p:cNvPr id="64514" name="Picture 2" descr="http://t2.gstatic.com/images?q=tbn:ANd9GcSwPHN3GUVsrNXePBzkVq2wgZaSQ21raGkLQCaxeWz7vMdCVKKiq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4509120"/>
            <a:ext cx="2619375" cy="1743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¿Qué dice la Biblia al respecto? 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es-ES_tradnl" dirty="0" smtClean="0"/>
              <a:t>OBTENER LA VISIÓN DE DIOS</a:t>
            </a:r>
          </a:p>
          <a:p>
            <a:r>
              <a:rPr lang="es-ES_tradnl" sz="3200" dirty="0" smtClean="0"/>
              <a:t>“Y Jehová habló a Moisés, diciendo: Envía tú hombres que reconozcan la tierra de Canaán, </a:t>
            </a:r>
            <a:r>
              <a:rPr lang="es-ES_tradnl" sz="3200" u="sng" dirty="0" smtClean="0"/>
              <a:t>la cual yo doy a los hijos de Israel…</a:t>
            </a:r>
            <a:r>
              <a:rPr lang="es-ES_tradnl" sz="3200" dirty="0" smtClean="0"/>
              <a:t>”</a:t>
            </a:r>
          </a:p>
          <a:p>
            <a:pPr lvl="2"/>
            <a:r>
              <a:rPr lang="es-ES_tradnl" dirty="0" smtClean="0"/>
              <a:t>Números 13:1-2</a:t>
            </a:r>
          </a:p>
          <a:p>
            <a:endParaRPr lang="es-ES_tradnl" dirty="0"/>
          </a:p>
        </p:txBody>
      </p:sp>
      <p:pic>
        <p:nvPicPr>
          <p:cNvPr id="4" name="Picture 8" descr="http://metrobibleblog.files.wordpress.com/2010/04/canaan-mesopotami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4221088"/>
            <a:ext cx="4819650" cy="2232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¿Qué dice la Biblia…? 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s-ES_tradnl" sz="2500" dirty="0" smtClean="0"/>
              <a:t>LLEVAR A CABO LA INSTRUCCIÓN CON DILIGENCIA</a:t>
            </a:r>
            <a:endParaRPr lang="es-ES_tradnl" sz="2800" dirty="0" smtClean="0"/>
          </a:p>
          <a:p>
            <a:r>
              <a:rPr lang="es-ES_tradnl" dirty="0" smtClean="0"/>
              <a:t>“Los envió, pues, Moisés a reconocer la tierra de Canaán, diciéndoles: Subid de aquí al </a:t>
            </a:r>
            <a:r>
              <a:rPr lang="es-ES_tradnl" dirty="0" err="1" smtClean="0"/>
              <a:t>Neguev</a:t>
            </a:r>
            <a:r>
              <a:rPr lang="es-ES_tradnl" dirty="0" smtClean="0"/>
              <a:t>, y subid al monte, y observad </a:t>
            </a:r>
            <a:r>
              <a:rPr lang="es-ES_tradnl" u="sng" dirty="0" smtClean="0"/>
              <a:t>la tierra </a:t>
            </a:r>
            <a:r>
              <a:rPr lang="es-ES_tradnl" dirty="0" smtClean="0"/>
              <a:t>cómo es, y </a:t>
            </a:r>
            <a:r>
              <a:rPr lang="es-ES_tradnl" u="sng" dirty="0" smtClean="0"/>
              <a:t>el pueblo </a:t>
            </a:r>
            <a:r>
              <a:rPr lang="es-ES_tradnl" dirty="0" smtClean="0"/>
              <a:t>que la habita, si es fuerte o débil, si poco o numeroso; cómo es la tierra habitada, si es buena o mala; y cómo son </a:t>
            </a:r>
            <a:r>
              <a:rPr lang="es-ES_tradnl" u="sng" dirty="0" smtClean="0"/>
              <a:t>las ciudades </a:t>
            </a:r>
            <a:r>
              <a:rPr lang="es-ES_tradnl" dirty="0" smtClean="0"/>
              <a:t>habitadas, si son campamentos o plazas fortificadas; y cómo es el terreno, si es fértil o estéril, si en él hay árboles o no; y </a:t>
            </a:r>
            <a:r>
              <a:rPr lang="es-ES_tradnl" u="sng" dirty="0" smtClean="0"/>
              <a:t>esforzaos</a:t>
            </a:r>
            <a:r>
              <a:rPr lang="es-ES_tradnl" dirty="0" smtClean="0"/>
              <a:t>, y tomad del fruto del país…”</a:t>
            </a:r>
          </a:p>
          <a:p>
            <a:pPr lvl="2"/>
            <a:r>
              <a:rPr lang="es-ES_tradnl" dirty="0" smtClean="0"/>
              <a:t>Números 13:17-20</a:t>
            </a:r>
          </a:p>
          <a:p>
            <a:endParaRPr lang="es-ES_tradn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¿Qué dice la Biblia…?</a:t>
            </a:r>
            <a:endParaRPr lang="es-ES_tradnl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4106416" cy="4572000"/>
          </a:xfrm>
        </p:spPr>
        <p:txBody>
          <a:bodyPr>
            <a:normAutofit lnSpcReduction="10000"/>
          </a:bodyPr>
          <a:lstStyle/>
          <a:p>
            <a:pPr lvl="1"/>
            <a:r>
              <a:rPr lang="es-ES_tradnl" dirty="0" smtClean="0"/>
              <a:t>LA PRUEBA PILOTO</a:t>
            </a:r>
          </a:p>
          <a:p>
            <a:r>
              <a:rPr lang="es-ES_tradnl" sz="3000" dirty="0" smtClean="0"/>
              <a:t>“Y llegaron hasta el arroyo de </a:t>
            </a:r>
            <a:r>
              <a:rPr lang="es-ES_tradnl" sz="3000" dirty="0" err="1" smtClean="0"/>
              <a:t>Escol</a:t>
            </a:r>
            <a:r>
              <a:rPr lang="es-ES_tradnl" sz="3000" dirty="0" smtClean="0"/>
              <a:t>, y de allí cortaron un sarmiento con un racimo de uvas, el cual trajeron dos en un palo, y de las granadas y de los higos.”</a:t>
            </a:r>
          </a:p>
          <a:p>
            <a:pPr lvl="1"/>
            <a:r>
              <a:rPr lang="es-ES_tradnl" dirty="0" smtClean="0"/>
              <a:t>Números 13:23</a:t>
            </a:r>
          </a:p>
          <a:p>
            <a:endParaRPr lang="es-ES_tradnl" dirty="0"/>
          </a:p>
        </p:txBody>
      </p:sp>
      <p:pic>
        <p:nvPicPr>
          <p:cNvPr id="7" name="Picture 4" descr="http://4.bp.blogspot.com/_oKwxGIw5_3w/TC0CzVG73xI/AAAAAAAABks/U7wMGP11IpA/s1600/Cana%C3%A1n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387975" y="2179638"/>
            <a:ext cx="2800350" cy="3390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¿Qué dice la Biblia…?</a:t>
            </a:r>
            <a:endParaRPr lang="es-ES_tradnl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s-ES_tradnl" dirty="0" smtClean="0"/>
              <a:t>ESTUDIAR EL REPORTE CON LOS INVOLUCRADOS</a:t>
            </a:r>
          </a:p>
          <a:p>
            <a:endParaRPr lang="es-ES_tradnl" sz="3200" dirty="0" smtClean="0"/>
          </a:p>
          <a:p>
            <a:r>
              <a:rPr lang="es-ES_tradnl" sz="3200" dirty="0" smtClean="0"/>
              <a:t>Números 13:25-26 “Y volvieron de reconocer la tierra al fin de cuarenta días. Y anduvieron y vinieron a Moisés y a Aarón, y a toda la congregación de los hijos de Israel, en el desierto de </a:t>
            </a:r>
            <a:r>
              <a:rPr lang="es-ES_tradnl" sz="3200" dirty="0" err="1" smtClean="0"/>
              <a:t>Parán</a:t>
            </a:r>
            <a:r>
              <a:rPr lang="es-ES_tradnl" sz="3200" dirty="0" smtClean="0"/>
              <a:t>, en </a:t>
            </a:r>
            <a:r>
              <a:rPr lang="es-ES_tradnl" sz="3200" dirty="0" err="1" smtClean="0"/>
              <a:t>Cades</a:t>
            </a:r>
            <a:r>
              <a:rPr lang="es-ES_tradnl" sz="3200" dirty="0" smtClean="0"/>
              <a:t>, y </a:t>
            </a:r>
            <a:r>
              <a:rPr lang="es-ES_tradnl" sz="3200" u="sng" dirty="0" smtClean="0"/>
              <a:t>dieron la información</a:t>
            </a:r>
            <a:r>
              <a:rPr lang="es-ES_tradnl" sz="3200" dirty="0" smtClean="0"/>
              <a:t> a ellos y a toda la congregación, y les mostraron el fruto de la tierra.”</a:t>
            </a:r>
            <a:endParaRPr lang="es-ES_tradnl" sz="32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¿Qué dice la Biblia…?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es-ES_tradnl" dirty="0" smtClean="0"/>
              <a:t>ESTAR DISPUESTO A EJECUTAR EL PLAN</a:t>
            </a:r>
          </a:p>
          <a:p>
            <a:endParaRPr lang="es-ES_tradnl" sz="3600" dirty="0" smtClean="0"/>
          </a:p>
          <a:p>
            <a:r>
              <a:rPr lang="es-ES_tradnl" sz="3600" dirty="0" smtClean="0"/>
              <a:t>Números 13:30 “Entonces </a:t>
            </a:r>
            <a:r>
              <a:rPr lang="es-ES_tradnl" sz="3600" dirty="0" err="1" smtClean="0"/>
              <a:t>Caleb</a:t>
            </a:r>
            <a:r>
              <a:rPr lang="es-ES_tradnl" sz="3600" dirty="0" smtClean="0"/>
              <a:t> hizo callar al pueblo delante de Moisés, y dijo: Subamos luego y tomemos posesión de ella; porque más podremos nosotros que ellos.”</a:t>
            </a:r>
          </a:p>
          <a:p>
            <a:endParaRPr lang="es-ES_tradnl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Para la Investigación de Mercados</a:t>
            </a:r>
            <a:endParaRPr lang="es-ES_tradnl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Consejos Bíblicos </a:t>
            </a:r>
            <a:endParaRPr lang="es-ES_tradnl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Consultar a Dios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28800"/>
            <a:ext cx="8153400" cy="4467200"/>
          </a:xfrm>
        </p:spPr>
        <p:txBody>
          <a:bodyPr>
            <a:normAutofit/>
          </a:bodyPr>
          <a:lstStyle/>
          <a:p>
            <a:pPr>
              <a:buNone/>
            </a:pPr>
            <a:endParaRPr lang="es-ES_tradnl" sz="3600" dirty="0" smtClean="0"/>
          </a:p>
          <a:p>
            <a:r>
              <a:rPr lang="es-ES_tradnl" sz="3600" dirty="0" smtClean="0"/>
              <a:t> “Fíate de Jehová de todo tu corazón, y no te apoyes en tu propia prudencia. Reconócelo en todos tus caminos, y él enderezará tus veredas. No seas sabio en tu propia opinión…”</a:t>
            </a:r>
          </a:p>
          <a:p>
            <a:pPr lvl="3"/>
            <a:r>
              <a:rPr lang="es-ES_tradnl" sz="2700" dirty="0" smtClean="0"/>
              <a:t>Proverbios 3:5-7</a:t>
            </a:r>
            <a:endParaRPr lang="es-ES_tradnl" sz="27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La Investigación es buscar consejo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56792"/>
            <a:ext cx="8153400" cy="4539208"/>
          </a:xfrm>
        </p:spPr>
        <p:txBody>
          <a:bodyPr/>
          <a:lstStyle/>
          <a:p>
            <a:pPr>
              <a:buNone/>
            </a:pPr>
            <a:endParaRPr lang="es-ES_tradnl" sz="3600" dirty="0" smtClean="0"/>
          </a:p>
          <a:p>
            <a:r>
              <a:rPr lang="es-ES_tradnl" sz="3600" dirty="0" smtClean="0"/>
              <a:t> “Los pensamientos con el consejo se ordenan; y con dirección sabia se hace la guerra.”</a:t>
            </a:r>
          </a:p>
          <a:p>
            <a:pPr lvl="3"/>
            <a:r>
              <a:rPr lang="es-ES_tradnl" sz="2700" dirty="0" smtClean="0"/>
              <a:t>Proverbios 20:18</a:t>
            </a:r>
          </a:p>
          <a:p>
            <a:endParaRPr lang="es-ES_tradnl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Escuche a sus Clientes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700808"/>
            <a:ext cx="8153400" cy="4395192"/>
          </a:xfrm>
        </p:spPr>
        <p:txBody>
          <a:bodyPr/>
          <a:lstStyle/>
          <a:p>
            <a:pPr>
              <a:buNone/>
            </a:pPr>
            <a:endParaRPr lang="es-ES_tradnl" sz="3600" dirty="0" smtClean="0"/>
          </a:p>
          <a:p>
            <a:r>
              <a:rPr lang="es-ES_tradnl" sz="3600" dirty="0" smtClean="0"/>
              <a:t>“</a:t>
            </a:r>
            <a:r>
              <a:rPr lang="es-ES_tradnl" sz="3600" dirty="0" err="1" smtClean="0"/>
              <a:t>Alábete</a:t>
            </a:r>
            <a:r>
              <a:rPr lang="es-ES_tradnl" sz="3600" dirty="0" smtClean="0"/>
              <a:t> el extraño, y no tu propia boca; el ajeno, y no los labios tuyos.”</a:t>
            </a:r>
          </a:p>
          <a:p>
            <a:pPr lvl="3"/>
            <a:r>
              <a:rPr lang="es-ES_tradnl" sz="2700" dirty="0" smtClean="0"/>
              <a:t>Proverbios 27:2</a:t>
            </a:r>
          </a:p>
          <a:p>
            <a:pPr lvl="4"/>
            <a:r>
              <a:rPr lang="es-ES_tradnl" sz="2700" dirty="0" smtClean="0"/>
              <a:t>(la importancia de la humildad)</a:t>
            </a:r>
          </a:p>
          <a:p>
            <a:endParaRPr lang="es-ES_tradnl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Olvidarse del pasado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_tradnl" sz="3600" dirty="0" smtClean="0"/>
              <a:t> </a:t>
            </a:r>
          </a:p>
          <a:p>
            <a:r>
              <a:rPr lang="es-ES_tradnl" sz="3600" dirty="0" smtClean="0"/>
              <a:t>“Nunca digas: ¿cuál es la causa de que los tiempos pasados fueron mejores que estos?. Porque nunca de esto preguntarás con sabiduría.”</a:t>
            </a:r>
          </a:p>
          <a:p>
            <a:pPr lvl="3"/>
            <a:r>
              <a:rPr lang="es-ES_tradnl" sz="2700" dirty="0" smtClean="0"/>
              <a:t>Eclesiastés 7:10</a:t>
            </a:r>
          </a:p>
          <a:p>
            <a:pPr lvl="4"/>
            <a:r>
              <a:rPr lang="es-ES_tradnl" sz="2700" dirty="0" smtClean="0"/>
              <a:t>(las estrategias que sirvieron en el pasado no necesariamente le servirán hoy)</a:t>
            </a:r>
          </a:p>
          <a:p>
            <a:endParaRPr lang="es-ES_tradnl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Objetivos de un Estudio de Mercado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ES_tradnl" sz="3200" dirty="0" smtClean="0"/>
              <a:t>Encontrar oportunidades de mercado.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sz="3200" dirty="0" smtClean="0"/>
              <a:t>Conocer el nivel de posicionamiento de una marca. 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sz="3200" dirty="0" smtClean="0"/>
              <a:t>Conocer la participación de mercado de una marca o producto.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sz="3200" dirty="0" smtClean="0"/>
              <a:t>Conocer el nivel de satisfacción del cliente.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sz="3200" dirty="0" smtClean="0"/>
              <a:t>Conocer las motivaciones y los hábitos de comportamiento presente y futuro de un segmento de mercado.</a:t>
            </a:r>
          </a:p>
          <a:p>
            <a:pPr marL="514350" indent="-514350">
              <a:buFont typeface="+mj-lt"/>
              <a:buAutoNum type="arabicPeriod"/>
            </a:pPr>
            <a:endParaRPr lang="es-ES_tradnl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Incluya a Dios en todo el proceso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988839"/>
            <a:ext cx="3886200" cy="4172727"/>
          </a:xfrm>
        </p:spPr>
        <p:txBody>
          <a:bodyPr>
            <a:normAutofit/>
          </a:bodyPr>
          <a:lstStyle/>
          <a:p>
            <a:r>
              <a:rPr lang="es-ES_tradnl" sz="3600" dirty="0" smtClean="0"/>
              <a:t>“Por Jehová son ordenados los pasos del hombre, y él aprueba su camino.”</a:t>
            </a:r>
          </a:p>
          <a:p>
            <a:pPr lvl="3"/>
            <a:r>
              <a:rPr lang="es-ES_tradnl" sz="2700" dirty="0" smtClean="0"/>
              <a:t>Salmo 37:23</a:t>
            </a:r>
            <a:endParaRPr lang="es-ES_tradnl" sz="27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es-ES_tradnl" dirty="0" smtClean="0"/>
              <a:t>.</a:t>
            </a:r>
            <a:endParaRPr lang="es-ES_tradnl" dirty="0"/>
          </a:p>
        </p:txBody>
      </p:sp>
      <p:pic>
        <p:nvPicPr>
          <p:cNvPr id="44034" name="Picture 2" descr="http://t3.gstatic.com/images?q=tbn:ANd9GcT_PJBzKgy4yxGsk_YEIGrainCNCHNS-hzhYmHAX5NAC4Cv55F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2420888"/>
            <a:ext cx="2369344" cy="30122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856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¿Qué información se debe  obtener?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sz="3200" dirty="0" smtClean="0"/>
              <a:t>Las necesidades del cliente.</a:t>
            </a:r>
          </a:p>
          <a:p>
            <a:r>
              <a:rPr lang="es-ES_tradnl" sz="3200" dirty="0" smtClean="0"/>
              <a:t>Los deseos del cliente.</a:t>
            </a:r>
          </a:p>
          <a:p>
            <a:r>
              <a:rPr lang="es-ES_tradnl" sz="3200" dirty="0" smtClean="0"/>
              <a:t>Las percepciones del cliente.</a:t>
            </a:r>
          </a:p>
          <a:p>
            <a:r>
              <a:rPr lang="es-ES_tradnl" sz="3200" dirty="0" smtClean="0"/>
              <a:t>Conocimiento del cliente.</a:t>
            </a:r>
          </a:p>
          <a:p>
            <a:r>
              <a:rPr lang="es-ES_tradnl" sz="3200" dirty="0" smtClean="0"/>
              <a:t>Los comportamientos actuales de los clientes.</a:t>
            </a:r>
          </a:p>
          <a:p>
            <a:r>
              <a:rPr lang="es-ES_tradnl" sz="3200" dirty="0" smtClean="0"/>
              <a:t>Comportamientos futuros de los clientes.</a:t>
            </a:r>
          </a:p>
          <a:p>
            <a:r>
              <a:rPr lang="es-ES_tradnl" sz="3200" dirty="0" smtClean="0"/>
              <a:t>La competencia.</a:t>
            </a:r>
          </a:p>
          <a:p>
            <a:r>
              <a:rPr lang="es-ES_tradnl" sz="3200" dirty="0" smtClean="0"/>
              <a:t>Los canales de distribución.</a:t>
            </a:r>
          </a:p>
          <a:p>
            <a:endParaRPr lang="es-ES_tradnl" dirty="0" smtClean="0"/>
          </a:p>
          <a:p>
            <a:endParaRPr lang="es-ES_trad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Factores a Considerar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4495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ES_tradnl" sz="3200" dirty="0" smtClean="0"/>
              <a:t>La investigación de mercado no revela toda la verdad, sólo reduce los riesgos.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sz="3200" dirty="0" smtClean="0"/>
              <a:t>Depender de la investigación de mercado puede conducir a asumir una posición reactiva y no proactiva, limitada por la imaginación de los consumidores investigados.</a:t>
            </a:r>
          </a:p>
          <a:p>
            <a:pPr marL="514350" indent="-514350">
              <a:buFont typeface="+mj-lt"/>
              <a:buAutoNum type="arabicPeriod"/>
            </a:pPr>
            <a:endParaRPr lang="es-ES_tradnl" dirty="0" smtClean="0"/>
          </a:p>
          <a:p>
            <a:pPr marL="514350" indent="-514350">
              <a:buFont typeface="+mj-lt"/>
              <a:buAutoNum type="arabicPeriod"/>
            </a:pPr>
            <a:endParaRPr lang="es-ES_tradn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¿QUE PRETENDE MEDIR?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_tradnl" dirty="0" smtClean="0"/>
          </a:p>
          <a:p>
            <a:r>
              <a:rPr lang="es-ES_tradnl" dirty="0" smtClean="0"/>
              <a:t>¿QUÉ ESTÁ OCURRIENDO?</a:t>
            </a:r>
          </a:p>
          <a:p>
            <a:endParaRPr lang="es-ES_tradnl" dirty="0" smtClean="0"/>
          </a:p>
          <a:p>
            <a:r>
              <a:rPr lang="es-ES_tradnl" dirty="0" smtClean="0"/>
              <a:t>¿POR QUÉ ESTÁ OCURRIENDO?</a:t>
            </a:r>
            <a:endParaRPr lang="es-ES_tradnl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es-ES_tradnl" dirty="0" smtClean="0"/>
              <a:t>.</a:t>
            </a:r>
            <a:endParaRPr lang="es-ES_tradnl" dirty="0"/>
          </a:p>
        </p:txBody>
      </p:sp>
      <p:pic>
        <p:nvPicPr>
          <p:cNvPr id="60418" name="Picture 2" descr="http://t1.gstatic.com/images?q=tbn:ANd9GcQZv9u0r6AH_Pz-FbF5vNpoqzsVxE2RTEC9s0XKc3FRIBx26XKEv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2492896"/>
            <a:ext cx="3083719" cy="23098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¿Qué Pretende Lograr?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smtClean="0"/>
              <a:t>Disminuir el riesgo en la toma de decisiones:</a:t>
            </a:r>
          </a:p>
          <a:p>
            <a:pPr lvl="1"/>
            <a:r>
              <a:rPr lang="es-ES_tradnl" dirty="0" smtClean="0"/>
              <a:t>Diseñar una Estrategia.</a:t>
            </a:r>
          </a:p>
          <a:p>
            <a:pPr lvl="1"/>
            <a:r>
              <a:rPr lang="es-ES_tradnl" dirty="0" smtClean="0"/>
              <a:t>Modificar una Estrategia.</a:t>
            </a:r>
          </a:p>
          <a:p>
            <a:pPr lvl="1"/>
            <a:r>
              <a:rPr lang="es-ES_tradnl" dirty="0" smtClean="0"/>
              <a:t>Reforzar una Estrategia.</a:t>
            </a:r>
          </a:p>
          <a:p>
            <a:pPr lvl="1"/>
            <a:r>
              <a:rPr lang="es-ES_tradnl" dirty="0" smtClean="0"/>
              <a:t>Mantener una Estrategia.</a:t>
            </a:r>
            <a:endParaRPr lang="es-ES_tradnl" dirty="0"/>
          </a:p>
        </p:txBody>
      </p:sp>
      <p:pic>
        <p:nvPicPr>
          <p:cNvPr id="59394" name="Picture 2" descr="http://t0.gstatic.com/images?q=tbn:ANd9GcSe42sh2m3OwC6RAkm8VPVVEvd53HxN92l3TT3-V5wo67bwPC6ZZ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3861048"/>
            <a:ext cx="1981200" cy="2057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Tipos de Investigación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4267200" cy="4572000"/>
          </a:xfrm>
        </p:spPr>
        <p:txBody>
          <a:bodyPr>
            <a:normAutofit/>
          </a:bodyPr>
          <a:lstStyle/>
          <a:p>
            <a:r>
              <a:rPr lang="es-ES_tradnl" dirty="0" smtClean="0"/>
              <a:t>CUANTITATIVA</a:t>
            </a:r>
          </a:p>
          <a:p>
            <a:pPr lvl="1"/>
            <a:r>
              <a:rPr lang="es-ES_tradnl" dirty="0" smtClean="0"/>
              <a:t>Cuestionarios</a:t>
            </a:r>
          </a:p>
          <a:p>
            <a:pPr lvl="2"/>
            <a:r>
              <a:rPr lang="es-ES_tradnl" sz="2800" dirty="0" smtClean="0"/>
              <a:t>Persona a Persona</a:t>
            </a:r>
          </a:p>
          <a:p>
            <a:pPr lvl="2"/>
            <a:r>
              <a:rPr lang="es-ES_tradnl" sz="2800" dirty="0" smtClean="0"/>
              <a:t>Telefónico</a:t>
            </a:r>
          </a:p>
          <a:p>
            <a:pPr lvl="2"/>
            <a:r>
              <a:rPr lang="es-ES_tradnl" sz="2800" dirty="0" smtClean="0"/>
              <a:t>Electrónicos (</a:t>
            </a:r>
            <a:r>
              <a:rPr lang="es-ES_tradnl" sz="2800" dirty="0" err="1" smtClean="0"/>
              <a:t>on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line</a:t>
            </a:r>
            <a:r>
              <a:rPr lang="es-ES_tradnl" sz="2800" dirty="0" smtClean="0"/>
              <a:t>)</a:t>
            </a:r>
          </a:p>
          <a:p>
            <a:pPr lvl="2"/>
            <a:r>
              <a:rPr lang="es-ES_tradnl" sz="2800" dirty="0" smtClean="0"/>
              <a:t>Correo Directo</a:t>
            </a:r>
          </a:p>
          <a:p>
            <a:pPr lvl="2"/>
            <a:r>
              <a:rPr lang="es-ES_tradnl" sz="2800" dirty="0" smtClean="0"/>
              <a:t>Indirectos (ej. buzón de sugerencias)</a:t>
            </a:r>
          </a:p>
          <a:p>
            <a:pPr lvl="1"/>
            <a:endParaRPr lang="es-ES_tradnl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_tradnl" dirty="0" smtClean="0"/>
              <a:t>.</a:t>
            </a:r>
            <a:endParaRPr lang="es-ES_tradnl" dirty="0"/>
          </a:p>
        </p:txBody>
      </p:sp>
      <p:pic>
        <p:nvPicPr>
          <p:cNvPr id="58372" name="Picture 4" descr="http://t0.gstatic.com/images?q=tbn:ANd9GcQyDJDh5mX5YF4M_tkd2RoYt82VZYdQVZKJoEilH8GH1YqLbLuuN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75" y="2924942"/>
            <a:ext cx="3203257" cy="18568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Tipos de Investigación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2"/>
            <a:r>
              <a:rPr lang="es-ES_tradnl" dirty="0" smtClean="0"/>
              <a:t>CUANTITATIVA (continuación)</a:t>
            </a:r>
          </a:p>
          <a:p>
            <a:pPr lvl="1"/>
            <a:r>
              <a:rPr lang="es-ES_tradnl" dirty="0" smtClean="0"/>
              <a:t>Observación directa (</a:t>
            </a:r>
            <a:r>
              <a:rPr lang="es-ES_tradnl" sz="2300" dirty="0" smtClean="0"/>
              <a:t>ej. </a:t>
            </a:r>
            <a:r>
              <a:rPr lang="en-US" sz="2300" dirty="0" smtClean="0"/>
              <a:t># de personas con </a:t>
            </a:r>
            <a:r>
              <a:rPr lang="en-US" sz="2300" dirty="0" err="1" smtClean="0"/>
              <a:t>bolsas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Base de </a:t>
            </a:r>
            <a:r>
              <a:rPr lang="en-US" dirty="0" err="1" smtClean="0"/>
              <a:t>Datos</a:t>
            </a:r>
            <a:r>
              <a:rPr lang="en-US" dirty="0" smtClean="0"/>
              <a:t> de </a:t>
            </a:r>
            <a:r>
              <a:rPr lang="en-US" dirty="0" err="1" smtClean="0"/>
              <a:t>Clientes</a:t>
            </a:r>
            <a:r>
              <a:rPr lang="en-US" dirty="0" smtClean="0"/>
              <a:t> </a:t>
            </a:r>
            <a:r>
              <a:rPr lang="en-US" dirty="0" err="1" smtClean="0"/>
              <a:t>Actuales</a:t>
            </a:r>
            <a:r>
              <a:rPr lang="en-US" dirty="0" smtClean="0"/>
              <a:t>. </a:t>
            </a:r>
          </a:p>
          <a:p>
            <a:pPr lvl="1"/>
            <a:r>
              <a:rPr lang="en-US" dirty="0" err="1" smtClean="0"/>
              <a:t>Reportes</a:t>
            </a:r>
            <a:r>
              <a:rPr lang="en-US" dirty="0" smtClean="0"/>
              <a:t> de </a:t>
            </a:r>
            <a:r>
              <a:rPr lang="en-US" dirty="0" err="1" smtClean="0"/>
              <a:t>Ventas</a:t>
            </a:r>
            <a:r>
              <a:rPr lang="en-US" dirty="0" smtClean="0"/>
              <a:t> </a:t>
            </a:r>
            <a:r>
              <a:rPr lang="en-US" dirty="0" err="1" smtClean="0"/>
              <a:t>Perdidas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Reportes</a:t>
            </a:r>
            <a:r>
              <a:rPr lang="en-US" dirty="0" smtClean="0"/>
              <a:t> de </a:t>
            </a:r>
            <a:r>
              <a:rPr lang="en-US" dirty="0" err="1" smtClean="0"/>
              <a:t>Devoluciones</a:t>
            </a:r>
            <a:r>
              <a:rPr lang="en-US" dirty="0" smtClean="0"/>
              <a:t> o </a:t>
            </a:r>
            <a:r>
              <a:rPr lang="en-US" dirty="0" err="1" smtClean="0"/>
              <a:t>Quejas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Datos</a:t>
            </a:r>
            <a:r>
              <a:rPr lang="en-US" dirty="0" smtClean="0"/>
              <a:t> de </a:t>
            </a:r>
            <a:r>
              <a:rPr lang="en-US" dirty="0" err="1" smtClean="0"/>
              <a:t>Gobierno</a:t>
            </a:r>
            <a:r>
              <a:rPr lang="en-US" dirty="0" smtClean="0"/>
              <a:t>.</a:t>
            </a:r>
            <a:endParaRPr lang="es-ES_tradnl" dirty="0"/>
          </a:p>
        </p:txBody>
      </p:sp>
      <p:pic>
        <p:nvPicPr>
          <p:cNvPr id="4" name="Picture 2" descr="http://t2.gstatic.com/images?q=tbn:ANd9GcSpFrhqhg03cyINdEiaoWwWdShIbgSTejrmgqhMkXX-iU2OD2ZAy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4365104"/>
            <a:ext cx="2638425" cy="1733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566</TotalTime>
  <Words>1430</Words>
  <Application>Microsoft Macintosh PowerPoint</Application>
  <PresentationFormat>Presentación en pantalla (4:3)</PresentationFormat>
  <Paragraphs>155</Paragraphs>
  <Slides>30</Slides>
  <Notes>0</Notes>
  <HiddenSlides>0</HiddenSlides>
  <MMClips>0</MMClips>
  <ScaleCrop>false</ScaleCrop>
  <HeadingPairs>
    <vt:vector size="4" baseType="variant"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1" baseType="lpstr">
      <vt:lpstr>Median</vt:lpstr>
      <vt:lpstr>Cómo Hacer un Estudio Práctico  de Mercado </vt:lpstr>
      <vt:lpstr>Definición</vt:lpstr>
      <vt:lpstr>Objetivos de un Estudio de Mercado</vt:lpstr>
      <vt:lpstr>¿Qué información se debe  obtener?</vt:lpstr>
      <vt:lpstr>Factores a Considerar</vt:lpstr>
      <vt:lpstr>¿QUE PRETENDE MEDIR?</vt:lpstr>
      <vt:lpstr>¿Qué Pretende Lograr?</vt:lpstr>
      <vt:lpstr>Tipos de Investigación</vt:lpstr>
      <vt:lpstr>Tipos de Investigación</vt:lpstr>
      <vt:lpstr>Tipos de Investigación</vt:lpstr>
      <vt:lpstr>El proceso de la Investigación de Mercados (según Kotler y Armstrong)</vt:lpstr>
      <vt:lpstr>Investigación Cuantitativa</vt:lpstr>
      <vt:lpstr>Investigación Cuantitativa</vt:lpstr>
      <vt:lpstr>Modelo de Estudio Cuantitativo</vt:lpstr>
      <vt:lpstr>Modelo de Estudio Cuantitativo</vt:lpstr>
      <vt:lpstr>Modelo de Estudio Cuantitativo </vt:lpstr>
      <vt:lpstr>Investigación Cualitativa</vt:lpstr>
      <vt:lpstr>Preguntas Modelo Cualitativo</vt:lpstr>
      <vt:lpstr>Para Recordar…</vt:lpstr>
      <vt:lpstr>¿Qué dice la Biblia al respecto? </vt:lpstr>
      <vt:lpstr>¿Qué dice la Biblia…? </vt:lpstr>
      <vt:lpstr>¿Qué dice la Biblia…?</vt:lpstr>
      <vt:lpstr>¿Qué dice la Biblia…?</vt:lpstr>
      <vt:lpstr>¿Qué dice la Biblia…?</vt:lpstr>
      <vt:lpstr>Consejos Bíblicos </vt:lpstr>
      <vt:lpstr>Consultar a Dios</vt:lpstr>
      <vt:lpstr>La Investigación es buscar consejo</vt:lpstr>
      <vt:lpstr>Escuche a sus Clientes</vt:lpstr>
      <vt:lpstr>Olvidarse del pasado</vt:lpstr>
      <vt:lpstr>Incluya a Dios en todo el proceso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Cómo Hacer un Estudio Práctico de Mercado</dc:title>
  <dc:creator>Karla de Hasbun</dc:creator>
  <cp:lastModifiedBy>Iglesia Cristiana Josue Iglesia Cristiana Josue</cp:lastModifiedBy>
  <cp:revision>18</cp:revision>
  <dcterms:created xsi:type="dcterms:W3CDTF">2011-09-22T14:45:00Z</dcterms:created>
  <dcterms:modified xsi:type="dcterms:W3CDTF">2011-09-22T15:29:05Z</dcterms:modified>
</cp:coreProperties>
</file>