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300" r:id="rId6"/>
    <p:sldId id="258" r:id="rId7"/>
    <p:sldId id="259" r:id="rId8"/>
    <p:sldId id="262" r:id="rId9"/>
    <p:sldId id="264" r:id="rId10"/>
    <p:sldId id="266" r:id="rId11"/>
    <p:sldId id="271" r:id="rId12"/>
    <p:sldId id="272" r:id="rId13"/>
    <p:sldId id="290" r:id="rId14"/>
    <p:sldId id="291" r:id="rId15"/>
    <p:sldId id="301" r:id="rId16"/>
    <p:sldId id="275" r:id="rId17"/>
    <p:sldId id="305" r:id="rId18"/>
    <p:sldId id="313" r:id="rId19"/>
    <p:sldId id="303" r:id="rId20"/>
    <p:sldId id="302" r:id="rId21"/>
    <p:sldId id="307" r:id="rId22"/>
    <p:sldId id="306" r:id="rId23"/>
    <p:sldId id="308" r:id="rId24"/>
  </p:sldIdLst>
  <p:sldSz cx="11522075" cy="6858000"/>
  <p:notesSz cx="9223375" cy="7010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Castillo" initials="H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5179" autoAdjust="0"/>
  </p:normalViewPr>
  <p:slideViewPr>
    <p:cSldViewPr showGuides="1">
      <p:cViewPr>
        <p:scale>
          <a:sx n="110" d="100"/>
          <a:sy n="110" d="100"/>
        </p:scale>
        <p:origin x="-360" y="-504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96314-5887-413A-90EB-A66E4E5E36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2D077-C1E6-43C4-85C0-3F067DFF0B8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>
              <a:latin typeface="Arial Rounded MT Bold" panose="020F0704030504030204" pitchFamily="34" charset="0"/>
            </a:rPr>
            <a:t>ABRAHAM</a:t>
          </a:r>
          <a:endParaRPr lang="en-US" dirty="0">
            <a:latin typeface="Arial Rounded MT Bold" panose="020F0704030504030204" pitchFamily="34" charset="0"/>
          </a:endParaRPr>
        </a:p>
      </dgm:t>
    </dgm:pt>
    <dgm:pt modelId="{17096E68-1D96-4350-B227-CA9865E7BF57}" type="parTrans" cxnId="{8FF9B7B0-2A47-44AE-95CC-C42768D00262}">
      <dgm:prSet/>
      <dgm:spPr/>
      <dgm:t>
        <a:bodyPr/>
        <a:lstStyle/>
        <a:p>
          <a:endParaRPr lang="en-US"/>
        </a:p>
      </dgm:t>
    </dgm:pt>
    <dgm:pt modelId="{6822A0F7-943A-48DF-9278-80CA9F0BCBD4}" type="sibTrans" cxnId="{8FF9B7B0-2A47-44AE-95CC-C42768D00262}">
      <dgm:prSet/>
      <dgm:spPr/>
      <dgm:t>
        <a:bodyPr/>
        <a:lstStyle/>
        <a:p>
          <a:endParaRPr lang="en-US"/>
        </a:p>
      </dgm:t>
    </dgm:pt>
    <dgm:pt modelId="{03C4A10B-41CA-4E93-892D-C67F77B7F44F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800" b="1" dirty="0" smtClean="0"/>
            <a:t>PADRE DEL PUEBLO ESCOGIDO</a:t>
          </a:r>
          <a:endParaRPr lang="en-US" sz="2800" b="1" dirty="0"/>
        </a:p>
      </dgm:t>
    </dgm:pt>
    <dgm:pt modelId="{3C6A780F-56FE-4AB5-BF7C-E8EB72B6F389}" type="parTrans" cxnId="{13815058-5402-4191-9AC0-BBD9EB49388C}">
      <dgm:prSet/>
      <dgm:spPr/>
      <dgm:t>
        <a:bodyPr/>
        <a:lstStyle/>
        <a:p>
          <a:endParaRPr lang="en-US"/>
        </a:p>
      </dgm:t>
    </dgm:pt>
    <dgm:pt modelId="{D0B4D80A-91E4-4E70-AF9C-ACC564441BEB}" type="sibTrans" cxnId="{13815058-5402-4191-9AC0-BBD9EB49388C}">
      <dgm:prSet/>
      <dgm:spPr/>
      <dgm:t>
        <a:bodyPr/>
        <a:lstStyle/>
        <a:p>
          <a:endParaRPr lang="en-US"/>
        </a:p>
      </dgm:t>
    </dgm:pt>
    <dgm:pt modelId="{BB0DB39B-8860-4A35-A6FF-EF3F8178D71B}">
      <dgm:prSet phldrT="[Text]"/>
      <dgm:spPr/>
      <dgm:t>
        <a:bodyPr/>
        <a:lstStyle/>
        <a:p>
          <a:r>
            <a:rPr lang="es-ES" dirty="0" smtClean="0">
              <a:latin typeface="Arial Rounded MT Bold" panose="020F0704030504030204" pitchFamily="34" charset="0"/>
            </a:rPr>
            <a:t>MOISÉS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C0C10CAB-E3B4-4ED5-A481-60F179E51093}" type="parTrans" cxnId="{ECC1AEE8-174A-482F-BD58-47A3460B6648}">
      <dgm:prSet/>
      <dgm:spPr/>
      <dgm:t>
        <a:bodyPr/>
        <a:lstStyle/>
        <a:p>
          <a:endParaRPr lang="en-US"/>
        </a:p>
      </dgm:t>
    </dgm:pt>
    <dgm:pt modelId="{0DA54073-1E7C-4884-AA9C-45B19F6E2326}" type="sibTrans" cxnId="{ECC1AEE8-174A-482F-BD58-47A3460B6648}">
      <dgm:prSet/>
      <dgm:spPr/>
      <dgm:t>
        <a:bodyPr/>
        <a:lstStyle/>
        <a:p>
          <a:endParaRPr lang="en-US"/>
        </a:p>
      </dgm:t>
    </dgm:pt>
    <dgm:pt modelId="{BAD79579-44FC-456C-8EBE-9D2E1AF9D36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800" b="1" dirty="0" smtClean="0"/>
            <a:t>ESTABLECER UNA NACIÓN EN UN NUEVO TERRITORIO</a:t>
          </a:r>
          <a:endParaRPr lang="en-US" sz="2800" b="1" dirty="0"/>
        </a:p>
      </dgm:t>
    </dgm:pt>
    <dgm:pt modelId="{32D966AC-C815-46DD-9821-95470A8912EE}" type="parTrans" cxnId="{25A7A621-5AB3-4242-8841-96B1F1443CE2}">
      <dgm:prSet/>
      <dgm:spPr/>
      <dgm:t>
        <a:bodyPr/>
        <a:lstStyle/>
        <a:p>
          <a:endParaRPr lang="en-US"/>
        </a:p>
      </dgm:t>
    </dgm:pt>
    <dgm:pt modelId="{1315B652-B7B9-4734-BD80-56E1A9CD75D6}" type="sibTrans" cxnId="{25A7A621-5AB3-4242-8841-96B1F1443CE2}">
      <dgm:prSet/>
      <dgm:spPr/>
      <dgm:t>
        <a:bodyPr/>
        <a:lstStyle/>
        <a:p>
          <a:endParaRPr lang="en-US"/>
        </a:p>
      </dgm:t>
    </dgm:pt>
    <dgm:pt modelId="{960B1A69-311E-4EAD-B381-B4F754ADDF3F}">
      <dgm:prSet phldrT="[Text]"/>
      <dgm:spPr>
        <a:solidFill>
          <a:schemeClr val="accent2"/>
        </a:solidFill>
      </dgm:spPr>
      <dgm:t>
        <a:bodyPr/>
        <a:lstStyle/>
        <a:p>
          <a:r>
            <a:rPr lang="es-ES" dirty="0" smtClean="0">
              <a:latin typeface="Arial Rounded MT Bold" panose="020F0704030504030204" pitchFamily="34" charset="0"/>
            </a:rPr>
            <a:t>DAVID</a:t>
          </a:r>
          <a:endParaRPr lang="en-US" dirty="0">
            <a:latin typeface="Arial Rounded MT Bold" panose="020F0704030504030204" pitchFamily="34" charset="0"/>
          </a:endParaRPr>
        </a:p>
      </dgm:t>
    </dgm:pt>
    <dgm:pt modelId="{89A21D16-AC6A-4257-AF48-B29F74A7FE36}" type="parTrans" cxnId="{96FC670A-B989-4E62-8CCB-35132E8497A6}">
      <dgm:prSet/>
      <dgm:spPr/>
      <dgm:t>
        <a:bodyPr/>
        <a:lstStyle/>
        <a:p>
          <a:endParaRPr lang="en-US"/>
        </a:p>
      </dgm:t>
    </dgm:pt>
    <dgm:pt modelId="{0F74BDC0-755D-4BFA-A878-8E8289596EE4}" type="sibTrans" cxnId="{96FC670A-B989-4E62-8CCB-35132E8497A6}">
      <dgm:prSet/>
      <dgm:spPr/>
      <dgm:t>
        <a:bodyPr/>
        <a:lstStyle/>
        <a:p>
          <a:endParaRPr lang="en-US"/>
        </a:p>
      </dgm:t>
    </dgm:pt>
    <dgm:pt modelId="{178C6F47-92D7-4BE8-8784-44F7C0895879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800" b="1" dirty="0" smtClean="0"/>
            <a:t>ESTABLECIMIENTO DE UNA TEOCRACIA EN ISRAEL</a:t>
          </a:r>
          <a:endParaRPr lang="en-US" sz="2800" b="1" dirty="0"/>
        </a:p>
      </dgm:t>
    </dgm:pt>
    <dgm:pt modelId="{2F77DB1A-8494-49CB-9E1F-11260425CD7E}" type="parTrans" cxnId="{93A04EC7-25BD-4D5D-9838-512A0F02D930}">
      <dgm:prSet/>
      <dgm:spPr/>
      <dgm:t>
        <a:bodyPr/>
        <a:lstStyle/>
        <a:p>
          <a:endParaRPr lang="en-US"/>
        </a:p>
      </dgm:t>
    </dgm:pt>
    <dgm:pt modelId="{331B86FA-3B30-4FAA-9AF6-72DCC24F63C2}" type="sibTrans" cxnId="{93A04EC7-25BD-4D5D-9838-512A0F02D930}">
      <dgm:prSet/>
      <dgm:spPr/>
      <dgm:t>
        <a:bodyPr/>
        <a:lstStyle/>
        <a:p>
          <a:endParaRPr lang="en-US"/>
        </a:p>
      </dgm:t>
    </dgm:pt>
    <dgm:pt modelId="{BA809716-1B2C-443A-966E-DA5CAEF48275}" type="pres">
      <dgm:prSet presAssocID="{58A96314-5887-413A-90EB-A66E4E5E36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2296F-BF69-4624-A6FD-ED13DCB8EBD1}" type="pres">
      <dgm:prSet presAssocID="{CB32D077-C1E6-43C4-85C0-3F067DFF0B87}" presName="linNode" presStyleCnt="0"/>
      <dgm:spPr/>
    </dgm:pt>
    <dgm:pt modelId="{8809FD66-9526-4418-8052-7F0EF633742D}" type="pres">
      <dgm:prSet presAssocID="{CB32D077-C1E6-43C4-85C0-3F067DFF0B87}" presName="parentText" presStyleLbl="node1" presStyleIdx="0" presStyleCnt="3" custLinFactNeighborX="430" custLinFactNeighborY="-20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C0BC4-8962-48CA-B9F2-FBC144C2F9F3}" type="pres">
      <dgm:prSet presAssocID="{CB32D077-C1E6-43C4-85C0-3F067DFF0B8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98622-CF81-401B-A646-8469450A0B76}" type="pres">
      <dgm:prSet presAssocID="{6822A0F7-943A-48DF-9278-80CA9F0BCBD4}" presName="sp" presStyleCnt="0"/>
      <dgm:spPr/>
    </dgm:pt>
    <dgm:pt modelId="{9286DC40-B1FC-4FC8-B614-CD06C8551D6B}" type="pres">
      <dgm:prSet presAssocID="{BB0DB39B-8860-4A35-A6FF-EF3F8178D71B}" presName="linNode" presStyleCnt="0"/>
      <dgm:spPr/>
    </dgm:pt>
    <dgm:pt modelId="{D3BAE0A3-D305-4E35-82A8-EE393C701F5B}" type="pres">
      <dgm:prSet presAssocID="{BB0DB39B-8860-4A35-A6FF-EF3F8178D7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33AB9-4390-46AD-99E0-88BC998BFEAC}" type="pres">
      <dgm:prSet presAssocID="{BB0DB39B-8860-4A35-A6FF-EF3F8178D71B}" presName="descendantText" presStyleLbl="alignAccFollowNode1" presStyleIdx="1" presStyleCnt="3" custLinFactNeighborX="-171" custLinFactNeighborY="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2FFAF-2DAD-436E-9187-246C32CC0185}" type="pres">
      <dgm:prSet presAssocID="{0DA54073-1E7C-4884-AA9C-45B19F6E2326}" presName="sp" presStyleCnt="0"/>
      <dgm:spPr/>
    </dgm:pt>
    <dgm:pt modelId="{58909A2E-F554-49F1-904F-16625F38F8C7}" type="pres">
      <dgm:prSet presAssocID="{960B1A69-311E-4EAD-B381-B4F754ADDF3F}" presName="linNode" presStyleCnt="0"/>
      <dgm:spPr/>
    </dgm:pt>
    <dgm:pt modelId="{9664F3E9-FDF8-45FF-BD3F-E9BFCC5CD9AF}" type="pres">
      <dgm:prSet presAssocID="{960B1A69-311E-4EAD-B381-B4F754ADDF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D995C-04E4-47E8-B0C2-503BBD05CB7B}" type="pres">
      <dgm:prSet presAssocID="{960B1A69-311E-4EAD-B381-B4F754ADDF3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04EC7-25BD-4D5D-9838-512A0F02D930}" srcId="{960B1A69-311E-4EAD-B381-B4F754ADDF3F}" destId="{178C6F47-92D7-4BE8-8784-44F7C0895879}" srcOrd="0" destOrd="0" parTransId="{2F77DB1A-8494-49CB-9E1F-11260425CD7E}" sibTransId="{331B86FA-3B30-4FAA-9AF6-72DCC24F63C2}"/>
    <dgm:cxn modelId="{04A5ADE8-B469-4C22-93D7-19A5651AF732}" type="presOf" srcId="{960B1A69-311E-4EAD-B381-B4F754ADDF3F}" destId="{9664F3E9-FDF8-45FF-BD3F-E9BFCC5CD9AF}" srcOrd="0" destOrd="0" presId="urn:microsoft.com/office/officeart/2005/8/layout/vList5"/>
    <dgm:cxn modelId="{9DC5BC50-15D1-4C2D-9B25-5F03460629CE}" type="presOf" srcId="{BB0DB39B-8860-4A35-A6FF-EF3F8178D71B}" destId="{D3BAE0A3-D305-4E35-82A8-EE393C701F5B}" srcOrd="0" destOrd="0" presId="urn:microsoft.com/office/officeart/2005/8/layout/vList5"/>
    <dgm:cxn modelId="{2FFCEB4B-71CD-4EFD-BC05-214B1EAA4625}" type="presOf" srcId="{58A96314-5887-413A-90EB-A66E4E5E3693}" destId="{BA809716-1B2C-443A-966E-DA5CAEF48275}" srcOrd="0" destOrd="0" presId="urn:microsoft.com/office/officeart/2005/8/layout/vList5"/>
    <dgm:cxn modelId="{22C40045-2E43-49FC-B3EF-4E22906E7951}" type="presOf" srcId="{178C6F47-92D7-4BE8-8784-44F7C0895879}" destId="{5B6D995C-04E4-47E8-B0C2-503BBD05CB7B}" srcOrd="0" destOrd="0" presId="urn:microsoft.com/office/officeart/2005/8/layout/vList5"/>
    <dgm:cxn modelId="{84EBF4DC-8794-4BA7-9BCE-F13AB42E2543}" type="presOf" srcId="{BAD79579-44FC-456C-8EBE-9D2E1AF9D360}" destId="{59333AB9-4390-46AD-99E0-88BC998BFEAC}" srcOrd="0" destOrd="0" presId="urn:microsoft.com/office/officeart/2005/8/layout/vList5"/>
    <dgm:cxn modelId="{96FC670A-B989-4E62-8CCB-35132E8497A6}" srcId="{58A96314-5887-413A-90EB-A66E4E5E3693}" destId="{960B1A69-311E-4EAD-B381-B4F754ADDF3F}" srcOrd="2" destOrd="0" parTransId="{89A21D16-AC6A-4257-AF48-B29F74A7FE36}" sibTransId="{0F74BDC0-755D-4BFA-A878-8E8289596EE4}"/>
    <dgm:cxn modelId="{6E150D5E-7030-473C-B2BB-9DFB2EC2DEBC}" type="presOf" srcId="{03C4A10B-41CA-4E93-892D-C67F77B7F44F}" destId="{056C0BC4-8962-48CA-B9F2-FBC144C2F9F3}" srcOrd="0" destOrd="0" presId="urn:microsoft.com/office/officeart/2005/8/layout/vList5"/>
    <dgm:cxn modelId="{ECC1AEE8-174A-482F-BD58-47A3460B6648}" srcId="{58A96314-5887-413A-90EB-A66E4E5E3693}" destId="{BB0DB39B-8860-4A35-A6FF-EF3F8178D71B}" srcOrd="1" destOrd="0" parTransId="{C0C10CAB-E3B4-4ED5-A481-60F179E51093}" sibTransId="{0DA54073-1E7C-4884-AA9C-45B19F6E2326}"/>
    <dgm:cxn modelId="{25A7A621-5AB3-4242-8841-96B1F1443CE2}" srcId="{BB0DB39B-8860-4A35-A6FF-EF3F8178D71B}" destId="{BAD79579-44FC-456C-8EBE-9D2E1AF9D360}" srcOrd="0" destOrd="0" parTransId="{32D966AC-C815-46DD-9821-95470A8912EE}" sibTransId="{1315B652-B7B9-4734-BD80-56E1A9CD75D6}"/>
    <dgm:cxn modelId="{03F13278-02B4-4EB0-928C-96A1F414BDDF}" type="presOf" srcId="{CB32D077-C1E6-43C4-85C0-3F067DFF0B87}" destId="{8809FD66-9526-4418-8052-7F0EF633742D}" srcOrd="0" destOrd="0" presId="urn:microsoft.com/office/officeart/2005/8/layout/vList5"/>
    <dgm:cxn modelId="{8FF9B7B0-2A47-44AE-95CC-C42768D00262}" srcId="{58A96314-5887-413A-90EB-A66E4E5E3693}" destId="{CB32D077-C1E6-43C4-85C0-3F067DFF0B87}" srcOrd="0" destOrd="0" parTransId="{17096E68-1D96-4350-B227-CA9865E7BF57}" sibTransId="{6822A0F7-943A-48DF-9278-80CA9F0BCBD4}"/>
    <dgm:cxn modelId="{13815058-5402-4191-9AC0-BBD9EB49388C}" srcId="{CB32D077-C1E6-43C4-85C0-3F067DFF0B87}" destId="{03C4A10B-41CA-4E93-892D-C67F77B7F44F}" srcOrd="0" destOrd="0" parTransId="{3C6A780F-56FE-4AB5-BF7C-E8EB72B6F389}" sibTransId="{D0B4D80A-91E4-4E70-AF9C-ACC564441BEB}"/>
    <dgm:cxn modelId="{FEC8D298-9CC0-4BEC-9CE1-303AC5866C49}" type="presParOf" srcId="{BA809716-1B2C-443A-966E-DA5CAEF48275}" destId="{9B72296F-BF69-4624-A6FD-ED13DCB8EBD1}" srcOrd="0" destOrd="0" presId="urn:microsoft.com/office/officeart/2005/8/layout/vList5"/>
    <dgm:cxn modelId="{D81AB192-C1D3-4E6A-9695-90298D54C762}" type="presParOf" srcId="{9B72296F-BF69-4624-A6FD-ED13DCB8EBD1}" destId="{8809FD66-9526-4418-8052-7F0EF633742D}" srcOrd="0" destOrd="0" presId="urn:microsoft.com/office/officeart/2005/8/layout/vList5"/>
    <dgm:cxn modelId="{DA400791-FFF6-47B2-BFB3-B4FE95E3B950}" type="presParOf" srcId="{9B72296F-BF69-4624-A6FD-ED13DCB8EBD1}" destId="{056C0BC4-8962-48CA-B9F2-FBC144C2F9F3}" srcOrd="1" destOrd="0" presId="urn:microsoft.com/office/officeart/2005/8/layout/vList5"/>
    <dgm:cxn modelId="{C52D5065-53BA-406F-A7BB-25120CD7A08B}" type="presParOf" srcId="{BA809716-1B2C-443A-966E-DA5CAEF48275}" destId="{D2198622-CF81-401B-A646-8469450A0B76}" srcOrd="1" destOrd="0" presId="urn:microsoft.com/office/officeart/2005/8/layout/vList5"/>
    <dgm:cxn modelId="{498D9FDE-B3A5-4FEF-9777-093EB779D2E9}" type="presParOf" srcId="{BA809716-1B2C-443A-966E-DA5CAEF48275}" destId="{9286DC40-B1FC-4FC8-B614-CD06C8551D6B}" srcOrd="2" destOrd="0" presId="urn:microsoft.com/office/officeart/2005/8/layout/vList5"/>
    <dgm:cxn modelId="{33810F64-6E70-44A6-ABDE-71CF11F278B0}" type="presParOf" srcId="{9286DC40-B1FC-4FC8-B614-CD06C8551D6B}" destId="{D3BAE0A3-D305-4E35-82A8-EE393C701F5B}" srcOrd="0" destOrd="0" presId="urn:microsoft.com/office/officeart/2005/8/layout/vList5"/>
    <dgm:cxn modelId="{53DD2C3A-B83B-41C6-B3A4-4B0FA21D8440}" type="presParOf" srcId="{9286DC40-B1FC-4FC8-B614-CD06C8551D6B}" destId="{59333AB9-4390-46AD-99E0-88BC998BFEAC}" srcOrd="1" destOrd="0" presId="urn:microsoft.com/office/officeart/2005/8/layout/vList5"/>
    <dgm:cxn modelId="{343A395C-08BF-4F81-864E-01558D955F45}" type="presParOf" srcId="{BA809716-1B2C-443A-966E-DA5CAEF48275}" destId="{B482FFAF-2DAD-436E-9187-246C32CC0185}" srcOrd="3" destOrd="0" presId="urn:microsoft.com/office/officeart/2005/8/layout/vList5"/>
    <dgm:cxn modelId="{A2723B0B-EBAB-4D72-96F3-E1DDB1392E80}" type="presParOf" srcId="{BA809716-1B2C-443A-966E-DA5CAEF48275}" destId="{58909A2E-F554-49F1-904F-16625F38F8C7}" srcOrd="4" destOrd="0" presId="urn:microsoft.com/office/officeart/2005/8/layout/vList5"/>
    <dgm:cxn modelId="{39EBA30D-DE39-464C-81C4-25C60B4CDFE4}" type="presParOf" srcId="{58909A2E-F554-49F1-904F-16625F38F8C7}" destId="{9664F3E9-FDF8-45FF-BD3F-E9BFCC5CD9AF}" srcOrd="0" destOrd="0" presId="urn:microsoft.com/office/officeart/2005/8/layout/vList5"/>
    <dgm:cxn modelId="{993134B6-6391-403C-91B8-BD229FB97DB8}" type="presParOf" srcId="{58909A2E-F554-49F1-904F-16625F38F8C7}" destId="{5B6D995C-04E4-47E8-B0C2-503BBD05CB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0BC4-8962-48CA-B9F2-FBC144C2F9F3}">
      <dsp:nvSpPr>
        <dsp:cNvPr id="0" name=""/>
        <dsp:cNvSpPr/>
      </dsp:nvSpPr>
      <dsp:spPr>
        <a:xfrm rot="5400000">
          <a:off x="5330166" y="-1991308"/>
          <a:ext cx="1320237" cy="563791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PADRE DEL PUEBLO ESCOGIDO</a:t>
          </a:r>
          <a:endParaRPr lang="en-US" sz="2800" b="1" kern="1200" dirty="0"/>
        </a:p>
      </dsp:txBody>
      <dsp:txXfrm rot="-5400000">
        <a:off x="3171328" y="231979"/>
        <a:ext cx="5573466" cy="1191339"/>
      </dsp:txXfrm>
    </dsp:sp>
    <dsp:sp modelId="{8809FD66-9526-4418-8052-7F0EF633742D}">
      <dsp:nvSpPr>
        <dsp:cNvPr id="0" name=""/>
        <dsp:cNvSpPr/>
      </dsp:nvSpPr>
      <dsp:spPr>
        <a:xfrm>
          <a:off x="24243" y="0"/>
          <a:ext cx="3171327" cy="165029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Arial Rounded MT Bold" panose="020F0704030504030204" pitchFamily="34" charset="0"/>
            </a:rPr>
            <a:t>ABRAHAM</a:t>
          </a:r>
          <a:endParaRPr lang="en-US" sz="3900" kern="1200" dirty="0">
            <a:latin typeface="Arial Rounded MT Bold" panose="020F0704030504030204" pitchFamily="34" charset="0"/>
          </a:endParaRPr>
        </a:p>
      </dsp:txBody>
      <dsp:txXfrm>
        <a:off x="104804" y="80561"/>
        <a:ext cx="3010205" cy="1489175"/>
      </dsp:txXfrm>
    </dsp:sp>
    <dsp:sp modelId="{59333AB9-4390-46AD-99E0-88BC998BFEAC}">
      <dsp:nvSpPr>
        <dsp:cNvPr id="0" name=""/>
        <dsp:cNvSpPr/>
      </dsp:nvSpPr>
      <dsp:spPr>
        <a:xfrm rot="5400000">
          <a:off x="5324743" y="-246456"/>
          <a:ext cx="1320237" cy="563791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ESTABLECER UNA NACIÓN EN UN NUEVO TERRITORIO</a:t>
          </a:r>
          <a:endParaRPr lang="en-US" sz="2800" b="1" kern="1200" dirty="0"/>
        </a:p>
      </dsp:txBody>
      <dsp:txXfrm rot="-5400000">
        <a:off x="3165905" y="1976831"/>
        <a:ext cx="5573466" cy="1191339"/>
      </dsp:txXfrm>
    </dsp:sp>
    <dsp:sp modelId="{D3BAE0A3-D305-4E35-82A8-EE393C701F5B}">
      <dsp:nvSpPr>
        <dsp:cNvPr id="0" name=""/>
        <dsp:cNvSpPr/>
      </dsp:nvSpPr>
      <dsp:spPr>
        <a:xfrm>
          <a:off x="0" y="1735312"/>
          <a:ext cx="3171327" cy="1650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Arial Rounded MT Bold" panose="020F0704030504030204" pitchFamily="34" charset="0"/>
            </a:rPr>
            <a:t>MOISÉS</a:t>
          </a:r>
          <a:endParaRPr lang="en-US" sz="3900" kern="1200" dirty="0">
            <a:latin typeface="Arial Rounded MT Bold" panose="020F0704030504030204" pitchFamily="34" charset="0"/>
          </a:endParaRPr>
        </a:p>
      </dsp:txBody>
      <dsp:txXfrm>
        <a:off x="80561" y="1815873"/>
        <a:ext cx="3010205" cy="1489175"/>
      </dsp:txXfrm>
    </dsp:sp>
    <dsp:sp modelId="{5B6D995C-04E4-47E8-B0C2-503BBD05CB7B}">
      <dsp:nvSpPr>
        <dsp:cNvPr id="0" name=""/>
        <dsp:cNvSpPr/>
      </dsp:nvSpPr>
      <dsp:spPr>
        <a:xfrm rot="5400000">
          <a:off x="5330166" y="1474315"/>
          <a:ext cx="1320237" cy="563791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ESTABLECIMIENTO DE UNA TEOCRACIA EN ISRAEL</a:t>
          </a:r>
          <a:endParaRPr lang="en-US" sz="2800" b="1" kern="1200" dirty="0"/>
        </a:p>
      </dsp:txBody>
      <dsp:txXfrm rot="-5400000">
        <a:off x="3171328" y="3697603"/>
        <a:ext cx="5573466" cy="1191339"/>
      </dsp:txXfrm>
    </dsp:sp>
    <dsp:sp modelId="{9664F3E9-FDF8-45FF-BD3F-E9BFCC5CD9AF}">
      <dsp:nvSpPr>
        <dsp:cNvPr id="0" name=""/>
        <dsp:cNvSpPr/>
      </dsp:nvSpPr>
      <dsp:spPr>
        <a:xfrm>
          <a:off x="0" y="3468124"/>
          <a:ext cx="3171327" cy="165029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Arial Rounded MT Bold" panose="020F0704030504030204" pitchFamily="34" charset="0"/>
            </a:rPr>
            <a:t>DAVID</a:t>
          </a:r>
          <a:endParaRPr lang="en-US" sz="3900" kern="1200" dirty="0">
            <a:latin typeface="Arial Rounded MT Bold" panose="020F0704030504030204" pitchFamily="34" charset="0"/>
          </a:endParaRPr>
        </a:p>
      </dsp:txBody>
      <dsp:txXfrm>
        <a:off x="80561" y="3548685"/>
        <a:ext cx="3010205" cy="148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23657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0309D-D8E4-436E-8B16-6BD6FDCEF47A}" type="datetimeFigureOut">
              <a:rPr lang="es-ES" smtClean="0"/>
              <a:pPr/>
              <a:t>21/1/15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23657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F566A-0049-47B4-A881-716E08DD391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29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3657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0FCA-1C97-4C03-8598-08B17C453D84}" type="datetimeFigureOut">
              <a:rPr lang="es-SV" smtClean="0"/>
              <a:t>21/1/15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525463"/>
            <a:ext cx="44196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173" y="3330242"/>
            <a:ext cx="7377029" cy="31540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3657" y="665807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C9699-C458-421C-BA52-8738F1BCA085}" type="slidenum">
              <a:rPr lang="es-SV" smtClean="0"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56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080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736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52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487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137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080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6724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568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840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080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972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2285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C9699-C458-421C-BA52-8738F1BCA085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84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168749" y="2708920"/>
            <a:ext cx="8088456" cy="49006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s-SV" dirty="0" smtClean="0"/>
              <a:t>TITULO</a:t>
            </a:r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" y="6453336"/>
            <a:ext cx="11522075" cy="40466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  <p:sp>
        <p:nvSpPr>
          <p:cNvPr id="10" name="Flowchart: Document 9"/>
          <p:cNvSpPr/>
          <p:nvPr userDrawn="1"/>
        </p:nvSpPr>
        <p:spPr>
          <a:xfrm>
            <a:off x="-1" y="2420888"/>
            <a:ext cx="2808709" cy="1196752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393700" dist="482600" dir="16200000">
              <a:schemeClr val="tx2">
                <a:lumMod val="75000"/>
                <a:alpha val="3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25344"/>
            <a:ext cx="1152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latin typeface="Arial Narrow" pitchFamily="34" charset="0"/>
              </a:rPr>
              <a:t>IGLESIA CRISTIANA JOSUE					CONFERENCIAS</a:t>
            </a:r>
            <a:r>
              <a:rPr lang="es-SV" b="1" baseline="0" dirty="0" smtClean="0">
                <a:latin typeface="Arial Narrow" pitchFamily="34" charset="0"/>
              </a:rPr>
              <a:t>: LA BIBLIA Y LOS NEGOCIOS</a:t>
            </a:r>
            <a:endParaRPr lang="es-SV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0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" y="6453336"/>
            <a:ext cx="11522075" cy="40466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25344"/>
            <a:ext cx="1152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latin typeface="Arial Narrow" pitchFamily="34" charset="0"/>
              </a:rPr>
              <a:t>IGLESIA CRISTIANA JOSUE					CONFERENCIAS</a:t>
            </a:r>
            <a:r>
              <a:rPr lang="es-SV" b="1" baseline="0" dirty="0" smtClean="0">
                <a:latin typeface="Arial Narrow" pitchFamily="34" charset="0"/>
              </a:rPr>
              <a:t>: LA BIBLIA Y LOS NEGOCIOS</a:t>
            </a:r>
            <a:endParaRPr lang="es-SV" b="1" dirty="0">
              <a:latin typeface="Arial Narrow" pitchFamily="34" charset="0"/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0" y="0"/>
            <a:ext cx="5689030" cy="404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vert="horz" lIns="91440" tIns="45720" rIns="91440" bIns="45720" rtlCol="0" anchor="ctr"/>
          <a:lstStyle>
            <a:defPPr>
              <a:defRPr lang="es-S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 userDrawn="1"/>
        </p:nvSpPr>
        <p:spPr>
          <a:xfrm>
            <a:off x="5756149" y="0"/>
            <a:ext cx="5689030" cy="40466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vert="horz" lIns="91440" tIns="45720" rIns="91440" bIns="45720" rtlCol="0" anchor="ctr"/>
          <a:lstStyle>
            <a:defPPr>
              <a:defRPr lang="es-S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413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84B9-7F13-48A2-8365-4AA4CFC28833}" type="datetimeFigureOut">
              <a:rPr lang="es-SV" smtClean="0"/>
              <a:pPr/>
              <a:t>21/1/15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957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84B9-7F13-48A2-8365-4AA4CFC28833}" type="datetimeFigureOut">
              <a:rPr lang="es-SV" smtClean="0"/>
              <a:pPr/>
              <a:t>21/1/15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8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76105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6105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84B9-7F13-48A2-8365-4AA4CFC28833}" type="datetimeFigureOut">
              <a:rPr lang="es-SV" smtClean="0"/>
              <a:pPr/>
              <a:t>21/1/15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36709" y="6356352"/>
            <a:ext cx="3648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57488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020E-D38C-469B-B0C8-C7603E07C2A4}" type="slidenum">
              <a:rPr lang="es-SV" smtClean="0"/>
              <a:pPr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15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149" y="2708920"/>
            <a:ext cx="8736528" cy="490066"/>
          </a:xfrm>
        </p:spPr>
        <p:txBody>
          <a:bodyPr/>
          <a:lstStyle/>
          <a:p>
            <a:pPr lvl="0"/>
            <a:r>
              <a:rPr lang="es-ES" sz="4000" dirty="0" smtClean="0"/>
              <a:t>“VISIÓN ESPIRITUAL: LA </a:t>
            </a:r>
            <a:r>
              <a:rPr lang="es-ES" sz="4000" dirty="0"/>
              <a:t>PROTECCIÓN </a:t>
            </a:r>
            <a:r>
              <a:rPr lang="es-ES" sz="4000" dirty="0" smtClean="0"/>
              <a:t>EN LA ECONOMÍA ACTUAL”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s-SV" sz="2800" dirty="0" smtClean="0"/>
              <a:t>23-01-2015</a:t>
            </a:r>
            <a:endParaRPr lang="es-SV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TextBox 4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JOSUÉ						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6064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557" y="525398"/>
            <a:ext cx="92890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LOS DOS INDICADORES PRINCIPALES DE LA EXISTENCIA DE VISIÓN SON:</a:t>
            </a: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91" y="1556792"/>
            <a:ext cx="3564398" cy="467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32645" y="1124744"/>
            <a:ext cx="27363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EDUCACIÓN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17221" y="1124744"/>
            <a:ext cx="27363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INNOVACIÓN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2937" y="1700808"/>
            <a:ext cx="366062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AREAS DE INNOVACIÓN PYMES ALEMANIA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TECNOLOGÍA MEDIOAMBIENTAL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TECNOLOGÍA </a:t>
            </a:r>
            <a:r>
              <a:rPr lang="es-ES" dirty="0" smtClean="0"/>
              <a:t>OPTICA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BIOTECNOLOGÍA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NANOTECNOLOGÍA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BATERIAS DE LITIO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1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1197" y="345992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INICO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084757" y="548680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87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05053" y="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573" y="1025525"/>
            <a:ext cx="864096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EN MEDIO DE UNA SITUACIÓN ECONOMÍA Y FINANCIERA COMPLEJA COMO LA QUE VIVIMOS, ESTAMOS URGIDOS DE CLARIDAD DE IDEAS.</a:t>
            </a:r>
          </a:p>
          <a:p>
            <a:endParaRPr lang="es-ES" sz="2800" b="1" dirty="0"/>
          </a:p>
          <a:p>
            <a:r>
              <a:rPr lang="es-ES" sz="2800" b="1" dirty="0" smtClean="0"/>
              <a:t>ESTO SOLO LO LOGRAMOS SI ANDAMOS EN COMUNIÓN CON DIOS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5170" y="4040146"/>
            <a:ext cx="864096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COMUNIÓN TRAE LUZ</a:t>
            </a:r>
          </a:p>
          <a:p>
            <a:pPr algn="ctr"/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LEJANÍA DE DIOS TRAE TINIEBLAS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5053" y="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7061" y="18928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600" b="1" dirty="0" smtClean="0">
                <a:solidFill>
                  <a:srgbClr val="002060"/>
                </a:solidFill>
                <a:latin typeface="+mn-lt"/>
              </a:rPr>
              <a:t>VISIÓN ESPIRITUAL</a:t>
            </a:r>
            <a:endParaRPr lang="es-SV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517" y="686987"/>
            <a:ext cx="9721080" cy="206210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Porque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Él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nos libró del dominio de las tinieblas y nos trasladó al reino de su Hijo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amado 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(COL 1:13)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517" y="3284984"/>
            <a:ext cx="972108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 QUEREMOS PARTICIPAR DE ESE REINO, TENEMOS QUE CUMPLIR LOS REQUERIMIENTOS DE DICHO REINO</a:t>
            </a:r>
          </a:p>
        </p:txBody>
      </p:sp>
    </p:spTree>
    <p:extLst>
      <p:ext uri="{BB962C8B-B14F-4D97-AF65-F5344CB8AC3E}">
        <p14:creationId xmlns:p14="http://schemas.microsoft.com/office/powerpoint/2010/main" val="9457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1037" y="186985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084757" y="487025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25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05053" y="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573" y="1025525"/>
            <a:ext cx="864096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LA VISIÓN ESPIRITUAL DEFINIRÁ EL PROPÓSITO DE VIDA. UNA VEZ DEFINIDO Y DE ACUERDO A LA VOLUNTAD DE DIOS, VENDRÁN: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4573" y="3200351"/>
            <a:ext cx="8640960" cy="255454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IDEAS DE EMPRESARIALES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IDEAS INNOVADORAS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PLAN DE CARRERA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VISIÓN FINANCIERA SANA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OPTIMISMO BASADO EN LA FE</a:t>
            </a:r>
          </a:p>
        </p:txBody>
      </p:sp>
    </p:spTree>
    <p:extLst>
      <p:ext uri="{BB962C8B-B14F-4D97-AF65-F5344CB8AC3E}">
        <p14:creationId xmlns:p14="http://schemas.microsoft.com/office/powerpoint/2010/main" val="109110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084757" y="487025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54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5" y="1194802"/>
            <a:ext cx="244827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HUMANISMO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813" y="1025525"/>
            <a:ext cx="712879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AHOGA EL AMOR A DIOS Y CENTRA TODA LA ATENCIÓN EN LA SATISFACCIÓN DE LAS NECESIDADES REALES Y LAS EDONISTAS.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784" y="2590165"/>
            <a:ext cx="244827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CODICIA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813" y="2420888"/>
            <a:ext cx="712879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NOS HACE FIJAR OBJETIVOS ENGAÑOSOS Y EGOISTAS. EXISTE UN GRAN RIESGO DE TERMINAR PERDIENDOLO TODO.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4680" y="4052763"/>
            <a:ext cx="244827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ACOMODAMIENTO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4813" y="3714833"/>
            <a:ext cx="712879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NUNCA CAMBIARÁ UNA SITUACIÓN SI SE CONTINUA HACIENDO LO MISMO. </a:t>
            </a:r>
          </a:p>
          <a:p>
            <a:r>
              <a:rPr lang="es-ES" sz="2000" b="1" dirty="0" smtClean="0"/>
              <a:t>EL ÉXITO REQUIERE INNOVACIÓN Y REFLEXIÓN CONTINUA.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8784" y="5330695"/>
            <a:ext cx="2448272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MIEDO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4813" y="5149641"/>
            <a:ext cx="712879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LA PARABOLA DE LOS TALENTOS SE HABLA DE UN HOMBRE QUE FRACASÓ ESTREPITOSAMENTE PORQUE FUE PARALIZADO POR EL MIEDO. LA FE NO CONVIVE CON ESTE SENTIMIENTO.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429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084757" y="487025"/>
            <a:ext cx="94330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¿COMO OBTENER LA VISIÓN?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23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415927" y="-335992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30301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000" b="1" dirty="0" smtClean="0">
                <a:solidFill>
                  <a:srgbClr val="002060"/>
                </a:solidFill>
                <a:latin typeface="+mn-lt"/>
              </a:rPr>
              <a:t>AGENDA</a:t>
            </a:r>
            <a:endParaRPr lang="es-SV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573" y="1025525"/>
            <a:ext cx="864096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LA MEDITACIÓN EN ORACIÓN Y LECTURA DE LA PALABRA SON COMPONENTES ESENCIALES DE LA VICTORIA EN LA VIDA. MEDIANTE ELLA, NOS CONTESTAMOS LA SIGUIENTE PREGUNTA: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1833" y="3235761"/>
            <a:ext cx="8640960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¿ESTOY SIGUIENDO EL PLAN FINANCIERO DE DIOS PARA MI VIDA?</a:t>
            </a:r>
          </a:p>
        </p:txBody>
      </p:sp>
    </p:spTree>
    <p:extLst>
      <p:ext uri="{BB962C8B-B14F-4D97-AF65-F5344CB8AC3E}">
        <p14:creationId xmlns:p14="http://schemas.microsoft.com/office/powerpoint/2010/main" val="385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301"/>
            <a:ext cx="8088456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SV" sz="3600" dirty="0" smtClean="0">
                <a:solidFill>
                  <a:srgbClr val="002060"/>
                </a:solidFill>
                <a:latin typeface="+mn-lt"/>
              </a:rPr>
              <a:t>AGENDA</a:t>
            </a:r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TextBox 7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JOSUÉ						</a:t>
            </a:r>
            <a:endParaRPr lang="es-SV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4757" y="487025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60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0" name="AutoShape 2" descr="data:image/jpeg;base64,/9j/4AAQSkZJRgABAQAAAQABAAD/2wCEAAkGBwgHBgkIBwgKCgkLDRYPDQwMDRsUFRAWIB0iIiAdHx8kKDQsJCYxJx8fLT0tMTU3Ojo6Iys/RD84QzQ5OjcBCgoKDQwNGg8PGjclHyU3Nzc3Nzc3Nzc3Nzc3Nzc3Nzc3Nzc3Nzc3Nzc3Nzc3Nzc3Nzc3Nzc3Nzc3Nzc3Nzc3N//AABEIAHoAkgMBIgACEQEDEQH/xAAcAAACAgMBAQAAAAAAAAAAAAAABgUHAgMEAQj/xABIEAABAgQDBQUDBwkFCQAAAAABAgMABAURBhIhEzFBUWEHInGBkaGxwRQVIzJCUoIkM0NTYnKSsuEWJaLR8DQ2N3N0dYPS4v/EABoBAQEAAwEBAAAAAAAAAAAAAAABAgMEBQb/xAAkEQACAgIBBAIDAQAAAAAAAAAAAQIDBBEhBRIxQSJREzJhgf/aAAwDAQACEQMRAD8AvGCCCACCPCRELVsQMyThl5dPyma+4k2CT1PPoPO2+AJoqA3xFTmI6XK3SZgOrGmVkZteV9wPiYWqiqYel1TeIKgiWk7/AFFHKjwCftH1PWIBOKJV2ZMrhehTVVmAbFa0lKR1IFzbxKYAcXMVOuEiSprih951diPIA39Y1GsYidP0EpLJB3XaUT/NEIzSe0OpG7s3TaKyfsMthTg9h/mjgreCagw20J/F9WnJyYWEttIWpCOGY5SoiwvwtqRADQqbxNxyp8GwPeDB8uxOgXShDn7zN/daPKbg6jSLCUOSLM07bvLmBtST4qvEZibBkg/JOPUxBkZltNwqVUWx6DT2RQSYxFW2T+UyLC/3EFHvUfdHSxjFm4E5JvMniUEKSPM2hYpuDK0uTbm6FjWohtwaMzt3AkjQpPeIBBBBsIxmJTHdMCjO06m1phP2pcZHCPIJ1/CYgLCkqxT54gS0yhSlahCu6o+RsY7rxTzFbos48qWm2nqPOpPfamU9xJ6mwt+JI8YZJSsVWj5Nqv5XKqF0lSioKHNKtTb1HIQA/QRHUisSlVazS6yFj6zarZk9eo6iJG8AEEEEAEEEEAEBgiNr9QNOpy3G/wA8s5GtL2UeNuNgCfKAIyv1d5b5p1NUQ7udeG9P7KevM8L2Gtyn2k0hmUbC1ouq1yfbEI/NN4eoMxVHk53h3WkqVcrWdwvvOup8CY7ezzEDeIMPNPKeDk4wS3Mi4JzXNlHoRr6jhAEYjCS8RYicma5Nrdl2Ug7Fs5Ui5NkJ5CwuSNTca74fZKSlZCXTLyUu2wynchtISB6QvTsnUabNKnaSA8CAlbKtcydSB1tc2I113GNkpjCUJ2dQlZmTe4gtlab+IF/UCAGWFWTX864rnpo95mQ/J2xwza5j43zeiYlxX6Sthx5qoyiw2kqUEvJJFhfUXuIgsCq2OGFVB4WW+tyYcvxIvf2gwB0vVKamaw7TqW2F/Jxd5ZVlAJ5mx8LAakHgIypFSXOPTUnNNlE3LKstCrag+zl4ggx7gWXIo655wHbTz63lE77Xyp8rC/4jGitt/IcXUydQAEzjapZ08yLZfXMf4RAGWGXPkNcqNIJOQ/lDIPLQKt6o9sNFoTKw6mn4xok4pQQ09nYcKjYbiB7VJ9IYH8Q0iXuF1CXUsfo2l7Rf8KbmACu0CmV2X2NSlkukfUc3Lb6pVvEJ9Cw3M0ibm6Yqc20mFHIhY3XF0rHI8COOvSJmaxcp87KjSDzyzptXklKU9cu8+eXxjRKB9kOvzLpXNOklZ5Ei3u000FuMAQkzLvSTwmpFam1pN+6fd/rXjcQ54driKtLd4JTMIH0iRuPUf5cPQmucW4kbptWkJRpaVKuVzDYOuS1reOt7dBziQYeXTakzOSigpKiCLHRYPwI+B4CKC0II1Sz6Jlht9o3bcSFJPMGNsQBBBBABCnilzbVeXlvstt3PUqP/AMj1hshMrarYkWCeCfcP6wAvY0aNVrtCoCdG1lLjv4lFJ8wlKvWJrEmDZxmpfP2D30SVTCQl6XVo1MpHAjcDYW/yOsR6037UaStW7Z6H/wADnxvFlQAg0vtClkviQxRJv0afAF0upJbV1B5dd3Uw2tLkqkyHGVMTTR3KQQsesbqjTJGqS5l6lKMTTJ+w8gKA6i/HrCnM9mtKS+X6RNz1MdP6h4ke3X2wBPu0WnPCy5ZAvyjNNMl26UqmshTcupCkaHUBW+3qYU5ikYuocst9GJUTku1Yq2zHeCb6781zbqIaXpl9FDEyypKpjYJUFOJuCdNSBaAOBOFpVtIQ1NTKEAaJSoADytHqcMSodadXMTC1NLCkFRBsQb6adIi5Sr4zmJZp9FDl1NuoC0kLQLgi4/SR6us4sYelxPUuVlWHXQ3tFEKtoTuCydwMAT1Sp0tPqZVMt5yySUdCd8c/zfKN6JYR5i8YYpmJpimk050NTKlhKFKSCCTwN4hzg3Ec8r+88UuIb4tSrRBP4rpH+ExQd9SqMhTWyZuZZYTyUdT4DeYVV1+q4ieVJ4Op7jovlXUH05Wmuov/AFP7MNNN7OMOyiy5My66g6frKnFZwfFOiT5gw2NMtstoaZbS22gWShAAAHQRAIaOz6XkMJ1RlxZnKtNN7V2bWNVOJ7yQOSbjzvrC9QnBN4Zlio5iypTFxxSLFP8AhVb8MXAr6pvyincKhKMOTJRo3t2yj+A/C0AWJg18u0tTZJOycIBPUBXvUR5RPwq4DUVMzR+z3PXvf0hqgAggggAhNxigy1Wlpv7DqMh6FJ+OYekOURWI6X860xxhIBdT32rm3eA3X4XBIv1gBHxGtctOUqtspKtgQhYHHKc1vNJUPKLJl325lht9lQW04gLQoblAi4MVxT325yWep09dJPdUSmxQoblW6HePERJYUqrlHmPmOqnIjN+Tuk91JOuW/I70nrblADzBHgI3R7AEbiRJXh+ogbxLLUPEC/wjjpyhN4abym+aXKfMXHwibeQHG1NqF0qSQfOFLAU3loq5N1X00jMOS6wTrcHX23gCcww5noMoP1aC0fFBKfhHLiM7WepMtxLynrdEjKf54xpb7dMnJmUfWlth5e1YWtVhe1im/kD1urlGkOidqbs+k3ZQgNME/aGpKh0JPmAk8YA58SuZ3aawN7k43p0zAfGG0QkLWZ7G9LlUm6ZZtcy4PIge3JDxABBBGqYfal2VvPOJbabSVLWo2CQN5JgCKxhURTaBNOJVZ51OxZtvzq0HoLnyivQE07D8s0e6p0qfIHIgBPsTfziSqs7/AGjqJmHs7dJk/q30Kr8f3lbgOA15xHMNv4jrqGWRlTmBJSNEJHwSLewcYAecDS6maNtFCxecKgD0sn3pJ84Yo1SzCJZhthlOVttISkcgI2wAQQQQAQQQQApYtw45ML+cqWLTSdVtj9J1HXpx8d60xPStSZEnU05VoBSlZTcp4EEHem99OGvG8WlC/iHC0lWLvD8nm+DyBorS3eHHxuDpv4QBH0qpVClIQ1MhU9J7m3UKzLA6E/WHQ2I67oZ5Gelp5srlXkuZfrAaKSeSgdQehitn2MQYZWouIU5LX1WO82odeHqB0jxNZp04tC3kuyU2kWS61fu+GoUPIwBaRiv5smhY5mmT3ZerNh9rlnTooe8/iEey9drjNvkU7JVNvih0hLlulyg+xURmL6rUKxTkNzGHp2WnZZwOS0w0SpKVcb3SNCPHhADW3PNbnm86fdGiYn0qN9EIGtr7oW6dVkTLIE2DLzAHfQvQeIPKI/EFRefYVJ0tt11TndccQgnKniBzMUDX2eNqn52q19wHK+58nl7/AHEbyPE2Hikw8RX9NxBUZOnsyNHwy+xLsNhKFzainTmdANd5ObjGiarE+6n+9q0xLg/WYkTe/S6ST6riAdqjWZSQUW1KLswBfYNar8+AHUkCFGuTD9RSl6rvCVkgcyJdBvntx4Zz1Nkjx1iEViNiVRsaPK6k/nHQCbnp9UHxvHTTsL1mvPCZqaly7SrEqevmV0y7/Ww5XgDgcfma1MNU+lsqSyCciEa+JJ4nmTu6aRY2GKAzRJPLcLmHANqsbvAdNT4+wdNGo0lR5cNSSLEgBbirFS7cz8BpEjABBBBABBBBABBGO0R99PrBtEffT6wLoygjwKSdygfAxg880w2XHnENtjepagAPOBNGZGm6ISo4Uo1QzFyTS2s652e5rzIGhPiDHfL1amzLmzl5+VdX91DySfS8dhIAuSIFcXHhoQ5vs5FyqQqSkD7rqL38wbD+GOE4MxLKn8knWso3ZH1A+4RZIWkmwUCehjK8CFZ/MuNUaJmJo+E2P/eD5hxm9ouamEj9ua09ijFlZ0E2zpvyvApaUJKlKASN5J0EBorZGA65MqvPT7A6hxSj/L8YlJLs5k0az069MHiEJCAfW8NCK1S3Hdk3UpNTl7ZA+km/heO4EEaEQ2VxcfKI+mUOmUyxk5NtCwLBw95dv3jcxIxjnQN6k+sG0R99PrAmjKCMQtJNgoE+MelQAuSB4wB7BGIWlW5QPgYygAggggCqJ7svnVKmZn56QAStzLsVbtTb60J+EKC/iioLk2p35MUMl0qWCq9iBa1xzi/57/Yn/wDlq9xinuxX/eR//oFfzojnlCKmkfT4efkTxLpyfMUtcIbsOUD+wclValPz4mmiylVkoKSMt9NSd9wIRWG632jVtzO9kZb7ygoktS6eACeKvabGLF7VUrVgucyA2DjRXblnHxtEN2KuMmlVFAKdsJhJUOOXKLe3NFkvkoejVj3yji2Zz07N63rx4ImsdlczJSSpqmVAzTzSc2yLWRSiOKSCdentjv7NcUu1TaYfrajMZmiGVum6lpAspCuenHxizjoL7oonDx2vaahUnqg1J1SSndkzL9loSShJdoxsifUMe2ORy4raftGycbnMA4zQ4lTjksk527k/SsnQg8yPeAYsbGmK2KVhlE1IvJW/PItJkHgRfP5AjztG/HuHUYhoa0NACcl7uS6jprxT4Eaehin8MU2axPVpGlLfXsGUknMfzTQN1BPUk+2I9wfavZtpVGfXHIu4df7f1ehz7KaAci8RVHNlTmEtnN+inPeB5xBVis1fHleFOpylJkytQZZzEJyD9I5z59L28bYrksJfCs9KyLYQluTWhtCeACSLRWnYwtkVycSsjaqlvo+dswvb2QcdagY4+R+RX5zjuUeIr6OuY7I3EyN2aqhyZAvkXL5UK6XuSPHWObAWKZ+jVlNBrSnSwp3YAOm6mHL2AB+6Tp6ERcHCKL7Qyl7Hr4kbF3aNI7v6yw/pCcVXpxJgZNnUO+jJ5Wm0/obK52bTlUrE5PN1dDKZh0rCC0Ta/W8V9JUZ+cxQaEmcKXBMuMbaxIui+tr/ALMfRCdwvvtFIYf/AOK5/wC5TPvXCyCTTMul5186rVJ/pHjheh0whgKZw/W01B6pomUpbUjZhsp3+JMQvbJWyZiVo7CyA2Nu9lPE6JHvPmItGbfalZZ2YfUENNIK1qPAAXigpCfl6xjNFSrb4YllzO3cK9QEpN0o08AItiUV2r2aumOzKyJZV3PYvry/Xgk+z2ov0DGAkqhnbTMfk7qVn6qt6T66fii7xFFdo83S52voqVDnUPF1A2uzBBQtOgOo5W9IuDClWTW6DJz4IzuNgOgcFjRQ9YtT1uJh1ip2Qryu3XctNf1EvBBBG48E5p+/yJ+2v0atPKKk7G5aYYxG+p6XebSZFQu42Ui+dHOLjMYJ3xi47kmdlGW6aLKkv3NNQlGahJPyc0jOy8goWnmDFMzVIxFgGsLm6elx6WOgeDZUhxHJYG4/6Bi7jAdYk4b5Lh50sbui13RflMpio9oder0sqn06SDKnRlWZZKluEchyhn7NsFvUUqqlUQEzjiMjTP6lJ336n2Q/BtCTdKEg9BGcSMOdt7N1/Uk6nTRWoRfn23/pg8Pol/umKb7JpaYZxetTsu8hPyRwZltkC+ZHExcx4RikajwjKUdtM0Y+W6abKkt95kQCCCLgxTWJcJVbC1Y+dcPodXKpWXGyynMpi/2Skb08L8t8XNHnEQnBSGHmzxJNxW0+Gn4ZTj3ahXZiW+SMSUuibIylxCVKVfojn6x39n2CZ1dSRXK82tGVe1aZdHfW4dc6gd1t/O/hraWzQFXCEg87RkNwjBV8/J7OqzqcVXKvHrUO7y97Z7YCKUoUrMI7Uy6qXeDfzjMHOWzlsSvjF2RrHGM5R7tHLi5jxozilvuWhI7WKi+xQ0U+UadccnF2Xs0k5W06ndzNh6xCdn+BJCp0VU7XZV0uOOkNJzqbKUjS9hbebxaR3xknjEdacts2VdSsqxvwVfF722nyV5ivs7pEvQJt+jyrqZxlG0R9Ktea2pFieV44ex2dmZZ+bpU0w8htz6dkrbUAFDRQueYsfIxaK90eD60PxpPaK+p2Sx5UW/LftvlGcEEEZnnH/9k="/>
          <p:cNvSpPr>
            <a:spLocks noChangeAspect="1" noChangeArrowheads="1"/>
          </p:cNvSpPr>
          <p:nvPr/>
        </p:nvSpPr>
        <p:spPr bwMode="auto">
          <a:xfrm>
            <a:off x="63500" y="-136525"/>
            <a:ext cx="1390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8177" y="210867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37" y="972592"/>
            <a:ext cx="10657184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¿CÓMO MEJORO LA RENTABILIDAD DE MI NEGOCIO?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¿VEO UNA NUEVA OPORTUNIDAD? SIEMBRA DE CACAO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¿CÓMO REORGANIZO MIS FINANZAS?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¿CÓMO INYECTO FE Y ENTUSIASMO EN MIS COLABORADORES?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¿CÓMO COMPATIBILIZO MI TRABAJO Y MI MINISTERIO?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¿QUE HABILIDADES NECESITO PARA CRECER PROFESIONALMENTE?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s-ES" sz="2800" b="1" dirty="0" smtClean="0"/>
              <a:t>¿CÓMO SIMPLIFICO MI ORGANIZACIÓN? </a:t>
            </a:r>
          </a:p>
        </p:txBody>
      </p:sp>
    </p:spTree>
    <p:extLst>
      <p:ext uri="{BB962C8B-B14F-4D97-AF65-F5344CB8AC3E}">
        <p14:creationId xmlns:p14="http://schemas.microsoft.com/office/powerpoint/2010/main" val="34812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TextBox 7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	</a:t>
            </a:r>
            <a:endParaRPr lang="es-SV" b="1" dirty="0"/>
          </a:p>
        </p:txBody>
      </p:sp>
      <p:sp>
        <p:nvSpPr>
          <p:cNvPr id="4" name="Rectangle 3"/>
          <p:cNvSpPr/>
          <p:nvPr/>
        </p:nvSpPr>
        <p:spPr>
          <a:xfrm>
            <a:off x="504453" y="1412776"/>
            <a:ext cx="6984181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solidFill>
                  <a:srgbClr val="000000"/>
                </a:solidFill>
              </a:rPr>
              <a:t>Capacidad de ver más allá del tiempo y el espacio, para construir en la mente un estado futuro deseable que permita tener una claridad sobre lo que se quiere hacer y a dónde se quiere </a:t>
            </a:r>
            <a:r>
              <a:rPr lang="es-ES" sz="3600" b="1" dirty="0" smtClean="0">
                <a:solidFill>
                  <a:srgbClr val="000000"/>
                </a:solidFill>
              </a:rPr>
              <a:t>llegar.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49269" y="1376100"/>
            <a:ext cx="309634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VER MÁS ALLÁ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9269" y="2404242"/>
            <a:ext cx="309634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CONSTRUIR EN LA MENTE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9269" y="3441680"/>
            <a:ext cx="309634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ESTADO FUTURO DESEABLE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5495" y="4421764"/>
            <a:ext cx="309634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CLARIDAD DE ACCIÓN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037" y="58614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1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r>
              <a:rPr lang="es-SV" sz="36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53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TextBox 7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	</a:t>
            </a:r>
            <a:endParaRPr lang="es-SV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61037" y="58614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1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r>
              <a:rPr lang="es-SV" sz="36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836712"/>
            <a:ext cx="8940772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 smtClean="0"/>
              <a:t>ENTRE MÁS OSCURIDAD EXISTA, MAS IMPORTANTE ES LA VISIÓN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 smtClean="0"/>
              <a:t>EL COMÚN DENOMINADOR DE LOS GRANDES EMPRENDIMIENTOS HISTORICOS ES LA VISIÓN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 smtClean="0"/>
              <a:t>LA CREACIÓN DEL MUNDO ES EL TESTIMONIO MÁS CLARO DE LO QUE ES UNA VISIÓN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 smtClean="0"/>
              <a:t>DE FORMA PERMANENTE, LA BIBLIA INVITA A BUSCAR Y PERSEGUIR LA VISIÓN DE DIOS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09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TextBox 7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	</a:t>
            </a:r>
            <a:endParaRPr lang="es-SV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4553" y="764704"/>
            <a:ext cx="9973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s-ES" sz="24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084757" y="487025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80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EJEMPLOS BIBLICOS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0369" y="1176700"/>
            <a:ext cx="806489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latin typeface="Arial Rounded MT Bold" panose="020F0704030504030204" pitchFamily="34" charset="0"/>
              </a:rPr>
              <a:t>Aunque la visión tardará aún por tiempo, </a:t>
            </a:r>
            <a:r>
              <a:rPr lang="es-ES" sz="4000" dirty="0" smtClean="0">
                <a:latin typeface="Arial Rounded MT Bold" panose="020F0704030504030204" pitchFamily="34" charset="0"/>
              </a:rPr>
              <a:t>más </a:t>
            </a:r>
            <a:r>
              <a:rPr lang="es-ES" sz="4000" dirty="0">
                <a:latin typeface="Arial Rounded MT Bold" panose="020F0704030504030204" pitchFamily="34" charset="0"/>
              </a:rPr>
              <a:t>al fin hablará, y no mentirá; aunque se tardare, espéralo, que sin duda vendrá; no </a:t>
            </a:r>
            <a:r>
              <a:rPr lang="es-ES" sz="4000" dirty="0" smtClean="0">
                <a:latin typeface="Arial Rounded MT Bold" panose="020F0704030504030204" pitchFamily="34" charset="0"/>
              </a:rPr>
              <a:t>tardará, HABACUC 2:3</a:t>
            </a:r>
            <a:r>
              <a:rPr lang="es-ES" sz="4000" dirty="0">
                <a:latin typeface="Arial Rounded MT Bold" panose="020F0704030504030204" pitchFamily="34" charset="0"/>
              </a:rPr>
              <a:t/>
            </a:r>
            <a:br>
              <a:rPr lang="es-ES" sz="4000" dirty="0">
                <a:latin typeface="Arial Rounded MT Bold" panose="020F0704030504030204" pitchFamily="34" charset="0"/>
              </a:rPr>
            </a:b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	</a:t>
            </a:r>
            <a:endParaRPr lang="es-SV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1120192"/>
              </p:ext>
            </p:extLst>
          </p:nvPr>
        </p:nvGraphicFramePr>
        <p:xfrm>
          <a:off x="1296541" y="868539"/>
          <a:ext cx="8809243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EJEMPLOS BIBLICOS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</a:t>
            </a:r>
            <a:endParaRPr lang="es-SV" b="1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880717" y="548680"/>
            <a:ext cx="8088456" cy="490066"/>
          </a:xfrm>
        </p:spPr>
        <p:txBody>
          <a:bodyPr>
            <a:normAutofit fontScale="90000"/>
          </a:bodyPr>
          <a:lstStyle/>
          <a:p>
            <a:r>
              <a:rPr lang="es-SV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SV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05053" y="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SV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AGENDA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084757" y="487025"/>
            <a:ext cx="9433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¿QUE ES LA VISIÓN?</a:t>
            </a:r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</a:t>
            </a: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EJEMPLOS BIBLICOS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ECONOMÍA: INSEPARABLES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ESPIRITUAL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ECONÓMICA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ENEMIGOS DE LA VISIÓN</a:t>
            </a:r>
          </a:p>
          <a:p>
            <a:endParaRPr lang="es-SV" sz="28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8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COMO OBTENER LA VISIÓN??</a:t>
            </a:r>
          </a:p>
          <a:p>
            <a:endParaRPr lang="es-SV" sz="2400" b="1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5344"/>
            <a:ext cx="11522075" cy="3326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TextBox 6"/>
          <p:cNvSpPr txBox="1"/>
          <p:nvPr/>
        </p:nvSpPr>
        <p:spPr>
          <a:xfrm>
            <a:off x="144413" y="652534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IGLESIA CRISTIANA </a:t>
            </a:r>
            <a:r>
              <a:rPr lang="es-SV" b="1" dirty="0"/>
              <a:t>JOSUÉ</a:t>
            </a:r>
            <a:r>
              <a:rPr lang="es-SV" b="1" dirty="0" smtClean="0"/>
              <a:t>						</a:t>
            </a:r>
            <a:endParaRPr lang="es-SV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37" y="188640"/>
            <a:ext cx="8088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VISIÓN Y ECONOMÍA</a:t>
            </a:r>
            <a:br>
              <a:rPr lang="es-SV" sz="3200" b="1" dirty="0" smtClean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endParaRPr lang="es-SV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517" y="692696"/>
            <a:ext cx="92170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s-ES" sz="2600" b="1" dirty="0" smtClean="0"/>
              <a:t>EL ÉXITO FINANCIERO ES UNA COMBINACIÓN DE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2600" b="1" dirty="0"/>
              <a:t>	</a:t>
            </a:r>
            <a:r>
              <a:rPr lang="es-ES" sz="2600" b="1" dirty="0" smtClean="0"/>
              <a:t>VISIÓN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2600" b="1" dirty="0"/>
              <a:t>	</a:t>
            </a:r>
            <a:r>
              <a:rPr lang="es-ES" sz="2600" b="1" dirty="0" smtClean="0"/>
              <a:t>PLANIFICACIÓN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2600" b="1" dirty="0"/>
              <a:t>	</a:t>
            </a:r>
            <a:r>
              <a:rPr lang="es-ES" sz="2600" b="1" dirty="0" smtClean="0"/>
              <a:t>DISCIPLINA</a:t>
            </a:r>
          </a:p>
          <a:p>
            <a:pPr marL="400050" indent="-400050">
              <a:buFont typeface="+mj-lt"/>
              <a:buAutoNum type="romanLcPeriod"/>
            </a:pPr>
            <a:endParaRPr lang="es-ES" sz="2600" b="1" dirty="0"/>
          </a:p>
          <a:p>
            <a:pPr marL="400050" indent="-400050">
              <a:buFont typeface="+mj-lt"/>
              <a:buAutoNum type="romanLcPeriod"/>
            </a:pPr>
            <a:r>
              <a:rPr lang="es-ES" sz="2600" b="1" dirty="0" smtClean="0"/>
              <a:t>EL COMÚN DENOMINADOR ENTRE LAS NACIONES EXITOSAS ES LA VISIÓN CORRECTA.</a:t>
            </a:r>
          </a:p>
          <a:p>
            <a:pPr marL="400050" indent="-400050">
              <a:buFont typeface="+mj-lt"/>
              <a:buAutoNum type="romanLcPeriod"/>
            </a:pPr>
            <a:endParaRPr lang="es-ES" sz="2600" b="1" dirty="0"/>
          </a:p>
          <a:p>
            <a:pPr marL="400050" indent="-400050">
              <a:buFont typeface="+mj-lt"/>
              <a:buAutoNum type="romanLcPeriod"/>
            </a:pPr>
            <a:r>
              <a:rPr lang="es-ES" sz="2600" b="1" dirty="0" smtClean="0"/>
              <a:t>LA CORRUPCIÓN, VIOLENCIA, DESALIENTO Y ESTANCAMIENTO TIENEN SU ORIGEN EN LA FALTA DE VISIÓN.</a:t>
            </a:r>
          </a:p>
          <a:p>
            <a:pPr marL="400050" indent="-400050">
              <a:buFont typeface="+mj-lt"/>
              <a:buAutoNum type="romanLcPeriod"/>
            </a:pPr>
            <a:endParaRPr lang="es-ES" sz="2600" b="1" dirty="0"/>
          </a:p>
          <a:p>
            <a:pPr marL="400050" indent="-400050">
              <a:buFont typeface="+mj-lt"/>
              <a:buAutoNum type="romanLcPeriod"/>
            </a:pPr>
            <a:r>
              <a:rPr lang="es-ES" sz="2600" b="1" dirty="0" smtClean="0"/>
              <a:t>EN GENERAL, NUESTRA JUVENTUD HA PERDIDO EL NORTE. ESTO TIENE UN IMPACTO A NIVEL PERSONAL Y NACIONAL.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01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7E95B0CE6C02478A17CC124694DE43" ma:contentTypeVersion="2" ma:contentTypeDescription="Crear nuevo documento." ma:contentTypeScope="" ma:versionID="440316f51f8658df41aac95674277cc3">
  <xsd:schema xmlns:xsd="http://www.w3.org/2001/XMLSchema" xmlns:xs="http://www.w3.org/2001/XMLSchema" xmlns:p="http://schemas.microsoft.com/office/2006/metadata/properties" xmlns:ns2="0cc5c8eb-bf52-40a4-ab2c-a0d36e4a0abe" targetNamespace="http://schemas.microsoft.com/office/2006/metadata/properties" ma:root="true" ma:fieldsID="8105948b687eadb94a61dc436f7b9f19" ns2:_="">
    <xsd:import namespace="0cc5c8eb-bf52-40a4-ab2c-a0d36e4a0abe"/>
    <xsd:element name="properties">
      <xsd:complexType>
        <xsd:sequence>
          <xsd:element name="documentManagement">
            <xsd:complexType>
              <xsd:all>
                <xsd:element ref="ns2:Año" minOccurs="0"/>
                <xsd:element ref="ns2: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c8eb-bf52-40a4-ab2c-a0d36e4a0abe" elementFormDefault="qualified">
    <xsd:import namespace="http://schemas.microsoft.com/office/2006/documentManagement/types"/>
    <xsd:import namespace="http://schemas.microsoft.com/office/infopath/2007/PartnerControls"/>
    <xsd:element name="Año" ma:index="8" nillable="true" ma:displayName="Año" ma:default="2011" ma:format="Dropdown" ma:internalName="A_x00f1_o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</xsd:restriction>
      </xsd:simpleType>
    </xsd:element>
    <xsd:element name="Mes" ma:index="9" nillable="true" ma:displayName="Mes" ma:default="Enero" ma:format="Dropdown" ma:internalName="Mes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0cc5c8eb-bf52-40a4-ab2c-a0d36e4a0abe">2013</Año>
    <Mes xmlns="0cc5c8eb-bf52-40a4-ab2c-a0d36e4a0abe">Mayo</Mes>
  </documentManagement>
</p:properties>
</file>

<file path=customXml/itemProps1.xml><?xml version="1.0" encoding="utf-8"?>
<ds:datastoreItem xmlns:ds="http://schemas.openxmlformats.org/officeDocument/2006/customXml" ds:itemID="{112F033B-68EB-4369-AA18-A365E5E35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5c8eb-bf52-40a4-ab2c-a0d36e4a0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805E0-F79C-4CDA-9F84-2E7D73317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DC481-A712-49D4-809F-7664EEC2DCC9}">
  <ds:schemaRefs>
    <ds:schemaRef ds:uri="0cc5c8eb-bf52-40a4-ab2c-a0d36e4a0abe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10597</TotalTime>
  <Words>834</Words>
  <Application>Microsoft Macintosh PowerPoint</Application>
  <PresentationFormat>Personalizado</PresentationFormat>
  <Paragraphs>226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“VISIÓN ESPIRITUAL: LA PROTECCIÓN EN LA ECONOMÍA ACTUAL” 23-01-2015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Siliezar</dc:creator>
  <cp:lastModifiedBy>ICJ ICJ</cp:lastModifiedBy>
  <cp:revision>296</cp:revision>
  <cp:lastPrinted>2013-10-05T00:26:35Z</cp:lastPrinted>
  <dcterms:created xsi:type="dcterms:W3CDTF">2013-01-30T21:40:10Z</dcterms:created>
  <dcterms:modified xsi:type="dcterms:W3CDTF">2015-01-21T17:20:37Z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0x0101002A7E95B0CE6C02478A17CC124694DE43</vt:lpwstr>
  </property>
</Properties>
</file>