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7" r:id="rId5"/>
    <p:sldId id="258" r:id="rId6"/>
    <p:sldId id="259" r:id="rId7"/>
    <p:sldId id="260" r:id="rId8"/>
    <p:sldId id="276" r:id="rId9"/>
    <p:sldId id="262" r:id="rId10"/>
    <p:sldId id="277" r:id="rId11"/>
    <p:sldId id="264" r:id="rId12"/>
    <p:sldId id="266" r:id="rId13"/>
    <p:sldId id="282" r:id="rId14"/>
    <p:sldId id="283" r:id="rId15"/>
    <p:sldId id="278" r:id="rId16"/>
    <p:sldId id="270" r:id="rId17"/>
    <p:sldId id="271" r:id="rId18"/>
    <p:sldId id="272" r:id="rId19"/>
    <p:sldId id="273" r:id="rId20"/>
    <p:sldId id="275" r:id="rId21"/>
    <p:sldId id="279" r:id="rId22"/>
    <p:sldId id="281" r:id="rId23"/>
    <p:sldId id="284" r:id="rId24"/>
  </p:sldIdLst>
  <p:sldSz cx="11522075" cy="6858000"/>
  <p:notesSz cx="7010400" cy="9223375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6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1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729" autoAdjust="0"/>
  </p:normalViewPr>
  <p:slideViewPr>
    <p:cSldViewPr showGuides="1">
      <p:cViewPr varScale="1">
        <p:scale>
          <a:sx n="82" d="100"/>
          <a:sy n="82" d="100"/>
        </p:scale>
        <p:origin x="72" y="150"/>
      </p:cViewPr>
      <p:guideLst>
        <p:guide orient="horz" pos="2160"/>
        <p:guide pos="36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0309D-D8E4-436E-8B16-6BD6FDCEF47A}" type="datetimeFigureOut">
              <a:rPr lang="es-ES" smtClean="0"/>
              <a:pPr/>
              <a:t>16/07/2016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7598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7598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F566A-0049-47B4-A881-716E08DD3916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2290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70FCA-1C97-4C03-8598-08B17C453D84}" type="datetimeFigureOut">
              <a:rPr lang="es-SV" smtClean="0"/>
              <a:t>16/07/2016</a:t>
            </a:fld>
            <a:endParaRPr lang="es-S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0075" y="692150"/>
            <a:ext cx="5810250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1500"/>
            <a:ext cx="5607050" cy="41497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98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598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C9699-C458-421C-BA52-8738F1BCA085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95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17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3168749" y="2708920"/>
            <a:ext cx="8088456" cy="490066"/>
          </a:xfrm>
        </p:spPr>
        <p:txBody>
          <a:bodyPr>
            <a:noAutofit/>
          </a:bodyPr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s-SV" dirty="0" smtClean="0"/>
              <a:t>TITULO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-1" y="6453336"/>
            <a:ext cx="11522075" cy="404664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10" name="Flowchart: Document 9"/>
          <p:cNvSpPr/>
          <p:nvPr userDrawn="1"/>
        </p:nvSpPr>
        <p:spPr>
          <a:xfrm>
            <a:off x="-1" y="2420888"/>
            <a:ext cx="2808709" cy="1196752"/>
          </a:xfrm>
          <a:prstGeom prst="flowChartDocumen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393700" dist="482600" dir="16200000">
              <a:schemeClr val="tx2">
                <a:lumMod val="75000"/>
                <a:alpha val="32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525344"/>
            <a:ext cx="11522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Arial Narrow" pitchFamily="34" charset="0"/>
              </a:rPr>
              <a:t>IGLESIA CRISTIANA JOSUE					CONFERENCIAS</a:t>
            </a:r>
            <a:r>
              <a:rPr lang="es-SV" b="1" baseline="0" dirty="0" smtClean="0">
                <a:latin typeface="Arial Narrow" pitchFamily="34" charset="0"/>
              </a:rPr>
              <a:t>: LA BIBLIA Y LOS NEGOCIOS</a:t>
            </a:r>
            <a:endParaRPr lang="es-SV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700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2857516" y="188640"/>
            <a:ext cx="8088456" cy="490066"/>
          </a:xfrm>
        </p:spPr>
        <p:txBody>
          <a:bodyPr>
            <a:noAutofit/>
          </a:bodyPr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s-ES" dirty="0" smtClean="0"/>
              <a:t>TEMA PRESENTACIÓN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-1" y="6453336"/>
            <a:ext cx="11522075" cy="404664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10" name="Flowchart: Document 9"/>
          <p:cNvSpPr/>
          <p:nvPr userDrawn="1"/>
        </p:nvSpPr>
        <p:spPr>
          <a:xfrm>
            <a:off x="0" y="0"/>
            <a:ext cx="2808709" cy="1196752"/>
          </a:xfrm>
          <a:prstGeom prst="flowChartDocumen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393700" dist="482600" dir="16200000">
              <a:schemeClr val="tx2">
                <a:lumMod val="75000"/>
                <a:alpha val="32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525344"/>
            <a:ext cx="11522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Arial Narrow" pitchFamily="34" charset="0"/>
              </a:rPr>
              <a:t>IGLESIA CRISTIANA JOSUE					CONFERENCIAS</a:t>
            </a:r>
            <a:r>
              <a:rPr lang="es-SV" b="1" baseline="0" dirty="0" smtClean="0">
                <a:latin typeface="Arial Narrow" pitchFamily="34" charset="0"/>
              </a:rPr>
              <a:t>: LA BIBLIA Y LOS NEGOCIOS</a:t>
            </a:r>
            <a:endParaRPr lang="es-SV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130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76105" y="274638"/>
            <a:ext cx="103698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76105" y="1600202"/>
            <a:ext cx="1036986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76104" y="6356352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084B9-7F13-48A2-8365-4AA4CFC28833}" type="datetimeFigureOut">
              <a:rPr lang="es-SV" smtClean="0"/>
              <a:pPr/>
              <a:t>16/07/2016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936709" y="6356352"/>
            <a:ext cx="3648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57488" y="6356352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1151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5149" y="2708920"/>
            <a:ext cx="8736528" cy="490066"/>
          </a:xfrm>
        </p:spPr>
        <p:txBody>
          <a:bodyPr/>
          <a:lstStyle/>
          <a:p>
            <a:r>
              <a:rPr lang="es-ES" sz="4000" dirty="0" smtClean="0"/>
              <a:t>PROCESOS NECESARIOS PARA BUSCAR EL CRECIMIENTO Y MEJORA DE LA RENTABILIDAD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s-SV" sz="4000" dirty="0" smtClean="0"/>
              <a:t>22-07-16</a:t>
            </a:r>
            <a:endParaRPr lang="es-SV" sz="4000" dirty="0"/>
          </a:p>
        </p:txBody>
      </p:sp>
      <p:sp>
        <p:nvSpPr>
          <p:cNvPr id="4" name="Rectangle 3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TextBox 4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6064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461" y="1484784"/>
            <a:ext cx="10369868" cy="4525963"/>
          </a:xfrm>
        </p:spPr>
        <p:txBody>
          <a:bodyPr/>
          <a:lstStyle/>
          <a:p>
            <a:r>
              <a:rPr lang="es-SV" b="1" dirty="0" smtClean="0"/>
              <a:t>LOS CLIENTES SIEMPRE PAGARAN MAS POR ALGUN BIEN O SERVICIO POSITIVAMENTE DIFERENTE</a:t>
            </a:r>
          </a:p>
          <a:p>
            <a:r>
              <a:rPr lang="es-SV" b="1" dirty="0" smtClean="0"/>
              <a:t>LA DIFERENCIACION EMPIEZA POR DETALLES BASICOS:</a:t>
            </a:r>
          </a:p>
          <a:p>
            <a:pPr lvl="1"/>
            <a:r>
              <a:rPr lang="es-SV" b="1" dirty="0" smtClean="0"/>
              <a:t>ORNATO, LIMPIEZA, EFICIENCIA, CUMPLIMIENTO DE PROMESAS</a:t>
            </a:r>
          </a:p>
          <a:p>
            <a:r>
              <a:rPr lang="es-SV" b="1" dirty="0" smtClean="0"/>
              <a:t>LA DIFERENCIACION ES PRODUCTO DE UN PERMANENTE ESTUDIO Y PROFUNDA DEDICACION</a:t>
            </a:r>
          </a:p>
          <a:p>
            <a:pPr marL="0" indent="0">
              <a:buNone/>
            </a:pPr>
            <a:endParaRPr lang="es-SV" b="1" dirty="0"/>
          </a:p>
        </p:txBody>
      </p:sp>
      <p:sp>
        <p:nvSpPr>
          <p:cNvPr id="5" name="Rectangle 4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6" name="TextBox 5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857516" y="188640"/>
            <a:ext cx="8088456" cy="490066"/>
          </a:xfrm>
        </p:spPr>
        <p:txBody>
          <a:bodyPr/>
          <a:lstStyle/>
          <a:p>
            <a:r>
              <a:rPr lang="es-SV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BUSQUEDA DE DIFERENCIACION</a:t>
            </a:r>
            <a:endParaRPr lang="es-SV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1808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AGENDA</a:t>
            </a:r>
            <a:endParaRPr lang="es-SV" dirty="0"/>
          </a:p>
        </p:txBody>
      </p:sp>
      <p:sp>
        <p:nvSpPr>
          <p:cNvPr id="4" name="Rectangle 3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Content Placeholder 7"/>
          <p:cNvSpPr txBox="1">
            <a:spLocks noGrp="1"/>
          </p:cNvSpPr>
          <p:nvPr>
            <p:ph idx="1"/>
          </p:nvPr>
        </p:nvSpPr>
        <p:spPr>
          <a:xfrm>
            <a:off x="864493" y="1196752"/>
            <a:ext cx="10369868" cy="4525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s-ES" sz="2400" dirty="0" smtClean="0"/>
              <a:t>PORQUE ES IMPORTANTE LA RENTABILIDAD?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1: CONOCIMIENTO DEL MERCADO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2: BUSQUEDA DE DIFERENCIACION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3: MEJORA CONTINUA DEL RECURSO HUMANO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4: MEDICION PERMANENTE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5: BUSQUEDA DE VISION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1213111" y="3861048"/>
            <a:ext cx="7500253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455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RECURSO HUMANO</a:t>
            </a:r>
            <a:endParaRPr lang="es-SV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76461" y="1484784"/>
            <a:ext cx="10369868" cy="4525963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s-SV" b="1" dirty="0" smtClean="0"/>
              <a:t>EN CUALQUIER NEGOCIO, PEQUEÑO O GRANDE, PRODUCTO O SERVICIO, LA DIFERENCIA INTRINSICA LA GENERA LA CALIDAD Y ACTITUD DEL RECURSO HUMANO</a:t>
            </a:r>
          </a:p>
          <a:p>
            <a:pPr algn="just">
              <a:buFont typeface="Wingdings" pitchFamily="2" charset="2"/>
              <a:buChar char="§"/>
            </a:pPr>
            <a:r>
              <a:rPr lang="es-SV" b="1" dirty="0" smtClean="0"/>
              <a:t>UN NEGOCIO ES MAS RENTABLE QUE OTRO PORQUE TIENE A UN PERSONAL MAS CAPACITADO O DISPUESTO</a:t>
            </a:r>
          </a:p>
          <a:p>
            <a:pPr algn="just">
              <a:buFont typeface="Wingdings" pitchFamily="2" charset="2"/>
              <a:buChar char="§"/>
            </a:pPr>
            <a:r>
              <a:rPr lang="es-SV" b="1" dirty="0" smtClean="0"/>
              <a:t>EL PROCESO FORMATIVO DEL PERSONAL EMPIEZA POR UN PRINCIPIO BASICO: SE CONTRATA A UN PROYECTO DE VIDA Y NO A UN OBJETO INCORPOREO CUYO UNICA RAZON DE SER ES GENERAR UTILIDADES</a:t>
            </a:r>
            <a:endParaRPr lang="es-SV" b="1" dirty="0"/>
          </a:p>
        </p:txBody>
      </p:sp>
      <p:sp>
        <p:nvSpPr>
          <p:cNvPr id="4" name="Rectangle 3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TextBox 4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3965157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RECURSO HUMANO</a:t>
            </a:r>
            <a:endParaRPr lang="es-SV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76461" y="1484784"/>
            <a:ext cx="10369868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SV" b="1" dirty="0" smtClean="0"/>
              <a:t>EL PROCESO FORMATIVO DEL RECURSO HUMANO CONSTA DE CUATRO ETAPAS:</a:t>
            </a:r>
          </a:p>
          <a:p>
            <a:pPr marL="0" indent="0" algn="ctr">
              <a:buNone/>
            </a:pPr>
            <a:r>
              <a:rPr lang="es-SV" b="1" dirty="0" smtClean="0"/>
              <a:t>CONTRATACION</a:t>
            </a:r>
          </a:p>
          <a:p>
            <a:pPr marL="0" indent="0" algn="ctr">
              <a:buNone/>
            </a:pPr>
            <a:r>
              <a:rPr lang="es-SV" b="1" dirty="0" smtClean="0"/>
              <a:t>ENTRENAMIENTO</a:t>
            </a:r>
          </a:p>
          <a:p>
            <a:pPr marL="0" indent="0" algn="ctr">
              <a:buNone/>
            </a:pPr>
            <a:r>
              <a:rPr lang="es-SV" b="1" dirty="0" smtClean="0"/>
              <a:t>EVALUACION</a:t>
            </a:r>
          </a:p>
          <a:p>
            <a:pPr marL="0" indent="0" algn="ctr">
              <a:buNone/>
            </a:pPr>
            <a:r>
              <a:rPr lang="es-SV" b="1" dirty="0" smtClean="0"/>
              <a:t>PROYECCCION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137012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RECURSO HUMANO</a:t>
            </a:r>
            <a:endParaRPr lang="es-SV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76461" y="1484784"/>
            <a:ext cx="10369868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SV" b="1" dirty="0" smtClean="0"/>
              <a:t>PROCESO FORMATIVO DE LOS DISCIPULOS</a:t>
            </a:r>
          </a:p>
          <a:p>
            <a:pPr marL="514350" indent="-514350" algn="just">
              <a:buAutoNum type="arabicParenR"/>
            </a:pPr>
            <a:r>
              <a:rPr lang="es-SV" b="1" dirty="0" smtClean="0"/>
              <a:t>FUERON LLAMADOS ( MATEO 4:19): CONTRATACION</a:t>
            </a:r>
            <a:endParaRPr lang="es-SV" b="1" dirty="0"/>
          </a:p>
          <a:p>
            <a:pPr marL="514350" indent="-514350" algn="just">
              <a:buAutoNum type="arabicParenR"/>
            </a:pPr>
            <a:r>
              <a:rPr lang="es-SV" b="1" dirty="0" smtClean="0"/>
              <a:t>LOS ENVIO AL CAMPO</a:t>
            </a:r>
            <a:r>
              <a:rPr lang="es-SV" b="1" dirty="0" smtClean="0"/>
              <a:t> ( LUCAS 10): ENTRENAMIENTO</a:t>
            </a:r>
          </a:p>
          <a:p>
            <a:pPr marL="514350" indent="-514350" algn="just">
              <a:buAutoNum type="arabicParenR"/>
            </a:pPr>
            <a:r>
              <a:rPr lang="es-SV" b="1" dirty="0" smtClean="0"/>
              <a:t>HIZO UN RECUENTO DE LOS VIAJES MISIONEROS (LUCAS 10): LOS EVALUO</a:t>
            </a:r>
          </a:p>
          <a:p>
            <a:pPr marL="514350" indent="-514350" algn="just">
              <a:buAutoNum type="arabicParenR"/>
            </a:pPr>
            <a:r>
              <a:rPr lang="es-SV" b="1" dirty="0" smtClean="0"/>
              <a:t>LOS ENVIO A CONQUISTAR EL MUNDO PARA CRISTO (MATEO 28): LES DIO PROYECCION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1519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endParaRPr lang="es-SV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Content Placeholder 7"/>
          <p:cNvSpPr txBox="1">
            <a:spLocks noGrp="1"/>
          </p:cNvSpPr>
          <p:nvPr>
            <p:ph idx="1"/>
          </p:nvPr>
        </p:nvSpPr>
        <p:spPr>
          <a:xfrm>
            <a:off x="864493" y="1196752"/>
            <a:ext cx="10369868" cy="4525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s-ES" sz="2400" dirty="0" smtClean="0"/>
              <a:t>PORQUE ES IMPORTANTE LA RENTABILIDAD?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1: CONOCIMIENTO DEL MERCADO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2: BUSQUEDA DE DIFERENCIACION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3: MEJORA CONTINUA DEL RECURSO HUMANO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4: MEDICION PERMANENTE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5: BUSQUEDA DE VISION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24534" y="4725144"/>
            <a:ext cx="4968552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1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MEDICION PERMANENTE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76461" y="1484784"/>
            <a:ext cx="10369868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SV" b="1" dirty="0" smtClean="0"/>
              <a:t>EXISTE UN ADAGIO EN EL MUNDO DE LOS NEGOCIO QUE DICE LO SIGUIENTE: </a:t>
            </a:r>
            <a:r>
              <a:rPr lang="es-SV" b="1" u="sng" dirty="0" smtClean="0"/>
              <a:t>LO QUE NO SE MIDE, NO SE MEJORA</a:t>
            </a:r>
          </a:p>
          <a:p>
            <a:pPr marL="0" indent="0" algn="just">
              <a:buNone/>
            </a:pPr>
            <a:endParaRPr lang="es-SV" b="1" dirty="0" smtClean="0"/>
          </a:p>
          <a:p>
            <a:pPr marL="0" indent="0" algn="just">
              <a:buNone/>
            </a:pPr>
            <a:r>
              <a:rPr lang="es-SV" b="1" dirty="0" smtClean="0"/>
              <a:t>UN NEGOCIO ESTA COMPUESTO DE UNA SERIE DE PROCESOS QUE CONLLEVAN RESULTADOS FINANCIEROS. CADA UNO DE LOS PROCESOS E INDICADORES FINANCIEROS DEBE SER MEDIDO Y EVALUADO. ESTE PROCESO SIMPLE, GENERA DE POR SI UNA MEJORA EN LA RENTABILIDAD</a:t>
            </a:r>
            <a:endParaRPr lang="es-SV" b="1" dirty="0" smtClean="0"/>
          </a:p>
          <a:p>
            <a:pPr marL="0" indent="0" algn="just">
              <a:buNone/>
            </a:pPr>
            <a:endParaRPr lang="es-SV" b="1" u="sng" dirty="0" smtClean="0"/>
          </a:p>
          <a:p>
            <a:pPr marL="0" indent="0" algn="just">
              <a:buNone/>
            </a:pPr>
            <a:endParaRPr lang="es-SV" b="1" dirty="0" smtClean="0"/>
          </a:p>
        </p:txBody>
      </p:sp>
    </p:spTree>
    <p:extLst>
      <p:ext uri="{BB962C8B-B14F-4D97-AF65-F5344CB8AC3E}">
        <p14:creationId xmlns:p14="http://schemas.microsoft.com/office/powerpoint/2010/main" val="167122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857516" y="188640"/>
            <a:ext cx="8088456" cy="490066"/>
          </a:xfrm>
        </p:spPr>
        <p:txBody>
          <a:bodyPr/>
          <a:lstStyle/>
          <a:p>
            <a:r>
              <a:rPr lang="es-ES" dirty="0" smtClean="0"/>
              <a:t>MEDICION PERMANENTE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76015"/>
              </p:ext>
            </p:extLst>
          </p:nvPr>
        </p:nvGraphicFramePr>
        <p:xfrm>
          <a:off x="553234" y="1844824"/>
          <a:ext cx="10369545" cy="3456390"/>
        </p:xfrm>
        <a:graphic>
          <a:graphicData uri="http://schemas.openxmlformats.org/drawingml/2006/table">
            <a:tbl>
              <a:tblPr/>
              <a:tblGrid>
                <a:gridCol w="715141"/>
                <a:gridCol w="715141"/>
                <a:gridCol w="715141"/>
                <a:gridCol w="715141"/>
                <a:gridCol w="715141"/>
                <a:gridCol w="715141"/>
                <a:gridCol w="715141"/>
                <a:gridCol w="727471"/>
                <a:gridCol w="715141"/>
                <a:gridCol w="776791"/>
                <a:gridCol w="776791"/>
                <a:gridCol w="813782"/>
                <a:gridCol w="776791"/>
                <a:gridCol w="776791"/>
              </a:tblGrid>
              <a:tr h="24688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PM AÑO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PM AÑO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ACUMULADO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CORRIENTE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ANTERIOR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VENTAS POR EMPLEADO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88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VENTAS POR PRODUCTO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88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UTILIDAD BRUTA POR UNIDAD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88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COSTO POR UNIDAD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885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UNIDADES PRODUCIDAD POR OPERARIO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88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05496"/>
                          </a:solidFill>
                          <a:effectLst/>
                          <a:latin typeface="Calibri" panose="020F0502020204030204" pitchFamily="34" charset="0"/>
                        </a:rPr>
                        <a:t>HORAS TRABAJADAS POR OPERARIO</a:t>
                      </a: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30549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8" marR="9248" marT="92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573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9" name="TextBox 8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AGENDA</a:t>
            </a:r>
            <a:endParaRPr lang="en-US" dirty="0"/>
          </a:p>
        </p:txBody>
      </p:sp>
      <p:sp>
        <p:nvSpPr>
          <p:cNvPr id="10" name="Content Placeholder 7"/>
          <p:cNvSpPr txBox="1">
            <a:spLocks noGrp="1"/>
          </p:cNvSpPr>
          <p:nvPr>
            <p:ph idx="1"/>
          </p:nvPr>
        </p:nvSpPr>
        <p:spPr>
          <a:xfrm>
            <a:off x="864493" y="1196752"/>
            <a:ext cx="10369868" cy="4525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s-ES" sz="2400" dirty="0" smtClean="0"/>
              <a:t>PORQUE ES IMPORTANTE LA RENTABILIDAD?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1: CONOCIMIENTO DEL MERCADO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2: BUSQUEDA DE DIFERENCIACION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3: MEJORA CONTINUA DEL RECURSO HUMANO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4: MEDICION PERMANENTE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5: BUSQUEDA DE VISION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24533" y="5531487"/>
            <a:ext cx="4968552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49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57516" y="188640"/>
            <a:ext cx="8088456" cy="490066"/>
          </a:xfrm>
        </p:spPr>
        <p:txBody>
          <a:bodyPr/>
          <a:lstStyle/>
          <a:p>
            <a:r>
              <a:rPr lang="es-SV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BUSQUEDA DE VISION</a:t>
            </a:r>
            <a:endParaRPr lang="es-SV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76461" y="1484784"/>
            <a:ext cx="10369868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SV" b="1" dirty="0" smtClean="0"/>
              <a:t>UN NEGOCIO NACE CON UNA VISION, LA CAPACIDAD DE VER UNA OPORTUNIDAD QUE NO HA SIDO VISTA. POR ESTA RAZON, DEBEMOS ACOGERNOS A LA GRACIA PROVEEDORA DE DIOS PARA BUSCAR ESA VISION</a:t>
            </a:r>
          </a:p>
          <a:p>
            <a:pPr marL="0" indent="0" algn="just">
              <a:buNone/>
            </a:pPr>
            <a:r>
              <a:rPr lang="es-SV" b="1" dirty="0" smtClean="0"/>
              <a:t>“ABRAHAM ERA MUY RICO EN GANADO, EN PLATA Y EN ORO” GENESIS 13:2</a:t>
            </a:r>
          </a:p>
          <a:p>
            <a:pPr marL="0" indent="0" algn="just">
              <a:buNone/>
            </a:pPr>
            <a:r>
              <a:rPr lang="es-SV" b="1" dirty="0" smtClean="0"/>
              <a:t>COMO UN HOMBRE NOMADA PUDO TENER VISION PARA ACUMULAR PATRIMONIO?</a:t>
            </a:r>
          </a:p>
          <a:p>
            <a:pPr marL="0" indent="0" algn="just">
              <a:buNone/>
            </a:pPr>
            <a:endParaRPr lang="es-SV" b="1" dirty="0" smtClean="0"/>
          </a:p>
          <a:p>
            <a:pPr marL="0" indent="0" algn="just">
              <a:buNone/>
            </a:pPr>
            <a:endParaRPr lang="es-SV" b="1" dirty="0" smtClean="0"/>
          </a:p>
        </p:txBody>
      </p:sp>
    </p:spTree>
    <p:extLst>
      <p:ext uri="{BB962C8B-B14F-4D97-AF65-F5344CB8AC3E}">
        <p14:creationId xmlns:p14="http://schemas.microsoft.com/office/powerpoint/2010/main" val="2923499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AGENDA</a:t>
            </a:r>
            <a:endParaRPr lang="es-SV" dirty="0"/>
          </a:p>
        </p:txBody>
      </p:sp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440557" y="831478"/>
            <a:ext cx="9433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sz="2800" b="1" dirty="0" smtClean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88629" y="1354698"/>
            <a:ext cx="83529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s-ES" sz="2400" dirty="0" smtClean="0"/>
              <a:t>PORQUE ES IMPORTANTE LA RENTABILIDAD?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1: CONOCIMIENTO DEL MERCADO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2: BUSQUEDA DE DIFERENCIACION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3: MEJORA CONTINUA DEL RECURSO HUMANO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4: MEDICION PERMANENTE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5: BUSQUEDA DE VISION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20677" y="1354698"/>
            <a:ext cx="5832648" cy="49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48669" y="1370722"/>
            <a:ext cx="5688632" cy="4901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53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BUSQUEDA DE VISION</a:t>
            </a:r>
            <a:endParaRPr lang="es-SV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635" y="1412776"/>
            <a:ext cx="10369868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SV" dirty="0" smtClean="0"/>
              <a:t>LA VISON DE DIOS PARA LA VIDA DEL HOMBRE ES INTEGRAL</a:t>
            </a:r>
          </a:p>
          <a:p>
            <a:pPr marL="0" indent="0">
              <a:buNone/>
            </a:pPr>
            <a:r>
              <a:rPr lang="es-SV" dirty="0" smtClean="0"/>
              <a:t>“AMADO, RUEGO QUE SEAS PROSPERADO EN TODO ASI COMO PROSPERA TU ALMA, Y QUE TENGAS BUENA SALUD” </a:t>
            </a:r>
            <a:r>
              <a:rPr lang="es-SV" b="1" dirty="0" smtClean="0"/>
              <a:t>(3 JUAN 2)</a:t>
            </a:r>
          </a:p>
          <a:p>
            <a:pPr marL="0" indent="0">
              <a:buNone/>
            </a:pPr>
            <a:r>
              <a:rPr lang="es-SV" dirty="0" smtClean="0"/>
              <a:t>SIN EMBARGO, EL NUCLEO DE TODA VISION ES LA COMUNION INTIMA CON DIOS:</a:t>
            </a:r>
          </a:p>
          <a:p>
            <a:pPr marL="514350" indent="-514350">
              <a:buAutoNum type="alphaUcParenR"/>
            </a:pPr>
            <a:r>
              <a:rPr lang="es-SV" dirty="0" smtClean="0"/>
              <a:t>DEVOCION EN LA ORACION</a:t>
            </a:r>
          </a:p>
          <a:p>
            <a:pPr marL="514350" indent="-514350">
              <a:buAutoNum type="alphaUcParenR"/>
            </a:pPr>
            <a:r>
              <a:rPr lang="es-SV" dirty="0" smtClean="0"/>
              <a:t>DEVOCION EN LA PALABRA</a:t>
            </a:r>
          </a:p>
          <a:p>
            <a:pPr marL="514350" indent="-514350">
              <a:buAutoNum type="alphaUcParenR"/>
            </a:pPr>
            <a:r>
              <a:rPr lang="es-SV" dirty="0" smtClean="0"/>
              <a:t>DEVOCION POR LA JUSTICIA</a:t>
            </a:r>
          </a:p>
          <a:p>
            <a:pPr marL="514350" indent="-514350">
              <a:buAutoNum type="alphaUcParenR"/>
            </a:pPr>
            <a:r>
              <a:rPr lang="es-SV" dirty="0" smtClean="0"/>
              <a:t>DEVOCION POR LA PIEDAD</a:t>
            </a:r>
            <a:endParaRPr lang="es-SV" dirty="0"/>
          </a:p>
        </p:txBody>
      </p:sp>
      <p:sp>
        <p:nvSpPr>
          <p:cNvPr id="4" name="Rectangle 3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TextBox 4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983183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5950" y="6514966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IMPORTANCIA DE LA RENTABILIDAD?</a:t>
            </a:r>
            <a:endParaRPr lang="es-SV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80517" y="1354699"/>
            <a:ext cx="84249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 smtClean="0"/>
              <a:t>RENTABILIDAD ES EL RETORNO QUE PRODUCE PARA SU PROPIETARIO UNA INVERSION. LA INVERSION ESTA ASOCIADA A LA COMPRAVENTA DE  UN PRODUCTO O UN SERVICIO.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51614" y="2924944"/>
            <a:ext cx="84249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 smtClean="0"/>
              <a:t>AUNQUE PAREZCA PARADOJICO, LA MAYORIA DE INVERSIONES NO GENERAN RETORNOS, PORQUE SUS EJECUTORES NO LA HAN DISEÑADO PARA QUE PRODUZCAN RENTABILIDAD.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80517" y="4390723"/>
            <a:ext cx="8424936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2400" b="1" dirty="0" smtClean="0"/>
              <a:t>LO MAS COMPLEJO AL MOMENTO DE DISEÑAR UN NEGOCIO, ES DETERMINAR CON UN ALTO GRADO DE CERTEZA CUAL SERA LA PROPUESTA DE VALOR QUE GENERARA UTILIDADES</a:t>
            </a:r>
          </a:p>
        </p:txBody>
      </p:sp>
    </p:spTree>
    <p:extLst>
      <p:ext uri="{BB962C8B-B14F-4D97-AF65-F5344CB8AC3E}">
        <p14:creationId xmlns:p14="http://schemas.microsoft.com/office/powerpoint/2010/main" val="364091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488668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2" name="Rectangle 1"/>
          <p:cNvSpPr/>
          <p:nvPr/>
        </p:nvSpPr>
        <p:spPr>
          <a:xfrm>
            <a:off x="1584573" y="1106272"/>
            <a:ext cx="7992888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s-SV" sz="2400" b="1" dirty="0" smtClean="0">
                <a:solidFill>
                  <a:schemeClr val="accent2">
                    <a:lumMod val="75000"/>
                  </a:schemeClr>
                </a:solidFill>
              </a:rPr>
              <a:t>APPLE Y LA CREACION DE UN APARATO QUE INTEGRASE LA COMUNICACIÓN POR VOZ, CORREO ELECTRONICO Y EL ACCESO A APLICACIONES DE USO DIARIO</a:t>
            </a:r>
          </a:p>
          <a:p>
            <a:pPr marL="342900" indent="-342900" algn="just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s-SV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 algn="just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s-SV" sz="2400" b="1" dirty="0" smtClean="0">
                <a:solidFill>
                  <a:schemeClr val="accent2">
                    <a:lumMod val="75000"/>
                  </a:schemeClr>
                </a:solidFill>
              </a:rPr>
              <a:t>EMBOTELLADORA EN EL SALVADOR QUE CREO UNA BEBIDA GASEOSA DE BAJO COSTO Y ALTA DISPONIBILIDAD</a:t>
            </a:r>
          </a:p>
          <a:p>
            <a:pPr marL="342900" indent="-342900" algn="just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s-SV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 algn="just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es-SV" sz="2400" b="1" dirty="0" smtClean="0">
                <a:solidFill>
                  <a:schemeClr val="accent2">
                    <a:lumMod val="75000"/>
                  </a:schemeClr>
                </a:solidFill>
              </a:rPr>
              <a:t>CREACION DE UN SABORIZANTE NATURAL SUSTITUTO DEL AZUCAR NATURAL</a:t>
            </a:r>
            <a:endParaRPr lang="es-SV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EJEMPLO DE PROPUESTA DE VALOR</a:t>
            </a:r>
            <a:endParaRPr lang="es-SV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282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endParaRPr lang="es-SV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71" y="6528793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488668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8" name="Content Placeholder 7"/>
          <p:cNvSpPr txBox="1">
            <a:spLocks noGrp="1"/>
          </p:cNvSpPr>
          <p:nvPr>
            <p:ph idx="1"/>
          </p:nvPr>
        </p:nvSpPr>
        <p:spPr>
          <a:xfrm>
            <a:off x="864493" y="1196752"/>
            <a:ext cx="10369868" cy="4525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s-ES" sz="2400" dirty="0" smtClean="0"/>
              <a:t>PORQUE ES IMPORTANTE LA RENTABILIDAD?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1: CONOCIMIENTO DEL MERCADO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2: BUSQUEDA DE DIFERENCIACION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3: MEJORA CONTINUA DEL RECURSO HUMANO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4: MEDICION PERMANENTE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5: BUSQUEDA DE VISION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1231991" y="2060848"/>
            <a:ext cx="5688632" cy="4901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173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857516" y="188640"/>
            <a:ext cx="8088456" cy="490066"/>
          </a:xfrm>
        </p:spPr>
        <p:txBody>
          <a:bodyPr/>
          <a:lstStyle/>
          <a:p>
            <a:r>
              <a:rPr lang="es-SV" dirty="0" smtClean="0"/>
              <a:t>CONOCIMIENTO DE MERCADO</a:t>
            </a:r>
            <a:endParaRPr lang="es-SV" dirty="0"/>
          </a:p>
        </p:txBody>
      </p:sp>
      <p:sp>
        <p:nvSpPr>
          <p:cNvPr id="10" name="TextBox 9"/>
          <p:cNvSpPr txBox="1"/>
          <p:nvPr/>
        </p:nvSpPr>
        <p:spPr>
          <a:xfrm>
            <a:off x="1080517" y="1354699"/>
            <a:ext cx="84249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2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1080517" y="1354699"/>
            <a:ext cx="885698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dirty="0" smtClean="0"/>
              <a:t>LOS EMPRESARIOS QUE OPERAN NEGOCIOS RENTABLES, HAN ACERTADO A RESPONDER ESTAS PREGUNTAS: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600" dirty="0"/>
              <a:t>	</a:t>
            </a:r>
            <a:r>
              <a:rPr lang="es-ES" sz="2600" dirty="0" smtClean="0"/>
              <a:t>QUIENES SON MIS CLIENTES?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600" dirty="0"/>
              <a:t>	</a:t>
            </a:r>
            <a:r>
              <a:rPr lang="es-ES" sz="2600" dirty="0" smtClean="0"/>
              <a:t>QUIENES SON MIS COMPETIDORES?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600" dirty="0"/>
              <a:t>	</a:t>
            </a:r>
            <a:r>
              <a:rPr lang="es-ES" sz="2600" dirty="0" smtClean="0"/>
              <a:t>EN QUE ME SUPERAN MIS COMPETIDORES?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600" dirty="0"/>
              <a:t>	</a:t>
            </a:r>
            <a:r>
              <a:rPr lang="es-ES" sz="2600" dirty="0" smtClean="0"/>
              <a:t>EN QUE SUPERO A MIS COMPETIDORES?</a:t>
            </a:r>
          </a:p>
          <a:p>
            <a:endParaRPr lang="es-ES" sz="2600" dirty="0"/>
          </a:p>
          <a:p>
            <a:r>
              <a:rPr lang="es-ES" sz="2600" dirty="0" smtClean="0"/>
              <a:t>LA RESPUESTA A LAS PREGUNTAS ANTERIORES CORRESPONDEN A LO QUE GENERICAMENTE SE LLAMA “CONOCIMIENTO DE MERCADO”</a:t>
            </a:r>
          </a:p>
          <a:p>
            <a:endParaRPr lang="es-ES" sz="2200" dirty="0"/>
          </a:p>
          <a:p>
            <a:r>
              <a:rPr lang="es-ES" sz="2200" dirty="0"/>
              <a:t>	</a:t>
            </a:r>
            <a:endParaRPr lang="es-ES" sz="2200" dirty="0" smtClean="0"/>
          </a:p>
        </p:txBody>
      </p:sp>
    </p:spTree>
    <p:extLst>
      <p:ext uri="{BB962C8B-B14F-4D97-AF65-F5344CB8AC3E}">
        <p14:creationId xmlns:p14="http://schemas.microsoft.com/office/powerpoint/2010/main" val="348880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/>
            <a:r>
              <a:rPr lang="es-SV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CONOCIMIENTO DE MERCADO</a:t>
            </a:r>
            <a:endParaRPr lang="es-SV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6" name="TextBox 5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2" name="Rectangle 1"/>
          <p:cNvSpPr/>
          <p:nvPr/>
        </p:nvSpPr>
        <p:spPr>
          <a:xfrm>
            <a:off x="1080517" y="1052736"/>
            <a:ext cx="97210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u="sng" dirty="0" smtClean="0"/>
              <a:t>EJEMPLO ILUSTRATIVO</a:t>
            </a:r>
            <a:endParaRPr lang="es-ES" sz="2400" dirty="0" smtClean="0"/>
          </a:p>
          <a:p>
            <a:endParaRPr lang="es-ES" sz="2400" dirty="0"/>
          </a:p>
          <a:p>
            <a:r>
              <a:rPr lang="es-ES" sz="2400" dirty="0" smtClean="0"/>
              <a:t>PREGUNTE A UN CONSTRUCTOR DE VIVIENDA SOBRE LA SITUACION ACTUAL DE SU MERCADO EN EL SALVADOR. SU RESPUSTA:</a:t>
            </a:r>
          </a:p>
          <a:p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UNICAMENTE EXISTE DEMANDA PARA VIVIENDA DE PRECIO INFERIOR A $200,000</a:t>
            </a:r>
          </a:p>
          <a:p>
            <a:pPr marL="342900" indent="-342900">
              <a:buAutoNum type="arabicParenR"/>
            </a:pPr>
            <a:r>
              <a:rPr lang="es-ES" sz="2400" dirty="0" smtClean="0"/>
              <a:t>LOS CLIENTES POTENCIALES REQUIEREN: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2400" dirty="0" smtClean="0"/>
              <a:t>COMPLEJO CERRADO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2400" dirty="0" smtClean="0"/>
              <a:t>ACCESIBILIDAD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2400" dirty="0" smtClean="0"/>
              <a:t>AL MENOS 3 CUARTOS</a:t>
            </a:r>
          </a:p>
          <a:p>
            <a:pPr marL="342900" indent="-342900">
              <a:buAutoNum type="arabicParenR"/>
            </a:pPr>
            <a:r>
              <a:rPr lang="es-ES" sz="2400" dirty="0" smtClean="0"/>
              <a:t>LOS COMPLEJOS VERTICALES ESTAN TOMANDO AUGE</a:t>
            </a:r>
          </a:p>
          <a:p>
            <a:pPr marL="342900" indent="-342900">
              <a:buAutoNum type="arabicParenR"/>
            </a:pPr>
            <a:r>
              <a:rPr lang="es-ES" sz="2400" dirty="0" smtClean="0"/>
              <a:t>EXISTE SUFICIENTE FINANCIAMIENTO PARA CLIENES DE VIVIENDA EN EL NIVEL DE PRECIO ANTERIORMENTE MENCIONADO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361386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37302"/>
            <a:ext cx="11377662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AGENDA</a:t>
            </a:r>
            <a:endParaRPr lang="es-SV" dirty="0"/>
          </a:p>
        </p:txBody>
      </p:sp>
      <p:sp>
        <p:nvSpPr>
          <p:cNvPr id="9" name="Rectangle 8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0" name="TextBox 9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7" name="Content Placeholder 7"/>
          <p:cNvSpPr txBox="1">
            <a:spLocks noGrp="1"/>
          </p:cNvSpPr>
          <p:nvPr>
            <p:ph idx="1"/>
          </p:nvPr>
        </p:nvSpPr>
        <p:spPr>
          <a:xfrm>
            <a:off x="864493" y="1196752"/>
            <a:ext cx="10369868" cy="4525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s-ES" sz="2400" dirty="0" smtClean="0"/>
              <a:t>PORQUE ES IMPORTANTE LA RENTABILIDAD?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1: CONOCIMIENTO DEL MERCADO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2: BUSQUEDA DE DIFERENCIACION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3: MEJORA CONTINUA DEL RECURSO HUMANO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4: MEDICION PERMANENTE</a:t>
            </a:r>
          </a:p>
          <a:p>
            <a:pPr marL="342900" indent="-342900">
              <a:buAutoNum type="arabicParenR"/>
            </a:pPr>
            <a:endParaRPr lang="es-ES" sz="2400" dirty="0"/>
          </a:p>
          <a:p>
            <a:pPr marL="342900" indent="-342900">
              <a:buAutoNum type="arabicParenR"/>
            </a:pPr>
            <a:r>
              <a:rPr lang="es-ES" sz="2400" dirty="0" smtClean="0"/>
              <a:t>PROCESO 5: BUSQUEDA DE VISION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13112" y="2939222"/>
            <a:ext cx="5688632" cy="4901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0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BUSQUEDA DE DIFERENCIACION</a:t>
            </a:r>
            <a:endParaRPr lang="es-SV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84573" y="1260818"/>
            <a:ext cx="9001000" cy="37364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s-SV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ESTA COMPROBADO CIENTIFICAMENTE QUE LA IGUALDAD EN LA OFERTA PRODUCE BAJA O NULA RENTABILIDAD</a:t>
            </a:r>
          </a:p>
          <a:p>
            <a:pPr algn="just">
              <a:spcBef>
                <a:spcPct val="20000"/>
              </a:spcBef>
            </a:pPr>
            <a:endParaRPr lang="es-SV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spcBef>
                <a:spcPct val="20000"/>
              </a:spcBef>
            </a:pPr>
            <a:r>
              <a:rPr lang="es-SV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LLAMA LA ATENCION QUE DIOS AL CREAR LA FLORA Y LA FAUNA GENERO UNA GRAN  DIFERENCIACION ENTRE LAS ESPECIES. </a:t>
            </a:r>
            <a:endParaRPr lang="es-SV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1656581" y="5589240"/>
            <a:ext cx="864096" cy="504056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664693" y="5425769"/>
            <a:ext cx="81070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LA BUSQUEDA DE DIFERENCIA GENERA UN PROCESO DE MEJORA CONTINUA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079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ño xmlns="0cc5c8eb-bf52-40a4-ab2c-a0d36e4a0abe">2013</Año>
    <Mes xmlns="0cc5c8eb-bf52-40a4-ab2c-a0d36e4a0abe">Mayo</Me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A7E95B0CE6C02478A17CC124694DE43" ma:contentTypeVersion="2" ma:contentTypeDescription="Crear nuevo documento." ma:contentTypeScope="" ma:versionID="440316f51f8658df41aac95674277cc3">
  <xsd:schema xmlns:xsd="http://www.w3.org/2001/XMLSchema" xmlns:xs="http://www.w3.org/2001/XMLSchema" xmlns:p="http://schemas.microsoft.com/office/2006/metadata/properties" xmlns:ns2="0cc5c8eb-bf52-40a4-ab2c-a0d36e4a0abe" targetNamespace="http://schemas.microsoft.com/office/2006/metadata/properties" ma:root="true" ma:fieldsID="8105948b687eadb94a61dc436f7b9f19" ns2:_="">
    <xsd:import namespace="0cc5c8eb-bf52-40a4-ab2c-a0d36e4a0abe"/>
    <xsd:element name="properties">
      <xsd:complexType>
        <xsd:sequence>
          <xsd:element name="documentManagement">
            <xsd:complexType>
              <xsd:all>
                <xsd:element ref="ns2:Año" minOccurs="0"/>
                <xsd:element ref="ns2:M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c5c8eb-bf52-40a4-ab2c-a0d36e4a0abe" elementFormDefault="qualified">
    <xsd:import namespace="http://schemas.microsoft.com/office/2006/documentManagement/types"/>
    <xsd:import namespace="http://schemas.microsoft.com/office/infopath/2007/PartnerControls"/>
    <xsd:element name="Año" ma:index="8" nillable="true" ma:displayName="Año" ma:default="2011" ma:format="Dropdown" ma:internalName="A_x00f1_o">
      <xsd:simpleType>
        <xsd:restriction base="dms:Choice">
          <xsd:enumeration value="2008"/>
          <xsd:enumeration value="2009"/>
          <xsd:enumeration value="2010"/>
          <xsd:enumeration value="2011"/>
          <xsd:enumeration value="2012"/>
          <xsd:enumeration value="2013"/>
          <xsd:enumeration value="2014"/>
        </xsd:restriction>
      </xsd:simpleType>
    </xsd:element>
    <xsd:element name="Mes" ma:index="9" nillable="true" ma:displayName="Mes" ma:default="Enero" ma:format="Dropdown" ma:internalName="Mes">
      <xsd:simpleType>
        <xsd:restriction base="dms:Choice">
          <xsd:enumeration value="Enero"/>
          <xsd:enumeration value="Febrero"/>
          <xsd:enumeration value="Marzo"/>
          <xsd:enumeration value="Abril"/>
          <xsd:enumeration value="Mayo"/>
          <xsd:enumeration value="Junio"/>
          <xsd:enumeration value="Julio"/>
          <xsd:enumeration value="Agosto"/>
          <xsd:enumeration value="Septiembre"/>
          <xsd:enumeration value="Octubre"/>
          <xsd:enumeration value="Noviembre"/>
          <xsd:enumeration value="Diciembr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3DC481-A712-49D4-809F-7664EEC2DCC9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metadata/properties"/>
    <ds:schemaRef ds:uri="0cc5c8eb-bf52-40a4-ab2c-a0d36e4a0abe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F1805E0-F79C-4CDA-9F84-2E7D733176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2F033B-68EB-4369-AA18-A365E5E355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c5c8eb-bf52-40a4-ab2c-a0d36e4a0a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9147</TotalTime>
  <Words>988</Words>
  <Application>Microsoft Office PowerPoint</Application>
  <PresentationFormat>Custom</PresentationFormat>
  <Paragraphs>196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 Unicode MS</vt:lpstr>
      <vt:lpstr>Arial</vt:lpstr>
      <vt:lpstr>Arial Narrow</vt:lpstr>
      <vt:lpstr>Calibri</vt:lpstr>
      <vt:lpstr>Wingdings</vt:lpstr>
      <vt:lpstr>Tema de Office</vt:lpstr>
      <vt:lpstr>PROCESOS NECESARIOS PARA BUSCAR EL CRECIMIENTO Y MEJORA DE LA RENTABILIDAD 22-07-16</vt:lpstr>
      <vt:lpstr>AGENDA</vt:lpstr>
      <vt:lpstr>IMPORTANCIA DE LA RENTABILIDAD?</vt:lpstr>
      <vt:lpstr>EJEMPLO DE PROPUESTA DE VALOR</vt:lpstr>
      <vt:lpstr>AGENDA</vt:lpstr>
      <vt:lpstr>CONOCIMIENTO DE MERCADO</vt:lpstr>
      <vt:lpstr>CONOCIMIENTO DE MERCADO</vt:lpstr>
      <vt:lpstr>AGENDA</vt:lpstr>
      <vt:lpstr>BUSQUEDA DE DIFERENCIACION</vt:lpstr>
      <vt:lpstr>BUSQUEDA DE DIFERENCIACION</vt:lpstr>
      <vt:lpstr>AGENDA</vt:lpstr>
      <vt:lpstr>RECURSO HUMANO</vt:lpstr>
      <vt:lpstr>RECURSO HUMANO</vt:lpstr>
      <vt:lpstr>RECURSO HUMANO</vt:lpstr>
      <vt:lpstr>AGENDA</vt:lpstr>
      <vt:lpstr>MEDICION PERMANENTE</vt:lpstr>
      <vt:lpstr>MEDICION PERMANENTE</vt:lpstr>
      <vt:lpstr>AGENDA</vt:lpstr>
      <vt:lpstr>BUSQUEDA DE VISION</vt:lpstr>
      <vt:lpstr>BUSQUEDA DE VISION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Alexander Siliezar</dc:creator>
  <cp:lastModifiedBy>Hugo Castillo</cp:lastModifiedBy>
  <cp:revision>141</cp:revision>
  <cp:lastPrinted>2013-03-12T22:56:15Z</cp:lastPrinted>
  <dcterms:created xsi:type="dcterms:W3CDTF">2013-01-30T21:40:10Z</dcterms:created>
  <dcterms:modified xsi:type="dcterms:W3CDTF">2016-07-16T17:40:35Z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0x0101002A7E95B0CE6C02478A17CC124694DE43</vt:lpwstr>
  </property>
</Properties>
</file>