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62" r:id="rId2"/>
  </p:sldMasterIdLst>
  <p:notesMasterIdLst>
    <p:notesMasterId r:id="rId46"/>
  </p:notesMasterIdLst>
  <p:sldIdLst>
    <p:sldId id="256" r:id="rId3"/>
    <p:sldId id="257" r:id="rId4"/>
    <p:sldId id="307" r:id="rId5"/>
    <p:sldId id="301" r:id="rId6"/>
    <p:sldId id="302" r:id="rId7"/>
    <p:sldId id="304" r:id="rId8"/>
    <p:sldId id="258" r:id="rId9"/>
    <p:sldId id="259" r:id="rId10"/>
    <p:sldId id="260" r:id="rId11"/>
    <p:sldId id="261" r:id="rId12"/>
    <p:sldId id="275" r:id="rId13"/>
    <p:sldId id="311" r:id="rId14"/>
    <p:sldId id="309" r:id="rId15"/>
    <p:sldId id="310" r:id="rId16"/>
    <p:sldId id="262" r:id="rId17"/>
    <p:sldId id="312" r:id="rId18"/>
    <p:sldId id="281" r:id="rId19"/>
    <p:sldId id="313" r:id="rId20"/>
    <p:sldId id="263" r:id="rId21"/>
    <p:sldId id="282" r:id="rId22"/>
    <p:sldId id="278" r:id="rId23"/>
    <p:sldId id="264" r:id="rId24"/>
    <p:sldId id="276" r:id="rId25"/>
    <p:sldId id="283" r:id="rId26"/>
    <p:sldId id="318" r:id="rId27"/>
    <p:sldId id="265" r:id="rId28"/>
    <p:sldId id="314" r:id="rId29"/>
    <p:sldId id="315" r:id="rId30"/>
    <p:sldId id="266" r:id="rId31"/>
    <p:sldId id="295" r:id="rId32"/>
    <p:sldId id="316" r:id="rId33"/>
    <p:sldId id="267" r:id="rId34"/>
    <p:sldId id="317" r:id="rId35"/>
    <p:sldId id="268" r:id="rId36"/>
    <p:sldId id="324" r:id="rId37"/>
    <p:sldId id="269" r:id="rId38"/>
    <p:sldId id="320" r:id="rId39"/>
    <p:sldId id="291" r:id="rId40"/>
    <p:sldId id="323" r:id="rId41"/>
    <p:sldId id="319" r:id="rId42"/>
    <p:sldId id="321" r:id="rId43"/>
    <p:sldId id="322" r:id="rId44"/>
    <p:sldId id="297" r:id="rId45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5AE07-F161-479C-8264-B5B5A96DA0F8}" type="datetimeFigureOut">
              <a:rPr lang="es-SV" smtClean="0"/>
              <a:t>20/07/2016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F9088-363E-4350-A8E6-E43774E7997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5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 smtClean="0"/>
              <a:t>3)</a:t>
            </a:r>
            <a:r>
              <a:rPr lang="es-SV" dirty="0" err="1" smtClean="0"/>
              <a:t>Aaron</a:t>
            </a:r>
            <a:r>
              <a:rPr lang="es-SV" dirty="0" smtClean="0"/>
              <a:t> complementó</a:t>
            </a:r>
            <a:r>
              <a:rPr lang="es-SV" baseline="0" dirty="0" smtClean="0"/>
              <a:t> a Moisés ante Faraón, </a:t>
            </a:r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F9088-363E-4350-A8E6-E43774E79977}" type="slidenum">
              <a:rPr lang="es-SV" smtClean="0"/>
              <a:t>15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91347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 smtClean="0"/>
              <a:t>Jesús le</a:t>
            </a:r>
            <a:r>
              <a:rPr lang="es-SV" baseline="0" dirty="0" smtClean="0"/>
              <a:t> dice a Judas; lo que has de hacer, hazlo pronto. </a:t>
            </a:r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F9088-363E-4350-A8E6-E43774E79977}" type="slidenum">
              <a:rPr lang="es-SV" smtClean="0"/>
              <a:t>23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00491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9A84-AF89-4B04-8A94-4729AD88619E}" type="datetimeFigureOut">
              <a:rPr lang="es-ES_tradnl" smtClean="0"/>
              <a:pPr/>
              <a:t>20/07/2016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C849-19CA-4F9B-92A5-20758B4AB47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81759341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9A84-AF89-4B04-8A94-4729AD88619E}" type="datetimeFigureOut">
              <a:rPr lang="es-ES_tradnl" smtClean="0"/>
              <a:pPr/>
              <a:t>20/07/2016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C849-19CA-4F9B-92A5-20758B4AB47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8978612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9A84-AF89-4B04-8A94-4729AD88619E}" type="datetimeFigureOut">
              <a:rPr lang="es-ES_tradnl" smtClean="0"/>
              <a:pPr/>
              <a:t>20/07/2016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C849-19CA-4F9B-92A5-20758B4AB47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4720265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9A84-AF89-4B04-8A94-4729AD88619E}" type="datetimeFigureOut">
              <a:rPr lang="es-ES_tradnl" smtClean="0"/>
              <a:pPr/>
              <a:t>20/07/2016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C849-19CA-4F9B-92A5-20758B4AB47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66428643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9A84-AF89-4B04-8A94-4729AD88619E}" type="datetimeFigureOut">
              <a:rPr lang="es-ES_tradnl" smtClean="0"/>
              <a:pPr/>
              <a:t>20/07/2016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C849-19CA-4F9B-92A5-20758B4AB47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66931356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9A84-AF89-4B04-8A94-4729AD88619E}" type="datetimeFigureOut">
              <a:rPr lang="es-ES_tradnl" smtClean="0"/>
              <a:pPr/>
              <a:t>20/07/2016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C849-19CA-4F9B-92A5-20758B4AB47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1473718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9A84-AF89-4B04-8A94-4729AD88619E}" type="datetimeFigureOut">
              <a:rPr lang="es-ES_tradnl" smtClean="0"/>
              <a:pPr/>
              <a:t>20/07/2016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C849-19CA-4F9B-92A5-20758B4AB47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381002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9A84-AF89-4B04-8A94-4729AD88619E}" type="datetimeFigureOut">
              <a:rPr lang="es-ES_tradnl" smtClean="0"/>
              <a:pPr/>
              <a:t>20/07/2016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C849-19CA-4F9B-92A5-20758B4AB47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0254562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9A84-AF89-4B04-8A94-4729AD88619E}" type="datetimeFigureOut">
              <a:rPr lang="es-ES_tradnl" smtClean="0"/>
              <a:pPr/>
              <a:t>20/07/2016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C849-19CA-4F9B-92A5-20758B4AB47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1351268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9A84-AF89-4B04-8A94-4729AD88619E}" type="datetimeFigureOut">
              <a:rPr lang="es-ES_tradnl" smtClean="0"/>
              <a:pPr/>
              <a:t>20/07/2016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C849-19CA-4F9B-92A5-20758B4AB47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05997664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9A84-AF89-4B04-8A94-4729AD88619E}" type="datetimeFigureOut">
              <a:rPr lang="es-ES_tradnl" smtClean="0"/>
              <a:pPr/>
              <a:t>20/07/2016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C849-19CA-4F9B-92A5-20758B4AB47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0897288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9A84-AF89-4B04-8A94-4729AD88619E}" type="datetimeFigureOut">
              <a:rPr lang="es-ES_tradnl" smtClean="0"/>
              <a:pPr/>
              <a:t>20/07/2016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C849-19CA-4F9B-92A5-20758B4AB47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2239607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9A84-AF89-4B04-8A94-4729AD88619E}" type="datetimeFigureOut">
              <a:rPr lang="es-ES_tradnl" smtClean="0"/>
              <a:pPr/>
              <a:t>20/07/2016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C849-19CA-4F9B-92A5-20758B4AB47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1330735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9A84-AF89-4B04-8A94-4729AD88619E}" type="datetimeFigureOut">
              <a:rPr lang="es-ES_tradnl" smtClean="0"/>
              <a:pPr/>
              <a:t>20/07/2016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C849-19CA-4F9B-92A5-20758B4AB47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68799765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9A84-AF89-4B04-8A94-4729AD88619E}" type="datetimeFigureOut">
              <a:rPr lang="es-ES_tradnl" smtClean="0"/>
              <a:pPr/>
              <a:t>20/07/2016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C849-19CA-4F9B-92A5-20758B4AB47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5630461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9A84-AF89-4B04-8A94-4729AD88619E}" type="datetimeFigureOut">
              <a:rPr lang="es-ES_tradnl" smtClean="0"/>
              <a:pPr/>
              <a:t>20/07/2016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C849-19CA-4F9B-92A5-20758B4AB47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53329052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9A84-AF89-4B04-8A94-4729AD88619E}" type="datetimeFigureOut">
              <a:rPr lang="es-ES_tradnl" smtClean="0"/>
              <a:pPr/>
              <a:t>20/07/2016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C849-19CA-4F9B-92A5-20758B4AB47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1130093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9A84-AF89-4B04-8A94-4729AD88619E}" type="datetimeFigureOut">
              <a:rPr lang="es-ES_tradnl" smtClean="0"/>
              <a:pPr/>
              <a:t>20/07/2016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C849-19CA-4F9B-92A5-20758B4AB475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027073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9A84-AF89-4B04-8A94-4729AD88619E}" type="datetimeFigureOut">
              <a:rPr lang="es-ES_tradnl" smtClean="0"/>
              <a:pPr/>
              <a:t>20/07/2016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C849-19CA-4F9B-92A5-20758B4AB475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91352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9A84-AF89-4B04-8A94-4729AD88619E}" type="datetimeFigureOut">
              <a:rPr lang="es-ES_tradnl" smtClean="0"/>
              <a:pPr/>
              <a:t>20/07/2016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C849-19CA-4F9B-92A5-20758B4AB47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013761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9A84-AF89-4B04-8A94-4729AD88619E}" type="datetimeFigureOut">
              <a:rPr lang="es-ES_tradnl" smtClean="0"/>
              <a:pPr/>
              <a:t>20/07/2016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C849-19CA-4F9B-92A5-20758B4AB47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6846405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9A84-AF89-4B04-8A94-4729AD88619E}" type="datetimeFigureOut">
              <a:rPr lang="es-ES_tradnl" smtClean="0"/>
              <a:pPr/>
              <a:t>20/07/2016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C849-19CA-4F9B-92A5-20758B4AB47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513364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D669A84-AF89-4B04-8A94-4729AD88619E}" type="datetimeFigureOut">
              <a:rPr lang="es-ES_tradnl" smtClean="0"/>
              <a:pPr/>
              <a:t>20/07/2016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BC849-19CA-4F9B-92A5-20758B4AB47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4072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69A84-AF89-4B04-8A94-4729AD88619E}" type="datetimeFigureOut">
              <a:rPr lang="es-ES_tradnl" smtClean="0"/>
              <a:pPr/>
              <a:t>20/07/2016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BC849-19CA-4F9B-92A5-20758B4AB47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30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 FORMAR UN EQUIPO DE TRABAJO DE ALTO DESEMPEÑO</a:t>
            </a:r>
            <a:endParaRPr lang="es-ES_tradn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2376264"/>
          </a:xfrm>
        </p:spPr>
        <p:txBody>
          <a:bodyPr>
            <a:normAutofit fontScale="32500" lnSpcReduction="20000"/>
          </a:bodyPr>
          <a:lstStyle/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sz="3400" dirty="0" smtClean="0"/>
              <a:t>Preparado por Guillermo Hasbún</a:t>
            </a:r>
          </a:p>
          <a:p>
            <a:r>
              <a:rPr lang="es-ES_tradnl" sz="3400" dirty="0" smtClean="0"/>
              <a:t> </a:t>
            </a:r>
            <a:r>
              <a:rPr lang="es-ES_tradnl" sz="3400" dirty="0"/>
              <a:t>D</a:t>
            </a:r>
            <a:r>
              <a:rPr lang="es-ES_tradnl" sz="3400" dirty="0" smtClean="0"/>
              <a:t>erechos reservados.</a:t>
            </a:r>
            <a:endParaRPr lang="es-ES_tradnl" sz="3400" dirty="0"/>
          </a:p>
        </p:txBody>
      </p:sp>
      <p:pic>
        <p:nvPicPr>
          <p:cNvPr id="22530" name="Picture 2" descr="http://t0.gstatic.com/images?q=tbn:ANd9GcQJpmPsGwOitkAlSnKIW_ktSB1aFwr_SpglQfgIqgQi-i8zKr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6237" y="3717032"/>
            <a:ext cx="2611526" cy="23152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/>
          <a:lstStyle/>
          <a:p>
            <a:r>
              <a:rPr lang="es-ES_tradnl" dirty="0" smtClean="0"/>
              <a:t>Ejemplo de la Visión que Trasciende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NOVACARE</a:t>
            </a:r>
          </a:p>
          <a:p>
            <a:pPr lvl="1"/>
            <a:r>
              <a:rPr lang="es-ES_tradnl" sz="2800" dirty="0" smtClean="0">
                <a:latin typeface="+mj-lt"/>
              </a:rPr>
              <a:t>“Somos una compañía del </a:t>
            </a:r>
            <a:r>
              <a:rPr lang="es-ES_tradnl" sz="2800" b="1" i="1" dirty="0" smtClean="0">
                <a:latin typeface="+mj-lt"/>
              </a:rPr>
              <a:t>cuidado de la salud</a:t>
            </a:r>
            <a:r>
              <a:rPr lang="es-ES_tradnl" sz="2800" dirty="0" smtClean="0">
                <a:latin typeface="+mj-lt"/>
              </a:rPr>
              <a:t>. Estamos comprometidos a marcar una diferencia </a:t>
            </a:r>
            <a:r>
              <a:rPr lang="es-ES_tradnl" sz="2800" b="1" i="1" dirty="0" smtClean="0">
                <a:latin typeface="+mj-lt"/>
              </a:rPr>
              <a:t>mejorando el futuro de todos los pacientes</a:t>
            </a:r>
            <a:r>
              <a:rPr lang="es-ES_tradnl" sz="2800" dirty="0" smtClean="0">
                <a:latin typeface="+mj-lt"/>
              </a:rPr>
              <a:t>. Trabajamos juntos para mejorar la calidad de vida de los mismos, recobrando la pérdida de sus habilidades y enseñando nuevas. </a:t>
            </a:r>
            <a:r>
              <a:rPr lang="es-ES_tradnl" sz="2800" b="1" i="1" dirty="0" smtClean="0">
                <a:latin typeface="+mj-lt"/>
              </a:rPr>
              <a:t>Reconstruimos esperanza, confianza, auto estima y el deseo de continuar viviendo.”</a:t>
            </a:r>
            <a:endParaRPr lang="es-ES_tradnl" sz="2800" b="1" i="1" dirty="0">
              <a:latin typeface="+mj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 Visión motiva al personal.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 smtClean="0"/>
          </a:p>
          <a:p>
            <a:r>
              <a:rPr lang="es-ES_tradnl" sz="2800" dirty="0" smtClean="0"/>
              <a:t>“Si no limpiamos con un </a:t>
            </a:r>
            <a:r>
              <a:rPr lang="es-ES_tradnl" sz="2800" b="1" i="1" dirty="0" smtClean="0"/>
              <a:t>esfuerzo de calidad</a:t>
            </a:r>
            <a:r>
              <a:rPr lang="es-ES_tradnl" sz="2800" dirty="0" smtClean="0"/>
              <a:t>, no podemos mantener a los doctores y a las enfermeras en el negocio, no podemos contener pacientes. </a:t>
            </a:r>
            <a:r>
              <a:rPr lang="es-ES_tradnl" sz="2800" b="1" i="1" dirty="0" smtClean="0"/>
              <a:t>Este lugar estaría cerrado si no hubiera pacientes</a:t>
            </a:r>
            <a:r>
              <a:rPr lang="es-ES_tradnl" sz="2800" dirty="0" smtClean="0"/>
              <a:t>.”</a:t>
            </a:r>
          </a:p>
          <a:p>
            <a:pPr lvl="2"/>
            <a:r>
              <a:rPr lang="es-ES_tradnl" sz="1800" dirty="0" smtClean="0"/>
              <a:t>Comentario de una empleada de limpieza de un hospital con un record de quince años de labores.</a:t>
            </a:r>
            <a:endParaRPr lang="es-ES_tradnl" sz="18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La Visión de Dios para el apóstol Pablo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b="1" baseline="30000" dirty="0"/>
              <a:t> </a:t>
            </a:r>
            <a:r>
              <a:rPr lang="es-SV" sz="2800" b="1" baseline="30000" dirty="0" smtClean="0"/>
              <a:t>  </a:t>
            </a:r>
            <a:r>
              <a:rPr lang="es-SV" sz="3200" b="1" baseline="30000" dirty="0" smtClean="0"/>
              <a:t>“</a:t>
            </a:r>
            <a:r>
              <a:rPr lang="es-SV" sz="3200" dirty="0" smtClean="0"/>
              <a:t>Para </a:t>
            </a:r>
            <a:r>
              <a:rPr lang="es-SV" sz="3200" b="1" i="1" dirty="0"/>
              <a:t>que abras sus ojos</a:t>
            </a:r>
            <a:r>
              <a:rPr lang="es-SV" sz="3200" dirty="0"/>
              <a:t>, para que se conviertan de las tinieblas a la luz, y de la potestad de Satanás a Dios; para </a:t>
            </a:r>
            <a:r>
              <a:rPr lang="es-SV" sz="3200" b="1" i="1" dirty="0"/>
              <a:t>que reciban</a:t>
            </a:r>
            <a:r>
              <a:rPr lang="es-SV" sz="3200" dirty="0"/>
              <a:t>, por la fe que es en mí, </a:t>
            </a:r>
            <a:r>
              <a:rPr lang="es-SV" sz="3200" b="1" i="1" dirty="0"/>
              <a:t>perdón</a:t>
            </a:r>
            <a:r>
              <a:rPr lang="es-SV" sz="3200" dirty="0"/>
              <a:t> de pecados y </a:t>
            </a:r>
            <a:r>
              <a:rPr lang="es-SV" sz="3200" b="1" i="1" dirty="0"/>
              <a:t>herencia</a:t>
            </a:r>
            <a:r>
              <a:rPr lang="es-SV" sz="3200" dirty="0"/>
              <a:t> entre los santificados</a:t>
            </a:r>
            <a:r>
              <a:rPr lang="es-SV" sz="3200" dirty="0" smtClean="0"/>
              <a:t>.”</a:t>
            </a:r>
          </a:p>
          <a:p>
            <a:pPr lvl="1"/>
            <a:r>
              <a:rPr lang="es-SV" sz="2000" dirty="0" smtClean="0"/>
              <a:t>Hechos 26:18</a:t>
            </a:r>
            <a:endParaRPr lang="es-SV" sz="2000" dirty="0"/>
          </a:p>
        </p:txBody>
      </p:sp>
    </p:spTree>
    <p:extLst>
      <p:ext uri="{BB962C8B-B14F-4D97-AF65-F5344CB8AC3E}">
        <p14:creationId xmlns:p14="http://schemas.microsoft.com/office/powerpoint/2010/main" val="438929413"/>
      </p:ext>
    </p:extLst>
  </p:cSld>
  <p:clrMapOvr>
    <a:masterClrMapping/>
  </p:clrMapOvr>
  <p:transition spd="slow"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¿La Diferencia? : Las Motivaciones</a:t>
            </a:r>
            <a:endParaRPr lang="es-SV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SV" sz="2400" dirty="0" smtClean="0"/>
              <a:t>Motivación Terrenal</a:t>
            </a:r>
            <a:endParaRPr lang="es-SV" sz="2400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SV" dirty="0" smtClean="0"/>
              <a:t>Acumular riquezas</a:t>
            </a:r>
          </a:p>
          <a:p>
            <a:r>
              <a:rPr lang="es-SV" dirty="0" smtClean="0"/>
              <a:t>Tener fama</a:t>
            </a:r>
          </a:p>
          <a:p>
            <a:r>
              <a:rPr lang="es-SV" dirty="0" smtClean="0"/>
              <a:t>Adquirir poder</a:t>
            </a:r>
          </a:p>
          <a:p>
            <a:r>
              <a:rPr lang="es-SV" dirty="0" smtClean="0"/>
              <a:t>Obtener placeres</a:t>
            </a:r>
          </a:p>
          <a:p>
            <a:r>
              <a:rPr lang="es-SV" dirty="0" smtClean="0"/>
              <a:t>Manipular a otros</a:t>
            </a:r>
          </a:p>
          <a:p>
            <a:r>
              <a:rPr lang="es-SV" dirty="0" smtClean="0"/>
              <a:t>Buscar seguridad y confianza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s-SV" sz="2400" dirty="0" smtClean="0"/>
              <a:t>Motivación Espiritual</a:t>
            </a:r>
            <a:endParaRPr lang="es-SV" sz="2400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SV" dirty="0" smtClean="0"/>
              <a:t>Cumplir con un mandato de Dios: Trabajar por el sustento</a:t>
            </a:r>
          </a:p>
          <a:p>
            <a:r>
              <a:rPr lang="es-SV" dirty="0" smtClean="0"/>
              <a:t>Honrar a Dios con el trabajo</a:t>
            </a:r>
          </a:p>
          <a:p>
            <a:r>
              <a:rPr lang="es-SV" dirty="0" smtClean="0"/>
              <a:t>Bendecir a mi familia</a:t>
            </a:r>
          </a:p>
          <a:p>
            <a:r>
              <a:rPr lang="es-SV" dirty="0" smtClean="0"/>
              <a:t>Bendecir a otros</a:t>
            </a:r>
          </a:p>
          <a:p>
            <a:r>
              <a:rPr lang="es-SV" dirty="0" smtClean="0"/>
              <a:t>Expandir el conocimiento del evangelio a través del diezmo y las ofrendas. </a:t>
            </a:r>
          </a:p>
          <a:p>
            <a:endParaRPr lang="es-SV" dirty="0" smtClean="0"/>
          </a:p>
          <a:p>
            <a:endParaRPr lang="es-SV" dirty="0" smtClean="0"/>
          </a:p>
          <a:p>
            <a:pPr marL="0" indent="0">
              <a:buNone/>
            </a:pP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82026823"/>
      </p:ext>
    </p:extLst>
  </p:cSld>
  <p:clrMapOvr>
    <a:masterClrMapping/>
  </p:clrMapOvr>
  <p:transition spd="slow"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La Visión de Dios en cuanto a la riqueza </a:t>
            </a:r>
            <a:endParaRPr lang="es-SV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99719"/>
          </a:xfrm>
        </p:spPr>
        <p:txBody>
          <a:bodyPr/>
          <a:lstStyle/>
          <a:p>
            <a:pPr algn="just"/>
            <a:r>
              <a:rPr lang="es-SV" sz="2800" dirty="0" smtClean="0"/>
              <a:t>“A los ricos de este siglo manda </a:t>
            </a:r>
            <a:r>
              <a:rPr lang="es-SV" sz="2800" b="1" i="1" dirty="0" smtClean="0"/>
              <a:t>que no sean altivos</a:t>
            </a:r>
            <a:r>
              <a:rPr lang="es-SV" sz="2800" dirty="0" smtClean="0"/>
              <a:t>, ni pongan la esperanza en las riquezas, las cuales son inciertas, </a:t>
            </a:r>
            <a:r>
              <a:rPr lang="es-SV" sz="2800" b="1" i="1" dirty="0" smtClean="0"/>
              <a:t>sino en el Dios vivo</a:t>
            </a:r>
            <a:r>
              <a:rPr lang="es-SV" sz="2800" dirty="0" smtClean="0"/>
              <a:t>, que nos da todas las cosas en abundancia para que las disfrutemos. Que hagan bien, </a:t>
            </a:r>
            <a:r>
              <a:rPr lang="es-SV" sz="2800" b="1" i="1" dirty="0" smtClean="0"/>
              <a:t>que sean ricos en buenas obras</a:t>
            </a:r>
            <a:r>
              <a:rPr lang="es-SV" sz="2800" dirty="0" smtClean="0"/>
              <a:t>, dadivosos, </a:t>
            </a:r>
            <a:r>
              <a:rPr lang="es-SV" sz="2800" b="1" i="1" dirty="0" smtClean="0"/>
              <a:t>generosos</a:t>
            </a:r>
            <a:r>
              <a:rPr lang="es-SV" sz="2800" dirty="0" smtClean="0"/>
              <a:t>; atesorando para sí buen fundamento para lo por venir, </a:t>
            </a:r>
            <a:r>
              <a:rPr lang="es-SV" sz="2800" b="1" i="1" dirty="0" smtClean="0"/>
              <a:t>que echen mano de la vida eterna</a:t>
            </a:r>
            <a:r>
              <a:rPr lang="es-SV" sz="2800" dirty="0" smtClean="0"/>
              <a:t>.”</a:t>
            </a:r>
          </a:p>
          <a:p>
            <a:pPr lvl="1"/>
            <a:r>
              <a:rPr lang="es-SV" sz="2000" dirty="0" smtClean="0"/>
              <a:t>1 Timoteo 6:17-19</a:t>
            </a:r>
            <a:endParaRPr lang="es-SV" sz="2000" dirty="0"/>
          </a:p>
        </p:txBody>
      </p:sp>
    </p:spTree>
    <p:extLst>
      <p:ext uri="{BB962C8B-B14F-4D97-AF65-F5344CB8AC3E}">
        <p14:creationId xmlns:p14="http://schemas.microsoft.com/office/powerpoint/2010/main" val="611990223"/>
      </p:ext>
    </p:extLst>
  </p:cSld>
  <p:clrMapOvr>
    <a:masterClrMapping/>
  </p:clrMapOvr>
  <p:transition spd="slow"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2. Seleccionar a su Equipo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_tradnl" sz="2800" dirty="0" smtClean="0"/>
              <a:t>Busque </a:t>
            </a:r>
            <a:r>
              <a:rPr lang="es-ES_tradnl" sz="2800" b="1" i="1" dirty="0" smtClean="0"/>
              <a:t>Talento y Actitud</a:t>
            </a:r>
            <a:r>
              <a:rPr lang="es-ES_tradnl" sz="2800" dirty="0" smtClean="0"/>
              <a:t> sobre el conocimiento.</a:t>
            </a:r>
          </a:p>
          <a:p>
            <a:r>
              <a:rPr lang="es-ES_tradnl" sz="2800" dirty="0" smtClean="0"/>
              <a:t>Busque personas que </a:t>
            </a:r>
            <a:r>
              <a:rPr lang="es-ES_tradnl" sz="2800" b="1" i="1" dirty="0" smtClean="0"/>
              <a:t>compartan </a:t>
            </a:r>
            <a:r>
              <a:rPr lang="es-ES_tradnl" sz="2800" dirty="0" smtClean="0"/>
              <a:t>sus mismos </a:t>
            </a:r>
            <a:r>
              <a:rPr lang="es-ES_tradnl" sz="2800" b="1" i="1" dirty="0" smtClean="0"/>
              <a:t>principios</a:t>
            </a:r>
            <a:r>
              <a:rPr lang="es-ES_tradnl" sz="2800" dirty="0" smtClean="0"/>
              <a:t> </a:t>
            </a:r>
            <a:r>
              <a:rPr lang="es-ES_tradnl" sz="2800" b="1" i="1" dirty="0" smtClean="0"/>
              <a:t>y valores</a:t>
            </a:r>
            <a:r>
              <a:rPr lang="es-ES_tradnl" sz="2800" dirty="0" smtClean="0"/>
              <a:t>. </a:t>
            </a:r>
          </a:p>
          <a:p>
            <a:r>
              <a:rPr lang="es-ES_tradnl" sz="2800" dirty="0" smtClean="0"/>
              <a:t>Busque un conjunto de personas </a:t>
            </a:r>
            <a:r>
              <a:rPr lang="es-ES_tradnl" sz="2800" b="1" i="1" dirty="0" smtClean="0"/>
              <a:t>que se complementen</a:t>
            </a:r>
            <a:r>
              <a:rPr lang="es-ES_tradnl" sz="2800" dirty="0" smtClean="0"/>
              <a:t>.</a:t>
            </a:r>
          </a:p>
          <a:p>
            <a:pPr lvl="1">
              <a:buNone/>
            </a:pPr>
            <a:endParaRPr lang="es-ES_tradnl" dirty="0"/>
          </a:p>
        </p:txBody>
      </p:sp>
      <p:pic>
        <p:nvPicPr>
          <p:cNvPr id="7" name="Picture 2" descr="http://greatowork.com/wp-content/uploads/2014/11/Screen-Shot-2014-11-20-at-10.46.57-AM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59482"/>
            <a:ext cx="3655318" cy="33067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Jesús y la selección de su equipo</a:t>
            </a:r>
            <a:endParaRPr lang="es-SV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800" dirty="0" smtClean="0"/>
              <a:t>“Andando </a:t>
            </a:r>
            <a:r>
              <a:rPr lang="es-SV" sz="2800" dirty="0"/>
              <a:t>Jesús junto al mar de Galilea, vio a dos hermanos, Simón, llamado Pedro, y Andrés su hermano, que echaban la red en el mar; porque </a:t>
            </a:r>
            <a:r>
              <a:rPr lang="es-SV" sz="2800" b="1" i="1" dirty="0"/>
              <a:t>eran </a:t>
            </a:r>
            <a:r>
              <a:rPr lang="es-SV" sz="2800" b="1" i="1" dirty="0" smtClean="0"/>
              <a:t>pescadores</a:t>
            </a:r>
            <a:r>
              <a:rPr lang="es-SV" sz="2800" dirty="0" smtClean="0"/>
              <a:t>. Y les </a:t>
            </a:r>
            <a:r>
              <a:rPr lang="es-SV" sz="2800" dirty="0"/>
              <a:t>dijo: Venid en pos de mí, y os haré pescadores de </a:t>
            </a:r>
            <a:r>
              <a:rPr lang="es-SV" sz="2800" dirty="0" smtClean="0"/>
              <a:t>hombres. Ellos </a:t>
            </a:r>
            <a:r>
              <a:rPr lang="es-SV" sz="2800" dirty="0"/>
              <a:t>entonces, </a:t>
            </a:r>
            <a:r>
              <a:rPr lang="es-SV" sz="2800" b="1" i="1" dirty="0"/>
              <a:t>dejando al instante las redes, le siguieron</a:t>
            </a:r>
            <a:r>
              <a:rPr lang="es-SV" sz="2800" dirty="0" smtClean="0"/>
              <a:t>.”</a:t>
            </a:r>
          </a:p>
          <a:p>
            <a:pPr lvl="1"/>
            <a:r>
              <a:rPr lang="es-SV" dirty="0" smtClean="0"/>
              <a:t>Mateo 4:18-20</a:t>
            </a:r>
            <a:endParaRPr lang="es-SV" dirty="0"/>
          </a:p>
          <a:p>
            <a:endParaRPr lang="es-SV" dirty="0"/>
          </a:p>
        </p:txBody>
      </p:sp>
      <p:pic>
        <p:nvPicPr>
          <p:cNvPr id="1026" name="Picture 2" descr="http://www.buenanueva.net/biblia/1-biblia1er_Grado/1imag-lecc14/andresysimonsigue-jesus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605" y="4365104"/>
            <a:ext cx="3342790" cy="236001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084179"/>
      </p:ext>
    </p:extLst>
  </p:cSld>
  <p:clrMapOvr>
    <a:masterClrMapping/>
  </p:clrMapOvr>
  <p:transition spd="slow"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Moisés y su equipo basado en Principios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68760"/>
            <a:ext cx="7886700" cy="46085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  <a:bevelB w="114300" prst="hardEdge"/>
          </a:sp3d>
        </p:spPr>
        <p:txBody>
          <a:bodyPr>
            <a:normAutofit/>
          </a:bodyPr>
          <a:lstStyle/>
          <a:p>
            <a:pPr marL="0" indent="0">
              <a:buNone/>
            </a:pPr>
            <a:endParaRPr lang="es-ES_tradnl" sz="3200" dirty="0" smtClean="0"/>
          </a:p>
          <a:p>
            <a:r>
              <a:rPr lang="es-ES_tradnl" sz="3200" dirty="0" smtClean="0"/>
              <a:t>“Además escoge tú de entre todo el pueblo varones de virtud, </a:t>
            </a:r>
            <a:r>
              <a:rPr lang="es-ES_tradnl" sz="3200" b="1" i="1" dirty="0" smtClean="0"/>
              <a:t>temerosos de Dio</a:t>
            </a:r>
            <a:r>
              <a:rPr lang="es-ES_tradnl" sz="3200" dirty="0" smtClean="0"/>
              <a:t>s, varones de verdad, </a:t>
            </a:r>
            <a:r>
              <a:rPr lang="es-ES_tradnl" sz="3200" b="1" i="1" dirty="0" smtClean="0"/>
              <a:t>que aborrezcan la avaricia</a:t>
            </a:r>
            <a:r>
              <a:rPr lang="es-ES_tradnl" sz="3200" dirty="0" smtClean="0"/>
              <a:t>; y ponlos sobre el pueblo por jefes de millares, de centenas, de cincuenta y de diez.”</a:t>
            </a:r>
          </a:p>
          <a:p>
            <a:pPr lvl="2"/>
            <a:r>
              <a:rPr lang="es-ES_tradnl" sz="2000" dirty="0" err="1" smtClean="0"/>
              <a:t>Exodo</a:t>
            </a:r>
            <a:r>
              <a:rPr lang="es-ES_tradnl" sz="2000" dirty="0" smtClean="0"/>
              <a:t> 18:21</a:t>
            </a:r>
            <a:endParaRPr lang="es-ES_tradnl" sz="2000" dirty="0"/>
          </a:p>
        </p:txBody>
      </p:sp>
      <p:pic>
        <p:nvPicPr>
          <p:cNvPr id="2050" name="Picture 2" descr="http://upload.wikimedia.org/wikipedia/commons/thumb/4/43/Tissot_Moses_Forbids_the_People_to_Follow_Him.jpg/300px-Tissot_Moses_Forbids_the_People_to_Follow_H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64791"/>
            <a:ext cx="2969418" cy="2286452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Moisés y Aarón se complementan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0715" y="1693065"/>
            <a:ext cx="7886700" cy="4351338"/>
          </a:xfrm>
        </p:spPr>
        <p:txBody>
          <a:bodyPr/>
          <a:lstStyle/>
          <a:p>
            <a:pPr algn="just"/>
            <a:r>
              <a:rPr lang="es-SV" sz="2800" dirty="0" smtClean="0"/>
              <a:t>“Jehová </a:t>
            </a:r>
            <a:r>
              <a:rPr lang="es-SV" sz="2800" dirty="0"/>
              <a:t>dijo a Moisés: Mira, yo te he constituido dios para Faraón, y </a:t>
            </a:r>
            <a:r>
              <a:rPr lang="es-SV" sz="2800" b="1" i="1" dirty="0"/>
              <a:t>tu hermano Aarón será tu </a:t>
            </a:r>
            <a:r>
              <a:rPr lang="es-SV" sz="2800" b="1" i="1" dirty="0" smtClean="0"/>
              <a:t>profeta</a:t>
            </a:r>
            <a:r>
              <a:rPr lang="es-SV" sz="2800" dirty="0" smtClean="0"/>
              <a:t>. Tú </a:t>
            </a:r>
            <a:r>
              <a:rPr lang="es-SV" sz="2800" dirty="0"/>
              <a:t>dirás todas las cosas que yo te mande, </a:t>
            </a:r>
            <a:r>
              <a:rPr lang="es-SV" sz="2800" b="1" i="1" dirty="0"/>
              <a:t>y Aarón tu hermano hablará a Faraón</a:t>
            </a:r>
            <a:r>
              <a:rPr lang="es-SV" sz="2800" dirty="0"/>
              <a:t>, para que deje ir de su tierra a los hijos de Israel</a:t>
            </a:r>
            <a:r>
              <a:rPr lang="es-SV" sz="2800" dirty="0" smtClean="0"/>
              <a:t>.”</a:t>
            </a:r>
            <a:endParaRPr lang="es-SV" sz="2800" dirty="0"/>
          </a:p>
          <a:p>
            <a:pPr lvl="1"/>
            <a:r>
              <a:rPr lang="es-SV" sz="2000" dirty="0" smtClean="0"/>
              <a:t>Éxodo 7:1-2</a:t>
            </a:r>
            <a:endParaRPr lang="es-SV" sz="2000" dirty="0"/>
          </a:p>
        </p:txBody>
      </p:sp>
      <p:pic>
        <p:nvPicPr>
          <p:cNvPr id="3074" name="Picture 2" descr="http://losdiezmandamientos.marianobayona.com/moireg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671" y="4437112"/>
            <a:ext cx="4684787" cy="2020569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222551"/>
      </p:ext>
    </p:extLst>
  </p:cSld>
  <p:clrMapOvr>
    <a:masterClrMapping/>
  </p:clrMapOvr>
  <p:transition spd="slow"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3. Prepare a su Equipo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4159374" cy="4771727"/>
          </a:xfrm>
        </p:spPr>
        <p:txBody>
          <a:bodyPr>
            <a:normAutofit/>
          </a:bodyPr>
          <a:lstStyle/>
          <a:p>
            <a:r>
              <a:rPr lang="es-ES_tradnl" dirty="0"/>
              <a:t>Describa el </a:t>
            </a:r>
            <a:r>
              <a:rPr lang="es-ES_tradnl" b="1" i="1" dirty="0"/>
              <a:t>objetivo</a:t>
            </a:r>
            <a:r>
              <a:rPr lang="es-ES_tradnl" dirty="0"/>
              <a:t> del puesto y sus </a:t>
            </a:r>
            <a:r>
              <a:rPr lang="es-ES_tradnl" b="1" i="1" dirty="0"/>
              <a:t>funciones</a:t>
            </a:r>
            <a:r>
              <a:rPr lang="es-ES_tradnl" b="1" i="1" dirty="0" smtClean="0"/>
              <a:t>.</a:t>
            </a:r>
          </a:p>
          <a:p>
            <a:r>
              <a:rPr lang="es-ES_tradnl" dirty="0"/>
              <a:t>Transmita la Visión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Prepare un buen programa de </a:t>
            </a:r>
            <a:r>
              <a:rPr lang="es-ES_tradnl" b="1" i="1" dirty="0" smtClean="0"/>
              <a:t>inducción</a:t>
            </a:r>
          </a:p>
          <a:p>
            <a:r>
              <a:rPr lang="es-ES_tradnl" b="1" i="1" dirty="0" smtClean="0"/>
              <a:t>Capacite</a:t>
            </a:r>
            <a:r>
              <a:rPr lang="es-ES_tradnl" dirty="0" smtClean="0"/>
              <a:t> de forma periódica.</a:t>
            </a:r>
          </a:p>
          <a:p>
            <a:r>
              <a:rPr lang="es-ES_tradnl" b="1" i="1" dirty="0" smtClean="0"/>
              <a:t>Provea</a:t>
            </a:r>
            <a:r>
              <a:rPr lang="es-ES_tradnl" dirty="0" smtClean="0"/>
              <a:t> de las herramientas y delegue. </a:t>
            </a:r>
          </a:p>
          <a:p>
            <a:r>
              <a:rPr lang="es-ES_tradnl" b="1" i="1" dirty="0" smtClean="0"/>
              <a:t>Cuide</a:t>
            </a:r>
            <a:r>
              <a:rPr lang="es-ES_tradnl" dirty="0" smtClean="0"/>
              <a:t> los niveles de motivación. </a:t>
            </a:r>
          </a:p>
          <a:p>
            <a:r>
              <a:rPr lang="es-ES_tradnl" b="1" i="1" dirty="0" smtClean="0"/>
              <a:t>Maneje</a:t>
            </a:r>
            <a:r>
              <a:rPr lang="es-ES_tradnl" dirty="0" smtClean="0"/>
              <a:t> las expectativas(qué espera de ellos y qué deben ellos esperar de usted).</a:t>
            </a:r>
          </a:p>
          <a:p>
            <a:pPr>
              <a:buNone/>
            </a:pPr>
            <a:endParaRPr lang="es-ES_tradnl" dirty="0"/>
          </a:p>
        </p:txBody>
      </p:sp>
      <p:pic>
        <p:nvPicPr>
          <p:cNvPr id="7170" name="Picture 2" descr="http://charlasdeseguridad.com.ar/wp-content/uploads/2013/07/capacitacion-de-inducc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310797"/>
            <a:ext cx="3371850" cy="293351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Equipos de Trabajo de Alto Desempeño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132856"/>
            <a:ext cx="4038600" cy="3920472"/>
          </a:xfrm>
        </p:spPr>
        <p:txBody>
          <a:bodyPr>
            <a:normAutofit/>
          </a:bodyPr>
          <a:lstStyle/>
          <a:p>
            <a:pPr algn="just"/>
            <a:r>
              <a:rPr lang="es-ES_tradnl" sz="2800" dirty="0" smtClean="0"/>
              <a:t>Son Equipos de Trabajo que se </a:t>
            </a:r>
            <a:r>
              <a:rPr lang="es-ES_tradnl" sz="2800" b="1" i="1" dirty="0" smtClean="0"/>
              <a:t>auto-dirigen</a:t>
            </a:r>
            <a:r>
              <a:rPr lang="es-ES_tradnl" sz="2800" dirty="0" smtClean="0"/>
              <a:t> y se exigen </a:t>
            </a:r>
            <a:r>
              <a:rPr lang="es-ES_tradnl" sz="2800" b="1" i="1" dirty="0" smtClean="0"/>
              <a:t>calidad</a:t>
            </a:r>
            <a:r>
              <a:rPr lang="es-ES_tradnl" sz="2800" dirty="0" smtClean="0"/>
              <a:t> en sus </a:t>
            </a:r>
            <a:r>
              <a:rPr lang="es-ES_tradnl" sz="2800" b="1" i="1" dirty="0" smtClean="0"/>
              <a:t>funciones</a:t>
            </a:r>
            <a:r>
              <a:rPr lang="es-ES_tradnl" sz="2800" dirty="0" smtClean="0"/>
              <a:t> y calidad en sus </a:t>
            </a:r>
            <a:r>
              <a:rPr lang="es-ES_tradnl" sz="2800" b="1" i="1" dirty="0" smtClean="0"/>
              <a:t>conductas</a:t>
            </a:r>
            <a:r>
              <a:rPr lang="es-ES_tradnl" sz="2800" dirty="0" smtClean="0"/>
              <a:t>, en busca de </a:t>
            </a:r>
            <a:r>
              <a:rPr lang="es-ES_tradnl" sz="2800" b="1" i="1" dirty="0" smtClean="0"/>
              <a:t>superar el cumplimiento </a:t>
            </a:r>
            <a:r>
              <a:rPr lang="es-ES_tradnl" sz="2800" dirty="0" smtClean="0"/>
              <a:t>de sus objetivos.</a:t>
            </a:r>
          </a:p>
          <a:p>
            <a:pPr algn="just">
              <a:buNone/>
            </a:pPr>
            <a:endParaRPr lang="es-ES_tradnl" dirty="0"/>
          </a:p>
        </p:txBody>
      </p:sp>
      <p:pic>
        <p:nvPicPr>
          <p:cNvPr id="6" name="Picture 2" descr="http://t0.gstatic.com/images?q=tbn:ANd9GcR4Y6J6ckZuEEKNEC0QY8vU3iDz3NF2nJy-zs-aJh6DbFfF4se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6842" y="2276872"/>
            <a:ext cx="3283952" cy="324036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Consejo de </a:t>
            </a:r>
            <a:r>
              <a:rPr lang="es-ES_tradnl" dirty="0" err="1" smtClean="0"/>
              <a:t>Jetro</a:t>
            </a:r>
            <a:r>
              <a:rPr lang="es-ES_tradnl" dirty="0" smtClean="0"/>
              <a:t> a Moisés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_tradnl" sz="3600" dirty="0" smtClean="0"/>
          </a:p>
          <a:p>
            <a:r>
              <a:rPr lang="es-ES_tradnl" sz="3600" dirty="0" smtClean="0"/>
              <a:t>“Y </a:t>
            </a:r>
            <a:r>
              <a:rPr lang="es-ES_tradnl" sz="3600" b="1" i="1" dirty="0" smtClean="0"/>
              <a:t>enseña </a:t>
            </a:r>
            <a:r>
              <a:rPr lang="es-ES_tradnl" sz="3600" dirty="0" smtClean="0"/>
              <a:t>a ellos las ordenanzas y las leyes, y </a:t>
            </a:r>
            <a:r>
              <a:rPr lang="es-ES_tradnl" sz="3600" b="1" i="1" dirty="0" smtClean="0"/>
              <a:t>muéstrales</a:t>
            </a:r>
            <a:r>
              <a:rPr lang="es-ES_tradnl" sz="3600" dirty="0" smtClean="0"/>
              <a:t> el camino por donde deben andar, y lo que han de hacer.”</a:t>
            </a:r>
          </a:p>
          <a:p>
            <a:pPr lvl="2"/>
            <a:r>
              <a:rPr lang="es-ES_tradnl" sz="2000" dirty="0"/>
              <a:t>É</a:t>
            </a:r>
            <a:r>
              <a:rPr lang="es-ES_tradnl" sz="2000" dirty="0" smtClean="0"/>
              <a:t>xodo 18:20</a:t>
            </a:r>
            <a:endParaRPr lang="es-ES_tradnl" sz="20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Liderazgo Situacional*</a:t>
            </a:r>
            <a:endParaRPr lang="es-ES_tradnl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979712" y="1988840"/>
            <a:ext cx="0" cy="3528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79712" y="5517232"/>
            <a:ext cx="43204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95936" y="2204864"/>
            <a:ext cx="0" cy="309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11760" y="3573016"/>
            <a:ext cx="3456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99992" y="2204864"/>
            <a:ext cx="215283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 smtClean="0"/>
              <a:t>S2</a:t>
            </a:r>
          </a:p>
          <a:p>
            <a:r>
              <a:rPr lang="es-ES_tradnl" b="1" u="sng" dirty="0" smtClean="0"/>
              <a:t>Persuadir</a:t>
            </a:r>
          </a:p>
          <a:p>
            <a:r>
              <a:rPr lang="es-ES_tradnl" dirty="0" smtClean="0"/>
              <a:t>Explicar decisiones y </a:t>
            </a:r>
          </a:p>
          <a:p>
            <a:r>
              <a:rPr lang="es-ES_tradnl" dirty="0" smtClean="0"/>
              <a:t>Aclarar dudas</a:t>
            </a:r>
            <a:endParaRPr lang="es-ES_tradnl" dirty="0"/>
          </a:p>
        </p:txBody>
      </p:sp>
      <p:sp>
        <p:nvSpPr>
          <p:cNvPr id="16" name="TextBox 15"/>
          <p:cNvSpPr txBox="1"/>
          <p:nvPr/>
        </p:nvSpPr>
        <p:spPr>
          <a:xfrm>
            <a:off x="4499992" y="4005064"/>
            <a:ext cx="22322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/>
              <a:t>S1</a:t>
            </a:r>
          </a:p>
          <a:p>
            <a:r>
              <a:rPr lang="es-ES_tradnl" b="1" u="sng" dirty="0" smtClean="0"/>
              <a:t>Dirigir</a:t>
            </a:r>
          </a:p>
          <a:p>
            <a:r>
              <a:rPr lang="es-ES_tradnl" dirty="0" smtClean="0"/>
              <a:t>Dar instrucciones y </a:t>
            </a:r>
          </a:p>
          <a:p>
            <a:r>
              <a:rPr lang="es-ES_tradnl" dirty="0" smtClean="0"/>
              <a:t>Supervise.</a:t>
            </a:r>
            <a:endParaRPr lang="es-ES_tradnl" dirty="0"/>
          </a:p>
        </p:txBody>
      </p:sp>
      <p:sp>
        <p:nvSpPr>
          <p:cNvPr id="17" name="TextBox 16"/>
          <p:cNvSpPr txBox="1"/>
          <p:nvPr/>
        </p:nvSpPr>
        <p:spPr>
          <a:xfrm>
            <a:off x="2339752" y="2204864"/>
            <a:ext cx="15121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/>
              <a:t>S3</a:t>
            </a:r>
          </a:p>
          <a:p>
            <a:r>
              <a:rPr lang="es-ES_tradnl" b="1" u="sng" dirty="0" smtClean="0"/>
              <a:t>Instruir</a:t>
            </a:r>
          </a:p>
          <a:p>
            <a:r>
              <a:rPr lang="es-ES_tradnl" dirty="0" smtClean="0"/>
              <a:t>Escuchar</a:t>
            </a:r>
          </a:p>
          <a:p>
            <a:r>
              <a:rPr lang="es-ES_tradnl" dirty="0" smtClean="0"/>
              <a:t>Facilitar</a:t>
            </a:r>
          </a:p>
          <a:p>
            <a:endParaRPr lang="es-ES_tradnl" dirty="0"/>
          </a:p>
        </p:txBody>
      </p:sp>
      <p:sp>
        <p:nvSpPr>
          <p:cNvPr id="18" name="TextBox 17"/>
          <p:cNvSpPr txBox="1"/>
          <p:nvPr/>
        </p:nvSpPr>
        <p:spPr>
          <a:xfrm>
            <a:off x="2411760" y="4005064"/>
            <a:ext cx="154632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/>
              <a:t>S4</a:t>
            </a:r>
          </a:p>
          <a:p>
            <a:r>
              <a:rPr lang="es-ES_tradnl" b="1" u="sng" dirty="0" smtClean="0"/>
              <a:t>Delegar </a:t>
            </a:r>
          </a:p>
          <a:p>
            <a:r>
              <a:rPr lang="es-ES_tradnl" dirty="0" smtClean="0"/>
              <a:t>Puede tomar</a:t>
            </a:r>
          </a:p>
          <a:p>
            <a:r>
              <a:rPr lang="es-ES_tradnl" dirty="0" smtClean="0"/>
              <a:t>decisiones</a:t>
            </a:r>
            <a:endParaRPr lang="es-ES_tradnl" dirty="0"/>
          </a:p>
        </p:txBody>
      </p:sp>
      <p:sp>
        <p:nvSpPr>
          <p:cNvPr id="19" name="TextBox 18"/>
          <p:cNvSpPr txBox="1"/>
          <p:nvPr/>
        </p:nvSpPr>
        <p:spPr>
          <a:xfrm>
            <a:off x="3203848" y="594928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Conducta de Tarea</a:t>
            </a:r>
            <a:endParaRPr lang="es-ES_tradnl" dirty="0"/>
          </a:p>
        </p:txBody>
      </p:sp>
      <p:sp>
        <p:nvSpPr>
          <p:cNvPr id="20" name="TextBox 19"/>
          <p:cNvSpPr txBox="1"/>
          <p:nvPr/>
        </p:nvSpPr>
        <p:spPr>
          <a:xfrm>
            <a:off x="395536" y="3212976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Conducta </a:t>
            </a:r>
          </a:p>
          <a:p>
            <a:r>
              <a:rPr lang="es-ES_tradnl" dirty="0" smtClean="0"/>
              <a:t>de</a:t>
            </a:r>
          </a:p>
          <a:p>
            <a:r>
              <a:rPr lang="es-ES_tradnl" dirty="0" smtClean="0"/>
              <a:t>Relación</a:t>
            </a:r>
            <a:endParaRPr lang="es-ES_tradnl" dirty="0"/>
          </a:p>
        </p:txBody>
      </p:sp>
      <p:sp>
        <p:nvSpPr>
          <p:cNvPr id="22" name="Up-Down Arrow 21"/>
          <p:cNvSpPr/>
          <p:nvPr/>
        </p:nvSpPr>
        <p:spPr>
          <a:xfrm>
            <a:off x="1547664" y="2204864"/>
            <a:ext cx="216024" cy="31683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Left-Right Arrow 22"/>
          <p:cNvSpPr/>
          <p:nvPr/>
        </p:nvSpPr>
        <p:spPr>
          <a:xfrm>
            <a:off x="2267744" y="5661248"/>
            <a:ext cx="3888432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TextBox 23"/>
          <p:cNvSpPr txBox="1"/>
          <p:nvPr/>
        </p:nvSpPr>
        <p:spPr>
          <a:xfrm>
            <a:off x="1187624" y="17728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Alta</a:t>
            </a:r>
            <a:endParaRPr lang="es-ES_tradnl" dirty="0"/>
          </a:p>
        </p:txBody>
      </p:sp>
      <p:sp>
        <p:nvSpPr>
          <p:cNvPr id="25" name="TextBox 24"/>
          <p:cNvSpPr txBox="1"/>
          <p:nvPr/>
        </p:nvSpPr>
        <p:spPr>
          <a:xfrm>
            <a:off x="1259632" y="55892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Baja</a:t>
            </a:r>
            <a:endParaRPr lang="es-ES_tradnl" dirty="0"/>
          </a:p>
        </p:txBody>
      </p:sp>
      <p:sp>
        <p:nvSpPr>
          <p:cNvPr id="21" name="TextBox 20"/>
          <p:cNvSpPr txBox="1"/>
          <p:nvPr/>
        </p:nvSpPr>
        <p:spPr>
          <a:xfrm>
            <a:off x="5940152" y="58052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(-)</a:t>
            </a:r>
            <a:endParaRPr lang="es-ES_tradnl" dirty="0"/>
          </a:p>
        </p:txBody>
      </p:sp>
      <p:sp>
        <p:nvSpPr>
          <p:cNvPr id="26" name="TextBox 25"/>
          <p:cNvSpPr txBox="1"/>
          <p:nvPr/>
        </p:nvSpPr>
        <p:spPr>
          <a:xfrm>
            <a:off x="1979712" y="58052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(+)</a:t>
            </a:r>
            <a:endParaRPr lang="es-ES_tradnl" dirty="0"/>
          </a:p>
        </p:txBody>
      </p:sp>
      <p:sp>
        <p:nvSpPr>
          <p:cNvPr id="27" name="TextBox 26"/>
          <p:cNvSpPr txBox="1"/>
          <p:nvPr/>
        </p:nvSpPr>
        <p:spPr>
          <a:xfrm>
            <a:off x="6732240" y="5805264"/>
            <a:ext cx="25922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/>
              <a:t>*Creado por Paul </a:t>
            </a:r>
            <a:r>
              <a:rPr lang="es-ES_tradnl" sz="1400" dirty="0" err="1" smtClean="0"/>
              <a:t>Hersey</a:t>
            </a:r>
            <a:r>
              <a:rPr lang="es-ES_tradnl" sz="1400" dirty="0" smtClean="0"/>
              <a:t> </a:t>
            </a:r>
            <a:r>
              <a:rPr lang="en-US" sz="1400" dirty="0" smtClean="0"/>
              <a:t>&amp; </a:t>
            </a:r>
            <a:r>
              <a:rPr lang="es-ES_tradnl" sz="1400" dirty="0" smtClean="0"/>
              <a:t>Ken </a:t>
            </a:r>
            <a:r>
              <a:rPr lang="es-ES_tradnl" sz="1400" dirty="0" err="1" smtClean="0"/>
              <a:t>Blanchard</a:t>
            </a:r>
            <a:endParaRPr lang="es-ES_tradnl" sz="1400" dirty="0" smtClean="0"/>
          </a:p>
          <a:p>
            <a:endParaRPr lang="es-ES_tradnl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4. Establezca las Metas en Conjunto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04864"/>
            <a:ext cx="4038600" cy="3848464"/>
          </a:xfrm>
        </p:spPr>
        <p:txBody>
          <a:bodyPr>
            <a:normAutofit/>
          </a:bodyPr>
          <a:lstStyle/>
          <a:p>
            <a:r>
              <a:rPr lang="es-ES_tradnl" sz="2800" b="1" i="1" dirty="0" smtClean="0"/>
              <a:t>Haga partícipes </a:t>
            </a:r>
            <a:r>
              <a:rPr lang="es-ES_tradnl" sz="2800" dirty="0" smtClean="0"/>
              <a:t>a los responsables.</a:t>
            </a:r>
          </a:p>
          <a:p>
            <a:r>
              <a:rPr lang="es-ES_tradnl" sz="2800" b="1" i="1" dirty="0" smtClean="0"/>
              <a:t>Explique cómo </a:t>
            </a:r>
            <a:r>
              <a:rPr lang="es-ES_tradnl" sz="2800" dirty="0" smtClean="0"/>
              <a:t>se pueden alcanzar las metas sugeridas.</a:t>
            </a:r>
          </a:p>
          <a:p>
            <a:r>
              <a:rPr lang="es-ES_tradnl" sz="2800" b="1" i="1" dirty="0" smtClean="0"/>
              <a:t>Ofrezca su apoyo </a:t>
            </a:r>
            <a:r>
              <a:rPr lang="es-ES_tradnl" sz="2800" dirty="0" smtClean="0"/>
              <a:t>en el proceso.</a:t>
            </a:r>
          </a:p>
        </p:txBody>
      </p:sp>
      <p:pic>
        <p:nvPicPr>
          <p:cNvPr id="13316" name="Picture 4" descr="https://image.freepik.com/foto-gratis/ejecutivos-alegres-trabajando-juntos_1098-21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564904"/>
            <a:ext cx="3886200" cy="258873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5.  Solucione los </a:t>
            </a:r>
            <a:r>
              <a:rPr lang="es-ES_tradnl" dirty="0"/>
              <a:t>p</a:t>
            </a:r>
            <a:r>
              <a:rPr lang="es-ES_tradnl" dirty="0" smtClean="0"/>
              <a:t>roblemas entre el equipo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132856"/>
            <a:ext cx="4038600" cy="3920472"/>
          </a:xfrm>
        </p:spPr>
        <p:txBody>
          <a:bodyPr/>
          <a:lstStyle/>
          <a:p>
            <a:r>
              <a:rPr lang="es-ES_tradnl" sz="2400" b="1" i="1" dirty="0" smtClean="0"/>
              <a:t>No postergue </a:t>
            </a:r>
            <a:r>
              <a:rPr lang="es-ES_tradnl" sz="2400" dirty="0" smtClean="0"/>
              <a:t>la toma de decisiones. (evite la parálisis por análisis)</a:t>
            </a:r>
          </a:p>
          <a:p>
            <a:r>
              <a:rPr lang="es-ES_tradnl" sz="2400" dirty="0" smtClean="0"/>
              <a:t>Evite la </a:t>
            </a:r>
            <a:r>
              <a:rPr lang="es-ES_tradnl" sz="2400" b="1" i="1" dirty="0" smtClean="0"/>
              <a:t>dualidad</a:t>
            </a:r>
            <a:r>
              <a:rPr lang="es-ES_tradnl" sz="2400" dirty="0" smtClean="0"/>
              <a:t> de mando.</a:t>
            </a:r>
          </a:p>
          <a:p>
            <a:r>
              <a:rPr lang="es-ES_tradnl" sz="2400" b="1" i="1" dirty="0" smtClean="0"/>
              <a:t>Priorice</a:t>
            </a:r>
            <a:r>
              <a:rPr lang="es-ES_tradnl" sz="2400" dirty="0" smtClean="0"/>
              <a:t> los problemas.</a:t>
            </a:r>
          </a:p>
          <a:p>
            <a:r>
              <a:rPr lang="es-ES_tradnl" sz="2400" dirty="0" smtClean="0"/>
              <a:t>Busque </a:t>
            </a:r>
            <a:r>
              <a:rPr lang="es-ES_tradnl" sz="2400" b="1" i="1" dirty="0" smtClean="0"/>
              <a:t>consejo</a:t>
            </a:r>
            <a:r>
              <a:rPr lang="es-ES_tradnl" sz="2400" dirty="0" smtClean="0"/>
              <a:t> en decisiones difíciles. </a:t>
            </a:r>
          </a:p>
          <a:p>
            <a:r>
              <a:rPr lang="es-ES_tradnl" sz="2400" dirty="0" smtClean="0"/>
              <a:t>Transmita el sentido de </a:t>
            </a:r>
            <a:r>
              <a:rPr lang="es-ES_tradnl" sz="2400" b="1" i="1" dirty="0" smtClean="0"/>
              <a:t>urgencia</a:t>
            </a:r>
            <a:r>
              <a:rPr lang="es-ES_tradnl" sz="2400" dirty="0" smtClean="0"/>
              <a:t>.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_tradnl" sz="800" dirty="0" smtClean="0"/>
              <a:t>.</a:t>
            </a:r>
            <a:endParaRPr lang="es-ES_tradnl" sz="800" dirty="0"/>
          </a:p>
        </p:txBody>
      </p:sp>
      <p:pic>
        <p:nvPicPr>
          <p:cNvPr id="21506" name="Picture 2" descr="http://t1.gstatic.com/images?q=tbn:ANd9GcQG61_rXeJ_hH5cVXJgNpK49_eDjuv3jVUuDrZ5JCxMFuZgryj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4945" y="2140037"/>
            <a:ext cx="3194609" cy="323758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 importancia de la “urgencia”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_tradnl" sz="2800" dirty="0" smtClean="0"/>
              <a:t>“Por </a:t>
            </a:r>
            <a:r>
              <a:rPr lang="es-ES_tradnl" sz="2800" b="1" i="1" dirty="0" smtClean="0"/>
              <a:t>la flojera </a:t>
            </a:r>
            <a:r>
              <a:rPr lang="es-ES_tradnl" sz="2800" dirty="0" smtClean="0"/>
              <a:t>se cae la techumbre, y por la flojera de las manos </a:t>
            </a:r>
            <a:r>
              <a:rPr lang="es-ES_tradnl" sz="2800" b="1" i="1" dirty="0" smtClean="0"/>
              <a:t>se llueve la casa</a:t>
            </a:r>
            <a:r>
              <a:rPr lang="es-ES_tradnl" sz="2800" dirty="0" smtClean="0"/>
              <a:t>.”</a:t>
            </a:r>
          </a:p>
          <a:p>
            <a:pPr lvl="2"/>
            <a:r>
              <a:rPr lang="es-ES_tradnl" sz="1800" dirty="0" smtClean="0"/>
              <a:t>Eclesiastés 10:18</a:t>
            </a:r>
          </a:p>
          <a:p>
            <a:pPr marL="685800" lvl="2" indent="0">
              <a:buNone/>
            </a:pPr>
            <a:endParaRPr lang="es-ES_tradnl" sz="1800" dirty="0" smtClean="0"/>
          </a:p>
          <a:p>
            <a:r>
              <a:rPr lang="es-ES_tradnl" sz="2800" dirty="0" smtClean="0"/>
              <a:t>“No te jactes </a:t>
            </a:r>
            <a:r>
              <a:rPr lang="es-ES_tradnl" sz="2800" b="1" i="1" dirty="0" smtClean="0"/>
              <a:t>del día de mañana</a:t>
            </a:r>
            <a:r>
              <a:rPr lang="es-ES_tradnl" sz="2800" dirty="0" smtClean="0"/>
              <a:t>, porque no sabes que dará de sí el día.”</a:t>
            </a:r>
          </a:p>
          <a:p>
            <a:pPr lvl="2"/>
            <a:r>
              <a:rPr lang="es-ES_tradnl" sz="1800" dirty="0" smtClean="0"/>
              <a:t>Proverbios 27:1</a:t>
            </a:r>
            <a:endParaRPr lang="es-ES_tradnl" sz="1800" dirty="0"/>
          </a:p>
        </p:txBody>
      </p:sp>
      <p:pic>
        <p:nvPicPr>
          <p:cNvPr id="7" name="Picture 2" descr="http://doblekarma.com/wp-content/uploads/imagenes/atletismo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37719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4294967295"/>
          </p:nvPr>
        </p:nvSpPr>
        <p:spPr>
          <a:xfrm>
            <a:off x="539552" y="1807287"/>
            <a:ext cx="3886200" cy="3611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SV" sz="4000" dirty="0" smtClean="0">
                <a:latin typeface="+mj-lt"/>
              </a:rPr>
              <a:t>“</a:t>
            </a:r>
            <a:r>
              <a:rPr lang="es-SV" sz="4000" i="1" dirty="0" smtClean="0">
                <a:latin typeface="+mj-lt"/>
              </a:rPr>
              <a:t>Hoy tienes que correr </a:t>
            </a:r>
            <a:r>
              <a:rPr lang="es-SV" sz="4000" b="1" i="1" dirty="0" smtClean="0">
                <a:latin typeface="+mj-lt"/>
              </a:rPr>
              <a:t>más rápido </a:t>
            </a:r>
            <a:r>
              <a:rPr lang="es-SV" sz="4000" i="1" dirty="0" smtClean="0">
                <a:latin typeface="+mj-lt"/>
              </a:rPr>
              <a:t>para permanecer en el mismo lugar”  </a:t>
            </a:r>
            <a:r>
              <a:rPr lang="es-SV" sz="3200" i="1" dirty="0" smtClean="0">
                <a:latin typeface="+mj-lt"/>
              </a:rPr>
              <a:t>                  </a:t>
            </a:r>
            <a:r>
              <a:rPr lang="es-SV" sz="3200" i="1" dirty="0" smtClean="0"/>
              <a:t>				</a:t>
            </a:r>
          </a:p>
          <a:p>
            <a:pPr marL="0" indent="0">
              <a:buNone/>
            </a:pPr>
            <a:r>
              <a:rPr lang="es-SV" sz="1900" i="1" dirty="0" smtClean="0"/>
              <a:t>Philip </a:t>
            </a:r>
            <a:r>
              <a:rPr lang="es-SV" sz="1900" i="1" dirty="0" err="1" smtClean="0"/>
              <a:t>Kotler</a:t>
            </a:r>
            <a:r>
              <a:rPr lang="es-SV" sz="1900" i="1" dirty="0" smtClean="0"/>
              <a:t>, profesor de Marketing de </a:t>
            </a:r>
            <a:r>
              <a:rPr lang="es-SV" sz="1900" i="1" dirty="0" err="1" smtClean="0"/>
              <a:t>Northwestern</a:t>
            </a:r>
            <a:r>
              <a:rPr lang="es-SV" sz="1900" i="1" dirty="0" smtClean="0"/>
              <a:t> </a:t>
            </a:r>
            <a:r>
              <a:rPr lang="es-SV" sz="1900" i="1" dirty="0" err="1" smtClean="0"/>
              <a:t>University</a:t>
            </a:r>
            <a:endParaRPr lang="es-SV" sz="1900" i="1" dirty="0"/>
          </a:p>
        </p:txBody>
      </p:sp>
      <p:pic>
        <p:nvPicPr>
          <p:cNvPr id="8194" name="Picture 2" descr="http://www.lahistoriadelapublicidad.com/documentos/kotler1_229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41287"/>
            <a:ext cx="2704207" cy="343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116589"/>
      </p:ext>
    </p:extLst>
  </p:cSld>
  <p:clrMapOvr>
    <a:masterClrMapping/>
  </p:clrMapOvr>
  <p:transition spd="slow">
    <p:diamond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6. Mida los Resultados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844824"/>
            <a:ext cx="4038600" cy="4208504"/>
          </a:xfrm>
        </p:spPr>
        <p:txBody>
          <a:bodyPr>
            <a:normAutofit/>
          </a:bodyPr>
          <a:lstStyle/>
          <a:p>
            <a:r>
              <a:rPr lang="es-ES_tradnl" sz="3200" dirty="0" smtClean="0"/>
              <a:t>Establezca </a:t>
            </a:r>
            <a:r>
              <a:rPr lang="es-ES_tradnl" sz="3200" b="1" i="1" dirty="0" smtClean="0"/>
              <a:t>estándares</a:t>
            </a:r>
            <a:r>
              <a:rPr lang="es-ES_tradnl" sz="3200" dirty="0" smtClean="0"/>
              <a:t> del desempeño (KPI)</a:t>
            </a:r>
          </a:p>
          <a:p>
            <a:endParaRPr lang="es-ES_tradnl" sz="3200" dirty="0" smtClean="0"/>
          </a:p>
          <a:p>
            <a:r>
              <a:rPr lang="es-ES_tradnl" sz="3200" dirty="0" smtClean="0"/>
              <a:t>Evalúe de forma </a:t>
            </a:r>
            <a:r>
              <a:rPr lang="es-ES_tradnl" sz="3200" i="1" dirty="0" smtClean="0"/>
              <a:t>periódica</a:t>
            </a:r>
            <a:r>
              <a:rPr lang="es-ES_tradnl" sz="3200" dirty="0" smtClean="0"/>
              <a:t> y </a:t>
            </a:r>
            <a:r>
              <a:rPr lang="es-ES_tradnl" sz="3200" b="1" i="1" dirty="0" smtClean="0"/>
              <a:t>programada.</a:t>
            </a:r>
          </a:p>
          <a:p>
            <a:pPr>
              <a:buNone/>
            </a:pPr>
            <a:endParaRPr lang="es-ES_tradnl" dirty="0" smtClean="0"/>
          </a:p>
          <a:p>
            <a:endParaRPr lang="es-ES_tradnl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_tradnl" dirty="0" smtClean="0"/>
              <a:t>.</a:t>
            </a:r>
            <a:endParaRPr lang="es-ES_tradnl" dirty="0"/>
          </a:p>
        </p:txBody>
      </p:sp>
      <p:pic>
        <p:nvPicPr>
          <p:cNvPr id="13314" name="Picture 2" descr="http://t3.gstatic.com/images?q=tbn:ANd9GcR5fYqwGz_BA6p94onR7Vl3rIBIuOBdlT8WteSy9ul7Yra_gu4o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916832"/>
            <a:ext cx="3499104" cy="35147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Depende de dos preguntas acerca de los miembros del equipo</a:t>
            </a:r>
            <a:endParaRPr lang="es-SV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628650" y="2204863"/>
            <a:ext cx="7886700" cy="39720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sz="4000" i="1" dirty="0" smtClean="0"/>
              <a:t>¿</a:t>
            </a:r>
            <a:r>
              <a:rPr lang="es-SV" sz="4000" b="1" i="1" dirty="0" smtClean="0"/>
              <a:t>Qué</a:t>
            </a:r>
            <a:r>
              <a:rPr lang="es-SV" sz="4000" i="1" dirty="0" smtClean="0"/>
              <a:t> se espera de mí?</a:t>
            </a:r>
          </a:p>
          <a:p>
            <a:pPr marL="0" indent="0" algn="ctr">
              <a:buNone/>
            </a:pPr>
            <a:endParaRPr lang="es-SV" sz="4000" dirty="0" smtClean="0"/>
          </a:p>
          <a:p>
            <a:pPr marL="0" indent="0" algn="ctr">
              <a:buNone/>
            </a:pPr>
            <a:endParaRPr lang="es-SV" sz="4000" dirty="0" smtClean="0"/>
          </a:p>
          <a:p>
            <a:pPr marL="0" indent="0" algn="ctr">
              <a:buNone/>
            </a:pPr>
            <a:r>
              <a:rPr lang="es-SV" sz="4000" i="1" dirty="0" smtClean="0"/>
              <a:t>¿</a:t>
            </a:r>
            <a:r>
              <a:rPr lang="es-SV" sz="4000" b="1" i="1" dirty="0" smtClean="0"/>
              <a:t>Cómo</a:t>
            </a:r>
            <a:r>
              <a:rPr lang="es-SV" sz="4000" i="1" dirty="0" smtClean="0"/>
              <a:t> será evaluado mi desempeño?</a:t>
            </a:r>
            <a:endParaRPr lang="es-SV" sz="4000" i="1" dirty="0"/>
          </a:p>
        </p:txBody>
      </p:sp>
      <p:sp>
        <p:nvSpPr>
          <p:cNvPr id="7" name="Llamada rectangular redondeada 6"/>
          <p:cNvSpPr/>
          <p:nvPr/>
        </p:nvSpPr>
        <p:spPr>
          <a:xfrm>
            <a:off x="1907704" y="2000586"/>
            <a:ext cx="5616624" cy="955303"/>
          </a:xfrm>
          <a:prstGeom prst="wedgeRoundRectCallou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8" name="Llamada rectangular redondeada 7"/>
          <p:cNvSpPr/>
          <p:nvPr/>
        </p:nvSpPr>
        <p:spPr>
          <a:xfrm>
            <a:off x="1907704" y="4077072"/>
            <a:ext cx="5616624" cy="1368152"/>
          </a:xfrm>
          <a:prstGeom prst="wedgeRoundRectCallou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4098" name="Picture 2" descr="http://1.bp.blogspot.com/-suKiyXUvLUo/UI_zlB8YHDI/AAAAAAAABN4/mhaa83o-Oeg/s1600/interrog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0078"/>
            <a:ext cx="1763688" cy="214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490942"/>
      </p:ext>
    </p:extLst>
  </p:cSld>
  <p:clrMapOvr>
    <a:masterClrMapping/>
  </p:clrMapOvr>
  <p:transition spd="slow">
    <p:diamond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Dios establece lo que espera de nosotros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s-SV" sz="3200" dirty="0" smtClean="0"/>
              <a:t>“…qué pide Jehová tu Dios de ti, sino que </a:t>
            </a:r>
            <a:r>
              <a:rPr lang="es-SV" sz="3200" b="1" i="1" dirty="0" smtClean="0"/>
              <a:t>temas</a:t>
            </a:r>
            <a:r>
              <a:rPr lang="es-SV" sz="3200" dirty="0" smtClean="0"/>
              <a:t> a Jehová tu Dios, que </a:t>
            </a:r>
            <a:r>
              <a:rPr lang="es-SV" sz="3200" b="1" i="1" dirty="0" smtClean="0"/>
              <a:t>andes</a:t>
            </a:r>
            <a:r>
              <a:rPr lang="es-SV" sz="3200" dirty="0" smtClean="0"/>
              <a:t> en todos sus caminos, y que lo </a:t>
            </a:r>
            <a:r>
              <a:rPr lang="es-SV" sz="3200" b="1" i="1" dirty="0" smtClean="0"/>
              <a:t>ames,</a:t>
            </a:r>
            <a:r>
              <a:rPr lang="es-SV" sz="3200" dirty="0" smtClean="0"/>
              <a:t> y </a:t>
            </a:r>
            <a:r>
              <a:rPr lang="es-SV" sz="3200" b="1" i="1" dirty="0" smtClean="0"/>
              <a:t>sirvas</a:t>
            </a:r>
            <a:r>
              <a:rPr lang="es-SV" sz="3200" dirty="0" smtClean="0"/>
              <a:t> a Jehová tu Dios con todo tu corazón y con toda tu alma; que </a:t>
            </a:r>
            <a:r>
              <a:rPr lang="es-SV" sz="3200" b="1" i="1" dirty="0" smtClean="0"/>
              <a:t>guardes</a:t>
            </a:r>
            <a:r>
              <a:rPr lang="es-SV" sz="3200" dirty="0" smtClean="0"/>
              <a:t> los mandamientos de Jehová y sus estatutos, que yo te prescribo hoy, para que tengas prosperidad?</a:t>
            </a:r>
          </a:p>
          <a:p>
            <a:pPr lvl="2"/>
            <a:r>
              <a:rPr lang="es-SV" sz="2000" dirty="0" smtClean="0"/>
              <a:t>Deuteronomio 10:12-13</a:t>
            </a:r>
            <a:endParaRPr lang="es-SV" sz="2000" dirty="0"/>
          </a:p>
          <a:p>
            <a:endParaRPr lang="es-SV" sz="2800" dirty="0"/>
          </a:p>
        </p:txBody>
      </p:sp>
    </p:spTree>
    <p:extLst>
      <p:ext uri="{BB962C8B-B14F-4D97-AF65-F5344CB8AC3E}">
        <p14:creationId xmlns:p14="http://schemas.microsoft.com/office/powerpoint/2010/main" val="438468448"/>
      </p:ext>
    </p:extLst>
  </p:cSld>
  <p:clrMapOvr>
    <a:masterClrMapping/>
  </p:clrMapOvr>
  <p:transition spd="slow">
    <p:diamond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7. Premie los Logros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_tradnl" sz="2800" dirty="0" smtClean="0"/>
              <a:t>Individuales y de Grupo</a:t>
            </a:r>
          </a:p>
          <a:p>
            <a:r>
              <a:rPr lang="es-ES_tradnl" sz="2800" b="1" i="1" dirty="0" smtClean="0"/>
              <a:t>Programe</a:t>
            </a:r>
            <a:r>
              <a:rPr lang="es-ES_tradnl" sz="2800" dirty="0" smtClean="0"/>
              <a:t> una reunión mensual con todo el equipo de trabajo.</a:t>
            </a:r>
          </a:p>
          <a:p>
            <a:r>
              <a:rPr lang="es-ES_tradnl" sz="2800" b="1" i="1" dirty="0" smtClean="0"/>
              <a:t>Recompense</a:t>
            </a:r>
            <a:r>
              <a:rPr lang="es-ES_tradnl" sz="2800" dirty="0" smtClean="0"/>
              <a:t> la labor. Sea generoso.</a:t>
            </a:r>
          </a:p>
          <a:p>
            <a:r>
              <a:rPr lang="es-ES_tradnl" sz="2800" b="1" i="1" dirty="0" smtClean="0"/>
              <a:t>Elogie</a:t>
            </a:r>
            <a:r>
              <a:rPr lang="es-ES_tradnl" sz="2800" dirty="0" smtClean="0"/>
              <a:t> los avances aunque sean pequeños.</a:t>
            </a:r>
          </a:p>
          <a:p>
            <a:r>
              <a:rPr lang="es-ES_tradnl" sz="2800" b="1" i="1" dirty="0" smtClean="0"/>
              <a:t>Permita</a:t>
            </a:r>
            <a:r>
              <a:rPr lang="es-ES_tradnl" sz="2800" dirty="0" smtClean="0"/>
              <a:t> equivocarse.</a:t>
            </a:r>
          </a:p>
          <a:p>
            <a:endParaRPr lang="es-ES_tradnl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_tradnl" sz="800" dirty="0" smtClean="0"/>
              <a:t>.</a:t>
            </a:r>
            <a:endParaRPr lang="es-ES_tradnl" sz="800" dirty="0"/>
          </a:p>
        </p:txBody>
      </p:sp>
      <p:pic>
        <p:nvPicPr>
          <p:cNvPr id="12290" name="Picture 2" descr="http://t2.gstatic.com/images?q=tbn:ANd9GcQaUEpsEnr1W1qXa2tGLIYC1t5bQIk9HPzl0arPyfEj3cHmqq_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988840"/>
            <a:ext cx="2631338" cy="35129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La Biblia y el Desempeño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60847"/>
            <a:ext cx="3886200" cy="4116115"/>
          </a:xfrm>
        </p:spPr>
        <p:txBody>
          <a:bodyPr/>
          <a:lstStyle/>
          <a:p>
            <a:r>
              <a:rPr lang="es-SV" sz="2800" dirty="0" smtClean="0"/>
              <a:t>“ Y todo lo que hagáis, </a:t>
            </a:r>
            <a:r>
              <a:rPr lang="es-SV" sz="2800" b="1" i="1" dirty="0" smtClean="0"/>
              <a:t>hacedlo de corazón</a:t>
            </a:r>
            <a:r>
              <a:rPr lang="es-SV" sz="2800" dirty="0" smtClean="0"/>
              <a:t>, como para el Señor y no para los hombres; sabiendo que del Señor recibiréis la recompensa de la herencia, </a:t>
            </a:r>
            <a:r>
              <a:rPr lang="es-SV" sz="2800" b="1" i="1" dirty="0" smtClean="0"/>
              <a:t>porque a Cristo el Señor servís</a:t>
            </a:r>
            <a:r>
              <a:rPr lang="es-SV" sz="2800" dirty="0" smtClean="0"/>
              <a:t>”.</a:t>
            </a:r>
          </a:p>
          <a:p>
            <a:pPr lvl="1"/>
            <a:r>
              <a:rPr lang="es-SV" dirty="0" smtClean="0"/>
              <a:t>Colosenses 3:23-24</a:t>
            </a:r>
            <a:endParaRPr lang="en-US" dirty="0"/>
          </a:p>
        </p:txBody>
      </p:sp>
      <p:pic>
        <p:nvPicPr>
          <p:cNvPr id="1026" name="Picture 2" descr="http://norawave.es/images/Productividad_Colaboracion_366192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6321"/>
            <a:ext cx="3886200" cy="372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920924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Consejo</a:t>
            </a:r>
            <a:r>
              <a:rPr lang="en-US" dirty="0" smtClean="0"/>
              <a:t> de </a:t>
            </a:r>
            <a:r>
              <a:rPr lang="en-US" dirty="0" err="1" smtClean="0"/>
              <a:t>Proverbios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492896"/>
            <a:ext cx="4038600" cy="3560432"/>
          </a:xfrm>
        </p:spPr>
        <p:txBody>
          <a:bodyPr/>
          <a:lstStyle/>
          <a:p>
            <a:r>
              <a:rPr lang="es-ES_tradnl" sz="3200" dirty="0" smtClean="0"/>
              <a:t>“El hombre será saciado de bien del fruto de su boca. Y le será pagado </a:t>
            </a:r>
            <a:r>
              <a:rPr lang="es-ES_tradnl" sz="3200" b="1" i="1" dirty="0" smtClean="0"/>
              <a:t>según la obra </a:t>
            </a:r>
            <a:r>
              <a:rPr lang="es-ES_tradnl" sz="3200" dirty="0" smtClean="0"/>
              <a:t>de sus manos.”</a:t>
            </a:r>
          </a:p>
          <a:p>
            <a:pPr lvl="1"/>
            <a:r>
              <a:rPr lang="es-ES_tradnl" sz="2000" dirty="0" smtClean="0"/>
              <a:t>Proverbios 12:14</a:t>
            </a:r>
            <a:endParaRPr lang="es-ES_tradnl" sz="2000" dirty="0"/>
          </a:p>
        </p:txBody>
      </p:sp>
      <p:pic>
        <p:nvPicPr>
          <p:cNvPr id="9" name="Picture 2" descr="http://us.123rf.com/400wm/400/400/dirkercken/dirkercken1007/dirkercken100700001/7338104-hormigas-trabajando-siendo-ocupado-ocupan-3d-de-trabajo-en-curso-palabra-con-insectos-construcci-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29150" y="2655697"/>
            <a:ext cx="3886200" cy="26911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La Parábola de los Talentos</a:t>
            </a:r>
            <a:endParaRPr lang="es-SV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SV" dirty="0"/>
              <a:t> </a:t>
            </a:r>
            <a:r>
              <a:rPr lang="es-SV" dirty="0" smtClean="0"/>
              <a:t>”</a:t>
            </a:r>
            <a:r>
              <a:rPr lang="es-SV" sz="3200" dirty="0"/>
              <a:t>S</a:t>
            </a:r>
            <a:r>
              <a:rPr lang="es-SV" sz="3200" dirty="0" smtClean="0"/>
              <a:t>u </a:t>
            </a:r>
            <a:r>
              <a:rPr lang="es-SV" sz="3200" dirty="0"/>
              <a:t>señor le dijo: Bien, buen siervo y fiel; sobre poco has sido fiel, </a:t>
            </a:r>
            <a:r>
              <a:rPr lang="es-SV" sz="3200" b="1" i="1" dirty="0"/>
              <a:t>sobre mucho te pondré</a:t>
            </a:r>
            <a:r>
              <a:rPr lang="es-SV" sz="3200" dirty="0"/>
              <a:t>; entra en el gozo de tu señor</a:t>
            </a:r>
            <a:r>
              <a:rPr lang="es-SV" sz="3200" dirty="0" smtClean="0"/>
              <a:t>.”</a:t>
            </a:r>
          </a:p>
          <a:p>
            <a:r>
              <a:rPr lang="es-SV" sz="2000" dirty="0" smtClean="0"/>
              <a:t>Mateo 25:21</a:t>
            </a:r>
            <a:endParaRPr lang="es-SV" sz="2000" dirty="0"/>
          </a:p>
        </p:txBody>
      </p:sp>
      <p:pic>
        <p:nvPicPr>
          <p:cNvPr id="5122" name="Picture 2" descr="http://www.coloradocapitalcongress.com/Resources/Pictures/lifting_golden_star_500_clr_702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8" y="1825625"/>
            <a:ext cx="241934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569782"/>
      </p:ext>
    </p:extLst>
  </p:cSld>
  <p:clrMapOvr>
    <a:masterClrMapping/>
  </p:clrMapOvr>
  <p:transition spd="slow">
    <p:diamond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8. Aplique el Reglamento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800" dirty="0" smtClean="0"/>
              <a:t>Hágalo </a:t>
            </a:r>
            <a:r>
              <a:rPr lang="es-ES_tradnl" sz="2800" b="1" i="1" dirty="0" smtClean="0"/>
              <a:t>en privado</a:t>
            </a:r>
            <a:r>
              <a:rPr lang="es-ES_tradnl" sz="2800" dirty="0" smtClean="0"/>
              <a:t>. (nunca en público)</a:t>
            </a:r>
          </a:p>
          <a:p>
            <a:r>
              <a:rPr lang="es-ES_tradnl" sz="2800" dirty="0" smtClean="0"/>
              <a:t>Explique </a:t>
            </a:r>
            <a:r>
              <a:rPr lang="es-ES_tradnl" sz="2800" b="1" i="1" dirty="0" smtClean="0"/>
              <a:t>la razón </a:t>
            </a:r>
            <a:r>
              <a:rPr lang="es-ES_tradnl" sz="2800" dirty="0" smtClean="0"/>
              <a:t>de la amonestación.</a:t>
            </a:r>
          </a:p>
          <a:p>
            <a:r>
              <a:rPr lang="es-ES_tradnl" sz="2800" dirty="0" smtClean="0"/>
              <a:t>Nunca se enfoque en la persona, sino en la </a:t>
            </a:r>
            <a:r>
              <a:rPr lang="es-ES_tradnl" sz="2800" b="1" i="1" dirty="0" smtClean="0"/>
              <a:t>conducta</a:t>
            </a:r>
            <a:r>
              <a:rPr lang="es-ES_tradnl" sz="2800" dirty="0" smtClean="0"/>
              <a:t>.</a:t>
            </a:r>
          </a:p>
          <a:p>
            <a:r>
              <a:rPr lang="es-ES_tradnl" sz="2800" dirty="0" smtClean="0"/>
              <a:t>Explique las consecuencias.</a:t>
            </a:r>
          </a:p>
          <a:p>
            <a:r>
              <a:rPr lang="es-ES_tradnl" sz="2800" dirty="0" smtClean="0"/>
              <a:t>Refuerce la </a:t>
            </a:r>
            <a:r>
              <a:rPr lang="es-ES_tradnl" sz="2800" b="1" i="1" dirty="0" smtClean="0"/>
              <a:t>autoestima</a:t>
            </a:r>
            <a:r>
              <a:rPr lang="es-ES_tradnl" sz="2800" dirty="0" smtClean="0"/>
              <a:t>.</a:t>
            </a:r>
          </a:p>
          <a:p>
            <a:r>
              <a:rPr lang="es-ES_tradnl" sz="2800" dirty="0" smtClean="0"/>
              <a:t>Logre </a:t>
            </a:r>
            <a:r>
              <a:rPr lang="es-ES_tradnl" sz="2800" b="1" i="1" dirty="0" smtClean="0"/>
              <a:t>compromiso </a:t>
            </a:r>
            <a:r>
              <a:rPr lang="es-ES_tradnl" sz="2800" dirty="0" smtClean="0"/>
              <a:t>de cambio.</a:t>
            </a:r>
          </a:p>
          <a:p>
            <a:pPr>
              <a:buNone/>
            </a:pPr>
            <a:endParaRPr lang="es-ES_tradnl" dirty="0"/>
          </a:p>
        </p:txBody>
      </p:sp>
      <p:pic>
        <p:nvPicPr>
          <p:cNvPr id="16386" name="Picture 2" descr="http://t1.gstatic.com/images?q=tbn:ANd9GcS1kEd4BwklRh6rOX9EXctdYGoZevd45szMjpy5VR4Dn8i2scei7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725144"/>
            <a:ext cx="2476500" cy="1847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Dios aplica su ley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3200" dirty="0" smtClean="0"/>
              <a:t>“Más </a:t>
            </a:r>
            <a:r>
              <a:rPr lang="es-SV" sz="3200" b="1" i="1" dirty="0" smtClean="0"/>
              <a:t>si llegares a olvidarte de Jehová tu Dios </a:t>
            </a:r>
            <a:r>
              <a:rPr lang="es-SV" sz="3200" dirty="0" smtClean="0"/>
              <a:t>y anduvieres en pos de dioses ajenos, y les sirvieres y a ellos te inclinares, yo lo afirmo hoy contra vosotros, </a:t>
            </a:r>
            <a:r>
              <a:rPr lang="es-SV" sz="3200" b="1" i="1" dirty="0" smtClean="0"/>
              <a:t>que de cierto pereceréis</a:t>
            </a:r>
            <a:r>
              <a:rPr lang="es-SV" sz="3200" dirty="0" smtClean="0"/>
              <a:t>.”</a:t>
            </a:r>
          </a:p>
          <a:p>
            <a:pPr lvl="1"/>
            <a:r>
              <a:rPr lang="es-SV" sz="2000" dirty="0" smtClean="0"/>
              <a:t>Deuteronomio 8:19</a:t>
            </a:r>
            <a:endParaRPr lang="es-SV" sz="2000" dirty="0"/>
          </a:p>
        </p:txBody>
      </p:sp>
    </p:spTree>
    <p:extLst>
      <p:ext uri="{BB962C8B-B14F-4D97-AF65-F5344CB8AC3E}">
        <p14:creationId xmlns:p14="http://schemas.microsoft.com/office/powerpoint/2010/main" val="828679407"/>
      </p:ext>
    </p:extLst>
  </p:cSld>
  <p:clrMapOvr>
    <a:masterClrMapping/>
  </p:clrMapOvr>
  <p:transition spd="slow">
    <p:diamond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9. Sea un Líder no un Jefe.</a:t>
            </a:r>
            <a:endParaRPr lang="es-ES_trad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9842" y="2060847"/>
            <a:ext cx="3438102" cy="444228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s-ES_tradnl" sz="2800" dirty="0" smtClean="0"/>
              <a:t>Un Jefe</a:t>
            </a:r>
            <a:endParaRPr lang="es-ES_tradnl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438102" cy="368458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s-ES_tradnl" dirty="0" smtClean="0"/>
              <a:t>Da órdenes</a:t>
            </a:r>
          </a:p>
          <a:p>
            <a:r>
              <a:rPr lang="es-ES_tradnl" dirty="0" smtClean="0"/>
              <a:t>Critica</a:t>
            </a:r>
          </a:p>
          <a:p>
            <a:r>
              <a:rPr lang="es-ES_tradnl" dirty="0" smtClean="0"/>
              <a:t>Depende de su autoridad</a:t>
            </a:r>
          </a:p>
          <a:p>
            <a:r>
              <a:rPr lang="es-ES_tradnl" dirty="0" smtClean="0"/>
              <a:t>Motiva con la amenaza</a:t>
            </a:r>
          </a:p>
          <a:p>
            <a:r>
              <a:rPr lang="es-ES_tradnl" dirty="0" smtClean="0"/>
              <a:t>Inspira miedo</a:t>
            </a:r>
          </a:p>
          <a:p>
            <a:r>
              <a:rPr lang="es-ES_tradnl" dirty="0" smtClean="0"/>
              <a:t>El Jefe dice: “YO”</a:t>
            </a:r>
          </a:p>
          <a:p>
            <a:r>
              <a:rPr lang="es-ES_tradnl" dirty="0" smtClean="0"/>
              <a:t>Está interesado en si mismo</a:t>
            </a:r>
          </a:p>
          <a:p>
            <a:r>
              <a:rPr lang="es-ES_tradnl" dirty="0" smtClean="0"/>
              <a:t>Se ocupa de la culpa</a:t>
            </a:r>
          </a:p>
          <a:p>
            <a:r>
              <a:rPr lang="es-ES_tradnl" dirty="0" smtClean="0"/>
              <a:t>Se excusa en su equipo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60847"/>
            <a:ext cx="3471243" cy="444227"/>
          </a:xfr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s-ES_tradnl" sz="2800" i="1" dirty="0" smtClean="0">
                <a:solidFill>
                  <a:schemeClr val="accent6">
                    <a:lumMod val="50000"/>
                  </a:schemeClr>
                </a:solidFill>
              </a:rPr>
              <a:t>Un Líder</a:t>
            </a:r>
            <a:endParaRPr lang="es-ES_tradnl" sz="28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471242" cy="368458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_tradnl" b="1" i="1" dirty="0"/>
              <a:t>I</a:t>
            </a:r>
            <a:r>
              <a:rPr lang="es-ES_tradnl" i="1" dirty="0" smtClean="0"/>
              <a:t>nstruye</a:t>
            </a:r>
          </a:p>
          <a:p>
            <a:r>
              <a:rPr lang="es-ES_tradnl" b="1" i="1" dirty="0"/>
              <a:t>A</a:t>
            </a:r>
            <a:r>
              <a:rPr lang="es-ES_tradnl" i="1" dirty="0" smtClean="0"/>
              <a:t>diestra</a:t>
            </a:r>
          </a:p>
          <a:p>
            <a:r>
              <a:rPr lang="es-ES_tradnl" b="1" i="1" dirty="0" smtClean="0"/>
              <a:t>D</a:t>
            </a:r>
            <a:r>
              <a:rPr lang="es-ES_tradnl" i="1" dirty="0" smtClean="0"/>
              <a:t>epende de su liderazgo</a:t>
            </a:r>
          </a:p>
          <a:p>
            <a:r>
              <a:rPr lang="es-ES_tradnl" b="1" i="1" dirty="0" smtClean="0"/>
              <a:t>M</a:t>
            </a:r>
            <a:r>
              <a:rPr lang="es-ES_tradnl" i="1" dirty="0" smtClean="0"/>
              <a:t>otiva con el ejemplo</a:t>
            </a:r>
          </a:p>
          <a:p>
            <a:r>
              <a:rPr lang="es-ES_tradnl" b="1" i="1" dirty="0" smtClean="0"/>
              <a:t>I</a:t>
            </a:r>
            <a:r>
              <a:rPr lang="es-ES_tradnl" i="1" dirty="0" smtClean="0"/>
              <a:t>nspira entusiasmo</a:t>
            </a:r>
          </a:p>
          <a:p>
            <a:r>
              <a:rPr lang="es-ES_tradnl" b="1" i="1" dirty="0" smtClean="0"/>
              <a:t>E</a:t>
            </a:r>
            <a:r>
              <a:rPr lang="es-ES_tradnl" i="1" dirty="0" smtClean="0"/>
              <a:t>l líder dice: “Nosotros”</a:t>
            </a:r>
          </a:p>
          <a:p>
            <a:r>
              <a:rPr lang="es-ES_tradnl" b="1" i="1" dirty="0" smtClean="0"/>
              <a:t>E</a:t>
            </a:r>
            <a:r>
              <a:rPr lang="es-ES_tradnl" i="1" dirty="0" smtClean="0"/>
              <a:t>stá interesado en el equipo</a:t>
            </a:r>
          </a:p>
          <a:p>
            <a:r>
              <a:rPr lang="es-ES_tradnl" b="1" i="1" dirty="0" smtClean="0"/>
              <a:t>S</a:t>
            </a:r>
            <a:r>
              <a:rPr lang="es-ES_tradnl" i="1" dirty="0" smtClean="0"/>
              <a:t>e ocupa de la falla</a:t>
            </a:r>
          </a:p>
          <a:p>
            <a:r>
              <a:rPr lang="es-ES_tradnl" b="1" i="1" dirty="0" smtClean="0"/>
              <a:t>D</a:t>
            </a:r>
            <a:r>
              <a:rPr lang="es-ES_tradnl" i="1" dirty="0" smtClean="0"/>
              <a:t>efiende a su equipo</a:t>
            </a:r>
          </a:p>
          <a:p>
            <a:endParaRPr lang="es-ES_tradnl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Para reflexionar…</a:t>
            </a:r>
            <a:endParaRPr lang="es-SV" dirty="0"/>
          </a:p>
        </p:txBody>
      </p:sp>
      <p:pic>
        <p:nvPicPr>
          <p:cNvPr id="1026" name="Picture 2" descr="http://ondapix.com/content/uploads/images/julio2014/458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00213"/>
            <a:ext cx="5040559" cy="5040559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91095"/>
      </p:ext>
    </p:extLst>
  </p:cSld>
  <p:clrMapOvr>
    <a:masterClrMapping/>
  </p:clrMapOvr>
  <p:transition spd="slow">
    <p:diamond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13739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Principios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</a:t>
            </a:r>
            <a:r>
              <a:rPr lang="es-ES_tradnl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íblicos</a:t>
            </a:r>
            <a:r>
              <a:rPr lang="es-ES_tradn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</a:t>
            </a:r>
            <a:r>
              <a:rPr lang="es-ES_tradn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Alto Desempeño</a:t>
            </a:r>
            <a:endParaRPr lang="es-ES_tradnl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.</a:t>
            </a:r>
            <a:endParaRPr lang="es-ES_tradnl" dirty="0"/>
          </a:p>
        </p:txBody>
      </p:sp>
      <p:pic>
        <p:nvPicPr>
          <p:cNvPr id="13314" name="Picture 2" descr="http://t2.gstatic.com/images?q=tbn:ANd9GcTujEz_mrHLexKhfYZIhxVG_pmqt5jE1-2RhCunCZHpbkBo4C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852936"/>
            <a:ext cx="4547235" cy="3025978"/>
          </a:xfrm>
          <a:prstGeom prst="rect">
            <a:avLst/>
          </a:prstGeom>
          <a:noFill/>
          <a:effectLst>
            <a:softEdge rad="1524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Reconocer la verdadera razón de nuestro existir.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600" dirty="0" smtClean="0"/>
              <a:t>“ Y todo </a:t>
            </a:r>
            <a:r>
              <a:rPr lang="es-SV" sz="3600" dirty="0"/>
              <a:t>lo que hacéis, sea de palabra o de hecho, </a:t>
            </a:r>
            <a:r>
              <a:rPr lang="es-SV" sz="3600" b="1" i="1" dirty="0"/>
              <a:t>hacedlo todo en el nombre del Señor Jesús</a:t>
            </a:r>
            <a:r>
              <a:rPr lang="es-SV" sz="3600" dirty="0"/>
              <a:t>, dando gracias a Dios Padre por medio de </a:t>
            </a:r>
            <a:r>
              <a:rPr lang="es-SV" sz="3600" dirty="0" smtClean="0"/>
              <a:t>él.”</a:t>
            </a:r>
          </a:p>
          <a:p>
            <a:pPr lvl="1"/>
            <a:r>
              <a:rPr lang="es-SV" sz="2000" dirty="0" smtClean="0"/>
              <a:t>Colosenses 3:17</a:t>
            </a:r>
            <a:endParaRPr lang="es-SV" sz="2000" dirty="0"/>
          </a:p>
        </p:txBody>
      </p:sp>
    </p:spTree>
    <p:extLst>
      <p:ext uri="{BB962C8B-B14F-4D97-AF65-F5344CB8AC3E}">
        <p14:creationId xmlns:p14="http://schemas.microsoft.com/office/powerpoint/2010/main" val="668596707"/>
      </p:ext>
    </p:extLst>
  </p:cSld>
  <p:clrMapOvr>
    <a:masterClrMapping/>
  </p:clrMapOvr>
  <p:transition spd="slow">
    <p:diamond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Reconocer que la Palabra de Dios </a:t>
            </a:r>
            <a:br>
              <a:rPr lang="es-ES_tradnl" dirty="0" smtClean="0"/>
            </a:br>
            <a:r>
              <a:rPr lang="es-ES_tradnl" dirty="0" smtClean="0"/>
              <a:t>nos prepara para dar frutos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“Toda la Escritura es </a:t>
            </a:r>
            <a:r>
              <a:rPr lang="es-ES_tradnl" sz="3200" b="1" i="1" dirty="0" smtClean="0"/>
              <a:t>inspirada por Dios</a:t>
            </a:r>
            <a:r>
              <a:rPr lang="es-ES_tradnl" sz="3200" dirty="0" smtClean="0"/>
              <a:t>, y útil para </a:t>
            </a:r>
            <a:r>
              <a:rPr lang="es-ES_tradnl" sz="3200" b="1" i="1" dirty="0" smtClean="0"/>
              <a:t>enseñar</a:t>
            </a:r>
            <a:r>
              <a:rPr lang="es-ES_tradnl" sz="3200" dirty="0" smtClean="0"/>
              <a:t>, para </a:t>
            </a:r>
            <a:r>
              <a:rPr lang="es-ES_tradnl" sz="3200" b="1" i="1" dirty="0" smtClean="0"/>
              <a:t>redargüir</a:t>
            </a:r>
            <a:r>
              <a:rPr lang="es-ES_tradnl" sz="3200" dirty="0" smtClean="0"/>
              <a:t>, para </a:t>
            </a:r>
            <a:r>
              <a:rPr lang="es-ES_tradnl" sz="3200" b="1" i="1" dirty="0" smtClean="0"/>
              <a:t>corregir</a:t>
            </a:r>
            <a:r>
              <a:rPr lang="es-ES_tradnl" sz="3200" dirty="0" smtClean="0"/>
              <a:t>, para </a:t>
            </a:r>
            <a:r>
              <a:rPr lang="es-ES_tradnl" sz="3200" b="1" i="1" dirty="0" smtClean="0"/>
              <a:t>instruir</a:t>
            </a:r>
            <a:r>
              <a:rPr lang="es-ES_tradnl" sz="3200" dirty="0" smtClean="0"/>
              <a:t> en justicia, a fin de que le hombre de Dios sea perfecto, </a:t>
            </a:r>
            <a:r>
              <a:rPr lang="es-ES_tradnl" sz="3200" b="1" i="1" dirty="0" smtClean="0"/>
              <a:t>enteramente preparado para toda buena obra</a:t>
            </a:r>
            <a:r>
              <a:rPr lang="es-ES_tradnl" sz="3200" dirty="0" smtClean="0"/>
              <a:t>.”</a:t>
            </a:r>
          </a:p>
          <a:p>
            <a:pPr lvl="5"/>
            <a:r>
              <a:rPr lang="es-ES_tradnl" sz="2400" dirty="0" smtClean="0"/>
              <a:t>2 Timoteo 3:16-17</a:t>
            </a:r>
            <a:endParaRPr lang="es-ES_tradnl" sz="2400" dirty="0"/>
          </a:p>
        </p:txBody>
      </p:sp>
      <p:pic>
        <p:nvPicPr>
          <p:cNvPr id="9218" name="Picture 2" descr="http://t2.gstatic.com/images?q=tbn:ANd9GcQpdvPbIxUhqJhToFaQQW6X4PyL2npwjHQkj2vncQDOkAjELeN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338101"/>
            <a:ext cx="2646040" cy="23152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E ignorarla nos lo impide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600" dirty="0" smtClean="0"/>
              <a:t>“Entonces </a:t>
            </a:r>
            <a:r>
              <a:rPr lang="es-SV" sz="3600" dirty="0"/>
              <a:t>respondiendo Jesús, les dijo: ¿No erráis por esto, porque </a:t>
            </a:r>
            <a:r>
              <a:rPr lang="es-SV" sz="3600" b="1" i="1" dirty="0"/>
              <a:t>ignoráis las Escrituras, y el poder de Dios</a:t>
            </a:r>
            <a:r>
              <a:rPr lang="es-SV" sz="3600" dirty="0" smtClean="0"/>
              <a:t>?”</a:t>
            </a:r>
          </a:p>
          <a:p>
            <a:pPr lvl="1"/>
            <a:r>
              <a:rPr lang="es-SV" sz="2400" dirty="0" smtClean="0"/>
              <a:t>Marcos 12:24</a:t>
            </a:r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val="3253861589"/>
      </p:ext>
    </p:extLst>
  </p:cSld>
  <p:clrMapOvr>
    <a:masterClrMapping/>
  </p:clrMapOvr>
  <p:transition spd="slow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Estudios sobre la motivación y el desempeño</a:t>
            </a:r>
            <a:br>
              <a:rPr lang="es-SV" dirty="0" smtClean="0"/>
            </a:br>
            <a:r>
              <a:rPr lang="es-SV" sz="2000" dirty="0" smtClean="0"/>
              <a:t>(Empresa </a:t>
            </a:r>
            <a:r>
              <a:rPr lang="es-SV" sz="2000" dirty="0" err="1" smtClean="0"/>
              <a:t>Edenred</a:t>
            </a:r>
            <a:r>
              <a:rPr lang="es-SV" sz="2000" dirty="0" smtClean="0"/>
              <a:t> de España)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sz="2800" dirty="0"/>
              <a:t>El 89% de las empresas asumen que sus empleados cambian de empresa en busca de un </a:t>
            </a:r>
            <a:r>
              <a:rPr lang="es-ES" sz="2800" b="1" i="1" dirty="0"/>
              <a:t>incremento del sueldo</a:t>
            </a:r>
            <a:r>
              <a:rPr lang="es-ES" sz="2800" dirty="0"/>
              <a:t>. Sin embargo, </a:t>
            </a:r>
            <a:r>
              <a:rPr lang="es-ES" sz="2800" b="1" i="1" dirty="0"/>
              <a:t>sólo el 12% </a:t>
            </a:r>
            <a:r>
              <a:rPr lang="es-ES" sz="2800" dirty="0"/>
              <a:t>de los empleados gana más en su nuevo trabajo. </a:t>
            </a:r>
          </a:p>
          <a:p>
            <a:endParaRPr lang="en-US" dirty="0"/>
          </a:p>
        </p:txBody>
      </p:sp>
      <p:pic>
        <p:nvPicPr>
          <p:cNvPr id="10242" name="Picture 2" descr="http://eleconomista.com.mx/files/imagecache/nota_completa/renunciar-trabaj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3886200" cy="257933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987328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Reconocer que el mundo contamina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SV" sz="3600" dirty="0" smtClean="0"/>
              <a:t>“Estos son los que fueron sembrados entre espinos: los que oyen la palabra, pero </a:t>
            </a:r>
            <a:r>
              <a:rPr lang="es-SV" sz="3600" b="1" i="1" dirty="0" smtClean="0"/>
              <a:t>los afanes de este siglo</a:t>
            </a:r>
            <a:r>
              <a:rPr lang="es-SV" sz="3600" dirty="0" smtClean="0"/>
              <a:t>, y el </a:t>
            </a:r>
            <a:r>
              <a:rPr lang="es-SV" sz="3600" b="1" i="1" dirty="0" smtClean="0"/>
              <a:t>engaño de las riquezas</a:t>
            </a:r>
            <a:r>
              <a:rPr lang="es-SV" sz="3600" dirty="0" smtClean="0"/>
              <a:t>, y </a:t>
            </a:r>
            <a:r>
              <a:rPr lang="es-SV" sz="3600" b="1" i="1" dirty="0" smtClean="0"/>
              <a:t>las codicias </a:t>
            </a:r>
            <a:r>
              <a:rPr lang="es-SV" sz="3600" dirty="0" smtClean="0"/>
              <a:t>entre otras cosas, entran y </a:t>
            </a:r>
            <a:r>
              <a:rPr lang="es-SV" sz="3600" b="1" i="1" dirty="0" smtClean="0"/>
              <a:t>ahogan la palabra</a:t>
            </a:r>
            <a:r>
              <a:rPr lang="es-SV" sz="3600" dirty="0" smtClean="0"/>
              <a:t>, y se hace </a:t>
            </a:r>
            <a:r>
              <a:rPr lang="es-SV" sz="3600" u="sng" dirty="0" smtClean="0"/>
              <a:t>infructuosa</a:t>
            </a:r>
            <a:r>
              <a:rPr lang="es-SV" sz="3600" dirty="0" smtClean="0"/>
              <a:t>.”</a:t>
            </a:r>
          </a:p>
          <a:p>
            <a:pPr lvl="1"/>
            <a:r>
              <a:rPr lang="es-SV" sz="2400" dirty="0" smtClean="0"/>
              <a:t>Marcos 4:18-19</a:t>
            </a:r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val="3021122070"/>
      </p:ext>
    </p:extLst>
  </p:cSld>
  <p:clrMapOvr>
    <a:masterClrMapping/>
  </p:clrMapOvr>
  <p:transition spd="slow">
    <p:diamond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Reconocer que Cristo ha vencido al mundo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600" dirty="0" smtClean="0"/>
              <a:t>“Porque </a:t>
            </a:r>
            <a:r>
              <a:rPr lang="es-SV" sz="3600" dirty="0"/>
              <a:t>todo </a:t>
            </a:r>
            <a:r>
              <a:rPr lang="es-SV" sz="3600" b="1" i="1" dirty="0"/>
              <a:t>lo que es nacido de Dios </a:t>
            </a:r>
            <a:r>
              <a:rPr lang="es-SV" sz="3600" dirty="0"/>
              <a:t>vence al mundo; y esta es la victoria que ha vencido al mundo, </a:t>
            </a:r>
            <a:r>
              <a:rPr lang="es-SV" sz="3600" b="1" i="1" dirty="0"/>
              <a:t>nuestra fe</a:t>
            </a:r>
            <a:r>
              <a:rPr lang="es-SV" sz="3600" b="1" i="1" dirty="0" smtClean="0"/>
              <a:t>.</a:t>
            </a:r>
            <a:r>
              <a:rPr lang="es-SV" sz="3600" dirty="0" smtClean="0"/>
              <a:t> </a:t>
            </a:r>
            <a:r>
              <a:rPr lang="es-SV" sz="3600" b="1" baseline="30000" dirty="0"/>
              <a:t> </a:t>
            </a:r>
            <a:r>
              <a:rPr lang="es-SV" sz="3600" dirty="0"/>
              <a:t>¿Quién es el que vence al mundo, sino </a:t>
            </a:r>
            <a:r>
              <a:rPr lang="es-SV" sz="3600" b="1" i="1" dirty="0"/>
              <a:t>el que cree que Jesús es el Hijo de Dios</a:t>
            </a:r>
            <a:r>
              <a:rPr lang="es-SV" sz="3600" b="1" i="1" dirty="0" smtClean="0"/>
              <a:t>?</a:t>
            </a:r>
            <a:r>
              <a:rPr lang="es-SV" sz="3600" dirty="0" smtClean="0"/>
              <a:t>”</a:t>
            </a:r>
          </a:p>
          <a:p>
            <a:pPr lvl="1"/>
            <a:r>
              <a:rPr lang="es-SV" sz="2400" dirty="0" smtClean="0"/>
              <a:t>1 Juan 5:4-5</a:t>
            </a:r>
            <a:endParaRPr lang="es-SV" sz="2400" dirty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75891222"/>
      </p:ext>
    </p:extLst>
  </p:cSld>
  <p:clrMapOvr>
    <a:masterClrMapping/>
  </p:clrMapOvr>
  <p:transition spd="slow">
    <p:diamond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Para que podamos dar mucho fruto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600" dirty="0" smtClean="0"/>
              <a:t>“Y estos son los que fueron sembrados en buena tierra: los que oyen la palabra y la reciben, y dan fruto </a:t>
            </a:r>
            <a:r>
              <a:rPr lang="es-SV" sz="3600" b="1" i="1" dirty="0" smtClean="0"/>
              <a:t>a treinta, a sesenta, y a ciento por uno</a:t>
            </a:r>
            <a:r>
              <a:rPr lang="es-SV" sz="3600" dirty="0" smtClean="0"/>
              <a:t>”.</a:t>
            </a:r>
          </a:p>
          <a:p>
            <a:pPr lvl="1"/>
            <a:r>
              <a:rPr lang="es-SV" sz="2400" dirty="0" smtClean="0"/>
              <a:t>Marcos 4:20</a:t>
            </a:r>
            <a:endParaRPr lang="es-SV" sz="2400" dirty="0"/>
          </a:p>
        </p:txBody>
      </p:sp>
      <p:pic>
        <p:nvPicPr>
          <p:cNvPr id="14338" name="Picture 2" descr="http://aulaverde.masverdedigital.com/wp-content/uploads/2011/09/elsembrad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628" y="4437112"/>
            <a:ext cx="3061556" cy="2265552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04635"/>
      </p:ext>
    </p:extLst>
  </p:cSld>
  <p:clrMapOvr>
    <a:masterClrMapping/>
  </p:clrMapOvr>
  <p:transition spd="slow">
    <p:diamond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Los que dependen de la Vid verdadera: Jesucristo</a:t>
            </a:r>
            <a:endParaRPr lang="es-ES_tradnl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“Yo soy la vid vosotros los pámpanos; el que permanece en mí y yo en él, </a:t>
            </a:r>
            <a:r>
              <a:rPr lang="es-ES_tradnl" sz="3200" b="1" i="1" dirty="0" smtClean="0"/>
              <a:t>éste lleva mucho fruto</a:t>
            </a:r>
            <a:r>
              <a:rPr lang="es-ES_tradnl" sz="3200" dirty="0" smtClean="0"/>
              <a:t>; porque separados de mí nada podéis hacer.”</a:t>
            </a:r>
          </a:p>
          <a:p>
            <a:pPr lvl="2"/>
            <a:r>
              <a:rPr lang="es-ES_tradnl" sz="2400" dirty="0" smtClean="0"/>
              <a:t>Juan 15:5</a:t>
            </a:r>
            <a:endParaRPr lang="es-ES_tradnl" sz="24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_tradnl" sz="800" dirty="0" smtClean="0"/>
              <a:t>.</a:t>
            </a:r>
            <a:endParaRPr lang="es-ES_tradnl" sz="800" dirty="0"/>
          </a:p>
        </p:txBody>
      </p:sp>
      <p:pic>
        <p:nvPicPr>
          <p:cNvPr id="53250" name="Picture 2" descr="http://t1.gstatic.com/images?q=tbn:ANd9GcTSjd-u7IAQ0u0LjGGfNcomtD7Gt7pnvG9vGwwpBTo2m3g2I6j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84784"/>
            <a:ext cx="3168396" cy="4475988"/>
          </a:xfrm>
          <a:prstGeom prst="rect">
            <a:avLst/>
          </a:prstGeom>
          <a:noFill/>
          <a:effectLst>
            <a:softEdge rad="1397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Datos</a:t>
            </a:r>
            <a:r>
              <a:rPr lang="en-US" dirty="0" smtClean="0"/>
              <a:t> a </a:t>
            </a:r>
            <a:r>
              <a:rPr lang="en-US" dirty="0" err="1" smtClean="0"/>
              <a:t>considerar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800" dirty="0"/>
              <a:t>El </a:t>
            </a:r>
            <a:r>
              <a:rPr lang="es-ES" sz="2800" b="1" i="1" dirty="0"/>
              <a:t>40% </a:t>
            </a:r>
            <a:r>
              <a:rPr lang="es-ES" sz="2800" dirty="0"/>
              <a:t>de los empleados no se sienten </a:t>
            </a:r>
            <a:r>
              <a:rPr lang="es-ES" sz="2800" b="1" i="1" dirty="0"/>
              <a:t>apreciados</a:t>
            </a:r>
            <a:r>
              <a:rPr lang="es-ES" sz="2800" dirty="0"/>
              <a:t> por su empresa. </a:t>
            </a:r>
            <a:endParaRPr lang="es-ES" sz="2800" dirty="0" smtClean="0"/>
          </a:p>
          <a:p>
            <a:pPr marL="0" indent="0">
              <a:buNone/>
            </a:pPr>
            <a:endParaRPr lang="es-ES" sz="2800" dirty="0" smtClean="0"/>
          </a:p>
          <a:p>
            <a:r>
              <a:rPr lang="es-ES" sz="2800" dirty="0" smtClean="0"/>
              <a:t>El </a:t>
            </a:r>
            <a:r>
              <a:rPr lang="es-ES" sz="2800" b="1" i="1" dirty="0" smtClean="0"/>
              <a:t>77% </a:t>
            </a:r>
            <a:r>
              <a:rPr lang="es-ES" sz="2800" dirty="0" smtClean="0"/>
              <a:t>de los trabajadores afirma que se implicarían más en su trabajo si sintieran que se </a:t>
            </a:r>
            <a:r>
              <a:rPr lang="es-ES" sz="2800" b="1" i="1" dirty="0" smtClean="0"/>
              <a:t>reconocen sus logros</a:t>
            </a:r>
            <a:r>
              <a:rPr lang="es-ES" sz="2800" dirty="0" smtClean="0"/>
              <a:t>. </a:t>
            </a:r>
          </a:p>
          <a:p>
            <a:endParaRPr lang="es-ES" dirty="0">
              <a:latin typeface="+mj-lt"/>
            </a:endParaRPr>
          </a:p>
          <a:p>
            <a:endParaRPr lang="en-US" dirty="0"/>
          </a:p>
        </p:txBody>
      </p:sp>
      <p:pic>
        <p:nvPicPr>
          <p:cNvPr id="11266" name="Picture 2" descr="http://sprites.comohacerpara.com/img/09091-hacer-mal-clima-labor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99" y="2636912"/>
            <a:ext cx="3475323" cy="231688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628650" y="6494151"/>
            <a:ext cx="300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smtClean="0"/>
              <a:t>* Empresa </a:t>
            </a:r>
            <a:r>
              <a:rPr lang="es-SV" dirty="0" err="1" smtClean="0"/>
              <a:t>Edenred</a:t>
            </a:r>
            <a:r>
              <a:rPr lang="es-SV" dirty="0" smtClean="0"/>
              <a:t> de España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898876188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52736"/>
          </a:xfrm>
        </p:spPr>
        <p:txBody>
          <a:bodyPr/>
          <a:lstStyle/>
          <a:p>
            <a:r>
              <a:rPr lang="en-US" dirty="0" err="1" smtClean="0"/>
              <a:t>Datos</a:t>
            </a:r>
            <a:r>
              <a:rPr lang="en-US" dirty="0" smtClean="0"/>
              <a:t> a </a:t>
            </a:r>
            <a:r>
              <a:rPr lang="en-US" dirty="0" err="1" smtClean="0"/>
              <a:t>considerar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84785"/>
            <a:ext cx="4447406" cy="4752528"/>
          </a:xfrm>
        </p:spPr>
        <p:txBody>
          <a:bodyPr>
            <a:noAutofit/>
          </a:bodyPr>
          <a:lstStyle/>
          <a:p>
            <a:r>
              <a:rPr lang="es-ES" sz="2800" dirty="0"/>
              <a:t>La retención de talento puede generar entre un </a:t>
            </a:r>
            <a:r>
              <a:rPr lang="es-ES" sz="2800" b="1" i="1" dirty="0"/>
              <a:t>25% y un 85% de incremento</a:t>
            </a:r>
            <a:r>
              <a:rPr lang="es-ES" sz="2800" i="1" dirty="0"/>
              <a:t> </a:t>
            </a:r>
            <a:r>
              <a:rPr lang="es-ES" sz="2800" dirty="0"/>
              <a:t>en los beneficios de la empresa. </a:t>
            </a:r>
            <a:endParaRPr lang="es-ES" sz="2800" dirty="0" smtClean="0"/>
          </a:p>
          <a:p>
            <a:pPr marL="0" indent="0">
              <a:buNone/>
            </a:pPr>
            <a:endParaRPr lang="es-ES" sz="2400" dirty="0"/>
          </a:p>
          <a:p>
            <a:r>
              <a:rPr lang="es-ES" sz="2800" dirty="0" smtClean="0"/>
              <a:t>Las empresas con mayor nivel de compromiso por parte de sus empleados son capaces de </a:t>
            </a:r>
            <a:r>
              <a:rPr lang="es-ES" sz="2800" b="1" i="1" dirty="0" smtClean="0"/>
              <a:t>incrementar en un 50% la lealtad</a:t>
            </a:r>
            <a:r>
              <a:rPr lang="es-ES" sz="2800" dirty="0" smtClean="0"/>
              <a:t> de sus clientes. </a:t>
            </a:r>
          </a:p>
          <a:p>
            <a:pPr marL="0" indent="0">
              <a:buNone/>
            </a:pPr>
            <a:endParaRPr lang="en-US" sz="2800" dirty="0">
              <a:latin typeface="+mj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97461" y="6488668"/>
            <a:ext cx="2956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smtClean="0"/>
              <a:t>*Empresa </a:t>
            </a:r>
            <a:r>
              <a:rPr lang="es-SV" dirty="0" err="1" smtClean="0"/>
              <a:t>Edenred</a:t>
            </a:r>
            <a:r>
              <a:rPr lang="es-SV" dirty="0" smtClean="0"/>
              <a:t> de España</a:t>
            </a:r>
            <a:endParaRPr lang="es-SV" dirty="0"/>
          </a:p>
        </p:txBody>
      </p:sp>
      <p:pic>
        <p:nvPicPr>
          <p:cNvPr id="9" name="Picture 4" descr="http://cdn3.qualitystudio.es/wp-content/uploads/2013/05/atraer-client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832"/>
            <a:ext cx="3886200" cy="272843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32779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3464"/>
          </a:xfrm>
        </p:spPr>
        <p:txBody>
          <a:bodyPr/>
          <a:lstStyle/>
          <a:p>
            <a:r>
              <a:rPr lang="es-ES_tradnl" dirty="0" smtClean="0"/>
              <a:t>Factor Crítico: La Calidad del Liderazgo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0767"/>
            <a:ext cx="7886700" cy="4836195"/>
          </a:xfrm>
        </p:spPr>
        <p:txBody>
          <a:bodyPr/>
          <a:lstStyle/>
          <a:p>
            <a:pPr lvl="1" algn="just"/>
            <a:r>
              <a:rPr lang="es-ES_tradnl" sz="2800" dirty="0" smtClean="0"/>
              <a:t>“Los grandes líderes nos conmueven. </a:t>
            </a:r>
            <a:r>
              <a:rPr lang="es-ES_tradnl" sz="2800" b="1" i="1" dirty="0" smtClean="0"/>
              <a:t>Disparan nuestra pasión e inspiran</a:t>
            </a:r>
            <a:r>
              <a:rPr lang="es-ES_tradnl" sz="2800" dirty="0" smtClean="0"/>
              <a:t> lo mejor de nosotros. Cuando tratamos de explicar por qué son tan efectivos, hablamos de estrategia, de visión, o de ideas poderosas. Pero en realidad, lo más importante es que </a:t>
            </a:r>
            <a:r>
              <a:rPr lang="es-ES_tradnl" sz="2800" b="1" i="1" dirty="0" smtClean="0">
                <a:solidFill>
                  <a:schemeClr val="tx2">
                    <a:lumMod val="75000"/>
                  </a:schemeClr>
                </a:solidFill>
              </a:rPr>
              <a:t>el Gran Liderazgo opera a través de las emociones</a:t>
            </a:r>
            <a:r>
              <a:rPr lang="es-ES_tradnl" sz="2800" dirty="0" smtClean="0"/>
              <a:t>.”</a:t>
            </a:r>
          </a:p>
          <a:p>
            <a:pPr lvl="3"/>
            <a:r>
              <a:rPr lang="es-ES_tradnl" sz="1400" dirty="0" smtClean="0"/>
              <a:t>Daniel </a:t>
            </a:r>
            <a:r>
              <a:rPr lang="es-ES_tradnl" sz="1400" dirty="0" err="1" smtClean="0"/>
              <a:t>Goleman</a:t>
            </a:r>
            <a:r>
              <a:rPr lang="es-ES_tradnl" sz="1400" dirty="0" smtClean="0"/>
              <a:t>, Richard </a:t>
            </a:r>
            <a:r>
              <a:rPr lang="es-ES_tradnl" sz="1400" dirty="0" err="1" smtClean="0"/>
              <a:t>Boyatzis</a:t>
            </a:r>
            <a:r>
              <a:rPr lang="es-ES_tradnl" sz="1400" dirty="0" smtClean="0"/>
              <a:t> and </a:t>
            </a:r>
            <a:r>
              <a:rPr lang="es-ES_tradnl" sz="1400" dirty="0" err="1" smtClean="0"/>
              <a:t>Annie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McKee</a:t>
            </a:r>
            <a:r>
              <a:rPr lang="es-ES_tradnl" sz="1400" dirty="0" smtClean="0"/>
              <a:t>. Prime </a:t>
            </a:r>
            <a:r>
              <a:rPr lang="es-ES_tradnl" sz="1400" dirty="0" err="1" smtClean="0"/>
              <a:t>Lidership</a:t>
            </a:r>
            <a:r>
              <a:rPr lang="es-ES_tradnl" sz="1400" dirty="0" smtClean="0"/>
              <a:t>, Harvard Business </a:t>
            </a:r>
            <a:r>
              <a:rPr lang="es-ES_tradnl" sz="1400" dirty="0" err="1" smtClean="0"/>
              <a:t>School</a:t>
            </a:r>
            <a:r>
              <a:rPr lang="es-ES_tradnl" sz="1400" dirty="0" smtClean="0"/>
              <a:t> Press,2002.</a:t>
            </a:r>
            <a:endParaRPr lang="es-ES_tradnl" sz="1400" dirty="0"/>
          </a:p>
        </p:txBody>
      </p:sp>
      <p:pic>
        <p:nvPicPr>
          <p:cNvPr id="20484" name="Picture 4" descr="http://t0.gstatic.com/images?q=tbn:ANd9GcRCjL9OwgvqB0WGSmwB9u4vK_vV8FAgNM3kGTAbvnk3tPqaycunc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626147"/>
            <a:ext cx="3347864" cy="222785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927173"/>
          </a:xfrm>
        </p:spPr>
        <p:txBody>
          <a:bodyPr>
            <a:noAutofit/>
          </a:bodyPr>
          <a:lstStyle/>
          <a:p>
            <a:pPr algn="ctr"/>
            <a:r>
              <a:rPr lang="es-ES_tradn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Pasos para formar un </a:t>
            </a:r>
            <a:br>
              <a:rPr lang="es-ES_tradn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Equipo de Trabajo de </a:t>
            </a:r>
            <a:br>
              <a:rPr lang="es-ES_tradn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Alto Desempeño</a:t>
            </a:r>
            <a:endParaRPr lang="es-ES_tradn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.</a:t>
            </a:r>
            <a:endParaRPr lang="es-ES_tradnl" dirty="0"/>
          </a:p>
        </p:txBody>
      </p:sp>
      <p:pic>
        <p:nvPicPr>
          <p:cNvPr id="33800" name="Picture 8" descr="http://t3.gstatic.com/images?q=tbn:ANd9GcSvUlX31MI5J9Y2Rod5oDcfhE-kCSk9JvTmzlmJl-sNAEBL3rF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284984"/>
            <a:ext cx="4184294" cy="30272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1. Tener una Visión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800" dirty="0" smtClean="0"/>
              <a:t>Debe </a:t>
            </a:r>
            <a:r>
              <a:rPr lang="es-ES_tradnl" sz="2800" b="1" i="1" dirty="0" smtClean="0"/>
              <a:t>trascender</a:t>
            </a:r>
            <a:r>
              <a:rPr lang="es-ES_tradnl" sz="2800" dirty="0" smtClean="0"/>
              <a:t> lo tangible.</a:t>
            </a:r>
          </a:p>
          <a:p>
            <a:r>
              <a:rPr lang="es-ES_tradnl" sz="2800" dirty="0" smtClean="0"/>
              <a:t>Debe manifestar un </a:t>
            </a:r>
            <a:r>
              <a:rPr lang="es-ES_tradnl" sz="2800" b="1" i="1" dirty="0" smtClean="0"/>
              <a:t>legado.</a:t>
            </a:r>
          </a:p>
          <a:p>
            <a:r>
              <a:rPr lang="es-ES_tradnl" sz="2800" dirty="0" smtClean="0"/>
              <a:t>Esta tiene que responder lo siguiente: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_tradnl" sz="2800" dirty="0" smtClean="0"/>
              <a:t>¿</a:t>
            </a:r>
            <a:r>
              <a:rPr lang="es-ES_tradnl" sz="2800" b="1" i="1" dirty="0" smtClean="0"/>
              <a:t>Qué</a:t>
            </a:r>
            <a:r>
              <a:rPr lang="es-ES_tradnl" sz="2800" dirty="0" smtClean="0"/>
              <a:t> necesidad pretendo satisfacer?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_tradnl" sz="2800" dirty="0" smtClean="0"/>
              <a:t>¿</a:t>
            </a:r>
            <a:r>
              <a:rPr lang="es-ES_tradnl" sz="2800" b="1" i="1" dirty="0" smtClean="0"/>
              <a:t>A quién </a:t>
            </a:r>
            <a:r>
              <a:rPr lang="es-ES_tradnl" sz="2800" dirty="0" smtClean="0"/>
              <a:t>beneficio con ello?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_tradnl" sz="2800" dirty="0" smtClean="0"/>
              <a:t>¿</a:t>
            </a:r>
            <a:r>
              <a:rPr lang="es-ES_tradnl" sz="2800" b="1" i="1" dirty="0" smtClean="0"/>
              <a:t>Para qué </a:t>
            </a:r>
            <a:r>
              <a:rPr lang="es-ES_tradnl" sz="2800" dirty="0" smtClean="0"/>
              <a:t>propósito?</a:t>
            </a:r>
          </a:p>
          <a:p>
            <a:pPr marL="971550" lvl="1" indent="-514350">
              <a:buFont typeface="+mj-lt"/>
              <a:buAutoNum type="arabicPeriod"/>
            </a:pPr>
            <a:endParaRPr lang="es-ES_tradnl" sz="2800" dirty="0" smtClean="0"/>
          </a:p>
        </p:txBody>
      </p:sp>
      <p:pic>
        <p:nvPicPr>
          <p:cNvPr id="15362" name="Picture 2" descr="http://www.mujeresdeempresa.com/wp-content/uploads/2010/02/brujula-apuntando-vi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662608"/>
            <a:ext cx="3183756" cy="2064100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2268</TotalTime>
  <Words>1816</Words>
  <Application>Microsoft Office PowerPoint</Application>
  <PresentationFormat>Presentación en pantalla (4:3)</PresentationFormat>
  <Paragraphs>230</Paragraphs>
  <Slides>43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Wingdings 2</vt:lpstr>
      <vt:lpstr>HDOfficeLightV0</vt:lpstr>
      <vt:lpstr>Office Theme</vt:lpstr>
      <vt:lpstr>CÓMO FORMAR UN EQUIPO DE TRABAJO DE ALTO DESEMPEÑO</vt:lpstr>
      <vt:lpstr>Equipos de Trabajo de Alto Desempeño</vt:lpstr>
      <vt:lpstr>La Biblia y el Desempeño</vt:lpstr>
      <vt:lpstr>Estudios sobre la motivación y el desempeño (Empresa Edenred de España)</vt:lpstr>
      <vt:lpstr>Datos a considerar*</vt:lpstr>
      <vt:lpstr>Datos a considerar*</vt:lpstr>
      <vt:lpstr>Factor Crítico: La Calidad del Liderazgo</vt:lpstr>
      <vt:lpstr>Pasos para formar un  Equipo de Trabajo de  Alto Desempeño</vt:lpstr>
      <vt:lpstr>1. Tener una Visión</vt:lpstr>
      <vt:lpstr>Ejemplo de la Visión que Trasciende</vt:lpstr>
      <vt:lpstr>La Visión motiva al personal.</vt:lpstr>
      <vt:lpstr>La Visión de Dios para el apóstol Pablo</vt:lpstr>
      <vt:lpstr>¿La Diferencia? : Las Motivaciones</vt:lpstr>
      <vt:lpstr>La Visión de Dios en cuanto a la riqueza </vt:lpstr>
      <vt:lpstr>2. Seleccionar a su Equipo</vt:lpstr>
      <vt:lpstr>Jesús y la selección de su equipo</vt:lpstr>
      <vt:lpstr>Moisés y su equipo basado en Principios</vt:lpstr>
      <vt:lpstr>Moisés y Aarón se complementan</vt:lpstr>
      <vt:lpstr>3. Prepare a su Equipo</vt:lpstr>
      <vt:lpstr>Consejo de Jetro a Moisés</vt:lpstr>
      <vt:lpstr>Liderazgo Situacional*</vt:lpstr>
      <vt:lpstr>4. Establezca las Metas en Conjunto</vt:lpstr>
      <vt:lpstr>5.  Solucione los problemas entre el equipo </vt:lpstr>
      <vt:lpstr>La importancia de la “urgencia”</vt:lpstr>
      <vt:lpstr>Presentación de PowerPoint</vt:lpstr>
      <vt:lpstr>6. Mida los Resultados</vt:lpstr>
      <vt:lpstr>Depende de dos preguntas acerca de los miembros del equipo</vt:lpstr>
      <vt:lpstr>Dios establece lo que espera de nosotros</vt:lpstr>
      <vt:lpstr>7. Premie los Logros</vt:lpstr>
      <vt:lpstr>Un Consejo de Proverbios</vt:lpstr>
      <vt:lpstr>La Parábola de los Talentos</vt:lpstr>
      <vt:lpstr>8. Aplique el Reglamento</vt:lpstr>
      <vt:lpstr>Dios aplica su ley</vt:lpstr>
      <vt:lpstr>9. Sea un Líder no un Jefe.</vt:lpstr>
      <vt:lpstr>Para reflexionar…</vt:lpstr>
      <vt:lpstr>Principios Bíblicos para el Alto Desempeño</vt:lpstr>
      <vt:lpstr>Reconocer la verdadera razón de nuestro existir.</vt:lpstr>
      <vt:lpstr>Reconocer que la Palabra de Dios  nos prepara para dar frutos</vt:lpstr>
      <vt:lpstr>E ignorarla nos lo impide</vt:lpstr>
      <vt:lpstr>Reconocer que el mundo contamina</vt:lpstr>
      <vt:lpstr>Reconocer que Cristo ha vencido al mundo</vt:lpstr>
      <vt:lpstr>Para que podamos dar mucho fruto</vt:lpstr>
      <vt:lpstr>Los que dependen de la Vid verdadera: Jesucristo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FORMAR UN EQUIPO DE TRABAJO DE ALTO DESEMPEÑO</dc:title>
  <dc:creator>Karla de Hasbun</dc:creator>
  <cp:lastModifiedBy>Guillermo Antonio Hasbún Gadala-María</cp:lastModifiedBy>
  <cp:revision>78</cp:revision>
  <dcterms:created xsi:type="dcterms:W3CDTF">2012-02-11T21:05:21Z</dcterms:created>
  <dcterms:modified xsi:type="dcterms:W3CDTF">2016-07-20T22:45:00Z</dcterms:modified>
</cp:coreProperties>
</file>