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94" r:id="rId5"/>
    <p:sldId id="258" r:id="rId6"/>
    <p:sldId id="302" r:id="rId7"/>
    <p:sldId id="260" r:id="rId8"/>
    <p:sldId id="301" r:id="rId9"/>
    <p:sldId id="293" r:id="rId10"/>
    <p:sldId id="290" r:id="rId11"/>
    <p:sldId id="292" r:id="rId12"/>
    <p:sldId id="295" r:id="rId13"/>
    <p:sldId id="303" r:id="rId14"/>
    <p:sldId id="261" r:id="rId15"/>
    <p:sldId id="304" r:id="rId16"/>
    <p:sldId id="263" r:id="rId17"/>
    <p:sldId id="269" r:id="rId18"/>
    <p:sldId id="279" r:id="rId19"/>
    <p:sldId id="297" r:id="rId20"/>
    <p:sldId id="298" r:id="rId21"/>
    <p:sldId id="266" r:id="rId22"/>
    <p:sldId id="270" r:id="rId23"/>
    <p:sldId id="271" r:id="rId24"/>
    <p:sldId id="273" r:id="rId25"/>
    <p:sldId id="299" r:id="rId26"/>
    <p:sldId id="323" r:id="rId27"/>
    <p:sldId id="267" r:id="rId28"/>
    <p:sldId id="274" r:id="rId29"/>
    <p:sldId id="275" r:id="rId30"/>
    <p:sldId id="305" r:id="rId31"/>
    <p:sldId id="276" r:id="rId32"/>
    <p:sldId id="277" r:id="rId33"/>
    <p:sldId id="278" r:id="rId34"/>
    <p:sldId id="268" r:id="rId35"/>
    <p:sldId id="280" r:id="rId36"/>
    <p:sldId id="281" r:id="rId37"/>
    <p:sldId id="282" r:id="rId38"/>
    <p:sldId id="283" r:id="rId39"/>
    <p:sldId id="296" r:id="rId40"/>
    <p:sldId id="306" r:id="rId41"/>
    <p:sldId id="325" r:id="rId42"/>
    <p:sldId id="324" r:id="rId43"/>
    <p:sldId id="326" r:id="rId44"/>
    <p:sldId id="307" r:id="rId45"/>
    <p:sldId id="308" r:id="rId46"/>
    <p:sldId id="322" r:id="rId47"/>
    <p:sldId id="309" r:id="rId48"/>
    <p:sldId id="311" r:id="rId49"/>
    <p:sldId id="312" r:id="rId50"/>
    <p:sldId id="313" r:id="rId51"/>
    <p:sldId id="319" r:id="rId52"/>
    <p:sldId id="314" r:id="rId53"/>
    <p:sldId id="315" r:id="rId54"/>
    <p:sldId id="316" r:id="rId55"/>
    <p:sldId id="317" r:id="rId56"/>
    <p:sldId id="318" r:id="rId57"/>
    <p:sldId id="32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5650-410C-496B-9630-6B84EA256B7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E140-73FE-454E-9E22-8FBC63C3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3961"/>
            <a:ext cx="9144000" cy="2684207"/>
          </a:xfrm>
        </p:spPr>
        <p:txBody>
          <a:bodyPr>
            <a:normAutofit/>
          </a:bodyPr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ENTENDIENDO EL COMPORTAMIENTO DEL CONSUMIDOR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38748"/>
            <a:ext cx="9144000" cy="398025"/>
          </a:xfrm>
        </p:spPr>
        <p:txBody>
          <a:bodyPr>
            <a:normAutofit/>
          </a:bodyPr>
          <a:lstStyle/>
          <a:p>
            <a:r>
              <a:rPr lang="es-SV" sz="1400" dirty="0" smtClean="0"/>
              <a:t>GUILLERMO HASBUN. AGOSTO 2015.</a:t>
            </a:r>
          </a:p>
          <a:p>
            <a:endParaRPr lang="en-US" dirty="0"/>
          </a:p>
        </p:txBody>
      </p:sp>
      <p:pic>
        <p:nvPicPr>
          <p:cNvPr id="7172" name="Picture 4" descr="http://www.mymcpl.org/_uploaded_resources/consume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57947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48929" y="722671"/>
            <a:ext cx="10515600" cy="3935207"/>
          </a:xfrm>
        </p:spPr>
        <p:txBody>
          <a:bodyPr>
            <a:normAutofit fontScale="92500" lnSpcReduction="10000"/>
          </a:bodyPr>
          <a:lstStyle/>
          <a:p>
            <a:r>
              <a:rPr lang="es-SV" sz="3200" dirty="0" smtClean="0"/>
              <a:t>Mayor </a:t>
            </a:r>
            <a:r>
              <a:rPr lang="es-SV" sz="3200" dirty="0"/>
              <a:t>conciencia del medio ambiente y responsabilidad social.</a:t>
            </a:r>
          </a:p>
          <a:p>
            <a:r>
              <a:rPr lang="es-SV" sz="3200" dirty="0"/>
              <a:t>Los </a:t>
            </a:r>
            <a:r>
              <a:rPr lang="es-SV" sz="3200" dirty="0" smtClean="0"/>
              <a:t>celulares son </a:t>
            </a:r>
            <a:r>
              <a:rPr lang="es-SV" sz="3200" dirty="0"/>
              <a:t>el medio de relacionarse con el mundo exterior</a:t>
            </a:r>
            <a:r>
              <a:rPr lang="es-SV" sz="3200" dirty="0" smtClean="0"/>
              <a:t>.</a:t>
            </a:r>
          </a:p>
          <a:p>
            <a:r>
              <a:rPr lang="es-SV" sz="3200" dirty="0" smtClean="0"/>
              <a:t>Las redes sociales han sustituido la forma tradicional de comunicarse y de informarse.</a:t>
            </a:r>
          </a:p>
          <a:p>
            <a:r>
              <a:rPr lang="es-SV" sz="3200" dirty="0" smtClean="0"/>
              <a:t>Los </a:t>
            </a:r>
            <a:r>
              <a:rPr lang="es-SV" sz="3200" dirty="0"/>
              <a:t>hijos tienen mayor influencia sobre los padres</a:t>
            </a:r>
          </a:p>
          <a:p>
            <a:r>
              <a:rPr lang="es-SV" sz="3200" dirty="0"/>
              <a:t>Mayor presión comercial en los trabajos</a:t>
            </a:r>
          </a:p>
          <a:p>
            <a:r>
              <a:rPr lang="es-SV" sz="3200" dirty="0"/>
              <a:t>Mayor búsqueda de </a:t>
            </a:r>
            <a:r>
              <a:rPr lang="es-SV" sz="3200" dirty="0" smtClean="0"/>
              <a:t>entretenimiento</a:t>
            </a:r>
          </a:p>
          <a:p>
            <a:r>
              <a:rPr lang="es-SV" sz="3200" dirty="0" smtClean="0"/>
              <a:t>Presión de los Grupos de Referencia /Aspiración</a:t>
            </a:r>
            <a:endParaRPr lang="es-SV" sz="3200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25602" name="Picture 2" descr="https://andreaescobars.files.wordpress.com/2011/04/19269clipartillustrationoftwobluemegaphoneheadedpeopleshoutingatanorangepersontryingtoinfluenceh1.jpg?w=24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03" y="4657878"/>
            <a:ext cx="2736851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egocios.maimonides.edu/wp-content/uploads/2014/01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70" y="4657878"/>
            <a:ext cx="2687382" cy="20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publicidad en mo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5608" name="Picture 8" descr="http://www.itespresso.es/wp-content/uploads/2015/04/publicid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4" y="4657878"/>
            <a:ext cx="3199888" cy="19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1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360i.com/img/pov-social-commerce-ratings-reviews-understanding-consumer-behavio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" y="177668"/>
            <a:ext cx="9884616" cy="65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3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k.la/wp-content/uploads/2011/02/gadgetology_11Feb08_chart1HI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92" y="162233"/>
            <a:ext cx="88582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4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 hacia el Hedonismo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“También </a:t>
            </a:r>
            <a:r>
              <a:rPr lang="es-SV" sz="3600" dirty="0"/>
              <a:t>debes saber esto: que en los postreros días vendrán tiempos </a:t>
            </a:r>
            <a:r>
              <a:rPr lang="es-SV" sz="3600" dirty="0" smtClean="0"/>
              <a:t>peligrosos. Porque </a:t>
            </a:r>
            <a:r>
              <a:rPr lang="es-SV" sz="3600" dirty="0"/>
              <a:t>habrá hombres </a:t>
            </a:r>
            <a:r>
              <a:rPr lang="es-SV" sz="3600" b="1" i="1" dirty="0"/>
              <a:t>amadores de sí mismos</a:t>
            </a:r>
            <a:r>
              <a:rPr lang="es-SV" sz="3600" dirty="0"/>
              <a:t>, avaros, vanagloriosos, soberbios, blasfemos, desobedientes a los padres, ingratos, </a:t>
            </a:r>
            <a:r>
              <a:rPr lang="es-SV" sz="3600" dirty="0" smtClean="0"/>
              <a:t>impíos..., </a:t>
            </a:r>
            <a:r>
              <a:rPr lang="es-SV" sz="3600" b="1" i="1" dirty="0"/>
              <a:t>amadores de los deleites más que de </a:t>
            </a:r>
            <a:r>
              <a:rPr lang="es-SV" sz="3600" b="1" i="1" dirty="0" smtClean="0"/>
              <a:t>Dios.”</a:t>
            </a:r>
          </a:p>
          <a:p>
            <a:pPr lvl="1"/>
            <a:r>
              <a:rPr lang="es-SV" dirty="0" smtClean="0"/>
              <a:t>2 Timoteo 3:1-4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5252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1723" y="1015722"/>
            <a:ext cx="10515600" cy="107663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femenino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29" y="2768339"/>
            <a:ext cx="10515600" cy="3952568"/>
          </a:xfrm>
        </p:spPr>
        <p:txBody>
          <a:bodyPr>
            <a:noAutofit/>
          </a:bodyPr>
          <a:lstStyle/>
          <a:p>
            <a:r>
              <a:rPr lang="es-SV" sz="3200" b="1" i="1" dirty="0" smtClean="0"/>
              <a:t>Las mujeres controlan las finanzas familiares</a:t>
            </a:r>
            <a:endParaRPr lang="es-SV" sz="3000" b="1" i="1" dirty="0" smtClean="0"/>
          </a:p>
          <a:p>
            <a:pPr lvl="1"/>
            <a:r>
              <a:rPr lang="es-SV" sz="3000" dirty="0" smtClean="0"/>
              <a:t>Valoran el vínculo y la relación con familia y amigos</a:t>
            </a:r>
          </a:p>
          <a:p>
            <a:pPr lvl="1"/>
            <a:r>
              <a:rPr lang="es-SV" sz="3000" dirty="0" smtClean="0"/>
              <a:t>Dan prioridad alta a las relaciones personales</a:t>
            </a:r>
          </a:p>
          <a:p>
            <a:pPr lvl="1"/>
            <a:r>
              <a:rPr lang="es-SV" sz="3000" dirty="0" smtClean="0"/>
              <a:t>Influyen en el </a:t>
            </a:r>
            <a:r>
              <a:rPr lang="es-SV" sz="3000" b="1" i="1" dirty="0" smtClean="0"/>
              <a:t>80%</a:t>
            </a:r>
            <a:r>
              <a:rPr lang="es-SV" sz="3000" dirty="0" smtClean="0"/>
              <a:t> de las compras de </a:t>
            </a:r>
            <a:r>
              <a:rPr lang="es-SV" sz="3000" b="1" i="1" dirty="0" smtClean="0"/>
              <a:t>vehículos</a:t>
            </a:r>
          </a:p>
          <a:p>
            <a:pPr lvl="1"/>
            <a:r>
              <a:rPr lang="es-SV" sz="3000" dirty="0" smtClean="0"/>
              <a:t>Influyen en el </a:t>
            </a:r>
            <a:r>
              <a:rPr lang="es-SV" sz="3000" b="1" i="1" dirty="0" smtClean="0"/>
              <a:t>46%</a:t>
            </a:r>
            <a:r>
              <a:rPr lang="es-SV" sz="3000" dirty="0" smtClean="0"/>
              <a:t> de las compras de </a:t>
            </a:r>
            <a:r>
              <a:rPr lang="es-SV" sz="3000" b="1" i="1" dirty="0" smtClean="0"/>
              <a:t>prendas para caballeros</a:t>
            </a:r>
          </a:p>
          <a:p>
            <a:pPr lvl="1"/>
            <a:r>
              <a:rPr lang="es-SV" sz="3000" dirty="0" smtClean="0"/>
              <a:t>Influyen en el </a:t>
            </a:r>
            <a:r>
              <a:rPr lang="es-SV" sz="3000" b="1" i="1" dirty="0" smtClean="0"/>
              <a:t>82%</a:t>
            </a:r>
            <a:r>
              <a:rPr lang="es-SV" sz="3000" dirty="0" smtClean="0"/>
              <a:t> de las compras de </a:t>
            </a:r>
            <a:r>
              <a:rPr lang="es-SV" sz="3000" b="1" i="1" dirty="0" smtClean="0"/>
              <a:t>supermercado</a:t>
            </a:r>
          </a:p>
          <a:p>
            <a:pPr lvl="1"/>
            <a:r>
              <a:rPr lang="es-SV" sz="3000" dirty="0" smtClean="0"/>
              <a:t>Influyen en el </a:t>
            </a:r>
            <a:r>
              <a:rPr lang="es-SV" sz="3000" b="1" i="1" dirty="0" smtClean="0"/>
              <a:t>70%</a:t>
            </a:r>
            <a:r>
              <a:rPr lang="es-SV" sz="3000" dirty="0" smtClean="0"/>
              <a:t> de las compras de </a:t>
            </a:r>
            <a:r>
              <a:rPr lang="es-SV" sz="3000" b="1" i="1" dirty="0" smtClean="0"/>
              <a:t>artefactos para el hogar</a:t>
            </a:r>
            <a:r>
              <a:rPr lang="es-SV" sz="3000" dirty="0" smtClean="0"/>
              <a:t>.</a:t>
            </a:r>
          </a:p>
          <a:p>
            <a:pPr marL="457200" lvl="1" indent="0">
              <a:buNone/>
            </a:pPr>
            <a:endParaRPr lang="es-SV" sz="3200" dirty="0" smtClean="0"/>
          </a:p>
        </p:txBody>
      </p:sp>
      <p:pic>
        <p:nvPicPr>
          <p:cNvPr id="13316" name="Picture 4" descr="http://www.colonbuenosaires.com.ar/semanariocolondoce/cgi-bin/hoy/archivo/2012/mujeres_tenden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18" y="398205"/>
            <a:ext cx="2802821" cy="33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7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Conociendo 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Escritura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“Mujer </a:t>
            </a:r>
            <a:r>
              <a:rPr lang="es-SV" sz="3200" dirty="0"/>
              <a:t>virtuosa, ¿quién la </a:t>
            </a:r>
            <a:r>
              <a:rPr lang="es-SV" sz="3200" dirty="0" smtClean="0"/>
              <a:t>hallará? Porque </a:t>
            </a:r>
            <a:r>
              <a:rPr lang="es-SV" sz="3200" dirty="0"/>
              <a:t>su estima sobrepasa largamente a la de las piedras </a:t>
            </a:r>
            <a:r>
              <a:rPr lang="es-SV" sz="3200" dirty="0" smtClean="0"/>
              <a:t>preciosas….</a:t>
            </a:r>
            <a:r>
              <a:rPr lang="es-SV" sz="3200" dirty="0"/>
              <a:t> Es como nave de </a:t>
            </a:r>
            <a:r>
              <a:rPr lang="es-SV" sz="3200" dirty="0" smtClean="0"/>
              <a:t>mercader; </a:t>
            </a:r>
            <a:r>
              <a:rPr lang="es-SV" sz="3200" b="1" i="1" dirty="0" smtClean="0"/>
              <a:t>Trae </a:t>
            </a:r>
            <a:r>
              <a:rPr lang="es-SV" sz="3200" b="1" i="1" dirty="0"/>
              <a:t>su pan de </a:t>
            </a:r>
            <a:r>
              <a:rPr lang="es-SV" sz="3200" b="1" i="1" dirty="0" smtClean="0"/>
              <a:t>lejos</a:t>
            </a:r>
            <a:r>
              <a:rPr lang="es-SV" sz="3200" dirty="0" smtClean="0"/>
              <a:t>….</a:t>
            </a:r>
            <a:r>
              <a:rPr lang="es-SV" sz="3200" dirty="0"/>
              <a:t> Ciñe de fuerza sus </a:t>
            </a:r>
            <a:r>
              <a:rPr lang="es-SV" sz="3200" dirty="0" smtClean="0"/>
              <a:t>lomos, Y </a:t>
            </a:r>
            <a:r>
              <a:rPr lang="es-SV" sz="3200" dirty="0"/>
              <a:t>esfuerza sus </a:t>
            </a:r>
            <a:r>
              <a:rPr lang="es-SV" sz="3200" dirty="0" smtClean="0"/>
              <a:t>brazos. </a:t>
            </a:r>
            <a:r>
              <a:rPr lang="es-SV" sz="3200" b="1" i="1" dirty="0" smtClean="0"/>
              <a:t>Ve </a:t>
            </a:r>
            <a:r>
              <a:rPr lang="es-SV" sz="3200" b="1" i="1" dirty="0"/>
              <a:t>que van bien sus </a:t>
            </a:r>
            <a:r>
              <a:rPr lang="es-SV" sz="3200" b="1" i="1" dirty="0" smtClean="0"/>
              <a:t>negocios</a:t>
            </a:r>
            <a:r>
              <a:rPr lang="es-SV" sz="3200" dirty="0" smtClean="0"/>
              <a:t>; Su </a:t>
            </a:r>
            <a:r>
              <a:rPr lang="es-SV" sz="3200" dirty="0"/>
              <a:t>lámpara no se apaga de </a:t>
            </a:r>
            <a:r>
              <a:rPr lang="es-SV" sz="3200" b="1" i="1" dirty="0" smtClean="0"/>
              <a:t>noche…</a:t>
            </a:r>
            <a:r>
              <a:rPr lang="es-SV" sz="3200" b="1" i="1" dirty="0"/>
              <a:t>Alarga su mano al </a:t>
            </a:r>
            <a:r>
              <a:rPr lang="es-SV" sz="3200" b="1" i="1" dirty="0" smtClean="0"/>
              <a:t>pobre</a:t>
            </a:r>
            <a:r>
              <a:rPr lang="es-SV" sz="3200" dirty="0" smtClean="0"/>
              <a:t>, Y </a:t>
            </a:r>
            <a:r>
              <a:rPr lang="es-SV" sz="3200" dirty="0"/>
              <a:t>extiende sus manos al menesteroso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Proverbios 31:10-20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62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Familiares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Mayor número de padres solteros</a:t>
            </a:r>
          </a:p>
          <a:p>
            <a:r>
              <a:rPr lang="es-SV" dirty="0" smtClean="0"/>
              <a:t>Mayor número de Divorcios (53% USA)</a:t>
            </a:r>
          </a:p>
          <a:p>
            <a:r>
              <a:rPr lang="es-SV" dirty="0" smtClean="0"/>
              <a:t>Familias con ambos padres trabajando</a:t>
            </a:r>
          </a:p>
          <a:p>
            <a:r>
              <a:rPr lang="es-SV" dirty="0" smtClean="0"/>
              <a:t>Ciclo de Vida de la Familia</a:t>
            </a:r>
          </a:p>
          <a:p>
            <a:r>
              <a:rPr lang="es-SV" dirty="0" smtClean="0"/>
              <a:t>Los solteros en USA</a:t>
            </a:r>
          </a:p>
          <a:p>
            <a:pPr lvl="1"/>
            <a:r>
              <a:rPr lang="es-SV" dirty="0" smtClean="0"/>
              <a:t>42% de la fuerza laboral </a:t>
            </a:r>
          </a:p>
          <a:p>
            <a:pPr lvl="1"/>
            <a:r>
              <a:rPr lang="es-SV" dirty="0" smtClean="0"/>
              <a:t>35% de los electores </a:t>
            </a:r>
          </a:p>
          <a:p>
            <a:pPr lvl="1"/>
            <a:r>
              <a:rPr lang="es-SV" dirty="0" smtClean="0"/>
              <a:t>40% de los compradores de bienes raíces</a:t>
            </a:r>
          </a:p>
          <a:p>
            <a:endParaRPr lang="es-SV" dirty="0" smtClean="0"/>
          </a:p>
          <a:p>
            <a:endParaRPr lang="en-US" dirty="0"/>
          </a:p>
        </p:txBody>
      </p:sp>
      <p:pic>
        <p:nvPicPr>
          <p:cNvPr id="5" name="Picture 2" descr="http://caminando-juntos.webs.com/ciclo-vital-huma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35" y="1825626"/>
            <a:ext cx="4205123" cy="38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3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del Ciclo de Vida del Consumidor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Solteros (niñez, infancia, adolescencia)</a:t>
            </a:r>
          </a:p>
          <a:p>
            <a:r>
              <a:rPr lang="es-SV" dirty="0" smtClean="0"/>
              <a:t>Recién Casados</a:t>
            </a:r>
          </a:p>
          <a:p>
            <a:pPr lvl="1"/>
            <a:r>
              <a:rPr lang="es-SV" dirty="0" smtClean="0"/>
              <a:t>Compran + en los primeros 6 meses que en 5 años.</a:t>
            </a:r>
          </a:p>
          <a:p>
            <a:r>
              <a:rPr lang="es-SV" dirty="0" smtClean="0"/>
              <a:t>Casados con hijos pequeños</a:t>
            </a:r>
          </a:p>
          <a:p>
            <a:r>
              <a:rPr lang="es-SV" dirty="0" smtClean="0"/>
              <a:t>Casados con hijos adolescentes</a:t>
            </a:r>
          </a:p>
          <a:p>
            <a:r>
              <a:rPr lang="es-SV" dirty="0" smtClean="0"/>
              <a:t>Casados que viven solos</a:t>
            </a:r>
          </a:p>
          <a:p>
            <a:r>
              <a:rPr lang="es-SV" dirty="0" smtClean="0"/>
              <a:t>Divorciados</a:t>
            </a:r>
          </a:p>
          <a:p>
            <a:r>
              <a:rPr lang="es-SV" dirty="0" smtClean="0"/>
              <a:t>Viudos</a:t>
            </a:r>
          </a:p>
        </p:txBody>
      </p:sp>
      <p:pic>
        <p:nvPicPr>
          <p:cNvPr id="15362" name="Picture 2" descr="https://cconsumer.files.wordpress.com/2011/06/recien-cas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19" y="2321744"/>
            <a:ext cx="3444056" cy="34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Conociendo la Escritura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200" b="1" i="1" dirty="0" smtClean="0"/>
              <a:t>“Todo </a:t>
            </a:r>
            <a:r>
              <a:rPr lang="es-SV" sz="3200" b="1" i="1" dirty="0"/>
              <a:t>tiene su tiempo</a:t>
            </a:r>
            <a:r>
              <a:rPr lang="es-SV" sz="3200" dirty="0"/>
              <a:t>, y todo lo que se quiere debajo del cielo tiene su </a:t>
            </a:r>
            <a:r>
              <a:rPr lang="es-SV" sz="3200" dirty="0" smtClean="0"/>
              <a:t>hora. Tiempo </a:t>
            </a:r>
            <a:r>
              <a:rPr lang="es-SV" sz="3200" dirty="0"/>
              <a:t>de nacer, y tiempo de morir; tiempo de plantar, y tiempo de arrancar lo plantado</a:t>
            </a:r>
            <a:r>
              <a:rPr lang="es-SV" sz="3200" dirty="0" smtClean="0"/>
              <a:t>;”</a:t>
            </a:r>
          </a:p>
          <a:p>
            <a:pPr lvl="1"/>
            <a:r>
              <a:rPr lang="es-SV" dirty="0" smtClean="0"/>
              <a:t>Eclesiastés 3:1-3</a:t>
            </a:r>
          </a:p>
          <a:p>
            <a:pPr marL="457200" lvl="1" indent="0">
              <a:buNone/>
            </a:pPr>
            <a:endParaRPr lang="es-SV" dirty="0"/>
          </a:p>
          <a:p>
            <a:r>
              <a:rPr lang="es-SV" sz="3200" dirty="0" smtClean="0"/>
              <a:t>“Cuando </a:t>
            </a:r>
            <a:r>
              <a:rPr lang="es-SV" sz="3200" dirty="0"/>
              <a:t>yo era niño, </a:t>
            </a:r>
            <a:r>
              <a:rPr lang="es-SV" sz="3200" b="1" i="1" dirty="0"/>
              <a:t>hablaba como niño</a:t>
            </a:r>
            <a:r>
              <a:rPr lang="es-SV" sz="3200" dirty="0"/>
              <a:t>, pensaba como niño, juzgaba como niño; mas cuando ya fui hombre, </a:t>
            </a:r>
            <a:r>
              <a:rPr lang="es-SV" sz="3200" b="1" i="1" dirty="0"/>
              <a:t>dejé lo que era de niño</a:t>
            </a:r>
            <a:r>
              <a:rPr lang="es-SV" sz="3200" b="1" i="1" dirty="0" smtClean="0"/>
              <a:t>.”</a:t>
            </a:r>
          </a:p>
          <a:p>
            <a:pPr lvl="1"/>
            <a:r>
              <a:rPr lang="es-SV" dirty="0" smtClean="0"/>
              <a:t>1 </a:t>
            </a:r>
            <a:r>
              <a:rPr lang="es-SV" dirty="0" err="1" smtClean="0"/>
              <a:t>Cor</a:t>
            </a:r>
            <a:r>
              <a:rPr lang="es-SV" dirty="0" smtClean="0"/>
              <a:t>. 13:11</a:t>
            </a:r>
          </a:p>
        </p:txBody>
      </p:sp>
    </p:spTree>
    <p:extLst>
      <p:ext uri="{BB962C8B-B14F-4D97-AF65-F5344CB8AC3E}">
        <p14:creationId xmlns:p14="http://schemas.microsoft.com/office/powerpoint/2010/main" val="79741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Emociones y el Proceso de Selección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La activación de los recuerdos y de emociones positivas son fundamentales en un proceso de compra para decantarnos por un producto en sustitución de otro.</a:t>
            </a:r>
          </a:p>
          <a:p>
            <a:endParaRPr lang="es-SV" dirty="0"/>
          </a:p>
        </p:txBody>
      </p:sp>
      <p:pic>
        <p:nvPicPr>
          <p:cNvPr id="4" name="Picture 4" descr="https://lh6.googleusercontent.com/-5JsrZO35ZlA/Tu-oJ_BPxzI/AAAAAAAAAek/o9VJOrw0awE/w1075-h1200/LIDO%2BANUNCIO%2BDV16%2B%25287%25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74566"/>
            <a:ext cx="3124200" cy="34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zanesville.ohiou.edu/emedia/Advertising%20archive/images/coca%20cola%20fountain%201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9560"/>
            <a:ext cx="2764757" cy="36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begcabal.files.wordpress.com/2013/01/photo_35__carteles_antiguos_de_coca_cola_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8" y="3649417"/>
            <a:ext cx="3384903" cy="30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072" y="3174566"/>
            <a:ext cx="12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75% vs 49%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QUÉ ES IMPORTANTE?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91308"/>
          </a:xfrm>
        </p:spPr>
        <p:txBody>
          <a:bodyPr/>
          <a:lstStyle/>
          <a:p>
            <a:pPr algn="ctr"/>
            <a:r>
              <a:rPr lang="es-SV" dirty="0" smtClean="0"/>
              <a:t>PARA COMPRENDER  LOS FACTORES QUE INFLUYEN EN LAS DECISIONES DE COMPRA DE NUESTROS CLIENTES</a:t>
            </a:r>
          </a:p>
          <a:p>
            <a:endParaRPr lang="es-SV" dirty="0" smtClean="0"/>
          </a:p>
          <a:p>
            <a:endParaRPr lang="es-SV" dirty="0" smtClean="0"/>
          </a:p>
        </p:txBody>
      </p:sp>
      <p:pic>
        <p:nvPicPr>
          <p:cNvPr id="8194" name="Picture 2" descr="http://stratpricing.com/wp-content/uploads/2014/03/Fotolia_60942619_XS_behav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856221"/>
            <a:ext cx="35433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Emociones y el Nivel de Consumo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s-SV" dirty="0"/>
              <a:t>“nuestro estado emocional </a:t>
            </a:r>
            <a:r>
              <a:rPr lang="es-SV" b="1" i="1" dirty="0"/>
              <a:t>condiciona lo que percibimos </a:t>
            </a:r>
            <a:r>
              <a:rPr lang="es-SV" dirty="0"/>
              <a:t>ya que según estemos más o menos positivos estaremos más o menos predispuestos a comprar algo”.</a:t>
            </a:r>
            <a:endParaRPr lang="es-SV" dirty="0" smtClean="0"/>
          </a:p>
          <a:p>
            <a:pPr marL="571500" indent="-571500"/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Picture 2" descr="http://e.gec.pe/67/ima/0/0/4/3/3/433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17" y="3767137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961238" y="3622418"/>
            <a:ext cx="4858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4000" dirty="0" smtClean="0"/>
              <a:t>68% de las compras</a:t>
            </a:r>
          </a:p>
          <a:p>
            <a:r>
              <a:rPr lang="es-SV" sz="4000" dirty="0" smtClean="0"/>
              <a:t>     son impulsivas</a:t>
            </a:r>
          </a:p>
          <a:p>
            <a:endParaRPr lang="es-SV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4000" dirty="0" smtClean="0"/>
              <a:t>81% son mujeres </a:t>
            </a:r>
            <a:endParaRPr lang="es-SV" sz="4000" dirty="0"/>
          </a:p>
        </p:txBody>
      </p:sp>
    </p:spTree>
    <p:extLst>
      <p:ext uri="{BB962C8B-B14F-4D97-AF65-F5344CB8AC3E}">
        <p14:creationId xmlns:p14="http://schemas.microsoft.com/office/powerpoint/2010/main" val="18855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Teorías Motivacionales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15497"/>
            <a:ext cx="5181600" cy="38614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La Teoría de Sigmund Freud 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La Teoría de Frederick Herzberg 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La Jerarquía de las necesidades de Abraham </a:t>
            </a:r>
            <a:r>
              <a:rPr lang="es-SV" sz="3200" dirty="0" err="1" smtClean="0"/>
              <a:t>Maslow</a:t>
            </a:r>
            <a:r>
              <a:rPr lang="es-SV" sz="3200" dirty="0" smtClean="0"/>
              <a:t>  </a:t>
            </a:r>
            <a:endParaRPr lang="en-US" sz="3200" dirty="0"/>
          </a:p>
        </p:txBody>
      </p:sp>
      <p:pic>
        <p:nvPicPr>
          <p:cNvPr id="6" name="Picture 2" descr="http://2.bp.blogspot.com/_4o1geu0wleM/Ry-6Jx4NGWI/AAAAAAAAAAM/JwiHum8rxfs/s320/consumismo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62" y="2315497"/>
            <a:ext cx="4610538" cy="31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Teoría de Sigmund Freud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El consumidor no comprende sus propias motivaciones (inconscientes)</a:t>
            </a:r>
          </a:p>
          <a:p>
            <a:endParaRPr lang="en-US" dirty="0"/>
          </a:p>
        </p:txBody>
      </p:sp>
      <p:pic>
        <p:nvPicPr>
          <p:cNvPr id="1026" name="Picture 2" descr="http://www.bloomberg.com/ss/09/10/1028_50_ugliest_cars_of_past_50_years/image/038_pt_crui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9" y="3440368"/>
            <a:ext cx="5536261" cy="32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apartirdeunafrase.files.wordpress.com/2015/02/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21" y="3440367"/>
            <a:ext cx="5382479" cy="32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3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Frederick Herzberg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MOTIVADORES</a:t>
            </a:r>
          </a:p>
          <a:p>
            <a:r>
              <a:rPr lang="es-SV" dirty="0" smtClean="0"/>
              <a:t>(factores críticos 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SV" dirty="0" smtClean="0"/>
              <a:t>Alto procesador</a:t>
            </a:r>
          </a:p>
          <a:p>
            <a:r>
              <a:rPr lang="es-SV" dirty="0" smtClean="0"/>
              <a:t>Pantalla “</a:t>
            </a:r>
            <a:r>
              <a:rPr lang="es-SV" dirty="0" err="1" smtClean="0"/>
              <a:t>Touch</a:t>
            </a:r>
            <a:r>
              <a:rPr lang="es-SV" dirty="0" smtClean="0"/>
              <a:t>”</a:t>
            </a:r>
          </a:p>
          <a:p>
            <a:r>
              <a:rPr lang="es-SV" dirty="0" smtClean="0"/>
              <a:t>Windows 10</a:t>
            </a:r>
          </a:p>
          <a:p>
            <a:r>
              <a:rPr lang="es-SV" dirty="0" smtClean="0"/>
              <a:t>Duración de Batería 4 horas</a:t>
            </a:r>
          </a:p>
          <a:p>
            <a:r>
              <a:rPr lang="es-SV" dirty="0" smtClean="0"/>
              <a:t>Facilidad de uso</a:t>
            </a:r>
          </a:p>
          <a:p>
            <a:r>
              <a:rPr lang="es-SV" dirty="0" smtClean="0"/>
              <a:t>Bluetooth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DESMOTIVADORES</a:t>
            </a:r>
          </a:p>
          <a:p>
            <a:r>
              <a:rPr lang="es-SV" dirty="0" smtClean="0"/>
              <a:t> (causan insatisfacción)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es-SV" dirty="0" smtClean="0"/>
              <a:t>Falta de Garantía</a:t>
            </a:r>
          </a:p>
          <a:p>
            <a:r>
              <a:rPr lang="es-SV" dirty="0" smtClean="0"/>
              <a:t>No aceptan pagos con tarjeta</a:t>
            </a:r>
          </a:p>
          <a:p>
            <a:r>
              <a:rPr lang="es-SV" dirty="0" smtClean="0"/>
              <a:t>Falta de Estacionamiento</a:t>
            </a:r>
          </a:p>
          <a:p>
            <a:r>
              <a:rPr lang="es-SV" dirty="0" smtClean="0"/>
              <a:t>Mal servicio</a:t>
            </a:r>
          </a:p>
          <a:p>
            <a:r>
              <a:rPr lang="es-SV" dirty="0" smtClean="0"/>
              <a:t>Inseguridad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A. </a:t>
            </a:r>
            <a:r>
              <a:rPr lang="es-S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educadictos.com/wp-content/uploads/2013/11/mas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3847"/>
            <a:ext cx="4724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inapsit.com/wp-content/uploads/2013/04/imag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84" y="2063821"/>
            <a:ext cx="3314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9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 los Vínculos Emocionales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123767"/>
            <a:ext cx="5181600" cy="4053195"/>
          </a:xfrm>
        </p:spPr>
        <p:txBody>
          <a:bodyPr>
            <a:normAutofit/>
          </a:bodyPr>
          <a:lstStyle/>
          <a:p>
            <a:r>
              <a:rPr lang="es-SV" dirty="0" smtClean="0"/>
              <a:t>Satisfacer las </a:t>
            </a:r>
            <a:r>
              <a:rPr lang="es-SV" b="1" i="1" dirty="0" smtClean="0"/>
              <a:t>“Necesidades Intangibles” </a:t>
            </a:r>
            <a:r>
              <a:rPr lang="es-SV" dirty="0" smtClean="0"/>
              <a:t>crean vínculos emocionales fuertes a la hora de comprar.</a:t>
            </a:r>
          </a:p>
          <a:p>
            <a:r>
              <a:rPr lang="es-SV" dirty="0" smtClean="0"/>
              <a:t>Estos se encuentran en la parte más alta de la pirámide.</a:t>
            </a:r>
            <a:endParaRPr lang="es-SV" dirty="0"/>
          </a:p>
        </p:txBody>
      </p:sp>
      <p:pic>
        <p:nvPicPr>
          <p:cNvPr id="8" name="Picture 2" descr="http://blogs.icemd.com/blog-estrategias-y-aspectos-relevantes-del-marketing-digital/wp-content/uploads/sites/783/2015/03/emociones-marc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1" y="1825625"/>
            <a:ext cx="42400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78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s-S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6781"/>
            <a:ext cx="5181600" cy="3870181"/>
          </a:xfrm>
        </p:spPr>
        <p:txBody>
          <a:bodyPr/>
          <a:lstStyle/>
          <a:p>
            <a:r>
              <a:rPr lang="es-SV" b="1" i="1" dirty="0"/>
              <a:t>Atributos</a:t>
            </a:r>
            <a:r>
              <a:rPr lang="es-SV" dirty="0"/>
              <a:t>: Pañales desechables</a:t>
            </a:r>
          </a:p>
          <a:p>
            <a:r>
              <a:rPr lang="es-SV" b="1" i="1" dirty="0"/>
              <a:t>Beneficios</a:t>
            </a:r>
            <a:r>
              <a:rPr lang="es-SV" dirty="0"/>
              <a:t>: Piel Seca para su bebé.</a:t>
            </a:r>
          </a:p>
          <a:p>
            <a:r>
              <a:rPr lang="es-SV" b="1" i="1" dirty="0"/>
              <a:t>Vínculo emocional</a:t>
            </a:r>
            <a:r>
              <a:rPr lang="es-SV" dirty="0"/>
              <a:t>: Nos preocupamos por que los bebés sean felices.</a:t>
            </a:r>
          </a:p>
          <a:p>
            <a:endParaRPr lang="en-US" dirty="0"/>
          </a:p>
        </p:txBody>
      </p:sp>
      <p:pic>
        <p:nvPicPr>
          <p:cNvPr id="7" name="Picture 2" descr="http://forthemommas.com/wp-content/uploads/2014/09/pamp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2" y="1235998"/>
            <a:ext cx="3581400" cy="26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stoeshumdigital.files.wordpress.com/2008/09/pampers-nenitos-que-giran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69" y="4281055"/>
            <a:ext cx="3671340" cy="25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4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Percepciones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agustincaceres.com/wp-content/uploads/2010/10/Negociacio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9" y="-35258"/>
            <a:ext cx="5690944" cy="68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5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dreycoach.files.wordpress.com/2015/02/percepcion-realida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3" y="145473"/>
            <a:ext cx="9371522" cy="66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43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Percepciones como criterio de evaluación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Criterio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3138054"/>
            <a:ext cx="5157787" cy="185997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s-SV" dirty="0" smtClean="0"/>
              <a:t>Excelente Calidad</a:t>
            </a:r>
          </a:p>
          <a:p>
            <a:r>
              <a:rPr lang="es-SV" dirty="0" smtClean="0"/>
              <a:t>Buena Calidad</a:t>
            </a:r>
          </a:p>
          <a:p>
            <a:r>
              <a:rPr lang="es-SV" dirty="0" smtClean="0"/>
              <a:t>Calidad Promedio</a:t>
            </a:r>
          </a:p>
          <a:p>
            <a:r>
              <a:rPr lang="es-SV" dirty="0" smtClean="0"/>
              <a:t>Baja Calidad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SV" dirty="0" smtClean="0"/>
              <a:t>Estímulos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241964" cy="3968461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s-SV" dirty="0" smtClean="0"/>
              <a:t>Empaque</a:t>
            </a:r>
          </a:p>
          <a:p>
            <a:r>
              <a:rPr lang="es-SV" b="1" i="1" dirty="0" smtClean="0"/>
              <a:t>Publicidad</a:t>
            </a:r>
          </a:p>
          <a:p>
            <a:r>
              <a:rPr lang="es-SV" dirty="0" smtClean="0"/>
              <a:t>Precio</a:t>
            </a:r>
          </a:p>
          <a:p>
            <a:r>
              <a:rPr lang="es-SV" dirty="0" smtClean="0"/>
              <a:t>Testimonios / Opiniones</a:t>
            </a:r>
          </a:p>
          <a:p>
            <a:r>
              <a:rPr lang="es-SV" dirty="0" smtClean="0"/>
              <a:t>Facilidad de uso</a:t>
            </a:r>
          </a:p>
          <a:p>
            <a:r>
              <a:rPr lang="es-SV" dirty="0" smtClean="0"/>
              <a:t>Aroma</a:t>
            </a:r>
          </a:p>
          <a:p>
            <a:r>
              <a:rPr lang="es-SV" dirty="0" smtClean="0"/>
              <a:t>Asociaciones</a:t>
            </a:r>
          </a:p>
          <a:p>
            <a:r>
              <a:rPr lang="es-SV" dirty="0" smtClean="0"/>
              <a:t>Lugar de Venta</a:t>
            </a:r>
          </a:p>
          <a:p>
            <a:r>
              <a:rPr lang="es-SV" dirty="0" smtClean="0"/>
              <a:t>Personal de Servicio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0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compra el consumidor?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38247"/>
            <a:ext cx="5181600" cy="3838716"/>
          </a:xfrm>
        </p:spPr>
        <p:txBody>
          <a:bodyPr>
            <a:normAutofit lnSpcReduction="10000"/>
          </a:bodyPr>
          <a:lstStyle/>
          <a:p>
            <a:r>
              <a:rPr lang="es-SV" sz="3200" dirty="0" smtClean="0">
                <a:solidFill>
                  <a:srgbClr val="002060"/>
                </a:solidFill>
              </a:rPr>
              <a:t>Factores Externos</a:t>
            </a:r>
          </a:p>
          <a:p>
            <a:r>
              <a:rPr lang="es-SV" sz="3200" dirty="0" smtClean="0">
                <a:solidFill>
                  <a:srgbClr val="002060"/>
                </a:solidFill>
              </a:rPr>
              <a:t>Factores Internos</a:t>
            </a:r>
          </a:p>
          <a:p>
            <a:pPr marL="0" indent="0">
              <a:buNone/>
            </a:pPr>
            <a:endParaRPr lang="es-SV" sz="3200" dirty="0" smtClean="0"/>
          </a:p>
          <a:p>
            <a:r>
              <a:rPr lang="es-SV" sz="3200" dirty="0" smtClean="0"/>
              <a:t>Factores Racionales</a:t>
            </a:r>
          </a:p>
          <a:p>
            <a:r>
              <a:rPr lang="es-SV" sz="3200" dirty="0" smtClean="0"/>
              <a:t>Factores Emocionales</a:t>
            </a:r>
          </a:p>
          <a:p>
            <a:r>
              <a:rPr lang="es-SV" sz="3200" dirty="0" smtClean="0"/>
              <a:t>Factores Conscientes</a:t>
            </a:r>
          </a:p>
          <a:p>
            <a:r>
              <a:rPr lang="es-SV" sz="3200" dirty="0" smtClean="0"/>
              <a:t>Factores Inconscientes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9218" name="Picture 2" descr="http://designobserver.com/media/images/37588-family-brands1_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8247"/>
            <a:ext cx="5181600" cy="33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5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://www.carmenes.org/imagenes/ze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9702" name="Picture 6" descr="http://1.bp.blogspot.com/-SeeGyNPI-rI/Ts_2kbgTnGI/AAAAAAAAAF0/eCYLWQYC-cE/s1600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" y="256077"/>
            <a:ext cx="4572000" cy="39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psyma.com/assets/Uploads/www.hasanpartners.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3" y="4239835"/>
            <a:ext cx="3510219" cy="19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://mercacdnzone2.grupodecomunicac.netdna-cdn.com/wp-content/uploads/2014/03/9_packaging_galletas-644x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3299383"/>
            <a:ext cx="5963469" cy="33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dineroclub.net/wp-content/uploads/2011/06/pack6-300x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01" y="758592"/>
            <a:ext cx="3605367" cy="22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42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Conociendo La Escritura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“</a:t>
            </a:r>
            <a:r>
              <a:rPr lang="es-SV" sz="3600" dirty="0"/>
              <a:t>Y Jehová respondió a Samuel: No mires a su parecer, ni a lo grande de su estatura, porque yo lo desecho</a:t>
            </a:r>
            <a:r>
              <a:rPr lang="es-SV" sz="3600" dirty="0" smtClean="0"/>
              <a:t>; porque </a:t>
            </a:r>
            <a:r>
              <a:rPr lang="es-SV" sz="3600" dirty="0"/>
              <a:t>Jehová no mira lo </a:t>
            </a:r>
            <a:r>
              <a:rPr lang="es-SV" sz="3600" dirty="0" smtClean="0"/>
              <a:t>que mira</a:t>
            </a:r>
            <a:r>
              <a:rPr lang="es-SV" sz="3600" dirty="0"/>
              <a:t> el hombre; pues </a:t>
            </a:r>
            <a:r>
              <a:rPr lang="es-SV" sz="3600" b="1" i="1" dirty="0"/>
              <a:t>el hombre mira</a:t>
            </a:r>
            <a:r>
              <a:rPr lang="es-SV" b="1" i="1" dirty="0"/>
              <a:t> </a:t>
            </a:r>
            <a:r>
              <a:rPr lang="es-SV" sz="3600" b="1" i="1" dirty="0"/>
              <a:t>lo que está delante de sus ojos</a:t>
            </a:r>
            <a:r>
              <a:rPr lang="es-SV" sz="3600" dirty="0"/>
              <a:t>, pero Jehová mira el corazón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2800" dirty="0" smtClean="0"/>
              <a:t>1 Samuel 16:7</a:t>
            </a:r>
          </a:p>
        </p:txBody>
      </p:sp>
    </p:spTree>
    <p:extLst>
      <p:ext uri="{BB962C8B-B14F-4D97-AF65-F5344CB8AC3E}">
        <p14:creationId xmlns:p14="http://schemas.microsoft.com/office/powerpoint/2010/main" val="295643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Atención Selectiva como Filtro de Información.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4773"/>
            <a:ext cx="5181600" cy="4501317"/>
          </a:xfrm>
        </p:spPr>
        <p:txBody>
          <a:bodyPr>
            <a:normAutofit/>
          </a:bodyPr>
          <a:lstStyle/>
          <a:p>
            <a:r>
              <a:rPr lang="es-SV" sz="3200" dirty="0" smtClean="0"/>
              <a:t>Una persona promedio en Estados Unidos está expuesta a un total de </a:t>
            </a:r>
            <a:r>
              <a:rPr lang="es-SV" sz="3200" b="1" i="1" dirty="0" smtClean="0"/>
              <a:t>1,500 anuncios </a:t>
            </a:r>
            <a:r>
              <a:rPr lang="es-SV" sz="3200" dirty="0" smtClean="0"/>
              <a:t>de marca por día.</a:t>
            </a:r>
          </a:p>
          <a:p>
            <a:r>
              <a:rPr lang="es-SV" sz="3200" dirty="0" smtClean="0"/>
              <a:t>Es el proceso por el cual la mente </a:t>
            </a:r>
            <a:r>
              <a:rPr lang="es-SV" sz="3200" b="1" i="1" dirty="0" smtClean="0"/>
              <a:t>filtra los estímulos</a:t>
            </a:r>
            <a:r>
              <a:rPr lang="es-SV" sz="3200" dirty="0" smtClean="0"/>
              <a:t>.</a:t>
            </a:r>
          </a:p>
          <a:p>
            <a:r>
              <a:rPr lang="es-SV" sz="3200" dirty="0" smtClean="0"/>
              <a:t>El reto está en </a:t>
            </a:r>
            <a:r>
              <a:rPr lang="es-SV" sz="3200" b="1" i="1" dirty="0" smtClean="0"/>
              <a:t>captar la atención. </a:t>
            </a:r>
            <a:endParaRPr lang="en-US" sz="3200" b="1" i="1" dirty="0"/>
          </a:p>
        </p:txBody>
      </p:sp>
      <p:pic>
        <p:nvPicPr>
          <p:cNvPr id="5124" name="Picture 4" descr="http://wikitemo.wikispaces.com/file/view/visual.jpg/309709448/654x441/vis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71" y="1690688"/>
            <a:ext cx="3596640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s.tnsglobal.com/.a/6a00e54f02f94988340191021cdcc7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93" y="4356290"/>
            <a:ext cx="4743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3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estímulos notarán los consumidores?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82763"/>
            <a:ext cx="10515600" cy="4351338"/>
          </a:xfrm>
        </p:spPr>
        <p:txBody>
          <a:bodyPr/>
          <a:lstStyle/>
          <a:p>
            <a:r>
              <a:rPr lang="es-SV" dirty="0" smtClean="0"/>
              <a:t>Los est</a:t>
            </a:r>
            <a:r>
              <a:rPr lang="es-SV" dirty="0"/>
              <a:t>í</a:t>
            </a:r>
            <a:r>
              <a:rPr lang="es-SV" dirty="0" smtClean="0"/>
              <a:t>mulos relacionados con sus </a:t>
            </a:r>
            <a:r>
              <a:rPr lang="es-SV" b="1" i="1" dirty="0" smtClean="0"/>
              <a:t>necesidades actuales</a:t>
            </a:r>
            <a:r>
              <a:rPr lang="es-SV" dirty="0" smtClean="0"/>
              <a:t>.</a:t>
            </a:r>
          </a:p>
          <a:p>
            <a:r>
              <a:rPr lang="es-SV" dirty="0" smtClean="0"/>
              <a:t>Los estímulos que estén acordes a </a:t>
            </a:r>
            <a:r>
              <a:rPr lang="es-SV" b="1" i="1" dirty="0" smtClean="0"/>
              <a:t>sus expectativas</a:t>
            </a:r>
            <a:r>
              <a:rPr lang="es-SV" dirty="0" smtClean="0"/>
              <a:t>.</a:t>
            </a:r>
          </a:p>
          <a:p>
            <a:r>
              <a:rPr lang="es-SV" dirty="0" smtClean="0"/>
              <a:t>Los estímulos que se desvían mucho </a:t>
            </a:r>
            <a:r>
              <a:rPr lang="es-SV" b="1" i="1" dirty="0" smtClean="0"/>
              <a:t>de lo común</a:t>
            </a:r>
            <a:r>
              <a:rPr lang="es-SV" dirty="0" smtClean="0"/>
              <a:t>. </a:t>
            </a:r>
          </a:p>
          <a:p>
            <a:endParaRPr lang="en-US" dirty="0"/>
          </a:p>
        </p:txBody>
      </p:sp>
      <p:pic>
        <p:nvPicPr>
          <p:cNvPr id="6146" name="Picture 2" descr="http://cdn.wonderfulengineering.com/wp-content/uploads/2014/05/9.-Adidas-60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2374"/>
            <a:ext cx="5160818" cy="30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-CwRJzycee0A/U0rXpHHMeUI/AAAAAAAAAGc/FZTSDC5sLmY/s1600/1533936_10152067272618961_2084984577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20" y="3522374"/>
            <a:ext cx="3065607" cy="30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5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decisión de Compra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eumed.net/libros-gratis/2012b/1217/pasos_decic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342" y="1606548"/>
            <a:ext cx="4349976" cy="52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005053" y="-256662"/>
            <a:ext cx="5601928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 descr="http://www.neurosciencemarketing.com/blog/wp-content/photos/Fries_or_Sal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08981"/>
            <a:ext cx="51816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9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 de Selección de Compra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9" y="1825624"/>
            <a:ext cx="10719567" cy="4825899"/>
          </a:xfrm>
        </p:spPr>
      </p:pic>
      <p:sp>
        <p:nvSpPr>
          <p:cNvPr id="3" name="CuadroTexto 2"/>
          <p:cNvSpPr txBox="1"/>
          <p:nvPr/>
        </p:nvSpPr>
        <p:spPr>
          <a:xfrm>
            <a:off x="5678129" y="6105832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(Fuente: Dirección de Marketing, de </a:t>
            </a:r>
            <a:r>
              <a:rPr lang="es-SV" dirty="0" err="1" smtClean="0"/>
              <a:t>Kotler</a:t>
            </a:r>
            <a:r>
              <a:rPr lang="es-SV" dirty="0" smtClean="0"/>
              <a:t> y Keller,14E)</a:t>
            </a:r>
            <a:endParaRPr lang="es-SV" dirty="0"/>
          </a:p>
        </p:txBody>
      </p:sp>
      <p:sp>
        <p:nvSpPr>
          <p:cNvPr id="4" name="CuadroTexto 3"/>
          <p:cNvSpPr txBox="1"/>
          <p:nvPr/>
        </p:nvSpPr>
        <p:spPr>
          <a:xfrm>
            <a:off x="3008671" y="5159337"/>
            <a:ext cx="188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Marcas Conocidas</a:t>
            </a:r>
            <a:endParaRPr lang="es-SV" dirty="0"/>
          </a:p>
        </p:txBody>
      </p:sp>
      <p:sp>
        <p:nvSpPr>
          <p:cNvPr id="5" name="CuadroTexto 4"/>
          <p:cNvSpPr txBox="1"/>
          <p:nvPr/>
        </p:nvSpPr>
        <p:spPr>
          <a:xfrm>
            <a:off x="5272662" y="4513006"/>
            <a:ext cx="216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Cumplen los criterios</a:t>
            </a:r>
          </a:p>
          <a:p>
            <a:r>
              <a:rPr lang="es-SV" dirty="0" smtClean="0"/>
              <a:t>Iniciales de compra</a:t>
            </a:r>
            <a:endParaRPr lang="es-SV" dirty="0"/>
          </a:p>
        </p:txBody>
      </p:sp>
      <p:sp>
        <p:nvSpPr>
          <p:cNvPr id="6" name="CuadroTexto 5"/>
          <p:cNvSpPr txBox="1"/>
          <p:nvPr/>
        </p:nvSpPr>
        <p:spPr>
          <a:xfrm>
            <a:off x="7515539" y="3866675"/>
            <a:ext cx="206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Se acercan más a lo </a:t>
            </a:r>
          </a:p>
          <a:p>
            <a:r>
              <a:rPr lang="es-SV" dirty="0"/>
              <a:t>q</a:t>
            </a:r>
            <a:r>
              <a:rPr lang="es-SV" dirty="0" smtClean="0"/>
              <a:t>ue deseo</a:t>
            </a:r>
            <a:endParaRPr lang="es-SV" dirty="0"/>
          </a:p>
        </p:txBody>
      </p:sp>
      <p:sp>
        <p:nvSpPr>
          <p:cNvPr id="9" name="CuadroTexto 8"/>
          <p:cNvSpPr txBox="1"/>
          <p:nvPr/>
        </p:nvSpPr>
        <p:spPr>
          <a:xfrm>
            <a:off x="9746829" y="3365564"/>
            <a:ext cx="1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Marca con mayor beneficio /costo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16130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la Jerarquía de los Atributos y su Relevancia y Expresarlo de forma clara.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30594" y="1825625"/>
            <a:ext cx="4589206" cy="4351338"/>
          </a:xfrm>
        </p:spPr>
        <p:txBody>
          <a:bodyPr/>
          <a:lstStyle/>
          <a:p>
            <a:r>
              <a:rPr lang="es-SV" dirty="0" smtClean="0"/>
              <a:t>Precio</a:t>
            </a:r>
          </a:p>
          <a:p>
            <a:r>
              <a:rPr lang="es-SV" dirty="0" smtClean="0"/>
              <a:t>Desempeño</a:t>
            </a:r>
          </a:p>
          <a:p>
            <a:r>
              <a:rPr lang="es-SV" dirty="0" smtClean="0"/>
              <a:t>Imagen</a:t>
            </a:r>
          </a:p>
          <a:p>
            <a:r>
              <a:rPr lang="es-SV" dirty="0" smtClean="0"/>
              <a:t>Garantía</a:t>
            </a:r>
          </a:p>
          <a:p>
            <a:r>
              <a:rPr lang="es-SV" dirty="0" smtClean="0"/>
              <a:t>Seguridad</a:t>
            </a:r>
          </a:p>
          <a:p>
            <a:r>
              <a:rPr lang="es-SV" dirty="0" smtClean="0"/>
              <a:t>Nivel de Servicio</a:t>
            </a:r>
          </a:p>
          <a:p>
            <a:r>
              <a:rPr lang="es-SV" dirty="0" smtClean="0"/>
              <a:t>Valor de reventa</a:t>
            </a:r>
          </a:p>
          <a:p>
            <a:r>
              <a:rPr lang="es-SV" dirty="0" smtClean="0"/>
              <a:t>Repuestos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6" descr="http://2.bp.blogspot.com/-1dMcksgZ9Fs/T29bQJje3FI/AAAAAAAABWI/nfUhbt8Vf1s/s640/LAPT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3" y="1900894"/>
            <a:ext cx="5985387" cy="37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rriba y abajo 3"/>
          <p:cNvSpPr/>
          <p:nvPr/>
        </p:nvSpPr>
        <p:spPr>
          <a:xfrm>
            <a:off x="985683" y="2020529"/>
            <a:ext cx="322005" cy="3583823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Más 4"/>
          <p:cNvSpPr/>
          <p:nvPr/>
        </p:nvSpPr>
        <p:spPr>
          <a:xfrm>
            <a:off x="9830" y="1563329"/>
            <a:ext cx="914400" cy="914400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Menos 5"/>
          <p:cNvSpPr/>
          <p:nvPr/>
        </p:nvSpPr>
        <p:spPr>
          <a:xfrm>
            <a:off x="71283" y="5262563"/>
            <a:ext cx="914400" cy="91440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482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Riesgo Como Barrera de Compra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Funcional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Físico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Financiero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Social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Psicológico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3200" dirty="0" smtClean="0"/>
              <a:t>Riesgo de Oportunidad</a:t>
            </a:r>
          </a:p>
        </p:txBody>
      </p:sp>
      <p:pic>
        <p:nvPicPr>
          <p:cNvPr id="5124" name="Picture 4" descr="http://www.technoroar.com/wp-content/uploads/2012/02/MacBook-Air-Vs-HP-Folio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53" y="5292348"/>
            <a:ext cx="4567494" cy="15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reaksense.com/wp-content/uploads/2013/10/5-Tips-to-buy-Smartphone-MakeMeNoi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56" y="1825626"/>
            <a:ext cx="3503431" cy="2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93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afecta la intensidad del riesgo percibido?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7509"/>
            <a:ext cx="5181600" cy="3979453"/>
          </a:xfrm>
        </p:spPr>
        <p:txBody>
          <a:bodyPr>
            <a:normAutofit/>
          </a:bodyPr>
          <a:lstStyle/>
          <a:p>
            <a:r>
              <a:rPr lang="es-SV" sz="3200" b="1" i="1" dirty="0" smtClean="0"/>
              <a:t>Cantidad</a:t>
            </a:r>
            <a:r>
              <a:rPr lang="es-SV" sz="3200" dirty="0" smtClean="0"/>
              <a:t> de dinero en juego</a:t>
            </a:r>
          </a:p>
          <a:p>
            <a:r>
              <a:rPr lang="es-SV" sz="3200" dirty="0" smtClean="0"/>
              <a:t>La </a:t>
            </a:r>
            <a:r>
              <a:rPr lang="es-SV" sz="3200" b="1" i="1" dirty="0" smtClean="0"/>
              <a:t>magnitud</a:t>
            </a:r>
            <a:r>
              <a:rPr lang="es-SV" sz="3200" dirty="0" smtClean="0"/>
              <a:t> de la incertidumbre del atributo</a:t>
            </a:r>
          </a:p>
          <a:p>
            <a:r>
              <a:rPr lang="es-SV" sz="3200" dirty="0" smtClean="0"/>
              <a:t>La </a:t>
            </a:r>
            <a:r>
              <a:rPr lang="es-SV" sz="3200" b="1" i="1" dirty="0" smtClean="0"/>
              <a:t>confianza</a:t>
            </a:r>
            <a:r>
              <a:rPr lang="es-SV" sz="3200" dirty="0" smtClean="0"/>
              <a:t> en la marca o experiencias pasadas.</a:t>
            </a:r>
            <a:endParaRPr lang="en-US" sz="3200" dirty="0"/>
          </a:p>
        </p:txBody>
      </p:sp>
      <p:pic>
        <p:nvPicPr>
          <p:cNvPr id="6" name="Picture 2" descr="http://www.reeditor.com/img_col/col_9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3" y="1602267"/>
            <a:ext cx="2921870" cy="38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1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b="1" i="1" dirty="0" smtClean="0"/>
              <a:t>Identifique</a:t>
            </a:r>
            <a:r>
              <a:rPr lang="es-SV" sz="3200" dirty="0" smtClean="0"/>
              <a:t> claramente su segmento de mercado primario</a:t>
            </a:r>
          </a:p>
          <a:p>
            <a:r>
              <a:rPr lang="es-SV" sz="3200" b="1" i="1" dirty="0" smtClean="0"/>
              <a:t>Investigue</a:t>
            </a:r>
            <a:r>
              <a:rPr lang="es-SV" sz="3200" dirty="0" smtClean="0"/>
              <a:t> sus hábitos de compra.</a:t>
            </a:r>
          </a:p>
          <a:p>
            <a:r>
              <a:rPr lang="es-SV" sz="3200" b="1" i="1" dirty="0" smtClean="0"/>
              <a:t>Determine</a:t>
            </a:r>
            <a:r>
              <a:rPr lang="es-SV" sz="3200" dirty="0" smtClean="0"/>
              <a:t> sus principales motivadores.</a:t>
            </a:r>
          </a:p>
          <a:p>
            <a:r>
              <a:rPr lang="es-SV" sz="3200" b="1" i="1" dirty="0" smtClean="0"/>
              <a:t>Invierta</a:t>
            </a:r>
            <a:r>
              <a:rPr lang="es-SV" sz="3200" dirty="0" smtClean="0"/>
              <a:t> en la apariencia de su producto y todo lo relacionado, de forma que </a:t>
            </a:r>
            <a:r>
              <a:rPr lang="es-SV" sz="3200" b="1" i="1" dirty="0" smtClean="0"/>
              <a:t>mejore las percepciones </a:t>
            </a:r>
            <a:r>
              <a:rPr lang="es-SV" sz="3200" dirty="0" smtClean="0"/>
              <a:t>del cliente sobre su marca.</a:t>
            </a:r>
          </a:p>
          <a:p>
            <a:r>
              <a:rPr lang="es-SV" sz="3200" b="1" i="1" dirty="0" smtClean="0"/>
              <a:t>Asegúrese</a:t>
            </a:r>
            <a:r>
              <a:rPr lang="es-SV" sz="3200" dirty="0" smtClean="0"/>
              <a:t> de satisfacer </a:t>
            </a:r>
            <a:r>
              <a:rPr lang="es-SV" sz="3200" b="1" i="1" dirty="0" smtClean="0"/>
              <a:t>las necesidades </a:t>
            </a:r>
            <a:r>
              <a:rPr lang="es-SV" sz="3200" dirty="0" smtClean="0"/>
              <a:t>de sus clientes de forma </a:t>
            </a:r>
            <a:r>
              <a:rPr lang="es-SV" sz="3200" b="1" i="1" dirty="0" smtClean="0"/>
              <a:t>superior</a:t>
            </a:r>
            <a:r>
              <a:rPr lang="es-SV" sz="3200" dirty="0" smtClean="0"/>
              <a:t> que su competencia.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0166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factoresqueinfluyenpositivaementesobreelcomportamientodelconsumidor-141102034429-conversion-gate02/95/factores-que-influyen-positivamente-sobre-el-comportamiento-del-consumidor-2-638.jpg?cb=141489995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60" y="0"/>
            <a:ext cx="9133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74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 </a:t>
            </a: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Entendiendo Nuestras  Necesidades</a:t>
            </a:r>
            <a:b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la Perspectiva de Dios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78212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mayor necesidad del Hombre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“y </a:t>
            </a:r>
            <a:r>
              <a:rPr lang="es-ES" sz="3600" b="1" i="1" dirty="0"/>
              <a:t>te sustentó con maná</a:t>
            </a:r>
            <a:r>
              <a:rPr lang="es-ES" sz="3600" dirty="0"/>
              <a:t>, comida que no conocías tú, ni tus padres la habían conocido, para hacerte saber que </a:t>
            </a:r>
            <a:r>
              <a:rPr lang="es-ES" sz="3600" b="1" i="1" dirty="0"/>
              <a:t>no sólo de </a:t>
            </a:r>
            <a:r>
              <a:rPr lang="es-ES" sz="3600" b="1" i="1" dirty="0" smtClean="0"/>
              <a:t>pan vivirá </a:t>
            </a:r>
            <a:r>
              <a:rPr lang="es-ES" sz="3600" b="1" i="1" dirty="0"/>
              <a:t>el hombre</a:t>
            </a:r>
            <a:r>
              <a:rPr lang="es-ES" sz="3600" dirty="0"/>
              <a:t>, mas de todo lo que sale </a:t>
            </a:r>
            <a:r>
              <a:rPr lang="es-ES" sz="3600" b="1" i="1" dirty="0"/>
              <a:t>de la boca </a:t>
            </a:r>
            <a:r>
              <a:rPr lang="es-ES" sz="3600" b="1" i="1" dirty="0" smtClean="0"/>
              <a:t>de Jehová </a:t>
            </a:r>
            <a:r>
              <a:rPr lang="es-ES" sz="3600" dirty="0"/>
              <a:t>vivirá el hombre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Deuteronomio 8:3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67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Entendiendo las Prioridades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“¿</a:t>
            </a:r>
            <a:r>
              <a:rPr lang="es-ES" sz="3600" dirty="0"/>
              <a:t>Por qué gastáis el dinero en </a:t>
            </a:r>
            <a:r>
              <a:rPr lang="es-ES" sz="3600" b="1" i="1" dirty="0"/>
              <a:t>lo que no es pan</a:t>
            </a:r>
            <a:r>
              <a:rPr lang="es-ES" sz="3600" dirty="0"/>
              <a:t>, y vuestro trabajo en </a:t>
            </a:r>
            <a:r>
              <a:rPr lang="es-ES" sz="3600" b="1" i="1" dirty="0"/>
              <a:t>lo que no sacia</a:t>
            </a:r>
            <a:r>
              <a:rPr lang="es-ES" sz="3600" dirty="0"/>
              <a:t>? Oídme atentamente, y comed del bien, y </a:t>
            </a:r>
            <a:r>
              <a:rPr lang="es-ES" sz="3600" b="1" i="1" dirty="0"/>
              <a:t>se deleitará vuestra alma con </a:t>
            </a:r>
            <a:r>
              <a:rPr lang="es-ES" sz="3600" b="1" i="1" dirty="0" smtClean="0"/>
              <a:t>grosura</a:t>
            </a:r>
            <a:r>
              <a:rPr lang="es-ES" sz="3600" dirty="0" smtClean="0"/>
              <a:t>. Inclinad </a:t>
            </a:r>
            <a:r>
              <a:rPr lang="es-ES" sz="3600" dirty="0"/>
              <a:t>vuestro oído, y </a:t>
            </a:r>
            <a:r>
              <a:rPr lang="es-ES" sz="3600" b="1" i="1" dirty="0"/>
              <a:t>venid a mí</a:t>
            </a:r>
            <a:r>
              <a:rPr lang="es-ES" sz="3600" dirty="0"/>
              <a:t>; oíd, y vivirá vuestra </a:t>
            </a:r>
            <a:r>
              <a:rPr lang="es-ES" sz="3600" dirty="0" smtClean="0"/>
              <a:t>alma;”</a:t>
            </a:r>
          </a:p>
          <a:p>
            <a:pPr lvl="1"/>
            <a:r>
              <a:rPr lang="es-ES" dirty="0" smtClean="0"/>
              <a:t>Isaías 55:2-3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74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Meditando en nuestros caminos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“Pues </a:t>
            </a:r>
            <a:r>
              <a:rPr lang="es-ES" sz="3600" dirty="0"/>
              <a:t>así ha dicho Jehová de los ejércitos: Meditad bien sobre vuestros </a:t>
            </a:r>
            <a:r>
              <a:rPr lang="es-ES" sz="3600" dirty="0" smtClean="0"/>
              <a:t>caminos. Sembráis </a:t>
            </a:r>
            <a:r>
              <a:rPr lang="es-ES" sz="3600" dirty="0"/>
              <a:t>mucho, y </a:t>
            </a:r>
            <a:r>
              <a:rPr lang="es-ES" sz="3600" b="1" i="1" dirty="0"/>
              <a:t>recogéis poco</a:t>
            </a:r>
            <a:r>
              <a:rPr lang="es-ES" sz="3600" dirty="0"/>
              <a:t>; coméis, y </a:t>
            </a:r>
            <a:r>
              <a:rPr lang="es-ES" sz="3600" b="1" i="1" dirty="0"/>
              <a:t>no os saciáis</a:t>
            </a:r>
            <a:r>
              <a:rPr lang="es-ES" sz="3600" dirty="0"/>
              <a:t>; bebéis, y no quedáis satisfechos; os vestís, y </a:t>
            </a:r>
            <a:r>
              <a:rPr lang="es-ES" sz="3600" b="1" i="1" dirty="0"/>
              <a:t>no os calentáis</a:t>
            </a:r>
            <a:r>
              <a:rPr lang="es-ES" sz="3600" dirty="0"/>
              <a:t>; y el que trabaja a jornal recibe su jornal </a:t>
            </a:r>
            <a:r>
              <a:rPr lang="es-ES" sz="3600" b="1" i="1" dirty="0"/>
              <a:t>en saco roto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err="1" smtClean="0"/>
              <a:t>Hageo</a:t>
            </a:r>
            <a:r>
              <a:rPr lang="es-ES" dirty="0" smtClean="0"/>
              <a:t> 1:5-6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Cambiando las prioridades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09019"/>
            <a:ext cx="10515600" cy="4067944"/>
          </a:xfrm>
        </p:spPr>
        <p:txBody>
          <a:bodyPr/>
          <a:lstStyle/>
          <a:p>
            <a:r>
              <a:rPr lang="es-SV" sz="3600" dirty="0" smtClean="0"/>
              <a:t>“Por </a:t>
            </a:r>
            <a:r>
              <a:rPr lang="es-SV" sz="3600" dirty="0"/>
              <a:t>tanto os digo: No os afanéis por vuestra vida, qué habéis de comer o qué habéis de beber; ni por vuestro cuerpo, qué habéis de vestir. ¿</a:t>
            </a:r>
            <a:r>
              <a:rPr lang="es-SV" sz="3600" b="1" i="1" dirty="0"/>
              <a:t>No es la vida más que el alimento, y el cuerpo más que el vestid</a:t>
            </a:r>
            <a:r>
              <a:rPr lang="es-SV" sz="3600" b="1" dirty="0"/>
              <a:t>o</a:t>
            </a:r>
            <a:r>
              <a:rPr lang="es-SV" sz="3600" dirty="0" smtClean="0"/>
              <a:t>?”</a:t>
            </a:r>
          </a:p>
          <a:p>
            <a:pPr lvl="1"/>
            <a:r>
              <a:rPr lang="es-SV" dirty="0" smtClean="0"/>
              <a:t>Mateo 6:25</a:t>
            </a:r>
          </a:p>
        </p:txBody>
      </p:sp>
    </p:spTree>
    <p:extLst>
      <p:ext uri="{BB962C8B-B14F-4D97-AF65-F5344CB8AC3E}">
        <p14:creationId xmlns:p14="http://schemas.microsoft.com/office/powerpoint/2010/main" val="815761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Dios cuida de las aves….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625" y="1984375"/>
            <a:ext cx="10515600" cy="4351338"/>
          </a:xfrm>
        </p:spPr>
        <p:txBody>
          <a:bodyPr>
            <a:normAutofit/>
          </a:bodyPr>
          <a:lstStyle/>
          <a:p>
            <a:r>
              <a:rPr lang="es-SV" sz="3600" dirty="0" smtClean="0"/>
              <a:t>“Mirad </a:t>
            </a:r>
            <a:r>
              <a:rPr lang="es-SV" sz="3600" dirty="0"/>
              <a:t>las aves del cielo, que no siembran, ni siegan, ni recogen en graneros; y vuestro Padre celestial las alimenta. ¿</a:t>
            </a:r>
            <a:r>
              <a:rPr lang="es-SV" sz="3600" b="1" i="1" dirty="0" smtClean="0"/>
              <a:t>No </a:t>
            </a:r>
            <a:r>
              <a:rPr lang="es-SV" sz="3600" b="1" i="1" dirty="0"/>
              <a:t>valéis vosotros mucho más que ellas</a:t>
            </a:r>
            <a:r>
              <a:rPr lang="es-SV" sz="3600" dirty="0" smtClean="0"/>
              <a:t>?”</a:t>
            </a:r>
          </a:p>
          <a:p>
            <a:pPr lvl="1"/>
            <a:r>
              <a:rPr lang="es-SV" sz="3200" dirty="0" smtClean="0"/>
              <a:t>Mateo 6:26</a:t>
            </a:r>
          </a:p>
          <a:p>
            <a:pPr lvl="1"/>
            <a:endParaRPr lang="es-SV" sz="3200" dirty="0"/>
          </a:p>
        </p:txBody>
      </p:sp>
      <p:pic>
        <p:nvPicPr>
          <p:cNvPr id="30724" name="Picture 4" descr="https://palabrasdeezperanza.files.wordpress.com/2012/10/fe-en-jesu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7" y="4297311"/>
            <a:ext cx="3109452" cy="23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2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Dios cuida de las flores…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14" y="1825625"/>
            <a:ext cx="10504086" cy="4303951"/>
          </a:xfrm>
        </p:spPr>
        <p:txBody>
          <a:bodyPr>
            <a:normAutofit/>
          </a:bodyPr>
          <a:lstStyle/>
          <a:p>
            <a:r>
              <a:rPr lang="es-SV" sz="3600" dirty="0" smtClean="0"/>
              <a:t>“ </a:t>
            </a:r>
            <a:r>
              <a:rPr lang="es-SV" sz="3200" dirty="0" smtClean="0"/>
              <a:t>Y por el vestido, ¿por qué os afanáis? Considerad los lirios del campo, cómo crecen: </a:t>
            </a:r>
            <a:r>
              <a:rPr lang="es-SV" sz="3200" b="1" i="1" dirty="0" smtClean="0"/>
              <a:t>no trabajan ni hilan</a:t>
            </a:r>
            <a:r>
              <a:rPr lang="es-SV" sz="3200" dirty="0" smtClean="0"/>
              <a:t>; pero os digo que </a:t>
            </a:r>
            <a:r>
              <a:rPr lang="es-SV" sz="3200" b="1" i="1" dirty="0" smtClean="0"/>
              <a:t>ni aún Salomón </a:t>
            </a:r>
            <a:r>
              <a:rPr lang="es-SV" sz="3200" dirty="0" smtClean="0"/>
              <a:t>con toda su gloria </a:t>
            </a:r>
            <a:r>
              <a:rPr lang="es-SV" sz="3200" b="1" i="1" dirty="0" smtClean="0"/>
              <a:t>se vistió así </a:t>
            </a:r>
            <a:r>
              <a:rPr lang="es-SV" sz="3200" dirty="0" smtClean="0"/>
              <a:t>como uno de ellos. Y si la hierba del campo, que hoy es, y mañana se hecha en el horno, Dios la viste así, </a:t>
            </a:r>
            <a:r>
              <a:rPr lang="es-SV" sz="3200" b="1" i="1" dirty="0" smtClean="0"/>
              <a:t>¿no hará mucho más a vosotros, hombres de poca fe</a:t>
            </a:r>
            <a:r>
              <a:rPr lang="es-SV" sz="3200" dirty="0" smtClean="0"/>
              <a:t>?</a:t>
            </a:r>
          </a:p>
          <a:p>
            <a:pPr lvl="1"/>
            <a:r>
              <a:rPr lang="es-SV" dirty="0" smtClean="0"/>
              <a:t>Mateo 6:28-30</a:t>
            </a:r>
            <a:endParaRPr lang="en-US" dirty="0"/>
          </a:p>
        </p:txBody>
      </p:sp>
      <p:pic>
        <p:nvPicPr>
          <p:cNvPr id="1026" name="Picture 2" descr="https://zambullida.files.wordpress.com/2010/04/lirio20silvestre2_jp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3" y="4610497"/>
            <a:ext cx="2884920" cy="21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06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cuidará de mí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4000" dirty="0" smtClean="0"/>
              <a:t>“Mas </a:t>
            </a:r>
            <a:r>
              <a:rPr lang="es-SV" sz="4000" dirty="0"/>
              <a:t>buscad </a:t>
            </a:r>
            <a:r>
              <a:rPr lang="es-SV" sz="4000" b="1" i="1" dirty="0"/>
              <a:t>primeramente</a:t>
            </a:r>
            <a:r>
              <a:rPr lang="es-SV" sz="4000" dirty="0"/>
              <a:t> el reino de Dios y su justicia, </a:t>
            </a:r>
            <a:r>
              <a:rPr lang="es-SV" sz="4000" b="1" i="1" dirty="0"/>
              <a:t>y </a:t>
            </a:r>
            <a:r>
              <a:rPr lang="es-SV" sz="4000" b="1" i="1" dirty="0" smtClean="0"/>
              <a:t>todas estas </a:t>
            </a:r>
            <a:r>
              <a:rPr lang="es-SV" sz="4000" b="1" i="1" dirty="0"/>
              <a:t>cosas </a:t>
            </a:r>
            <a:r>
              <a:rPr lang="es-SV" sz="4000" dirty="0"/>
              <a:t>os serán añadidas</a:t>
            </a:r>
            <a:r>
              <a:rPr lang="es-SV" sz="4000" dirty="0" smtClean="0"/>
              <a:t>.”</a:t>
            </a:r>
          </a:p>
          <a:p>
            <a:pPr lvl="1"/>
            <a:r>
              <a:rPr lang="es-SV" sz="3600" dirty="0" smtClean="0"/>
              <a:t>Mateo 6:33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838262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provee para el hombre todo lo que necesita.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38914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Físicas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“No </a:t>
            </a:r>
            <a:r>
              <a:rPr lang="es-SV" sz="3600" dirty="0"/>
              <a:t>os afanéis, pues, diciendo: ¿</a:t>
            </a:r>
            <a:r>
              <a:rPr lang="es-SV" sz="3600" b="1" i="1" dirty="0"/>
              <a:t>Qué comeremos, o qué beberemos, o qué </a:t>
            </a:r>
            <a:r>
              <a:rPr lang="es-SV" sz="3600" b="1" i="1" dirty="0" smtClean="0"/>
              <a:t>vestiremos</a:t>
            </a:r>
            <a:r>
              <a:rPr lang="es-SV" sz="3600" dirty="0" smtClean="0"/>
              <a:t>? Porque </a:t>
            </a:r>
            <a:r>
              <a:rPr lang="es-SV" sz="3600" dirty="0"/>
              <a:t>los gentiles buscan todas estas cosas; </a:t>
            </a:r>
            <a:r>
              <a:rPr lang="es-SV" sz="3600" b="1" i="1" dirty="0"/>
              <a:t>pero vuestro Padre celestial</a:t>
            </a:r>
            <a:r>
              <a:rPr lang="es-SV" sz="3600" dirty="0"/>
              <a:t> sabe que tenéis necesidad de todas estas cosas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3200" dirty="0" smtClean="0"/>
              <a:t>Mateo 6:31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376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EFECTO FINANCIERO DEL 2008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25898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Temor en los consumidores / especulación</a:t>
            </a:r>
          </a:p>
          <a:p>
            <a:r>
              <a:rPr lang="es-SV" dirty="0" smtClean="0"/>
              <a:t>Severa reducción del crédito</a:t>
            </a:r>
          </a:p>
          <a:p>
            <a:r>
              <a:rPr lang="es-SV" dirty="0" smtClean="0"/>
              <a:t>Aumento del desempleo</a:t>
            </a:r>
          </a:p>
          <a:p>
            <a:r>
              <a:rPr lang="es-SV" dirty="0" smtClean="0"/>
              <a:t>Reevaluación de las prioridades del gasto</a:t>
            </a:r>
          </a:p>
          <a:p>
            <a:r>
              <a:rPr lang="es-SV" dirty="0" smtClean="0"/>
              <a:t>Reducción en el nivel de consumo</a:t>
            </a:r>
          </a:p>
          <a:p>
            <a:r>
              <a:rPr lang="es-SV" dirty="0" smtClean="0"/>
              <a:t>Reducción del número de competidores.</a:t>
            </a:r>
          </a:p>
          <a:p>
            <a:r>
              <a:rPr lang="es-SV" dirty="0" smtClean="0"/>
              <a:t>Mayor interés en las “rebajas”.</a:t>
            </a:r>
          </a:p>
          <a:p>
            <a:endParaRPr lang="es-SV" dirty="0" smtClean="0"/>
          </a:p>
          <a:p>
            <a:endParaRPr lang="es-SV" dirty="0"/>
          </a:p>
          <a:p>
            <a:endParaRPr lang="en-US" dirty="0" smtClean="0"/>
          </a:p>
        </p:txBody>
      </p:sp>
      <p:pic>
        <p:nvPicPr>
          <p:cNvPr id="6" name="Picture 2" descr="https://ideasvida.files.wordpress.com/2008/10/dc8dfdc9f83294f1dffdc7f941d57b51lehman20desespera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94" y="1825625"/>
            <a:ext cx="3487994" cy="25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916994" y="4935283"/>
            <a:ext cx="426668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SV" sz="2000" b="1" dirty="0" smtClean="0"/>
              <a:t>10,000 casos de suicidio entre el 2008</a:t>
            </a:r>
          </a:p>
          <a:p>
            <a:r>
              <a:rPr lang="es-SV" sz="2000" b="1" dirty="0" smtClean="0"/>
              <a:t>y el 2011 debido a la crisis financiera.*</a:t>
            </a:r>
            <a:endParaRPr lang="es-SV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049729" y="6032090"/>
            <a:ext cx="26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*British </a:t>
            </a:r>
            <a:r>
              <a:rPr lang="es-SV" dirty="0" err="1" smtClean="0"/>
              <a:t>Journal</a:t>
            </a:r>
            <a:r>
              <a:rPr lang="es-SV" dirty="0" smtClean="0"/>
              <a:t> </a:t>
            </a:r>
            <a:r>
              <a:rPr lang="es-SV" dirty="0" err="1" smtClean="0"/>
              <a:t>Psychiatry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59399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Familiares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“ </a:t>
            </a:r>
            <a:r>
              <a:rPr lang="es-SV" sz="3600" dirty="0" smtClean="0"/>
              <a:t>Bienaventurado </a:t>
            </a:r>
            <a:r>
              <a:rPr lang="es-SV" sz="3600" dirty="0"/>
              <a:t>todo aquel que teme a </a:t>
            </a:r>
            <a:r>
              <a:rPr lang="es-SV" sz="3600" dirty="0" smtClean="0"/>
              <a:t>Jehová,</a:t>
            </a:r>
            <a:r>
              <a:rPr lang="es-SV" sz="3600" dirty="0"/>
              <a:t> </a:t>
            </a:r>
            <a:r>
              <a:rPr lang="es-SV" sz="3600" dirty="0" smtClean="0"/>
              <a:t>Que </a:t>
            </a:r>
            <a:r>
              <a:rPr lang="es-SV" sz="3600" dirty="0"/>
              <a:t>anda en sus </a:t>
            </a:r>
            <a:r>
              <a:rPr lang="es-SV" sz="3600" dirty="0" smtClean="0"/>
              <a:t>caminos. Cuando </a:t>
            </a:r>
            <a:r>
              <a:rPr lang="es-SV" sz="3600" dirty="0"/>
              <a:t>comieres el trabajo de tus </a:t>
            </a:r>
            <a:r>
              <a:rPr lang="es-SV" sz="3600" dirty="0" smtClean="0"/>
              <a:t>manos, Bienaventurado </a:t>
            </a:r>
            <a:r>
              <a:rPr lang="es-SV" sz="3600" dirty="0"/>
              <a:t>serás, y te irá </a:t>
            </a:r>
            <a:r>
              <a:rPr lang="es-SV" sz="3600" dirty="0" smtClean="0"/>
              <a:t>bien. </a:t>
            </a:r>
            <a:r>
              <a:rPr lang="es-SV" sz="3600" b="1" i="1" dirty="0" smtClean="0"/>
              <a:t>Tu </a:t>
            </a:r>
            <a:r>
              <a:rPr lang="es-SV" sz="3600" b="1" i="1" dirty="0"/>
              <a:t>mujer será como vid que lleva fruto a los lados de tu </a:t>
            </a:r>
            <a:r>
              <a:rPr lang="es-SV" sz="3600" b="1" i="1" dirty="0" smtClean="0"/>
              <a:t>casa; Tus </a:t>
            </a:r>
            <a:r>
              <a:rPr lang="es-SV" sz="3600" b="1" i="1" dirty="0"/>
              <a:t>hijos como plantas de olivo alrededor de tu </a:t>
            </a:r>
            <a:r>
              <a:rPr lang="es-SV" sz="3600" b="1" i="1" dirty="0" smtClean="0"/>
              <a:t>mesa. </a:t>
            </a:r>
            <a:r>
              <a:rPr lang="es-SV" sz="3600" dirty="0" smtClean="0"/>
              <a:t>He </a:t>
            </a:r>
            <a:r>
              <a:rPr lang="es-SV" sz="3600" dirty="0"/>
              <a:t>aquí que así será bendecido el </a:t>
            </a:r>
            <a:r>
              <a:rPr lang="es-SV" sz="3600" dirty="0" smtClean="0"/>
              <a:t>hombre que </a:t>
            </a:r>
            <a:r>
              <a:rPr lang="es-SV" sz="3600" dirty="0"/>
              <a:t>teme a Jehová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3200" dirty="0" smtClean="0"/>
              <a:t>Salmos 128:1-4</a:t>
            </a:r>
            <a:endParaRPr lang="es-SV" sz="32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85645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Protección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 smtClean="0"/>
              <a:t>“Los </a:t>
            </a:r>
            <a:r>
              <a:rPr lang="es-SV" sz="4000" dirty="0"/>
              <a:t>que confían en Jehová son </a:t>
            </a:r>
            <a:r>
              <a:rPr lang="es-SV" sz="4000" b="1" i="1" dirty="0"/>
              <a:t>como el monte de </a:t>
            </a:r>
            <a:r>
              <a:rPr lang="es-SV" sz="4000" b="1" i="1" dirty="0" smtClean="0"/>
              <a:t>Sion,</a:t>
            </a:r>
            <a:r>
              <a:rPr lang="es-SV" sz="4000" b="1" i="1" dirty="0"/>
              <a:t> </a:t>
            </a:r>
            <a:r>
              <a:rPr lang="es-SV" sz="4000" b="1" i="1" dirty="0" smtClean="0"/>
              <a:t>que </a:t>
            </a:r>
            <a:r>
              <a:rPr lang="es-SV" sz="4000" b="1" i="1" dirty="0"/>
              <a:t>no se mueve</a:t>
            </a:r>
            <a:r>
              <a:rPr lang="es-SV" sz="4000" dirty="0"/>
              <a:t>, sino que permanece para </a:t>
            </a:r>
            <a:r>
              <a:rPr lang="es-SV" sz="4000" dirty="0" smtClean="0"/>
              <a:t>siempre. Como </a:t>
            </a:r>
            <a:r>
              <a:rPr lang="es-SV" sz="4000" dirty="0"/>
              <a:t>Jerusalén tiene montes alrededor de </a:t>
            </a:r>
            <a:r>
              <a:rPr lang="es-SV" sz="4000" dirty="0" smtClean="0"/>
              <a:t>ella, </a:t>
            </a:r>
            <a:r>
              <a:rPr lang="es-SV" sz="4000" b="1" i="1" dirty="0" smtClean="0"/>
              <a:t>así </a:t>
            </a:r>
            <a:r>
              <a:rPr lang="es-SV" sz="4000" b="1" i="1" dirty="0"/>
              <a:t>Jehová está alrededor de su </a:t>
            </a:r>
            <a:r>
              <a:rPr lang="es-SV" sz="4000" b="1" i="1" dirty="0" smtClean="0"/>
              <a:t>pueblo desde </a:t>
            </a:r>
            <a:r>
              <a:rPr lang="es-SV" sz="4000" b="1" i="1" dirty="0"/>
              <a:t>ahora y para siempre</a:t>
            </a:r>
            <a:r>
              <a:rPr lang="es-SV" sz="4000" dirty="0" smtClean="0"/>
              <a:t>.”</a:t>
            </a:r>
            <a:endParaRPr lang="es-SV" sz="4000" dirty="0"/>
          </a:p>
          <a:p>
            <a:pPr lvl="1"/>
            <a:r>
              <a:rPr lang="es-SV" sz="2800" dirty="0" smtClean="0"/>
              <a:t>Salmos 125:1-2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960805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Pertenencia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“Porque </a:t>
            </a:r>
            <a:r>
              <a:rPr lang="es-SV" sz="3600" dirty="0"/>
              <a:t>así como el cuerpo es uno, y tiene muchos miembros, </a:t>
            </a:r>
            <a:r>
              <a:rPr lang="es-SV" sz="3600" b="1" i="1" dirty="0"/>
              <a:t>pero todos los miembros del cuerpo, siendo muchos, son un solo cuerpo</a:t>
            </a:r>
            <a:r>
              <a:rPr lang="es-SV" sz="3600" dirty="0"/>
              <a:t>, así también Cristo</a:t>
            </a:r>
            <a:r>
              <a:rPr lang="es-SV" sz="3600" dirty="0" smtClean="0"/>
              <a:t>.</a:t>
            </a:r>
            <a:r>
              <a:rPr lang="es-SV" sz="3600" b="1" baseline="30000" dirty="0"/>
              <a:t> </a:t>
            </a:r>
            <a:r>
              <a:rPr lang="es-SV" sz="3600" dirty="0"/>
              <a:t>Porque </a:t>
            </a:r>
            <a:r>
              <a:rPr lang="es-SV" sz="3600" b="1" i="1" dirty="0"/>
              <a:t>por un solo Espíritu </a:t>
            </a:r>
            <a:r>
              <a:rPr lang="es-SV" sz="3600" dirty="0"/>
              <a:t>fuimos todos bautizados en un cuerpo, sean judíos o griegos, sean esclavos o libres; y a todos </a:t>
            </a:r>
            <a:r>
              <a:rPr lang="es-SV" sz="3600" b="1" i="1" dirty="0"/>
              <a:t>se nos dio a beber de un mismo Espíritu</a:t>
            </a:r>
            <a:r>
              <a:rPr lang="es-SV" sz="3600" b="1" i="1" dirty="0" smtClean="0"/>
              <a:t>.”</a:t>
            </a:r>
            <a:endParaRPr lang="es-SV" sz="3600" b="1" i="1" dirty="0"/>
          </a:p>
          <a:p>
            <a:pPr lvl="1"/>
            <a:r>
              <a:rPr lang="es-SV" dirty="0" smtClean="0"/>
              <a:t>1 </a:t>
            </a:r>
            <a:r>
              <a:rPr lang="es-SV" dirty="0" err="1" smtClean="0"/>
              <a:t>Cor</a:t>
            </a:r>
            <a:r>
              <a:rPr lang="es-SV" dirty="0" smtClean="0"/>
              <a:t>. 12:13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54117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5469"/>
          </a:xfrm>
        </p:spPr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Estima 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SV" sz="4000" dirty="0" smtClean="0"/>
              <a:t>“Jehová </a:t>
            </a:r>
            <a:r>
              <a:rPr lang="es-SV" sz="4000" dirty="0"/>
              <a:t>se manifestó a mí hace ya mucho tiempo, diciendo: </a:t>
            </a:r>
            <a:r>
              <a:rPr lang="es-SV" sz="4000" b="1" dirty="0"/>
              <a:t>Con</a:t>
            </a:r>
            <a:r>
              <a:rPr lang="es-SV" sz="4000" dirty="0"/>
              <a:t> </a:t>
            </a:r>
            <a:r>
              <a:rPr lang="es-SV" sz="4000" b="1" dirty="0" smtClean="0"/>
              <a:t>amor eterno</a:t>
            </a:r>
            <a:r>
              <a:rPr lang="es-SV" sz="4000" dirty="0"/>
              <a:t> </a:t>
            </a:r>
            <a:r>
              <a:rPr lang="es-SV" sz="4000" b="1" dirty="0"/>
              <a:t>te</a:t>
            </a:r>
            <a:r>
              <a:rPr lang="es-SV" sz="4000" dirty="0"/>
              <a:t> </a:t>
            </a:r>
            <a:r>
              <a:rPr lang="es-SV" sz="4000" b="1" dirty="0"/>
              <a:t>he</a:t>
            </a:r>
            <a:r>
              <a:rPr lang="es-SV" sz="4000" dirty="0"/>
              <a:t> </a:t>
            </a:r>
            <a:r>
              <a:rPr lang="es-SV" sz="4000" b="1" dirty="0"/>
              <a:t>amado</a:t>
            </a:r>
            <a:r>
              <a:rPr lang="es-SV" sz="4000" dirty="0"/>
              <a:t>; por tanto, te prolongué mi misericordia</a:t>
            </a:r>
            <a:r>
              <a:rPr lang="es-SV" sz="4000" dirty="0" smtClean="0"/>
              <a:t>.”</a:t>
            </a:r>
          </a:p>
          <a:p>
            <a:pPr lvl="1"/>
            <a:r>
              <a:rPr lang="es-SV" sz="2800" dirty="0" smtClean="0"/>
              <a:t>Jeremías 31:3</a:t>
            </a:r>
          </a:p>
          <a:p>
            <a:pPr marL="457200" lvl="1" indent="0">
              <a:buNone/>
            </a:pPr>
            <a:endParaRPr lang="es-SV" sz="2800" dirty="0" smtClean="0"/>
          </a:p>
          <a:p>
            <a:r>
              <a:rPr lang="es-SV" sz="4000" dirty="0"/>
              <a:t>“ …porque </a:t>
            </a:r>
            <a:r>
              <a:rPr lang="es-SV" sz="4000" b="1" i="1" dirty="0"/>
              <a:t>el amor de Dios ha sido derramado </a:t>
            </a:r>
            <a:r>
              <a:rPr lang="es-SV" sz="4000" dirty="0"/>
              <a:t>en nuestros corazones </a:t>
            </a:r>
            <a:r>
              <a:rPr lang="es-SV" sz="4000" b="1" i="1" dirty="0"/>
              <a:t>por el Espíritu Santo </a:t>
            </a:r>
            <a:r>
              <a:rPr lang="es-SV" sz="4000" dirty="0"/>
              <a:t>que nos fue dado.”</a:t>
            </a:r>
          </a:p>
          <a:p>
            <a:pPr lvl="1"/>
            <a:r>
              <a:rPr lang="es-SV" dirty="0"/>
              <a:t>Romanos 5:5</a:t>
            </a:r>
          </a:p>
          <a:p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1284405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Comprensión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 smtClean="0"/>
              <a:t>“</a:t>
            </a:r>
            <a:r>
              <a:rPr lang="es-SV" sz="4000" dirty="0"/>
              <a:t>Como el padre se compadece de los hijos,</a:t>
            </a:r>
            <a:br>
              <a:rPr lang="es-SV" sz="4000" dirty="0"/>
            </a:br>
            <a:r>
              <a:rPr lang="es-SV" sz="4000" dirty="0" smtClean="0"/>
              <a:t>se </a:t>
            </a:r>
            <a:r>
              <a:rPr lang="es-SV" sz="4000" dirty="0"/>
              <a:t>compadece Jehová de los que le </a:t>
            </a:r>
            <a:r>
              <a:rPr lang="es-SV" sz="4000" dirty="0" smtClean="0"/>
              <a:t>temen. </a:t>
            </a:r>
            <a:r>
              <a:rPr lang="es-SV" sz="4000" b="1" i="1" dirty="0" smtClean="0"/>
              <a:t>porque </a:t>
            </a:r>
            <a:r>
              <a:rPr lang="es-SV" sz="4000" b="1" i="1" dirty="0"/>
              <a:t>él conoce nuestra </a:t>
            </a:r>
            <a:r>
              <a:rPr lang="es-SV" sz="4000" b="1" i="1" dirty="0" smtClean="0"/>
              <a:t>condición</a:t>
            </a:r>
            <a:r>
              <a:rPr lang="es-SV" sz="4000" dirty="0" smtClean="0"/>
              <a:t>; se </a:t>
            </a:r>
            <a:r>
              <a:rPr lang="es-SV" sz="4000" dirty="0"/>
              <a:t>acuerda de que somos polvo</a:t>
            </a:r>
            <a:r>
              <a:rPr lang="es-SV" sz="4000" dirty="0" smtClean="0"/>
              <a:t>.”</a:t>
            </a:r>
          </a:p>
          <a:p>
            <a:pPr lvl="1"/>
            <a:r>
              <a:rPr lang="es-SV" sz="2800" dirty="0" smtClean="0"/>
              <a:t>Salmos 103:13-14</a:t>
            </a:r>
            <a:endParaRPr lang="es-SV" sz="28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59263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Autorrealizació</a:t>
            </a:r>
            <a:r>
              <a:rPr lang="es-SV" b="1" dirty="0" smtClean="0"/>
              <a:t>n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sz="3600" dirty="0" smtClean="0"/>
              <a:t>“El </a:t>
            </a:r>
            <a:r>
              <a:rPr lang="es-SV" sz="3600" dirty="0"/>
              <a:t>respondió y dijo: Escrito está: </a:t>
            </a:r>
            <a:r>
              <a:rPr lang="es-SV" sz="3600" b="1" i="1" dirty="0"/>
              <a:t>No sólo de pan vivirá el hombre, </a:t>
            </a:r>
            <a:r>
              <a:rPr lang="es-SV" sz="3600" dirty="0"/>
              <a:t>sino de toda palabra que sale de la boca de Dios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2800" dirty="0" smtClean="0"/>
              <a:t>Mateo 4:4</a:t>
            </a:r>
          </a:p>
          <a:p>
            <a:pPr lvl="1"/>
            <a:endParaRPr lang="es-SV" sz="2800" dirty="0"/>
          </a:p>
          <a:p>
            <a:r>
              <a:rPr lang="es-SV" sz="3600" dirty="0" smtClean="0"/>
              <a:t>“El </a:t>
            </a:r>
            <a:r>
              <a:rPr lang="es-SV" sz="3600" dirty="0"/>
              <a:t>espíritu es el que da vida; la carne para nada aprovecha; </a:t>
            </a:r>
            <a:r>
              <a:rPr lang="es-SV" sz="3600" b="1" i="1" dirty="0"/>
              <a:t>las palabras que yo os he hablado son espíritu y son vida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2800" dirty="0" smtClean="0"/>
              <a:t>Juan 6:63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681691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Seguridad Eterna 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“De </a:t>
            </a:r>
            <a:r>
              <a:rPr lang="es-SV" sz="3600" dirty="0"/>
              <a:t>cierto, de cierto os digo: El que oye mi palabra, y cree al que me envió, </a:t>
            </a:r>
            <a:r>
              <a:rPr lang="es-SV" sz="3600" b="1" i="1" dirty="0"/>
              <a:t>tiene vida eterna</a:t>
            </a:r>
            <a:r>
              <a:rPr lang="es-SV" sz="3600" dirty="0"/>
              <a:t>; </a:t>
            </a:r>
            <a:r>
              <a:rPr lang="es-SV" sz="3600" b="1" i="1" dirty="0"/>
              <a:t>y no vendrá a condenación,</a:t>
            </a:r>
            <a:r>
              <a:rPr lang="es-SV" sz="3600" dirty="0"/>
              <a:t> </a:t>
            </a:r>
            <a:r>
              <a:rPr lang="es-SV" sz="3600" b="1" i="1" dirty="0"/>
              <a:t>mas ha pasado de muerte a vida</a:t>
            </a:r>
            <a:r>
              <a:rPr lang="es-SV" sz="3600" dirty="0" smtClean="0"/>
              <a:t>.</a:t>
            </a:r>
            <a:r>
              <a:rPr lang="es-SV" sz="3600" b="1" baseline="30000" dirty="0"/>
              <a:t>  </a:t>
            </a:r>
            <a:r>
              <a:rPr lang="es-SV" sz="3600" dirty="0"/>
              <a:t>De cierto, de cierto os digo: Viene la hora, y ahora es, cuando los muertos oirán la voz del Hijo de Dios; </a:t>
            </a:r>
            <a:r>
              <a:rPr lang="es-SV" sz="3600" b="1" i="1" dirty="0"/>
              <a:t>y los que la oyeren vivirán</a:t>
            </a:r>
            <a:r>
              <a:rPr lang="es-SV" sz="3600" b="1" i="1" dirty="0" smtClean="0"/>
              <a:t>.</a:t>
            </a:r>
            <a:r>
              <a:rPr lang="es-SV" sz="3600" dirty="0" smtClean="0"/>
              <a:t>”</a:t>
            </a:r>
          </a:p>
          <a:p>
            <a:pPr lvl="1"/>
            <a:r>
              <a:rPr lang="es-SV" sz="2800" dirty="0" smtClean="0"/>
              <a:t>Juan 5: 24-25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348401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SU NECESIDAD?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El </a:t>
            </a:r>
            <a:r>
              <a:rPr lang="es-SV" sz="3600" dirty="0"/>
              <a:t>es quien </a:t>
            </a:r>
            <a:r>
              <a:rPr lang="es-SV" sz="3600" b="1" i="1" dirty="0"/>
              <a:t>perdona</a:t>
            </a:r>
            <a:r>
              <a:rPr lang="es-SV" sz="3600" dirty="0"/>
              <a:t> todas tus iniquidades,</a:t>
            </a:r>
            <a:br>
              <a:rPr lang="es-SV" sz="3600" dirty="0"/>
            </a:br>
            <a:r>
              <a:rPr lang="es-SV" sz="3600" dirty="0"/>
              <a:t>El que </a:t>
            </a:r>
            <a:r>
              <a:rPr lang="es-SV" sz="3600" b="1" i="1" dirty="0"/>
              <a:t>sana</a:t>
            </a:r>
            <a:r>
              <a:rPr lang="es-SV" sz="3600" dirty="0"/>
              <a:t> todas tus dolencias</a:t>
            </a:r>
            <a:r>
              <a:rPr lang="es-SV" sz="3600" dirty="0" smtClean="0"/>
              <a:t>;”</a:t>
            </a:r>
            <a:endParaRPr lang="es-SV" sz="3600" dirty="0"/>
          </a:p>
          <a:p>
            <a:r>
              <a:rPr lang="es-SV" sz="3600" dirty="0" smtClean="0"/>
              <a:t>El </a:t>
            </a:r>
            <a:r>
              <a:rPr lang="es-SV" sz="3600" dirty="0"/>
              <a:t>que </a:t>
            </a:r>
            <a:r>
              <a:rPr lang="es-SV" sz="3600" b="1" i="1" dirty="0"/>
              <a:t>rescata</a:t>
            </a:r>
            <a:r>
              <a:rPr lang="es-SV" sz="3600" dirty="0"/>
              <a:t> del hoyo tu vida,</a:t>
            </a:r>
            <a:br>
              <a:rPr lang="es-SV" sz="3600" dirty="0"/>
            </a:br>
            <a:r>
              <a:rPr lang="es-SV" sz="3600" dirty="0"/>
              <a:t>El que </a:t>
            </a:r>
            <a:r>
              <a:rPr lang="es-SV" sz="3600" b="1" i="1" dirty="0"/>
              <a:t>te corona de favores </a:t>
            </a:r>
            <a:r>
              <a:rPr lang="es-SV" sz="3600" dirty="0"/>
              <a:t>y misericordias</a:t>
            </a:r>
            <a:r>
              <a:rPr lang="es-SV" sz="3600" dirty="0" smtClean="0"/>
              <a:t>;</a:t>
            </a:r>
            <a:endParaRPr lang="es-SV" sz="3600" dirty="0"/>
          </a:p>
          <a:p>
            <a:r>
              <a:rPr lang="es-SV" sz="3600" b="1" baseline="30000" dirty="0"/>
              <a:t> </a:t>
            </a:r>
            <a:r>
              <a:rPr lang="es-SV" sz="3600" dirty="0" smtClean="0"/>
              <a:t>El </a:t>
            </a:r>
            <a:r>
              <a:rPr lang="es-SV" sz="3600" dirty="0"/>
              <a:t>que </a:t>
            </a:r>
            <a:r>
              <a:rPr lang="es-SV" sz="3600" b="1" i="1" dirty="0"/>
              <a:t>sacia</a:t>
            </a:r>
            <a:r>
              <a:rPr lang="es-SV" sz="3600" dirty="0"/>
              <a:t> </a:t>
            </a:r>
            <a:r>
              <a:rPr lang="es-SV" sz="3600" b="1" i="1" dirty="0"/>
              <a:t>de bien </a:t>
            </a:r>
            <a:r>
              <a:rPr lang="es-SV" sz="3600" dirty="0"/>
              <a:t>tu boca</a:t>
            </a:r>
            <a:br>
              <a:rPr lang="es-SV" sz="3600" dirty="0"/>
            </a:br>
            <a:r>
              <a:rPr lang="es-SV" sz="3600" dirty="0"/>
              <a:t>De modo que te </a:t>
            </a:r>
            <a:r>
              <a:rPr lang="es-SV" sz="3600" b="1" i="1" dirty="0"/>
              <a:t>rejuvenezcas</a:t>
            </a:r>
            <a:r>
              <a:rPr lang="es-SV" sz="3600" dirty="0"/>
              <a:t> como el águila</a:t>
            </a:r>
            <a:r>
              <a:rPr lang="es-SV" sz="3600" dirty="0" smtClean="0"/>
              <a:t>.</a:t>
            </a:r>
          </a:p>
          <a:p>
            <a:pPr lvl="1"/>
            <a:r>
              <a:rPr lang="es-SV" sz="3200" dirty="0" smtClean="0"/>
              <a:t>Salmos 103:3-5</a:t>
            </a:r>
            <a:endParaRPr lang="es-SV" sz="32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3056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Conociendo la Escritura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i="1" dirty="0"/>
              <a:t>”Porque </a:t>
            </a:r>
            <a:r>
              <a:rPr lang="es-SV" sz="3200" b="1" i="1" dirty="0"/>
              <a:t>los que quieren enriquecerse caen en tentación y lazo</a:t>
            </a:r>
            <a:r>
              <a:rPr lang="es-SV" sz="3200" i="1" dirty="0"/>
              <a:t>, y en muchas codicias necias y dañosas, que hunden a los hombres en destrucción y perdición; porque </a:t>
            </a:r>
            <a:r>
              <a:rPr lang="es-SV" sz="3200" b="1" i="1" dirty="0"/>
              <a:t>raíz de todos los males es el amor al dinero</a:t>
            </a:r>
            <a:r>
              <a:rPr lang="es-SV" sz="3200" i="1" dirty="0"/>
              <a:t>, el cual codiciando algunos, se extraviaron de la fe, y fueron traspasados de muchos dolores</a:t>
            </a:r>
            <a:r>
              <a:rPr lang="es-SV" sz="3200" i="1" dirty="0" smtClean="0"/>
              <a:t>.”</a:t>
            </a:r>
          </a:p>
          <a:p>
            <a:r>
              <a:rPr lang="es-SV" i="1" dirty="0" smtClean="0"/>
              <a:t>1 Timoteo 6:9-10</a:t>
            </a:r>
            <a:endParaRPr lang="es-SV" dirty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69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está influyendo en el consumo?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669"/>
            <a:ext cx="10515600" cy="4351338"/>
          </a:xfrm>
        </p:spPr>
        <p:txBody>
          <a:bodyPr>
            <a:noAutofit/>
          </a:bodyPr>
          <a:lstStyle/>
          <a:p>
            <a:r>
              <a:rPr lang="es-SV" dirty="0" smtClean="0"/>
              <a:t>Avances tecnológicos </a:t>
            </a:r>
          </a:p>
          <a:p>
            <a:r>
              <a:rPr lang="es-SV" dirty="0" smtClean="0"/>
              <a:t>Mayor número de mujeres en la fuerza laboral </a:t>
            </a:r>
          </a:p>
          <a:p>
            <a:r>
              <a:rPr lang="es-SV" dirty="0"/>
              <a:t>Interés de ahorrar </a:t>
            </a:r>
            <a:r>
              <a:rPr lang="es-SV" dirty="0" smtClean="0"/>
              <a:t>tiempo</a:t>
            </a:r>
          </a:p>
          <a:p>
            <a:r>
              <a:rPr lang="es-SV" dirty="0" smtClean="0"/>
              <a:t>Mayor demanda de alimentos listos/ </a:t>
            </a:r>
            <a:r>
              <a:rPr lang="es-SV" dirty="0" err="1" smtClean="0"/>
              <a:t>precocidos</a:t>
            </a:r>
            <a:r>
              <a:rPr lang="es-SV" dirty="0" smtClean="0"/>
              <a:t>, comida rápida. </a:t>
            </a:r>
          </a:p>
          <a:p>
            <a:r>
              <a:rPr lang="es-SV" dirty="0" smtClean="0"/>
              <a:t>Mayor preocupación por la salud</a:t>
            </a:r>
          </a:p>
        </p:txBody>
      </p:sp>
      <p:pic>
        <p:nvPicPr>
          <p:cNvPr id="12292" name="Picture 4" descr="http://vignette3.wikia.nocookie.net/roblox/images/f/f4/Questionmark.png/revision/latest?cb=20120119031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39" y="8685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omosamigosdelatierra.org/00_imagenes/pap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9154"/>
            <a:ext cx="3114368" cy="22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4.bp.blogspot.com/-qf4dG11L_zw/UXEFf6tPhPI/AAAAAAAAAsc/L7FbEddtrRs/s1600/mediterranea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76" y="4400961"/>
            <a:ext cx="3301430" cy="24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Resultado de imagen para wraps de pollo grill mcdona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12300" name="Picture 12" descr="http://revistazonacentro.com/wp-content/uploads/2013/04/Lanz.Mc_.Donalds.McWr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71" y="4354512"/>
            <a:ext cx="2061764" cy="24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2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está influyendo…?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/>
              <a:t>Mayor número de divorcios (consienten + a los hijos)</a:t>
            </a:r>
          </a:p>
          <a:p>
            <a:r>
              <a:rPr lang="es-SV" dirty="0"/>
              <a:t>Mayor preocupación por la </a:t>
            </a:r>
            <a:r>
              <a:rPr lang="es-SV" dirty="0" smtClean="0"/>
              <a:t>figura</a:t>
            </a:r>
            <a:endParaRPr lang="es-SV" dirty="0"/>
          </a:p>
          <a:p>
            <a:r>
              <a:rPr lang="es-SV" dirty="0"/>
              <a:t>El internet es la fuente universal de información</a:t>
            </a:r>
          </a:p>
          <a:p>
            <a:r>
              <a:rPr lang="es-SV" dirty="0"/>
              <a:t>Amazon es el nuevo referente de </a:t>
            </a:r>
            <a:r>
              <a:rPr lang="es-SV" dirty="0" smtClean="0"/>
              <a:t> </a:t>
            </a:r>
            <a:r>
              <a:rPr lang="es-SV" dirty="0"/>
              <a:t>del </a:t>
            </a:r>
            <a:r>
              <a:rPr lang="es-SV" dirty="0" smtClean="0"/>
              <a:t>consumidor.</a:t>
            </a:r>
          </a:p>
          <a:p>
            <a:r>
              <a:rPr lang="es-SV" dirty="0" smtClean="0"/>
              <a:t>Los </a:t>
            </a:r>
            <a:r>
              <a:rPr lang="es-SV" dirty="0"/>
              <a:t>Centro Comerciales son los nuevos parques de recreo.</a:t>
            </a:r>
          </a:p>
          <a:p>
            <a:endParaRPr lang="es-SV" dirty="0"/>
          </a:p>
        </p:txBody>
      </p:sp>
      <p:pic>
        <p:nvPicPr>
          <p:cNvPr id="27652" name="Picture 4" descr="http://amazon-argentina.com/amazon_argent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5" y="3627691"/>
            <a:ext cx="3039499" cy="14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Rbzgl1KU0HM5gu6XH0GDDsFMoqDU7faAs2Z3Fe7xzwf6dbM9zj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60" y="1968627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cdn2.hubspot.net/hubfs/136661/logos-social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61" y="5601860"/>
            <a:ext cx="3804832" cy="12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$2 billion expansion at Mall of America includes plans for a sprawling water park similar to the 6-acre World Waterpark at West Edmonton Mall in 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7" y="573682"/>
            <a:ext cx="4935342" cy="28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s.trvl-media.com/media/content/shared/images/travelguides/destination/180002/West-Edmonton-Mall-33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22" y="3861426"/>
            <a:ext cx="5250427" cy="29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artner.psav.com/~/media/Partner%20In%20Show/Subsites/TheFantasylandHotelEdmonton/Images/West%20Ed%20Mall/flh-ice-palace-skating-rink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61" y="692422"/>
            <a:ext cx="4321380" cy="25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tce-live2.s3.amazonaws.com/media/media/e669707b-5746-44e2-af91-39d7e3d68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32" y="3861426"/>
            <a:ext cx="4199932" cy="28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4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1963</Words>
  <Application>Microsoft Office PowerPoint</Application>
  <PresentationFormat>Widescreen</PresentationFormat>
  <Paragraphs>247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ENTENDIENDO EL COMPORTAMIENTO DEL CONSUMIDOR</vt:lpstr>
      <vt:lpstr>¿POR QUÉ ES IMPORTANTE?</vt:lpstr>
      <vt:lpstr>¿Por qué compra el consumidor?</vt:lpstr>
      <vt:lpstr>PowerPoint Presentation</vt:lpstr>
      <vt:lpstr>EL EFECTO FINANCIERO DEL 2008</vt:lpstr>
      <vt:lpstr>Conociendo la Escritura</vt:lpstr>
      <vt:lpstr>¿Qué está influyendo en el consumo?</vt:lpstr>
      <vt:lpstr>¿Qué está influyendo…?</vt:lpstr>
      <vt:lpstr>PowerPoint Presentation</vt:lpstr>
      <vt:lpstr>PowerPoint Presentation</vt:lpstr>
      <vt:lpstr>PowerPoint Presentation</vt:lpstr>
      <vt:lpstr>PowerPoint Presentation</vt:lpstr>
      <vt:lpstr>Tendencia hacia el Hedonismo</vt:lpstr>
      <vt:lpstr>El efecto femenino en el consumo</vt:lpstr>
      <vt:lpstr>Conociendo La Escritura</vt:lpstr>
      <vt:lpstr>Factores Familiares</vt:lpstr>
      <vt:lpstr>Fase del Ciclo de Vida del Consumidor</vt:lpstr>
      <vt:lpstr>Conociendo la Escritura</vt:lpstr>
      <vt:lpstr>Las Emociones y el Proceso de Selección</vt:lpstr>
      <vt:lpstr>Las Emociones y el Nivel de Consumo</vt:lpstr>
      <vt:lpstr>Principales Teorías Motivacionales</vt:lpstr>
      <vt:lpstr>La Teoría de Sigmund Freud</vt:lpstr>
      <vt:lpstr>Teoría de Frederick Herzberg</vt:lpstr>
      <vt:lpstr>Teoría de A. Maslow</vt:lpstr>
      <vt:lpstr>La importancia de los Vínculos Emocionales</vt:lpstr>
      <vt:lpstr>Caso Pampers</vt:lpstr>
      <vt:lpstr>Las Percepciones</vt:lpstr>
      <vt:lpstr>PowerPoint Presentation</vt:lpstr>
      <vt:lpstr>Las Percepciones como criterio de evaluación</vt:lpstr>
      <vt:lpstr>PowerPoint Presentation</vt:lpstr>
      <vt:lpstr>Conociendo La Escritura</vt:lpstr>
      <vt:lpstr>La Atención Selectiva como Filtro de Información.</vt:lpstr>
      <vt:lpstr>¿Qué estímulos notarán los consumidores?</vt:lpstr>
      <vt:lpstr>Proceso de decisión de Compra</vt:lpstr>
      <vt:lpstr>Dinámica de Selección de Compra</vt:lpstr>
      <vt:lpstr>Identificar la Jerarquía de los Atributos y su Relevancia y Expresarlo de forma clara.</vt:lpstr>
      <vt:lpstr>El Riesgo Como Barrera de Compra</vt:lpstr>
      <vt:lpstr>¿Qué afecta la intensidad del riesgo percibido?</vt:lpstr>
      <vt:lpstr>Conclusiones</vt:lpstr>
      <vt:lpstr> Entendiendo Nuestras  Necesidades desde la Perspectiva de Dios</vt:lpstr>
      <vt:lpstr>La mayor necesidad del Hombre</vt:lpstr>
      <vt:lpstr>Entendiendo las Prioridades</vt:lpstr>
      <vt:lpstr>Meditando en nuestros caminos</vt:lpstr>
      <vt:lpstr>Cambiando las prioridades</vt:lpstr>
      <vt:lpstr>Si Dios cuida de las aves….</vt:lpstr>
      <vt:lpstr>Si Dios cuida de las flores…</vt:lpstr>
      <vt:lpstr>También cuidará de mí</vt:lpstr>
      <vt:lpstr>Dios provee para el hombre todo lo que necesita.</vt:lpstr>
      <vt:lpstr>Necesidades Físicas</vt:lpstr>
      <vt:lpstr>Necesidades Familiares</vt:lpstr>
      <vt:lpstr>Necesidad de Protección</vt:lpstr>
      <vt:lpstr>Necesidades de Pertenencia</vt:lpstr>
      <vt:lpstr>Necesidad de Estima </vt:lpstr>
      <vt:lpstr>Necesidad de Comprensión</vt:lpstr>
      <vt:lpstr>Necesidad de Autorrealización</vt:lpstr>
      <vt:lpstr>Necesidad de Seguridad Eterna </vt:lpstr>
      <vt:lpstr>¿CUÁL ES SU NECESIDAD?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ENTENDIENDO EL COMPORTAMIENTO DEL CONSUMIDOR</dc:title>
  <dc:creator>Guillermo Hasbun</dc:creator>
  <cp:lastModifiedBy>Guillermo Hasbun</cp:lastModifiedBy>
  <cp:revision>93</cp:revision>
  <dcterms:created xsi:type="dcterms:W3CDTF">2015-08-16T19:19:16Z</dcterms:created>
  <dcterms:modified xsi:type="dcterms:W3CDTF">2015-08-21T11:37:05Z</dcterms:modified>
</cp:coreProperties>
</file>