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256" r:id="rId2"/>
    <p:sldId id="257" r:id="rId3"/>
    <p:sldId id="258" r:id="rId4"/>
    <p:sldId id="320" r:id="rId5"/>
    <p:sldId id="321" r:id="rId6"/>
    <p:sldId id="322" r:id="rId7"/>
    <p:sldId id="299" r:id="rId8"/>
    <p:sldId id="259" r:id="rId9"/>
    <p:sldId id="323" r:id="rId10"/>
    <p:sldId id="300" r:id="rId11"/>
    <p:sldId id="301" r:id="rId12"/>
    <p:sldId id="324" r:id="rId13"/>
    <p:sldId id="376" r:id="rId14"/>
    <p:sldId id="325" r:id="rId15"/>
    <p:sldId id="327" r:id="rId16"/>
    <p:sldId id="263" r:id="rId17"/>
    <p:sldId id="326" r:id="rId18"/>
    <p:sldId id="264" r:id="rId19"/>
    <p:sldId id="265" r:id="rId20"/>
    <p:sldId id="262" r:id="rId21"/>
    <p:sldId id="267" r:id="rId22"/>
    <p:sldId id="303" r:id="rId23"/>
    <p:sldId id="348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6" r:id="rId33"/>
    <p:sldId id="347" r:id="rId34"/>
    <p:sldId id="328" r:id="rId35"/>
    <p:sldId id="329" r:id="rId36"/>
    <p:sldId id="304" r:id="rId37"/>
    <p:sldId id="330" r:id="rId38"/>
    <p:sldId id="331" r:id="rId39"/>
    <p:sldId id="332" r:id="rId40"/>
    <p:sldId id="341" r:id="rId41"/>
    <p:sldId id="342" r:id="rId42"/>
    <p:sldId id="333" r:id="rId43"/>
    <p:sldId id="334" r:id="rId44"/>
    <p:sldId id="277" r:id="rId45"/>
    <p:sldId id="349" r:id="rId46"/>
    <p:sldId id="278" r:id="rId47"/>
    <p:sldId id="279" r:id="rId48"/>
    <p:sldId id="280" r:id="rId49"/>
    <p:sldId id="335" r:id="rId50"/>
    <p:sldId id="336" r:id="rId51"/>
    <p:sldId id="337" r:id="rId52"/>
    <p:sldId id="338" r:id="rId53"/>
    <p:sldId id="283" r:id="rId54"/>
    <p:sldId id="339" r:id="rId55"/>
    <p:sldId id="284" r:id="rId56"/>
    <p:sldId id="285" r:id="rId57"/>
    <p:sldId id="340" r:id="rId58"/>
    <p:sldId id="286" r:id="rId59"/>
    <p:sldId id="344" r:id="rId60"/>
    <p:sldId id="287" r:id="rId61"/>
    <p:sldId id="343" r:id="rId62"/>
    <p:sldId id="345" r:id="rId63"/>
    <p:sldId id="346" r:id="rId64"/>
    <p:sldId id="288" r:id="rId65"/>
    <p:sldId id="350" r:id="rId66"/>
    <p:sldId id="369" r:id="rId67"/>
    <p:sldId id="370" r:id="rId68"/>
    <p:sldId id="373" r:id="rId69"/>
    <p:sldId id="360" r:id="rId70"/>
    <p:sldId id="372" r:id="rId71"/>
    <p:sldId id="362" r:id="rId72"/>
    <p:sldId id="363" r:id="rId73"/>
    <p:sldId id="375" r:id="rId74"/>
    <p:sldId id="364" r:id="rId75"/>
    <p:sldId id="365" r:id="rId76"/>
    <p:sldId id="366" r:id="rId77"/>
    <p:sldId id="368" r:id="rId78"/>
    <p:sldId id="374" r:id="rId79"/>
    <p:sldId id="367" r:id="rId80"/>
    <p:sldId id="371" r:id="rId81"/>
    <p:sldId id="354" r:id="rId82"/>
    <p:sldId id="314" r:id="rId8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83C86-B8F7-48C5-89B8-B4189C66856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43947-5787-40F7-B321-723344F3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Caso Kentucky</a:t>
            </a:r>
            <a:r>
              <a:rPr lang="es-SV" baseline="0" dirty="0" smtClean="0"/>
              <a:t> que se retiró del país. Caso de Comidas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3947-5787-40F7-B321-723344F361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La historia del siervo del</a:t>
            </a:r>
            <a:r>
              <a:rPr lang="es-SV" baseline="0" dirty="0" smtClean="0"/>
              <a:t> Centurión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3947-5787-40F7-B321-723344F361C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353C02-FF7A-4C29-A458-272074B19B2A}" type="datetimeFigureOut">
              <a:rPr lang="es-ES_tradnl" smtClean="0"/>
              <a:pPr/>
              <a:t>20/11/2015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C24EB1-82C1-4491-9F36-71818368416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FACTOR CLAVE PARA EL ÉXITO </a:t>
            </a:r>
          </a:p>
          <a:p>
            <a:r>
              <a:rPr lang="es-ES_tradnl" dirty="0" smtClean="0"/>
              <a:t>DE SU  NEGOCIO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296143"/>
          </a:xfrm>
        </p:spPr>
        <p:txBody>
          <a:bodyPr>
            <a:noAutofit/>
          </a:bodyPr>
          <a:lstStyle/>
          <a:p>
            <a:r>
              <a:rPr lang="es-ES_tradn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Plan de Marketing</a:t>
            </a:r>
            <a:endParaRPr lang="es-ES_tradn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://www.clarityqst.com/wp-content/uploads/2010/08/marketing-strategy-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353377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Marketing según la Biblia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 Así alumbre vuestra luz delante de los hombres, </a:t>
            </a:r>
            <a:r>
              <a:rPr lang="es-ES_tradnl" sz="3200" b="1" i="1" dirty="0" smtClean="0"/>
              <a:t>para que vean vuestras buenas obras,</a:t>
            </a:r>
            <a:r>
              <a:rPr lang="es-ES_tradnl" sz="3200" dirty="0" smtClean="0"/>
              <a:t> y glorifiquen a vuestro Padre que está en los cielos</a:t>
            </a:r>
            <a:r>
              <a:rPr lang="en-US" sz="3200" dirty="0" smtClean="0"/>
              <a:t>”.</a:t>
            </a:r>
            <a:endParaRPr lang="es-ES_tradnl" sz="3200" dirty="0" smtClean="0"/>
          </a:p>
          <a:p>
            <a:pPr lvl="1"/>
            <a:r>
              <a:rPr lang="es-ES_tradnl" sz="3200" dirty="0" smtClean="0"/>
              <a:t>Mateo 5:16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Nicodemo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“Este vino a Jesús de noche, y le dijo: Rabí, </a:t>
            </a:r>
            <a:r>
              <a:rPr lang="es-ES_tradnl" sz="3200" b="1" dirty="0" smtClean="0"/>
              <a:t>sabemos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que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has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venido</a:t>
            </a:r>
            <a:r>
              <a:rPr lang="es-ES_tradnl" sz="3200" dirty="0" smtClean="0"/>
              <a:t> de Dios como maestro; porque </a:t>
            </a:r>
            <a:r>
              <a:rPr lang="es-ES_tradnl" sz="3200" b="1" i="1" dirty="0" smtClean="0"/>
              <a:t>nadie puede hacer estas señales</a:t>
            </a:r>
            <a:r>
              <a:rPr lang="es-ES_tradnl" sz="3200" dirty="0" smtClean="0"/>
              <a:t> que tú haces, si no está Dios con él.”</a:t>
            </a:r>
          </a:p>
          <a:p>
            <a:r>
              <a:rPr lang="en-US" sz="3200" dirty="0" smtClean="0"/>
              <a:t>Juan 3:2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Qué es el Plan de Marketing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“El Plan de Marketing es un </a:t>
            </a:r>
            <a:r>
              <a:rPr lang="es-SV" sz="3200" b="1" i="1" dirty="0" smtClean="0"/>
              <a:t>documento escrito</a:t>
            </a:r>
            <a:r>
              <a:rPr lang="es-SV" sz="3200" dirty="0" smtClean="0"/>
              <a:t> que resume las condiciones del mercado e </a:t>
            </a:r>
            <a:r>
              <a:rPr lang="es-SV" sz="3200" b="1" i="1" dirty="0" smtClean="0"/>
              <a:t>indica la manera </a:t>
            </a:r>
            <a:r>
              <a:rPr lang="es-SV" sz="3200" dirty="0" smtClean="0"/>
              <a:t>en que la empresa espera cumplir con sus objetivos mercadológicos.” </a:t>
            </a:r>
          </a:p>
          <a:p>
            <a:pPr lvl="1"/>
            <a:r>
              <a:rPr lang="es-SV" dirty="0" err="1" smtClean="0"/>
              <a:t>Phillip</a:t>
            </a:r>
            <a:r>
              <a:rPr lang="es-SV" dirty="0" smtClean="0"/>
              <a:t> </a:t>
            </a:r>
            <a:r>
              <a:rPr lang="es-SV" dirty="0" err="1" smtClean="0"/>
              <a:t>Kotler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Dios es Planificador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“según </a:t>
            </a:r>
            <a:r>
              <a:rPr lang="es-ES" sz="3200" dirty="0"/>
              <a:t>nos escogió en él </a:t>
            </a:r>
            <a:r>
              <a:rPr lang="es-ES" sz="3200" b="1" i="1" dirty="0"/>
              <a:t>antes de la fundación del mundo</a:t>
            </a:r>
            <a:r>
              <a:rPr lang="es-ES" sz="3200" dirty="0"/>
              <a:t>, para que fuésemos santos y sin mancha delante de </a:t>
            </a:r>
            <a:r>
              <a:rPr lang="es-ES" sz="3200" dirty="0" smtClean="0"/>
              <a:t>él, en </a:t>
            </a:r>
            <a:r>
              <a:rPr lang="es-ES" sz="3200" dirty="0"/>
              <a:t>amor </a:t>
            </a:r>
            <a:r>
              <a:rPr lang="es-ES" sz="3200" b="1" i="1" dirty="0"/>
              <a:t>habiéndonos predestinado </a:t>
            </a:r>
            <a:r>
              <a:rPr lang="es-ES" sz="3200" dirty="0"/>
              <a:t>para ser adoptados hijos suyos por medio de Jesucristo, según el puro afecto de su voluntad</a:t>
            </a:r>
            <a:r>
              <a:rPr lang="es-ES" sz="3200" dirty="0" smtClean="0"/>
              <a:t>,”</a:t>
            </a:r>
          </a:p>
          <a:p>
            <a:pPr lvl="1"/>
            <a:r>
              <a:rPr lang="es-ES" dirty="0" smtClean="0"/>
              <a:t>Efesios 1:3-5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2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Qué contiene el Plan de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Resumen Ejecutivo 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Análisis situacional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Análisis de Oportunidades y Amenazas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Análisis de las Fortalezas y Debilidades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Objetivos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Estrategias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Plan de Acción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Proyecciones Financieras</a:t>
            </a:r>
          </a:p>
          <a:p>
            <a:pPr marL="514350" indent="-514350">
              <a:buFont typeface="+mj-lt"/>
              <a:buAutoNum type="arabicPeriod"/>
            </a:pPr>
            <a:r>
              <a:rPr lang="es-SV" i="1" dirty="0" smtClean="0"/>
              <a:t>Controles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72008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Criterios para la Creación de un </a:t>
            </a:r>
            <a:br>
              <a:rPr lang="es-SV" dirty="0" smtClean="0"/>
            </a:br>
            <a:r>
              <a:rPr lang="es-SV" dirty="0" smtClean="0"/>
              <a:t>Plan de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75856" y="1743568"/>
            <a:ext cx="4038600" cy="4681538"/>
          </a:xfrm>
        </p:spPr>
        <p:txBody>
          <a:bodyPr>
            <a:normAutofit/>
          </a:bodyPr>
          <a:lstStyle/>
          <a:p>
            <a:r>
              <a:rPr lang="es-SV" sz="3200" dirty="0" smtClean="0"/>
              <a:t>SIMPLE</a:t>
            </a:r>
          </a:p>
          <a:p>
            <a:r>
              <a:rPr lang="es-SV" sz="3200" dirty="0" smtClean="0"/>
              <a:t>ESPECÍFICO</a:t>
            </a:r>
          </a:p>
          <a:p>
            <a:r>
              <a:rPr lang="es-SV" sz="3200" dirty="0" smtClean="0"/>
              <a:t>REALISTA</a:t>
            </a:r>
          </a:p>
          <a:p>
            <a:r>
              <a:rPr lang="es-SV" sz="3200" dirty="0" smtClean="0"/>
              <a:t>COMPLETO</a:t>
            </a:r>
          </a:p>
          <a:p>
            <a:endParaRPr lang="en-US" sz="3200" dirty="0"/>
          </a:p>
        </p:txBody>
      </p:sp>
      <p:pic>
        <p:nvPicPr>
          <p:cNvPr id="15364" name="Picture 4" descr="http://xn--alejandrofaria-2nb.com/wp-content/uploads/2014/06/plan-de-marketing-1024x3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5904656" cy="22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Objetivo Final del Marketing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El fin del marketing: </a:t>
            </a:r>
            <a:r>
              <a:rPr lang="es-ES_tradnl" sz="3600" b="1" i="1" dirty="0" smtClean="0"/>
              <a:t>obtener y retener </a:t>
            </a:r>
            <a:r>
              <a:rPr lang="es-ES_tradnl" sz="3600" dirty="0" smtClean="0"/>
              <a:t>clientes</a:t>
            </a:r>
            <a:r>
              <a:rPr lang="es-ES_tradnl" sz="3600" b="1" i="1" dirty="0" smtClean="0"/>
              <a:t> </a:t>
            </a:r>
            <a:r>
              <a:rPr lang="es-ES_tradnl" sz="3600" dirty="0" smtClean="0"/>
              <a:t>que les permita </a:t>
            </a:r>
            <a:r>
              <a:rPr lang="es-ES_tradnl" sz="3600" b="1" i="1" dirty="0" smtClean="0"/>
              <a:t>generar utilidades</a:t>
            </a:r>
            <a:r>
              <a:rPr lang="es-ES_tradnl" sz="3600" dirty="0"/>
              <a:t> </a:t>
            </a:r>
            <a:r>
              <a:rPr lang="es-ES_tradnl" sz="3600" dirty="0" smtClean="0"/>
              <a:t>de manera sostenible.</a:t>
            </a:r>
          </a:p>
        </p:txBody>
      </p:sp>
      <p:pic>
        <p:nvPicPr>
          <p:cNvPr id="16386" name="Picture 2" descr="https://marketinados.com/wp-content/uploads/2014/06/captar_clien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4352"/>
            <a:ext cx="3040483" cy="17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pi.ning.com/files/6aOMGtxdGe6mMRBcyyiRe-KM0lkcGFoI2wbKCRntFfKg4EB9Egt*HLEYQOR7vUpOnC7-9zQ7pqaroQILNjSCbIZrUH8I3Dfl/teorizaciones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51" y="4364352"/>
            <a:ext cx="3502750" cy="17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Factores que afectan la Utilidad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3700" b="1" dirty="0" smtClean="0"/>
              <a:t>El </a:t>
            </a:r>
            <a:r>
              <a:rPr lang="es-ES_tradnl" sz="3700" b="1" dirty="0"/>
              <a:t>Precio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700" b="1" dirty="0"/>
              <a:t>El </a:t>
            </a:r>
            <a:r>
              <a:rPr lang="es-ES_tradnl" sz="3700" b="1" dirty="0" smtClean="0"/>
              <a:t>Volumen </a:t>
            </a:r>
            <a:endParaRPr lang="es-ES_tradnl" sz="3700" b="1" dirty="0"/>
          </a:p>
          <a:p>
            <a:pPr marL="514350" indent="-514350">
              <a:buFont typeface="+mj-lt"/>
              <a:buAutoNum type="arabicPeriod"/>
            </a:pPr>
            <a:r>
              <a:rPr lang="es-ES_tradnl" sz="3700" b="1" dirty="0">
                <a:solidFill>
                  <a:srgbClr val="C00000"/>
                </a:solidFill>
              </a:rPr>
              <a:t>El Costo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700" b="1" dirty="0">
                <a:solidFill>
                  <a:srgbClr val="C00000"/>
                </a:solidFill>
              </a:rPr>
              <a:t>Los </a:t>
            </a:r>
            <a:r>
              <a:rPr lang="es-ES_tradnl" sz="3700" b="1" dirty="0" smtClean="0">
                <a:solidFill>
                  <a:srgbClr val="C00000"/>
                </a:solidFill>
              </a:rPr>
              <a:t>Gastos</a:t>
            </a:r>
          </a:p>
          <a:p>
            <a:endParaRPr lang="es-SV" dirty="0" smtClean="0"/>
          </a:p>
          <a:p>
            <a:endParaRPr lang="es-SV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067944" y="1527048"/>
            <a:ext cx="288032" cy="11818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67944" y="3068960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6056" y="2060848"/>
            <a:ext cx="1656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SV" dirty="0" smtClean="0"/>
              <a:t>MAXIMIZAR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3005" y="3429000"/>
            <a:ext cx="15167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SV" dirty="0" smtClean="0"/>
              <a:t>MINIMIZAR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Un Principio Bíblico sobre la Utilidad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s-ES_tradnl" sz="3200" dirty="0" smtClean="0"/>
              <a:t>Respondiendo su señor, le dijo: Siervo malo y negligente, sabías que siego donde no sembré, y que recojo donde no esparcí. Por tanto, debías haber dado mi dinero a los banqueros, y al venir yo, </a:t>
            </a:r>
            <a:r>
              <a:rPr lang="es-ES_tradnl" sz="3200" b="1" i="1" dirty="0" smtClean="0"/>
              <a:t>hubiera recibido lo que es mío con los intereses</a:t>
            </a:r>
            <a:r>
              <a:rPr lang="es-ES_tradnl" sz="3200" dirty="0" smtClean="0"/>
              <a:t>.” </a:t>
            </a:r>
          </a:p>
          <a:p>
            <a:pPr lvl="1"/>
            <a:r>
              <a:rPr lang="en-US" sz="3200" dirty="0" smtClean="0"/>
              <a:t>Mateo 25:26-27</a:t>
            </a:r>
            <a:endParaRPr lang="es-ES_tradnl" sz="3200" dirty="0" smtClean="0"/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Importancia de Hacer un Plan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“Porque ¿quién de vosotros, queriendo edificar una torre, no se sienta primero y </a:t>
            </a:r>
            <a:r>
              <a:rPr lang="es-ES_tradnl" sz="3200" b="1" i="1" dirty="0" smtClean="0"/>
              <a:t>calcula los gastos</a:t>
            </a:r>
            <a:r>
              <a:rPr lang="es-ES_tradnl" sz="3200" dirty="0" smtClean="0"/>
              <a:t>, </a:t>
            </a:r>
            <a:r>
              <a:rPr lang="es-ES_tradnl" sz="3200" b="1" i="1" dirty="0" smtClean="0"/>
              <a:t>a ver si tiene lo que necesita </a:t>
            </a:r>
            <a:r>
              <a:rPr lang="es-ES_tradnl" sz="3200" dirty="0" smtClean="0"/>
              <a:t>para acabarla?”</a:t>
            </a:r>
          </a:p>
          <a:p>
            <a:pPr lvl="1"/>
            <a:r>
              <a:rPr lang="en-US" dirty="0" smtClean="0"/>
              <a:t>Lucas 14:28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sz="3200" dirty="0" smtClean="0"/>
              <a:t>“ Y con dirección sabia </a:t>
            </a:r>
            <a:r>
              <a:rPr lang="es-ES_tradnl" sz="3200" b="1" dirty="0" smtClean="0"/>
              <a:t>se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hace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la</a:t>
            </a:r>
            <a:r>
              <a:rPr lang="es-ES_tradnl" sz="3200" dirty="0" smtClean="0"/>
              <a:t> </a:t>
            </a:r>
            <a:r>
              <a:rPr lang="es-ES_tradnl" sz="3200" b="1" dirty="0" smtClean="0"/>
              <a:t>guerra</a:t>
            </a:r>
            <a:r>
              <a:rPr lang="es-ES_tradnl" sz="3200" dirty="0" smtClean="0"/>
              <a:t>.”</a:t>
            </a:r>
          </a:p>
          <a:p>
            <a:pPr lvl="1"/>
            <a:r>
              <a:rPr lang="en-US" dirty="0" err="1" smtClean="0"/>
              <a:t>Proverbios</a:t>
            </a:r>
            <a:r>
              <a:rPr lang="en-US" dirty="0" smtClean="0"/>
              <a:t> 20:18</a:t>
            </a:r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es el marketing?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Para Philip </a:t>
            </a:r>
            <a:r>
              <a:rPr lang="es-ES_tradnl" sz="3200" dirty="0" err="1" smtClean="0"/>
              <a:t>Kotler</a:t>
            </a:r>
            <a:r>
              <a:rPr lang="es-ES_tradnl" sz="3200" dirty="0" smtClean="0"/>
              <a:t> </a:t>
            </a:r>
            <a:r>
              <a:rPr lang="es-ES_tradnl" sz="3200" i="1" dirty="0" smtClean="0"/>
              <a:t>"el marketing </a:t>
            </a:r>
            <a:r>
              <a:rPr lang="es-ES_tradnl" sz="3200" b="1" i="1" dirty="0" smtClean="0"/>
              <a:t>es un proceso </a:t>
            </a:r>
            <a:r>
              <a:rPr lang="es-ES_tradnl" sz="3200" i="1" dirty="0" smtClean="0"/>
              <a:t>social y administrativo mediante el cual grupos e individuos obtienen </a:t>
            </a:r>
            <a:r>
              <a:rPr lang="es-ES_tradnl" sz="3200" b="1" i="1" dirty="0" smtClean="0"/>
              <a:t>lo que necesitan y desean</a:t>
            </a:r>
            <a:r>
              <a:rPr lang="es-ES_tradnl" sz="3200" i="1" dirty="0" smtClean="0"/>
              <a:t> a través de generar, ofrecer e intercambiar </a:t>
            </a:r>
            <a:r>
              <a:rPr lang="es-ES_tradnl" sz="3200" b="1" i="1" dirty="0" smtClean="0"/>
              <a:t>productos de valor </a:t>
            </a:r>
            <a:r>
              <a:rPr lang="es-ES_tradnl" sz="3200" i="1" dirty="0" smtClean="0"/>
              <a:t>con sus semejantes"</a:t>
            </a:r>
            <a:r>
              <a:rPr lang="es-ES_tradnl" sz="3200" dirty="0" smtClean="0"/>
              <a:t> .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Requisito previo al Plan de Marketing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38475" y="1527175"/>
            <a:ext cx="6105525" cy="1614488"/>
          </a:xfrm>
        </p:spPr>
        <p:txBody>
          <a:bodyPr/>
          <a:lstStyle/>
          <a:p>
            <a:endParaRPr lang="es-ES_tradnl" sz="3200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17410" name="Picture 2" descr="http://full.laguiadeldia.com/static/uploads/events/flyers/2015/05/26/inv_de_merc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28" y="1844824"/>
            <a:ext cx="3956447" cy="39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Biblia y la Inv. De Mercados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600" dirty="0" smtClean="0"/>
              <a:t>“Y Jehová habló a Moisés, diciendo: Envía tú hombres </a:t>
            </a:r>
            <a:r>
              <a:rPr lang="es-ES_tradnl" sz="3600" b="1" i="1" dirty="0" smtClean="0"/>
              <a:t>que reconozcan la tierra </a:t>
            </a:r>
            <a:r>
              <a:rPr lang="es-ES_tradnl" sz="3600" dirty="0" smtClean="0"/>
              <a:t>de Canaán, la cual yo doy a los hijos de Israel…”</a:t>
            </a:r>
          </a:p>
          <a:p>
            <a:pPr lvl="2"/>
            <a:r>
              <a:rPr lang="es-ES_tradnl" sz="3600" dirty="0" smtClean="0"/>
              <a:t>Números 13:1-2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Conocer la Tierra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7834313" cy="4525963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“Los envió, pues, Moisés </a:t>
            </a:r>
            <a:r>
              <a:rPr lang="es-ES_tradnl" b="1" i="1" dirty="0" smtClean="0"/>
              <a:t>a reconocer la tierra de Canaán</a:t>
            </a:r>
            <a:r>
              <a:rPr lang="es-ES_tradnl" dirty="0" smtClean="0"/>
              <a:t>, diciéndoles: Subid de aquí al </a:t>
            </a:r>
            <a:r>
              <a:rPr lang="es-ES_tradnl" dirty="0" err="1" smtClean="0"/>
              <a:t>Neguev</a:t>
            </a:r>
            <a:r>
              <a:rPr lang="es-ES_tradnl" dirty="0" smtClean="0"/>
              <a:t>, y subid al monte, y observad </a:t>
            </a:r>
            <a:r>
              <a:rPr lang="es-ES_tradnl" b="1" i="1" u="sng" dirty="0" smtClean="0"/>
              <a:t>la tierra </a:t>
            </a:r>
            <a:r>
              <a:rPr lang="es-ES_tradnl" b="1" i="1" dirty="0" smtClean="0"/>
              <a:t>cómo es</a:t>
            </a:r>
            <a:r>
              <a:rPr lang="es-ES_tradnl" dirty="0" smtClean="0"/>
              <a:t>, y </a:t>
            </a:r>
            <a:r>
              <a:rPr lang="es-ES_tradnl" u="sng" dirty="0" smtClean="0"/>
              <a:t>el </a:t>
            </a:r>
            <a:r>
              <a:rPr lang="es-ES_tradnl" b="1" i="1" u="sng" dirty="0" smtClean="0"/>
              <a:t>pueblo </a:t>
            </a:r>
            <a:r>
              <a:rPr lang="es-ES_tradnl" b="1" i="1" dirty="0" smtClean="0"/>
              <a:t>que la habita</a:t>
            </a:r>
            <a:r>
              <a:rPr lang="es-ES_tradnl" dirty="0" smtClean="0"/>
              <a:t>, si es fuerte o débil, si poco o numeroso; cómo es </a:t>
            </a:r>
            <a:r>
              <a:rPr lang="es-ES_tradnl" b="1" i="1" dirty="0" smtClean="0"/>
              <a:t>la tierra habitada</a:t>
            </a:r>
            <a:r>
              <a:rPr lang="es-ES_tradnl" dirty="0" smtClean="0"/>
              <a:t>, si es buena o mala; y cómo son </a:t>
            </a:r>
            <a:r>
              <a:rPr lang="es-ES_tradnl" b="1" i="1" u="sng" dirty="0" smtClean="0"/>
              <a:t>las ciudades </a:t>
            </a:r>
            <a:r>
              <a:rPr lang="es-ES_tradnl" dirty="0" smtClean="0"/>
              <a:t>habitadas, si son campamentos o plazas fortificadas; </a:t>
            </a:r>
            <a:r>
              <a:rPr lang="es-ES_tradnl" b="1" i="1" dirty="0" smtClean="0"/>
              <a:t>y cómo es el terreno,</a:t>
            </a:r>
            <a:r>
              <a:rPr lang="es-ES_tradnl" dirty="0" smtClean="0"/>
              <a:t> si es fértil o estéril, si en él hay árboles o no; y </a:t>
            </a:r>
            <a:r>
              <a:rPr lang="es-ES_tradnl" u="sng" dirty="0" smtClean="0"/>
              <a:t>esforzaos</a:t>
            </a:r>
            <a:r>
              <a:rPr lang="es-ES_tradnl" dirty="0" smtClean="0"/>
              <a:t>, y tomad del fruto del país…”</a:t>
            </a:r>
          </a:p>
          <a:p>
            <a:pPr lvl="2"/>
            <a:r>
              <a:rPr lang="es-ES_tradnl" dirty="0" smtClean="0"/>
              <a:t>Números 13:17-20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Conociendo su mercado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“El Pueblo que lo habita…”: </a:t>
            </a:r>
            <a:r>
              <a:rPr lang="es-SV" b="1" i="1" dirty="0" smtClean="0"/>
              <a:t>Competidores</a:t>
            </a:r>
          </a:p>
          <a:p>
            <a:r>
              <a:rPr lang="es-SV" dirty="0" smtClean="0"/>
              <a:t>“Las ciudades habitadas, si son campamentos o plazas fortificadas…”: </a:t>
            </a:r>
            <a:r>
              <a:rPr lang="es-SV" b="1" i="1" dirty="0" smtClean="0"/>
              <a:t>Barreras de entrada</a:t>
            </a:r>
          </a:p>
          <a:p>
            <a:r>
              <a:rPr lang="es-SV" dirty="0" smtClean="0"/>
              <a:t>“la tierra habitada, si es buena o mala…”: </a:t>
            </a:r>
            <a:r>
              <a:rPr lang="es-SV" b="1" i="1" dirty="0" smtClean="0"/>
              <a:t>Tipo de Consumidores / segmentación.</a:t>
            </a:r>
          </a:p>
          <a:p>
            <a:r>
              <a:rPr lang="es-ES_tradnl" b="1" i="1" dirty="0" smtClean="0"/>
              <a:t>“ </a:t>
            </a:r>
            <a:r>
              <a:rPr lang="es-ES_tradnl" dirty="0" smtClean="0"/>
              <a:t>y </a:t>
            </a:r>
            <a:r>
              <a:rPr lang="es-ES_tradnl" dirty="0"/>
              <a:t>cómo es el terreno</a:t>
            </a:r>
            <a:r>
              <a:rPr lang="es-ES_tradnl" b="1" i="1" dirty="0"/>
              <a:t>,</a:t>
            </a:r>
            <a:r>
              <a:rPr lang="es-ES_tradnl" dirty="0"/>
              <a:t> si es fértil o estéril, si en él hay árboles o </a:t>
            </a:r>
            <a:r>
              <a:rPr lang="es-ES_tradnl" dirty="0" smtClean="0"/>
              <a:t>no…”: </a:t>
            </a:r>
            <a:r>
              <a:rPr lang="es-ES_tradnl" b="1" i="1" dirty="0" smtClean="0"/>
              <a:t>Industria en crecimiento o decrecimiento.</a:t>
            </a:r>
            <a:endParaRPr lang="es-SV" b="1" i="1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Elementos del plan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Plan de Mercadeo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Compañ</a:t>
            </a:r>
            <a:r>
              <a:rPr lang="es-ES_tradnl" sz="3200" dirty="0" smtClean="0"/>
              <a:t>í</a:t>
            </a:r>
            <a:r>
              <a:rPr lang="en-US" sz="3200" dirty="0" smtClean="0"/>
              <a:t>a</a:t>
            </a:r>
            <a:endParaRPr lang="es-ES_tradn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Negocio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Coca Cola </a:t>
            </a:r>
          </a:p>
          <a:p>
            <a:r>
              <a:rPr lang="es-ES_tradnl" sz="3200" dirty="0" smtClean="0"/>
              <a:t>Colgate</a:t>
            </a:r>
          </a:p>
          <a:p>
            <a:r>
              <a:rPr lang="es-ES_tradnl" sz="3200" dirty="0" smtClean="0"/>
              <a:t>Disney </a:t>
            </a:r>
          </a:p>
          <a:p>
            <a:pPr marL="0" indent="0">
              <a:buNone/>
            </a:pPr>
            <a:endParaRPr lang="es-ES_tradnl" sz="3200" dirty="0" smtClean="0"/>
          </a:p>
          <a:p>
            <a:r>
              <a:rPr lang="es-ES_tradnl" sz="3200" dirty="0" smtClean="0"/>
              <a:t>AT</a:t>
            </a:r>
            <a:r>
              <a:rPr lang="en-US" sz="3200" dirty="0" smtClean="0"/>
              <a:t>&amp;T </a:t>
            </a:r>
          </a:p>
          <a:p>
            <a:endParaRPr lang="en-US" sz="3200" dirty="0" smtClean="0"/>
          </a:p>
          <a:p>
            <a:endParaRPr lang="es-ES_tradnl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Refrescos</a:t>
            </a:r>
          </a:p>
          <a:p>
            <a:r>
              <a:rPr lang="es-ES_tradnl" sz="3200" dirty="0" smtClean="0"/>
              <a:t>Salud Dental</a:t>
            </a:r>
          </a:p>
          <a:p>
            <a:r>
              <a:rPr lang="es-ES_tradnl" sz="3200" dirty="0" smtClean="0"/>
              <a:t>Entretenimiento familiar.</a:t>
            </a:r>
          </a:p>
          <a:p>
            <a:r>
              <a:rPr lang="en-US" sz="3200" dirty="0" err="1" smtClean="0"/>
              <a:t>Comunicaciones</a:t>
            </a:r>
            <a:endParaRPr lang="es-ES_tradnl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Defina su Negocio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Defina la Misión </a:t>
            </a:r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39552" y="1527175"/>
            <a:ext cx="7964686" cy="4572000"/>
          </a:xfrm>
        </p:spPr>
        <p:txBody>
          <a:bodyPr/>
          <a:lstStyle/>
          <a:p>
            <a:r>
              <a:rPr lang="es-ES_tradnl" sz="3200" b="1" i="1" dirty="0" smtClean="0"/>
              <a:t>“Creamos felicidad al brindar el más fino entretenimiento para personas de todas las edades, en cualquier lugar”. 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endParaRPr lang="es-ES_tradnl" sz="3200" dirty="0"/>
          </a:p>
        </p:txBody>
      </p:sp>
      <p:pic>
        <p:nvPicPr>
          <p:cNvPr id="12290" name="Picture 2" descr="https://encrypted-tbn3.gstatic.com/images?q=tbn:ANd9GcTxNN49734d50kuwIHbXByRyUbaGfNcJ53NSMrVrCVy2-nr5y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262890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620688"/>
            <a:ext cx="8229600" cy="4525963"/>
          </a:xfrm>
        </p:spPr>
        <p:txBody>
          <a:bodyPr/>
          <a:lstStyle/>
          <a:p>
            <a:r>
              <a:rPr lang="es-ES_tradnl" b="1" i="1" dirty="0" smtClean="0"/>
              <a:t> </a:t>
            </a:r>
            <a:r>
              <a:rPr lang="es-ES_tradnl" sz="3200" b="1" i="1" dirty="0" smtClean="0"/>
              <a:t>“Experimentar la alegría del progreso y aplicar la tecnología en beneficio de las personas”. </a:t>
            </a:r>
            <a:endParaRPr lang="es-ES_tradnl" sz="3200" dirty="0"/>
          </a:p>
        </p:txBody>
      </p:sp>
      <p:sp>
        <p:nvSpPr>
          <p:cNvPr id="11266" name="AutoShape 2" descr="data:image/jpeg;base64,/9j/4AAQSkZJRgABAQAAAQABAAD/2wCEAAkGBxAQDxAPEBQPDw8PDw8NDw8PDw8PDw8PFBQWFhQUFBQYHCggGBolHBQUITEhJSkrLy8uFx8zRDMuNy4tLisBCgoKDg0OGhAQFy0cHB8sLCwsLCwsLCwsLDAsLCwsKywtLC4sLC0sKywsLCwsMi0sLCwsLCwsLC0sLCwsLCwsLP/AABEIAKYBMAMBIgACEQEDEQH/xAAcAAACAwEBAQEAAAAAAAAAAAACAwABBAUGBwj/xABBEAACAgIBAgQDBgMEBgsAAAABAgADBBESBSEGEzFBIlFhBxQycYGRI0KhJFKx0RVygpKy8BYlMzRDVGJklKLB/8QAGQEAAwEBAQAAAAAAAAAAAAAAAQIDAAQF/8QALREBAQACAQIDBgUFAAAAAAAAAAECEQMSISIxgTJBUWHB8ASRsdHhI0JxofH/2gAMAwEAAhEDEQA/APiJ9T+Zk1L13lypFaklhYWpm2GTUKXqYNh1JqFqTjNpth1JqHqTjNoNl6lgQ+MnGAdpxk4wgJepi7BqXqGFl8YlbZepWo3jK4xB2VqXqHxk4xdiXqTUZqVqDZ4DUmoepOMOxBqTUPjJxm2wNStRnGTjNsS9SajOMrjNtgSahcZNTbAGpOMOVqHbA4yockzAlD1H5wisoeo/OFln1MsCXqSXTSWBLAhARpC7CBL1CAhajaDYNS+MMCXxm0Gy+MvUZxk1Bptl6k1G8ZOMFjbLUQ+MILGBYtDZQWXxjeELhJ5NsgrKKx/GCVk6MpPGVqO4yuMnabZPGTUbxk4wbUhXGTjG8ZNTbOVxk4xnGTjNti+MrUbxk1NtitSERnGTjDtitSajNQSJtsAiCRGGVqMxcowyIMIBla7wtSAd4WQyCQ+v6yxOmJUQhAShDEeEqAQgJaiGBG0W1QWXqEFhhYdEtAFk4xwSWibOl+I/Je5/YTabZHGThNNlZX8QK79OQK7/AHlcItjbI4RirGcISpEsbYAkvhHhJYA3r3+Xv+0jm22cpBKTXbSyjbKyj5srAf1igAfTv+UjTbZysrjNHCUUksqaVnKycI/hJwibWxI4SuE0FJOE3Uoz8JOMfwk4zbFn4ycY/jJxh6h0z8YJE0FYJWHYEagkRxEAiNtiyIBEaRKIh2BWpREYRAjbYBEoQyIPvDACfX9YQgn1/WEJ1xKiEYsAQllISmrGKItYxI8TpgEML+Z/KUk0478HRwN8HSzXz4kHX9I0Ttfa/BP2U4tNSZHUFF97KHNLn+z0DW9Efzke5Pb6e5LK+1PpeKTVh472qvYNTXVRSdf3Se5H11PoHSuoU5mOl9RWym5N/MaI+JWHsR3BE8dmfZF0xyTX95x9nYFdwZR9ALA3acsylvjddxsngciv7YcWz4b8O3gex01N3b6htTZ0/pPh7q7rZQiV31ulz0ov3d3VWBK2UkcXQ+hIB9fWZcj7GKu/lZVy/Lzaq3H/ANeM5g+zHqWFdXlYllF9lDragBah216rpu2iNgjl6ExvB/bdJ75J7U3HN+2To+PjZWMmNTVjq2O7MtSKgZuetkD1Op4OjGZ3VEVnd2CIijbMxOgAPnPV+OutZObkr97pGNdjoajUA4Oi3LZ5f0I7Gd77FukrZm3ZDgH7rUvl79rLSw5fmFRx/tQ+WPdK3qz1Hc8JfZJSirb1A+daQD93RitNf0Zh3c/sPofWdLq3jPpXS2OPj0pZanwtXi11oiEezv2G/oNmdr7Q+qvidNvsqJW1uFFbD1VrGClh9QCxH1An59Fchd3uryZTj7Yvq2L9r+Ozavxba0Pbkjpdr6lSF/puegu8O9H6xR5yJUwfYGRjjybkb3DaG9j+6wP5T4QUnr/sn6o+P1JKQT5WYGqsXfw+Yql6318xxK/k0l1d9UMOXd1k4/jjwRd0ywbPnY1hIqvA0d+vCweza/Q69vQV4HyelVNf/pSo3BhV5Gkd+JHLn+EjXqs+9eLelLmYOTjsAedTFDrfG1RyRh9QwBn5mrXYB+YBkeXwXZ8p03s+99I8GdDyqK8mnFqaq1eaE+ap16dwTsHYInD8cfZTTZV5vTUWm+sHdHI+XevyBY/C/wAj6H0PzHovs+cp0PHYfiSi9hvuNh7CIzwL41p6lUAdVZaoGto36/N6yfxL/Ub7+xNfDZN+9aPzlkY7oXRlZLELIysCrK49QQfQz694cHhrLtpxUxv7RYuhzruVWdU5N8XL6Gel8f8AgKrqCm6rjVmqug/olwHoluv6N6j6jtPmPgXBso61iVWq1Vtdzq6MNFT5T/uPkR2IO5HV48te6me+8UdF8PdOWpsnFUecWVBWt1hPEAnem7DuP3nzjpuV0ZeqZVt9JbprJrFqFdhKPqrvxB2O4t9T7z3H26rtcH/Wyf8ACufI2rm5eTpy1oZH2zwz0Lw51FGfFx6m4ECxHFqWJv0JUt6HR7+nadDqngfouPRZe+ErJUhscVLbY/EepChtnXr+k+H9C6vdgZCZOOdOnYqd8Laz+Ktx7g/0IB9RP0Z4X8Q0dRxlyKT/AOi2s6502ADaMP1Hf3BBlePOZzy7hZp+YetvQ+Te2MOOM1rtjrojjUT8I0e47T6/9nfQuh9RxUAxOd+PVQmVbZXaiNkFPj4ty0x2CTr5j5zH4u+yZ7M+tsLjXiZLk3+n9jPqxRfdT30vsTrsPT1HibrmJ4e6fXj4yr5xUrjUepZv57rT6kbOyfcnX5bHGy20a4/inD8LdNsWnJxq/NZefl1Jdayp7FtN8O++t/KfGvE1uK+be+Evl4jMpoQqylV4KD2PcfEG/eKzsmy62y65msttY2WWMdszH/nQHsABMrCJlnttFEQTGGARBGLIgkRhEEiNALlajCJQEbbEe8ISoQnbEKsQxBEMR4WjWMWLWMWNE6chjw2gT8huZ1jD+E/kZSJ19XyvD2d0XDTPw8uxlsNTX0ikCpVdfxspZgdHiu9A9/WDhfa11Bf+0rxbvrxsqY/qGI/pPomR4mwcXBx2yLEat66KGVALvxV9+SDZ49jvtPN/9B+i558zByPLLHfDHursQE/Op9sv5Aj8pDHKX256rZYZT2L6M+L9sDf+LiAD3NeTs/7rIP8AGes8LeOcbqFhpRbabgps4WhdMo1sqykg62PXU8uv2Qjf/ezx+X3ccv35/wD5O50jonTOjFrbLx5xUpzvsTnxOiVrrUe+h7EwZTjs8Pm2F5pfF5ejD9snTEfFqydAW1XLVy13apw21/3gp/Q/OcH7G8xasu+huxyKkKfVqix1+erCf9mK8d+Kx1ApVUGXGqbzAWGmts0QGI9gATofWeYxi9brZWxSxGDo69irD0IjY8d6NVz8nNjOXqxfZ/tF6W+V029KxysTheij1by2DMB9SvLX11PhKp2n2bw39oFNqrXlkY9w7GzuKHPz3/J+R7fWTrPgHDzGN+O/kM5LE1cbKHY/zcfY/kROeyztVuTGcviwu3xk1z1P2Y9Je7qVVgB8vFDX2N7AlWRF/Mlt/kpnqcf7KRy/i5JK/KqkI3+8zMB+09OmR03pNPlBq6gPiKA+ZfY3zIHxE/X0/KSuPfYcfFlLvLtHQ8S9RXGw8i9v5Kn4j+85GkX9WIE/N6UcQB8gBPceMfE9vUGCgGrGQ8krJ+J2/vvr3+Q9pl8LdHw8h7VzLzjKqoa2FlVfNiTsfGDvsB6fOcvPl15aitymWXZ9H8ED/qKkf+3v/wCKyfEen+ZW1dtTNXZXxZHU6ZWHuJ926Tn9Mx8VMRMqhqkRq9tkVFyGJJJI137n0E8H4g8P9Nox+eJlG+0Oiis3UWfAfU6VQe0Xn9mas7T4rx7HwR41XMAov415YHt2S8D1KfJvmv7fTvZ/Q6Lr6Mll1fjNyrsXsxXRBRvmvxHt7GfCCCCCCQQQQQdEEehB9jPpPg7x6jKKM51SxR8GS5CpYB7OfRW+vofzh4PxMy8OZtMf22puvC+ll3/Cv+U+Sus+pfaz1bGyKsUUXU3lLbCwqsRyoKjudHtPmTrJ89/qXRp5MbrPRfZz1a7F6lQKj8GTbXjXofwujNoH/WUnYP5/OcNln0Lwd0XoqLh5t2cteSnl5D0PlYqItoO+JUryA37bh4t3Ls1fZXOgT8gTPyh13q12bkWZN7c7LD+Soo/Cij2Uf5+8/STeMul/+dwf/lU/5z434w8NdGx8V7sHOOVf5iBaPvOLaODN8R4ogY6H1nXyzc7FjwDCLIjysErOeUxBWAVmgrAIjSgSVglY5hAIhlYoiVr/ABjCIOozMvvCEqEJ6Mc1WIawRDAjwtEsYsFYxRGidGojVEBRHII8To60HsB+00KgPqAfzEWgj0EaJ1squfWuT6+XNtftuacfQ9gPyGpjrE1VCNEsnQrEeqzJS02oZr3SqBIdNZU7QlCfdCVP7ibrenvWtLtx431m1NEk8QdfF27Hc04uLuc+U2PeVjY3MNNZcw+TW2MP2Jgp0/XoNflPS0dO2PSaF6b9JK8Zup5lcDtEWYf0ntR0snioHdiFG/TZOu8Tf0goWDa2pK9u42D7Tzufjk7uvirxwxdRTrO5nU6nHvE8jKWV34VjsEy2TfXSbHStdcrHStd9hyYgDf02YV3RrR97/B/YWC3/ABHuTYa/g7d+4PrrtHxlqscV5nsM0uIhllILM8SwmpkimWUlZmZYthNLLFsseVmciARHsIDLGlYgiCRGkQSI0pSSIDCOIizGjFEQdRjCBqPGZIQg/wCcIT045aICMWAIxY8JRKI1RFiNWPCUxRHoIpRHoI0SpqCe16NThU9K++344ysj7+2NUrWOlZ/hBv4gB7qPiOvc6njUnp/vNf8Aoaunmvmjqj3GvkOYr+78efH5b7bmym9BjdbdvFXptuLb1FsUo+M60vhV3OMa62wr5Vm/xKo+Laj5e8Q9ONl4mTkVUph5GH5T2JUzNRdS7cdhW/Cw0fT1/wAMPTcisdLzaiyix8rDdKyRzZVJ5ED3Amnw/fWuJ1RHZVa7HoStWIDWEWEkKPc6g6bN/wCf2C5S6nbvP3b3oxsBKltpXLzLakvdbXZaMdH7qnFfxvr13N9FOFkYeZkV0+RkU117qFjvUpZwBZXs9t/ECp+Q/XLkV1dRWq1bqKMtKa6L6slzUlvljQsrfRHcfy/8nbjUY2Nh5tJvpuyra6t+U3KpVV+yIx1zb8ROh8v11nb37/n9A9/u6dfL4fq0Dp7ZCdNrXsPujtY5/DXWLDyZp1cDBottbylZcelB+Hk1l2uwP0LH+gmTF68KsbCqQVWKaSuUvYsybYeUf7v4if2nV6Wa6bGFbk03oOLKf4lXfYDD12PSJ05d/XX5j4Nz03+Xb+XVw8ZD2NPlj2I58h+ZPrNR6eB7RmJsAbcMPmGJ3N0hlnZezo4+HHOd/p9GJcIbU69CD+0xdV4KT/DV9kklif6anbmPNoB3+H/aOpz8neLXi6Z4Xier9NFgrsoBAts8gox35dvbQ37gg7mPPxq6GNVeDZlBDxsvtXI3Yw7N5YUaUb3oieg6plLUEWvTeXaL2b+UuPQD6aE52c9lzGyjMWtGJZq78l6XpJ7ldd9gfSedy63dTv6fVTBwMzpK1ZGBfUttVWRfV/BuDCyixLE5ISe5HfYP5xedhI7dcdgS1dwas8mHEtksD2B0e3zmjPzk+8Yqi629aba2tvtsc1s/NSSisfhUAevvAyMyo/6Z+NP41imn4h/FH3hm+H59u8lLju6+/DfqrGWnpKY1FFrYlufkZNYvClLjjUVN+AEIPic+uj6fT3VndLrsx3zExLMS3Eat8jGdbxj5NJbRNZcAqfYge0319QfKooSnL+55GPUuO9Vt9lFN6L+CxHHYNrsQR3/Tvh61lGrGemzMszMm0gFacm2zFpqH4gxPaxj6a12/xpOnXy18v+7+/IXH8V9JWrKAxgWoykqyMMDZ5JbrSDfuG2P2nYt8M4xyrKQlj09LxK2zvu4d78vLfv5aAb1s9u3ppvzDfDfVcX7tW+Syi7pVlt+JWxG8hLEYrUN/3bOJ7emhOR4Y675duUt9ttIz01ZlVFvMovDF0t7dyu2bYHsY+PRvfx/190e7XRXRe4ou6RkYtLsK0ycevNN+OSdB3LLqwDezv236zx/WunNi5F2M+i9FjVkjsGA7hh+YIP6z21Vd9TC3L6upxVPLWJnX3ZGQo78Er7cSfTZPbf6zw/VMrzrrbfj/AIjlh5ljW2BfRQznuxAAG/pDnrXz9PozEwizGtFNEjFsIDCG0Ax4FLMBhDMBo0ADRcY0XHjMf+cIQZYM9SOWmCMWJEMR4SnAxqmIUxix4StKNHo0yoY5GjxOxrQzRW0xI0ejxonY3o0012TnI8ejSsRyjpJbNFd05iPHI0NT07WLlaM9B07MPaePoedfBydRA0+i9Ly/TZnaXNHpufP8bqXEfWPTqv1keTDGqceeWPk90Oor3G5yeo9S+RnmG6p9ZnyOpb95xc0kdWOeWXnWzOzNzz2Xdsy8nM3ObbbueJ+Jkrt4hWPMztBd4l7JyzF0xbmIcyM8SzykhlPEPDZopmlJGLaJaMYxTGUjAYxbGETAJjRi2MAwmi2jwoTAYwiYBjRgMYMswY8Bi94Qg+5hCenHNRiGIsQgY8LTVjAYkGGGjyp2HqY1WmYNGKY0pLGpWjkaZFMcjRpSWNaNNFbTEjRyPLYo5RuRo1XmEWxi2R7SadBLJqqydTlK8I2yWVbpdleoGNHUfrPP+dJ55nJlmpMHfPUIp86cTz5DdOPlytdGEdY5W4BunNFsLzZ5nLHZg3GyKdpn8yQ2SHStBM0SzyM8UxjSGWzxTPBZotmlJBEzRbNBZotmjSMJmiy0Fmglo8gLJiyZC0AmNIyyYtjLJi2MaQEJgf5yEygf8Y0Bl3LEA+svc9KVz2DBhAwAZcaUpgMMGKBhAwlsOBhqYkGGGjSlsaFaMVplDRitGlTsbFeMDzGrxivHmRLi2K8YrzGrww8eZEuLZ5knmTKLJPMk86MxaTZK5zKbJfOc2R5GjnL5zLzl85zZxTFpFkIWTHzl85xcmLowbRZJ5kyCyX5kj0rxp5wS8RzlF5tGMYxTGUWgM0aQVM0AtKYwCY8jLJgFpRMAmNplloJMEtBJjaBZaCTKJgkxtAsmUDBJlAwsQfX9ZQkknciKFJJGKuFuVJGhaMGEDJJCWjBhgypIYWmBoYaVJGIYGhBpJIZSr5yF5JIuQwIaFzkkkqZOUnKSSQyNFFpA0kk5M1sV85fOSSSWiw8nOSSA6uUotJJCICYBMkkMYBMBjJJHgAMEmSSMwSYMkkIKJlCSSM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268" name="Picture 4" descr="http://www.videoscopeusa.com/wp-content/uploads/2013/11/Sony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7" y="3429005"/>
            <a:ext cx="4559198" cy="249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949994"/>
            <a:ext cx="8229600" cy="4525963"/>
          </a:xfrm>
        </p:spPr>
        <p:txBody>
          <a:bodyPr>
            <a:normAutofit/>
          </a:bodyPr>
          <a:lstStyle/>
          <a:p>
            <a:r>
              <a:rPr lang="es-ES_tradnl" sz="3200" b="1" i="1" dirty="0" smtClean="0"/>
              <a:t>“Organizar la información mundial para que resulte universalmente accesible y útil”. 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endParaRPr lang="es-ES_tradnl" sz="3200" dirty="0"/>
          </a:p>
        </p:txBody>
      </p:sp>
      <p:sp>
        <p:nvSpPr>
          <p:cNvPr id="10242" name="AutoShape 2" descr="data:image/jpeg;base64,/9j/4AAQSkZJRgABAQAAAQABAAD/2wCEAAkGBhQRERUUEhQWFBUWFxQUGBYVGBcUGBwXFxYXFxQXFhgYHSYfGBojGRYUIC8gIycpLCwsFR4xNTAqNSYrLCkBCQoKDgwOGQ8PGiokHiUsLDQpNCopLDE0NC0sKSw1NSkrLjQsKi0pKjAsKiosLDUsLCwvMSkqNTUvLCwsLCwsLP/AABEIAJoBRwMBIgACEQEDEQH/xAAcAAEAAgMBAQEAAAAAAAAAAAAABgcEBQgDAQL/xABPEAABAwIDBAYDCwcMAAcBAAABAAIDBBEFEiEGBzFBEyJRYXGBMpGhFCNCUmJygpKxssEIMzVzk6LRFiVDRFNUs8LS0+LwFyQ0Y7TD4RX/xAAbAQEAAwEBAQEAAAAAAAAAAAAAAQQFAwYCB//EADARAQACAQIEBAQEBwAAAAAAAAABAgMEEQUSITETQVFxYZHR8BQjMqEGIjOBscHh/9oADAMBAAIRAxEAPwC8UREBERAREQEREBERAREQEREBERAREQeBrWdJ0WYZy3Pl55b5b+te6jmDAS4hWy/2Yp6T6jTO7/5AUjQEREBERAREQEREHnNO1jS57g1o4lxsPWVrptqaVvGZh+ac33brIxjCWVULoZL5XWvlNjoQRY+IVa7Y7Gtw+DpopZHjO1ha/KbB17G7QOYA80EixfetTQDRskngA0fvG/sWx2G21ZikMkscT4msk6LrlpJIa1xIy8usFzpj+Jl5tdXRuEjthZPxqiY/db+CJWOiIiBERAREQEREBERAREQF4VdayJuaRwa3tP4dq1u0G0TKZttHSEXDeQHa7u+1U3thty4uJc7M/l2DwHIILExvehHFcRNv8p+g+qNT7FAsV3wTOJAlt3MAH/77VDMFwOtxaUtgbmAPWe45YmX16zu3uFyrTwX8n6mYAaqeWZ3NrCIo/YM5+sESr2o3izP4ySnxe7+K8o9upB/SSDwe4fYVdEe5vCgLe5Qe9z5HH1l11iVm43DHghscsRN9Y5n3HgHlzfZZBXFDvLqG+jUSeDjn+9dbqDfhUQn3xkc7dO2N/f1hcHwy+a/eNfk+OAvR1Wb5FQBr2DPGBb6pVZY/s5U0LwyqhdETfKTZzXW4ljmkg8R36oOjdhd4UOKtk6KOSN0WXO14Fhmvls4Eg+ifYpUq33D4X0eGdLznlkf9Fh6Ntu7qH1qyEQIiICIiAvjnWFzwGq+rS7ZVzoaGdzLZywxx34GSUiOIHxe9o80GPsIC6kEx1NRJNU3+TLI50YPhHkb9FSJY+H0Yhijjb6MbGsHg0AD7FkICL5dfUBEWuxTaGCmHv0gafi+k76o1QbFFA6zfFSMNg2R3f1R9pXym3x0rjqyUfVP+ZBPUUapN4lFJ/Slnz2ub7bW9q2kG0VM/0Z4j4Pb/ABQbFRXedT58NlHYYneqRqkH/wDVh/tY/rt/itPt/rh83g377UHMuMRZXlX3uLH80M/Wz/fKorHx11e24z9ER/rZ/wDEKJlYCIiIEWFiWMw07c00jWDvOp8ANT5KI12+OijNmiR/eAG/eIKCdoq/p989I46xygdvVPsDlKMF2upavSGVpd8Q3Y/6rrE+IQbhERAREQFr8cxYU0RedTwaO138Oa2CrDb7HM8zmg9WMZR874R/DyQRHbDactzEm73Hj3qHbKbNy4pWNhaSAetLJxyRjideZ4Adp7isPHq4ySE8horx3F7NCnoPdDh75VHPfmIhpE37XfTRKc4DgMNFAyCnYGRsFgBxJ5ucebjxJWwREQIiICq3f7g8k1JTvhifK+OYi0bHPIa+J9yQ0EgXa0X7wrSRBpdisL9zYfSwkWLIYw752UF/7xK3SIgIiIC+XRRXaTacNuxh4aOPfzA7lzyZIpG8ueTJFI3ltcS2iji0HWPdw8yofje1YmAbJlyhzHgW0zMcHMOvMOAI7wF5YNgUtec5cY4eGcek4jiGA/adPFbfC9n4mYm5rGdSClZcu62aWeRxJdf4TWQtseQlcq0eLl69oVY8XL17Q0J2sedc7yPnOXrBtQ88JHfWJ/FWWG9ywa7AYJvzkTSfjAWd9YaqJ01/KxOmv5WRal2tlbzDx2OH4hSHC9po5iGnqP8Aingfmnmotjexz6cF8JMkY1LT6bR5ekPatEJrhcfGyYp2s4+NlxTtZLNsdsehDo4jYi+d/Yfit7+0qkcRxmatqGwU4L5JHFrRfVx4k3PIAEknsW622keIS5tyL9btF+akH5PeBAiprHAElwgjNtQGjNKQe8uYPoLRx3i9eaGjjyRevNDIwf8AJ/jLAayplMhALmwFjWg8wHPY4u8dPJZFbuCgDSaaqnY/kJckjL8r5WtdbzVrIvt9uY65s9HM+nqW5JWWvzaWn0XsPwmnt7iDYgheGFwNrqltO+oZTZ9GPewva55IAYbEZSeRPMW4kK3t9OzgnpWTgdeB4F+Zjk6rm/WyO8lQNdT5XWRK4MP/ACc4v6xVOd3Qxsj9rw9WDt422HTDsDR+81Ym6zaF1bhkMkhvI3NE89ro3Fod4luUnvJWZt/+j5vBv32ohzVtB6avbcZ+iI/1s/8AiFUVtB6avXcZ+iI/1s/+IUTKwFD9sttxTBzIiM49J3EN7h2u+xbjajGPc0BcPTd1W+PM+Q/BUBtpjGhbfjx+0oh+6VtXjNWYoCTzkleTZjbnrOPHkbNHHuGosnCtw9EwXqHzVDiBe7zEwHnlEdj63FbjdPs0KPDYri0k4E8hPHM8AtHg1tgFM0Sryv3HUDm+8dNTv5ObI6QfSbKXAjwse9VXjODTUcroZdJIzo9hLbj4EjCNRca9oOnJdLqoN9TmMmidpd0Tgfou0+8gy91G8x9S80dY4GUD3mXgZA0Eua/l0gAvcekL6aG9qLj6DFHQTMnj0dE9srdbatN7X7wCPNdd0VSJI2SN1D2tePBwBH2oh7IiIPOpmDGOceDWl3qF1z3jteS1zidTcnxOpV67TvtR1BHKJ/3Sudcbluw+CJQ+qdcHtP2nguwsIoRBBFE3hHGxgt8loH4LkOFwEkZPASRk+Gdt12M3gg+oiIgRF51EuVrnWvYE27bC9kHoirWDfM0kB9Pkd8UyWPqLAVnt3pNP9Afrj/SgnaKuazfGyMawH9oB/lWvw/fZJUSFsVEMjdXSPnIA8hHqe6/qUWmKxvL7pS17RWsbzK05JA0EkgAcSdAtFX7cU0WgcXn5I09Z0Pkq7xPaOqxCUxwMdIeORmjWjkSSQB4uK2NFunqJBeoqBHf4MYLyPpOsPYqM6jJk/pV6estqvD8GCN9VfafSG2xDeW0tc1jMpIsHF3C/cB481EJZ2yEZnHLcXA425gHkbLfVe6aJugqZSeNyGW9QC0dXu5qm5jTvE2UXy+g+3dc5T6wtLRZOG5prg1N/zevrEe0T27PM8Uw3tlm+nrvjjbb199vdPsP27pQGsIdC0WaAW3aBy9G9gvfY6XpTV1F7tlqXhn6uFjIW+RcyRw7Q8KmTWPjcWStLXN0LXAgjxBWdh20EtM/pIHlp5ji13c5vA/at/Lwesxvin6M7HxG1Z2vC/UUd2P2xjr49OpK22eP/ADN7Wn2KRLByY7Y7TS8bTDXpet4i1ez4QoFtbgIhf0kYsx5NwODXcfUfwU+WDjVJ0sEjeeUkeI1H2Krnxxekw558cZKTCoMRgDmlrhcOBBHcdCpRuOAZQSxfCiqZmO7dbOafNrgVoMTZYLU7Dbasw7EpmTnLBUiLM/kyRoIa89jSDYnlYE6DSpo56zCpopnear6RfmOQOAIIIOoI1BHaCvpK0Wkju8Aj3BKDzyjzzBc0464dIR2K4N6+3MeXoY3BwaSXEcC+1gB2gXPn4KnMMwqavqmQQgukkdx5Nb8J7uxrRr7OaJXruFpy3Csx4PmmcPAOy/aD6lJtv/0fN4N++1bHZ/BWUdNFTxehEwMHf8Zx7ySSe8rXbf8A6Pm8G/faiHNe0Hpq9dxn6Ij/AFs/+IVRW0Hpq9dxn6Ij/Wz/AOIUTLC3nYn7+GX0ZGD9JxJPsDVSGOVeZ7ieAVn7y6g+7Zh2ZB+4FUeI65/NBPm7IbQ2A/8AOWAAAFY0AACwAAmsBZftmyGPgaxVLvnVTHfbMugqOcPjY8cHNa4eBAIXsiHOztjcdPGnl/bQ/wC6sCo3Z4xJ6VI8+MsH+4umEQcvP3SYsf6m79pB/uLorZGifDQUkUoyyR08Eb23Bs5kbWuFxobEHgtuiAiIgxMXpukglZ8Zj2+ZabLmOukzN8l1Oua9vMK9yV08Pwc3SM+ZIS5vkDmb9FEwg9Q24PgV17gOICopoZgbiSKN+nymgn2rkiVuqvvcVtGJ6E0zj75TOyjtMTutGfI5m/QHahKy0REQIiIPCeijkFnsa8djmhw9oXP+O1IiqJ2AWDZZQANAAHGwHcuh1z5tvEBV1P62X7SiYQqonfUTNYzUvcGtHjzPcNT5Kd4bgpc6KhpuJPWede+SR3h2eAUb2IpffZZiPzbcrfnPvf1Nb+8rH3aYB7pfUTmWWMtLYmmJ2Q6jM+5sdPQ9SoZ58XLGLy829oaxptNfVT37V/x9+yx8A2fio4RFC2w4ucfSe7m555lbNaH+Sh/vdX+1/wCKfyVP97q/2v8AxV6IiI2hhWva9ptad5lkYk/rnwCwsIqbVGX4zT6xY/ZdfqbDDA0e+SS3PGV2cjsANuHFa2siJ1aS09rTYjwPIrwWrzzpuJc9u0W3/tP/ACWhjrz4tofN5OAx1EUdmN90PlihjkOhAc67w4jVzQwSG3aFUlZQyQSPilGV7DYj8R2g8fNWhPgYnraWMVNU4NjmqSTLctcMsTBw0J6ST6jlr94WyAiY2oEkkhuI3mV2Y2N8ljYc9PNfq/CNdtMY5netu336S81xDSxNZvEdY7q+wjGX0k7Jo+LDqL2DmnRzT3EfgeS6IoKxs0bJGG7Xta9p7nC4XNlayxKtDdjQGqobmpqWdHI+LLHJlaAAHCwtpo8K3xnFE1jJHf8A04cMyTvNFlr8Tnqu8D9i0n8lD/e6z9r/AMVh4pg/QMzmqqnHgGvlu09ocLaiy8zadomWxadomUHxt1lVmJQvnq3MiY6R7nZWsaLuNm3IA8nepWJjlVmdYJug2e6TFJahw6sDLgn+0mzNuO8Na/6ypaSveylo697IJhm1dfh5yRy1EDRb3t4dkHgyVpDfIBbWfb3E6wZAZ5AdLRsdY+PRtAI8dF0qYweICBgHAWV9oOcsH3S4lWvBmZ7mYeL5iC76MbTc+eUd6unYnYCmwuMthBfI785M+2d3dp6LRyaNNOZ1UmRECj235/m+bwb99qkKje8OUNoJL8zGP32/wQc37Qjrq8txR/mln66f75VG7QytL9FdW4Ka+FuHxaiYesMd+KJlG98kBirg63VliaQflMJa8eQ6M/SVU1bLk966T3o7IuxCiIiHv8R6SL5VhZ0d/lC/mAuank3IIIIJBBFiCNCCDwIPJCHSm6XaAVeGQ3N3wjoJBzzRgAE+Lcp81Mly7sFttLhdRnYM8T7CWK9swHBzSdA8cuR4HkR0RgW2FLWNDoJmuNhdhOV4+c06hEN0i/BlA4kDzCjG0m8ako2nriV4+Aw31+U7gPt7kEjqq2OIAyPawOcGDMQ27nGzWi/Mle65vr8TrdoKwRRjS/K/RxMJ1ef+3cRYd3QeC4eaenihMj5TGxrDJIbvdYWu49qDNREQFW2+nY51TTiqhbmmpx1g0dZ8PFw7y0nOB84DirJXwhBx0X31W42Q2nkw6rZUR3IHVkYDbPGfSae8cR3jxU03pbqnUznVVFGXQOOaSFguYiTq5jQNY+ZA9HXlwrFrkS65wTG4qyBk8Dw+N4uCOIPNrhycDoQeCz1y3sbtlPh0uaB3Vd6cTiejf2Ej4LvlDXx4K79nt61JUtb0rvc8lhdrzdl+eWS1iO828AiE1RY8OIRPF2SMcO1rmkewr8VGLQxi75Y2+Lmj8UGWqF27jtVVJ/8Ack+1Whiu8WmiByHpD3dVv1j+AKpDbHaoTyyOba73OcbcBdEv3sl/6abvlPsY1WpubkHueoHMTX8jGy32H1Kodi6oFkzOeZr/ACIy/wCVT3dji4p610TjZtQ0NH6xpJYPMF49Sy+bl1fX76PTxjnLwvavl1+U9VxovgX1ajy7xqqcPaWnn9vIqL1F2OLXCxH/AG6lywsSw1sretoRwd2ePaFg8X4TGtrF6frj949Pos4M3hztPZo8OlbHIXhoJLQ0m3WygkgX7ASTbvXpts9suHVBBvZgf3gtcHD7FosOmkkp4qhrHdHKxsjeZAcLjMBexsvcYgx4LXgEEWIOoI7CDxWJw/iWq4TkrTLSZrE77dpjr5S7Z8FNRWdp6zCmKua6uHclERh7yfhVEhHgGRt+1pWFUbJUEupiDfmOcweoGy/FJtE2jj6CmOSJhdbmdSS4lztdSSvc5P4n0vEaTXHW0T57xH1lgRo7aGebJMTv22WVV1jIm5nkAe0+A5qudq9p+kNhw4NA1/6SvBhq6x3vbHuv8N92tH0nfhdSnZ/YmOmPTTuEso61yLMZ3tB5/KPsVGZvn6RG0JtN8/SI2hVG0EctIWmeMsMjczc3MHiPEcxxC0lLvFqqdjoqZ4ia5xe5zWtzk2A1c4HSwtwV+Y1hdLi9I+LM2Rpvle2xdG8ei4dhHYeI04FVth35PDjrUVlvkwx/5nuP3VcpWKxtC7SsUrtCGM2+ndrJPO498rz7L2Xq3bZ39rKPpv8A4qxR+T1R86mq8jCP/qWPV/k8QEe9Vc7XcjI2OQeYaGn2r6faK0O8CpZrHUyeDnGQep91JsK33OjcG1kYeznJFo4cNSw6OFrnQg6aAqF7Wbqa3DmGW7Z4W6ukiBDmjmXxm5De0gm3Ow1URkqCQLoOrBtDE+kdVQETxhjnt6M3zZb3aPlXBFuIKp7bbeFV18PQsoJ42Zg+/RzPcbA2B97AtrfyXluJ2lfHWOpC68UzHPa0/BlZa5b85pN+9oPar7RDkSTAqsm/uWp/YS/6VMNgNsK7CWSRjD5pmSP6Q5mTRuByhpAIjcODRyXRaINds/ipqqaKd0bojI0OMbvSaTxadBr5BQjeJugZXOM9K5sNQdXAj3uQ/Ktq13yhfvBVkIg5LxvZSsoiRUU8jAPhhueOw5523FvGy10GKZeDh612IW34rWVmy1JMby0tPIe18Mbz+81E7uXG7RzSEMa5zydA1uZ5Pg0XJUq2Y3UV9e4OnDqWHQ55R1yDxDIr3GnN1uPPVdA0ODwQC0MMUQ7I2NYP3QFmIbtLsrslT4dCIadluGZ7tXvd8aR3M+wcgFukRECIiAiIg+EKuNs9ytNWOMtMRSzG5OVt4nk8S5gtlPe3t1BVkIg5dx7dpiNGTnp3SsH9JB763xLW9ZvmFHBWujJaSWOHFruqR4g6hdirGqcNilFpIo3g8nsa4e0IndyfDj7xwIK/T9qn/GA810ydgsOP9QpP2EX+lZVFstRwm8VLTxntZFGz7GobuXYBV1ekMU01zYdGx7h6wLe1SnAtyOIVBvMGUrO2QiR/kxh8eLgdF0WyMDgAPDRfpEKzo9y8FLSydE50tUWaSvOUEjXK1gNmNJFuZ14qu3uIdfVj2nwc1zT7CCPYukFX23+78zk1FKB0vF8fDpLDi3kH6eaz9Zp5v/PXvD0HB+IVw74cv6Z7T6T8fhLbbD7aNrIwyQhtQ0dZvDMB8Nv4jkpWubY6h8Unwo5GHvY9p9hBVg4BvXe0BtSzpLadIyzXebfRPiCPBfODWxty5ekumu4NbmnJpusT5ent8ForR7bV7oaCocz84YzHGO2SS0cTfN7mjzWPT7wKN4v0hb3Oa4fgtRtRtbTy9A1rs7GzxyyCxF2xgvYG34npRGfJXPHx7b80fNi/gtRvtyT8kzo6URRMjb6LGtYOWjRb8FXW3W0cZf1LWboCLXJ5m/YsLaXeY6RpbH1G8wDcnxd2dwWg2f2TqcTkDtY4PhTOGluyMH0j38B7FRz5fH/Lxxu2dJoa6WPG1M7fBs9g6Seuqrue73PHrJ2OJHVjB43PE68PFWrSbO00RvHBE09oY2/rtdfrBsGipIWwwtysb6yebnHmT2rPVrT6WmGu0RG/sx9bqK6nLzRWIiO3T76vgaohvJxUw07GA2EriD4NFyPM29SmCi28bZZ1fRuZEQJmHpI78C4cWHszNuL8jYq0qKi2bx0QYtSvdI5kTpCySzi1pzMe2MPANi3pCziuhQuP65r2vdHM0te0lrmPFiDzBBVibD75pqVrYappqIm2a14NpWt5A5tJAO8g2HEolfqKK4fvOw+VoPuhrO6S8Z9uizH7d0AF/dcJ+a8O9guiG9c0EWOoOhB7FyxtrQxwVUscQAY2SQNA4BuY2A7hw8la+1++aFjHMpLueQR0h0tp8EcSe82t3qnMPwqpxOo6OnYZHkjMfgsB+FI74I4ntPK6JSfcdhbpsVEgBywRPe48g59msHiesfoldGqN7B7FR4XSiFhzvcc8slrZ3nsHJoGgHYFJEQIiICIiAiIgIiICIiAiIgIiICIiAiIgIiICIiAvhC+og0+ObJU1Z+fia53J46rx4OGtu5Qyu3LtveCqc0fFkYJPU5pafXdWWi5Xw0v+qFvDrc+HpS0xCpf/AAeqRwqYvqvH4rGod2EslVJA+pAETInueyMuuZC/3sZnCxDWB19fTGiuNRzZA9I6rnuSJaqRre5sAbT2H045PWuX4TD6LU8X1cxtzftH0YWEbrKKE3ew1Du2Yhw+oAG+xS5rABYCwHIaL9IrFaVr0rDPy5smWd7zM+4iIvpyEREEa2s3eUeIi88dpLWE0fUkA5DN8IDsdcKssU/J8naSaaqY9vJsrCx3gXNJB8bDwV5Ig54G5DFBw9z+Uzv9CyabcbiTjZ8sEY7Q98nsyhX8iCpsE/J+gYc1XUPn+RGOhZ4E3LneseCszCcEgpYxHTxMiYPgsAHme095WaiAiIgIiICIiAiIgIiICIiAiIgIiICIiAiIgIiICIiAiIgIiIMTF68QQSzOsBHG+Q30HVaTr6lh7I4eYKGnjcbubEzMeZeRd5PeXEnzWHt2c1M2DiaqaGmsebHOzTj9iyU+SkaAiIgIiICIiAiIgIiICIiAiIgIiICIiAiIgIiICIiAiIgIiICIiAiIgIiICIiAiIgIiINfX4SJpYJHH8w58gbbi5zHRg35WDnetbB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244" name="Picture 4" descr="http://www.abadiadigital.com/imagenes/google-logo-predesig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425767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6392" y="692696"/>
            <a:ext cx="8229600" cy="4525963"/>
          </a:xfrm>
        </p:spPr>
        <p:txBody>
          <a:bodyPr>
            <a:normAutofit/>
          </a:bodyPr>
          <a:lstStyle/>
          <a:p>
            <a:r>
              <a:rPr lang="es-ES_tradnl" sz="3200" b="1" i="1" dirty="0" smtClean="0"/>
              <a:t>“Proporcionar un mercado electrónico mundial en el que prácticamente cualquier persona pueda comercializar  casi cualquier producto, creando así oportunidades económicas por todo el mundo”. </a:t>
            </a:r>
            <a:endParaRPr lang="es-ES_tradnl" sz="3200" dirty="0"/>
          </a:p>
        </p:txBody>
      </p:sp>
      <p:pic>
        <p:nvPicPr>
          <p:cNvPr id="9218" name="Picture 2" descr="https://encrypted-tbn3.gstatic.com/images?q=tbn:ANd9GcTW9-TOiFWluMSCTeU6d7zY64Tg9MufFF9LhjG3OGoB_t6vUlf_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3038704" cy="1878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¿Cómo se Resume su Actividad?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algn="ctr"/>
            <a:r>
              <a:rPr lang="es-ES_tradnl" sz="6000" dirty="0" smtClean="0"/>
              <a:t>Persuasión</a:t>
            </a:r>
          </a:p>
          <a:p>
            <a:pPr>
              <a:buNone/>
            </a:pPr>
            <a:endParaRPr lang="es-ES_tradnl" dirty="0" smtClean="0"/>
          </a:p>
        </p:txBody>
      </p:sp>
      <p:pic>
        <p:nvPicPr>
          <p:cNvPr id="23554" name="Picture 2" descr="http://1.bp.blogspot.com/_sCs11PngXdc/TEpy-ngCAjI/AAAAAAAAAAs/aMcA9qOUFRw/S700/guerra%2Bde%2Bmar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277" y="2564904"/>
            <a:ext cx="4705350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es-ES_tradnl" sz="3200" b="1" i="1" dirty="0" smtClean="0"/>
              <a:t>“Traer inspiración e innovación para cada atleta en el mundo. Si tienes un cuerpo, eres un atleta”. 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endParaRPr lang="es-ES_tradnl" sz="3200" dirty="0"/>
          </a:p>
        </p:txBody>
      </p:sp>
      <p:pic>
        <p:nvPicPr>
          <p:cNvPr id="8194" name="Picture 2" descr="http://3.bp.blogspot.com/-0kQqOPSAgSs/UBFja6EmaLI/AAAAAAAAAPo/H8AZDCzQKFk/s1600/LOGO%2BNIKE%2BJUST%2BDO%2BIT%2BVECTOR%2BIMA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3779520" cy="244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i="1" dirty="0" smtClean="0"/>
              <a:t>“ Ahorrarle dinero </a:t>
            </a:r>
          </a:p>
          <a:p>
            <a:pPr marL="0" indent="0" algn="ctr">
              <a:buNone/>
            </a:pPr>
            <a:r>
              <a:rPr lang="es-ES_tradnl" sz="3200" b="1" i="1" dirty="0"/>
              <a:t> </a:t>
            </a:r>
            <a:r>
              <a:rPr lang="es-ES_tradnl" sz="3200" b="1" i="1" dirty="0" smtClean="0"/>
              <a:t>    para que viva mejor”.</a:t>
            </a:r>
            <a:endParaRPr lang="es-ES_tradnl" sz="3200" dirty="0"/>
          </a:p>
        </p:txBody>
      </p:sp>
      <p:pic>
        <p:nvPicPr>
          <p:cNvPr id="7172" name="Picture 4" descr="https://encrypted-tbn2.gstatic.com/images?q=tbn:ANd9GcThgHNgv2FslrjhCzeDoNkpy5tp6nCPgw81Oih_B_IOGgCvizyV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3133725" cy="14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DE DISNEYLAND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sz="2800" dirty="0" smtClean="0"/>
          </a:p>
          <a:p>
            <a:r>
              <a:rPr lang="es-ES_tradnl" sz="3300" dirty="0" smtClean="0"/>
              <a:t>“Construir un parque de diversiones tan limpio como ningún otro en todos los tiempos, y en donde </a:t>
            </a:r>
            <a:r>
              <a:rPr lang="es-ES_tradnl" sz="3300" b="1" i="1" dirty="0" smtClean="0"/>
              <a:t>cada persona sea tratada como si fueran ciudadanos de primera clase</a:t>
            </a:r>
            <a:r>
              <a:rPr lang="es-ES_tradnl" sz="3300" dirty="0" smtClean="0"/>
              <a:t>, es decir, como verdaderos invitados de honor.”</a:t>
            </a:r>
          </a:p>
          <a:p>
            <a:pPr marL="0" indent="0"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Desde la perspectiva Bíblica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“Nada </a:t>
            </a:r>
            <a:r>
              <a:rPr lang="es-ES" sz="3200" dirty="0"/>
              <a:t>hagáis por contienda o por </a:t>
            </a:r>
            <a:r>
              <a:rPr lang="es-ES" sz="3200" b="1" i="1" dirty="0"/>
              <a:t>vanagloria</a:t>
            </a:r>
            <a:r>
              <a:rPr lang="es-ES" sz="3200" dirty="0"/>
              <a:t>; antes bien con </a:t>
            </a:r>
            <a:r>
              <a:rPr lang="es-ES" sz="3200" b="1" i="1" dirty="0"/>
              <a:t>humildad</a:t>
            </a:r>
            <a:r>
              <a:rPr lang="es-ES" sz="3200" dirty="0"/>
              <a:t>, estimando cada uno a los demás como superiores a él </a:t>
            </a:r>
            <a:r>
              <a:rPr lang="es-ES" sz="3200" dirty="0" smtClean="0"/>
              <a:t>mismo; </a:t>
            </a:r>
            <a:r>
              <a:rPr lang="es-ES" sz="3200" b="1" i="1" dirty="0" smtClean="0"/>
              <a:t>no </a:t>
            </a:r>
            <a:r>
              <a:rPr lang="es-ES" sz="3200" b="1" i="1" dirty="0"/>
              <a:t>mirando cada uno por lo suyo propio</a:t>
            </a:r>
            <a:r>
              <a:rPr lang="es-ES" sz="3200" dirty="0"/>
              <a:t>, sino cada cual también por lo de los otros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Filipenses 2:3-4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Determine el Fundamento de Acción</a:t>
            </a:r>
            <a:endParaRPr lang="en-US" dirty="0"/>
          </a:p>
        </p:txBody>
      </p:sp>
      <p:pic>
        <p:nvPicPr>
          <p:cNvPr id="4098" name="Picture 2" descr="http://transformaccion.com.pe/wp-content/uploads/2014/11/Viviendo-los-valo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87" y="1908048"/>
            <a:ext cx="6572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Qué dice la Biblia?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“Por</a:t>
            </a:r>
            <a:r>
              <a:rPr lang="es-ES" sz="3200" dirty="0"/>
              <a:t> lo demás, hermanos, todo lo que es </a:t>
            </a:r>
            <a:r>
              <a:rPr lang="es-ES" sz="3200" b="1" i="1" dirty="0"/>
              <a:t>verdadero</a:t>
            </a:r>
            <a:r>
              <a:rPr lang="es-ES" sz="3200" dirty="0"/>
              <a:t>, todo lo </a:t>
            </a:r>
            <a:r>
              <a:rPr lang="es-ES" sz="3200" b="1" i="1" dirty="0"/>
              <a:t>honesto</a:t>
            </a:r>
            <a:r>
              <a:rPr lang="es-ES" sz="3200" dirty="0"/>
              <a:t>, todo </a:t>
            </a:r>
            <a:r>
              <a:rPr lang="es-ES" sz="3200" dirty="0" smtClean="0"/>
              <a:t>lo </a:t>
            </a:r>
            <a:r>
              <a:rPr lang="es-ES" sz="3200" b="1" i="1" dirty="0" smtClean="0"/>
              <a:t>justo</a:t>
            </a:r>
            <a:r>
              <a:rPr lang="es-ES" sz="3200" dirty="0" smtClean="0"/>
              <a:t>,</a:t>
            </a:r>
            <a:r>
              <a:rPr lang="es-ES" sz="3200" dirty="0"/>
              <a:t> todo </a:t>
            </a:r>
            <a:r>
              <a:rPr lang="es-ES" sz="3200" dirty="0" smtClean="0"/>
              <a:t>lo </a:t>
            </a:r>
            <a:r>
              <a:rPr lang="es-ES" sz="3200" b="1" i="1" dirty="0" smtClean="0"/>
              <a:t>puro</a:t>
            </a:r>
            <a:r>
              <a:rPr lang="es-ES" sz="3200" dirty="0" smtClean="0"/>
              <a:t>, todo lo </a:t>
            </a:r>
            <a:r>
              <a:rPr lang="es-ES" sz="3200" b="1" i="1" dirty="0" smtClean="0"/>
              <a:t>amable</a:t>
            </a:r>
            <a:r>
              <a:rPr lang="es-ES" sz="3200" dirty="0" smtClean="0"/>
              <a:t>, todo lo que es de </a:t>
            </a:r>
            <a:r>
              <a:rPr lang="es-ES" sz="3200" b="1" i="1" dirty="0" smtClean="0"/>
              <a:t>buen nombre</a:t>
            </a:r>
            <a:r>
              <a:rPr lang="es-ES" sz="3200" dirty="0" smtClean="0"/>
              <a:t>; si hay </a:t>
            </a:r>
            <a:r>
              <a:rPr lang="es-ES" sz="3200" b="1" i="1" dirty="0" smtClean="0"/>
              <a:t>virtud</a:t>
            </a:r>
            <a:r>
              <a:rPr lang="es-ES" sz="3200" dirty="0" smtClean="0"/>
              <a:t> alguna, si algo </a:t>
            </a:r>
            <a:r>
              <a:rPr lang="es-ES" sz="3200" b="1" i="1" dirty="0" smtClean="0"/>
              <a:t>digno de alabanza</a:t>
            </a:r>
            <a:r>
              <a:rPr lang="es-ES" sz="3200" dirty="0" smtClean="0"/>
              <a:t>, en esto pensad.” </a:t>
            </a:r>
            <a:r>
              <a:rPr lang="es-ES" dirty="0" smtClean="0"/>
              <a:t>Filipenses 4:8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Evaluaci</a:t>
            </a:r>
            <a:r>
              <a:rPr lang="es-ES_tradnl" dirty="0" err="1" smtClean="0"/>
              <a:t>ón</a:t>
            </a:r>
            <a:r>
              <a:rPr lang="es-ES_tradnl" dirty="0" smtClean="0"/>
              <a:t> Situacional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sz="3600" dirty="0" smtClean="0"/>
              <a:t>Descripción del Mercado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smtClean="0"/>
              <a:t>Comportamiento Histórico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smtClean="0"/>
              <a:t>Descripción de la Competencia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 smtClean="0"/>
              <a:t>Canales de Distribución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Las 5 Fuerzas del Modelo Competitivo</a:t>
            </a:r>
            <a:endParaRPr lang="en-US" dirty="0"/>
          </a:p>
        </p:txBody>
      </p:sp>
      <p:pic>
        <p:nvPicPr>
          <p:cNvPr id="1026" name="Picture 2" descr="http://periodico-marketing.com/wp-content/uploads/2013/12/Porter-5-fuerza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3"/>
            <a:ext cx="5904656" cy="47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Caso de Agua </a:t>
            </a:r>
            <a:r>
              <a:rPr lang="es-SV" dirty="0" err="1" smtClean="0"/>
              <a:t>Saborizada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Consumo promedio per cápita: 28 galones anuales</a:t>
            </a:r>
          </a:p>
          <a:p>
            <a:r>
              <a:rPr lang="es-SV" dirty="0" smtClean="0"/>
              <a:t>Importancia de las bebidas refrescantes: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SV" dirty="0" smtClean="0"/>
              <a:t>Bebidas gaseosas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SV" dirty="0" smtClean="0"/>
              <a:t>Agua embotellada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SV" dirty="0" smtClean="0"/>
              <a:t>Leche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SV" dirty="0" smtClean="0"/>
              <a:t>Café</a:t>
            </a:r>
          </a:p>
          <a:p>
            <a:r>
              <a:rPr lang="es-SV" dirty="0" smtClean="0"/>
              <a:t>3% de crecimiento anual</a:t>
            </a:r>
          </a:p>
          <a:p>
            <a:r>
              <a:rPr lang="es-SV" dirty="0" smtClean="0"/>
              <a:t>Valor del mercado $7,600 millones de dólares.</a:t>
            </a:r>
          </a:p>
          <a:p>
            <a:r>
              <a:rPr lang="es-SV" dirty="0" smtClean="0"/>
              <a:t>12 marcas competidoras</a:t>
            </a:r>
          </a:p>
          <a:p>
            <a:r>
              <a:rPr lang="es-SV" dirty="0" smtClean="0"/>
              <a:t>22.9% Coca Cola, 21.5% Nestlé  y 16.2% Pepsi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Analizar Tendencias de Ventas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412776"/>
            <a:ext cx="4054224" cy="4640552"/>
          </a:xfrm>
        </p:spPr>
        <p:txBody>
          <a:bodyPr/>
          <a:lstStyle/>
          <a:p>
            <a:r>
              <a:rPr lang="es-SV" dirty="0" smtClean="0"/>
              <a:t>Consumo de la Industria</a:t>
            </a:r>
          </a:p>
          <a:p>
            <a:r>
              <a:rPr lang="es-SV" dirty="0" smtClean="0"/>
              <a:t>Ventas por categoría</a:t>
            </a:r>
          </a:p>
          <a:p>
            <a:r>
              <a:rPr lang="es-SV" dirty="0" smtClean="0"/>
              <a:t>Ventas por zona geográfica</a:t>
            </a:r>
          </a:p>
          <a:p>
            <a:r>
              <a:rPr lang="es-SV" dirty="0" smtClean="0"/>
              <a:t>Ventas por canal </a:t>
            </a:r>
          </a:p>
          <a:p>
            <a:r>
              <a:rPr lang="es-SV" dirty="0" smtClean="0"/>
              <a:t>Ventas por producto.</a:t>
            </a:r>
          </a:p>
          <a:p>
            <a:endParaRPr lang="es-SV" dirty="0" smtClean="0"/>
          </a:p>
        </p:txBody>
      </p:sp>
      <p:pic>
        <p:nvPicPr>
          <p:cNvPr id="7" name="Picture 2" descr="https://naturalgas.files.wordpress.com/2009/01/bolivia_glp_historico_ventas_tcm7-389202.jpg?w=4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856" y="1988840"/>
            <a:ext cx="3472064" cy="19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loy.com.mx/blogs/wp-content/uploads/2012/10/grafica_am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09" y="4077072"/>
            <a:ext cx="3430723" cy="226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utrientwater.com/wp-content/uploads/2014/06/GROUP_RGB-Upda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4" y="4279882"/>
            <a:ext cx="3240360" cy="206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Qué es una buena gestión de Marketing?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El Marketing refleja </a:t>
            </a:r>
            <a:r>
              <a:rPr lang="es-SV" sz="3200" b="1" i="1" dirty="0" smtClean="0"/>
              <a:t>la capacidad </a:t>
            </a:r>
            <a:r>
              <a:rPr lang="es-SV" sz="3200" dirty="0" smtClean="0"/>
              <a:t>que tienen las empresas, organizaciones e individuos </a:t>
            </a:r>
            <a:r>
              <a:rPr lang="es-SV" sz="3200" b="1" i="1" dirty="0" smtClean="0"/>
              <a:t>de influir en el comportamiento </a:t>
            </a:r>
            <a:r>
              <a:rPr lang="es-SV" sz="3200" dirty="0" smtClean="0"/>
              <a:t>de su mercado objetivo en un tiempo determinado y </a:t>
            </a:r>
            <a:r>
              <a:rPr lang="es-SV" sz="3200" b="1" i="1" dirty="0" smtClean="0"/>
              <a:t>de manera rentable. 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5859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Tendencias Culturales y Nuevos Hábitos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SV" dirty="0" smtClean="0"/>
              <a:t>Saludable</a:t>
            </a:r>
          </a:p>
          <a:p>
            <a:r>
              <a:rPr lang="es-SV" dirty="0" smtClean="0"/>
              <a:t>Ecológico</a:t>
            </a:r>
          </a:p>
          <a:p>
            <a:r>
              <a:rPr lang="es-SV" dirty="0" smtClean="0"/>
              <a:t>Ahorro energético</a:t>
            </a:r>
          </a:p>
          <a:p>
            <a:r>
              <a:rPr lang="es-SV" dirty="0" smtClean="0"/>
              <a:t>RSE</a:t>
            </a:r>
          </a:p>
          <a:p>
            <a:r>
              <a:rPr lang="es-SV" dirty="0" smtClean="0"/>
              <a:t>Uso de la tecnología</a:t>
            </a:r>
          </a:p>
          <a:p>
            <a:r>
              <a:rPr lang="es-SV" dirty="0" smtClean="0"/>
              <a:t>Nuevos hábitos de consumo. (rompimiento de paradigmas).</a:t>
            </a:r>
          </a:p>
          <a:p>
            <a:pPr lvl="1"/>
            <a:r>
              <a:rPr lang="es-SV" dirty="0" smtClean="0"/>
              <a:t>Café</a:t>
            </a:r>
          </a:p>
          <a:p>
            <a:pPr lvl="1"/>
            <a:r>
              <a:rPr lang="es-SV" dirty="0" smtClean="0"/>
              <a:t>Té</a:t>
            </a:r>
          </a:p>
        </p:txBody>
      </p:sp>
      <p:pic>
        <p:nvPicPr>
          <p:cNvPr id="7170" name="Picture 2" descr="http://www.tarecavending.com/images/noticias/tareca_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16" y="2399919"/>
            <a:ext cx="4038600" cy="26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Factores que influyen en el plan</a:t>
            </a:r>
            <a:endParaRPr lang="en-US" dirty="0"/>
          </a:p>
        </p:txBody>
      </p:sp>
      <p:pic>
        <p:nvPicPr>
          <p:cNvPr id="9218" name="Picture 2" descr="http://3.bp.blogspot.com/-hm3Y7e3LncM/UQgM1NirkZI/AAAAAAAABy0/_IP9kPJVT08/s1600/Tema+5.3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75146"/>
            <a:ext cx="5068540" cy="47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Amenazas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SV" dirty="0" smtClean="0"/>
              <a:t>Oportunidades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Espacio de anaquel limitado</a:t>
            </a:r>
          </a:p>
          <a:p>
            <a:r>
              <a:rPr lang="es-SV" dirty="0" smtClean="0"/>
              <a:t>Imagen de poco valor nutricional </a:t>
            </a:r>
          </a:p>
          <a:p>
            <a:r>
              <a:rPr lang="es-SV" dirty="0" smtClean="0"/>
              <a:t>Cuestiones medioambientales.</a:t>
            </a:r>
          </a:p>
          <a:p>
            <a:r>
              <a:rPr lang="es-SV" dirty="0" smtClean="0"/>
              <a:t>Restricciones gubernamentales.</a:t>
            </a:r>
          </a:p>
          <a:p>
            <a:r>
              <a:rPr lang="es-SV" dirty="0" smtClean="0"/>
              <a:t>Renta 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SV" dirty="0" smtClean="0"/>
              <a:t>Mercado en crecimiento.</a:t>
            </a:r>
          </a:p>
          <a:p>
            <a:r>
              <a:rPr lang="es-SV" dirty="0" smtClean="0"/>
              <a:t>Tendencia hacia lo saludable.</a:t>
            </a:r>
          </a:p>
          <a:p>
            <a:r>
              <a:rPr lang="es-SV" dirty="0" smtClean="0"/>
              <a:t>Imagen antisistema</a:t>
            </a:r>
          </a:p>
          <a:p>
            <a:r>
              <a:rPr lang="es-SV" dirty="0" smtClean="0"/>
              <a:t>Capacidad de alianzas externas.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Análisis Externos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Debilidades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SV" dirty="0" smtClean="0"/>
              <a:t>Fortalezas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Falta de conciencia de marca</a:t>
            </a:r>
          </a:p>
          <a:p>
            <a:r>
              <a:rPr lang="es-SV" dirty="0" smtClean="0"/>
              <a:t>Presupuesto limitado y por debajo del competidor.</a:t>
            </a:r>
          </a:p>
          <a:p>
            <a:r>
              <a:rPr lang="es-SV" dirty="0" smtClean="0"/>
              <a:t>Poca capacidad de financiamiento</a:t>
            </a:r>
          </a:p>
          <a:p>
            <a:r>
              <a:rPr lang="es-SV" dirty="0" smtClean="0"/>
              <a:t>Alta rotación de personal.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SV" dirty="0" smtClean="0"/>
              <a:t>Calidad superior</a:t>
            </a:r>
          </a:p>
          <a:p>
            <a:r>
              <a:rPr lang="es-SV" dirty="0" smtClean="0"/>
              <a:t>Responsabilidad social</a:t>
            </a:r>
          </a:p>
          <a:p>
            <a:r>
              <a:rPr lang="es-SV" dirty="0" smtClean="0"/>
              <a:t>Experiencia en marketing de bebidas alternativas.</a:t>
            </a:r>
          </a:p>
          <a:p>
            <a:r>
              <a:rPr lang="es-SV" dirty="0" smtClean="0"/>
              <a:t>Fuente propia de abastecimiento.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Análisis Internos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Segmento aguas mejoradas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SV" dirty="0" smtClean="0"/>
              <a:t>Necesidad del segmento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SV" dirty="0" smtClean="0"/>
              <a:t>Atletas</a:t>
            </a:r>
          </a:p>
          <a:p>
            <a:r>
              <a:rPr lang="es-SV" dirty="0" smtClean="0"/>
              <a:t>Conscientes de la salud</a:t>
            </a:r>
          </a:p>
          <a:p>
            <a:r>
              <a:rPr lang="es-SV" dirty="0" smtClean="0"/>
              <a:t>Conscientes de la sociedad</a:t>
            </a:r>
          </a:p>
          <a:p>
            <a:r>
              <a:rPr lang="es-SV" dirty="0" smtClean="0"/>
              <a:t>Milenarios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Hidratación y reposición de minerales y energía.</a:t>
            </a:r>
          </a:p>
          <a:p>
            <a:r>
              <a:rPr lang="es-SV" dirty="0" smtClean="0"/>
              <a:t>Mantener un peso óptimo.</a:t>
            </a:r>
          </a:p>
          <a:p>
            <a:r>
              <a:rPr lang="es-SV" dirty="0" smtClean="0"/>
              <a:t>Apoyar causas que resuelvan problemas sociales.</a:t>
            </a:r>
          </a:p>
          <a:p>
            <a:r>
              <a:rPr lang="es-SV" dirty="0" smtClean="0"/>
              <a:t>Actitud contracultural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Incluye Segmentar el Mercado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segmentación en La Biblia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“Y </a:t>
            </a:r>
            <a:r>
              <a:rPr lang="es-ES" dirty="0"/>
              <a:t>los escribas y los fariseos, viéndole comer con los </a:t>
            </a:r>
            <a:r>
              <a:rPr lang="es-ES" b="1" i="1" dirty="0"/>
              <a:t>publicanos y con los pecadores</a:t>
            </a:r>
            <a:r>
              <a:rPr lang="es-ES" dirty="0"/>
              <a:t>, dijeron a los discípulos: </a:t>
            </a:r>
            <a:r>
              <a:rPr lang="es-ES" i="1" dirty="0"/>
              <a:t>¿Qué es esto, que él come y bebe con los publicanos y </a:t>
            </a:r>
            <a:r>
              <a:rPr lang="es-ES" i="1" dirty="0" smtClean="0"/>
              <a:t>pecadores? </a:t>
            </a:r>
            <a:r>
              <a:rPr lang="es-ES" dirty="0" smtClean="0"/>
              <a:t>Al </a:t>
            </a:r>
            <a:r>
              <a:rPr lang="es-ES" dirty="0"/>
              <a:t>oír esto Jesús, les dijo: Los sanos no tienen necesidad de médico, sino los enfermos. </a:t>
            </a:r>
            <a:r>
              <a:rPr lang="es-ES" b="1" i="1" dirty="0"/>
              <a:t>No he venido a llamar a justos, sino a pecadores</a:t>
            </a:r>
            <a:r>
              <a:rPr lang="es-ES" dirty="0" smtClean="0"/>
              <a:t>.”</a:t>
            </a:r>
          </a:p>
          <a:p>
            <a:pPr lvl="1"/>
            <a:r>
              <a:rPr lang="es-ES" dirty="0" smtClean="0"/>
              <a:t>Marcos 2:16-17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0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Objetivos Mercadológicos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SV" dirty="0" smtClean="0"/>
              <a:t>Objetivos Financieros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s-ES_tradnl" sz="3700" dirty="0" smtClean="0"/>
              <a:t>Imagen de Marca </a:t>
            </a:r>
          </a:p>
          <a:p>
            <a:r>
              <a:rPr lang="es-ES_tradnl" sz="3700" dirty="0" smtClean="0"/>
              <a:t>Participación de Mercado</a:t>
            </a:r>
          </a:p>
          <a:p>
            <a:r>
              <a:rPr lang="es-ES_tradnl" sz="3700" dirty="0" smtClean="0"/>
              <a:t>Top of </a:t>
            </a:r>
            <a:r>
              <a:rPr lang="es-ES_tradnl" sz="3700" dirty="0" err="1" smtClean="0"/>
              <a:t>Mind</a:t>
            </a:r>
            <a:endParaRPr lang="es-ES_tradnl" sz="3700" dirty="0" smtClean="0"/>
          </a:p>
          <a:p>
            <a:r>
              <a:rPr lang="es-ES_tradnl" sz="3700" dirty="0" smtClean="0"/>
              <a:t>Unidades de Ventas</a:t>
            </a:r>
          </a:p>
          <a:p>
            <a:pPr lvl="1"/>
            <a:endParaRPr lang="es-ES_tradnl" dirty="0" smtClean="0"/>
          </a:p>
          <a:p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SV" dirty="0" smtClean="0"/>
              <a:t>Ventas en $$</a:t>
            </a:r>
          </a:p>
          <a:p>
            <a:r>
              <a:rPr lang="es-SV" dirty="0" smtClean="0"/>
              <a:t>Nivel de Crédito</a:t>
            </a:r>
          </a:p>
          <a:p>
            <a:r>
              <a:rPr lang="es-SV" dirty="0" smtClean="0"/>
              <a:t>Utilidades esperadas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Establecer Objetivos</a:t>
            </a:r>
            <a:endParaRPr lang="es-ES_tradnl" dirty="0"/>
          </a:p>
        </p:txBody>
      </p:sp>
      <p:pic>
        <p:nvPicPr>
          <p:cNvPr id="8194" name="Picture 2" descr="http://www.eduardobuero.com.ar/images/dividen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84" y="4293095"/>
            <a:ext cx="1446877" cy="19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 Específicos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2% de participación del mercado </a:t>
            </a:r>
          </a:p>
          <a:p>
            <a:r>
              <a:rPr lang="es-ES_tradnl" sz="3200" dirty="0" smtClean="0"/>
              <a:t>$30 millones en ventas</a:t>
            </a:r>
          </a:p>
          <a:p>
            <a:r>
              <a:rPr lang="es-ES_tradnl" sz="3200" dirty="0" smtClean="0"/>
              <a:t>17 millones de botellas</a:t>
            </a:r>
          </a:p>
          <a:p>
            <a:r>
              <a:rPr lang="es-ES_tradnl" sz="3200" dirty="0" smtClean="0"/>
              <a:t>Primeros 5 en Top of </a:t>
            </a:r>
            <a:r>
              <a:rPr lang="es-ES_tradnl" sz="3200" dirty="0" err="1" smtClean="0"/>
              <a:t>Mind</a:t>
            </a:r>
            <a:r>
              <a:rPr lang="es-ES_tradnl" sz="3200" dirty="0" smtClean="0"/>
              <a:t>.</a:t>
            </a:r>
            <a:endParaRPr lang="es-ES_tradnl" sz="3200" dirty="0"/>
          </a:p>
        </p:txBody>
      </p:sp>
      <p:pic>
        <p:nvPicPr>
          <p:cNvPr id="10244" name="Picture 4" descr="https://procureinsights.files.wordpress.com/2014/06/marketsh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037757" cy="20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Cómo vamos a alcanzar nuestros objetivos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Estrategias de Marketing </a:t>
            </a:r>
            <a:endParaRPr lang="es-ES_tradnl" dirty="0"/>
          </a:p>
        </p:txBody>
      </p:sp>
      <p:sp>
        <p:nvSpPr>
          <p:cNvPr id="1026" name="AutoShape 2" descr="data:image/jpeg;base64,/9j/4AAQSkZJRgABAQAAAQABAAD/2wCEAAkGBxQQEhQUERIWFBUVFRQWGBcUEBQVFRYWFBQXFhUUFRcYHCggGRolGxQUITEhJSkrLi4uFyAzODMsNygtLiwBCgoKDg0OGxAQGywmHyQsLCwsLCwsLCwsLCwsLCwsLCwsLCwsLCwsLCwsLywsLCwsLCwsLCwsLCwsLCwsLCwsLP/AABEIAPYAzQMBIgACEQEDEQH/xAAbAAEAAgMBAQAAAAAAAAAAAAAABQYCAwQBB//EADwQAAICAQICCAIIBQQCAwAAAAECAAMRBBIFIQYTIjFBUWFxMpEUI1KBobHB0TNCYnLhFpLw8UOyFaLC/8QAGQEBAAMBAQAAAAAAAAAAAAAAAAIDBAEF/8QAJhEAAgIBAwQDAAMBAAAAAAAAAAECEQMEEjETIUFRIjJhQnGRFP/aAAwDAQACEQMRAD8A+4xEQBERAEREAREQCsdIOmNei1Aptrba1DW9YDkbtxVKduPicqQPMkDxnmi6bUmnTWXK9J1O0KCpcKz2dWqMwHfuwPTPPAk1dwip7uvZN1nVivJJI2rZ1i9nuyHAIPfykUehGj7H1bdha0H11mCKbjfXu7XPFjMefn7QDm1vTvT19WVyazqHossdbKlrNddzOylkxZg0FcL9oc/CdlnTDSrYlTOwdxXhWrYEG4E1IwIyGbHd4cs4yJtt6KaV60rerciW23BWZmHWXdYLCcnmD11nI8hnl3Ce6fovRW6unWBlWtSevsO8UjFfWZbtEA4yeZ8cwCN0fTmp667XRqkajUXkOtm8Lp2rViqhMMPrB4g+AB547B0x02ORtLdaaer+j29YXFQuPY25x1ZD57sGP9HaXZsKOV6u+oA3WHbXqGRrUU7sgZrXHl4TTxzoilwJpYU2NaLTY3XOQwoGnyvV3Vlfq1UYzg45g5gGfGeliUaOvWVVtfXaadir2WK3YwwBGc4OcTj4d06q1FtiVJ2Fu01aWlztuGoFmHQKp5BqnAzyPfkSX0vR2pNNp9M25003UbCWIO7T42MdvqoOO6P9M6brOsFeG3UN2WZVB0wcVYUHAAFj8gOeYBnwjpBTq2dKSxav+IDW69W2SOrfcBh+yTt78YPcRmVkXwjo/RpWd6VZWs/iE2u3WNknrH3E5ftEbu/GB3AASkAREQBERAEREAREQBERAEREARNV+oVBliB7yNu44o+BSfU8hONpclkMU5/VEvErr8asPdtH3Zmv/wCWt+0P9okeoi9aPJ+FmiVxOM2D7J9x+06qeOj+dMeoOfwhTRGWkyrwTMTRptWlnwsD6dx+U3yZnaadMREQcEROHU8UrTlnJ8l5/jB1Jvg7okDbx5v5UA9zn8pzNxi3zA9lH6zm5FqwTLPEq44vb9of7RN9XHXHxKp9siNyHQkWGJGafjSN8WVPrzHzkijAjIOR6TpW4uPJlERBEREQBETwmACZD6/jGOVXP+rw+6c3FOI7ztQ9nx/q/wASNlUp+Eejp9Iq3T/wydyxyxJPmZjESo3pUIiIOiIiAeg47pKaHjBXlZzHn4j385FROqTRXkxRyKpIuNdgYAg5BmnWaxahlj7DxMrVPFTphnvB/l8z5iabdSbTvJzn/mBLlOzzZaVxl34OrW8Se3lnavkP1PjOOInLLkklSERE4dEREATdpdU1Zypx6eB+6aYgNXyWbh3E1t5Hst5eB9pISkg4lh4RxLf2H+LwP2v8yaZky4a7olYiJIoEhuOa3H1a+Pxe3lJXUWhFLHuAzKjY5Ylj3k5kJypGzSYt0tz4RjERKD1RERAEREAREQBPGOOZ7hzns4OK3YAUePM+w7h8/wAoHJw6q/e2fDwHkJv4fqNp2nuP4GccQmWSgnGiwRNOkt3qD49xm6WnmtU6YiIg4IiIAiIgCeqxBBHIjnPIgFr4bq+tQHxHI+/nOuVbg+p6uweTdk/ofnLTLEzDlhtkRPSC3CKv2j+A/wC5AyT4++bAPJfzMjJTN9z1NJGsSERI7pGrnSagVbusNNoTZnfv2HbtxzznEgjQ3SskYlJt4NqlrrG5m330saxqNSVRVpYP1lud4DNjIHIGa6dPdsoGpXVui0XKwrNvWLqes7O4odzJtyEckjkCTmS2lPWfovUT5/dp9Zz6wak6j6HphU1b2CtdSDZvNhU9Xy+r3bsg4PfJC5NT1rV7bstr9PcHG/qvo6pV1o35wFylg2evdzjaOt+FwiVPgmiLbl1Carrz1vWMbL1qPbyuxg2zGAu0LzAz3c5KdEtI1WkpFnWdayK1nWWO7b9oDZ3k49hynGqJxm34JiQets3Ox9cD2HKThOMnyBPyGZXczhdDkREThYdvCn5keYz8pJyF0LYsX3x85NSyPBh1CqZhZaq/EwHuwGfnDWqDgsoJ8CwBla6VcFs1Wp0pRaiiV6pXa6kXIpsFYXsblyxw2D4YkJxnohcd6VKLUTR6elWsRGts2WubBU7H6qzaQQcY7hJ0ZXJrwfQOsGdu4bvLIz8u+YjUJz7a9nv7a8vfnylWv4a76u969O1Zs0XVJey1grbz5swbdnBVc48Md04NXwgvoHpq4c1VoqpVjtoHWFbqy4DbvrPhZ8ty+cUNz9F7SwN8JB9iD+UykX0do6uojq3r7bHD00VHuHPbR2cevfJScJoREQBLfobd9at5gZ9/GVCWPo++aseTEfkf1kolGoXxsjeN/wAU+yzgknx9cWA+a/kZGSqf2PQ07vFH+hERIlwiIgCIiAIiIBhf8Lf2t/6mQEsLDII8wR8xiV2CUD2IicLDZpvjX3EnJC6IZdff8pMyyHBj1P2R7ERJGYREQBERAEREASf6N/A393/5EgJY+jy4qJ82P5AfpJR5Ks/0NfSCrKq3kcfP/qQUt+qpDoVPiP8AqVJ0Kkg94ODIZF3sv0U7jt9GMRErNoiIgCIiAIiIAzOXTdH7bnbaAqZOGbuIPPsjx75PcH4dv7bjs+A8/U+knwJZGF8mHPrHB7Ycldo6IVD43dj6EKPyz+M2t0To8N49n/cSeiWbV6MT1GVu9zKseixrO6t93LuYAH5jlOOxCpwwII8COcus5NfoltGDyPg3iP8AEbV4JrUSb+fcqkTO6ooxVhgiYSBpTsREQBERAEREAS3cPq2VqPQZ9zzMrvCtN1lgHgO0fu7vxlpEnEzaiXCPZCcd0f8A5FH936GTc8Zc9861aoqxZHjluRTInfxLh5rOV5ofw9DIPW8RWvkO034D3MoUJN0j2Y5IyjuR2kzku4lWvju/tGfx7pC6jUtZ8Rz6dw+U0zTHTLycc2Sz8Z8k+bftMP8A5lvsL8zIyJb0YeiNslV4z5p8m/xO/h2rW91rXcCx8R4eJyPTMrcsHQevOpJ+zWxHuWUfqZCWGFWRyTcYNl8VQi+QUfcABNFPEaXzsurbA3HbYpwB3scHkPWdLDIweeZR9R0VuFGuroSit9VqThsYC6ZxUtmQoBJ2o42A+I5yB45cbNfUqqzWoFb4SbFAb+0k8/ui/W117d9iLu+Hc6ru/tyecoD9C9U1VFJalV092rNbrWHQVXUsKl6qwNyV7CmMk7VBzNd3RPVoi9TTST9Bp0ypZYlq0NSWyPrUIemwMN2MN2RygH0F+I0hipurDDJKmxQwAGSSM5HLnM9Nra7c9XYj4xnY6tjPdnB5dx+Up/Bujd1Wu1FttYau6zdyekpt+jV1kMjVb87kbkGAwRy78y/Qvgh0dDIyIrtdqHygHNLNRY9YJAHcrgY8IBs6S04UWAdxCn2Pcfn+crh1HpLlxivdRYP6SflzH5SjTTgxwmnaIzzTjSTN/wBJPlMhqB5TniXPTY34ILVZV5OxbAfGZyPm2u4j1Ezz0j/izRj1viaOuAJijg90n+D8Nxh3HPwB8PU+sy7WnTNbyRUdyOvhWj6pOfxHmf2ndESZibt2xESG6QcQ2DYp7TDmfIfuZ1K3RxHJxvi27NdZ5dzN5+g9JU9ToPFPl+0kYmmMUkXwm4cFfIiTltCv8Q+/xnHZw37LfOdNcdRF8kfE6W0Ljwz7GYfRH+yYLepH2aZP9CLdupwf5q2H3gq36GRC6Jz4Y9yJ28P0zVWJZkZUg4Hj5j7xykZK0V5ZwcWrLz0ivevSal6yQ6UXMhAyQy1sVIHicgSjcP49r6bNO2sJ6pNJeW21jOpaqtLFv5Ds5DqoTl2g/hifRqLQ6hl5gjMzxMx5h8tTj+v+ivXY1q6n6RoiGFK1v1OqsRbETrFK9hutUMR3bSfGLOkmvSmk177Lc69bEetDagp27Daqqoe1FywVNockY5HM+pYjbAPnVXFbm4hVWNc50/UaRlLWVVm9rDZvODp23sdqZUGvGfWTXQ+u/r9YLtVfctN/U1ratAUqaabN56upSW3O4znGPDPOWvbPYBw8as20WH+nH3t2R+cpEs/SWwsBWvnubn/tH6/KV06V/smbtPGo2ZssldGqJt+jP9kzNdGx8h98vK7RzTJELHAGZ3V6EeJz7d06lQDuGIIuRo0em2ENntDu9JZ+H60WDB5MPDz9RICZVuVII7xKsmNTX6dhkcWWmJo0moFigj7/AEM3zz2qNqdmu+0IpY9wGZSNRcXYs3eTn/EsXSa/FYX7R/Bef54lZl2JeSyIiIlpIREQBERAEREAlODcU6o7W+A//U+ftLRXYGAKkEHuI5iUOcmm4vbS5Nb4GfhPNT937SPRc+CudI+lRKjp+mZ/8lX3o36H95tbpmnhS33sokOhk9EbRaZxa7XCvkObeXl6mV7T9JHvYrgVjGRtOWPuT+kzk4ad38inJl29kesxJJPMnvnkRNZkEREAREQBERAO3hWo2vg9zcvv8JPSqAyzaazcqt5gf5mPURp2asErVFc6TWZtA+yo/E/9SIkjx/8Ajt7L/wCokdOw+qNi4ERPQJI6eRKfoembWAnqqz9VqLMV3l3TqM8rl2DYGxyOT7Sa1XGNmkXUbAWdKiibsBrLtoRN3u2Mzlo5ZLRK8nSJrE0wqqU3XmxSr2YSo05F25gCTgjAAHPM1cQ6RW03V0tTUHao2N9bcyjFuzC7KmJ5YOSBFoWWaIETp0xtbAJ9DIaS2q+BvaRM0YeGU5RERLyo6uFvi1PfHzGJZZVdIfrE/uX85I8Z6QrprNhptsIpa9jX1eFrRtrE7mGfYSqbSdspyq2iZiVvU9M6UZ/qrWRBpi9iqm1RqgOq7JYMe8ZABxN2u6U10tbmq1qqHWu65VXq63O3lgtuYDcuSByzIb4+yvYyeiVvW9NNPT9LDrZu0hQMoUE2FzgdTz7WM884xNuo6VIu7ZTbaK6q7bjWqfVJYu9Q2WG5tuTtXPIRvj7Gxk/Eg7OkgF1VS0Wv1yl63U1bHrAUs4y4IA3r3jMxPSqtRqC9VqDT2LUchGL2vt2V1hWOSd6d+B2o3obWT0Su6vpdXSlzXU3I9HVFqtqM5W5ttbIVYqwJyO/IxJHhnGa9SzLUSQtdVm7wK3BiuPHI2nIPdCkmccWiRk7wZ81+xI/X9ZBSZ4H8Lf3foJVqPoW4PsQvSJcXH1VT+n6SMk90pp+B/dT+Y/WQMqg/ieguBAMRJnTh03Caq6TQqkVkOp58yLCS3a7/AOYzkHRmjYtb9ZbWhVhXda1idhSqja3IgBu72kzE5SOUQ46M6cLhFavFhtTqnNZrdlCt1e34VIAyvdMn6P1lkcPcrohr3rqbFcqX3kMwOW7XOS0RSFCIidOmu8ZVvYyIk3iQzrgkeRl+F8oqyIxiImgpN+gXNif3D8OckOI9HKdTet16izbUahW6gpzcPuPryxiaOCV5sz9kE/eeQ/MyflU0mynLKn2K3r+h9Vt9mo3FbmOnatwiE0nTjbhM96sO9Ty5Dynut6KC3rk691o1Diy6oIvaYbdwSw80VigyOfjgiWOJXsiV72V7U9EabDcz83ta5lfaM09fStLhPPkuecxv6K/xOq1L1C6qum4CtG3ipOrDoT/DcpyJ5+0scTuyI3sjF4Kgt09ikqNPVZSqciCrhBzPfkdWJHv0VDjUh72PX2peCtaKara9ux17842LyPkfOWOI2I5uZXbei3W9Y117PbY2ny4rVAqaawWJWiA4ALZJOfGdfBuj1eku1FlRONQysUONqEbidnoSzHHrJeIUUu43MSa4IvYPq36CQssXD69taj0z8+cp1D+NF2nXysx4rputqZR3949xz/57yly/yq8f0PVvvUdlvwbxlGOXg2xZFRES4mIiIAiIgCIiAJH8Qrwc+f5yQmF1e4Ef8zJwlTsjJWiHiesuDgzo4fpetcDwHM+3lNd9rMz7EvwWjamT3tz+7w/UzvgDESoySduxERBwREQBERAEREA36One4Hh3n2HfLGJw8K0uxcnvb8B4Cd8wZp7pG3FDbETVqaBYpVhkH/mZtiVFpSeIaJqW2t3eB8x+85pedXpltXa4yPxHqJVeI8Kenn8S/aHh7y+E77MmmcEREsJCIiAIiIAiJ06LQvccKOXiT3CG6BwWaA2kBBlvzHrJPSaUVLtHf4nzMs3DuHrSMDmT3se8/sJjrtAH5jk34H3nI5+9PgzZoOS7EFEztqKHDDBmE0p33RhaoREToEREARE9AzyHOAeSS4Zoc9thy8B5+vtM9Dwz+az7l/eSwEy5c19omnFh8yEREymkREQBPCJ7EAitbwNH5r2D6d3y/aQ+o4JavcAw/pI/Iy2xJKbR1NlEsoZfiVh7qZrl/nm2T6r9HdxQ0qZu5SfYEzto4Ra/8mB5scfh3y34ns48rG4hNH0fVedh3eg5D9zJmusKMKMAeAmUSDbfJyxEROHDC2oMMMMyNv4R9g49D+8lZ5mSjOUeGRlBS5K9ZoLF/lJ9uc0NWR3g/Iy0TDrl3bdw3Y3Yzz25xnHlky5aiXlFT08fBWgh8j8jNqaN27kP38vzljiP+mXo4tOvZD08IJ+Igeg5mSWn0qp8I+/x+c3TGq0MMqQRz5g5HI4P4gyqWSUuWWxhGPBnE1V3q3wsDyB5HPI5wfbkflNkgTPYmLuACScAcyScAe5noMA9iIgCIiAIiIAiIgCIiAIiIAiIgHhlbfoghZ2F1ylg+MMpFbM++t0DA80JYDww3PPLCIBg3QuvaFS+9Mb8MLAWAKotY5g52dUhGfEc85Od3EeiqXABrXAVQigYwEVlIQ4wWHZ8Tnn6REAUdFKxabGsd8ujbWxtPVraqgjxx1vf39hc58dFXQilQg32EIVIBK4yPo+493e30fn59a/nEQD2nobWCC11jgLSmG24K0tUwVsDmD1OPPDt6Yy/0fXkHrbSBcbdpckZODjlg7QQMDOBz8zEQDX/AKJq6sV9Y4VV2qAFGMC8K2APiH0gnPminwnum6KsPpQa8hdQHXCAbtjdcSSxHx5v7xz+rUZMRAMbeg9LB1NjlWS5NpIKoLWtbsL8OB1xGCCOwvlLPRXtUL5ADkMDkMcgO6I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QQEhQUERIWFBUVFRQWGBcUEBQVFRYWFBQXFhUUFRcYHCggGRolGxQUITEhJSkrLi4uFyAzODMsNygtLiwBCgoKDg0OGxAQGywmHyQsLCwsLCwsLCwsLCwsLCwsLCwsLCwsLCwsLCwsLywsLCwsLCwsLCwsLCwsLCwsLCwsLP/AABEIAPYAzQMBIgACEQEDEQH/xAAbAAEAAgMBAQAAAAAAAAAAAAAABQYCAwQBB//EADwQAAICAQICCAIIBQQCAwAAAAECAAMRBBIFIQYTIjFBUWFxMpEUI1KBobHB0TNCYnLhFpLw8UOyFaLC/8QAGQEBAAMBAQAAAAAAAAAAAAAAAAIDBAEF/8QAJhEAAgIBAwQDAAMBAAAAAAAAAAECEQMEEjETIUFRIjJhQnGRFP/aAAwDAQACEQMRAD8A+4xEQBERAEREAREQCsdIOmNei1Aptrba1DW9YDkbtxVKduPicqQPMkDxnmi6bUmnTWXK9J1O0KCpcKz2dWqMwHfuwPTPPAk1dwip7uvZN1nVivJJI2rZ1i9nuyHAIPfykUehGj7H1bdha0H11mCKbjfXu7XPFjMefn7QDm1vTvT19WVyazqHossdbKlrNddzOylkxZg0FcL9oc/CdlnTDSrYlTOwdxXhWrYEG4E1IwIyGbHd4cs4yJtt6KaV60rerciW23BWZmHWXdYLCcnmD11nI8hnl3Ce6fovRW6unWBlWtSevsO8UjFfWZbtEA4yeZ8cwCN0fTmp667XRqkajUXkOtm8Lp2rViqhMMPrB4g+AB547B0x02ORtLdaaer+j29YXFQuPY25x1ZD57sGP9HaXZsKOV6u+oA3WHbXqGRrUU7sgZrXHl4TTxzoilwJpYU2NaLTY3XOQwoGnyvV3Vlfq1UYzg45g5gGfGeliUaOvWVVtfXaadir2WK3YwwBGc4OcTj4d06q1FtiVJ2Fu01aWlztuGoFmHQKp5BqnAzyPfkSX0vR2pNNp9M25003UbCWIO7T42MdvqoOO6P9M6brOsFeG3UN2WZVB0wcVYUHAAFj8gOeYBnwjpBTq2dKSxav+IDW69W2SOrfcBh+yTt78YPcRmVkXwjo/RpWd6VZWs/iE2u3WNknrH3E5ftEbu/GB3AASkAREQBERAEREAREQBERAEREARNV+oVBliB7yNu44o+BSfU8hONpclkMU5/VEvErr8asPdtH3Zmv/wCWt+0P9okeoi9aPJ+FmiVxOM2D7J9x+06qeOj+dMeoOfwhTRGWkyrwTMTRptWlnwsD6dx+U3yZnaadMREQcEROHU8UrTlnJ8l5/jB1Jvg7okDbx5v5UA9zn8pzNxi3zA9lH6zm5FqwTLPEq44vb9of7RN9XHXHxKp9siNyHQkWGJGafjSN8WVPrzHzkijAjIOR6TpW4uPJlERBEREQBETwmACZD6/jGOVXP+rw+6c3FOI7ztQ9nx/q/wASNlUp+Eejp9Iq3T/wydyxyxJPmZjESo3pUIiIOiIiAeg47pKaHjBXlZzHn4j385FROqTRXkxRyKpIuNdgYAg5BmnWaxahlj7DxMrVPFTphnvB/l8z5iabdSbTvJzn/mBLlOzzZaVxl34OrW8Se3lnavkP1PjOOInLLkklSERE4dEREATdpdU1Zypx6eB+6aYgNXyWbh3E1t5Hst5eB9pISkg4lh4RxLf2H+LwP2v8yaZky4a7olYiJIoEhuOa3H1a+Pxe3lJXUWhFLHuAzKjY5Ylj3k5kJypGzSYt0tz4RjERKD1RERAEREAREQBPGOOZ7hzns4OK3YAUePM+w7h8/wAoHJw6q/e2fDwHkJv4fqNp2nuP4GccQmWSgnGiwRNOkt3qD49xm6WnmtU6YiIg4IiIAiIgCeqxBBHIjnPIgFr4bq+tQHxHI+/nOuVbg+p6uweTdk/ofnLTLEzDlhtkRPSC3CKv2j+A/wC5AyT4++bAPJfzMjJTN9z1NJGsSERI7pGrnSagVbusNNoTZnfv2HbtxzznEgjQ3SskYlJt4NqlrrG5m330saxqNSVRVpYP1lud4DNjIHIGa6dPdsoGpXVui0XKwrNvWLqes7O4odzJtyEckjkCTmS2lPWfovUT5/dp9Zz6wak6j6HphU1b2CtdSDZvNhU9Xy+r3bsg4PfJC5NT1rV7bstr9PcHG/qvo6pV1o35wFylg2evdzjaOt+FwiVPgmiLbl1Carrz1vWMbL1qPbyuxg2zGAu0LzAz3c5KdEtI1WkpFnWdayK1nWWO7b9oDZ3k49hynGqJxm34JiQets3Ox9cD2HKThOMnyBPyGZXczhdDkREThYdvCn5keYz8pJyF0LYsX3x85NSyPBh1CqZhZaq/EwHuwGfnDWqDgsoJ8CwBla6VcFs1Wp0pRaiiV6pXa6kXIpsFYXsblyxw2D4YkJxnohcd6VKLUTR6elWsRGts2WubBU7H6qzaQQcY7hJ0ZXJrwfQOsGdu4bvLIz8u+YjUJz7a9nv7a8vfnylWv4a76u969O1Zs0XVJey1grbz5swbdnBVc48Md04NXwgvoHpq4c1VoqpVjtoHWFbqy4DbvrPhZ8ty+cUNz9F7SwN8JB9iD+UykX0do6uojq3r7bHD00VHuHPbR2cevfJScJoREQBLfobd9at5gZ9/GVCWPo++aseTEfkf1kolGoXxsjeN/wAU+yzgknx9cWA+a/kZGSqf2PQ07vFH+hERIlwiIgCIiAIiIBhf8Lf2t/6mQEsLDII8wR8xiV2CUD2IicLDZpvjX3EnJC6IZdff8pMyyHBj1P2R7ERJGYREQBERAEREASf6N/A393/5EgJY+jy4qJ82P5AfpJR5Ks/0NfSCrKq3kcfP/qQUt+qpDoVPiP8AqVJ0Kkg94ODIZF3sv0U7jt9GMRErNoiIgCIiAIiIAzOXTdH7bnbaAqZOGbuIPPsjx75PcH4dv7bjs+A8/U+knwJZGF8mHPrHB7Ycldo6IVD43dj6EKPyz+M2t0To8N49n/cSeiWbV6MT1GVu9zKseixrO6t93LuYAH5jlOOxCpwwII8COcus5NfoltGDyPg3iP8AEbV4JrUSb+fcqkTO6ooxVhgiYSBpTsREQBERAEREAS3cPq2VqPQZ9zzMrvCtN1lgHgO0fu7vxlpEnEzaiXCPZCcd0f8A5FH936GTc8Zc9861aoqxZHjluRTInfxLh5rOV5ofw9DIPW8RWvkO034D3MoUJN0j2Y5IyjuR2kzku4lWvju/tGfx7pC6jUtZ8Rz6dw+U0zTHTLycc2Sz8Z8k+bftMP8A5lvsL8zIyJb0YeiNslV4z5p8m/xO/h2rW91rXcCx8R4eJyPTMrcsHQevOpJ+zWxHuWUfqZCWGFWRyTcYNl8VQi+QUfcABNFPEaXzsurbA3HbYpwB3scHkPWdLDIweeZR9R0VuFGuroSit9VqThsYC6ZxUtmQoBJ2o42A+I5yB45cbNfUqqzWoFb4SbFAb+0k8/ui/W117d9iLu+Hc6ru/tyecoD9C9U1VFJalV092rNbrWHQVXUsKl6qwNyV7CmMk7VBzNd3RPVoi9TTST9Bp0ypZYlq0NSWyPrUIemwMN2MN2RygH0F+I0hipurDDJKmxQwAGSSM5HLnM9Nra7c9XYj4xnY6tjPdnB5dx+Up/Bujd1Wu1FttYau6zdyekpt+jV1kMjVb87kbkGAwRy78y/Qvgh0dDIyIrtdqHygHNLNRY9YJAHcrgY8IBs6S04UWAdxCn2Pcfn+crh1HpLlxivdRYP6SflzH5SjTTgxwmnaIzzTjSTN/wBJPlMhqB5TniXPTY34ILVZV5OxbAfGZyPm2u4j1Ezz0j/izRj1viaOuAJijg90n+D8Nxh3HPwB8PU+sy7WnTNbyRUdyOvhWj6pOfxHmf2ndESZibt2xESG6QcQ2DYp7TDmfIfuZ1K3RxHJxvi27NdZ5dzN5+g9JU9ToPFPl+0kYmmMUkXwm4cFfIiTltCv8Q+/xnHZw37LfOdNcdRF8kfE6W0Ljwz7GYfRH+yYLepH2aZP9CLdupwf5q2H3gq36GRC6Jz4Y9yJ28P0zVWJZkZUg4Hj5j7xykZK0V5ZwcWrLz0ivevSal6yQ6UXMhAyQy1sVIHicgSjcP49r6bNO2sJ6pNJeW21jOpaqtLFv5Ds5DqoTl2g/hifRqLQ6hl5gjMzxMx5h8tTj+v+ivXY1q6n6RoiGFK1v1OqsRbETrFK9hutUMR3bSfGLOkmvSmk177Lc69bEetDagp27Daqqoe1FywVNockY5HM+pYjbAPnVXFbm4hVWNc50/UaRlLWVVm9rDZvODp23sdqZUGvGfWTXQ+u/r9YLtVfctN/U1ratAUqaabN56upSW3O4znGPDPOWvbPYBw8as20WH+nH3t2R+cpEs/SWwsBWvnubn/tH6/KV06V/smbtPGo2ZssldGqJt+jP9kzNdGx8h98vK7RzTJELHAGZ3V6EeJz7d06lQDuGIIuRo0em2ENntDu9JZ+H60WDB5MPDz9RICZVuVII7xKsmNTX6dhkcWWmJo0moFigj7/AEM3zz2qNqdmu+0IpY9wGZSNRcXYs3eTn/EsXSa/FYX7R/Bef54lZl2JeSyIiIlpIREQBERAEREAlODcU6o7W+A//U+ftLRXYGAKkEHuI5iUOcmm4vbS5Nb4GfhPNT937SPRc+CudI+lRKjp+mZ/8lX3o36H95tbpmnhS33sokOhk9EbRaZxa7XCvkObeXl6mV7T9JHvYrgVjGRtOWPuT+kzk4ad38inJl29kesxJJPMnvnkRNZkEREAREQBERAO3hWo2vg9zcvv8JPSqAyzaazcqt5gf5mPURp2asErVFc6TWZtA+yo/E/9SIkjx/8Ajt7L/wCokdOw+qNi4ERPQJI6eRKfoembWAnqqz9VqLMV3l3TqM8rl2DYGxyOT7Sa1XGNmkXUbAWdKiibsBrLtoRN3u2Mzlo5ZLRK8nSJrE0wqqU3XmxSr2YSo05F25gCTgjAAHPM1cQ6RW03V0tTUHao2N9bcyjFuzC7KmJ5YOSBFoWWaIETp0xtbAJ9DIaS2q+BvaRM0YeGU5RERLyo6uFvi1PfHzGJZZVdIfrE/uX85I8Z6QrprNhptsIpa9jX1eFrRtrE7mGfYSqbSdspyq2iZiVvU9M6UZ/qrWRBpi9iqm1RqgOq7JYMe8ZABxN2u6U10tbmq1qqHWu65VXq63O3lgtuYDcuSByzIb4+yvYyeiVvW9NNPT9LDrZu0hQMoUE2FzgdTz7WM884xNuo6VIu7ZTbaK6q7bjWqfVJYu9Q2WG5tuTtXPIRvj7Gxk/Eg7OkgF1VS0Wv1yl63U1bHrAUs4y4IA3r3jMxPSqtRqC9VqDT2LUchGL2vt2V1hWOSd6d+B2o3obWT0Su6vpdXSlzXU3I9HVFqtqM5W5ttbIVYqwJyO/IxJHhnGa9SzLUSQtdVm7wK3BiuPHI2nIPdCkmccWiRk7wZ81+xI/X9ZBSZ4H8Lf3foJVqPoW4PsQvSJcXH1VT+n6SMk90pp+B/dT+Y/WQMqg/ieguBAMRJnTh03Caq6TQqkVkOp58yLCS3a7/AOYzkHRmjYtb9ZbWhVhXda1idhSqja3IgBu72kzE5SOUQ46M6cLhFavFhtTqnNZrdlCt1e34VIAyvdMn6P1lkcPcrohr3rqbFcqX3kMwOW7XOS0RSFCIidOmu8ZVvYyIk3iQzrgkeRl+F8oqyIxiImgpN+gXNif3D8OckOI9HKdTet16izbUahW6gpzcPuPryxiaOCV5sz9kE/eeQ/MyflU0mynLKn2K3r+h9Vt9mo3FbmOnatwiE0nTjbhM96sO9Ty5Dynut6KC3rk691o1Diy6oIvaYbdwSw80VigyOfjgiWOJXsiV72V7U9EabDcz83ta5lfaM09fStLhPPkuecxv6K/xOq1L1C6qum4CtG3ipOrDoT/DcpyJ5+0scTuyI3sjF4Kgt09ikqNPVZSqciCrhBzPfkdWJHv0VDjUh72PX2peCtaKara9ux17842LyPkfOWOI2I5uZXbei3W9Y117PbY2ny4rVAqaawWJWiA4ALZJOfGdfBuj1eku1FlRONQysUONqEbidnoSzHHrJeIUUu43MSa4IvYPq36CQssXD69taj0z8+cp1D+NF2nXysx4rputqZR3949xz/57yly/yq8f0PVvvUdlvwbxlGOXg2xZFRES4mIiIAiIgCIiAJH8Qrwc+f5yQmF1e4Ef8zJwlTsjJWiHiesuDgzo4fpetcDwHM+3lNd9rMz7EvwWjamT3tz+7w/UzvgDESoySduxERBwREQBERAEREA36One4Hh3n2HfLGJw8K0uxcnvb8B4Cd8wZp7pG3FDbETVqaBYpVhkH/mZtiVFpSeIaJqW2t3eB8x+85pedXpltXa4yPxHqJVeI8Kenn8S/aHh7y+E77MmmcEREsJCIiAIiIAiJ06LQvccKOXiT3CG6BwWaA2kBBlvzHrJPSaUVLtHf4nzMs3DuHrSMDmT3se8/sJjrtAH5jk34H3nI5+9PgzZoOS7EFEztqKHDDBmE0p33RhaoREToEREARE9AzyHOAeSS4Zoc9thy8B5+vtM9Dwz+az7l/eSwEy5c19omnFh8yEREymkREQBPCJ7EAitbwNH5r2D6d3y/aQ+o4JavcAw/pI/Iy2xJKbR1NlEsoZfiVh7qZrl/nm2T6r9HdxQ0qZu5SfYEzto4Ra/8mB5scfh3y34ns48rG4hNH0fVedh3eg5D9zJmusKMKMAeAmUSDbfJyxEROHDC2oMMMMyNv4R9g49D+8lZ5mSjOUeGRlBS5K9ZoLF/lJ9uc0NWR3g/Iy0TDrl3bdw3Y3Yzz25xnHlky5aiXlFT08fBWgh8j8jNqaN27kP38vzljiP+mXo4tOvZD08IJ+Igeg5mSWn0qp8I+/x+c3TGq0MMqQRz5g5HI4P4gyqWSUuWWxhGPBnE1V3q3wsDyB5HPI5wfbkflNkgTPYmLuACScAcyScAe5noMA9iIgCIiAIiIAiIgCIiAIiIAiIgHhlbfoghZ2F1ylg+MMpFbM++t0DA80JYDww3PPLCIBg3QuvaFS+9Mb8MLAWAKotY5g52dUhGfEc85Od3EeiqXABrXAVQigYwEVlIQ4wWHZ8Tnn6REAUdFKxabGsd8ujbWxtPVraqgjxx1vf39hc58dFXQilQg32EIVIBK4yPo+493e30fn59a/nEQD2nobWCC11jgLSmG24K0tUwVsDmD1OPPDt6Yy/0fXkHrbSBcbdpckZODjlg7QQMDOBz8zEQDX/AKJq6sV9Y4VV2qAFGMC8K2APiH0gnPminwnum6KsPpQa8hdQHXCAbtjdcSSxHx5v7xz+rUZMRAMbeg9LB1NjlWS5NpIKoLWtbsL8OB1xGCCOwvlLPRXtUL5ADkMDkMcgO6I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Marketing </a:t>
            </a:r>
            <a:r>
              <a:rPr lang="es-SV" dirty="0" err="1" smtClean="0"/>
              <a:t>Mix</a:t>
            </a:r>
            <a:r>
              <a:rPr lang="es-SV" dirty="0" smtClean="0"/>
              <a:t> – 4 </a:t>
            </a:r>
            <a:r>
              <a:rPr lang="es-SV" dirty="0" err="1" smtClean="0"/>
              <a:t>P´s</a:t>
            </a:r>
            <a:r>
              <a:rPr lang="es-SV" dirty="0" smtClean="0"/>
              <a:t> de </a:t>
            </a:r>
            <a:r>
              <a:rPr lang="es-SV" dirty="0" err="1" smtClean="0"/>
              <a:t>Kotler</a:t>
            </a:r>
            <a:endParaRPr lang="en-US" dirty="0"/>
          </a:p>
        </p:txBody>
      </p:sp>
      <p:pic>
        <p:nvPicPr>
          <p:cNvPr id="2050" name="Picture 2" descr="http://ingresopasivointeligente.com/wp-content/uploads/2013/12/las-4-p-del-marketi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3" y="2060848"/>
            <a:ext cx="8208789" cy="32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3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Qué factores afectan mi gestión de Marketing?</a:t>
            </a:r>
            <a:endParaRPr lang="en-US" dirty="0"/>
          </a:p>
        </p:txBody>
      </p:sp>
      <p:pic>
        <p:nvPicPr>
          <p:cNvPr id="1026" name="Picture 2" descr="https://d2l9mzkgpmzlw.cloudfront.net/sites/default/files/debitoor/ES/marketing-mix-diagrama-debitoo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3" y="1556792"/>
            <a:ext cx="55324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5ta P del marketing </a:t>
            </a:r>
            <a:r>
              <a:rPr lang="es-SV" dirty="0" err="1" smtClean="0"/>
              <a:t>Mix</a:t>
            </a:r>
            <a:endParaRPr lang="en-US" dirty="0"/>
          </a:p>
        </p:txBody>
      </p:sp>
      <p:pic>
        <p:nvPicPr>
          <p:cNvPr id="1026" name="Picture 2" descr="http://www.roastbrief.com.mx/wp-content/uploads/2012/10/5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32" y="1556792"/>
            <a:ext cx="4655840" cy="46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5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6ª y 7ª P del Marketing</a:t>
            </a:r>
            <a:endParaRPr lang="en-US" dirty="0"/>
          </a:p>
        </p:txBody>
      </p:sp>
      <p:pic>
        <p:nvPicPr>
          <p:cNvPr id="2050" name="Picture 2" descr="http://www.gasstationbusiness101.com/wp-content/uploads/2015/07/6p-of-mktg-edit-2-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54969"/>
            <a:ext cx="3733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vibeapp.co/wp-content/uploads/2014/02/7Ps-Marketing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3069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36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Las otras 4 </a:t>
            </a:r>
            <a:r>
              <a:rPr lang="es-SV" dirty="0" err="1" smtClean="0"/>
              <a:t>p´s</a:t>
            </a:r>
            <a:r>
              <a:rPr lang="es-SV" dirty="0" smtClean="0"/>
              <a:t> en caso de emergencia</a:t>
            </a:r>
            <a:endParaRPr lang="en-US" dirty="0"/>
          </a:p>
        </p:txBody>
      </p:sp>
      <p:pic>
        <p:nvPicPr>
          <p:cNvPr id="3074" name="Picture 2" descr="150344_168283219873269_100000747767685_381257_6643532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12776"/>
            <a:ext cx="5982902" cy="48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16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Estrategia de Producto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Productos nuevos</a:t>
            </a:r>
          </a:p>
          <a:p>
            <a:r>
              <a:rPr lang="es-ES_tradnl" dirty="0" smtClean="0"/>
              <a:t>Productos que salen</a:t>
            </a:r>
          </a:p>
          <a:p>
            <a:r>
              <a:rPr lang="es-ES_tradnl" dirty="0" smtClean="0"/>
              <a:t>Mejoras al producto actual</a:t>
            </a:r>
          </a:p>
          <a:p>
            <a:pPr lvl="1"/>
            <a:r>
              <a:rPr lang="es-ES_tradnl" dirty="0" smtClean="0"/>
              <a:t>Calidad</a:t>
            </a:r>
          </a:p>
          <a:p>
            <a:pPr lvl="1"/>
            <a:r>
              <a:rPr lang="es-ES_tradnl" dirty="0" smtClean="0"/>
              <a:t>Presentación</a:t>
            </a:r>
          </a:p>
          <a:p>
            <a:pPr lvl="1"/>
            <a:r>
              <a:rPr lang="es-ES_tradnl" dirty="0" smtClean="0"/>
              <a:t>Garantías</a:t>
            </a:r>
          </a:p>
          <a:p>
            <a:pPr lvl="1"/>
            <a:r>
              <a:rPr lang="es-ES_tradnl" dirty="0" smtClean="0"/>
              <a:t>Tamaño</a:t>
            </a:r>
          </a:p>
          <a:p>
            <a:pPr lvl="1"/>
            <a:r>
              <a:rPr lang="es-ES_tradnl" dirty="0" smtClean="0"/>
              <a:t>Variedad</a:t>
            </a:r>
          </a:p>
          <a:p>
            <a:pPr lvl="1"/>
            <a:endParaRPr lang="es-ES_tradnl" dirty="0"/>
          </a:p>
        </p:txBody>
      </p:sp>
      <p:pic>
        <p:nvPicPr>
          <p:cNvPr id="41986" name="Picture 2" descr="https://encrypted-tbn0.gstatic.com/images?q=tbn:ANd9GcSP7_13S1M94I_54asRVnDYCJ6Wpa63v0196ppT49-QLzFLh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2609850" cy="1752600"/>
          </a:xfrm>
          <a:prstGeom prst="rect">
            <a:avLst/>
          </a:prstGeom>
          <a:noFill/>
        </p:spPr>
      </p:pic>
      <p:pic>
        <p:nvPicPr>
          <p:cNvPr id="41988" name="Picture 4" descr="https://encrypted-tbn0.gstatic.com/images?q=tbn:ANd9GcRHo3ZieWgus86ZcsXR2cV1RLWt6Ur2cFp6h3-kvuHRXBrQIwt2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2552700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Matriz de </a:t>
            </a:r>
            <a:r>
              <a:rPr lang="es-SV" dirty="0" err="1" smtClean="0"/>
              <a:t>Ansoff</a:t>
            </a:r>
            <a:r>
              <a:rPr lang="es-SV" dirty="0" smtClean="0"/>
              <a:t> o Vector de Crecimiento </a:t>
            </a:r>
            <a:endParaRPr lang="en-US" dirty="0"/>
          </a:p>
        </p:txBody>
      </p:sp>
      <p:pic>
        <p:nvPicPr>
          <p:cNvPr id="4098" name="Picture 2" descr="http://pedroangelcorraliza.com/wp-content/uploads/2013/11/Matriz-Anso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98050" cy="44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123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encrypted-tbn3.gstatic.com/images?q=tbn:ANd9GcQSJJr-YzbfylZiBfWJVu_rPIXtpZ85pqlOQLpx1yPL3XCKC4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24852"/>
            <a:ext cx="2770622" cy="1860564"/>
          </a:xfrm>
          <a:prstGeom prst="rect">
            <a:avLst/>
          </a:prstGeom>
          <a:noFill/>
        </p:spPr>
      </p:pic>
      <p:sp>
        <p:nvSpPr>
          <p:cNvPr id="43014" name="AutoShape 6" descr="data:image/jpeg;base64,/9j/4AAQSkZJRgABAQAAAQABAAD/2wCEAAkGBxQSERUUEBQWFRUWFxkYFxUUFRgXFBgXFRUYFxkYGBQYHCggGBsnHRcWITEhJikrLi4uGR8zODMsNyotLi0BCgoKDg0OGxAQGiwkICYsLywsLC0sLCwsLCwsLCwsLCwsLCwsLCwsLCwsLCwsLCwsLCwsLCwsLCwsLCwsLCwsLP/AABEIARcAtQMBEQACEQEDEQH/xAAbAAABBQEBAAAAAAAAAAAAAAABAAIEBQYDB//EAFIQAAIBAwIDBQQFBAsNCQEAAAECEQADBBIhBTFBBhMiUWEUMnGBByORobEzQnLwUlNUYnOCksLR0uEVFjRDY3STlLKzwdPxJCU1REWEoqPDF//EABsBAAMBAQEBAQAAAAAAAAAAAAABAgMEBQYH/8QAPREAAgECBAMFBwICCwADAAAAAAECAxEEEiExQVFxBRMyYYEikaGxwdHwFOFS8RUjMzRCQ1NicpKiJGNz/9oADAMBAAIRAxEAPwChrzD9NFQAqABNArjS1ArjS1BNxpNMm40tQK4CaZNxpNArjSaBXATQK40mmK4CaBXBNArjSaYgTQIE0CATQAJoECaBCRZIA5kxQJuyuK6mkkHp5UAndXLqsz1QE0CuNLUE3Gk0CuNJpk3GlqCbjSaYrgJoFcaTQK40mmK4CaBXBNBNxpNAgE0wATQIE0CGk0ACaBAmgQJpgKgR1w/yifpD8aT2Jn4WLNP1jfGhbCh4UWhNZnq3Gk0E3Gk0xXGlqCbjSaYrgJoFcaTQK40mmTcBNArjSaBXATQK4CaYgE0ACaBDZoFcE0ACaBAmmAqBAoAE0AdsT315b7b+ojzG/wA6TInsDM/KN13O9C2CHhRZE1B6VxpNBNxpNMVxpNBNwE0CuNJpiuAmgVxs0CuAmgVwE0xAJoAbNAgTQIE0ACaBAmmAKBCoAE0CFQAKAOuKfGI6mPkdj900PYmWwsv32+J586FsEfCieTUHdcaTQK40mgVyXwnhl3Kud1jrrcgnTqVdl57sQOtUot6IxrV4UY55uyFxnhN7Fud3koUcgMBIIIMiQykg7g0OLWjFRxFOtHNTd0SOC9msrMVmxrRdVOktqRRqiYGthJgjl5imoyeyM6+Mo0GlUlZvr9AcL7M5WS91LFrW1ltNwa0XSZYRLMJ3VuXlQot7IVXF0aSjKbsnto/ziLhPZjKyu89nta+6bQ/jRYby8TCeXShRk9kKrjKNK2eVr6rRlPeUqSrggqSGB5gqYII8wRSN076os+Mdm8nFtpdyLehHICnWjSSpYbKxI2B503FpXaOeliqVWTjB3a8mHjPZnKxO79ptaO8bSnjRpO23hYxzHOm4tboVLF0q18jvbfRnLjvZ/Iwygyrfdl9Wnxo06Yn3GMe8OdJprdDo4mlWv3bvbr9Sqmg2J/BOC3sy4beMmtwpYiQoCggSSxjmRTSb0RjWrwoxzTdkN4jwe9YyPZ7yabsqNMggl40wwMQZ50mmtGEK0KkO8i9PsXn/APOeJfub/wC6z/Xqu7ny+X3Ob+ksN/H8H9jnf+j7iKKzNjwqgsT3tnYASTAejJLl8vuNdoYZuyl8H9ip4DwG/muyYqayq6mlgoAmBuxAn09D5Ukm9javiKdFXqOxG4ngXMe69m8um4hAZZBiQGG42OxB+dJp7MunUjUipx2ZFoLFQB2xB4x+J6Ajc8xyG/Oh7Ey2Bk++2878x19d6SHFaEsmpOu4CaYrjSaBXNh9Ex/7yX+Cufza1peI8vtf+7Pqvqeg9teCJxOy6WSoyMd4BbaCyqxRv3rKVPxA9a1nHOtN0eNgsRLCTUpeGS/H6MuOz+NZxVXDsmWtWw7eZ1sRrb1Zgx+Xwq4JR9lHNiJ1KzdaXF2/b0Mf9Ff+GcT/AIYf72/WVDdno9qf2NHp9Ij/AKIz/h/+cH+dTpbsntb/ACv+JWfSZ2dTJsDiWFDBk1XQv5yRtcj9kvJh5D0qakU1nib9m4qVKf6arz068vXh+5I+l3/w7E/TT/cNRW8C/OBn2T/eJ9H80dfpk/8AIfwx/mVVbgT2T/mdPuQPp09/E/Rvfjaqa+6NexvDP0+p5bWR7R6x2Atrw7hV/PuAF7glAdpVTptrPTU5J+BFbQ9mLkeFjm8RiY0Fst/r7kM+lXFF6xi8SxugSWESFYh7ZP6L7fxqKqulJD7Nm4Tnh5+f7/Ab9F/avMys028m+bidy7aSlseIMgBlVB6mlTlJys2HaOEo0qOaEbO/n5lT287YZtvNybFu+VtA6Qmi2Rpa2siSs9T1pTlLM1c3wWDoyoxm46+vMvuxhXhXB3zbqy94qwXkSpOm0s+UEv8ABjVQ9iGY5cXfFYpUYvRfj+xB+mPhi3Fx8+zulxQjEdQRrtN9hYT+jRVW0ka9lVHFyoy3Wv3PMKxPZDFAHbE99efONpnfbaN6TFLwsWSvjbnz68/voWw47I7TSOi4JoFcBNMRsPolP/eS/wAFc/m1pS8R5na392fVE7inaZ+H8byrgBZGKrctzGoCyhUg9CD18ifOm5ZajZjTwqxOChF6NXs/Vll9EfELmRmZt68Ze4ttj5e84AHkAAAPQU6LvJtmHa1ONOjThHZX+hK+ir/DOJ/ww/3t+nQ3ZHan9jR6fSI76JP/AFD/ADg/zqdLiT2p/lf8TK/Rd2vGM/s2QfqLp2Lcrbtt1/MbkfI7+dZ0p5dHsd3aeD71d5DxL4r7o0/03KBh44AgC8AAOQAtPFXiPD+cjh7Gf9dLp9UD6ZP/ACH8Mf5lOtwDsn/M6fcsfpL7IX+INYOO1sd2LgbvGYe+UiIU/sTTqwcmrGXZ+Mp4dSU76229TCZH0X5aNbDtaIe4qHu2YsAx3aCo2Cgn5Vk6Uj0l2rRadk9FfX+Zve1najAwu7w8iw15VRSLapbdFUSqSHYb+E1tKcY+y0eZhsLXrXqwlbXe79dh3AONYfFca/iWLTWUFuO7ZUUAPMMioxGzb/GKIuM04oVajWwtSNWbu7768OdzEfRJita4tctXBD27V1GHqty2DWVLxno9pzU8MpLZtP4Micf4Qczj12wOT3l1kdLa20Ln+SDHqRSkrzaLoVu5wSnyXxu7G97Ydr8DGuDEycc3+7VW0i3bdEJUhRDsIbSfLkwrWc4rRo83C4PEVI97CVr+bV/cjpw3iOJxfCv4uOjWlVQoRlRdE722VUJEBl+6hNTi0hVKdbB1o1Ju/nz5nht20yMyuIZSVYeTKYI+0Guc+lTTV1sNigo74Q+sX40nsTPwsOb+Ub4mhbBDwoBNBtcE0CBNAifwO3fa7/2VilwIzFhcFuEA8RLkgAfOmr8DGvKmo/1iur8r69A8bwchD3uT4u8P5bvFuqxUCQbisfEBGx3ihp8RUalOXs0+HC1vgG77VgMBquWGuW1ueBypZGnTOk+YYQeRBo1Ql3WIWykk7epZWeFcRstc7p2W4fFcW1k2++aJaTbV9THcmIJ3NOzRhKthppZlpwvF299rFf2fuZlx2t4Vy6GYNccW7hXVpG7Nvud49SYoV3sa11RjFSqpWWiuilqTc0b8Nz8m1aDubqsoe1buZKaiN1BW07z0IG01VmzjVXD05Oys9m1F/NIg5l/LvK7X3uuMZl1C67FrbO2kQrGQZWNvKk78TWKowaUUlm5cS1zLvFLSM9zIujQAbijLDXLYJAGu2H1LuR02neKr2vxnPFYWTSUVrt7Oj6Ow9xxMQWymUwGAbOQMAyBgdJuSCVYfI0tfxiX6XhD/AMv7Ffc4DmZBW45W491VZe8yLXeurDw+F31cuQos2arEUad4rRLknb4Ig2VycYd8huWZd7JZWKPqTSXQgGRErzo1NH3dR5HZ6J/Zk3Bs5jOL6XSly6hYXWyFtu6hzbPjZgT4kiPQUa7kTdFLI1ouFr248vMOfYzcW8Xe6wvuShNu+r3i2wKtoYtOwG/kBQ7phTdCrDKl7K11Vl8SLxTAyBlGzkamyGZVOptRZnC6fHMGQV3mk97M0pTpulnh4ftuT7XCc3FFy5ZbToB704+RbLqqnfUtt9WkHnttT1Rm6tCraMle+10/qijvXWdi7sWZjLMxkknqT1NI6oxUVZbDYpFHbEMOpPmKT2JmvZY7MaXYjzoWw4K0UcpplAJoAbNAi87IsguX+8nR7JkatJAYjQJ0k7TVLj0OTF3yxy75ok7g9/GfTaCOuLZf2vIa8yu792uhbaqqqoDFgsczqO4ihW2MqyqxvNtOTWWNtEr639N/IHGbtrKxLhS+96/Ze5fl7PdHurzDvVUa2kK5V+kAtRLYKKlSqq8UotJaO+q24Lhp7i5yrtj+6d82rbHMTx2C90dxcuqimNIUENElQWhiIJE1Ttm8zmiqn6aKk/Ye9lqlf8vyKTg5tYuIrXL72L191dSlnvWFnHfwgjWunVdE+otipjZI6K2erVaUU0lbe2rXR7L5ld2ux7Yv97jmbOQO+t7RGokXEKydJVw23QEUO19DbCylkyz3jo/o/cWHFOBZGRbw2s2iyjEtqXlVRSLl0nU7EBYBBoabtbkY08RTpympOzzP6EviOWtxM827iuQMBDemFuXLZCPdBPQspOry3ofH0M4QcXTzK3jduSeqQzjHDDdt5N7MxRj3FQ3Bk2rn1F64SIUISVYvJMoRvvHOm+bQ6VXJKMKc8yvbK1ql18vM4dq8zG71lbF13e4sDvvaHUScW1B7sLG2wid4pO350Kw0KuW6nZXelv8Ac+JNIw3u4SZKvrOJj6X70LZ16ToW4AmpVLbFg2009NOiIXfKFRwemaWltbcbakbOx8jLx7i93qybebeuXrKRrUXUQAqkyyhkIkT085o1a9S4OnRqJ39lxST6P5lZ2ntd2mLYaO8s2WFwAg6GuX7l3QSNtQVlketTLRW/OJ0YZ5pTqLZvT0SVy8ZLacUzcq82lMe85Vgocm/cdlswkjXpINyJH5Oq0zNnMszw1OnFayXTRb68L7eo1Ldq77Fds3mvPjX7Nm61y33bG297VZbTraQp1pM9V8qWmg7zh3kZRspJtWd9ba8Fvo/eOFyxqzmxLbjKXvhFy6GVrTllvPaVVWXAJOkzsZEkU9NbBapamqj9jTZcVsn5eZjAKg9IMUDO2IPGv6Q/Gk9iZ+Fjs38o0+Z5cqFsEPCiLNMYJoECaYFz2W4VayHvd+1xUs49y+e606z3ZTYa9uTH7qaVzmxNaVNRyWu2lrtrfkdWHC42PEJ6SuNz/lUtPP4E3xX+z/0d17Ja+G28u0+q6e9Z7O091auFGuWxzOnw6ufvdOReX2bkPF5cQ6UlppZ+bV7PrwKvgvDFvpkliR3OO15YiCyuigGRy8R5UJaM2rVXBwS4ysVZpGxqLnA8XFRP7oXL5vXFD9xjBA1tW903blyRqI/NAkVVktziVerVb7lKy0u769Eio45j4iqr4d24+rVqtX7YFy3HIl18DA9I8ql24G9GdZtqokvNPR/Uv+P8G4biZD2Lr5zMmmWRccr4kDbaiDyaqkknbX4HNQrYmtTU4qNn1KbtBwVLHdXLNzvbF9C9pyulhpbS6OvRlOxI2NJqx0UKzqZoyVpLRr5MsuznZMZOM9xrhS65dcW2I+ue0huXAZHKNhEbzTUboyxGLdOoopXStmfJN2RUdnOHrk5VmyxKrdcKSsagD5TtNTFXZ0Yio6VOU1wRI7T8BOHe0TrtsNVm6OTp/WHIjp8xTkrMnDYhVoX2fFcn+bFhj9mbZyMCzrcLl2bdxyNMqX1yF2iPCOc0KN2lzM5YqSp1Z28LaXw3GnD4YWKd9mWiCV7y5atPbBBiWW22oj4UvZ8x58VbNli/JNp/HQOD2UP90beHkNAuSRctEENbNtnV0JEEHT+NNR9rKE8Wv07rQW3B872szmF4WevEP5ON/WqfZ8/gX/8AL/2f+ilvBdTaNWmTp1Rq0z4dUbaoiY2mg6leyvuNigZ2xB41jbcbj40nsTPwsOUsOwPnQthw1iiFNUSCgQqANR9H90LczGZQ4XBvkoxIVgGtypI3g+lVHj0OHHJtQSdvbX1K/K47jsjKuDjoWBAdbl0spI94AtEj1qcy/P5msaFRNN1JPysi0v8AErmNhcKvWW0uhzCPI/XqCGHVSJBHrTvZJrzMVTjUq1oS2eX5FrYwLTY+bmYgC2L2HcV7UibF/vLTNbj9iRLKfLy2qraNrkc8qklOnSqeJSVnzWuv3PPrTwykiQCCR5gGYqD1Wrqxqu31vTxA5LL3uPf7u7bMlUuW9CgprXcERG24EVU97nFgneh3a0krp80+dhnFsbHucMOTZxPZ39oFoEXb1wMndMxjvGjntsOlJ2cb2HSlUjiO7lPMrX2S4+Rou193h54rcTMs3QS1sXLy34QTaSG7sLIA2B38z6Vc8ubU5cLHE/plKnJcbK3nzM72ss33y7eGLS2xbi1j2rZJQrcaQ4c7vrJksfLfcGole9jswrhGk6ua99ZN+XC3C3IveLLipfx1tcRS17CAiJ7Pef6xGm6xZRBLPMxtFU8t9Ht5M5qXfShJypXz6+JLThvyRzOAlvjeLdxyGsZNxb1pgCB4p1rB3ENO0CAQKdlnVh95KWDnCfiirP6fAruGZyXjewcttNt7zmxdP+IvF2g/wbciPWfUSnwZvUpygo16a1SV1/ErfNcC+fDazxThNq4Ie3YtIwmRKm6Dv1qkrSimcudTwtecdm2/kef3LTPedLal2NxgFUFmJ1HYAb1kewmowTlorL5HoXDxo4pwvHYg3cex3d0gzDm1cbu5Gx0gj7a1XiSPIn7WFrVFtJ3XS619TJr2hxo/8PxuX7Ze/r1kpK23z+56H6Wt/qy9y+xSKKDrDFIDtipLqPMih7CnpFhyh42jzPLYfZSWw4eFFfNWZAmgBUCJvCOL3sVzcxn0OVKE6VaVJBIhwRzUdOlNNrYyq0YVY5Zq63/LFse3mf8At4/0GP8A8unnlz+Rh+gw/wDD8X9yjvZtx7du0zTbta+7WB4e8YM+4EmSAdyak6VCKk5Javf0HYfELtpbqW3KreXRcXYh1mYII267jfc+dFwlTjNpyW2qI0UFlxwntLlYyd3ZukW5nu3VLiT5hXB0/KKak1sY1MLSqPNJa89U/gcOL8ayMog5N1rke6phUX9FFAUfECk23uVSoU6XgVvznucuJZ9zIutdvtruNGpoUTACjZQByA6UN33Lp0404qMFZEqzx/IU2WW74sdStliiFkVhBAJUkiDtMx0ii7IeHpNSTXi331/PjxK6kblhjcav2xZVLkCw5e14UOh294glSSD5GR6U7sylQpycm14lZ76kJyWJLbkkk+pJk0jZK2iLA8cyDdtXTdJuWVC2nIUlVWYG48XM7tJ3p3e5l+npZZQy6Pdfn0LC721z2BByWE8yiWrbfykQEfbTzy5mSwGGTvk97b+bKnAzrlm6t605W4pJDwGMsCCYYEGQTz86lO2x0zpxqRcJK6fD+Rdf375/7eP9Bj/8uqzy5/I5v6Ow38Pxl9yhvXS7M7GWZizGAJZjJMDYbk8qg7IxUUktkNigo74Zh1nzpPYma9liy/fb4mhbBBeyisqzEFACoAVACoAMUAGKBhigAgUDDFIAxQMMUDDFABigYYoAMUDFFIAxQMMUDDFABigZ2xDDr8RSZM17LDl7u3xNC2HBeyipqznFQAooAMUAGKBkjBwbl5tNi29xttkUtE8pj3R6mjcmc4wV5O3U1vDfo2ynE32Swv74635/sVMf/KqyM459o0lpC8vh+e4PFPo4v211WLiXxG4ju3+QJIP2ik4sKfaEJO0k18TI5GM9titxWRh+awIP2Hp61J3xakrp3GAUFBigA0DDFABigYopAGKBhigYYoGGKADFIYYoGdcUHWsc5oZM7ZWHKHjaec7zB3+IApIIeFFRFaHMGKADFAzVdk+xdzLAuXG7qxOzR433/wAWDtHTUfsNNRucmIxcaXsx1l8uv2PQcPspw+0IFhXIiWuk3CSOpnb5AAelV7J5ssRiJf4vdoWyZiWl02lVFHJVAVdhGwG3lRnsY905O8ncrc7jHrUOVzeFJIjJxtR1+2kpGndpkk5WNeH19u3cX/KKrDylSRsfhVqS4oyyzXglbozM9quzWK1pnwUcXRB7u3quB5IBAt7kQDPh8qTs9kdeHxNWMlGtJW5vS3r9zIf3vZf7kyf9Xu/1aVnyfuPQ/U0P9SP/AGX3EOz+X+5cn/V7v9WlZ8n7g/U0P9SP/ZfcI7P5f7kyf9Xu/wBWiz5P3Mf6mh/qR/7L7nK7wm+vv2Ly/pWbg/FaLPkUq1J7Tj719yM9sqYYEEcwQQR13BpGqaaugRQUGKADFIYYoGGKADFAzri++P1idp+XOkyZr2WHK99pjn05UIIL2UVFaHMOCzy68gOZ+VAz0jsj2CVQt/iA5wUsH/8AUHmeXh+3yq1G2rPKxGOcnko+/wC33NVxLLHLkAIA8o5QOlRJ3OSnCxW3M2OVSaqJWZ3FNI3NJstRMtxHj+rZPt/toOuGFk99CutXLl9wuqJO5jZVG7MfQAE/KqsdKowgtr/Xy9Ta9luOXV1qty4tlQe7RQi6ZbwjZfI/dRGtK++hji+zKEYxtFZuLu/uReI9pb4dvrHb0fePsij9RO+g49kYXJeS9zZEs9qLvvfhqjrH52329KrvqhH9F4S9tfeWVntXdYAIz9dvEOcdde/9tS8TNfyGux8O9fr+xe9m827kDI724027epd+R8XmT5D7a0oVpTzX4Hn9oYGjQdPInq7PXoVXC+02WmnVfcqdoC2tp2kak6c/lWUa8+LPQq9lYZXyx97f3M121RzmXLtwR30OpkHYKqkSAAYiPhHnTk7u50YNRjSUI8NPiUcVJ1higYYoAMUDDFACigZ1sNpYHy+49D8jvSYpRurBvPqYt5maEOMbJIkcB7IZWXBt29Cftt2VSPMdW+QNaqLZ5dbF0qW7u+S3PRuA9mMbBhl+uvftrj3dtzbXkvMb7mDzqrpbHl1a9Wvo9I8vvzJedlmTJqGxQilsUuVf9ak2iih4xxTSvP4RzJ8hSNqdJydkZPIymf3jt5dKdj0YUow2OUUzU0PC8MLiPdMFrnhA8WoIG0iCNhNwb6juLew3oekTODcqyS4dLXtfrttbizd8E7Pi1jq17u1J8XjZgTAkgweUfZFaU6Hs6nk47tNOs1Fu22lvqYriOPrzO6lbYa4qhlc3EGqIYNzIMz0ielYZLTtsepGvfDqau9L7JN+n8/UkdouEi3ovLIlT3h0FNF605RiQJ7vUyggTzJgxFXUTWq/Gc+EqRk3Tk+nG8Wrrrb5epcY3Zs2ySNOSgQ6gsq9q46Bl71FlwORBAYbzEb0OhrzRD7TU1bWEr9U0nrZvS/u6nTstdbFzVW6ID/Vt5EPGlgeqzBB8qzoXp1Nehp2hGOJwrcOGq9N114dShzE7u9cQckd0HrpYr/wqNm0ejTfeU4zfFJ+9XNT2o4TYu8PVrSw9tFuq0n3CAGWTtp3HluBXZKMcmh4GFxFaOKam9G3H1PMawPoAxQMNABigYQKQwxQMMUDFQFj3U5Hgk/r5fAVvm0ufFZLOxSd4dyfl9/Ws0zotyKfIvGd6VzVRKzJF1w3dJqI6SB8pJFS2awSvqzG8TtXVf69GQ9AwIHyJ51SPUpKFrQdyLFBqGKBmqvogxcMqfrYMrp30m451AgeanmfPzomlZczLDynnqJ+G+/ny+J6Wcz6qyx1yZOlOXPTDA7jdh0rug7pHyGKjlqyR5jkYntPEblu0R47zAEco1bkecCTt0BrilHNOy5n0dCr3GGU5cI/n2LTiPEMd8g2jdNtk1JaymAZLiwFa3kJyZdoD7HwKZkAna8W7fH7nD3VaNNSte+rjye948n5efoWGg2DaOSHQKsWcywdbW1EfV3GAi7ZiILDlzGxNOXs+L3rh+xFL+tclSs23rCWmbzXKXO3pyJvaW+Hvzr16bSy+kKvU7HqDOqdxBG5rKq7yOvAQcaNrWu3pe7/OH0RmePf4RdPObjkGZHiZjt6bmuefjZ6+E/sYryXwSNxZXVgf+0O0bGUPLz+HwruXgXQ+YqO2Lf8A+n1PHBXKfWjooAMUhhigYYoGKKADFAwxSHY9eu5MpH41TlofHqHtXI6jwO55D+imtrlf4kjOXLuskg0jo8iRwgMXIYwk+XOs1G71KbstDW2VtldJUFeqsAQfiDXRGyOGee9yg4z9H2Nd8WOTYbyHitH+ITK/IgelU4J7HTR7Sqw0n7S+Pv8AuYLjvZjIxD9YupOl23LW/wCMY8J9D8prNxaPWoYulW8Ls+T3/cnZMDHwmhvdcFo8PvsFUE8yCGJHr8amXMuhdyqRut1p838jU8Xz7aWilzTqETFvVsRIn6wb+nT1rWUklZnnU6M5SzR262+jMn2SM5qEDTJeAvTVbcaVnlM6RPmKin40b4rTDzXTfqtX82Q+M8LCz3eoaV1aXg6kkA3LdxQAwEiVIBWesGHkstCVXcms1vTg+TT+D2fuNdwrKa1YF3DlrLaFK2g1xrMKSxvWnchjq6rpkSdQ2rW7Ubx/kcHdxqVu7rb66t2UujS005314bkri+Tca4PaoDlVC6RpBBkrAO8eKTPLcdKynJ39o7sNTpxh/U7Xd769fL3dSh41bhjPPY9eo84/H1rGa1PRwsrx0Nvj3NOBPUYm0GD7vvD4GK7V4PQ+aqq+La/+z6/U8hx7LN7ilv0VLfhXKtT6ycow8TS6uxJHDbv7Ww/SGk/Y0U8knwOaWOw0d5r01+Vx68LfrA+f9Aq1Rmzln2zho7Xfp92iXe7O3gqumm4rctDeIEc1KmDqHkJ86mVOUdzfDdpUK60bVuf7fsVb2yphgVI5hgQR8Qd6g74tSV1qgRSKsGgYYoA9Mx7kjekfJErPMYsDqDJrX/CRFf1hic/MFpTHOPvqUdDdjv2f4lqtKZ3I/wCtA0XtniY1AFufIDcn5c6bkkQ4F7ZuGNpj151SloYNK5y9v2KsAwYhdJEgg8wR1ETSzsru1e6MNxtUS0ltQxS3k3kUaSBGqAA56jfbeYkjlSez6nsYdyzqXFxjx+nn+ye5J7UbLuAB7oGkrAAjl6HfbY7dKKnAeF2f8+Jk8RirSp0kQVI5gg7H7RUN22NYJO6ezNRlY/t9tjiXO6yCC1/FDaUunrcQSAZMSDtPPzPSvbV478UePNvCzUaqvBeGW7Xk+n5yStZYskXLBWy4CrexCq2MhDBBdLhA74TuJVhBkiZpN5VdaeWzLo0u+lkmsy3UtZR6NcPenyZcZ5uXLga62vwo1u5oAm2RI8I2Wd9vOfnErt6nTR7unC0FbVpq/Hrx+xTdoj44I3KoT6kov68qxqbndgl7N/N/Nm24MQ2KoM/krQJJgbANH3iu2GsV0R8zjE415P8A3SfzX0OA7R2CpW3bLOtxrRtuYIKq5VhMyjMmmRyJo72PBCXZ9XSUpWTSldel1w1Sdyr7RcQItWnsogF2wl4SpaNV20jDSCJgXZ+VKVZpK3FXLodnxnOUZt3jJx5cJNc+MTOcasX7NvvGkhgyR3aqyXf8WSqs0K3Lc845TVOpJK7IhhaVSeSPCz3bTjx3S1XTmQcTJv2r7Fka7YkWrgO6EoANYAOoMH1eIDb5UmnJ2eq2CLVKKlBqM/Euj4Pha3Ms+OZeuzoUQqmRqbW0z0ciQInYffSq01GGh09m4ydXFxzaXutNFszNxXIfXBigAxQM9HsmCaD45lkLXeW2T5itFqrEp2kmeV5XC8lyxIUEEjSxM+UkiiKS3N5ZnsP7M8FvMhVrhQyR4Byg9SedEst9CI5re0b7gfCe4XmCep/OPxJpJDbvoTc7KCoWJ2H6wPM0myVHWxm+L8QNhBcO1x5FpecT+cR1jafkOtC5nVh6Pezy8Fv9jLXMQBca5JZrhYsI5abhnxdZG/pvSa4nrublLLsov5rkaHte/hWee0/HruPOqq7o5cLpGVjKYrbnn8+W4g7efrUSNqWrZe8LwLl3Hbury23F8d2G8Ja4tvlbvDdGIPLkQPQ1vSi3HR8TzsbVjCss0W1l146X4rivkW93tBk2gq52PbyFBCzdt93cV41Q2zIepDKIIB3mQLnUaXtK5zYfCUqs/wCpm4Pyd1by2fVN3XK283Jzbt51uXFUKVEBVJ0pvpAWd+TH+ysXJyabO6nRp0YOnFtu/vfHX3FV2ns6biDl9VbMfxAIG09Bz86zq6NdDswEs0Jf8n8zQ9n852tqoVTAXkNyohNRJMSAT67D0jopTbsrHkdoYeEXKV+fo9X11JS8Os6hqtXHdbxv22HQllLAaAW7stGxXfeOVaSir7cbnDRxFXJpJJOOVr5b2V7cU9Dpi4OMv5PHVkvarazdZ10rdVSul5Fu2WKkBfTbkKmKjwW/mXUq4h+Ko042b0S1aet1u0tNfPzJPC+6EKthLKOocKibEkIQWKqBqhgP4p3NXTkuVjnxMaktZTcmna7fXa720+Ox2z+ChuVbnnmM7QcK7tHPKFM/Zt98CsqzWVnodmKX6mFlxX7/AAuYyK4D70U0ACaAPT7dsH9fSg+NuTMddNaR0Fe5U8dsC24uR4bnUdGH9In7DTlpqbUpNrLxRAwAquWB2O/zG34Vm2aNFyMoEc6dyXGxXaxfcMTFm3vJ5MQN2PoN6Nxax6sxPH+Je0X2f83kg8lHLboTz+fpTbPcw1Duaajx49SZl7WcKQeTtyH7MkbHmOXypS2Ip61J9V8i17XptO56kySBPLc+f/EeVOotTDDSWWxkcdiWblz6CPsHyqZG1Hdl/wADGi1fuMVa2oi7jsupHESpYiSm+wcAwee1bUvC2efj9asIpWb2ls1059L6lzfzrFzBCWcm4Ue9aUW7o1tblxNvvCJgCWBJ5KQCelzadOyZy4aFSGLU5QV0m7rS+m9vPZ6cdi646irkuE3UIogbBSFChBI8hPzqamkrI2wcnKhFy3u/XW9ym7cAd5ZIEE49on1MEb/IfdWGI3XQ7+yW8k7/AMciTwfPS3bYsSAFEtB0bEk8uo09f+NaUpJHLjqUp3SXPrt+4y122w0Zm03LrGJCi5B08hDQg+3z8zW7nDc8ungsW0oxW3kvnuPf6R0EmziaTAEtoRoUbDwa+UCPhUd9FbI7YdiYip/aSsurfw/ch5H0iZDe6iL8Szf7OmodeR20+wKC8Um+ll87lXk9rct+dwL6Kin73BNQ6knxOyn2ThIf4b9W/pYrMviF27+UuOw8ix0z56eVS23uddPD0qXgil6a+/cizSNQTQAJoEepY7Uz45lhZaauLIYzLwxdttbubq3lzUjky+RFXYalZ3W5h8vCfGum27BuoIkSOhA6ispQszsjUvHNbQebpu+Bdl/OPU+noKVhZtbsj9qc/Qox7e0gG5HOOap6bbkeRHmaex3YGjmfey9Pv9jLxSPVNJxZD3GET+1qBtEidvUxAE9fhVT2RwYeVq9VeZM7V3ApUPsGB3AJ5rI8O28kEHpp60572MaHhzfn5oZrgNgXbyWmIUO4UttO5iJPmdviRSUbtIp1HThKaV7K5ouC4irklsV7rPbK67baUItsSt0OpB70KQJCxsZG8VtSST9k8/G1JSppVUrPZq714W5X4Xv7gcT4pjtjv7NjKvfMqtdTYKyPrCtbjwOQCYG0EwTvSqSjldluXgaNVV495Pw7J8bq2j4ouL1xrlwuF3u6W2/yiqRseZkkeW1Zttu/M6YRjTpqLfhuvc2D6Rk05CAdLSDbyDOOVLFaSXQOxHmoyb/ifyRyxkU4d3cn6tlgkxuZ5ekGPnTj4Cqjf6iOnExIFZnuWDQApoAE0CBNAAmgQJoFcE0xHp9nbn+vxoR8iybjNQJlpYreLMJlX2i7Prl2wCdLpJt3OqkxII6qY5U5RujowuLlQlfdPdc/3POuIJlYbaLo0n814DBvVXjf57isXFrc9ylTw2IWeHu296Kd2JJJJJJkk8yT1JqTvUUlZAigZquK2yMXCZ5Y6QAW2hSzkdZ22Anbaqn4Uebh2v1FVR58PT5g7c2XGhtLaRzaDpG8bsdue2/wpzTvcyoTi4Zb632MriSGPMHYg8vUEfaDUM3pWbaNkijPK3bFwWOIIJP5q3gBGoGOcbHn5EEQa6Y+3qtJHkV4vCNwms1J/Dy/Pmc+JcWydD2cjBVblwKHvKh8WgyD4QQxBkyG2mpqSllacTTBUaPexqQq6Lhfn1+xqeAcLbVihwQRbLsp6KtxmSR0JJHPpt0opwfs3FjMTHLVcddbJ+bST/PUpvpBuk5ZGxCqgHKerfLc1liX7R3djRthr82/sd+FZSd09u4dLNaYjbbYNJHnyJiqg1azM8RTn3inHVJowINZH0DFNAgTQIE0BcE0CuCaYgTQIE0CPUbhk7fPp99I+Vsd8JIO/lvVJCkWVowedUtDJq5LF4VrmM8gMmxbuoUvIrqeYYSPTbz9aej3CEpwlmg7MxnFOwVtt8W4U/eXPEvyb3h85rNwXA9ij2rNaVY381p8NvkZ6/2PykBOlWj9i34SBUZGehHtGhLi16Dsq5ee3atxqNlQCgAa4CC0ArJL7NtA9OlKWZ6GdOphoTlLNZt+nD3bEnO49dIUdy0DSQWS4GlZM6ojeT06Dyq1KfI5JUcPLaqr9Vb89eZS5lrIu3nvdxdGvmFtXCANITZgNwQKUrt3saUFClHLmT9V1IV7CvggrZvggggi1cER1mNjy3ojFodWrCXFe9Gg4b2vzrYCsdXret+LzHi2J285O1W68kjmj2XQqu9vcz0jspauNbbIyNXeXdoYRpReQCx4QTJj4GtqKbWaW7PM7SnTjJUaXhj8W/PiYPtALl/Lum3buN9YR4bbEnR4AYA3Hh5j0rjqqUpuyPfwVWlRw8Iymtua46/UmZFhrWM111IIWEDnQDqENAaC0gxtz6b1ai1G9jONaFSuqcZJ35a9NtrP9zETWZ7dwTQIE0wuCaBAmgQJoECaBXBNAj0RcuKk+a0On90KpMLDl4gelAWROtZ886dycp0biG3P76MzDu0R7efJ501IeUmpmbx0++rzEZDK9rOGo5761IcdVO/xqW+JTu1ZjOAZh2F3UIESBIPr+NXGZxzp3NdicSsHwnKKHykgfaRFaqa4swdGfCJw4lk27cf9vUHmAbxUwZggDeNudPOuZcMJXmrxpyfRNjOG8ftoZuZyt6d6Ty/SO9Gdcyv0GJ/0pf8AV/YteIdqcfQQMq3J8nUn+TzNHeLmC7PxD2py9zMRk8atAs3fO++yqDv/ABgQB8fwpOrFG1LsnFVGk42XN6fDczHEM97zFrhJkzEkgfbzPqd65ZScnqfV4bC0sNHLTXV8X1+2xFmkdFwTQAJoECaBXGk0CuCaYhTQIE0Abdwak+ZucjPz8qYZh6sfWkykyQlw/ClctJsZ7RJ2Mn0M/hSuaZJLdBVjO/Oi4rHe1eP2/qKeYMqH2QWHiqbikkcrGMATqIVY2kgD761p76mThd6K4mzcVRvcQ+i+L/ZBrRyR0RwdZ/4H8vmZjjmet67qQEKqhFnmQs7n5k1k9T28JRdGnle97ldNI6BTQK42aYhTQK4JoAE0CuNmgQJpiFNAhs0ACaBCmgR6PbX/AK/2UHy4zKe2gm4VA9evwHMn4VLNqVGdR2irlDm8fPKwNI/ZNu3yHIfrypWPZodnRjrU18uBStuSTuTuSdyT8aZ6aVlZCigZ2TIccnYfxj+FBnKlCW8V7iXa4zdWN1aOWof0RSsYSwNF8LdBX+OXmESFH7wQT89zRYIYKjF3tfqVzuTuSSfMmfxpnSrLRDZoC4JoFcE0xAmgVwTQIE0BcE0CuCaYgTQIE0ACaBAmgQJpiBNAFjkdrLzciF9UWD9pmjKcUcPQi72v1Ky5xEsZYkk9SZP20ZTqVayshvt1GUO/YvbTRlH37D7aaMod+w+1miwd8xe1Giwd6xe1Giwd6xe0miwd6w+0Giw+9YfaKLD7xh76iwd4OF6lYecPeUWHnFroDMGaB3BNAgTQAJoECaYgTQAJoECaBFdoNUc1mKKAFQA4UAEUDHCgY6gYaAEDQMdQARSGOFAw0DHCgY4UhjhQUGaQwTTECaBAmgATQIE0xAmgCYcYVFzpdFDDiCnmJ7lDThijMT3CB7GKMwu4QPZBTzB3KF7KKLi7oHstFw7oXs1Fxd0L2ei4d2LuKLh3Yu5ouPIHu6LhlQtFFwyoUUBYVACoAE0CCiFjCgk+QoAlNw1x7/h9Dz+ypzIuMFLZnJsQ9DTzFOg+DI9xCOYpoxlFx3G0yQUAWc1mdwJoECaYXBNAgTQIE0CATQK4JpiBNAgTQAJoECaABNAgTTECaBAmgBIpJgdaASu7I1XCuIJiIQiBrzfntuF+A86zTb1IqYV12ru0Vw5lVfvF2LMZJ5mg74xUVZbDKZQ11kQaBSSasytdYJFWcElZ2G0xFjNQdlwTQAJoECaBAmgVwTTECaBAmgBpNAg3BpjVtIBE9QdwR6UCTvsNYwATyPI9DGxg9aYeQLY1EKu5JAAHMkmAI85oE3ZXY9bLFGcKSiQGaPCpbZQTyEwaCXJJqN9WB7LBA5UhDycjwncjY/FW+w0CzJyy315CGO5IAViWXWojcqASWA6iFJn0NAnONm7+XqcrKl2CoNTMYAG5J8gBzNA5PKrslcLWX2EnYADcknkAOpmKmXI1ppatm0XstC3FKvdvIhLFCO7S8U1LZUDe6/It0Gw5mavJbT86HE+0byjK6jBvS+7jezk/4Vy4vcrj2XvgMxNoKilmbvBpGmdSyB7yxuOW677ipys6f6RotpK927JW57Po+HrpoSsbgNq1HtlwFmXWttHCju5A7x7hGwJOwG5AJ9KLJbmU8bUqf2EdL2ba48kvm/TzH4PDMS7bN5u9sW0Yglm1pdABPhMakI8M7EeIAbmmlFq4quIxVKfdK05NdGvjZ8bap6XehkeNd33v1GopvBeJO/OBy2MfL5UI2kqmneWv5ECmST5qDrBNAhs0CuCaYhTQIE0ACaBAmgR34dki3dVyJCk7CJ3UiRIIkTInqBTRnVjng4r8/NjQf31W4ANosRo8bFWZtAtiWEadX1ZI2PvfGaucH6KV75uenW+3HiFe1dvWrd1chC2le8lYZ0cyD1MONydmHOKLoTwU8rWZa+Xk19jinaO0ugBLjabdoA6gotslgW3FsAAkMdUydyAd6RUsLN31Wrfrd3V+nC3Q58J7UCx3g7slHvtd0ho0q1u4gCwPeUsjA7e50pqVh1sI6lnfVRS+Kfx+pLPbK2f8QV3YhkZA6ajfOpJWA/1o38wfOnmMv0Ev4vnrto/LQVvtkgBHdXPddSQ6A3A9prf1pCdNWoaY3JoUrCeAk34l7npZ3019NTu3bi13gdbFxY07h01sEa4QjsymUi4PXwD5PMR/R88tnJP0el7arz0+JQ9jsxLGVauXQSiMGaBJgSJj0JB+VQmk02epVpyrUalOG7Wn557Gmxu0JslAL1pxbuXX1rZuG4/fMWbXrKad4PhP5q77UlK1jKeB71P2GrpKzkrLKtLWzX9VxehKv9obS2rVqzcQ2xoFxfZ3S53ess6hi7AsZ384nUTTclZL6GMcDVlOVScXm1s8yavaydrJ25fJIlZPafGL3WZg8Evai00M2qFkNEuEgAmAsLE703NNsyh2fXUYJK3CWq0VtduDertdvW9tCUnafDABF2CB4V7p4DEBm8REnVcYkk8wsciSXnj+fnMxfZ+Kejj63Xp7ktFzd+VvKuJ3dV1jMyWM+ctzmB+AqFsezPguSI1MkmE1B0gpiFNAhs0AKaBDSaBAmmAJoECaBCmgQJoAE0xAoECgBUAKgB9p9Jmk0VCWV3LJWkSKg7k7q6DQMVAHDIvBRTSuZVKmVEAeZ5mrOPzY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16" name="AutoShape 8" descr="data:image/jpeg;base64,/9j/4AAQSkZJRgABAQAAAQABAAD/2wCEAAkGBxQSERUUEBQWFRUWFxkYFxUUFRgXFBgXFRUYFxkYGBQYHCggGBsnHRcWITEhJikrLi4uGR8zODMsNyotLi0BCgoKDg0OGxAQGiwkICYsLywsLC0sLCwsLCwsLCwsLCwsLCwsLCwsLCwsLCwsLCwsLCwsLCwsLCwsLCwsLCwsLP/AABEIARcAtQMBEQACEQEDEQH/xAAbAAABBQEBAAAAAAAAAAAAAAABAAIEBQYDB//EAFIQAAIBAwIDBQQFBAsNCQEAAAECEQADBBIhBTFBBhMiUWEUMnGBByORobEzQnLwUlNUYnOCksLR0uEVFjRDY3STlLKzwdPxJCU1REWEoqPDF//EABsBAAMBAQEBAQAAAAAAAAAAAAABAgMEBQYH/8QAPREAAgECBAMFBwICCwADAAAAAAECAxEEEiExQVFxBRMyYYEikaGxwdHwFOFS8RUjMzRCQ1NicpKiJGNz/9oADAMBAAIRAxEAPwChrzD9NFQAqABNArjS1ArjS1BNxpNMm40tQK4CaZNxpNArjSaBXATQK40mmK4CaBXBNArjSaYgTQIE0CATQAJoECaBCRZIA5kxQJuyuK6mkkHp5UAndXLqsz1QE0CuNLUE3Gk0CuNJpk3GlqCbjSaYrgJoFcaTQK40mmK4CaBXBNBNxpNAgE0wATQIE0CGk0ACaBAmgQJpgKgR1w/yifpD8aT2Jn4WLNP1jfGhbCh4UWhNZnq3Gk0E3Gk0xXGlqCbjSaYrgJoFcaTQK40mmTcBNArjSaBXATQK4CaYgE0ACaBDZoFcE0ACaBAmmAqBAoAE0AdsT315b7b+ojzG/wA6TInsDM/KN13O9C2CHhRZE1B6VxpNBNxpNMVxpNBNwE0CuNJpiuAmgVxs0CuAmgVwE0xAJoAbNAgTQIE0ACaBAmmAKBCoAE0CFQAKAOuKfGI6mPkdj900PYmWwsv32+J586FsEfCieTUHdcaTQK40mgVyXwnhl3Kud1jrrcgnTqVdl57sQOtUot6IxrV4UY55uyFxnhN7Fud3koUcgMBIIIMiQykg7g0OLWjFRxFOtHNTd0SOC9msrMVmxrRdVOktqRRqiYGthJgjl5imoyeyM6+Mo0GlUlZvr9AcL7M5WS91LFrW1ltNwa0XSZYRLMJ3VuXlQot7IVXF0aSjKbsnto/ziLhPZjKyu89nta+6bQ/jRYby8TCeXShRk9kKrjKNK2eVr6rRlPeUqSrggqSGB5gqYII8wRSN076os+Mdm8nFtpdyLehHICnWjSSpYbKxI2B503FpXaOeliqVWTjB3a8mHjPZnKxO79ptaO8bSnjRpO23hYxzHOm4tboVLF0q18jvbfRnLjvZ/Iwygyrfdl9Wnxo06Yn3GMe8OdJprdDo4mlWv3bvbr9Sqmg2J/BOC3sy4beMmtwpYiQoCggSSxjmRTSb0RjWrwoxzTdkN4jwe9YyPZ7yabsqNMggl40wwMQZ50mmtGEK0KkO8i9PsXn/APOeJfub/wC6z/Xqu7ny+X3Ob+ksN/H8H9jnf+j7iKKzNjwqgsT3tnYASTAejJLl8vuNdoYZuyl8H9ip4DwG/muyYqayq6mlgoAmBuxAn09D5Ukm9javiKdFXqOxG4ngXMe69m8um4hAZZBiQGG42OxB+dJp7MunUjUipx2ZFoLFQB2xB4x+J6Ajc8xyG/Oh7Ey2Bk++2878x19d6SHFaEsmpOu4CaYrjSaBXNh9Ex/7yX+Cufza1peI8vtf+7Pqvqeg9teCJxOy6WSoyMd4BbaCyqxRv3rKVPxA9a1nHOtN0eNgsRLCTUpeGS/H6MuOz+NZxVXDsmWtWw7eZ1sRrb1Zgx+Xwq4JR9lHNiJ1KzdaXF2/b0Mf9Ff+GcT/AIYf72/WVDdno9qf2NHp9Ij/AKIz/h/+cH+dTpbsntb/ACv+JWfSZ2dTJsDiWFDBk1XQv5yRtcj9kvJh5D0qakU1nib9m4qVKf6arz068vXh+5I+l3/w7E/TT/cNRW8C/OBn2T/eJ9H80dfpk/8AIfwx/mVVbgT2T/mdPuQPp09/E/Rvfjaqa+6NexvDP0+p5bWR7R6x2Atrw7hV/PuAF7glAdpVTptrPTU5J+BFbQ9mLkeFjm8RiY0Fst/r7kM+lXFF6xi8SxugSWESFYh7ZP6L7fxqKqulJD7Nm4Tnh5+f7/Ab9F/avMys028m+bidy7aSlseIMgBlVB6mlTlJys2HaOEo0qOaEbO/n5lT287YZtvNybFu+VtA6Qmi2Rpa2siSs9T1pTlLM1c3wWDoyoxm46+vMvuxhXhXB3zbqy94qwXkSpOm0s+UEv8ABjVQ9iGY5cXfFYpUYvRfj+xB+mPhi3Fx8+zulxQjEdQRrtN9hYT+jRVW0ka9lVHFyoy3Wv3PMKxPZDFAHbE99efONpnfbaN6TFLwsWSvjbnz68/voWw47I7TSOi4JoFcBNMRsPolP/eS/wAFc/m1pS8R5na392fVE7inaZ+H8byrgBZGKrctzGoCyhUg9CD18ifOm5ZajZjTwqxOChF6NXs/Vll9EfELmRmZt68Ze4ttj5e84AHkAAAPQU6LvJtmHa1ONOjThHZX+hK+ir/DOJ/ww/3t+nQ3ZHan9jR6fSI76JP/AFD/ADg/zqdLiT2p/lf8TK/Rd2vGM/s2QfqLp2Lcrbtt1/MbkfI7+dZ0p5dHsd3aeD71d5DxL4r7o0/03KBh44AgC8AAOQAtPFXiPD+cjh7Gf9dLp9UD6ZP/ACH8Mf5lOtwDsn/M6fcsfpL7IX+INYOO1sd2LgbvGYe+UiIU/sTTqwcmrGXZ+Mp4dSU76229TCZH0X5aNbDtaIe4qHu2YsAx3aCo2Cgn5Vk6Uj0l2rRadk9FfX+Zve1najAwu7w8iw15VRSLapbdFUSqSHYb+E1tKcY+y0eZhsLXrXqwlbXe79dh3AONYfFca/iWLTWUFuO7ZUUAPMMioxGzb/GKIuM04oVajWwtSNWbu7768OdzEfRJita4tctXBD27V1GHqty2DWVLxno9pzU8MpLZtP4Micf4Qczj12wOT3l1kdLa20Ln+SDHqRSkrzaLoVu5wSnyXxu7G97Ydr8DGuDEycc3+7VW0i3bdEJUhRDsIbSfLkwrWc4rRo83C4PEVI97CVr+bV/cjpw3iOJxfCv4uOjWlVQoRlRdE722VUJEBl+6hNTi0hVKdbB1o1Ju/nz5nht20yMyuIZSVYeTKYI+0Guc+lTTV1sNigo74Q+sX40nsTPwsOb+Ub4mhbBDwoBNBtcE0CBNAifwO3fa7/2VilwIzFhcFuEA8RLkgAfOmr8DGvKmo/1iur8r69A8bwchD3uT4u8P5bvFuqxUCQbisfEBGx3ihp8RUalOXs0+HC1vgG77VgMBquWGuW1ueBypZGnTOk+YYQeRBo1Ql3WIWykk7epZWeFcRstc7p2W4fFcW1k2++aJaTbV9THcmIJ3NOzRhKthppZlpwvF299rFf2fuZlx2t4Vy6GYNccW7hXVpG7Nvud49SYoV3sa11RjFSqpWWiuilqTc0b8Nz8m1aDubqsoe1buZKaiN1BW07z0IG01VmzjVXD05Oys9m1F/NIg5l/LvK7X3uuMZl1C67FrbO2kQrGQZWNvKk78TWKowaUUlm5cS1zLvFLSM9zIujQAbijLDXLYJAGu2H1LuR02neKr2vxnPFYWTSUVrt7Oj6Ow9xxMQWymUwGAbOQMAyBgdJuSCVYfI0tfxiX6XhD/AMv7Ffc4DmZBW45W491VZe8yLXeurDw+F31cuQos2arEUad4rRLknb4Ig2VycYd8huWZd7JZWKPqTSXQgGRErzo1NH3dR5HZ6J/Zk3Bs5jOL6XSly6hYXWyFtu6hzbPjZgT4kiPQUa7kTdFLI1ouFr248vMOfYzcW8Xe6wvuShNu+r3i2wKtoYtOwG/kBQ7phTdCrDKl7K11Vl8SLxTAyBlGzkamyGZVOptRZnC6fHMGQV3mk97M0pTpulnh4ftuT7XCc3FFy5ZbToB704+RbLqqnfUtt9WkHnttT1Rm6tCraMle+10/qijvXWdi7sWZjLMxkknqT1NI6oxUVZbDYpFHbEMOpPmKT2JmvZY7MaXYjzoWw4K0UcpplAJoAbNAi87IsguX+8nR7JkatJAYjQJ0k7TVLj0OTF3yxy75ok7g9/GfTaCOuLZf2vIa8yu792uhbaqqqoDFgsczqO4ihW2MqyqxvNtOTWWNtEr639N/IHGbtrKxLhS+96/Ze5fl7PdHurzDvVUa2kK5V+kAtRLYKKlSqq8UotJaO+q24Lhp7i5yrtj+6d82rbHMTx2C90dxcuqimNIUENElQWhiIJE1Ttm8zmiqn6aKk/Ye9lqlf8vyKTg5tYuIrXL72L191dSlnvWFnHfwgjWunVdE+otipjZI6K2erVaUU0lbe2rXR7L5ld2ux7Yv97jmbOQO+t7RGokXEKydJVw23QEUO19DbCylkyz3jo/o/cWHFOBZGRbw2s2iyjEtqXlVRSLl0nU7EBYBBoabtbkY08RTpympOzzP6EviOWtxM827iuQMBDemFuXLZCPdBPQspOry3ofH0M4QcXTzK3jduSeqQzjHDDdt5N7MxRj3FQ3Bk2rn1F64SIUISVYvJMoRvvHOm+bQ6VXJKMKc8yvbK1ql18vM4dq8zG71lbF13e4sDvvaHUScW1B7sLG2wid4pO350Kw0KuW6nZXelv8Ac+JNIw3u4SZKvrOJj6X70LZ16ToW4AmpVLbFg2009NOiIXfKFRwemaWltbcbakbOx8jLx7i93qybebeuXrKRrUXUQAqkyyhkIkT085o1a9S4OnRqJ39lxST6P5lZ2ntd2mLYaO8s2WFwAg6GuX7l3QSNtQVlketTLRW/OJ0YZ5pTqLZvT0SVy8ZLacUzcq82lMe85Vgocm/cdlswkjXpINyJH5Oq0zNnMszw1OnFayXTRb68L7eo1Ldq77Fds3mvPjX7Nm61y33bG297VZbTraQp1pM9V8qWmg7zh3kZRspJtWd9ba8Fvo/eOFyxqzmxLbjKXvhFy6GVrTllvPaVVWXAJOkzsZEkU9NbBapamqj9jTZcVsn5eZjAKg9IMUDO2IPGv6Q/Gk9iZ+Fjs38o0+Z5cqFsEPCiLNMYJoECaYFz2W4VayHvd+1xUs49y+e606z3ZTYa9uTH7qaVzmxNaVNRyWu2lrtrfkdWHC42PEJ6SuNz/lUtPP4E3xX+z/0d17Ja+G28u0+q6e9Z7O091auFGuWxzOnw6ufvdOReX2bkPF5cQ6UlppZ+bV7PrwKvgvDFvpkliR3OO15YiCyuigGRy8R5UJaM2rVXBwS4ysVZpGxqLnA8XFRP7oXL5vXFD9xjBA1tW903blyRqI/NAkVVktziVerVb7lKy0u769Eio45j4iqr4d24+rVqtX7YFy3HIl18DA9I8ql24G9GdZtqokvNPR/Uv+P8G4biZD2Lr5zMmmWRccr4kDbaiDyaqkknbX4HNQrYmtTU4qNn1KbtBwVLHdXLNzvbF9C9pyulhpbS6OvRlOxI2NJqx0UKzqZoyVpLRr5MsuznZMZOM9xrhS65dcW2I+ue0huXAZHKNhEbzTUboyxGLdOoopXStmfJN2RUdnOHrk5VmyxKrdcKSsagD5TtNTFXZ0Yio6VOU1wRI7T8BOHe0TrtsNVm6OTp/WHIjp8xTkrMnDYhVoX2fFcn+bFhj9mbZyMCzrcLl2bdxyNMqX1yF2iPCOc0KN2lzM5YqSp1Z28LaXw3GnD4YWKd9mWiCV7y5atPbBBiWW22oj4UvZ8x58VbNli/JNp/HQOD2UP90beHkNAuSRctEENbNtnV0JEEHT+NNR9rKE8Wv07rQW3B872szmF4WevEP5ON/WqfZ8/gX/8AL/2f+ilvBdTaNWmTp1Rq0z4dUbaoiY2mg6leyvuNigZ2xB41jbcbj40nsTPwsOUsOwPnQthw1iiFNUSCgQqANR9H90LczGZQ4XBvkoxIVgGtypI3g+lVHj0OHHJtQSdvbX1K/K47jsjKuDjoWBAdbl0spI94AtEj1qcy/P5msaFRNN1JPysi0v8AErmNhcKvWW0uhzCPI/XqCGHVSJBHrTvZJrzMVTjUq1oS2eX5FrYwLTY+bmYgC2L2HcV7UibF/vLTNbj9iRLKfLy2qraNrkc8qklOnSqeJSVnzWuv3PPrTwykiQCCR5gGYqD1Wrqxqu31vTxA5LL3uPf7u7bMlUuW9CgprXcERG24EVU97nFgneh3a0krp80+dhnFsbHucMOTZxPZ39oFoEXb1wMndMxjvGjntsOlJ2cb2HSlUjiO7lPMrX2S4+Rou193h54rcTMs3QS1sXLy34QTaSG7sLIA2B38z6Vc8ubU5cLHE/plKnJcbK3nzM72ss33y7eGLS2xbi1j2rZJQrcaQ4c7vrJksfLfcGole9jswrhGk6ua99ZN+XC3C3IveLLipfx1tcRS17CAiJ7Pef6xGm6xZRBLPMxtFU8t9Ht5M5qXfShJypXz6+JLThvyRzOAlvjeLdxyGsZNxb1pgCB4p1rB3ENO0CAQKdlnVh95KWDnCfiirP6fAruGZyXjewcttNt7zmxdP+IvF2g/wbciPWfUSnwZvUpygo16a1SV1/ErfNcC+fDazxThNq4Ie3YtIwmRKm6Dv1qkrSimcudTwtecdm2/kef3LTPedLal2NxgFUFmJ1HYAb1kewmowTlorL5HoXDxo4pwvHYg3cex3d0gzDm1cbu5Gx0gj7a1XiSPIn7WFrVFtJ3XS619TJr2hxo/8PxuX7Ze/r1kpK23z+56H6Wt/qy9y+xSKKDrDFIDtipLqPMih7CnpFhyh42jzPLYfZSWw4eFFfNWZAmgBUCJvCOL3sVzcxn0OVKE6VaVJBIhwRzUdOlNNrYyq0YVY5Zq63/LFse3mf8At4/0GP8A8unnlz+Rh+gw/wDD8X9yjvZtx7du0zTbta+7WB4e8YM+4EmSAdyak6VCKk5Javf0HYfELtpbqW3KreXRcXYh1mYII267jfc+dFwlTjNpyW2qI0UFlxwntLlYyd3ZukW5nu3VLiT5hXB0/KKak1sY1MLSqPNJa89U/gcOL8ayMog5N1rke6phUX9FFAUfECk23uVSoU6XgVvznucuJZ9zIutdvtruNGpoUTACjZQByA6UN33Lp0404qMFZEqzx/IU2WW74sdStliiFkVhBAJUkiDtMx0ii7IeHpNSTXi331/PjxK6kblhjcav2xZVLkCw5e14UOh294glSSD5GR6U7sylQpycm14lZ76kJyWJLbkkk+pJk0jZK2iLA8cyDdtXTdJuWVC2nIUlVWYG48XM7tJ3p3e5l+npZZQy6Pdfn0LC721z2BByWE8yiWrbfykQEfbTzy5mSwGGTvk97b+bKnAzrlm6t605W4pJDwGMsCCYYEGQTz86lO2x0zpxqRcJK6fD+Rdf375/7eP9Bj/8uqzy5/I5v6Ow38Pxl9yhvXS7M7GWZizGAJZjJMDYbk8qg7IxUUktkNigo74Zh1nzpPYma9liy/fb4mhbBBeyisqzEFACoAVACoAMUAGKBhigAgUDDFIAxQMMUDDFABigYYoAMUDFFIAxQMMUDDFABigZ2xDDr8RSZM17LDl7u3xNC2HBeyipqznFQAooAMUAGKBkjBwbl5tNi29xttkUtE8pj3R6mjcmc4wV5O3U1vDfo2ynE32Swv74635/sVMf/KqyM459o0lpC8vh+e4PFPo4v211WLiXxG4ju3+QJIP2ik4sKfaEJO0k18TI5GM9titxWRh+awIP2Hp61J3xakrp3GAUFBigA0DDFABigYopAGKBhigYYoGGKADFIYYoGdcUHWsc5oZM7ZWHKHjaec7zB3+IApIIeFFRFaHMGKADFAzVdk+xdzLAuXG7qxOzR433/wAWDtHTUfsNNRucmIxcaXsx1l8uv2PQcPspw+0IFhXIiWuk3CSOpnb5AAelV7J5ssRiJf4vdoWyZiWl02lVFHJVAVdhGwG3lRnsY905O8ncrc7jHrUOVzeFJIjJxtR1+2kpGndpkk5WNeH19u3cX/KKrDylSRsfhVqS4oyyzXglbozM9quzWK1pnwUcXRB7u3quB5IBAt7kQDPh8qTs9kdeHxNWMlGtJW5vS3r9zIf3vZf7kyf9Xu/1aVnyfuPQ/U0P9SP/AGX3EOz+X+5cn/V7v9WlZ8n7g/U0P9SP/ZfcI7P5f7kyf9Xu/wBWiz5P3Mf6mh/qR/7L7nK7wm+vv2Ly/pWbg/FaLPkUq1J7Tj719yM9sqYYEEcwQQR13BpGqaaugRQUGKADFIYYoGGKADFAzri++P1idp+XOkyZr2WHK99pjn05UIIL2UVFaHMOCzy68gOZ+VAz0jsj2CVQt/iA5wUsH/8AUHmeXh+3yq1G2rPKxGOcnko+/wC33NVxLLHLkAIA8o5QOlRJ3OSnCxW3M2OVSaqJWZ3FNI3NJstRMtxHj+rZPt/toOuGFk99CutXLl9wuqJO5jZVG7MfQAE/KqsdKowgtr/Xy9Ta9luOXV1qty4tlQe7RQi6ZbwjZfI/dRGtK++hji+zKEYxtFZuLu/uReI9pb4dvrHb0fePsij9RO+g49kYXJeS9zZEs9qLvvfhqjrH52329KrvqhH9F4S9tfeWVntXdYAIz9dvEOcdde/9tS8TNfyGux8O9fr+xe9m827kDI724027epd+R8XmT5D7a0oVpTzX4Hn9oYGjQdPInq7PXoVXC+02WmnVfcqdoC2tp2kak6c/lWUa8+LPQq9lYZXyx97f3M121RzmXLtwR30OpkHYKqkSAAYiPhHnTk7u50YNRjSUI8NPiUcVJ1higYYoAMUDDFACigZ1sNpYHy+49D8jvSYpRurBvPqYt5maEOMbJIkcB7IZWXBt29Cftt2VSPMdW+QNaqLZ5dbF0qW7u+S3PRuA9mMbBhl+uvftrj3dtzbXkvMb7mDzqrpbHl1a9Wvo9I8vvzJedlmTJqGxQilsUuVf9ak2iih4xxTSvP4RzJ8hSNqdJydkZPIymf3jt5dKdj0YUow2OUUzU0PC8MLiPdMFrnhA8WoIG0iCNhNwb6juLew3oekTODcqyS4dLXtfrttbizd8E7Pi1jq17u1J8XjZgTAkgweUfZFaU6Hs6nk47tNOs1Fu22lvqYriOPrzO6lbYa4qhlc3EGqIYNzIMz0ielYZLTtsepGvfDqau9L7JN+n8/UkdouEi3ovLIlT3h0FNF605RiQJ7vUyggTzJgxFXUTWq/Gc+EqRk3Tk+nG8Wrrrb5epcY3Zs2ySNOSgQ6gsq9q46Bl71FlwORBAYbzEb0OhrzRD7TU1bWEr9U0nrZvS/u6nTstdbFzVW6ID/Vt5EPGlgeqzBB8qzoXp1Nehp2hGOJwrcOGq9N114dShzE7u9cQckd0HrpYr/wqNm0ejTfeU4zfFJ+9XNT2o4TYu8PVrSw9tFuq0n3CAGWTtp3HluBXZKMcmh4GFxFaOKam9G3H1PMawPoAxQMNABigYQKQwxQMMUDFQFj3U5Hgk/r5fAVvm0ufFZLOxSd4dyfl9/Ws0zotyKfIvGd6VzVRKzJF1w3dJqI6SB8pJFS2awSvqzG8TtXVf69GQ9AwIHyJ51SPUpKFrQdyLFBqGKBmqvogxcMqfrYMrp30m451AgeanmfPzomlZczLDynnqJ+G+/ny+J6Wcz6qyx1yZOlOXPTDA7jdh0rug7pHyGKjlqyR5jkYntPEblu0R47zAEco1bkecCTt0BrilHNOy5n0dCr3GGU5cI/n2LTiPEMd8g2jdNtk1JaymAZLiwFa3kJyZdoD7HwKZkAna8W7fH7nD3VaNNSte+rjye948n5efoWGg2DaOSHQKsWcywdbW1EfV3GAi7ZiILDlzGxNOXs+L3rh+xFL+tclSs23rCWmbzXKXO3pyJvaW+Hvzr16bSy+kKvU7HqDOqdxBG5rKq7yOvAQcaNrWu3pe7/OH0RmePf4RdPObjkGZHiZjt6bmuefjZ6+E/sYryXwSNxZXVgf+0O0bGUPLz+HwruXgXQ+YqO2Lf8A+n1PHBXKfWjooAMUhhigYYoGKKADFAwxSHY9eu5MpH41TlofHqHtXI6jwO55D+imtrlf4kjOXLuskg0jo8iRwgMXIYwk+XOs1G71KbstDW2VtldJUFeqsAQfiDXRGyOGee9yg4z9H2Nd8WOTYbyHitH+ITK/IgelU4J7HTR7Sqw0n7S+Pv8AuYLjvZjIxD9YupOl23LW/wCMY8J9D8prNxaPWoYulW8Ls+T3/cnZMDHwmhvdcFo8PvsFUE8yCGJHr8amXMuhdyqRut1p838jU8Xz7aWilzTqETFvVsRIn6wb+nT1rWUklZnnU6M5SzR262+jMn2SM5qEDTJeAvTVbcaVnlM6RPmKin40b4rTDzXTfqtX82Q+M8LCz3eoaV1aXg6kkA3LdxQAwEiVIBWesGHkstCVXcms1vTg+TT+D2fuNdwrKa1YF3DlrLaFK2g1xrMKSxvWnchjq6rpkSdQ2rW7Ubx/kcHdxqVu7rb66t2UujS005314bkri+Tca4PaoDlVC6RpBBkrAO8eKTPLcdKynJ39o7sNTpxh/U7Xd769fL3dSh41bhjPPY9eo84/H1rGa1PRwsrx0Nvj3NOBPUYm0GD7vvD4GK7V4PQ+aqq+La/+z6/U8hx7LN7ilv0VLfhXKtT6ycow8TS6uxJHDbv7Ww/SGk/Y0U8knwOaWOw0d5r01+Vx68LfrA+f9Aq1Rmzln2zho7Xfp92iXe7O3gqumm4rctDeIEc1KmDqHkJ86mVOUdzfDdpUK60bVuf7fsVb2yphgVI5hgQR8Qd6g74tSV1qgRSKsGgYYoA9Mx7kjekfJErPMYsDqDJrX/CRFf1hic/MFpTHOPvqUdDdjv2f4lqtKZ3I/wCtA0XtniY1AFufIDcn5c6bkkQ4F7ZuGNpj151SloYNK5y9v2KsAwYhdJEgg8wR1ETSzsru1e6MNxtUS0ltQxS3k3kUaSBGqAA56jfbeYkjlSez6nsYdyzqXFxjx+nn+ye5J7UbLuAB7oGkrAAjl6HfbY7dKKnAeF2f8+Jk8RirSp0kQVI5gg7H7RUN22NYJO6ezNRlY/t9tjiXO6yCC1/FDaUunrcQSAZMSDtPPzPSvbV478UePNvCzUaqvBeGW7Xk+n5yStZYskXLBWy4CrexCq2MhDBBdLhA74TuJVhBkiZpN5VdaeWzLo0u+lkmsy3UtZR6NcPenyZcZ5uXLga62vwo1u5oAm2RI8I2Wd9vOfnErt6nTR7unC0FbVpq/Hrx+xTdoj44I3KoT6kov68qxqbndgl7N/N/Nm24MQ2KoM/krQJJgbANH3iu2GsV0R8zjE415P8A3SfzX0OA7R2CpW3bLOtxrRtuYIKq5VhMyjMmmRyJo72PBCXZ9XSUpWTSldel1w1Sdyr7RcQItWnsogF2wl4SpaNV20jDSCJgXZ+VKVZpK3FXLodnxnOUZt3jJx5cJNc+MTOcasX7NvvGkhgyR3aqyXf8WSqs0K3Lc845TVOpJK7IhhaVSeSPCz3bTjx3S1XTmQcTJv2r7Fka7YkWrgO6EoANYAOoMH1eIDb5UmnJ2eq2CLVKKlBqM/Euj4Pha3Ms+OZeuzoUQqmRqbW0z0ciQInYffSq01GGh09m4ydXFxzaXutNFszNxXIfXBigAxQM9HsmCaD45lkLXeW2T5itFqrEp2kmeV5XC8lyxIUEEjSxM+UkiiKS3N5ZnsP7M8FvMhVrhQyR4Byg9SedEst9CI5re0b7gfCe4XmCep/OPxJpJDbvoTc7KCoWJ2H6wPM0myVHWxm+L8QNhBcO1x5FpecT+cR1jafkOtC5nVh6Pezy8Fv9jLXMQBca5JZrhYsI5abhnxdZG/pvSa4nrublLLsov5rkaHte/hWee0/HruPOqq7o5cLpGVjKYrbnn8+W4g7efrUSNqWrZe8LwLl3Hbury23F8d2G8Ja4tvlbvDdGIPLkQPQ1vSi3HR8TzsbVjCss0W1l146X4rivkW93tBk2gq52PbyFBCzdt93cV41Q2zIepDKIIB3mQLnUaXtK5zYfCUqs/wCpm4Pyd1by2fVN3XK283Jzbt51uXFUKVEBVJ0pvpAWd+TH+ysXJyabO6nRp0YOnFtu/vfHX3FV2ns6biDl9VbMfxAIG09Bz86zq6NdDswEs0Jf8n8zQ9n852tqoVTAXkNyohNRJMSAT67D0jopTbsrHkdoYeEXKV+fo9X11JS8Os6hqtXHdbxv22HQllLAaAW7stGxXfeOVaSir7cbnDRxFXJpJJOOVr5b2V7cU9Dpi4OMv5PHVkvarazdZ10rdVSul5Fu2WKkBfTbkKmKjwW/mXUq4h+Ko042b0S1aet1u0tNfPzJPC+6EKthLKOocKibEkIQWKqBqhgP4p3NXTkuVjnxMaktZTcmna7fXa720+Ox2z+ChuVbnnmM7QcK7tHPKFM/Zt98CsqzWVnodmKX6mFlxX7/AAuYyK4D70U0ACaAPT7dsH9fSg+NuTMddNaR0Fe5U8dsC24uR4bnUdGH9In7DTlpqbUpNrLxRAwAquWB2O/zG34Vm2aNFyMoEc6dyXGxXaxfcMTFm3vJ5MQN2PoN6Nxax6sxPH+Je0X2f83kg8lHLboTz+fpTbPcw1Duaajx49SZl7WcKQeTtyH7MkbHmOXypS2Ip61J9V8i17XptO56kySBPLc+f/EeVOotTDDSWWxkcdiWblz6CPsHyqZG1Hdl/wADGi1fuMVa2oi7jsupHESpYiSm+wcAwee1bUvC2efj9asIpWb2ls1059L6lzfzrFzBCWcm4Ue9aUW7o1tblxNvvCJgCWBJ5KQCelzadOyZy4aFSGLU5QV0m7rS+m9vPZ6cdi646irkuE3UIogbBSFChBI8hPzqamkrI2wcnKhFy3u/XW9ym7cAd5ZIEE49on1MEb/IfdWGI3XQ7+yW8k7/AMciTwfPS3bYsSAFEtB0bEk8uo09f+NaUpJHLjqUp3SXPrt+4y122w0Zm03LrGJCi5B08hDQg+3z8zW7nDc8ungsW0oxW3kvnuPf6R0EmziaTAEtoRoUbDwa+UCPhUd9FbI7YdiYip/aSsurfw/ch5H0iZDe6iL8Szf7OmodeR20+wKC8Um+ll87lXk9rct+dwL6Kin73BNQ6knxOyn2ThIf4b9W/pYrMviF27+UuOw8ix0z56eVS23uddPD0qXgil6a+/cizSNQTQAJoEepY7Uz45lhZaauLIYzLwxdttbubq3lzUjky+RFXYalZ3W5h8vCfGum27BuoIkSOhA6ispQszsjUvHNbQebpu+Bdl/OPU+noKVhZtbsj9qc/Qox7e0gG5HOOap6bbkeRHmaex3YGjmfey9Pv9jLxSPVNJxZD3GET+1qBtEidvUxAE9fhVT2RwYeVq9VeZM7V3ApUPsGB3AJ5rI8O28kEHpp60572MaHhzfn5oZrgNgXbyWmIUO4UttO5iJPmdviRSUbtIp1HThKaV7K5ouC4irklsV7rPbK67baUItsSt0OpB70KQJCxsZG8VtSST9k8/G1JSppVUrPZq714W5X4Xv7gcT4pjtjv7NjKvfMqtdTYKyPrCtbjwOQCYG0EwTvSqSjldluXgaNVV495Pw7J8bq2j4ouL1xrlwuF3u6W2/yiqRseZkkeW1Zttu/M6YRjTpqLfhuvc2D6Rk05CAdLSDbyDOOVLFaSXQOxHmoyb/ifyRyxkU4d3cn6tlgkxuZ5ekGPnTj4Cqjf6iOnExIFZnuWDQApoAE0CBNAAmgQJoFcE0xHp9nbn+vxoR8iybjNQJlpYreLMJlX2i7Prl2wCdLpJt3OqkxII6qY5U5RujowuLlQlfdPdc/3POuIJlYbaLo0n814DBvVXjf57isXFrc9ylTw2IWeHu296Kd2JJJJJJkk8yT1JqTvUUlZAigZquK2yMXCZ5Y6QAW2hSzkdZ22Anbaqn4Uebh2v1FVR58PT5g7c2XGhtLaRzaDpG8bsdue2/wpzTvcyoTi4Zb632MriSGPMHYg8vUEfaDUM3pWbaNkijPK3bFwWOIIJP5q3gBGoGOcbHn5EEQa6Y+3qtJHkV4vCNwms1J/Dy/Pmc+JcWydD2cjBVblwKHvKh8WgyD4QQxBkyG2mpqSllacTTBUaPexqQq6Lhfn1+xqeAcLbVihwQRbLsp6KtxmSR0JJHPpt0opwfs3FjMTHLVcddbJ+bST/PUpvpBuk5ZGxCqgHKerfLc1liX7R3djRthr82/sd+FZSd09u4dLNaYjbbYNJHnyJiqg1azM8RTn3inHVJowINZH0DFNAgTQIE0BcE0CuCaYgTQIE0CPUbhk7fPp99I+Vsd8JIO/lvVJCkWVowedUtDJq5LF4VrmM8gMmxbuoUvIrqeYYSPTbz9aej3CEpwlmg7MxnFOwVtt8W4U/eXPEvyb3h85rNwXA9ij2rNaVY381p8NvkZ6/2PykBOlWj9i34SBUZGehHtGhLi16Dsq5ee3atxqNlQCgAa4CC0ArJL7NtA9OlKWZ6GdOphoTlLNZt+nD3bEnO49dIUdy0DSQWS4GlZM6ojeT06Dyq1KfI5JUcPLaqr9Vb89eZS5lrIu3nvdxdGvmFtXCANITZgNwQKUrt3saUFClHLmT9V1IV7CvggrZvggggi1cER1mNjy3ojFodWrCXFe9Gg4b2vzrYCsdXret+LzHi2J285O1W68kjmj2XQqu9vcz0jspauNbbIyNXeXdoYRpReQCx4QTJj4GtqKbWaW7PM7SnTjJUaXhj8W/PiYPtALl/Lum3buN9YR4bbEnR4AYA3Hh5j0rjqqUpuyPfwVWlRw8Iymtua46/UmZFhrWM111IIWEDnQDqENAaC0gxtz6b1ai1G9jONaFSuqcZJ35a9NtrP9zETWZ7dwTQIE0wuCaBAmgQJoECaBXBNAj0RcuKk+a0On90KpMLDl4gelAWROtZ886dycp0biG3P76MzDu0R7efJ501IeUmpmbx0++rzEZDK9rOGo5761IcdVO/xqW+JTu1ZjOAZh2F3UIESBIPr+NXGZxzp3NdicSsHwnKKHykgfaRFaqa4swdGfCJw4lk27cf9vUHmAbxUwZggDeNudPOuZcMJXmrxpyfRNjOG8ftoZuZyt6d6Ty/SO9Gdcyv0GJ/0pf8AV/YteIdqcfQQMq3J8nUn+TzNHeLmC7PxD2py9zMRk8atAs3fO++yqDv/ABgQB8fwpOrFG1LsnFVGk42XN6fDczHEM97zFrhJkzEkgfbzPqd65ZScnqfV4bC0sNHLTXV8X1+2xFmkdFwTQAJoECaBXGk0CuCaYhTQIE0Abdwak+ZucjPz8qYZh6sfWkykyQlw/ClctJsZ7RJ2Mn0M/hSuaZJLdBVjO/Oi4rHe1eP2/qKeYMqH2QWHiqbikkcrGMATqIVY2kgD761p76mThd6K4mzcVRvcQ+i+L/ZBrRyR0RwdZ/4H8vmZjjmet67qQEKqhFnmQs7n5k1k9T28JRdGnle97ldNI6BTQK42aYhTQK4JoAE0CuNmgQJpiFNAhs0ACaBCmgR6PbX/AK/2UHy4zKe2gm4VA9evwHMn4VLNqVGdR2irlDm8fPKwNI/ZNu3yHIfrypWPZodnRjrU18uBStuSTuTuSdyT8aZ6aVlZCigZ2TIccnYfxj+FBnKlCW8V7iXa4zdWN1aOWof0RSsYSwNF8LdBX+OXmESFH7wQT89zRYIYKjF3tfqVzuTuSSfMmfxpnSrLRDZoC4JoFcE0xAmgVwTQIE0BcE0CuCaYgTQIE0ACaBAmgQJpiBNAFjkdrLzciF9UWD9pmjKcUcPQi72v1Ky5xEsZYkk9SZP20ZTqVayshvt1GUO/YvbTRlH37D7aaMod+w+1miwd8xe1Giwd6xe1Giwd6xe0miwd6w+0Giw+9YfaKLD7xh76iwd4OF6lYecPeUWHnFroDMGaB3BNAgTQAJoECaYgTQAJoECaBFdoNUc1mKKAFQA4UAEUDHCgY6gYaAEDQMdQARSGOFAw0DHCgY4UhjhQUGaQwTTECaBAmgATQIE0xAmgCYcYVFzpdFDDiCnmJ7lDThijMT3CB7GKMwu4QPZBTzB3KF7KKLi7oHstFw7oXs1Fxd0L2ei4d2LuKLh3Yu5ouPIHu6LhlQtFFwyoUUBYVACoAE0CCiFjCgk+QoAlNw1x7/h9Dz+ypzIuMFLZnJsQ9DTzFOg+DI9xCOYpoxlFx3G0yQUAWc1mdwJoECaYXBNAgTQIE0CATQK4JpiBNAgTQAJoECaABNAgTTECaBAmgBIpJgdaASu7I1XCuIJiIQiBrzfntuF+A86zTb1IqYV12ru0Vw5lVfvF2LMZJ5mg74xUVZbDKZQ11kQaBSSasytdYJFWcElZ2G0xFjNQdlwTQAJoECaBAmgVwTTECaBAmgBpNAg3BpjVtIBE9QdwR6UCTvsNYwATyPI9DGxg9aYeQLY1EKu5JAAHMkmAI85oE3ZXY9bLFGcKSiQGaPCpbZQTyEwaCXJJqN9WB7LBA5UhDycjwncjY/FW+w0CzJyy315CGO5IAViWXWojcqASWA6iFJn0NAnONm7+XqcrKl2CoNTMYAG5J8gBzNA5PKrslcLWX2EnYADcknkAOpmKmXI1ppatm0XstC3FKvdvIhLFCO7S8U1LZUDe6/It0Gw5mavJbT86HE+0byjK6jBvS+7jezk/4Vy4vcrj2XvgMxNoKilmbvBpGmdSyB7yxuOW677ipys6f6RotpK927JW57Po+HrpoSsbgNq1HtlwFmXWttHCju5A7x7hGwJOwG5AJ9KLJbmU8bUqf2EdL2ba48kvm/TzH4PDMS7bN5u9sW0Yglm1pdABPhMakI8M7EeIAbmmlFq4quIxVKfdK05NdGvjZ8bap6XehkeNd33v1GopvBeJO/OBy2MfL5UI2kqmneWv5ECmST5qDrBNAhs0CuCaYhTQIE0ACaBAmgR34dki3dVyJCk7CJ3UiRIIkTInqBTRnVjng4r8/NjQf31W4ANosRo8bFWZtAtiWEadX1ZI2PvfGaucH6KV75uenW+3HiFe1dvWrd1chC2le8lYZ0cyD1MONydmHOKLoTwU8rWZa+Xk19jinaO0ugBLjabdoA6gotslgW3FsAAkMdUydyAd6RUsLN31Wrfrd3V+nC3Q58J7UCx3g7slHvtd0ho0q1u4gCwPeUsjA7e50pqVh1sI6lnfVRS+Kfx+pLPbK2f8QV3YhkZA6ajfOpJWA/1o38wfOnmMv0Ev4vnrto/LQVvtkgBHdXPddSQ6A3A9prf1pCdNWoaY3JoUrCeAk34l7npZ3019NTu3bi13gdbFxY07h01sEa4QjsymUi4PXwD5PMR/R88tnJP0el7arz0+JQ9jsxLGVauXQSiMGaBJgSJj0JB+VQmk02epVpyrUalOG7Wn557Gmxu0JslAL1pxbuXX1rZuG4/fMWbXrKad4PhP5q77UlK1jKeB71P2GrpKzkrLKtLWzX9VxehKv9obS2rVqzcQ2xoFxfZ3S53ess6hi7AsZ384nUTTclZL6GMcDVlOVScXm1s8yavaydrJ25fJIlZPafGL3WZg8Evai00M2qFkNEuEgAmAsLE703NNsyh2fXUYJK3CWq0VtduDertdvW9tCUnafDABF2CB4V7p4DEBm8REnVcYkk8wsciSXnj+fnMxfZ+Kejj63Xp7ktFzd+VvKuJ3dV1jMyWM+ctzmB+AqFsezPguSI1MkmE1B0gpiFNAhs0AKaBDSaBAmmAJoECaBCmgQJoAE0xAoECgBUAKgB9p9Jmk0VCWV3LJWkSKg7k7q6DQMVAHDIvBRTSuZVKmVEAeZ5mrOPzY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2" name="AutoShape 14" descr="data:image/jpeg;base64,/9j/4AAQSkZJRgABAQAAAQABAAD/2wCEAAkGBhMSERUUExQWFRUVGBYYFxcXFxgYFhUUFRYWFhYUGhgXHiYeFxokHBYYHy8gIykpLCwsFh8xNTAqNSYrLCkBCQoKDgwOGg8PGiwkHyIvNDAtLyksLDQsLCwqKSw0MCwwKSwsLSksLy8qKSwsLiksLiwsLCksKSwsLCwsLSwqLP/AABEIAMIBAwMBIgACEQEDEQH/xAAcAAACAgMBAQAAAAAAAAAAAAAABgUHAwQIAgH/xABNEAACAQMCAgUGCwMJBwQDAAABAgMABBESIQUxBhMiQVEHYXFzgbIIFCMyMzRCkaGxs1JichUkNVN0gsHR8CVjg5LC0uFDRKKjFmST/8QAGgEAAgMBAQAAAAAAAAAAAAAAAAMBAgQFBv/EADQRAAIBAgQCCAYCAQUAAAAAAAABAgMRBBIhMUFREyJhcYGhwfAFMpGx0eEU8VIVIzNCYv/aAAwDAQACEQMRAD8AvGiiigD5RRWtxK76qGSTGdCM2/LsgnegDZopFPSO6bcSxgeaMr72r86yDi13pOHVz3LqVAf72jb7jU2IuO1FK/D+IXJTMgAbOwWVZFIxsdRKnPmx7a+td3p3+RA/ZLOHx/ECyg+w0WC4z0Ur/HZgQWkVR9pesBPpDFV38xFYJuKXIddBWRCQGAGGVe89Z14GR/BRYLjfRS7NfSfZcj0sv+JrRn4ncjlIB/yf5UWC44UUiv0luk3MkZx3FNX4Jg/jTVwPiJnhV2ABOQcbAlSQSASccuWTiiwXJGtXiv0Evq3901tVq8V+gl9W/umoJKy+D19UufWp+ktWvVUfB6+qXPrU/SWrWNABmjNFFABmjNYWvEHN1H94f515HEIzydT6CD+VAGxmjNYFvUPJs+jJ/KvknEI15tj05H5igDYzRmtUcUiP21++snxxP2hQBmzRmtZuJxDm6j21hbj1uOc8Q9LqPzNAG/mjNYLa+jk+jkR/4WDfkaz0AfaKBRQAUUUUAFFFFAHyk3yr9KUsuHSkn5SZWhjH7zqQW9Crk+nA76cjXK3lb6Z/yhfMUOYYcxxYOQyg9qTw7ZGf4QvhQArQ8cmj+jlkQfuyOv5Gt+Hp1fLyup/+cn86gK+4qQHOz8p/EB/7uT2rG3vIal4PKjxA/wDuc+mGH/squY0Oam7e0ZQhOMSLqXBByut0OccjqRhg78vEVNyBjPTXiz/+qp/4UA/JK2IOlPF/6xceqg/7K0rEVMwLtViDFL0p4p/XkehIR/0VD3nSjiOO1dS+xgu390Cp2eKoa+tqAIriEl29sLh55JIzKYmBlc6H0h1DAnGGUkg7/NPKrs8hHShZ7D4scCS2JGO9onJZG9hLKfQPGqkjjzw29T9ia0lHtMsR/MfdWl5P+lB4dfxT5+TzomHjC+NW3iuAw86ikQk25J8H6J+pc62rV4r9BL6t/dNbEbggEEEHcEbgg8iK1+K/QS+rf3TVyCsvg9fVLn1qfpLVrGqp+D19UufWp+ktWsaACkjyrcZW2t4XcalabSUwDqzG5zhtttP407muevKt0s+OX3Vocw2upBjk0uflH8+4CD+EnvqVuMpU88rE3ZdOrDvDRnv+Tk/6NQqTXpJwyRgzXG45Avcqox+5gL+GaqVRWxEtMym3+FB8WXFddLOGyqVkmgcHuZqxWfSPh8IPVSwID4FM/eVLfjVZW9pnnUnBwRG55qcgPBRXFlhr0usTnM8JJGMs6EgeG4/OvNnx3hsJZkuIl141KHTGR37LSlbdEYjzz99SCdCoP3vvoyIr/EjzZOXPTTh3fcL7C591Kh7npnw1jpQySsc9lUuCSApY7aVzgAn2Vq3PRCEfZP31EHhccUqMFGQw/Hsn8DVZrLFtcCHhI2umb3RHpdZS8St44YtBZiFdo1BzgnGslnGQCNueQKvEVytPH1T6k7Lo2VYfOVlbKsD4ggGujehnSRb6zinGAxGmRR9mVdnHozuPMwqrXERVo9Gk0ToooFFVEBRRRQAUUUUAL/T66aPhl46nDLBLg+BKEZ/GuVejlvC93AswzE0saOM47DMFO+RgjOc57q6l8pP9E3vqJPdrmHgHBBcFBrKZaQOQoYqFj6xSoyNTHS4wSB2RuKLpbkpOTsjS49wVrad4ic6T2T+0jDUj+bKkHHduOYrTjj8asXylcKOkOR8pDoEhwVJSYFj2W3AWcSDv+mUAkYNKvR3o+LoT5lWLqkRgXB0FmkWMKzDJQHV87BAPPbJBBpxuxtajKFTIl3dz1XvmaMEI/wBCp+CLFspYEKsvZcghSJYzqUMdjvADt56ODdGZzdrbSIEcAyFZCFV4o1MjYfOkqyqQHzpOeeN6syXgcxWRdbxPq+UDHTEdCvoOBvoCE8+xgjbC5q1r7DsLhenzXko25396eqEbhN5bo4MvaQZyok6sk427WDjfzU5cBveGzmRVhYskUkoHxpmBEQ1MGKqNAx9rB39NVv0Us9XFGEEkaRx/GHMrxCZFt40ctIImB19kdkecVn6T+UKWTrILad/i0ihWzb29vI4x2kYwKOxuRjO4O+am5iaHPjnURiGRGKxXEfWIHPaXDFWGftLnBDd4NLl3xGD+sWlDivG5rlw88hdlVUBOAFRBhVAGAAN+XiTzNaHOpIHbrk+IXrDkXtEz5+skfH3Lmk52G9M/HwYOG2kG4a4L3cn8J+Rtx6NCu396lM8j7aTSV80ub+yS9Cz4HZvBT/NofVR+4te+K/QS+rf3TWPgf1aH1UfuLWTiv0Evq3901YCsvg9fVLn1qfpLVrGqp+D19UufWp+ktWsaAFPyn9JjY8OldDiWTEUR7w757Q86qGb0qK5zsbbs58Mbd+PGrd8v7nRZjuLzHHnCoAf/AJH76SuCWSu4i2HX/JBjyWRt4WPm6wID+67eNMjpqdHDRtByIRErct4qm+H8BV1yQVO4IPNWU4ZT5wQR7K3IuBR76WzpJVvMw5g+FNN6NHh+VZWHNSGHpByPyqctrcAkDkCQPQCcfhioy8tiiNpOCMDPPSGOM4PnwP7wrF/LEqBpdimVQLp21hVyQxOckdojlucVW/WL9DNrOth3s4qk0ipJtOm0uldNiXOBuBcZfbn2TjfzDG9Ml7xwhboiPqxA8KK2SQzyhDJA2okGRNRyV/ZOcVNzG272sbF9HtSZxhu0B4kfmKYYuINKu9RN5w5TIpJ5Nk+he0fyqJvLFvkMacU7lfcbn+Uf+Jvzpy8hnSUx3j2rHsXCllHhLGCfxQH/AJR4UlcWhBcnxJP3kmpbycQgcTtCOfWj3Wz+FVUWo2F1KTcHfl9jpgV9r4K+0o5AUUUUAFFFFAC35R1zwm9/s8v4KTXL3Rq+ETM5BIQxuyg41LrETqPAlJmAPdXU3TxM8MvR/wDrT/ptXL3RXh3XEx4J635LUOSFmQq7d2kEZPmHmqHsXpxlJ9Xcs6ayhlid5HUxCLq58tpXEsyy29wrAkokjOpBAKxtzGjs0r8G6Pm0a7SXLRukPbAwTALqMSyAb4ljYKpXfBY8xgmdu71JooQsa9Z8rBFCwGi7s4gpEJAIOtQVCkdoleydaivXApQ6YUmSNMBdXakRCmjqpgo+UwmUDgfKx9kaJI4VGeDvFrn7/s7WJhKNSM2vlsnbg1w7v8X4PW5njhe2xpPxiCIh1IIE0CyA6ZFYZ0xuM7jVE+SrDOpRIXM1vPBE7TRtobGk5Tqy2664dw0JONSjUEYBk2ygh4swAfSGGNyEkRh19m8gDFQw7Lo6kMAfkplIYYJOn3d8OtpFWUzxIS4VzEvzlYHE3xdiGiIIw6Ald8oT82s7m4Xy8OD4dz5HXhQp4hxdVaPacFdS7JR4TXPnpqtGpdHVnj44wW2jEgecPC76IUUxuJC7gY6sKSTthh3bgV54/wAcsIneOKwspCVOJopbpkVmB3USEZKnzY2rcm40kHG362Kd4xH8VeNNJmnQ2wgB2OCH7LDSeWnBPfn450OsbaN2NpxVHWNZAXa2Kx9YXWFpVTLKpdCCDg7ecV0keNnbM7O5H9G+ERWlzE01xELlCCLdlk0h2XCJLMFKRtlhkEMBybG4C+lhJc33VFSsk05RlPNGeQhgcAfNyeQHzamuMwWjXTz3DyxszGSe0aFhMJnPWSRK+yCNixw5IYKw7JI39dBb0txKS8kAxEl1dOByzpbAGf35FAqlWbhTlNbpeZVK7sYfKVfLJfzBNo4isEYHIJAujA/vBqVG5H21sXbk7tuxOSfFjuT9+a125H21enDo4KC4KxDd2dmcD+rQ+qj9xaycV+gl9W/umsfA/q0Hqo/cWsnFfoJfVv7pqCSsvg9fVLn1qfpLVrGqp+D19UufWp+ktWsaAKi+EEOxZn9+b3E/ypXtE0w3QVEleJUmTUvbMUWou0bc43AkjlyO6Ig5G1N3l+X5G0P+9k/GP/xSdwmWZZbZ7ddc2ItC5xrZA8ToT4NHGwPppi2OlRV6I1cRVY76UYwtxonQ47JeWPMqA8tRZS+PBiRWzwTo5FcRyMr9TcfGJwj7YlVdJKlCflUXJyRup7+YqH4pZaNE8ZeWwnRFRMgNAA7ssGo/RyxuzdUx2BUxHbnIcDt0uEaylkxIWN1Z3Kgrr151MoyCragxZNiCXGxQGpT0LKT6NWe3v++wjL3hTwzOtx8g8mBHKTqtZMLpaNiRsDzDEZX7S43qH4l1SQSwzpKt2kg0KAqxKjBdRIXssSA3a31djScA4e4ekrRk2nFo1ZW5SkZV1zs7YGGX/eLgqfnBTvWp5SejNvHw5JY27VuUERZ9bPDK/wBAGO7rhtSDfATY86m+upLryTSlx5bP3yFfiXGpLeCCGOa61NDDJ1vxmVY9LpnqYolOnQvzM5zlCMCoWymPLJxnVgk41HGWx4nG55mp6+6Sz2sEEKXVz1nUwvs0awpHIgZI0XRqbC6RqLYyDttUCL+SaQySOZHbGp2OS2AFGfYAPZV4miinyHfgr9mvHFpMK582n/m5/gK8cDbs+yvHGGyD6T/2/wCBpNbW0eb+2vpYtUWqXMr/AIoe1U15OB/tO09Z/wBD1D8TXtVO+TFc8Utf43/CKQ057BU+SXczo0V9r4K+1mOAFFFFABRRRQBCdNRnh15/Zp/0mrmDoNOvWMpzq6ucp536iVcfcTiuoumA/wBn3f8AZp/0nrlPoWubqPfGBKQc43EMhHLuqHsx+Hm4VYtczL0vvc3RRCdNviFCNt4idbjfbVIXf+8KnOB9JTNIkiy9RerykyFS5O3zidkmPI6uxJsThs65PpV0MimeQQ4S6TtOuNAlLMFJ0Z0qOs1J1i4XUMMqZDlf6BWkXXSmZUzGI89bGJBGrTxxzSdU4Ksyq/JgcZJxkCoag4dw+Mq0K973cnryeuqf4tcbWvZHkyWS0uYyUIkVvi8sJ7TWsyYbCh+0uRhQ7AYwhG5F0aWQCWUNZpkK/wA2aEM5IWSKVXw8JIII1Fk2zqHaEvHaCeOJJrSRNMpUAIqy9UEckwmLKTwDKEFFUZwFVtWCs8W4fbQMBJO8IbJXXC8iOF2YpJDkOQTjDKjA/OVeVYJxm+q45rbcz02Gr4em1WjVdLNurZovhppo9L6r66kTacYRONuZc2pWJ7aN5iC0EqW/URTSMu3MA5GwDDBwM0x8Stmso4Z554wg4XJbFFmV2u55GuNKKEJLJmRXL8h6c4X+HcPS/wCKGRreaWEQHqVkV1+NSW1tpiVmXZQ5jzjPIBcnv1Lzj908citwi1jTS4do+HlHjTBDsJDujAZ7XcRmuiloeOqO82731359pLcXeyutN4/DeJP1zJH1gkVVnm06cgKh1M2g/MGM5wBSxwiVEs+ISKCokNvAgzqIWWZpSpbA1diDBOBnPKrolVpAl2t1EtjFc2txC2vCw2kNtIssOgfNcs2grzOrzYFNcVnU2OtV0i5vp5FXwSJFCr7DORS6uqUebXk7/ZFEL1xyFYSNvvrNPyrAx2PtrQ9ip2dwZcW8I8I4/cFeuK/QS+rf3TXjghzbQ+qj9xa98V+gl9W/umll2Vl8Hr6pc+tT9JatY1VPwevqlz61P0lq1jQQVd5fE/mtsf8AfkffDJ/lUX0NaKLVcuuFtLZmPnLsSMZ+0V1r6XqZ8vK5soP7SB98E1KnCtctrOkYB1R2zOGZYxiK4jOjW5C9oscZIzjHOrrY6NJJ0Hf3rqSXR7iUkAZpl66Gcs91FjVpeUlnljT7QGcMneFBG4qTuOhAZAbRw8Dnrbdg5LWs2xDI/NoXIAb7SkK25Umo/hUwYHZlZDpdGGl43H2WU7g9/geYrLw2/nt5GktzAkRkZGimmWNZ5lA6wxK3zGBIBYEBjzBq9uQ6UGutTdvs/f8Aehv8M6UxTr8W4kinDaRJIAAJFOkrLj6GUHI1ghT+7nfB5Tej9nDw9dOlJLdl6gF9TnXINcPaJYqQxbH2dIOwqYv7axutBuVNrcSK3zmEUp0HQQX+jmG4xnOQwIGKgfKF0Pt7fhqSay0tuVEMkmnXLG74+LZUDUoDErz06e4bVXQySccytda7cPAibeeRLQGW4QGGGB1iFpbymK2lmjjUs7pkuVcyaBvyJOTUDxOF1upBIyu2UOtFVEdGRGjdUQAKChU4xzznJyaYOGAtbD4xBD8rDHEryXiWrTQQyK8RKNkkDQF1jBKj0GoG+d2uZS5jLEr9CweIKEUIiMuxVVCr/dxV47m2h87/AF2DFwPlWK73TP8Ar/Wc1n4CteLtOwB5qh61F2J+dvwx8tZiLxVe1U55Lv6Vtv4pP0ZKh+Lr2qmvJYP9q23pk/Rkq72Iq/8AHLuZ0QK+18FfazHACiiigAooooAiOlv1C7/s8/6T1yP0duljuImf5gcB/Vt2JP8A4s1dc9K/qN1/Z5/0nrjePlUrULtO6Ljvvlni1MFuELCNjhg8qKI54TH/AOorjGqPmyupTUwkRl3pUGg4lFJArSyyIesiKuXkXVJFpkUjWesgVSSQGOovgFhXi1vUurUdbkqdEU5xqaOZARBcgZ7RKAg/taZh3g1j6K2r2lzPG41O0SuhRiBPCkscsgjfmVeJHORv2CCMgikwdrp7o6mIhmcJQ+WdrPk+K8Hp3WGHqFWB4mWUW05TUcaLq3cdtYpAwGrHPSw0SY1KQfm7TzI1qyXc8dypdVDLrFw6EECV0cfJ3EW2JMnWCUYuNzuWnSyWMMzoJLNsZljDSQorH5lzaszGLGwJj0gbFdecVg6S2dpEnXrbzGIhWPUTIyqHOFkHWJvCx2WRSRnssFOxzuNSOlO1uH6Z1YVsLUebFqSktJWW6/8AUdbcNY8bPR2FvgYvUvXs3v7lLa2jeZjBKwzaxxdcpiXVga0ZMA8tXfitbgvHpb5b2GS7vgepmmhBuJHTq4Vd5LeVScMHTbV3EefFZIOlYmEk9vCkN1alZIxjrOts1iEEsLlvn6UAYjYEFzgYqMm6ZsYpI7a0trP4wpWaSIPrdCe1Gpdm6uM7ZVBvitcJ5rp6NHmZRWbq6rgWmvkw4W3E0ELoGjKvNZPko6vGSGQNueYYgalGMdnlVW9MRohsYgAoC3MoA7hLdSBfZoiSom5vZXl6+S4keUYPWamLgqOzh2IIxgb91NXlBtzBLZqMjTaxLn7WVZtXa5k5OfbS6jXS012t+TXqMjQk9HpcRpzyrC3I+2mfid2zImSXB5h+1nbz7j2VAcQtwpOORzjzeIrUWrYSVJZt0dicD+rQ+qj9xaycV+gl9W/umsfAvq0Hqo/cWsnFfoJfVv7ppZmKy+D19UufWp+ktWsaqn4PX1S59an6S1axoArby7fUYP7Uv6M9JvARm3mUqWHUB2Qc5IojiZBn7XVTSEfvIp7qdPLmv8xh/tKfpTj/ABpN6P3pg6ufGeqwzDnqjwVlXHf8mzHHiBTYrqnSoRvQdgsJGQogbXIsebds/WIAC3Ug/ajZVLR53ikVoztimHhttBcHqJCVWZuvtpVxnXJGBLCQwKnWqh9JGDlu9RWo/BXtJ+qhlVY3LS2rNEkyaWHaMRbHVTIDzU4dNDYyCaxTWCiDtvMI1lFrGsSRMQ0cassjtIQdRPzQpU8sbmpWw2FpR37vfviZOkCGBltJYCbZBohUkdY4yS08U/ISksfkvm4ABA50r3nBYYpkeYsbeUM0M0MaanK7FSjkCJ13DL3EbbcrEsOk6dSyXmm6gXAebqyXj7lF1buNUZ/3i5B9O9R3TrjPDTw0wW7xFg6NBHEDlJA4YuRjKjSXyTz1EUXYp1JRsre+fYyBv4LKf4uxF8NaJbxtotwJup0xKRqfAI1KpI7OfPmoc26JNIiCUKrBcTBRKCBhg4XYENq5d2KlOMWENx1P87ii6uGKFkmD7CMYDxBFYSBsltOQdWfZr8Qv0kuZJCwRT1YUysqO6xxrEJGVjqy2jUdvtVaDTV1saKMu3QYeAx/kfyx/jWvdnasvAOJxMsoibrGjj1HCsE+cMLlgpJJHcMeeqzh6aXbtkyAA/ZEcen7ip/Gk9Iull3L1/JLqJTaJTjK71L+Sr+lbf/i/oyUuy8U63AdQGJ2ZdgxwdivIE+IwPEd4ZPJT/Stv/wAb9J6c2nFl6rvSfcdCCvtAorOcEKKKKACiiigCJ6V/Ubr+zz/pPXG0fKuyelf1G6/s8/6T1xtHUx3IY19ACuu4MhPViEalyQjBp4U7enfA1agQCVYK2GwUaduYjbOsUwZo0kLRSpgSwSow1GMnIDAga4j2Wwpzur1HdD7aOF5S4Zv5mruP2etuIRgLkBx1ToSrd5O6kBllraCaS9uXJj6m5VpkRizW85Ro1ZdWBJFJGrsxbZ4wMtlCSUTSnK8Xr78jp4ap0dK04uUJOz79LW5P7+BOWNnGczIAyEMJerR3gljcESLJFGGntNSlgRodAcaX5Vh4XEbUXKI6XNrGolifIZQZZEjls5RzDSIx1IeZi1qBviMggj6wrHL8XmQ7w3LiKRGGD2J9opBg5DZQkb43BMgbC5uHRLi4UKWAUy3CvuxCjQgdmkJyB2Qe7esuacU4qDu+W1+Z340MPXlCtLExcY7qXzW/xeqvxW3HiJnELAcPvtcR1qGWSIE5zBKiuFk8SUfQR/FzyK1OPcIEVxiPJikVZYSeZhkGpQfOu6HzoalenbKbptAIRAkaZ56IkVAT5zpyfOTRHiawib7dtKYv+DMDKnsDrL/zVqldSTfc/Tz08TlywkaVVQXu5AKjIwYcwQRkAjIORsdj6DUpxXjdzfSxtOwYqcLhVUDU2ScKNydt/MK9C32rb4Zw13kUIhYggnAJwMjc+FaHCLak1qtjp/6ar3exm4hwwJBGe/OKW+OL2f7x/I/5U/dJrJo4l1rjtbefnmkPjp7J87H8mo7y/wASpwjhnl2/Z1pwL6tB6qP3FrJxX6CX1b+6ax8C+rQeqj9xaycV+gl9W/umqnjCsvg9fVLn1qfpLVrGqp+D19UufWp+ktWsaAK98ty/zCPzXEfuSikzgS9hfQKd/LQueHp/aIvycUo8Bi+TX0f4U6Dsjq4V2pkt0evYZ+s4ZPkGMhrZ84YAKsgWNu6SLX2fFNiMA59NcNYyvHeoJLe4AV2CkxyFRhZlXfD6cB4ufZVk1AbQV3eY66F4m0tc2xhuF2MdwI7UOmobxkxDKkeB547LZw/pbEzS2l9pbQVUyuo6qQMAU61eUT74zspI2Knao1KOMldpacV6oiON8NWAxXFnMTC3ZSQP1vVSf1ZY7tE420OTuuNiwpb43YDq0uIl0RO5hljB7NtdDfSpPKFwQy5+bkDvwH+98l9q+TFJLCHG4VtaMvPGG3I792I5VpdMeEQWXCJoQ5Z5nTSzkF5JtcZDeYKkfdyC1OYjp46ZW2+77lVz3HWwyLESHiGoEbF4vt471AznHgB4kVB8NsidXsqT4XdiK4R/s6sHw0Nsf8/ZU0nBxFLNHjZXwP4Tkr6diKRfranXp4VKq49l16++099HOLPaRSBYlcvpbUxII6vOF2HaXJzjY+fwTeHWeW3p/e1HVnzA0sW0Pb++rKEbuSWrLfwYp5jTuIsY9J/I03+Sds8Wg9Ex/wDpeli/TBH8X+Bpn8k39LQfwz/pNV1sxGLjlov3wOhhRQKKWecCiiigAooooAielf1G6/s8/wCk9cgcKs+tdUH2mUexmCn867A6Uj+ZXXqJv0mrkroxF8vGxYKFdTk4xtvuSQO7vPeKG7JslJt2RO9EOK/z6bADNMcxq2MM8cyTpEwPMOIymO8sopnTZhLajKSEuYMkB2jGS8JXdJ4w2Sow651LqjbAhuAcEguishyCvVjZuq7byRxKzvglFUvqJAJ7IHnqdvoiuqWMMzFn+M2svZcvAQzSro04kQMGLppYai6gKXVE1Uk9OR1cHn6Nxa0vx2fY+XY+D7z5xuC3v40WHPXiMGLUAp1rnVZkrhSjY1R4wFZtOFVsKvdB+GlruKUL8nAVlkYDkucIo8XZyFVe8+YEhw4TxG3kuImjRjcMBoaU4X42pJhZ+qIEgZtKs2lMkBsDLA4OFoLb4jHJt1kq3M5OBkmUpGG8AqIT4fKN40qFdxpybaetkb6/w1VMTThCMo3jmle3C97Pwt9HxIrylFTcmNFCrFhcDfMhAMrFsZYltsnuVdhjFQ/RWEtHdR+MSyD0xSJ/0u9MPlEngSXUxOph8wDMmRsdQzhcHI3PMHGajOgN+k1yYkgYFoZwSH1EgxnbTpA3OANxuRWrEZIwzX21+mpNWvRWVp6q358zZtuG9nlSpfcdlhu8xOV6l9gCQCV+dkfaB3G/dThZ9KLVxpDspP7aYGfOVLYpJ43wp/jrxgbyPlfArKdQYHkRg8+W1NuHxbFOpSiqb0b4eRZ3TfiAks0HMiUsD+4ygb+3FVfxz5o85b8B/wCas/qywMJ+bMpiH8Zw0J5f1iIPQTVZ8djzJp/ZGD5i25H3EVTNds0fE/8AawzhxdvNt+jOs+BfVoPVR+4tZOK/QS+rf3TXjgn1aH1UfuLXviv0Evq3901B5ErL4PX1S59an6S1axqqfg9fVLn1qfpLVrGgBF8sg/2ePNPB7xH+NL/BLX5FWHIofvO1MXlh/o7/AI9v+oKTLPpUltBgoX0qNtQBYlgrKowdwCTv+yaYn1ToYfM6fV5kta36Qx3fXxGWB54lnUDPVQtbQrHPpAyyl1IOCCCgK7g5wcR4I0PyyyGe0kw63CgSTW2UWPW2384gKqquDzCjOGGT5tukCmQXEEUs8Ojq7nSgKGFwX0FSctJHksQARpdgThga3bS2msGE1jm6sJe2YkJdow3No+8+kZzycZGqp4kp2k7cef27H9zXtLdoyyI8ltIuCyQSkQsGGUmjU5UxuNwQBjcHcUsdLbdiSxaSZwp1GSQswQsiLudo0LtjsgajsAcHD50r4jH10ThHHVwSyu5XSGtigKooO5brOr7OOyc5xndf6XcIMNpbhx8rcSPNcHwaOA9XEPBIxJgD90nmatcfQqPPF8X79+BWskeT+Gwx7adCuoRv/WRRZPPJQFD7oHspdZYIHHxhwoHzk3LnxGlQdP8AexTFYXMbWUDrIhUPKgLnqs5bWAOsxkjfv7+/fC6uVSjb3p+jtPEUVUjFS7PC3PvSNqSH5M+g0nwDtf68KeWJ+Lk7FT9pWRxnw1ISAfNmki3Ha/14VZbGuLUotrma3EV3H8X+Bpk8lgxxiEeCz/pEGoWSHVIg/e/wNS3koXHGYfRcenHVbUL5Wcf4nK1PKdECigUUo80FFFFABRRRQBG9IlzaXA8YZf02rlHoxYiVJBzZSuF/byGGM924Uf3hXWfGVzbzDxjk9w1yV0LndbmLQxUlwoOdtcgKJt+1rKkHu0g91Bow1To6il71JyBWgmbVHKIRmOdSMSJFIoLEqcZZGVXA2yUXxp0gvvjTxxTy/wA5iKtG4fAk2Vo54JO52UIcfaGCM5K1ItEiq04YBVS3MbgF5o4JDGbjAk1A6VJZSQdOtwPAanG+jMU0iqXUIkBImiVCIQZdSPOIsI8bZkw6BSBlioVSaS5NWklr793OnKMa0pKb6r2tumkr/hrmtL2GGTo5HA8bRxR9c+XhYhl0zp23j0KQuTu6agQCpXlpwv8AGeBNPe20LZXNvGXJG6rGH6w48ew3tNbfDei1+txbtczh4oXV1YzFwQhDYjQ9rJC45fhU90jkUzrPHuVguEPcfk9EwX2qzj76S4dJFpxssyN0MR/FqqcaueXRy2d0mrtb7aLVc+8pnp/dma4PZCiNVRe9tCjC63PakbHefQMAAVA2Fk+rI1r3ZGR87O2R4gHamfifDuuupSjAsFMsQxkTBcSaQc7Zjyw8cY5msPA+IyvMqjLRzCQyAgFNu0WHeHDaN896eataSvYViOhVZaXTa+jI9LLQOVN/CMmGLVzR2UZG+nKtjPhljt6K3rbo/FJI2s40LqAHecgAeitHivFbeCVYWLZQ62UHclwrDkpIAQBiTjAzjJpuh1KtfDYazlpbs7CZ4kGVQyKWZWVlAG5ZTqHLkNtz3DJpevOirAzOx3M0x82nW3PbYkE7eemTphdtaW4ZdLyv9HyMSqO0ZBz1jdcEnfOeWVrX4RxtrtLjWoChsx7AMFIwQxXYnkfvqr3PPYyrWxS6ZRtCO31t9y5uDD+bw+rj9wV64r9BL6t/dNHC/oYv4E90UcV+gl9W/umqnIZWXwevqlz61P0lq1jVU/B6+qXPrU/SWrWNACL5ZT/s0+vt/wBUVWfFLTTEhz9IjNjwyzbH8Ks3yzY/ktieQmt8+jrlzVe8P0SxBptaxpG0h0adSqXjRsFlI0gPrO2+jznN0rxOr8Prqk22tDZ8n/WGEpEQs6uZ7Vm+ZJJHGIriBj4NEU5Y7z9k0xdG7praIzAlozJIbuBVKm1kZyzNGh7S6AQGT7SqHXzwEsMkCGLrooBbTIkLLC83WTdWblbnWhLRK0bAkAMMM4ORTti3upEPWfF7wxRuGhdcyIy5wpOUuogcjcHGO7O4JrVFObklo35e9dL2ZC9L+Jm6wojKC3ZDK5ZGDx3Dxooj0nLxuCH1bDsAc9hJeVe5iS1GpmWfWWtynMSKCGZvCLSxDfxDG+K1elHAlggggjJaTqrmMFsBmjSNrgEgcgssaY7l1Y76hvKA/wAacuu4Fnbypj9mWSVpMensf8gqeVi1KEakoK9lf1/JTt1CGJx/o9/n++mTgUUr24hZ8xI4ZUwowe2clgNR+e2xOO0ajZeHFY0kyCrlhtnKsp+a3gSNx5qY+jaDQfHI/I1RJPU7tDCU5tyavb8jLwq3CJj7Ldlh4qx39ozkHuIBpPiTEhHgSPuyKtjhHBfkELY7WW3IwFzzJ7tgT5qTeHcGtzM/yyXDqdRVPoxqPPP/AKgye443GRvTeBEsbRoqXZy92+pq8M4UQOtcbH5nnBByxx4jb2k+GdnoDbgcbgIxgrccvV8j7MffW9xWbb0ED2EHH5Vh8nrA8Xh/gm/CMj/Kq30seaxGKnXm5S+heAooFFLM4UUUUAFFFBoA1uILmKQeKN7prjnhvEjChK/PyukkbLgq+oeDakX2Z8cjsuZcqR4g/lXGvCZEw6yAlSjctOVY6SHAbGT2cYyM5HoMoC6+GXIWR4XAOnLoDykt5csUx+4XZSP2WPctaXD+JfyVL1TgtaSvrilUduNsAENj55UYBB3x2l2YqYPhF+91aRyRMRd2gzkY1Om5OME5xgtg8/lMjtAFh4XxaO7iICqwI+Wtzk6cfbTfUUHMOp1JnBON2RZ3y7Nbd3I7GZSh01rxlpNcVJf9l37+LQ18L6Q2nXR2qSJJDMuqPTn5GUn6IZHYRuYXmpyuACAN3iUGghnVQqPESMhuwzNbOSAN+zOTyx2fujOAeTO3EkNwksgVWWQRnSd1IYDXgbZHhnz009L7ZTaTsTjTDN3cwY2GM+kg+wVEc6jJTXcRW/jOvS/jybvZSvvq7P6rf8lAcWjeGUsGAkSV3VVBLRukx1jAHZXXghTj5/ZLAmstmgS9kEYIRjrVCCMB0SUJjG5UOBjzVJ+Uy9A6twgZ7gdYrEnsCWKMvEuMMUywwM4znbIBqK4B0qdJ4Y2hCqEiifIwwx9pBjAXBU6SN8c96fdXTQrD1MTSksqva617BkvuLR2iFpSA76gmoMEZkXOkkAkKMjfG+dqSOkl002jXCRJMskimIZZwSYkjJyMxBYtWSHLftY5OfTixt3WATtpQGYbMQ7yGNUjC9k6sOQTqwMDc+JwToX1UkTk9pVQhpWBUO9vLKWj0hiHjSPVqfABXYN2XNzFXxE68s02MXT6yMfxOUrqjh0I4wCBjG2OXjjuytYxZItvcSqAitJKwPLsDOD4ADl7K3+L8YkiEYIDK7IkoLJohDRq+W1Z1HUSOY1YGBtgw3SLiqTsIGK6MyiUEkY0oCCD83bB3J23wM4ILpGp4uc8OqKjtu+y99vXkW5w36GP+BPdFfOK/QS+rf3TWW1+Yv8K/kKxcV+gl9W/umqGArL4PX1S59an6S1axqqfg9fVLn1qfpLVrGgBG8tKZ4RN/HB+slIXRdkIt43+ZLGYZCOYWZOqP3OUOfEVYXljXPB7jzGE//fHVT8P4zCtvCSSSQyFFxqMTAow+dswGSCRsQCTTaa0Zrw6umif4HBDDI0NxGqxu4huACU6q5ibMNyrA5jVteNSkALLH3ZrPx6yMLGK7HyIb5JVGlEhRVRGtHbOi4RV7cLk9ZgkZODWyYfj0C3UaiSdV6q6ix9YVV+coO2sq2tM/OWQpzAxs9H+kmmERSo13anZHC9ZIijbqpYn3k08sjLjGCvI1HEXTm07m/wBG7aONmUoOuCK3Wguwnt23jlQyMxCHbKZ2YeioGGII8KMNQUXVkc8s28nxiD74pGHopoueJxXE1t8XBPVdYHbq3RUhaMr1faA3LiMhRy0Z2xS90iTQ10/9TJYXXsJe2l+9PyqS93d33a/XrcV7nosQJkjOqN11Kue0kyZKYzswPaXxw4zyzW10W6K3JGDGUGR2mwBj0ZyfZWjxjpaYbrqggKxtpkbcscbMEXIAx5+ZHdTv5P8ApJ8aiZWj6tkwdjlWU7ZGRkEbbb8xvVNLux0KOKxdKnKeW6srt/clru5WOLqEwxK9URk5VXUDOAN8hs+3NVj0IcPeSMAVGiQ6cdhCzxjCknc458udP/HFHWOVbt+bJwOrQLy5HP4H0VW/A+KiB3UphmxjVlSxOnGsAHSPR4nOTudMV1BeVyotrVyG3jMe3IkZHL0GtDyaj/a8fmSb8UA/w/GlvjclxcSOQrMN0AAJUIpBOnnuSmcjc/kz+S/hjR8UhLvqka2kfAOwiYR6PPk53Ps7iTn5mGrhnSim2r8i8hRQKKoZwooooAKDRRQB5NcZ8Ld42YYAxkMHBwMgqwOMEbalONxn012bVKeUHyWslzLcW8YeG5OZQckW7EMZH0AEkMcMGHzDqGynIlAVTHxqa0nWSFlQjcKj9YmAApz2mz8zOoHuBGMYDfZWjXaLeWg6mbW2YUJUllxl4T3HtfR5zz07HQulcdDI40CnOvBHWYxkN4qvMbnfc4Ox2AqMseJyWkqwdpYxIjEnGVXrELtqUdpCMqfRyByKJU1NWkPw+JnQlmh4rgy0OB+VWeFdFxCJCuxI+SkyOeoYxn2CvnH+nc3EQtrBDoEhAI1amcg5AzgBVGMk+bnjNQ3THpXJHdxKVidGtkfTLF1oDFZe2GQdYwwoYANpPfgZNQ3Eul1xDGVEsVtKerfRaKoJRl1YkkTJAwQ2BKe4FBnUuN0Kr6rnp5nch8TwELVYYe1Rba9W/O36Gfyh8GjkWOIOQ1uiojbYOlFVsDOQOyCfOwxyIMR0ej+XeSTS7aV2AAUYwQcsMj5vcNzt30pcQ4u/xki4MqS4Gesm6zcqcazu2cEHGQAxPZAOA2dHkOssDtgYOfuIPPPnGOZ8TW6yS0OEsTVjez3v57k1xW0+NKuXwimRyAowy/Lx47QBbKRkjk2qTPd2Np3KkEu7dX1gAGSg6pmQJhg2llXUcaSQCy7BcvBcaLmWBVD6S8hdkbqwCQuNT4zud889icHep8WiNKUhGtjIDF29jDEIAZEYKqk4EykHRg6QDkKSGckuKcLd4VaMrhBMrK+VI6+NkR1TSBqC5IAAXt5zjJpe4n0URLaXUW1tG4TVnU0jdlVC7EDLplTlifNU08a2yTdYyJHEdyyOsbEv1o37CMQwGyZGAQQRsc/RXo3Pd3SXdwzdTGEeNTkB5iNTMqkA9WGYkFhuScDG5rlV7jVWnlyJ6fss1FwMVr8V+gl9W/umtkVrcV+gl9W/umoKFZfB6+qXPrU/SWrWNVT8Hr6pc+tT9JatY0AJnli/oa79EX68VUrweBfierQCWDZOdJ7Ocb94wTkczjzDHQvTDgPx2xntsgGWMhSeQcYZCfNqAqj+G8JJszDMCjwtIjpnMgZWJK+AXljY+O4IptNo14apGDbkRHQzpnJZXAONSHsSJnd0B2Ud2pSWKn95lOzbW9/I8N3/ADuymCO57fZ1RSsOazRbMko5Fhhx36qpefhCsT1QwRuFBJ1Ebgbnn3flywWrofxV3lZ43aCYYDlcFZO0wBeNsiQchvuDyblVpK+qKzcZdePj/RYaxXanDWzMR3xSxsh//oVZfaK0ekvDHj4dfSTaRPdiOJUB1BN1jhiBx2myzMSO8nwrPZdNpyMNFCx33DPGNtySCGAHt8aVOmHSCeYqxbJQlkWPspGdLapAX+e4XPabGNwAM5NVFtjKdCbdrJEL0n6OdbO0sbqCx7QOcEjbUCAefePHxzs/9CbFILdVwpfGGcDGrct37nnjJ8BsKr7gfEuuTJfU4LagSuoDOxwAOz5/xqyOj6fJDHfRNWFTxNbJ0EnovQ8XoR5Z1dgF0jJJVQFZYg27A6sDtacZJApY/k62UN1aNIdAICNISJEkVpMzyZiWJUQxqw/bfJ7xP8S4bKzNKi5Q6cEsuGyEXsg7jPLPtqImvGtoWV5YUCJ1ZBeWSR3jj6oBUJj6vKqB2c5dmJJ7r8NDQ5WhGz8PAz8Xu5IyhbTENbqGZlaRVYymRlRFMSDCc8tpLHIJJI++TWFf5RXQDpFvMS5OdcgNqj6SSSyKeyGHZ2wuRvS70o6UWWHVjJduysFd8xqpKkGQJgAEcx2M7fO504+SHhksjScQmjMYlRY4VYkkxatbyAfZRmxgDngnfIJXLQyzWhZwooFFLEhRRRQAUUUUAfKi+NcU6tTjnUoaW+KAM5BqUAnXM0zOWQgqc6onVWjfP2gGHZbzjGe/xqMvuHWlwDHNbaG3w0TvGyEjBZQ2oD0YwfCm74hp7sg/6zWpNaDO4yPOBt99MRQQLryXTzhUiu2kRAFjSUAaVBdlU9oA4LnB8GOAOVe+HeSS/BX4wiOgKjSXEgwAozlSrqgCr2VYHCFdg2RZ3CbRQdmKHz8v/kCKYGjfG0i+1QfyIqrJRQ3F/J/dtcFribUC+Qx1s6/7zLjU+Ntmbfxra4ZwS+h6wh45TsI3kdxoXfsrHrwVGrIDHA09+QKsbj9uxPacZ8yf5ua0LbgxIzrOPMq/45qbBcS+NdFZr1k65ok6oMFVAzK5LLud8oSBvjOMbc8ifu+DdW8bJIy6EQJGigNqDK8jagNQDFQNKqFACnmARMrwhAdyzeliPwXFbzLGqaVUDPPAx/5NBAtOJncSTtr0tqRGwVjb9oLyDY2GOQ78kmrD6OcRMib86UXtCx5eymXo8uk4qrJQy1q8V+gl9W/umtqtXiv0Evq3901UsVl8Hr6pc+tT9JatY1VPwevqlz61P0lq1jQAGlrpHwe2lOqRBrxjWvZfHcCftDzHNMjcqWuPAnlUoGIr9DLd3YAvEwzgjDK69zYO4847vON61/8A8GPWrLBcxdahyCSV1cgVdSN8jbPPHMHbDJCAw0uPQf8AXKsA4bhshiP4u0Pv2P405XKqbg7ogHaVG0tDOWBwdEZI9IYdlh4EE1rcYsJmhkEcM4chdxG41KSdaqAMP3ZBzsO7G9i2FjNjYKw8zMv4YI/Gsl1bzAfRt7HT/FhRn1OgsarfL5/oom26G34JKWtwJBghljdRuV2XsjSw8x3/ABqx+Az8RihVZLKTYEkll1kjz52PpB9lSpeYNurnza0/7q31uJSNosedpAPdDVaTfIS8VGW8L9/tEFNZXcgIIMcRyBHLLjQgI09hWYMcAbebu50jjgogZvjEmt2yBHbjLMxYEZOAM41eJOrzVZU1jI/zmVc9ygt+LED8K104VFHlgMt+0cE/5D2ChSZEsXK1kkiA6M9FLXrUlmgBfA0xudSpjvYcpH7znIBPI4zVwWk2paryztyXzT1wsYGKTLmIzOWrJEUUUVQAooooAKKKKAPlLHFT8pRRUohmxGOzUddjeiirIhmxw7nUxpFFFQySH4nGPAfd6KjQKKKkg9KKyMKKKCD7Jsh9Brd4F9IaKKGWQz1q8V+gl9W/umiiqElZfB6+qXPrU/SWrWNfaKAPL8qgL8c/bRRVkQyDUbmvQG9FFOQpklbbctvRtWaadtJ7R+80UUFiHViWrYZjiiipkVRruaxgV9ooZJs8PXemLhJ2r5RSZDESlFFFUJ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3024" name="AutoShape 16" descr="data:image/jpeg;base64,/9j/4AAQSkZJRgABAQAAAQABAAD/2wCEAAkGBhMSERUUExQWFRUVGBYYFxcXFxgYFhUUFRYWFhYUGhgXHiYeFxokHBYYHy8gIykpLCwsFh8xNTAqNSYrLCkBCQoKDgwOGg8PGiwkHyIvNDAtLyksLDQsLCwqKSw0MCwwKSwsLSksLy8qKSwsLiksLiwsLCksKSwsLCwsLSwqLP/AABEIAMIBAwMBIgACEQEDEQH/xAAcAAACAgMBAQAAAAAAAAAAAAAABgUHAwQIAgH/xABNEAACAQMCAgUGCwMJBwQDAAABAgMABBESIQUxBhMiQVEHYXFzgbIIFCMyMzRCkaGxs1JichUkNVN0gsHR8CVjg5LC0uFDRKKjFmST/8QAGgEAAgMBAQAAAAAAAAAAAAAAAAMBAgQFBv/EADQRAAIBAgQCCAYCAQUAAAAAAAABAgMRBBIhMUFREyJhcYGhwfAFMpGx0eEU8VIVIzNCYv/aAAwDAQACEQMRAD8AvGiiigD5RRWtxK76qGSTGdCM2/LsgnegDZopFPSO6bcSxgeaMr72r86yDi13pOHVz3LqVAf72jb7jU2IuO1FK/D+IXJTMgAbOwWVZFIxsdRKnPmx7a+td3p3+RA/ZLOHx/ECyg+w0WC4z0Ur/HZgQWkVR9pesBPpDFV38xFYJuKXIddBWRCQGAGGVe89Z14GR/BRYLjfRS7NfSfZcj0sv+JrRn4ncjlIB/yf5UWC44UUiv0luk3MkZx3FNX4Jg/jTVwPiJnhV2ABOQcbAlSQSASccuWTiiwXJGtXiv0Evq3901tVq8V+gl9W/umoJKy+D19UufWp+ktWvVUfB6+qXPrU/SWrWNABmjNFFABmjNYWvEHN1H94f515HEIzydT6CD+VAGxmjNYFvUPJs+jJ/KvknEI15tj05H5igDYzRmtUcUiP21++snxxP2hQBmzRmtZuJxDm6j21hbj1uOc8Q9LqPzNAG/mjNYLa+jk+jkR/4WDfkaz0AfaKBRQAUUUUAFFFFAHyk3yr9KUsuHSkn5SZWhjH7zqQW9Crk+nA76cjXK3lb6Z/yhfMUOYYcxxYOQyg9qTw7ZGf4QvhQArQ8cmj+jlkQfuyOv5Gt+Hp1fLyup/+cn86gK+4qQHOz8p/EB/7uT2rG3vIal4PKjxA/wDuc+mGH/squY0Oam7e0ZQhOMSLqXBByut0OccjqRhg78vEVNyBjPTXiz/+qp/4UA/JK2IOlPF/6xceqg/7K0rEVMwLtViDFL0p4p/XkehIR/0VD3nSjiOO1dS+xgu390Cp2eKoa+tqAIriEl29sLh55JIzKYmBlc6H0h1DAnGGUkg7/NPKrs8hHShZ7D4scCS2JGO9onJZG9hLKfQPGqkjjzw29T9ia0lHtMsR/MfdWl5P+lB4dfxT5+TzomHjC+NW3iuAw86ikQk25J8H6J+pc62rV4r9BL6t/dNbEbggEEEHcEbgg8iK1+K/QS+rf3TVyCsvg9fVLn1qfpLVrGqp+D19UufWp+ktWsaACkjyrcZW2t4XcalabSUwDqzG5zhtttP407muevKt0s+OX3Vocw2upBjk0uflH8+4CD+EnvqVuMpU88rE3ZdOrDvDRnv+Tk/6NQqTXpJwyRgzXG45Avcqox+5gL+GaqVRWxEtMym3+FB8WXFddLOGyqVkmgcHuZqxWfSPh8IPVSwID4FM/eVLfjVZW9pnnUnBwRG55qcgPBRXFlhr0usTnM8JJGMs6EgeG4/OvNnx3hsJZkuIl141KHTGR37LSlbdEYjzz99SCdCoP3vvoyIr/EjzZOXPTTh3fcL7C591Kh7npnw1jpQySsc9lUuCSApY7aVzgAn2Vq3PRCEfZP31EHhccUqMFGQw/Hsn8DVZrLFtcCHhI2umb3RHpdZS8St44YtBZiFdo1BzgnGslnGQCNueQKvEVytPH1T6k7Lo2VYfOVlbKsD4ggGujehnSRb6zinGAxGmRR9mVdnHozuPMwqrXERVo9Gk0ToooFFVEBRRRQAUUUUAL/T66aPhl46nDLBLg+BKEZ/GuVejlvC93AswzE0saOM47DMFO+RgjOc57q6l8pP9E3vqJPdrmHgHBBcFBrKZaQOQoYqFj6xSoyNTHS4wSB2RuKLpbkpOTsjS49wVrad4ic6T2T+0jDUj+bKkHHduOYrTjj8asXylcKOkOR8pDoEhwVJSYFj2W3AWcSDv+mUAkYNKvR3o+LoT5lWLqkRgXB0FmkWMKzDJQHV87BAPPbJBBpxuxtajKFTIl3dz1XvmaMEI/wBCp+CLFspYEKsvZcghSJYzqUMdjvADt56ODdGZzdrbSIEcAyFZCFV4o1MjYfOkqyqQHzpOeeN6syXgcxWRdbxPq+UDHTEdCvoOBvoCE8+xgjbC5q1r7DsLhenzXko25396eqEbhN5bo4MvaQZyok6sk427WDjfzU5cBveGzmRVhYskUkoHxpmBEQ1MGKqNAx9rB39NVv0Us9XFGEEkaRx/GHMrxCZFt40ctIImB19kdkecVn6T+UKWTrILad/i0ihWzb29vI4x2kYwKOxuRjO4O+am5iaHPjnURiGRGKxXEfWIHPaXDFWGftLnBDd4NLl3xGD+sWlDivG5rlw88hdlVUBOAFRBhVAGAAN+XiTzNaHOpIHbrk+IXrDkXtEz5+skfH3Lmk52G9M/HwYOG2kG4a4L3cn8J+Rtx6NCu396lM8j7aTSV80ub+yS9Cz4HZvBT/NofVR+4te+K/QS+rf3TWPgf1aH1UfuLWTiv0Evq3901YCsvg9fVLn1qfpLVrGqp+D19UufWp+ktWsaAFPyn9JjY8OldDiWTEUR7w757Q86qGb0qK5zsbbs58Mbd+PGrd8v7nRZjuLzHHnCoAf/AJH76SuCWSu4i2HX/JBjyWRt4WPm6wID+67eNMjpqdHDRtByIRErct4qm+H8BV1yQVO4IPNWU4ZT5wQR7K3IuBR76WzpJVvMw5g+FNN6NHh+VZWHNSGHpByPyqctrcAkDkCQPQCcfhioy8tiiNpOCMDPPSGOM4PnwP7wrF/LEqBpdimVQLp21hVyQxOckdojlucVW/WL9DNrOth3s4qk0ipJtOm0uldNiXOBuBcZfbn2TjfzDG9Ml7xwhboiPqxA8KK2SQzyhDJA2okGRNRyV/ZOcVNzG272sbF9HtSZxhu0B4kfmKYYuINKu9RN5w5TIpJ5Nk+he0fyqJvLFvkMacU7lfcbn+Uf+Jvzpy8hnSUx3j2rHsXCllHhLGCfxQH/AJR4UlcWhBcnxJP3kmpbycQgcTtCOfWj3Wz+FVUWo2F1KTcHfl9jpgV9r4K+0o5AUUUUAFFFFAC35R1zwm9/s8v4KTXL3Rq+ETM5BIQxuyg41LrETqPAlJmAPdXU3TxM8MvR/wDrT/ptXL3RXh3XEx4J635LUOSFmQq7d2kEZPmHmqHsXpxlJ9Xcs6ayhlid5HUxCLq58tpXEsyy29wrAkokjOpBAKxtzGjs0r8G6Pm0a7SXLRukPbAwTALqMSyAb4ljYKpXfBY8xgmdu71JooQsa9Z8rBFCwGi7s4gpEJAIOtQVCkdoleydaivXApQ6YUmSNMBdXakRCmjqpgo+UwmUDgfKx9kaJI4VGeDvFrn7/s7WJhKNSM2vlsnbg1w7v8X4PW5njhe2xpPxiCIh1IIE0CyA6ZFYZ0xuM7jVE+SrDOpRIXM1vPBE7TRtobGk5Tqy2664dw0JONSjUEYBk2ygh4swAfSGGNyEkRh19m8gDFQw7Lo6kMAfkplIYYJOn3d8OtpFWUzxIS4VzEvzlYHE3xdiGiIIw6Ald8oT82s7m4Xy8OD4dz5HXhQp4hxdVaPacFdS7JR4TXPnpqtGpdHVnj44wW2jEgecPC76IUUxuJC7gY6sKSTthh3bgV54/wAcsIneOKwspCVOJopbpkVmB3USEZKnzY2rcm40kHG362Kd4xH8VeNNJmnQ2wgB2OCH7LDSeWnBPfn450OsbaN2NpxVHWNZAXa2Kx9YXWFpVTLKpdCCDg7ecV0keNnbM7O5H9G+ERWlzE01xELlCCLdlk0h2XCJLMFKRtlhkEMBybG4C+lhJc33VFSsk05RlPNGeQhgcAfNyeQHzamuMwWjXTz3DyxszGSe0aFhMJnPWSRK+yCNixw5IYKw7JI39dBb0txKS8kAxEl1dOByzpbAGf35FAqlWbhTlNbpeZVK7sYfKVfLJfzBNo4isEYHIJAujA/vBqVG5H21sXbk7tuxOSfFjuT9+a125H21enDo4KC4KxDd2dmcD+rQ+qj9xaycV+gl9W/umsfA/q0Hqo/cWsnFfoJfVv7pqCSsvg9fVLn1qfpLVrGqp+D19UufWp+ktWsaAKi+EEOxZn9+b3E/ypXtE0w3QVEleJUmTUvbMUWou0bc43AkjlyO6Ig5G1N3l+X5G0P+9k/GP/xSdwmWZZbZ7ddc2ItC5xrZA8ToT4NHGwPppi2OlRV6I1cRVY76UYwtxonQ47JeWPMqA8tRZS+PBiRWzwTo5FcRyMr9TcfGJwj7YlVdJKlCflUXJyRup7+YqH4pZaNE8ZeWwnRFRMgNAA7ssGo/RyxuzdUx2BUxHbnIcDt0uEaylkxIWN1Z3Kgrr151MoyCragxZNiCXGxQGpT0LKT6NWe3v++wjL3hTwzOtx8g8mBHKTqtZMLpaNiRsDzDEZX7S43qH4l1SQSwzpKt2kg0KAqxKjBdRIXssSA3a31djScA4e4ekrRk2nFo1ZW5SkZV1zs7YGGX/eLgqfnBTvWp5SejNvHw5JY27VuUERZ9bPDK/wBAGO7rhtSDfATY86m+upLryTSlx5bP3yFfiXGpLeCCGOa61NDDJ1vxmVY9LpnqYolOnQvzM5zlCMCoWymPLJxnVgk41HGWx4nG55mp6+6Sz2sEEKXVz1nUwvs0awpHIgZI0XRqbC6RqLYyDttUCL+SaQySOZHbGp2OS2AFGfYAPZV4miinyHfgr9mvHFpMK582n/m5/gK8cDbs+yvHGGyD6T/2/wCBpNbW0eb+2vpYtUWqXMr/AIoe1U15OB/tO09Z/wBD1D8TXtVO+TFc8Utf43/CKQ057BU+SXczo0V9r4K+1mOAFFFFABRRRQBCdNRnh15/Zp/0mrmDoNOvWMpzq6ucp536iVcfcTiuoumA/wBn3f8AZp/0nrlPoWubqPfGBKQc43EMhHLuqHsx+Hm4VYtczL0vvc3RRCdNviFCNt4idbjfbVIXf+8KnOB9JTNIkiy9RerykyFS5O3zidkmPI6uxJsThs65PpV0MimeQQ4S6TtOuNAlLMFJ0Z0qOs1J1i4XUMMqZDlf6BWkXXSmZUzGI89bGJBGrTxxzSdU4Ksyq/JgcZJxkCoag4dw+Mq0K973cnryeuqf4tcbWvZHkyWS0uYyUIkVvi8sJ7TWsyYbCh+0uRhQ7AYwhG5F0aWQCWUNZpkK/wA2aEM5IWSKVXw8JIII1Fk2zqHaEvHaCeOJJrSRNMpUAIqy9UEckwmLKTwDKEFFUZwFVtWCs8W4fbQMBJO8IbJXXC8iOF2YpJDkOQTjDKjA/OVeVYJxm+q45rbcz02Gr4em1WjVdLNurZovhppo9L6r66kTacYRONuZc2pWJ7aN5iC0EqW/URTSMu3MA5GwDDBwM0x8Stmso4Z554wg4XJbFFmV2u55GuNKKEJLJmRXL8h6c4X+HcPS/wCKGRreaWEQHqVkV1+NSW1tpiVmXZQ5jzjPIBcnv1Lzj908citwi1jTS4do+HlHjTBDsJDujAZ7XcRmuiloeOqO82731359pLcXeyutN4/DeJP1zJH1gkVVnm06cgKh1M2g/MGM5wBSxwiVEs+ISKCokNvAgzqIWWZpSpbA1diDBOBnPKrolVpAl2t1EtjFc2txC2vCw2kNtIssOgfNcs2grzOrzYFNcVnU2OtV0i5vp5FXwSJFCr7DORS6uqUebXk7/ZFEL1xyFYSNvvrNPyrAx2PtrQ9ip2dwZcW8I8I4/cFeuK/QS+rf3TXjghzbQ+qj9xa98V+gl9W/umll2Vl8Hr6pc+tT9JatY1VPwevqlz61P0lq1jQQVd5fE/mtsf8AfkffDJ/lUX0NaKLVcuuFtLZmPnLsSMZ+0V1r6XqZ8vK5soP7SB98E1KnCtctrOkYB1R2zOGZYxiK4jOjW5C9oscZIzjHOrrY6NJJ0Hf3rqSXR7iUkAZpl66Gcs91FjVpeUlnljT7QGcMneFBG4qTuOhAZAbRw8Dnrbdg5LWs2xDI/NoXIAb7SkK25Umo/hUwYHZlZDpdGGl43H2WU7g9/geYrLw2/nt5GktzAkRkZGimmWNZ5lA6wxK3zGBIBYEBjzBq9uQ6UGutTdvs/f8Aehv8M6UxTr8W4kinDaRJIAAJFOkrLj6GUHI1ghT+7nfB5Tej9nDw9dOlJLdl6gF9TnXINcPaJYqQxbH2dIOwqYv7axutBuVNrcSK3zmEUp0HQQX+jmG4xnOQwIGKgfKF0Pt7fhqSay0tuVEMkmnXLG74+LZUDUoDErz06e4bVXQySccytda7cPAibeeRLQGW4QGGGB1iFpbymK2lmjjUs7pkuVcyaBvyJOTUDxOF1upBIyu2UOtFVEdGRGjdUQAKChU4xzznJyaYOGAtbD4xBD8rDHEryXiWrTQQyK8RKNkkDQF1jBKj0GoG+d2uZS5jLEr9CweIKEUIiMuxVVCr/dxV47m2h87/AF2DFwPlWK73TP8Ar/Wc1n4CteLtOwB5qh61F2J+dvwx8tZiLxVe1U55Lv6Vtv4pP0ZKh+Lr2qmvJYP9q23pk/Rkq72Iq/8AHLuZ0QK+18FfazHACiiigAooooAiOlv1C7/s8/6T1yP0duljuImf5gcB/Vt2JP8A4s1dc9K/qN1/Z5/0nrjePlUrULtO6Ljvvlni1MFuELCNjhg8qKI54TH/AOorjGqPmyupTUwkRl3pUGg4lFJArSyyIesiKuXkXVJFpkUjWesgVSSQGOovgFhXi1vUurUdbkqdEU5xqaOZARBcgZ7RKAg/taZh3g1j6K2r2lzPG41O0SuhRiBPCkscsgjfmVeJHORv2CCMgikwdrp7o6mIhmcJQ+WdrPk+K8Hp3WGHqFWB4mWUW05TUcaLq3cdtYpAwGrHPSw0SY1KQfm7TzI1qyXc8dypdVDLrFw6EECV0cfJ3EW2JMnWCUYuNzuWnSyWMMzoJLNsZljDSQorH5lzaszGLGwJj0gbFdecVg6S2dpEnXrbzGIhWPUTIyqHOFkHWJvCx2WRSRnssFOxzuNSOlO1uH6Z1YVsLUebFqSktJWW6/8AUdbcNY8bPR2FvgYvUvXs3v7lLa2jeZjBKwzaxxdcpiXVga0ZMA8tXfitbgvHpb5b2GS7vgepmmhBuJHTq4Vd5LeVScMHTbV3EefFZIOlYmEk9vCkN1alZIxjrOts1iEEsLlvn6UAYjYEFzgYqMm6ZsYpI7a0trP4wpWaSIPrdCe1Gpdm6uM7ZVBvitcJ5rp6NHmZRWbq6rgWmvkw4W3E0ELoGjKvNZPko6vGSGQNueYYgalGMdnlVW9MRohsYgAoC3MoA7hLdSBfZoiSom5vZXl6+S4keUYPWamLgqOzh2IIxgb91NXlBtzBLZqMjTaxLn7WVZtXa5k5OfbS6jXS012t+TXqMjQk9HpcRpzyrC3I+2mfid2zImSXB5h+1nbz7j2VAcQtwpOORzjzeIrUWrYSVJZt0dicD+rQ+qj9xaycV+gl9W/umsfAvq0Hqo/cWsnFfoJfVv7ppZmKy+D19UufWp+ktWsaqn4PX1S59an6S1axoArby7fUYP7Uv6M9JvARm3mUqWHUB2Qc5IojiZBn7XVTSEfvIp7qdPLmv8xh/tKfpTj/ABpN6P3pg6ufGeqwzDnqjwVlXHf8mzHHiBTYrqnSoRvQdgsJGQogbXIsebds/WIAC3Ug/ajZVLR53ikVoztimHhttBcHqJCVWZuvtpVxnXJGBLCQwKnWqh9JGDlu9RWo/BXtJ+qhlVY3LS2rNEkyaWHaMRbHVTIDzU4dNDYyCaxTWCiDtvMI1lFrGsSRMQ0cassjtIQdRPzQpU8sbmpWw2FpR37vfviZOkCGBltJYCbZBohUkdY4yS08U/ISksfkvm4ABA50r3nBYYpkeYsbeUM0M0MaanK7FSjkCJ13DL3EbbcrEsOk6dSyXmm6gXAebqyXj7lF1buNUZ/3i5B9O9R3TrjPDTw0wW7xFg6NBHEDlJA4YuRjKjSXyTz1EUXYp1JRsre+fYyBv4LKf4uxF8NaJbxtotwJup0xKRqfAI1KpI7OfPmoc26JNIiCUKrBcTBRKCBhg4XYENq5d2KlOMWENx1P87ii6uGKFkmD7CMYDxBFYSBsltOQdWfZr8Qv0kuZJCwRT1YUysqO6xxrEJGVjqy2jUdvtVaDTV1saKMu3QYeAx/kfyx/jWvdnasvAOJxMsoibrGjj1HCsE+cMLlgpJJHcMeeqzh6aXbtkyAA/ZEcen7ip/Gk9Iull3L1/JLqJTaJTjK71L+Sr+lbf/i/oyUuy8U63AdQGJ2ZdgxwdivIE+IwPEd4ZPJT/Stv/wAb9J6c2nFl6rvSfcdCCvtAorOcEKKKKACiiigCJ6V/Ubr+zz/pPXG0fKuyelf1G6/s8/6T1xtHUx3IY19ACuu4MhPViEalyQjBp4U7enfA1agQCVYK2GwUaduYjbOsUwZo0kLRSpgSwSow1GMnIDAga4j2Wwpzur1HdD7aOF5S4Zv5mruP2etuIRgLkBx1ToSrd5O6kBllraCaS9uXJj6m5VpkRizW85Ro1ZdWBJFJGrsxbZ4wMtlCSUTSnK8Xr78jp4ap0dK04uUJOz79LW5P7+BOWNnGczIAyEMJerR3gljcESLJFGGntNSlgRodAcaX5Vh4XEbUXKI6XNrGolifIZQZZEjls5RzDSIx1IeZi1qBviMggj6wrHL8XmQ7w3LiKRGGD2J9opBg5DZQkb43BMgbC5uHRLi4UKWAUy3CvuxCjQgdmkJyB2Qe7esuacU4qDu+W1+Z340MPXlCtLExcY7qXzW/xeqvxW3HiJnELAcPvtcR1qGWSIE5zBKiuFk8SUfQR/FzyK1OPcIEVxiPJikVZYSeZhkGpQfOu6HzoalenbKbptAIRAkaZ56IkVAT5zpyfOTRHiawib7dtKYv+DMDKnsDrL/zVqldSTfc/Tz08TlywkaVVQXu5AKjIwYcwQRkAjIORsdj6DUpxXjdzfSxtOwYqcLhVUDU2ScKNydt/MK9C32rb4Zw13kUIhYggnAJwMjc+FaHCLak1qtjp/6ar3exm4hwwJBGe/OKW+OL2f7x/I/5U/dJrJo4l1rjtbefnmkPjp7J87H8mo7y/wASpwjhnl2/Z1pwL6tB6qP3FrJxX6CX1b+6ax8C+rQeqj9xaycV+gl9W/umqnjCsvg9fVLn1qfpLVrGqp+D19UufWp+ktWsaAK98ty/zCPzXEfuSikzgS9hfQKd/LQueHp/aIvycUo8Bi+TX0f4U6Dsjq4V2pkt0evYZ+s4ZPkGMhrZ84YAKsgWNu6SLX2fFNiMA59NcNYyvHeoJLe4AV2CkxyFRhZlXfD6cB4ufZVk1AbQV3eY66F4m0tc2xhuF2MdwI7UOmobxkxDKkeB547LZw/pbEzS2l9pbQVUyuo6qQMAU61eUT74zspI2Knao1KOMldpacV6oiON8NWAxXFnMTC3ZSQP1vVSf1ZY7tE420OTuuNiwpb43YDq0uIl0RO5hljB7NtdDfSpPKFwQy5+bkDvwH+98l9q+TFJLCHG4VtaMvPGG3I792I5VpdMeEQWXCJoQ5Z5nTSzkF5JtcZDeYKkfdyC1OYjp46ZW2+77lVz3HWwyLESHiGoEbF4vt471AznHgB4kVB8NsidXsqT4XdiK4R/s6sHw0Nsf8/ZU0nBxFLNHjZXwP4Tkr6diKRfranXp4VKq49l16++099HOLPaRSBYlcvpbUxII6vOF2HaXJzjY+fwTeHWeW3p/e1HVnzA0sW0Pb++rKEbuSWrLfwYp5jTuIsY9J/I03+Sds8Wg9Ex/wDpeli/TBH8X+Bpn8k39LQfwz/pNV1sxGLjlov3wOhhRQKKWecCiiigAooooAielf1G6/s8/wCk9cgcKs+tdUH2mUexmCn867A6Uj+ZXXqJv0mrkroxF8vGxYKFdTk4xtvuSQO7vPeKG7JslJt2RO9EOK/z6bADNMcxq2MM8cyTpEwPMOIymO8sopnTZhLajKSEuYMkB2jGS8JXdJ4w2Sow651LqjbAhuAcEguishyCvVjZuq7byRxKzvglFUvqJAJ7IHnqdvoiuqWMMzFn+M2svZcvAQzSro04kQMGLppYai6gKXVE1Uk9OR1cHn6Nxa0vx2fY+XY+D7z5xuC3v40WHPXiMGLUAp1rnVZkrhSjY1R4wFZtOFVsKvdB+GlruKUL8nAVlkYDkucIo8XZyFVe8+YEhw4TxG3kuImjRjcMBoaU4X42pJhZ+qIEgZtKs2lMkBsDLA4OFoLb4jHJt1kq3M5OBkmUpGG8AqIT4fKN40qFdxpybaetkb6/w1VMTThCMo3jmle3C97Pwt9HxIrylFTcmNFCrFhcDfMhAMrFsZYltsnuVdhjFQ/RWEtHdR+MSyD0xSJ/0u9MPlEngSXUxOph8wDMmRsdQzhcHI3PMHGajOgN+k1yYkgYFoZwSH1EgxnbTpA3OANxuRWrEZIwzX21+mpNWvRWVp6q358zZtuG9nlSpfcdlhu8xOV6l9gCQCV+dkfaB3G/dThZ9KLVxpDspP7aYGfOVLYpJ43wp/jrxgbyPlfArKdQYHkRg8+W1NuHxbFOpSiqb0b4eRZ3TfiAks0HMiUsD+4ygb+3FVfxz5o85b8B/wCas/qywMJ+bMpiH8Zw0J5f1iIPQTVZ8djzJp/ZGD5i25H3EVTNds0fE/8AawzhxdvNt+jOs+BfVoPVR+4tZOK/QS+rf3TXjgn1aH1UfuLXviv0Evq3901B5ErL4PX1S59an6S1axqqfg9fVLn1qfpLVrGgBF8sg/2ePNPB7xH+NL/BLX5FWHIofvO1MXlh/o7/AI9v+oKTLPpUltBgoX0qNtQBYlgrKowdwCTv+yaYn1ToYfM6fV5kta36Qx3fXxGWB54lnUDPVQtbQrHPpAyyl1IOCCCgK7g5wcR4I0PyyyGe0kw63CgSTW2UWPW2384gKqquDzCjOGGT5tukCmQXEEUs8Ojq7nSgKGFwX0FSctJHksQARpdgThga3bS2msGE1jm6sJe2YkJdow3No+8+kZzycZGqp4kp2k7cef27H9zXtLdoyyI8ltIuCyQSkQsGGUmjU5UxuNwQBjcHcUsdLbdiSxaSZwp1GSQswQsiLudo0LtjsgajsAcHD50r4jH10ThHHVwSyu5XSGtigKooO5brOr7OOyc5xndf6XcIMNpbhx8rcSPNcHwaOA9XEPBIxJgD90nmatcfQqPPF8X79+BWskeT+Gwx7adCuoRv/WRRZPPJQFD7oHspdZYIHHxhwoHzk3LnxGlQdP8AexTFYXMbWUDrIhUPKgLnqs5bWAOsxkjfv7+/fC6uVSjb3p+jtPEUVUjFS7PC3PvSNqSH5M+g0nwDtf68KeWJ+Lk7FT9pWRxnw1ISAfNmki3Ha/14VZbGuLUotrma3EV3H8X+Bpk8lgxxiEeCz/pEGoWSHVIg/e/wNS3koXHGYfRcenHVbUL5Wcf4nK1PKdECigUUo80FFFFABRRRQBG9IlzaXA8YZf02rlHoxYiVJBzZSuF/byGGM924Uf3hXWfGVzbzDxjk9w1yV0LndbmLQxUlwoOdtcgKJt+1rKkHu0g91Bow1To6il71JyBWgmbVHKIRmOdSMSJFIoLEqcZZGVXA2yUXxp0gvvjTxxTy/wA5iKtG4fAk2Vo54JO52UIcfaGCM5K1ItEiq04YBVS3MbgF5o4JDGbjAk1A6VJZSQdOtwPAanG+jMU0iqXUIkBImiVCIQZdSPOIsI8bZkw6BSBlioVSaS5NWklr793OnKMa0pKb6r2tumkr/hrmtL2GGTo5HA8bRxR9c+XhYhl0zp23j0KQuTu6agQCpXlpwv8AGeBNPe20LZXNvGXJG6rGH6w48ew3tNbfDei1+txbtczh4oXV1YzFwQhDYjQ9rJC45fhU90jkUzrPHuVguEPcfk9EwX2qzj76S4dJFpxssyN0MR/FqqcaueXRy2d0mrtb7aLVc+8pnp/dma4PZCiNVRe9tCjC63PakbHefQMAAVA2Fk+rI1r3ZGR87O2R4gHamfifDuuupSjAsFMsQxkTBcSaQc7Zjyw8cY5msPA+IyvMqjLRzCQyAgFNu0WHeHDaN896eataSvYViOhVZaXTa+jI9LLQOVN/CMmGLVzR2UZG+nKtjPhljt6K3rbo/FJI2s40LqAHecgAeitHivFbeCVYWLZQ62UHclwrDkpIAQBiTjAzjJpuh1KtfDYazlpbs7CZ4kGVQyKWZWVlAG5ZTqHLkNtz3DJpevOirAzOx3M0x82nW3PbYkE7eemTphdtaW4ZdLyv9HyMSqO0ZBz1jdcEnfOeWVrX4RxtrtLjWoChsx7AMFIwQxXYnkfvqr3PPYyrWxS6ZRtCO31t9y5uDD+bw+rj9wV64r9BL6t/dNHC/oYv4E90UcV+gl9W/umqnIZWXwevqlz61P0lq1jVU/B6+qXPrU/SWrWNACL5ZT/s0+vt/wBUVWfFLTTEhz9IjNjwyzbH8Ks3yzY/ktieQmt8+jrlzVe8P0SxBptaxpG0h0adSqXjRsFlI0gPrO2+jznN0rxOr8Prqk22tDZ8n/WGEpEQs6uZ7Vm+ZJJHGIriBj4NEU5Y7z9k0xdG7praIzAlozJIbuBVKm1kZyzNGh7S6AQGT7SqHXzwEsMkCGLrooBbTIkLLC83WTdWblbnWhLRK0bAkAMMM4ORTti3upEPWfF7wxRuGhdcyIy5wpOUuogcjcHGO7O4JrVFObklo35e9dL2ZC9L+Jm6wojKC3ZDK5ZGDx3Dxooj0nLxuCH1bDsAc9hJeVe5iS1GpmWfWWtynMSKCGZvCLSxDfxDG+K1elHAlggggjJaTqrmMFsBmjSNrgEgcgssaY7l1Y76hvKA/wAacuu4Fnbypj9mWSVpMensf8gqeVi1KEakoK9lf1/JTt1CGJx/o9/n++mTgUUr24hZ8xI4ZUwowe2clgNR+e2xOO0ajZeHFY0kyCrlhtnKsp+a3gSNx5qY+jaDQfHI/I1RJPU7tDCU5tyavb8jLwq3CJj7Ldlh4qx39ozkHuIBpPiTEhHgSPuyKtjhHBfkELY7WW3IwFzzJ7tgT5qTeHcGtzM/yyXDqdRVPoxqPPP/AKgye443GRvTeBEsbRoqXZy92+pq8M4UQOtcbH5nnBByxx4jb2k+GdnoDbgcbgIxgrccvV8j7MffW9xWbb0ED2EHH5Vh8nrA8Xh/gm/CMj/Kq30seaxGKnXm5S+heAooFFLM4UUUUAFFFBoA1uILmKQeKN7prjnhvEjChK/PyukkbLgq+oeDakX2Z8cjsuZcqR4g/lXGvCZEw6yAlSjctOVY6SHAbGT2cYyM5HoMoC6+GXIWR4XAOnLoDykt5csUx+4XZSP2WPctaXD+JfyVL1TgtaSvrilUduNsAENj55UYBB3x2l2YqYPhF+91aRyRMRd2gzkY1Om5OME5xgtg8/lMjtAFh4XxaO7iICqwI+Wtzk6cfbTfUUHMOp1JnBON2RZ3y7Nbd3I7GZSh01rxlpNcVJf9l37+LQ18L6Q2nXR2qSJJDMuqPTn5GUn6IZHYRuYXmpyuACAN3iUGghnVQqPESMhuwzNbOSAN+zOTyx2fujOAeTO3EkNwksgVWWQRnSd1IYDXgbZHhnz009L7ZTaTsTjTDN3cwY2GM+kg+wVEc6jJTXcRW/jOvS/jybvZSvvq7P6rf8lAcWjeGUsGAkSV3VVBLRukx1jAHZXXghTj5/ZLAmstmgS9kEYIRjrVCCMB0SUJjG5UOBjzVJ+Uy9A6twgZ7gdYrEnsCWKMvEuMMUywwM4znbIBqK4B0qdJ4Y2hCqEiifIwwx9pBjAXBU6SN8c96fdXTQrD1MTSksqva617BkvuLR2iFpSA76gmoMEZkXOkkAkKMjfG+dqSOkl002jXCRJMskimIZZwSYkjJyMxBYtWSHLftY5OfTixt3WATtpQGYbMQ7yGNUjC9k6sOQTqwMDc+JwToX1UkTk9pVQhpWBUO9vLKWj0hiHjSPVqfABXYN2XNzFXxE68s02MXT6yMfxOUrqjh0I4wCBjG2OXjjuytYxZItvcSqAitJKwPLsDOD4ADl7K3+L8YkiEYIDK7IkoLJohDRq+W1Z1HUSOY1YGBtgw3SLiqTsIGK6MyiUEkY0oCCD83bB3J23wM4ILpGp4uc8OqKjtu+y99vXkW5w36GP+BPdFfOK/QS+rf3TWW1+Yv8K/kKxcV+gl9W/umqGArL4PX1S59an6S1axqqfg9fVLn1qfpLVrGgBG8tKZ4RN/HB+slIXRdkIt43+ZLGYZCOYWZOqP3OUOfEVYXljXPB7jzGE//fHVT8P4zCtvCSSSQyFFxqMTAow+dswGSCRsQCTTaa0Zrw6umif4HBDDI0NxGqxu4huACU6q5ibMNyrA5jVteNSkALLH3ZrPx6yMLGK7HyIb5JVGlEhRVRGtHbOi4RV7cLk9ZgkZODWyYfj0C3UaiSdV6q6ix9YVV+coO2sq2tM/OWQpzAxs9H+kmmERSo13anZHC9ZIijbqpYn3k08sjLjGCvI1HEXTm07m/wBG7aONmUoOuCK3Wguwnt23jlQyMxCHbKZ2YeioGGII8KMNQUXVkc8s28nxiD74pGHopoueJxXE1t8XBPVdYHbq3RUhaMr1faA3LiMhRy0Z2xS90iTQ10/9TJYXXsJe2l+9PyqS93d33a/XrcV7nosQJkjOqN11Kue0kyZKYzswPaXxw4zyzW10W6K3JGDGUGR2mwBj0ZyfZWjxjpaYbrqggKxtpkbcscbMEXIAx5+ZHdTv5P8ApJ8aiZWj6tkwdjlWU7ZGRkEbbb8xvVNLux0KOKxdKnKeW6srt/clru5WOLqEwxK9URk5VXUDOAN8hs+3NVj0IcPeSMAVGiQ6cdhCzxjCknc458udP/HFHWOVbt+bJwOrQLy5HP4H0VW/A+KiB3UphmxjVlSxOnGsAHSPR4nOTudMV1BeVyotrVyG3jMe3IkZHL0GtDyaj/a8fmSb8UA/w/GlvjclxcSOQrMN0AAJUIpBOnnuSmcjc/kz+S/hjR8UhLvqka2kfAOwiYR6PPk53Ps7iTn5mGrhnSim2r8i8hRQKKoZwooooAKDRRQB5NcZ8Ld42YYAxkMHBwMgqwOMEbalONxn012bVKeUHyWslzLcW8YeG5OZQckW7EMZH0AEkMcMGHzDqGynIlAVTHxqa0nWSFlQjcKj9YmAApz2mz8zOoHuBGMYDfZWjXaLeWg6mbW2YUJUllxl4T3HtfR5zz07HQulcdDI40CnOvBHWYxkN4qvMbnfc4Ox2AqMseJyWkqwdpYxIjEnGVXrELtqUdpCMqfRyByKJU1NWkPw+JnQlmh4rgy0OB+VWeFdFxCJCuxI+SkyOeoYxn2CvnH+nc3EQtrBDoEhAI1amcg5AzgBVGMk+bnjNQ3THpXJHdxKVidGtkfTLF1oDFZe2GQdYwwoYANpPfgZNQ3Eul1xDGVEsVtKerfRaKoJRl1YkkTJAwQ2BKe4FBnUuN0Kr6rnp5nch8TwELVYYe1Rba9W/O36Gfyh8GjkWOIOQ1uiojbYOlFVsDOQOyCfOwxyIMR0ej+XeSTS7aV2AAUYwQcsMj5vcNzt30pcQ4u/xki4MqS4Gesm6zcqcazu2cEHGQAxPZAOA2dHkOssDtgYOfuIPPPnGOZ8TW6yS0OEsTVjez3v57k1xW0+NKuXwimRyAowy/Lx47QBbKRkjk2qTPd2Np3KkEu7dX1gAGSg6pmQJhg2llXUcaSQCy7BcvBcaLmWBVD6S8hdkbqwCQuNT4zud889icHep8WiNKUhGtjIDF29jDEIAZEYKqk4EykHRg6QDkKSGckuKcLd4VaMrhBMrK+VI6+NkR1TSBqC5IAAXt5zjJpe4n0URLaXUW1tG4TVnU0jdlVC7EDLplTlifNU08a2yTdYyJHEdyyOsbEv1o37CMQwGyZGAQQRsc/RXo3Pd3SXdwzdTGEeNTkB5iNTMqkA9WGYkFhuScDG5rlV7jVWnlyJ6fss1FwMVr8V+gl9W/umtkVrcV+gl9W/umoKFZfB6+qXPrU/SWrWNVT8Hr6pc+tT9JatY0AJnli/oa79EX68VUrweBfierQCWDZOdJ7Ocb94wTkczjzDHQvTDgPx2xntsgGWMhSeQcYZCfNqAqj+G8JJszDMCjwtIjpnMgZWJK+AXljY+O4IptNo14apGDbkRHQzpnJZXAONSHsSJnd0B2Ud2pSWKn95lOzbW9/I8N3/ADuymCO57fZ1RSsOazRbMko5Fhhx36qpefhCsT1QwRuFBJ1Ebgbnn3flywWrofxV3lZ43aCYYDlcFZO0wBeNsiQchvuDyblVpK+qKzcZdePj/RYaxXanDWzMR3xSxsh//oVZfaK0ekvDHj4dfSTaRPdiOJUB1BN1jhiBx2myzMSO8nwrPZdNpyMNFCx33DPGNtySCGAHt8aVOmHSCeYqxbJQlkWPspGdLapAX+e4XPabGNwAM5NVFtjKdCbdrJEL0n6OdbO0sbqCx7QOcEjbUCAefePHxzs/9CbFILdVwpfGGcDGrct37nnjJ8BsKr7gfEuuTJfU4LagSuoDOxwAOz5/xqyOj6fJDHfRNWFTxNbJ0EnovQ8XoR5Z1dgF0jJJVQFZYg27A6sDtacZJApY/k62UN1aNIdAICNISJEkVpMzyZiWJUQxqw/bfJ7xP8S4bKzNKi5Q6cEsuGyEXsg7jPLPtqImvGtoWV5YUCJ1ZBeWSR3jj6oBUJj6vKqB2c5dmJJ7r8NDQ5WhGz8PAz8Xu5IyhbTENbqGZlaRVYymRlRFMSDCc8tpLHIJJI++TWFf5RXQDpFvMS5OdcgNqj6SSSyKeyGHZ2wuRvS70o6UWWHVjJduysFd8xqpKkGQJgAEcx2M7fO504+SHhksjScQmjMYlRY4VYkkxatbyAfZRmxgDngnfIJXLQyzWhZwooFFLEhRRRQAUUUUAfKi+NcU6tTjnUoaW+KAM5BqUAnXM0zOWQgqc6onVWjfP2gGHZbzjGe/xqMvuHWlwDHNbaG3w0TvGyEjBZQ2oD0YwfCm74hp7sg/6zWpNaDO4yPOBt99MRQQLryXTzhUiu2kRAFjSUAaVBdlU9oA4LnB8GOAOVe+HeSS/BX4wiOgKjSXEgwAozlSrqgCr2VYHCFdg2RZ3CbRQdmKHz8v/kCKYGjfG0i+1QfyIqrJRQ3F/J/dtcFribUC+Qx1s6/7zLjU+Ntmbfxra4ZwS+h6wh45TsI3kdxoXfsrHrwVGrIDHA09+QKsbj9uxPacZ8yf5ua0LbgxIzrOPMq/45qbBcS+NdFZr1k65ok6oMFVAzK5LLud8oSBvjOMbc8ifu+DdW8bJIy6EQJGigNqDK8jagNQDFQNKqFACnmARMrwhAdyzeliPwXFbzLGqaVUDPPAx/5NBAtOJncSTtr0tqRGwVjb9oLyDY2GOQ78kmrD6OcRMib86UXtCx5eymXo8uk4qrJQy1q8V+gl9W/umtqtXiv0Evq3901UsVl8Hr6pc+tT9JatY1VPwevqlz61P0lq1jQAGlrpHwe2lOqRBrxjWvZfHcCftDzHNMjcqWuPAnlUoGIr9DLd3YAvEwzgjDK69zYO4847vON61/8A8GPWrLBcxdahyCSV1cgVdSN8jbPPHMHbDJCAw0uPQf8AXKsA4bhshiP4u0Pv2P405XKqbg7ogHaVG0tDOWBwdEZI9IYdlh4EE1rcYsJmhkEcM4chdxG41KSdaqAMP3ZBzsO7G9i2FjNjYKw8zMv4YI/Gsl1bzAfRt7HT/FhRn1OgsarfL5/oom26G34JKWtwJBghljdRuV2XsjSw8x3/ABqx+Az8RihVZLKTYEkll1kjz52PpB9lSpeYNurnza0/7q31uJSNosedpAPdDVaTfIS8VGW8L9/tEFNZXcgIIMcRyBHLLjQgI09hWYMcAbebu50jjgogZvjEmt2yBHbjLMxYEZOAM41eJOrzVZU1jI/zmVc9ygt+LED8K104VFHlgMt+0cE/5D2ChSZEsXK1kkiA6M9FLXrUlmgBfA0xudSpjvYcpH7znIBPI4zVwWk2paryztyXzT1wsYGKTLmIzOWrJEUUUVQAooooAKKKKAPlLHFT8pRRUohmxGOzUddjeiirIhmxw7nUxpFFFQySH4nGPAfd6KjQKKKkg9KKyMKKKCD7Jsh9Brd4F9IaKKGWQz1q8V+gl9W/umiiqElZfB6+qXPrU/SWrWNfaKAPL8qgL8c/bRRVkQyDUbmvQG9FFOQpklbbctvRtWaadtJ7R+80UUFiHViWrYZjiiipkVRruaxgV9ooZJs8PXemLhJ2r5RSZDESlFFFUJ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3026" name="Picture 18" descr="http://eloisaozonas.files.wordpress.com/2007/06/co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4667250" cy="3305175"/>
          </a:xfrm>
          <a:prstGeom prst="rect">
            <a:avLst/>
          </a:prstGeom>
          <a:noFill/>
        </p:spPr>
      </p:pic>
      <p:pic>
        <p:nvPicPr>
          <p:cNvPr id="5122" name="Picture 2" descr="Coca-Cola Bl?K, el refresco con sabor a caf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6076"/>
            <a:ext cx="2598192" cy="194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reativanewsletter.com/wp-content/uploads/2012/05/Fu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40" y="332656"/>
            <a:ext cx="4464496" cy="2411340"/>
          </a:xfrm>
          <a:prstGeom prst="rect">
            <a:avLst/>
          </a:prstGeom>
          <a:noFill/>
        </p:spPr>
      </p:pic>
      <p:pic>
        <p:nvPicPr>
          <p:cNvPr id="44038" name="Picture 6" descr="http://hispanicprwire.com/uploaded_pictures/237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60021"/>
            <a:ext cx="5832648" cy="3280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Categorías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SV" dirty="0" smtClean="0"/>
              <a:t>Marcas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Sodas</a:t>
            </a:r>
          </a:p>
          <a:p>
            <a:r>
              <a:rPr lang="es-SV" dirty="0" smtClean="0"/>
              <a:t>Néctar</a:t>
            </a:r>
          </a:p>
          <a:p>
            <a:r>
              <a:rPr lang="es-SV" dirty="0" smtClean="0"/>
              <a:t>Bebida de frutas</a:t>
            </a:r>
          </a:p>
          <a:p>
            <a:r>
              <a:rPr lang="es-SV" dirty="0" smtClean="0"/>
              <a:t>Bebidas </a:t>
            </a:r>
            <a:r>
              <a:rPr lang="es-SV" dirty="0" err="1" smtClean="0"/>
              <a:t>saborizadas</a:t>
            </a:r>
            <a:endParaRPr lang="es-SV" dirty="0" smtClean="0"/>
          </a:p>
          <a:p>
            <a:r>
              <a:rPr lang="es-SV" dirty="0" smtClean="0"/>
              <a:t>Bebidas a base de Té</a:t>
            </a:r>
          </a:p>
          <a:p>
            <a:r>
              <a:rPr lang="es-SV" dirty="0" smtClean="0"/>
              <a:t>Para deportistas</a:t>
            </a:r>
          </a:p>
          <a:p>
            <a:r>
              <a:rPr lang="es-SV" dirty="0" smtClean="0"/>
              <a:t>Agua vitaminada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Fragmentar el mercado </a:t>
            </a:r>
            <a:endParaRPr lang="en-US" dirty="0"/>
          </a:p>
        </p:txBody>
      </p:sp>
      <p:pic>
        <p:nvPicPr>
          <p:cNvPr id="6146" name="Picture 2" descr="Florida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1535990" cy="33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tamin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78985"/>
            <a:ext cx="12954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66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Estrategia de Precio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¿Está el precio en línea con el valor percibido?</a:t>
            </a:r>
          </a:p>
          <a:p>
            <a:r>
              <a:rPr lang="es-ES_tradnl" dirty="0" smtClean="0"/>
              <a:t>¿Precio Sugerido al Público (MSRP).?</a:t>
            </a:r>
          </a:p>
          <a:p>
            <a:r>
              <a:rPr lang="es-ES_tradnl" dirty="0" smtClean="0"/>
              <a:t>¿Está el precio en línea con la imagen de marca?</a:t>
            </a:r>
          </a:p>
          <a:p>
            <a:r>
              <a:rPr lang="es-ES_tradnl" dirty="0" smtClean="0"/>
              <a:t>¿Es un precio en etapa de introducción, crecimiento, o madurez del producto.?</a:t>
            </a:r>
          </a:p>
          <a:p>
            <a:r>
              <a:rPr lang="es-ES_tradnl" dirty="0" smtClean="0"/>
              <a:t>¿Cuál es la política de descuentos?</a:t>
            </a:r>
          </a:p>
          <a:p>
            <a:r>
              <a:rPr lang="es-ES_tradnl" dirty="0" smtClean="0"/>
              <a:t>¿Cuál es la política de ventas? Contado/Crédito</a:t>
            </a:r>
          </a:p>
          <a:p>
            <a:pPr marL="0" indent="0">
              <a:buNone/>
            </a:pPr>
            <a:endParaRPr lang="es-ES_tradnl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Estableciendo el Precio</a:t>
            </a:r>
            <a:endParaRPr lang="en-US" dirty="0"/>
          </a:p>
        </p:txBody>
      </p:sp>
      <p:pic>
        <p:nvPicPr>
          <p:cNvPr id="12290" name="Picture 2" descr="http://datateca.unad.edu.co/contenidos/102602/2013_2/Act._12._Leccion_evaluativa_3/FijacionPreci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25" y="1874044"/>
            <a:ext cx="3810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news.hwgroup.com.ar/MD_upload/news_hwgroup_com_ar/Archivos/Image/AN_Marzo26/3-Estrategia_de_costes..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59423"/>
            <a:ext cx="4038600" cy="31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6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2A7tYSFaP28/T-CtivS9AMI/AAAAAAAAAo4/RcOY1CsW4tQ/s1600/Tema+5.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2657"/>
            <a:ext cx="7344816" cy="55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021288"/>
            <a:ext cx="48237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SV" dirty="0" smtClean="0"/>
              <a:t>El Marketing debe responder a una pregunta: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Efectos en las Variables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47"/>
                <a:gridCol w="1700847"/>
                <a:gridCol w="1700847"/>
                <a:gridCol w="1700847"/>
                <a:gridCol w="1700847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Publicidad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$11,250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$11,812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$12,375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$15,468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Unidades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15,000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15,000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16,500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20,625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Precio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$26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$25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Venta Bruta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$375,000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$393,750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$412,500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$515,625</a:t>
                      </a:r>
                      <a:endParaRPr lang="es-ES_tradnl" b="1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%</a:t>
                      </a:r>
                      <a:r>
                        <a:rPr lang="es-ES_tradnl" baseline="0" dirty="0" smtClean="0"/>
                        <a:t> Descuento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10%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10%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15%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20%</a:t>
                      </a:r>
                      <a:endParaRPr lang="es-ES_tradnl" b="1" i="1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Descuento</a:t>
                      </a:r>
                      <a:r>
                        <a:rPr lang="es-ES_tradnl" baseline="0" dirty="0" smtClean="0"/>
                        <a:t> $$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$37,500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$39,375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$61,875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$103,125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Venta Neta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$337,500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$354,375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$350,625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$412,500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Costo</a:t>
                      </a:r>
                      <a:r>
                        <a:rPr lang="es-ES_tradnl" baseline="0" dirty="0" smtClean="0"/>
                        <a:t> Unitario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$15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$15.75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$15.00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$14</a:t>
                      </a:r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Costo de Venta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$225,000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$236,250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$247,500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$288,750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Utilidad Bruta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$112,500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$118,125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$103,125</a:t>
                      </a:r>
                      <a:endParaRPr lang="es-ES_tradn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$123,750</a:t>
                      </a:r>
                      <a:endParaRPr lang="es-ES_tradnl" b="1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Margen de Ut.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30%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30%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25%</a:t>
                      </a:r>
                      <a:endParaRPr lang="es-ES_tradnl" b="1" i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i="1" dirty="0" smtClean="0"/>
                        <a:t>24%</a:t>
                      </a:r>
                      <a:endParaRPr lang="es-ES_tradnl" b="1" i="1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Diferencial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$5,625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($9,375)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$11,250</a:t>
                      </a:r>
                      <a:endParaRPr lang="es-ES_tradnl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Elaborar Matriz de Perfil Competitivo</a:t>
            </a:r>
            <a:endParaRPr lang="en-US" dirty="0"/>
          </a:p>
        </p:txBody>
      </p:sp>
      <p:pic>
        <p:nvPicPr>
          <p:cNvPr id="11266" name="Picture 2" descr="http://2.bp.blogspot.com/_ryo1jJRC0qM/TPZuRFraVMI/AAAAAAAAADU/5xBR0wbigow/s1600/PZ1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9" y="2204864"/>
            <a:ext cx="8311748" cy="25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67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Importancia del Valor percibido</a:t>
            </a:r>
            <a:endParaRPr lang="en-US" dirty="0"/>
          </a:p>
        </p:txBody>
      </p:sp>
      <p:pic>
        <p:nvPicPr>
          <p:cNvPr id="13314" name="Picture 2" descr="http://blogs.icemd.com/blog-customer-centric-marketing/wp-content/uploads/sites/701/Valor-percibid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87" y="1556792"/>
            <a:ext cx="33718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estion-comercial.com/wp-content/uploads/2013/01/100-idea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" y="4221088"/>
            <a:ext cx="8279904" cy="20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104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</a:t>
            </a:r>
            <a:r>
              <a:rPr lang="es-SV" dirty="0" smtClean="0"/>
              <a:t>l Precio de una taza de café</a:t>
            </a:r>
            <a:endParaRPr lang="en-US" dirty="0"/>
          </a:p>
        </p:txBody>
      </p:sp>
      <p:pic>
        <p:nvPicPr>
          <p:cNvPr id="14338" name="Picture 2" descr="http://www.expoknews.com/wp-content/uploads/2014/03/starbucks-lg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2236"/>
            <a:ext cx="1872208" cy="16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ivotassenota.files.wordpress.com/2012/03/coffec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79529"/>
            <a:ext cx="1840333" cy="18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lascascadas.com.sv/uploaded/Mister%20Don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3" y="4354040"/>
            <a:ext cx="2650559" cy="1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dyhecho.com/wp-content/uploads/2011/04/el-rosario-logo-300x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58301"/>
            <a:ext cx="3059254" cy="16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www.tecoloco.com.gt/logo.axd?image=63422567211821250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57" y="4137459"/>
            <a:ext cx="1975495" cy="18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pixabay.com/static/uploads/photo/2014/04/03/11/54/coffee-312521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1230068" cy="10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52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Ciclo de Vida del Producto</a:t>
            </a:r>
            <a:endParaRPr lang="es-ES_tradnl" dirty="0"/>
          </a:p>
        </p:txBody>
      </p:sp>
      <p:pic>
        <p:nvPicPr>
          <p:cNvPr id="45058" name="Picture 2" descr="http://4.bp.blogspot.com/-NF5PspdNVW8/TfmtLBmcxkI/AAAAAAAAARM/vU_A6t3I6SI/s1600/ciclo_vida_produc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22467" cy="482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Recomendaciones…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El Plan de Marketing es un documento guía: </a:t>
            </a:r>
            <a:r>
              <a:rPr lang="es-SV" b="1" i="1" dirty="0" smtClean="0"/>
              <a:t>Úselo</a:t>
            </a:r>
            <a:r>
              <a:rPr lang="es-SV" dirty="0" smtClean="0"/>
              <a:t>.</a:t>
            </a:r>
          </a:p>
          <a:p>
            <a:r>
              <a:rPr lang="es-SV" dirty="0" smtClean="0"/>
              <a:t>Debe ser conocido por todos : </a:t>
            </a:r>
            <a:r>
              <a:rPr lang="es-SV" b="1" i="1" dirty="0" smtClean="0"/>
              <a:t>Comuníquelo</a:t>
            </a:r>
            <a:r>
              <a:rPr lang="es-SV" dirty="0" smtClean="0"/>
              <a:t>.</a:t>
            </a:r>
          </a:p>
          <a:p>
            <a:r>
              <a:rPr lang="es-SV" dirty="0" smtClean="0"/>
              <a:t>Requiere determinación: </a:t>
            </a:r>
            <a:r>
              <a:rPr lang="es-SV" b="1" i="1" dirty="0" smtClean="0"/>
              <a:t>Impleméntelo</a:t>
            </a:r>
            <a:r>
              <a:rPr lang="es-SV" dirty="0" smtClean="0"/>
              <a:t>.</a:t>
            </a:r>
          </a:p>
          <a:p>
            <a:r>
              <a:rPr lang="es-SV" dirty="0" smtClean="0"/>
              <a:t>Requiere de un líder: </a:t>
            </a:r>
            <a:r>
              <a:rPr lang="es-SV" b="1" i="1" dirty="0" smtClean="0"/>
              <a:t>Supervíselo</a:t>
            </a:r>
            <a:r>
              <a:rPr lang="es-SV" dirty="0" smtClean="0"/>
              <a:t>.</a:t>
            </a:r>
          </a:p>
          <a:p>
            <a:r>
              <a:rPr lang="es-SV" dirty="0" smtClean="0"/>
              <a:t>Debe dar resultados: </a:t>
            </a:r>
            <a:r>
              <a:rPr lang="es-SV" b="1" i="1" dirty="0" smtClean="0"/>
              <a:t>Mídalo</a:t>
            </a:r>
          </a:p>
          <a:p>
            <a:endParaRPr lang="es-SV" dirty="0" smtClean="0"/>
          </a:p>
        </p:txBody>
      </p:sp>
    </p:spTree>
    <p:extLst>
      <p:ext uri="{BB962C8B-B14F-4D97-AF65-F5344CB8AC3E}">
        <p14:creationId xmlns:p14="http://schemas.microsoft.com/office/powerpoint/2010/main" val="4507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Biblia contiene el Plan de 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“Nunca</a:t>
            </a:r>
            <a:r>
              <a:rPr lang="es-ES" sz="3200" dirty="0"/>
              <a:t> se apartará de tu boca </a:t>
            </a:r>
            <a:r>
              <a:rPr lang="es-ES" sz="3200" b="1" i="1" dirty="0"/>
              <a:t>este libro de la ley,</a:t>
            </a:r>
            <a:r>
              <a:rPr lang="es-ES" sz="3200" dirty="0"/>
              <a:t> sino que de día y de noche meditarás en él, para que </a:t>
            </a:r>
            <a:r>
              <a:rPr lang="es-ES" sz="3200" b="1" i="1" dirty="0"/>
              <a:t>guardes y hagas </a:t>
            </a:r>
            <a:r>
              <a:rPr lang="es-ES" sz="3200" dirty="0"/>
              <a:t>conforme a todo lo que en él está escrito; porque entonces </a:t>
            </a:r>
            <a:r>
              <a:rPr lang="es-ES" sz="3200" b="1" i="1" dirty="0"/>
              <a:t>harás prosperar tu camino</a:t>
            </a:r>
            <a:r>
              <a:rPr lang="es-ES" sz="3200" dirty="0"/>
              <a:t>, y todo te saldrá bien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Josué 1:8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65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 la Guía para el diario vivir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“Lámpara </a:t>
            </a:r>
            <a:r>
              <a:rPr lang="es-ES" sz="3600" dirty="0"/>
              <a:t>es a mis pies tu palabra,</a:t>
            </a:r>
            <a:br>
              <a:rPr lang="es-ES" sz="3600" dirty="0"/>
            </a:br>
            <a:r>
              <a:rPr lang="es-ES" sz="3600" dirty="0"/>
              <a:t>    Y lumbrera a mi camino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Salmos 110:105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89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 Eterna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es-ES" sz="3600" dirty="0" smtClean="0"/>
              <a:t>“</a:t>
            </a:r>
            <a:r>
              <a:rPr lang="es-ES" sz="3600" b="1" i="1" dirty="0" smtClean="0"/>
              <a:t>Para </a:t>
            </a:r>
            <a:r>
              <a:rPr lang="es-ES" sz="3600" b="1" i="1" dirty="0"/>
              <a:t>siempre</a:t>
            </a:r>
            <a:r>
              <a:rPr lang="es-ES" sz="3600" dirty="0"/>
              <a:t>, oh Jehová,</a:t>
            </a:r>
            <a:br>
              <a:rPr lang="es-ES" sz="3600" dirty="0"/>
            </a:br>
            <a:r>
              <a:rPr lang="es-ES" sz="3600" dirty="0"/>
              <a:t>    Permanece tu palabra en los cielos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Salmos 119:89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85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 el Pan Espiritual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“El </a:t>
            </a:r>
            <a:r>
              <a:rPr lang="es-ES" sz="3200" dirty="0"/>
              <a:t>respondió y dijo: Escrito está: No sólo de pan vivirá el hombre, sino </a:t>
            </a:r>
            <a:r>
              <a:rPr lang="es-ES" sz="3200" b="1" i="1" dirty="0"/>
              <a:t>de toda palabra </a:t>
            </a:r>
            <a:r>
              <a:rPr lang="es-ES" sz="3200" dirty="0"/>
              <a:t>que sale de la boca </a:t>
            </a:r>
            <a:r>
              <a:rPr lang="es-ES" sz="3200" dirty="0" smtClean="0"/>
              <a:t>de Dios.”</a:t>
            </a:r>
          </a:p>
          <a:p>
            <a:pPr lvl="1"/>
            <a:r>
              <a:rPr lang="es-ES" dirty="0" smtClean="0"/>
              <a:t>Mateo 4:4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3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¿POR QUÉ ESCOGER SU PRODUCTO?</a:t>
            </a:r>
            <a:endParaRPr lang="es-ES_tradnl" dirty="0"/>
          </a:p>
        </p:txBody>
      </p:sp>
      <p:pic>
        <p:nvPicPr>
          <p:cNvPr id="58370" name="Picture 2" descr="http://infogei.com.ar/uploads/cables/20130801144611_compras_de_supermercad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886" y="1628800"/>
            <a:ext cx="6450132" cy="38492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5934656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Si cree que tiene las razones correctas: Por qué entonces no vende más?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Nos libra de la contaminación del pecado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es-ES" sz="3600" dirty="0"/>
              <a:t>¿Con qué limpiará el joven su camino?</a:t>
            </a:r>
            <a:br>
              <a:rPr lang="es-ES" sz="3600" dirty="0"/>
            </a:br>
            <a:r>
              <a:rPr lang="es-ES" sz="3600" dirty="0"/>
              <a:t>    Con </a:t>
            </a:r>
            <a:r>
              <a:rPr lang="es-ES" sz="3600" b="1" i="1" dirty="0"/>
              <a:t>guardar tu palabra</a:t>
            </a:r>
            <a:r>
              <a:rPr lang="es-ES" sz="3600" dirty="0" smtClean="0"/>
              <a:t>.</a:t>
            </a:r>
          </a:p>
          <a:p>
            <a:pPr lvl="1"/>
            <a:r>
              <a:rPr lang="es-ES" dirty="0" smtClean="0"/>
              <a:t>Salmos 119:9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872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Trae Sanidad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“Pero </a:t>
            </a:r>
            <a:r>
              <a:rPr lang="es-ES" sz="3600" dirty="0"/>
              <a:t>clamaron a Jehová en su </a:t>
            </a:r>
            <a:r>
              <a:rPr lang="es-ES" sz="3600" dirty="0" smtClean="0"/>
              <a:t>angustia, y </a:t>
            </a:r>
            <a:r>
              <a:rPr lang="es-ES" sz="3600" dirty="0"/>
              <a:t>los libró de sus </a:t>
            </a:r>
            <a:r>
              <a:rPr lang="es-ES" sz="3600" dirty="0" smtClean="0"/>
              <a:t>aflicciones. </a:t>
            </a:r>
            <a:r>
              <a:rPr lang="es-ES" sz="3600" b="1" i="1" dirty="0" smtClean="0"/>
              <a:t>Envió </a:t>
            </a:r>
            <a:r>
              <a:rPr lang="es-ES" sz="3600" b="1" i="1" dirty="0"/>
              <a:t>su palabra, y los </a:t>
            </a:r>
            <a:r>
              <a:rPr lang="es-ES" sz="3600" b="1" i="1" dirty="0" err="1" smtClean="0"/>
              <a:t>sanó</a:t>
            </a:r>
            <a:r>
              <a:rPr lang="es-ES" sz="3600" dirty="0" err="1" smtClean="0"/>
              <a:t>,y</a:t>
            </a:r>
            <a:r>
              <a:rPr lang="es-ES" sz="3600" dirty="0" smtClean="0"/>
              <a:t> </a:t>
            </a:r>
            <a:r>
              <a:rPr lang="es-ES" sz="3600" dirty="0"/>
              <a:t>los libró de su ruina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Salmo 107:19-20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38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Trae delicia al que medita en 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“!!</a:t>
            </a:r>
            <a:r>
              <a:rPr lang="es-ES" sz="3600" b="1" i="1" dirty="0"/>
              <a:t>Cuán dulces </a:t>
            </a:r>
            <a:r>
              <a:rPr lang="es-ES" sz="3600" dirty="0"/>
              <a:t>son a mi paladar </a:t>
            </a:r>
            <a:r>
              <a:rPr lang="es-ES" sz="3600" b="1" i="1" dirty="0"/>
              <a:t>tus palabras</a:t>
            </a:r>
            <a:r>
              <a:rPr lang="es-ES" sz="3600" dirty="0"/>
              <a:t>! Más que la miel a mi boca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Salmos 119:103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501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Trae Esperanza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es-ES" sz="3600" dirty="0" smtClean="0"/>
              <a:t>“Esperé </a:t>
            </a:r>
            <a:r>
              <a:rPr lang="es-ES" sz="3600" dirty="0"/>
              <a:t>yo a Jehová, esperó mi alma; En </a:t>
            </a:r>
            <a:r>
              <a:rPr lang="es-ES" sz="3600" b="1" i="1" dirty="0"/>
              <a:t>su palabra</a:t>
            </a:r>
            <a:r>
              <a:rPr lang="es-ES" sz="3600" dirty="0"/>
              <a:t> </a:t>
            </a:r>
            <a:r>
              <a:rPr lang="es-ES" sz="3600" b="1" i="1" dirty="0"/>
              <a:t>he esperado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Salmos 130:5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835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Trae  Vida al Corazón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es-ES" sz="3600" dirty="0" smtClean="0"/>
              <a:t>“Afligido </a:t>
            </a:r>
            <a:r>
              <a:rPr lang="es-ES" sz="3600" dirty="0"/>
              <a:t>estoy en gran manera; </a:t>
            </a:r>
            <a:r>
              <a:rPr lang="es-ES" sz="3600" b="1" i="1" dirty="0"/>
              <a:t>Vivifícame</a:t>
            </a:r>
            <a:r>
              <a:rPr lang="es-ES" sz="3600" dirty="0"/>
              <a:t>, oh Jehová, conforme a tu </a:t>
            </a:r>
            <a:r>
              <a:rPr lang="es-ES" sz="3600" b="1" dirty="0"/>
              <a:t>palabra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Salmos 119:107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367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Trae entendimiento y luz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/>
          <a:lstStyle/>
          <a:p>
            <a:r>
              <a:rPr lang="es-ES" sz="3600" dirty="0" smtClean="0"/>
              <a:t>“La </a:t>
            </a:r>
            <a:r>
              <a:rPr lang="es-ES" sz="3600" dirty="0"/>
              <a:t>exposición de tus palabras </a:t>
            </a:r>
            <a:r>
              <a:rPr lang="es-ES" sz="3600" b="1" i="1" dirty="0"/>
              <a:t>alumbra</a:t>
            </a:r>
            <a:r>
              <a:rPr lang="es-ES" sz="3600" dirty="0"/>
              <a:t>; Hace </a:t>
            </a:r>
            <a:r>
              <a:rPr lang="es-ES" sz="3600" b="1" i="1" dirty="0"/>
              <a:t>entender</a:t>
            </a:r>
            <a:r>
              <a:rPr lang="es-ES" sz="3600" dirty="0"/>
              <a:t> a los simples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Salmos 119:130</a:t>
            </a:r>
          </a:p>
          <a:p>
            <a:pPr lvl="1"/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644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obtener inteligencia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s-ES" dirty="0"/>
          </a:p>
          <a:p>
            <a:r>
              <a:rPr lang="en-US" sz="3600" dirty="0" smtClean="0"/>
              <a:t>“De </a:t>
            </a:r>
            <a:r>
              <a:rPr lang="en-US" sz="3600" dirty="0" err="1"/>
              <a:t>tus</a:t>
            </a:r>
            <a:r>
              <a:rPr lang="en-US" sz="3600" dirty="0"/>
              <a:t> </a:t>
            </a:r>
            <a:r>
              <a:rPr lang="en-US" sz="3600" dirty="0" err="1"/>
              <a:t>mandamientos</a:t>
            </a:r>
            <a:r>
              <a:rPr lang="en-US" sz="3600" dirty="0"/>
              <a:t> </a:t>
            </a:r>
            <a:r>
              <a:rPr lang="en-US" sz="3600" b="1" i="1" dirty="0"/>
              <a:t>he </a:t>
            </a:r>
            <a:r>
              <a:rPr lang="en-US" sz="3600" b="1" i="1" dirty="0" err="1"/>
              <a:t>adquirido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inteligencia</a:t>
            </a:r>
            <a:r>
              <a:rPr lang="en-US" sz="3600" dirty="0" smtClean="0"/>
              <a:t>;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/>
              <a:t>tanto</a:t>
            </a:r>
            <a:r>
              <a:rPr lang="en-US" sz="3600" dirty="0"/>
              <a:t>, he </a:t>
            </a:r>
            <a:r>
              <a:rPr lang="en-US" sz="3600" dirty="0" err="1"/>
              <a:t>aborrecido</a:t>
            </a:r>
            <a:r>
              <a:rPr lang="en-US" sz="3600" dirty="0"/>
              <a:t> </a:t>
            </a:r>
            <a:r>
              <a:rPr lang="en-US" sz="3600" dirty="0" err="1"/>
              <a:t>todo</a:t>
            </a:r>
            <a:r>
              <a:rPr lang="en-US" sz="3600" dirty="0"/>
              <a:t> </a:t>
            </a:r>
            <a:r>
              <a:rPr lang="en-US" sz="3600" dirty="0" err="1"/>
              <a:t>camino</a:t>
            </a:r>
            <a:r>
              <a:rPr lang="en-US" sz="3600" dirty="0"/>
              <a:t> de </a:t>
            </a:r>
            <a:r>
              <a:rPr lang="en-US" sz="3600" dirty="0" err="1"/>
              <a:t>mentira</a:t>
            </a:r>
            <a:r>
              <a:rPr lang="en-US" sz="3600" dirty="0" smtClean="0"/>
              <a:t>.”</a:t>
            </a:r>
          </a:p>
          <a:p>
            <a:pPr lvl="1"/>
            <a:r>
              <a:rPr lang="es-SV" dirty="0" smtClean="0"/>
              <a:t>Salmos 119:104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233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producir al ciento por 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“Mas </a:t>
            </a:r>
            <a:r>
              <a:rPr lang="es-ES" sz="3200" dirty="0"/>
              <a:t>el que fue sembrado en buena tierra, éste es el que </a:t>
            </a:r>
            <a:r>
              <a:rPr lang="es-ES" sz="3200" b="1" i="1" dirty="0"/>
              <a:t>oye y entiende la palabra</a:t>
            </a:r>
            <a:r>
              <a:rPr lang="es-ES" sz="3200" dirty="0"/>
              <a:t>, y da fruto; y produce a ciento, a sesenta, y a treinta por uno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Mate 13:23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314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Para ordenar nuestro camino y darnos libertad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es-ES" sz="3600" dirty="0" smtClean="0"/>
              <a:t>“</a:t>
            </a:r>
            <a:r>
              <a:rPr lang="es-ES" sz="3600" b="1" i="1" dirty="0" smtClean="0"/>
              <a:t>Ordena </a:t>
            </a:r>
            <a:r>
              <a:rPr lang="es-ES" sz="3600" b="1" i="1" dirty="0"/>
              <a:t>mis pasos </a:t>
            </a:r>
            <a:r>
              <a:rPr lang="es-ES" sz="3600" dirty="0"/>
              <a:t>con tu palabra, Y ninguna iniquidad se enseñoree de mí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Salmos 119:133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922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alegrar el corazón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“La </a:t>
            </a:r>
            <a:r>
              <a:rPr lang="es-ES" sz="3200" dirty="0"/>
              <a:t>ley de Jehová es perfecta, que </a:t>
            </a:r>
            <a:r>
              <a:rPr lang="es-ES" sz="3200" b="1" i="1" dirty="0"/>
              <a:t>convierte el </a:t>
            </a:r>
            <a:r>
              <a:rPr lang="es-ES" sz="3200" b="1" i="1" dirty="0" smtClean="0"/>
              <a:t>alma</a:t>
            </a:r>
            <a:r>
              <a:rPr lang="es-ES" sz="3200" dirty="0" smtClean="0"/>
              <a:t>; El </a:t>
            </a:r>
            <a:r>
              <a:rPr lang="es-ES" sz="3200" dirty="0"/>
              <a:t>testimonio de Jehová es fiel, que </a:t>
            </a:r>
            <a:r>
              <a:rPr lang="es-ES" sz="3200" b="1" i="1" dirty="0"/>
              <a:t>hace sabio al </a:t>
            </a:r>
            <a:r>
              <a:rPr lang="es-ES" sz="3200" b="1" i="1" dirty="0" smtClean="0"/>
              <a:t>sencillo</a:t>
            </a:r>
            <a:r>
              <a:rPr lang="es-ES" sz="3200" dirty="0" smtClean="0"/>
              <a:t>. Los </a:t>
            </a:r>
            <a:r>
              <a:rPr lang="es-ES" sz="3200" dirty="0"/>
              <a:t>mandamientos de Jehová son rectos, que </a:t>
            </a:r>
            <a:r>
              <a:rPr lang="es-ES" sz="3200" b="1" i="1" dirty="0"/>
              <a:t>alegran el </a:t>
            </a:r>
            <a:r>
              <a:rPr lang="es-ES" sz="3200" b="1" i="1" dirty="0" smtClean="0"/>
              <a:t>corazón</a:t>
            </a:r>
            <a:r>
              <a:rPr lang="es-ES" sz="3200" dirty="0" smtClean="0"/>
              <a:t>; El </a:t>
            </a:r>
            <a:r>
              <a:rPr lang="es-ES" sz="3200" dirty="0"/>
              <a:t>precepto de Jehová es puro, </a:t>
            </a:r>
            <a:r>
              <a:rPr lang="es-ES" sz="3200" b="1" i="1" dirty="0"/>
              <a:t>que alumbra los ojos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Salmos 19:7-8</a:t>
            </a:r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2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Quiénes Deben Hacer Marketing?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600" dirty="0" smtClean="0"/>
              <a:t>"</a:t>
            </a:r>
            <a:r>
              <a:rPr lang="es-ES_tradnl" sz="3600" i="1" dirty="0" smtClean="0"/>
              <a:t>No tenemos un departamento de mercadotecnia: </a:t>
            </a:r>
            <a:r>
              <a:rPr lang="es-ES_tradnl" sz="3600" b="1" i="1" dirty="0" smtClean="0"/>
              <a:t>tenemos un departamento de clientes</a:t>
            </a:r>
            <a:r>
              <a:rPr lang="es-ES_tradnl" sz="3600" b="1" dirty="0" smtClean="0"/>
              <a:t>"</a:t>
            </a:r>
            <a:r>
              <a:rPr lang="es-ES_tradnl" sz="3600" dirty="0" smtClean="0"/>
              <a:t> </a:t>
            </a:r>
          </a:p>
          <a:p>
            <a:pPr lvl="1"/>
            <a:r>
              <a:rPr lang="es-ES_tradnl" sz="3100" dirty="0" smtClean="0"/>
              <a:t> Director General de </a:t>
            </a:r>
            <a:r>
              <a:rPr lang="es-ES_tradnl" sz="3100" dirty="0" err="1" smtClean="0"/>
              <a:t>Southwest</a:t>
            </a:r>
            <a:r>
              <a:rPr lang="es-ES_tradnl" sz="3100" dirty="0" smtClean="0"/>
              <a:t> Airlines, </a:t>
            </a:r>
            <a:r>
              <a:rPr lang="es-ES_tradnl" sz="3100" dirty="0" err="1" smtClean="0"/>
              <a:t>Hell</a:t>
            </a:r>
            <a:r>
              <a:rPr lang="es-ES_tradnl" sz="3100" dirty="0" smtClean="0"/>
              <a:t> </a:t>
            </a:r>
            <a:r>
              <a:rPr lang="es-ES_tradnl" sz="3100" dirty="0" err="1" smtClean="0"/>
              <a:t>Kellner</a:t>
            </a:r>
            <a:r>
              <a:rPr lang="es-ES_tradnl" sz="3100" dirty="0" smtClean="0"/>
              <a:t> </a:t>
            </a:r>
          </a:p>
          <a:p>
            <a:pPr>
              <a:buNone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obtener la 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“Escudriñad </a:t>
            </a:r>
            <a:r>
              <a:rPr lang="es-ES" sz="3200" dirty="0"/>
              <a:t>las Escrituras; porque a vosotros os parece que </a:t>
            </a:r>
            <a:r>
              <a:rPr lang="es-ES" sz="3200" b="1" i="1" dirty="0"/>
              <a:t>en ellas tenéis la vida eterna</a:t>
            </a:r>
            <a:r>
              <a:rPr lang="es-ES" sz="3200" dirty="0"/>
              <a:t>; y ellas son las que dan testimonio de mí</a:t>
            </a:r>
            <a:r>
              <a:rPr lang="es-ES" sz="3200" dirty="0" smtClean="0"/>
              <a:t>;”</a:t>
            </a:r>
          </a:p>
          <a:p>
            <a:pPr lvl="1"/>
            <a:r>
              <a:rPr lang="es-ES" dirty="0" smtClean="0"/>
              <a:t>Juan 5:39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662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Está en el Plan de 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“El </a:t>
            </a:r>
            <a:r>
              <a:rPr lang="es-ES" sz="3200" dirty="0"/>
              <a:t>Señor no retarda su promesa, según algunos la tienen por tardanza, sino que es paciente para con nosotros, </a:t>
            </a:r>
            <a:r>
              <a:rPr lang="es-ES" sz="3200" b="1" i="1" dirty="0"/>
              <a:t>no queriendo que ninguno perezca</a:t>
            </a:r>
            <a:r>
              <a:rPr lang="es-ES" sz="3200" dirty="0"/>
              <a:t>, sino que todos procedan al arrepentimiento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2 Pedro 3:9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099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Dios le está invitando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600" dirty="0" smtClean="0"/>
              <a:t>“Inclinad vuestro oído, y </a:t>
            </a:r>
            <a:r>
              <a:rPr lang="es-ES_tradnl" sz="3600" b="1" i="1" dirty="0" smtClean="0"/>
              <a:t>venid a mí</a:t>
            </a:r>
            <a:r>
              <a:rPr lang="es-ES_tradnl" sz="3600" dirty="0" smtClean="0"/>
              <a:t>; oíd, y </a:t>
            </a:r>
            <a:r>
              <a:rPr lang="es-ES_tradnl" sz="3600" b="1" i="1" dirty="0" smtClean="0"/>
              <a:t>vivirá vuestra alma</a:t>
            </a:r>
            <a:r>
              <a:rPr lang="es-ES_tradnl" sz="3600" dirty="0" smtClean="0"/>
              <a:t>; y haré con vosotros pacto eterno, las misericordias firmes a David.”</a:t>
            </a:r>
          </a:p>
          <a:p>
            <a:pPr marL="822960" lvl="3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_tradnl" sz="3000" dirty="0" smtClean="0"/>
              <a:t>Isaías 55:3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89090" name="AutoShape 2" descr="data:image/jpeg;base64,/9j/4AAQSkZJRgABAQAAAQABAAD/2wCEAAkGBhASDxAODw8PDw0NDg0PDQ8NDw8PDw8PFBAVFBQQFBIXGyYeFxkkGRISHy8gJCcpLCwsFR4xNTAqNSYrLCkBCQoKDgwOFw8PGikkHR0sLCkpKSwsKSwpLCwsLCosLCkpLCksKSkpKSksLCwsLCksLCwpLCwsKSwpKSksKSkpLP/AABEIALoBDwMBIgACEQEDEQH/xAAbAAABBQEBAAAAAAAAAAAAAAAAAQIDBQYEB//EADsQAAIBAgQDBAgFAwMFAAAAAAABAgMRBAUhURIxQQYTYXEVIjJSgZGhsRQjQmLBctHwBzPhJEOCkpP/xAAaAQACAwEBAAAAAAAAAAAAAAAAAQIDBAUG/8QAKhEAAgIBBAMAAAUFAQAAAAAAAAECEQMEEiFREzFBBRQicZEyM1JhgUL/2gAMAwEAAhEDEQA/AMeh0QsKkck7yQ4LghRDBMAFEAXFEFSAYoBYWwgEHJCJBOainKTSS5tuyXxAY5IcolLi+1NGF1C9SS91WjfzZTx7X10rWg/Fx1+5dHBOXwolqMcXVm0SAzeXdrOKdqvBCFuevM0dGtGcVKElKL5OLTRXOEoey2GSM1+li2Cw6xz43H06MVKpLhTaS6tvyIK2+Cb4XJNwhYdFppNNNNJprk0+o7hFY6I7CEvCJwhYURiWJeAa4hYUR2AfwhwjsQywjQ+wcIWBHYSxLYThCwIwsSWEsMKI7BYe0IwFRFGmx6pFlPBbIbHBMq8hd4yvlSG92W7wBC8vYLIPxlfwCqkdjwTGfhWPeLxkCpDlSJvw8gVCQbw2ESoi9wyeNBk0KEhbx+M5fw9k23ZJNtvkklqYLPc6daTjFtUYv1Y7/uZvO0FKSwdd6/7T5adUeXM3aNKVyZzdfJwqK+iAIB0DkinZl2aVKMlKEnz1j+mS2aOIBNJqmSjJxdo22F7aUWvzIypvw9dfPmZzPM2deq5aqnHSmto7+bKwCuGGEHaLsmonOO1llgM/r0VwwnePuzXFH4bFrDtzU60qb8nNfyZgByxQly0RjnyR4TNxge2lGTSqRlSb/V7cfj1RoKc4ySlFqUWrpp3TW9zyhMuuzufyoT4JNuhJ+svdfvIzZdMquBsw6x3U/wCTfWGtCwmmk0000mmtU0+oNnPOmNsJYdcS4wEsJYcABQ2wlh4AFDLCcJIIAUROI1omaGtDsVE8c3RMs3iVSyaoPjk9QrcYFqeQs3nMQWbwOBZJPcX0FPcVY+x3kLFZnT3RJHG0n1RU+gp7h6EnuLbDslun0XCxNLdCqtT3RULJqm49ZNU3Ftj2PdLot41ae6OmmovYpqOUT6ssKOFcepXJL4yab6Ez5044SvKavBUZ3W91ZL52PFWe3YvBwqUp0p6wqRcZWevmjyHO8nnh6rpz84SXKUejR0fw+SSlH6cn8ShJ7ZfEVoC2EOqcUAAAAAAAAAAAABUIAAansxn/AA2oVX6l/wAuT/S3+l+H2Nbc8thI2PZjOOOPcTd5xX5bf6o+75owajD/AOkdXS57/Q/+GguJcVoQxG8LhcQAALhcBLgAtw4hGxLgArkNcgG3HQjp9KPYX0rLY4EKhbI9EvJLssFm0tg9LS2OBALZHoPJLs7/AEtLZCrNpbI4ADZHoPJLssVm8th3peWxWii2RH5JdnfLNJEbx89zlFDahOTZ0fjJbs48wwkK6SqxUrX4XyavsyUCS4doT5VMztXsdB34ZtPXhbXyvuUOPyOtSfrRbSV+KCbil4u2h6CJKKaaeqaaa3TNMNTOPvkyZNLCXrg8vsFjZVsqoYWnVrOPet+rCNVRaTb0S/v4GSxWIc5OTUY36QioxXgkjfDIp+vRzMuLx8N8kIABYUgAAAAAAACpk+GxDhKM4u0otNPZnOKmJqyUZUz0vLsaqtKNRdV6y2kuaOgxfZbNeCp3Un6lVpeU+j/g2tjk5ceyVHdw5PJGxBB1gsVFo2wWHWCwBQywvAxw6M7AOghg2yRZcwWLaD8cyH6ia2FaKhALikcAgCAcKIhb9ei5vYQxRUV9TPsNHR1ov+m8vsiywXDVV6c4TX7ZJv5cxyTiraFGUZOkwQvCdsMrluT08rZU8iLljkVqpsXuWXPo5JXb+Zx4rFUKft1acf6pIip36Q3jrls5Fh2SLBy2K/EdssJB2U3Nr3Itr5lfP/UaKUuCi2/0cTSXxLliyy9RKXmwx9yKftfmXFUeHXs0ZPi/dP8A4M4S4mu5zlUl7U5SlLzbuyI7EIbIpHAyz3zcgAAJlYAAAAAAAAAAAA+ErG/7P5sq1Ozf5tNJT/cukjz5M78qzGVGpGpHpzXvRfNFGbHvia9Nm2S/0ejAR0MRGcYzi7xkk0/Ac5o5R2xwg11luNdeO4ASCMjeIjuI663ChD2NGd+txHXW4xEVxeIpaubbHPPNpFyxNlLyxRoe8W4yWJS6malmM9yGWKk+pNYWQedGm9Ixva5ms9zGs5ypyqpwXSnorPpLdjI1XuVleo5ScnzbuX4cSTsyajNcaGXH0a8oNShJxktVKLaa+JGBrMF0Wc+0eLfPE1n/AObIZZ1iHzxFb/6S/ucQpDZHpE/LPt/ydE8yrPSVao095yf8kDm3zbfmNAkkl6IuTftigIAyIogCoACwhc4eWB7tRqKv3nWcUlr4K9rFbi1BSfdOUofpc0oy+KRFSv4TlCldogAAJEAAAAAAAAAHRY0AA0nZ3NWoypN8vWh4bosamOkzJ4HEcE4y6cn5PQ0riYc0EpX2dfTZHKFdCvEy3E797icAjgVcF/IvfvcO/luN4A4R8C5Hd/LcO/luN4B0aLYcD5K2UGM7tly8GKsGT8iKPEUvcsdHCt9C8hglsdEcIthPKSWAoqeEOHM8tlF8cYvgau7LSO5qJYPW47uejSaejTV00CzNOxS06kqZhFHpYssNkNWSvJcEefre1byNVSy6lF8UKcVLdL7bHTKF0Snqv8UV49El/Uyhw2Q0WrSjK9vaUtfPYZi+xslrSqRkukZ+rL58i9VEf3bKfPNPhmn8tjapow+IyatD2qcrbpXXzRySg1zVj0aNJhLBxas4xd07XSfTxLY6vtGeWhT/AKWebAPqws2tm0MN5y2qAAABC3EAAAAAAAAAAAAAAAAAAAdFm1yfDSr0VVjFqz4Xs2ktV4amJPTew2af9FGM3fgqVIxv7ujS+rMesbULR0fw+nkcX6or55bJdGRvBvY2UsZSewx1KL2OYs8ujs+KPZjXhnsN7o2ThRexHLDUP2j8/wDoXiXZk1FbD41bdDUfgqPgNeAo+AeZdB4+mZ+UkQVMQiurZjfkc0qzZrWPsxSyr4XEMajqpYhMzimdOHxFuo5YwjkNApC6HDRxFx88Vw82UbWX7kdqFK6OZo7KNe4nFoaaZOkPQKIhAsocIwsKgA8/zzDcGIqR6cTkvKWq+5XGq7ZYP2KyX7J/dfyZU7GGW6CZ5/Uw2ZGgAALTOAAAAAAAAAAAAAAAAAAAABtuxtS+HlH3aj+qRijZ9hJLu61/fhb/ANWZdV/bZt0P91I0PAw7tnQpIcpo5G5nf2I5O7Yd2yypRizo7mBB5KJrCmUjpsTgfiXTpwIKnAtgWQbxJHmEYM7cPh2yzpZZE7cPgIrY6M8yOZj07+lU8t0IPwMr6Gp/DxtbQhqwhFX0KVnZqeniVeFwMiVZZJu7FqZylohKed66g975BLEuLI6uWNPkduX4Z35D4ZtB8x6zSK9kg5Taqi2MMadplhKCjzOHGYuK5Mrcbj5yehx9zUfUIYvsmE8q9RR1SzdoI5uzilhZLmJTpSvZJsv2xMjlKzszHEKrRnTfNxuv6lqjFNHoeV5RKTvJWXiY3tDlzoYmrS6KV4/0vVfcv0s424L9zHrsT2xyP9itAANxyhTuwWSV60JVKNKVSNNpT7v1pRurp8K1tozhND2Gzr8Pi43dqdaLpT2TesZfBpfNleWUowbj7RbhjGU1GXplBUpOLcZRcWuakmn8mMLvtbnjxOKnU/RD1Kf9K6/F3ZSEoNuKbXJHJFRk1F2gAAJEAAAAAAAABUbfshQ4cO5P/uVG15JJf3Mdg8NKpONOKvKbsv7no+Fwyp04U48oRSXju/mYtZOoqPZ0tBjuTn0T8YneDQscw7A7vGDrPdiKD2J6eCbBtIaTfog717jJSOiWDexFLDy2BNDcJGTjmsh3paZywsTxSN7jHo5ylLsl9K1Og116k+bOrC04N62LSnhYLkkVOcY/C+OOUlyyno5c3zOmOT3LWKS6EsangVSyy+FqxxRUehJdBYZRO5dRxHgSKtfkiHlmT8cCto5M3zZ20sriuZ093K3MY6Ut2Vubf0tUUvSG+jqfWxNRwVNcooh4GdWFVyLb7GvfofHiXJGL/wBQsE+KlXa9pSpy846r6Nm0xmK7tcjKdqcw77DSi0+KnOM438NH9GXaRtZE/hn1kVLFJP37MKIKxDvHlwFTEAAFEAAAAAAAAAWwAIPpU3KSjFNybskldtnbluTVaz9SNoJ+tUlpBfHqabAUsHhedaEqvWbfE15JXsinJmUOFyzTh07nzLhdsl7P5H3EeOdnWmtevAvdXjuW0pW15LdlBmvauChbDy4qj04nF8KXXnzMricbUqO9Scpv9zf26GOOCeV7p8HQlqseBKGNWbuvnuHhLglUXFezteSj5taFjCojyxM3vZzF8eGhfnC8Hd87cvo0Rz6dY4ponpdW8snFl0sQkSRzCxxiGPajoqTR2yzHwGSx3gcgMNiDySMhCkyaFF7Ghp5StiaOXJdDS86M0dKykwmGldaF73dktyWFFRV7EFSpdlLm5svUFBUJccmMuKBEfxD4TsyEVy5eJFokWKxugyWLbOGNW8nFauMU5Pa/JfRjoV4u9nySb8P8syOyie+zp7xklLEtHPxIcnfkKgssoYmElaSOTHZbSlTqRSX5lOcb+LWn1sc9KqpK65D+LxIqO18EnLcqZ5VJatbaDTvzrDcGIqx5JTbXk9V9zkjQk02otpK7aTaS3PRp2kzyUotSceiMAAZAAAAAAAAAVI75Ro04pqSrVnryfdU1s724pfTzK8W4mrJRlRPXx9SdlKcmlyje0V5RWiILiANKvQm2/YtxAABCmy7F05ujP1fV7zR7vhV/4+ZjTWdi814FUovXXvI/K0vsjNqk3jdG3QtLMrNM6TG8IVMTePFoonJiKslZX1bsjkK2egaSO3u/EdDDX6lTCpUb5lphpSXtdVf4f4wkmhxpj62NjG/hzOWrm0VZ3Vn1Mpia8tfWl/ty6vc4XUfHzekYtavR3irmqGlT+mLJrGvhq6uewbceLlfRp8tyKWcU+747p6cr63ul/Ji+J66vl/KGt6L/ADqalpImF6+b+G1o53R4b8au2/pe32+o2v2gpxtqm2r6a28NPP6GKAf5WFkPz869I1VftPFcMoriu9Vysk9V8ehDV7VtwSUbTv8ACyd7+ZmgJrT4+ip6zK/pd4btFOE5z5uorzvqnPW2nRWdvgOw/aWUZVJWt3l3bmlJvn9yiAn4odEFqci+l3W7S1GoxjooxSd9XK3V/AlwnamcacotcUrSUdbWbWj+GvzM+AeGFVQLU5U7s0lDtW4LhUbpOFt2lCMWvodGI7VrgSXtOLvbo+J6fFGTAi9Pjbuia1mVKrL+rntOcuKdGPeS9qbSbWrta+ysQY7tFUnCUFaMJWTjFW9VW0+ZTgSWKKIPUZGqv2KxAAtM4AAAAAAAAAAAAAAAAAAAAE+FxLhJSXNX+qsQADV8DTadou12kqcCh+mMbJbvld/C5LPtFKWvWKi4353TuZ8Cnww6NK1eXsv8Nn7VRO8rK0emsbu9/Hl9TuxPapccor2YxcYu97/mXT+Rk2IJ6eDd0SWtypV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89092" name="Picture 4" descr="http://blogvisionjuvenil.files.wordpress.com/2010/05/7b90dd70539a48c740a7eae51a15f9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96063"/>
            <a:ext cx="3089920" cy="212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Qué es lo que más impacta el comportamiento?</a:t>
            </a:r>
            <a:endParaRPr lang="en-US" dirty="0"/>
          </a:p>
        </p:txBody>
      </p:sp>
      <p:pic>
        <p:nvPicPr>
          <p:cNvPr id="3074" name="Picture 2" descr="http://www.segundoidioma.com/v2/img/otros/testimon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31" y="1844824"/>
            <a:ext cx="73736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2467</TotalTime>
  <Words>2037</Words>
  <Application>Microsoft Office PowerPoint</Application>
  <PresentationFormat>On-screen Show (4:3)</PresentationFormat>
  <Paragraphs>353</Paragraphs>
  <Slides>82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Calibri</vt:lpstr>
      <vt:lpstr>Georgia</vt:lpstr>
      <vt:lpstr>Wingdings</vt:lpstr>
      <vt:lpstr>Wingdings 2</vt:lpstr>
      <vt:lpstr>Civic</vt:lpstr>
      <vt:lpstr>El Plan de Marketing</vt:lpstr>
      <vt:lpstr>¿Qué es el marketing?</vt:lpstr>
      <vt:lpstr>¿Cómo se Resume su Actividad?</vt:lpstr>
      <vt:lpstr>Qué es una buena gestión de Marketing?</vt:lpstr>
      <vt:lpstr>Qué factores afectan mi gestión de Marketing?</vt:lpstr>
      <vt:lpstr>PowerPoint Presentation</vt:lpstr>
      <vt:lpstr>¿POR QUÉ ESCOGER SU PRODUCTO?</vt:lpstr>
      <vt:lpstr>Quiénes Deben Hacer Marketing?</vt:lpstr>
      <vt:lpstr>Qué es lo que más impacta el comportamiento?</vt:lpstr>
      <vt:lpstr>El Marketing según la Biblia</vt:lpstr>
      <vt:lpstr>El Caso de Nicodemo</vt:lpstr>
      <vt:lpstr>Qué es el Plan de Marketing ?</vt:lpstr>
      <vt:lpstr>Dios es Planificador </vt:lpstr>
      <vt:lpstr>Qué contiene el Plan de Marketing</vt:lpstr>
      <vt:lpstr>Criterios para la Creación de un  Plan de Marketing</vt:lpstr>
      <vt:lpstr>El Objetivo Final del Marketing</vt:lpstr>
      <vt:lpstr>Factores que afectan la Utilidad</vt:lpstr>
      <vt:lpstr>Un Principio Bíblico sobre la Utilidad</vt:lpstr>
      <vt:lpstr>La Importancia de Hacer un Plan</vt:lpstr>
      <vt:lpstr>Requisito previo al Plan de Marketing</vt:lpstr>
      <vt:lpstr>La Biblia y la Inv. De Mercados</vt:lpstr>
      <vt:lpstr>Conocer la Tierra</vt:lpstr>
      <vt:lpstr>Conociendo su mercado</vt:lpstr>
      <vt:lpstr>El Plan de Mercadeo</vt:lpstr>
      <vt:lpstr>Defina su Negocio</vt:lpstr>
      <vt:lpstr>Defina la Misión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VISION DE DISNEYLAND</vt:lpstr>
      <vt:lpstr>Desde la perspectiva Bíblica</vt:lpstr>
      <vt:lpstr>Determine el Fundamento de Acción</vt:lpstr>
      <vt:lpstr>Qué dice la Biblia?</vt:lpstr>
      <vt:lpstr>Evaluación Situacional</vt:lpstr>
      <vt:lpstr>Las 5 Fuerzas del Modelo Competitivo</vt:lpstr>
      <vt:lpstr>Caso de Agua Saborizada</vt:lpstr>
      <vt:lpstr>Analizar Tendencias de Ventas</vt:lpstr>
      <vt:lpstr>Tendencias Culturales y Nuevos Hábitos</vt:lpstr>
      <vt:lpstr>Factores que influyen en el plan</vt:lpstr>
      <vt:lpstr>Análisis Externos</vt:lpstr>
      <vt:lpstr>Análisis Internos</vt:lpstr>
      <vt:lpstr>Incluye Segmentar el Mercado</vt:lpstr>
      <vt:lpstr>La segmentación en La Biblia</vt:lpstr>
      <vt:lpstr>Establecer Objetivos</vt:lpstr>
      <vt:lpstr>Objetivos Específicos</vt:lpstr>
      <vt:lpstr>Estrategias de Marketing </vt:lpstr>
      <vt:lpstr>Marketing Mix – 4 P´s de Kotler</vt:lpstr>
      <vt:lpstr>La 5ta P del marketing Mix</vt:lpstr>
      <vt:lpstr>La 6ª y 7ª P del Marketing</vt:lpstr>
      <vt:lpstr>Las otras 4 p´s en caso de emergencia</vt:lpstr>
      <vt:lpstr>1. Estrategia de Producto</vt:lpstr>
      <vt:lpstr>Matriz de Ansoff o Vector de Crecimiento </vt:lpstr>
      <vt:lpstr>PowerPoint Presentation</vt:lpstr>
      <vt:lpstr>PowerPoint Presentation</vt:lpstr>
      <vt:lpstr>Fragmentar el mercado </vt:lpstr>
      <vt:lpstr>2. Estrategia de Precio</vt:lpstr>
      <vt:lpstr>Estableciendo el Precio</vt:lpstr>
      <vt:lpstr>Efectos en las Variables</vt:lpstr>
      <vt:lpstr>Elaborar Matriz de Perfil Competitivo</vt:lpstr>
      <vt:lpstr>La Importancia del Valor percibido</vt:lpstr>
      <vt:lpstr>El Precio de una taza de café</vt:lpstr>
      <vt:lpstr>Ciclo de Vida del Producto</vt:lpstr>
      <vt:lpstr>Recomendaciones…</vt:lpstr>
      <vt:lpstr>La Biblia contiene el Plan de Dios</vt:lpstr>
      <vt:lpstr>Es la Guía para el diario vivir</vt:lpstr>
      <vt:lpstr>Es Eterna</vt:lpstr>
      <vt:lpstr>Es el Pan Espiritual</vt:lpstr>
      <vt:lpstr>Nos libra de la contaminación del pecado</vt:lpstr>
      <vt:lpstr>Trae Sanidad</vt:lpstr>
      <vt:lpstr>Trae delicia al que medita en ella</vt:lpstr>
      <vt:lpstr>Trae Esperanza</vt:lpstr>
      <vt:lpstr>Trae  Vida al Corazón </vt:lpstr>
      <vt:lpstr>Trae entendimiento y luz</vt:lpstr>
      <vt:lpstr>Para obtener inteligencia</vt:lpstr>
      <vt:lpstr>Para producir al ciento por uno</vt:lpstr>
      <vt:lpstr>Para ordenar nuestro camino y darnos libertad</vt:lpstr>
      <vt:lpstr>Para alegrar el corazón</vt:lpstr>
      <vt:lpstr>Para obtener la Salvación</vt:lpstr>
      <vt:lpstr>Está en el Plan de Dios</vt:lpstr>
      <vt:lpstr> Dios le está invitando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crear un plan de mercadeo exitoso.</dc:title>
  <dc:creator>Karla de Hasbun</dc:creator>
  <cp:lastModifiedBy>Guillermo Hasbun</cp:lastModifiedBy>
  <cp:revision>90</cp:revision>
  <dcterms:created xsi:type="dcterms:W3CDTF">2014-01-22T03:19:59Z</dcterms:created>
  <dcterms:modified xsi:type="dcterms:W3CDTF">2015-11-20T06:13:20Z</dcterms:modified>
</cp:coreProperties>
</file>