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handoutMasterIdLst>
    <p:handoutMasterId r:id="rId26"/>
  </p:handoutMasterIdLst>
  <p:sldIdLst>
    <p:sldId id="257" r:id="rId5"/>
    <p:sldId id="286" r:id="rId6"/>
    <p:sldId id="258" r:id="rId7"/>
    <p:sldId id="259" r:id="rId8"/>
    <p:sldId id="276" r:id="rId9"/>
    <p:sldId id="262" r:id="rId10"/>
    <p:sldId id="277" r:id="rId11"/>
    <p:sldId id="264" r:id="rId12"/>
    <p:sldId id="282" r:id="rId13"/>
    <p:sldId id="283" r:id="rId14"/>
    <p:sldId id="278" r:id="rId15"/>
    <p:sldId id="270" r:id="rId16"/>
    <p:sldId id="271" r:id="rId17"/>
    <p:sldId id="272" r:id="rId18"/>
    <p:sldId id="287" r:id="rId19"/>
    <p:sldId id="288" r:id="rId20"/>
    <p:sldId id="289" r:id="rId21"/>
    <p:sldId id="281" r:id="rId22"/>
    <p:sldId id="290" r:id="rId23"/>
    <p:sldId id="285" r:id="rId24"/>
  </p:sldIdLst>
  <p:sldSz cx="11522075" cy="6858000"/>
  <p:notesSz cx="7010400" cy="9223375"/>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62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71D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729" autoAdjust="0"/>
  </p:normalViewPr>
  <p:slideViewPr>
    <p:cSldViewPr showGuides="1">
      <p:cViewPr varScale="1">
        <p:scale>
          <a:sx n="201" d="100"/>
          <a:sy n="201" d="100"/>
        </p:scale>
        <p:origin x="-192" y="-112"/>
      </p:cViewPr>
      <p:guideLst>
        <p:guide orient="horz" pos="2160"/>
        <p:guide pos="362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018"/>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8475" cy="461963"/>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sz="quarter" idx="1"/>
          </p:nvPr>
        </p:nvSpPr>
        <p:spPr>
          <a:xfrm>
            <a:off x="3970338" y="0"/>
            <a:ext cx="3038475" cy="461963"/>
          </a:xfrm>
          <a:prstGeom prst="rect">
            <a:avLst/>
          </a:prstGeom>
        </p:spPr>
        <p:txBody>
          <a:bodyPr vert="horz" lIns="91440" tIns="45720" rIns="91440" bIns="45720" rtlCol="0"/>
          <a:lstStyle>
            <a:lvl1pPr algn="r">
              <a:defRPr sz="1200"/>
            </a:lvl1pPr>
          </a:lstStyle>
          <a:p>
            <a:fld id="{8B20309D-D8E4-436E-8B16-6BD6FDCEF47A}" type="datetimeFigureOut">
              <a:rPr lang="es-ES" smtClean="0"/>
              <a:pPr/>
              <a:t>20/10/16</a:t>
            </a:fld>
            <a:endParaRPr lang="es-ES"/>
          </a:p>
        </p:txBody>
      </p:sp>
      <p:sp>
        <p:nvSpPr>
          <p:cNvPr id="4" name="3 Marcador de pie de página"/>
          <p:cNvSpPr>
            <a:spLocks noGrp="1"/>
          </p:cNvSpPr>
          <p:nvPr>
            <p:ph type="ftr" sz="quarter" idx="2"/>
          </p:nvPr>
        </p:nvSpPr>
        <p:spPr>
          <a:xfrm>
            <a:off x="0" y="8759825"/>
            <a:ext cx="3038475" cy="461963"/>
          </a:xfrm>
          <a:prstGeom prst="rect">
            <a:avLst/>
          </a:prstGeom>
        </p:spPr>
        <p:txBody>
          <a:bodyPr vert="horz" lIns="91440" tIns="45720" rIns="91440" bIns="45720"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970338" y="8759825"/>
            <a:ext cx="3038475" cy="461963"/>
          </a:xfrm>
          <a:prstGeom prst="rect">
            <a:avLst/>
          </a:prstGeom>
        </p:spPr>
        <p:txBody>
          <a:bodyPr vert="horz" lIns="91440" tIns="45720" rIns="91440" bIns="45720" rtlCol="0" anchor="b"/>
          <a:lstStyle>
            <a:lvl1pPr algn="r">
              <a:defRPr sz="1200"/>
            </a:lvl1pPr>
          </a:lstStyle>
          <a:p>
            <a:fld id="{C93F566A-0049-47B4-A881-716E08DD3916}" type="slidenum">
              <a:rPr lang="es-ES" smtClean="0"/>
              <a:pPr/>
              <a:t>‹Nr.›</a:t>
            </a:fld>
            <a:endParaRPr lang="es-ES"/>
          </a:p>
        </p:txBody>
      </p:sp>
    </p:spTree>
    <p:extLst>
      <p:ext uri="{BB962C8B-B14F-4D97-AF65-F5344CB8AC3E}">
        <p14:creationId xmlns:p14="http://schemas.microsoft.com/office/powerpoint/2010/main" val="13822900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1963"/>
          </a:xfrm>
          <a:prstGeom prst="rect">
            <a:avLst/>
          </a:prstGeom>
        </p:spPr>
        <p:txBody>
          <a:bodyPr vert="horz" lIns="91440" tIns="45720" rIns="91440" bIns="45720" rtlCol="0"/>
          <a:lstStyle>
            <a:lvl1pPr algn="l">
              <a:defRPr sz="1200"/>
            </a:lvl1pPr>
          </a:lstStyle>
          <a:p>
            <a:endParaRPr lang="es-SV"/>
          </a:p>
        </p:txBody>
      </p:sp>
      <p:sp>
        <p:nvSpPr>
          <p:cNvPr id="3" name="Date Placeholder 2"/>
          <p:cNvSpPr>
            <a:spLocks noGrp="1"/>
          </p:cNvSpPr>
          <p:nvPr>
            <p:ph type="dt" idx="1"/>
          </p:nvPr>
        </p:nvSpPr>
        <p:spPr>
          <a:xfrm>
            <a:off x="3970338" y="0"/>
            <a:ext cx="3038475" cy="461963"/>
          </a:xfrm>
          <a:prstGeom prst="rect">
            <a:avLst/>
          </a:prstGeom>
        </p:spPr>
        <p:txBody>
          <a:bodyPr vert="horz" lIns="91440" tIns="45720" rIns="91440" bIns="45720" rtlCol="0"/>
          <a:lstStyle>
            <a:lvl1pPr algn="r">
              <a:defRPr sz="1200"/>
            </a:lvl1pPr>
          </a:lstStyle>
          <a:p>
            <a:fld id="{F5870FCA-1C97-4C03-8598-08B17C453D84}" type="datetimeFigureOut">
              <a:rPr lang="es-SV" smtClean="0"/>
              <a:t>20/10/16</a:t>
            </a:fld>
            <a:endParaRPr lang="es-SV"/>
          </a:p>
        </p:txBody>
      </p:sp>
      <p:sp>
        <p:nvSpPr>
          <p:cNvPr id="4" name="Slide Image Placeholder 3"/>
          <p:cNvSpPr>
            <a:spLocks noGrp="1" noRot="1" noChangeAspect="1"/>
          </p:cNvSpPr>
          <p:nvPr>
            <p:ph type="sldImg" idx="2"/>
          </p:nvPr>
        </p:nvSpPr>
        <p:spPr>
          <a:xfrm>
            <a:off x="600075" y="692150"/>
            <a:ext cx="5810250" cy="3459163"/>
          </a:xfrm>
          <a:prstGeom prst="rect">
            <a:avLst/>
          </a:prstGeom>
          <a:noFill/>
          <a:ln w="12700">
            <a:solidFill>
              <a:prstClr val="black"/>
            </a:solidFill>
          </a:ln>
        </p:spPr>
        <p:txBody>
          <a:bodyPr vert="horz" lIns="91440" tIns="45720" rIns="91440" bIns="45720" rtlCol="0" anchor="ctr"/>
          <a:lstStyle/>
          <a:p>
            <a:endParaRPr lang="es-SV"/>
          </a:p>
        </p:txBody>
      </p:sp>
      <p:sp>
        <p:nvSpPr>
          <p:cNvPr id="5" name="Notes Placeholder 4"/>
          <p:cNvSpPr>
            <a:spLocks noGrp="1"/>
          </p:cNvSpPr>
          <p:nvPr>
            <p:ph type="body" sz="quarter" idx="3"/>
          </p:nvPr>
        </p:nvSpPr>
        <p:spPr>
          <a:xfrm>
            <a:off x="701675" y="4381500"/>
            <a:ext cx="5607050" cy="41497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SV"/>
          </a:p>
        </p:txBody>
      </p:sp>
      <p:sp>
        <p:nvSpPr>
          <p:cNvPr id="6" name="Footer Placeholder 5"/>
          <p:cNvSpPr>
            <a:spLocks noGrp="1"/>
          </p:cNvSpPr>
          <p:nvPr>
            <p:ph type="ftr" sz="quarter" idx="4"/>
          </p:nvPr>
        </p:nvSpPr>
        <p:spPr>
          <a:xfrm>
            <a:off x="0" y="8759825"/>
            <a:ext cx="3038475" cy="461963"/>
          </a:xfrm>
          <a:prstGeom prst="rect">
            <a:avLst/>
          </a:prstGeom>
        </p:spPr>
        <p:txBody>
          <a:bodyPr vert="horz" lIns="91440" tIns="45720" rIns="91440" bIns="45720" rtlCol="0" anchor="b"/>
          <a:lstStyle>
            <a:lvl1pPr algn="l">
              <a:defRPr sz="1200"/>
            </a:lvl1pPr>
          </a:lstStyle>
          <a:p>
            <a:endParaRPr lang="es-SV"/>
          </a:p>
        </p:txBody>
      </p:sp>
      <p:sp>
        <p:nvSpPr>
          <p:cNvPr id="7" name="Slide Number Placeholder 6"/>
          <p:cNvSpPr>
            <a:spLocks noGrp="1"/>
          </p:cNvSpPr>
          <p:nvPr>
            <p:ph type="sldNum" sz="quarter" idx="5"/>
          </p:nvPr>
        </p:nvSpPr>
        <p:spPr>
          <a:xfrm>
            <a:off x="3970338" y="8759825"/>
            <a:ext cx="3038475" cy="461963"/>
          </a:xfrm>
          <a:prstGeom prst="rect">
            <a:avLst/>
          </a:prstGeom>
        </p:spPr>
        <p:txBody>
          <a:bodyPr vert="horz" lIns="91440" tIns="45720" rIns="91440" bIns="45720" rtlCol="0" anchor="b"/>
          <a:lstStyle>
            <a:lvl1pPr algn="r">
              <a:defRPr sz="1200"/>
            </a:lvl1pPr>
          </a:lstStyle>
          <a:p>
            <a:fld id="{6E3C9699-C458-421C-BA52-8738F1BCA085}" type="slidenum">
              <a:rPr lang="es-SV" smtClean="0"/>
              <a:t>‹Nr.›</a:t>
            </a:fld>
            <a:endParaRPr lang="es-SV"/>
          </a:p>
        </p:txBody>
      </p:sp>
    </p:spTree>
    <p:extLst>
      <p:ext uri="{BB962C8B-B14F-4D97-AF65-F5344CB8AC3E}">
        <p14:creationId xmlns:p14="http://schemas.microsoft.com/office/powerpoint/2010/main" val="1279563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SV" dirty="0"/>
          </a:p>
        </p:txBody>
      </p:sp>
      <p:sp>
        <p:nvSpPr>
          <p:cNvPr id="4" name="Slide Number Placeholder 3"/>
          <p:cNvSpPr>
            <a:spLocks noGrp="1"/>
          </p:cNvSpPr>
          <p:nvPr>
            <p:ph type="sldNum" sz="quarter" idx="10"/>
          </p:nvPr>
        </p:nvSpPr>
        <p:spPr/>
        <p:txBody>
          <a:bodyPr/>
          <a:lstStyle/>
          <a:p>
            <a:fld id="{6E3C9699-C458-421C-BA52-8738F1BCA085}" type="slidenum">
              <a:rPr lang="es-SV" smtClean="0"/>
              <a:t>12</a:t>
            </a:fld>
            <a:endParaRPr lang="es-SV"/>
          </a:p>
        </p:txBody>
      </p:sp>
    </p:spTree>
    <p:extLst>
      <p:ext uri="{BB962C8B-B14F-4D97-AF65-F5344CB8AC3E}">
        <p14:creationId xmlns:p14="http://schemas.microsoft.com/office/powerpoint/2010/main" val="2520806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SV" dirty="0"/>
          </a:p>
        </p:txBody>
      </p:sp>
      <p:sp>
        <p:nvSpPr>
          <p:cNvPr id="4" name="Slide Number Placeholder 3"/>
          <p:cNvSpPr>
            <a:spLocks noGrp="1"/>
          </p:cNvSpPr>
          <p:nvPr>
            <p:ph type="sldNum" sz="quarter" idx="10"/>
          </p:nvPr>
        </p:nvSpPr>
        <p:spPr/>
        <p:txBody>
          <a:bodyPr/>
          <a:lstStyle/>
          <a:p>
            <a:fld id="{6E3C9699-C458-421C-BA52-8738F1BCA085}" type="slidenum">
              <a:rPr lang="es-SV" smtClean="0"/>
              <a:t>13</a:t>
            </a:fld>
            <a:endParaRPr lang="es-SV"/>
          </a:p>
        </p:txBody>
      </p:sp>
    </p:spTree>
    <p:extLst>
      <p:ext uri="{BB962C8B-B14F-4D97-AF65-F5344CB8AC3E}">
        <p14:creationId xmlns:p14="http://schemas.microsoft.com/office/powerpoint/2010/main" val="25208067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SV" dirty="0"/>
          </a:p>
        </p:txBody>
      </p:sp>
      <p:sp>
        <p:nvSpPr>
          <p:cNvPr id="4" name="Slide Number Placeholder 3"/>
          <p:cNvSpPr>
            <a:spLocks noGrp="1"/>
          </p:cNvSpPr>
          <p:nvPr>
            <p:ph type="sldNum" sz="quarter" idx="10"/>
          </p:nvPr>
        </p:nvSpPr>
        <p:spPr/>
        <p:txBody>
          <a:bodyPr/>
          <a:lstStyle/>
          <a:p>
            <a:fld id="{6E3C9699-C458-421C-BA52-8738F1BCA085}" type="slidenum">
              <a:rPr lang="es-SV" smtClean="0"/>
              <a:t>14</a:t>
            </a:fld>
            <a:endParaRPr lang="es-SV"/>
          </a:p>
        </p:txBody>
      </p:sp>
    </p:spTree>
    <p:extLst>
      <p:ext uri="{BB962C8B-B14F-4D97-AF65-F5344CB8AC3E}">
        <p14:creationId xmlns:p14="http://schemas.microsoft.com/office/powerpoint/2010/main" val="2520806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SV" dirty="0"/>
          </a:p>
        </p:txBody>
      </p:sp>
      <p:sp>
        <p:nvSpPr>
          <p:cNvPr id="4" name="Slide Number Placeholder 3"/>
          <p:cNvSpPr>
            <a:spLocks noGrp="1"/>
          </p:cNvSpPr>
          <p:nvPr>
            <p:ph type="sldNum" sz="quarter" idx="10"/>
          </p:nvPr>
        </p:nvSpPr>
        <p:spPr/>
        <p:txBody>
          <a:bodyPr/>
          <a:lstStyle/>
          <a:p>
            <a:fld id="{6E3C9699-C458-421C-BA52-8738F1BCA085}" type="slidenum">
              <a:rPr lang="es-SV" smtClean="0"/>
              <a:t>15</a:t>
            </a:fld>
            <a:endParaRPr lang="es-SV"/>
          </a:p>
        </p:txBody>
      </p:sp>
    </p:spTree>
    <p:extLst>
      <p:ext uri="{BB962C8B-B14F-4D97-AF65-F5344CB8AC3E}">
        <p14:creationId xmlns:p14="http://schemas.microsoft.com/office/powerpoint/2010/main" val="1336394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SV" dirty="0"/>
          </a:p>
        </p:txBody>
      </p:sp>
      <p:sp>
        <p:nvSpPr>
          <p:cNvPr id="4" name="Slide Number Placeholder 3"/>
          <p:cNvSpPr>
            <a:spLocks noGrp="1"/>
          </p:cNvSpPr>
          <p:nvPr>
            <p:ph type="sldNum" sz="quarter" idx="10"/>
          </p:nvPr>
        </p:nvSpPr>
        <p:spPr/>
        <p:txBody>
          <a:bodyPr/>
          <a:lstStyle/>
          <a:p>
            <a:fld id="{6E3C9699-C458-421C-BA52-8738F1BCA085}" type="slidenum">
              <a:rPr lang="es-SV" smtClean="0"/>
              <a:t>16</a:t>
            </a:fld>
            <a:endParaRPr lang="es-SV"/>
          </a:p>
        </p:txBody>
      </p:sp>
    </p:spTree>
    <p:extLst>
      <p:ext uri="{BB962C8B-B14F-4D97-AF65-F5344CB8AC3E}">
        <p14:creationId xmlns:p14="http://schemas.microsoft.com/office/powerpoint/2010/main" val="19613350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SV" dirty="0"/>
          </a:p>
        </p:txBody>
      </p:sp>
      <p:sp>
        <p:nvSpPr>
          <p:cNvPr id="4" name="Slide Number Placeholder 3"/>
          <p:cNvSpPr>
            <a:spLocks noGrp="1"/>
          </p:cNvSpPr>
          <p:nvPr>
            <p:ph type="sldNum" sz="quarter" idx="10"/>
          </p:nvPr>
        </p:nvSpPr>
        <p:spPr/>
        <p:txBody>
          <a:bodyPr/>
          <a:lstStyle/>
          <a:p>
            <a:fld id="{6E3C9699-C458-421C-BA52-8738F1BCA085}" type="slidenum">
              <a:rPr lang="es-SV" smtClean="0"/>
              <a:t>17</a:t>
            </a:fld>
            <a:endParaRPr lang="es-SV"/>
          </a:p>
        </p:txBody>
      </p:sp>
    </p:spTree>
    <p:extLst>
      <p:ext uri="{BB962C8B-B14F-4D97-AF65-F5344CB8AC3E}">
        <p14:creationId xmlns:p14="http://schemas.microsoft.com/office/powerpoint/2010/main" val="35207073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SV" dirty="0"/>
          </a:p>
        </p:txBody>
      </p:sp>
      <p:sp>
        <p:nvSpPr>
          <p:cNvPr id="4" name="Slide Number Placeholder 3"/>
          <p:cNvSpPr>
            <a:spLocks noGrp="1"/>
          </p:cNvSpPr>
          <p:nvPr>
            <p:ph type="sldNum" sz="quarter" idx="10"/>
          </p:nvPr>
        </p:nvSpPr>
        <p:spPr/>
        <p:txBody>
          <a:bodyPr/>
          <a:lstStyle/>
          <a:p>
            <a:fld id="{6E3C9699-C458-421C-BA52-8738F1BCA085}" type="slidenum">
              <a:rPr lang="es-SV" smtClean="0"/>
              <a:t>19</a:t>
            </a:fld>
            <a:endParaRPr lang="es-SV"/>
          </a:p>
        </p:txBody>
      </p:sp>
    </p:spTree>
    <p:extLst>
      <p:ext uri="{BB962C8B-B14F-4D97-AF65-F5344CB8AC3E}">
        <p14:creationId xmlns:p14="http://schemas.microsoft.com/office/powerpoint/2010/main" val="3460926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ítulo y objetos">
    <p:spTree>
      <p:nvGrpSpPr>
        <p:cNvPr id="1" name=""/>
        <p:cNvGrpSpPr/>
        <p:nvPr/>
      </p:nvGrpSpPr>
      <p:grpSpPr>
        <a:xfrm>
          <a:off x="0" y="0"/>
          <a:ext cx="0" cy="0"/>
          <a:chOff x="0" y="0"/>
          <a:chExt cx="0" cy="0"/>
        </a:xfrm>
      </p:grpSpPr>
      <p:sp>
        <p:nvSpPr>
          <p:cNvPr id="2" name="1 Título"/>
          <p:cNvSpPr>
            <a:spLocks noGrp="1"/>
          </p:cNvSpPr>
          <p:nvPr>
            <p:ph type="title" hasCustomPrompt="1"/>
          </p:nvPr>
        </p:nvSpPr>
        <p:spPr>
          <a:xfrm>
            <a:off x="3168749" y="2708920"/>
            <a:ext cx="8088456" cy="490066"/>
          </a:xfrm>
        </p:spPr>
        <p:txBody>
          <a:bodyPr>
            <a:noAutofit/>
          </a:bodyPr>
          <a:lstStyle>
            <a:lvl1pPr>
              <a:defRPr sz="3200" b="1">
                <a:solidFill>
                  <a:schemeClr val="tx2"/>
                </a:solidFill>
              </a:defRPr>
            </a:lvl1pPr>
          </a:lstStyle>
          <a:p>
            <a:r>
              <a:rPr lang="es-SV" dirty="0" smtClean="0"/>
              <a:t>TITULO</a:t>
            </a:r>
            <a:endParaRPr lang="es-SV" dirty="0"/>
          </a:p>
        </p:txBody>
      </p:sp>
      <p:sp>
        <p:nvSpPr>
          <p:cNvPr id="6" name="5 Marcador de número de diapositiva"/>
          <p:cNvSpPr>
            <a:spLocks noGrp="1"/>
          </p:cNvSpPr>
          <p:nvPr>
            <p:ph type="sldNum" sz="quarter" idx="12"/>
          </p:nvPr>
        </p:nvSpPr>
        <p:spPr>
          <a:xfrm>
            <a:off x="-1" y="6453336"/>
            <a:ext cx="11522075" cy="404664"/>
          </a:xfrm>
          <a:gradFill>
            <a:gsLst>
              <a:gs pos="0">
                <a:srgbClr val="8488C4"/>
              </a:gs>
              <a:gs pos="53000">
                <a:srgbClr val="D4DEFF"/>
              </a:gs>
              <a:gs pos="83000">
                <a:srgbClr val="D4DEFF"/>
              </a:gs>
              <a:gs pos="100000">
                <a:srgbClr val="96AB94"/>
              </a:gs>
            </a:gsLst>
            <a:lin ang="5400000" scaled="0"/>
          </a:gradFill>
        </p:spPr>
        <p:txBody>
          <a:bodyPr/>
          <a:lstStyle/>
          <a:p>
            <a:fld id="{F729020E-D38C-469B-B0C8-C7603E07C2A4}" type="slidenum">
              <a:rPr lang="es-SV" smtClean="0"/>
              <a:pPr/>
              <a:t>‹Nr.›</a:t>
            </a:fld>
            <a:endParaRPr lang="es-SV"/>
          </a:p>
        </p:txBody>
      </p:sp>
      <p:sp>
        <p:nvSpPr>
          <p:cNvPr id="10" name="Flowchart: Document 9"/>
          <p:cNvSpPr/>
          <p:nvPr userDrawn="1"/>
        </p:nvSpPr>
        <p:spPr>
          <a:xfrm>
            <a:off x="-1" y="2420888"/>
            <a:ext cx="2808709" cy="1196752"/>
          </a:xfrm>
          <a:prstGeom prst="flowChartDocument">
            <a:avLst/>
          </a:prstGeom>
          <a:solidFill>
            <a:schemeClr val="tx2">
              <a:lumMod val="20000"/>
              <a:lumOff val="80000"/>
            </a:schemeClr>
          </a:solidFill>
          <a:effectLst>
            <a:innerShdw blurRad="393700" dist="482600" dir="16200000">
              <a:schemeClr val="tx2">
                <a:lumMod val="75000"/>
                <a:alpha val="32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TextBox 10"/>
          <p:cNvSpPr txBox="1"/>
          <p:nvPr userDrawn="1"/>
        </p:nvSpPr>
        <p:spPr>
          <a:xfrm>
            <a:off x="0" y="6525344"/>
            <a:ext cx="11522075" cy="369332"/>
          </a:xfrm>
          <a:prstGeom prst="rect">
            <a:avLst/>
          </a:prstGeom>
          <a:noFill/>
        </p:spPr>
        <p:txBody>
          <a:bodyPr wrap="square" rtlCol="0">
            <a:spAutoFit/>
          </a:bodyPr>
          <a:lstStyle/>
          <a:p>
            <a:r>
              <a:rPr lang="es-SV" b="1" dirty="0" smtClean="0">
                <a:latin typeface="Arial Narrow" pitchFamily="34" charset="0"/>
              </a:rPr>
              <a:t>IGLESIA CRISTIANA JOSUE					CONFERENCIAS</a:t>
            </a:r>
            <a:r>
              <a:rPr lang="es-SV" b="1" baseline="0" dirty="0" smtClean="0">
                <a:latin typeface="Arial Narrow" pitchFamily="34" charset="0"/>
              </a:rPr>
              <a:t>: LA BIBLIA Y LOS NEGOCIOS</a:t>
            </a:r>
            <a:endParaRPr lang="es-SV" b="1" dirty="0">
              <a:latin typeface="Arial Narrow" pitchFamily="34" charset="0"/>
            </a:endParaRPr>
          </a:p>
        </p:txBody>
      </p:sp>
    </p:spTree>
    <p:extLst>
      <p:ext uri="{BB962C8B-B14F-4D97-AF65-F5344CB8AC3E}">
        <p14:creationId xmlns:p14="http://schemas.microsoft.com/office/powerpoint/2010/main" val="4120700215"/>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2" name="1 Título"/>
          <p:cNvSpPr>
            <a:spLocks noGrp="1"/>
          </p:cNvSpPr>
          <p:nvPr>
            <p:ph type="title" hasCustomPrompt="1"/>
          </p:nvPr>
        </p:nvSpPr>
        <p:spPr>
          <a:xfrm>
            <a:off x="2857516" y="188640"/>
            <a:ext cx="8088456" cy="490066"/>
          </a:xfrm>
        </p:spPr>
        <p:txBody>
          <a:bodyPr>
            <a:noAutofit/>
          </a:bodyPr>
          <a:lstStyle>
            <a:lvl1pPr>
              <a:defRPr sz="3200" b="1">
                <a:solidFill>
                  <a:schemeClr val="tx2"/>
                </a:solidFill>
              </a:defRPr>
            </a:lvl1pPr>
          </a:lstStyle>
          <a:p>
            <a:r>
              <a:rPr lang="es-ES" dirty="0" smtClean="0"/>
              <a:t>TEMA PRESENTACIÓN</a:t>
            </a:r>
            <a:endParaRPr lang="es-SV" dirty="0"/>
          </a:p>
        </p:txBody>
      </p:sp>
      <p:sp>
        <p:nvSpPr>
          <p:cNvPr id="3" name="2 Marcador de contenido"/>
          <p:cNvSpPr>
            <a:spLocks noGrp="1"/>
          </p:cNvSpPr>
          <p:nvPr>
            <p:ph idx="1"/>
          </p:nvPr>
        </p:nvSpPr>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SV" dirty="0"/>
          </a:p>
        </p:txBody>
      </p:sp>
      <p:sp>
        <p:nvSpPr>
          <p:cNvPr id="6" name="5 Marcador de número de diapositiva"/>
          <p:cNvSpPr>
            <a:spLocks noGrp="1"/>
          </p:cNvSpPr>
          <p:nvPr>
            <p:ph type="sldNum" sz="quarter" idx="12"/>
          </p:nvPr>
        </p:nvSpPr>
        <p:spPr>
          <a:xfrm>
            <a:off x="-1" y="6453336"/>
            <a:ext cx="11522075" cy="404664"/>
          </a:xfrm>
          <a:gradFill>
            <a:gsLst>
              <a:gs pos="0">
                <a:srgbClr val="8488C4"/>
              </a:gs>
              <a:gs pos="53000">
                <a:srgbClr val="D4DEFF"/>
              </a:gs>
              <a:gs pos="83000">
                <a:srgbClr val="D4DEFF"/>
              </a:gs>
              <a:gs pos="100000">
                <a:srgbClr val="96AB94"/>
              </a:gs>
            </a:gsLst>
            <a:lin ang="5400000" scaled="0"/>
          </a:gradFill>
        </p:spPr>
        <p:txBody>
          <a:bodyPr/>
          <a:lstStyle/>
          <a:p>
            <a:fld id="{F729020E-D38C-469B-B0C8-C7603E07C2A4}" type="slidenum">
              <a:rPr lang="es-SV" smtClean="0"/>
              <a:pPr/>
              <a:t>‹Nr.›</a:t>
            </a:fld>
            <a:endParaRPr lang="es-SV"/>
          </a:p>
        </p:txBody>
      </p:sp>
      <p:sp>
        <p:nvSpPr>
          <p:cNvPr id="10" name="Flowchart: Document 9"/>
          <p:cNvSpPr/>
          <p:nvPr userDrawn="1"/>
        </p:nvSpPr>
        <p:spPr>
          <a:xfrm>
            <a:off x="0" y="0"/>
            <a:ext cx="2808709" cy="1196752"/>
          </a:xfrm>
          <a:prstGeom prst="flowChartDocument">
            <a:avLst/>
          </a:prstGeom>
          <a:solidFill>
            <a:schemeClr val="tx2">
              <a:lumMod val="20000"/>
              <a:lumOff val="80000"/>
            </a:schemeClr>
          </a:solidFill>
          <a:effectLst>
            <a:innerShdw blurRad="393700" dist="482600" dir="16200000">
              <a:schemeClr val="tx2">
                <a:lumMod val="75000"/>
                <a:alpha val="32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TextBox 10"/>
          <p:cNvSpPr txBox="1"/>
          <p:nvPr userDrawn="1"/>
        </p:nvSpPr>
        <p:spPr>
          <a:xfrm>
            <a:off x="0" y="6525344"/>
            <a:ext cx="11522075" cy="369332"/>
          </a:xfrm>
          <a:prstGeom prst="rect">
            <a:avLst/>
          </a:prstGeom>
          <a:noFill/>
        </p:spPr>
        <p:txBody>
          <a:bodyPr wrap="square" rtlCol="0">
            <a:spAutoFit/>
          </a:bodyPr>
          <a:lstStyle/>
          <a:p>
            <a:r>
              <a:rPr lang="es-SV" b="1" dirty="0" smtClean="0">
                <a:latin typeface="Arial Narrow" pitchFamily="34" charset="0"/>
              </a:rPr>
              <a:t>IGLESIA CRISTIANA JOSUE					CONFERENCIAS</a:t>
            </a:r>
            <a:r>
              <a:rPr lang="es-SV" b="1" baseline="0" dirty="0" smtClean="0">
                <a:latin typeface="Arial Narrow" pitchFamily="34" charset="0"/>
              </a:rPr>
              <a:t>: LA BIBLIA Y LOS NEGOCIOS</a:t>
            </a:r>
            <a:endParaRPr lang="es-SV" b="1" dirty="0">
              <a:latin typeface="Arial Narrow" pitchFamily="34" charset="0"/>
            </a:endParaRPr>
          </a:p>
        </p:txBody>
      </p:sp>
    </p:spTree>
    <p:extLst>
      <p:ext uri="{BB962C8B-B14F-4D97-AF65-F5344CB8AC3E}">
        <p14:creationId xmlns:p14="http://schemas.microsoft.com/office/powerpoint/2010/main" val="1154130830"/>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576105" y="274638"/>
            <a:ext cx="10369868"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576105" y="1600202"/>
            <a:ext cx="10369868"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2"/>
          </p:nvPr>
        </p:nvSpPr>
        <p:spPr>
          <a:xfrm>
            <a:off x="576104" y="6356352"/>
            <a:ext cx="2688484"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7084B9-7F13-48A2-8365-4AA4CFC28833}" type="datetimeFigureOut">
              <a:rPr lang="es-SV" smtClean="0"/>
              <a:pPr/>
              <a:t>20/10/16</a:t>
            </a:fld>
            <a:endParaRPr lang="es-SV"/>
          </a:p>
        </p:txBody>
      </p:sp>
      <p:sp>
        <p:nvSpPr>
          <p:cNvPr id="5" name="4 Marcador de pie de página"/>
          <p:cNvSpPr>
            <a:spLocks noGrp="1"/>
          </p:cNvSpPr>
          <p:nvPr>
            <p:ph type="ftr" sz="quarter" idx="3"/>
          </p:nvPr>
        </p:nvSpPr>
        <p:spPr>
          <a:xfrm>
            <a:off x="3936709" y="6356352"/>
            <a:ext cx="364865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8257488" y="6356352"/>
            <a:ext cx="268848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29020E-D38C-469B-B0C8-C7603E07C2A4}" type="slidenum">
              <a:rPr lang="es-SV" smtClean="0"/>
              <a:pPr/>
              <a:t>‹Nr.›</a:t>
            </a:fld>
            <a:endParaRPr lang="es-SV"/>
          </a:p>
        </p:txBody>
      </p:sp>
    </p:spTree>
    <p:extLst>
      <p:ext uri="{BB962C8B-B14F-4D97-AF65-F5344CB8AC3E}">
        <p14:creationId xmlns:p14="http://schemas.microsoft.com/office/powerpoint/2010/main" val="3311511435"/>
      </p:ext>
    </p:extLst>
  </p:cSld>
  <p:clrMap bg1="lt1" tx1="dk1" bg2="lt2" tx2="dk2" accent1="accent1" accent2="accent2" accent3="accent3" accent4="accent4" accent5="accent5" accent6="accent6" hlink="hlink" folHlink="folHlink"/>
  <p:sldLayoutIdLst>
    <p:sldLayoutId id="2147483660" r:id="rId1"/>
    <p:sldLayoutId id="2147483650" r:id="rId2"/>
  </p:sldLayoutIdLst>
  <p:timing>
    <p:tnLst>
      <p:par>
        <p:cTn xmlns:p14="http://schemas.microsoft.com/office/powerpoint/2010/mai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5149" y="2708920"/>
            <a:ext cx="8736528" cy="490066"/>
          </a:xfrm>
        </p:spPr>
        <p:txBody>
          <a:bodyPr/>
          <a:lstStyle/>
          <a:p>
            <a:r>
              <a:rPr lang="es-ES" sz="4000" dirty="0" smtClean="0"/>
              <a:t>CREAR UN NEGOCIO: PLANIFICACION, FE E IMPLEMENTACION</a:t>
            </a:r>
            <a:br>
              <a:rPr lang="es-ES" sz="4000" dirty="0" smtClean="0"/>
            </a:br>
            <a:r>
              <a:rPr lang="es-SV" sz="4000" dirty="0" smtClean="0"/>
              <a:t>				21-10-16</a:t>
            </a:r>
            <a:endParaRPr lang="es-SV" sz="4000" dirty="0"/>
          </a:p>
        </p:txBody>
      </p:sp>
      <p:sp>
        <p:nvSpPr>
          <p:cNvPr id="4" name="Rectangle 3"/>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5" name="TextBox 4"/>
          <p:cNvSpPr txBox="1"/>
          <p:nvPr/>
        </p:nvSpPr>
        <p:spPr>
          <a:xfrm>
            <a:off x="144413" y="6525344"/>
            <a:ext cx="11233248" cy="369332"/>
          </a:xfrm>
          <a:prstGeom prst="rect">
            <a:avLst/>
          </a:prstGeom>
          <a:noFill/>
        </p:spPr>
        <p:txBody>
          <a:bodyPr wrap="square" rtlCol="0">
            <a:spAutoFit/>
          </a:bodyPr>
          <a:lstStyle/>
          <a:p>
            <a:r>
              <a:rPr lang="es-SV" b="1" dirty="0" smtClean="0"/>
              <a:t>IGLESIA CRISTIANA JOSUE						</a:t>
            </a:r>
            <a:endParaRPr lang="es-SV" b="1" dirty="0"/>
          </a:p>
        </p:txBody>
      </p:sp>
    </p:spTree>
    <p:extLst>
      <p:ext uri="{BB962C8B-B14F-4D97-AF65-F5344CB8AC3E}">
        <p14:creationId xmlns:p14="http://schemas.microsoft.com/office/powerpoint/2010/main" val="6064541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8709" y="260648"/>
            <a:ext cx="8088456" cy="490066"/>
          </a:xfrm>
        </p:spPr>
        <p:txBody>
          <a:bodyPr/>
          <a:lstStyle/>
          <a:p>
            <a:r>
              <a:rPr lang="es-SV" dirty="0" smtClean="0"/>
              <a:t>AUSENCIA DE CAPACIDAD EMPRESARIAL</a:t>
            </a:r>
            <a:endParaRPr lang="es-SV" dirty="0"/>
          </a:p>
        </p:txBody>
      </p:sp>
      <p:sp>
        <p:nvSpPr>
          <p:cNvPr id="4" name="Rectangle 3"/>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5" name="TextBox 4"/>
          <p:cNvSpPr txBox="1"/>
          <p:nvPr/>
        </p:nvSpPr>
        <p:spPr>
          <a:xfrm>
            <a:off x="936501" y="1124744"/>
            <a:ext cx="10009112" cy="2369880"/>
          </a:xfrm>
          <a:prstGeom prst="rect">
            <a:avLst/>
          </a:prstGeom>
          <a:noFill/>
          <a:ln w="44450" cmpd="sng">
            <a:solidFill>
              <a:schemeClr val="accent1">
                <a:lumMod val="75000"/>
              </a:schemeClr>
            </a:solidFill>
          </a:ln>
        </p:spPr>
        <p:txBody>
          <a:bodyPr wrap="square" rtlCol="0">
            <a:spAutoFit/>
          </a:bodyPr>
          <a:lstStyle/>
          <a:p>
            <a:pPr algn="just"/>
            <a:r>
              <a:rPr lang="es-ES" sz="2800" dirty="0" smtClean="0">
                <a:latin typeface="Berlin Sans FB" panose="020E0602020502020306" pitchFamily="34" charset="0"/>
              </a:rPr>
              <a:t>3. FORMACION FAMILIAR</a:t>
            </a:r>
          </a:p>
          <a:p>
            <a:pPr marL="342900" indent="-342900" algn="just">
              <a:buAutoNum type="arabicPeriod"/>
            </a:pPr>
            <a:endParaRPr lang="es-ES" sz="2400" dirty="0" smtClean="0">
              <a:latin typeface="Berlin Sans FB" panose="020E0602020502020306" pitchFamily="34" charset="0"/>
            </a:endParaRPr>
          </a:p>
          <a:p>
            <a:pPr algn="just"/>
            <a:r>
              <a:rPr lang="es-ES" sz="2400" dirty="0" smtClean="0">
                <a:latin typeface="Berlin Sans FB" panose="020E0602020502020306" pitchFamily="34" charset="0"/>
              </a:rPr>
              <a:t>LA FAMILIA MENTALIZA A SUS HIJOS A PREPARARSE PARA OBTENER UN BUEN EMPLEO. SE DESINCENTIVA LA TOMA DE RIESGO Y SE PROGRAMA AL JOVEN PARA QUE INGRESE A LA VIDA LABORAL EN CALIDAD DE DEPENDENCIA</a:t>
            </a:r>
          </a:p>
        </p:txBody>
      </p:sp>
      <p:sp>
        <p:nvSpPr>
          <p:cNvPr id="7" name="TextBox 6"/>
          <p:cNvSpPr txBox="1"/>
          <p:nvPr/>
        </p:nvSpPr>
        <p:spPr>
          <a:xfrm>
            <a:off x="936501" y="3645024"/>
            <a:ext cx="9880471" cy="2677656"/>
          </a:xfrm>
          <a:prstGeom prst="rect">
            <a:avLst/>
          </a:prstGeom>
          <a:noFill/>
          <a:ln w="44450" cmpd="sng">
            <a:solidFill>
              <a:schemeClr val="accent2">
                <a:lumMod val="75000"/>
              </a:schemeClr>
            </a:solidFill>
          </a:ln>
        </p:spPr>
        <p:txBody>
          <a:bodyPr wrap="square" rtlCol="0">
            <a:spAutoFit/>
          </a:bodyPr>
          <a:lstStyle/>
          <a:p>
            <a:r>
              <a:rPr lang="es-ES" sz="2400" dirty="0">
                <a:latin typeface="Berlin Sans FB" panose="020E0602020502020306" pitchFamily="34" charset="0"/>
              </a:rPr>
              <a:t>UN EMPRESARIO ME DIJO RECIENTEMENTE: </a:t>
            </a:r>
            <a:r>
              <a:rPr lang="es-ES" sz="2400" dirty="0" smtClean="0">
                <a:latin typeface="Berlin Sans FB" panose="020E0602020502020306" pitchFamily="34" charset="0"/>
              </a:rPr>
              <a:t>“YO </a:t>
            </a:r>
            <a:r>
              <a:rPr lang="es-ES" sz="2400" dirty="0">
                <a:latin typeface="Berlin Sans FB" panose="020E0602020502020306" pitchFamily="34" charset="0"/>
              </a:rPr>
              <a:t>ENVIO A MI HIJA A LA ESCUELA PARA QUE APRENDA LAS HABILIDADES QUE LE PERMITIRAN TRABAJAR POR SU CUENTA. NO ESTOY TAN INTERESADO EN QUE SEA LA MEJOR DE SU CLASE, ME INTERESA QUE SE MENTALICE A QUE ELLA TRABAJARA PARA SI </a:t>
            </a:r>
            <a:r>
              <a:rPr lang="es-ES" sz="2400" dirty="0" smtClean="0">
                <a:latin typeface="Berlin Sans FB" panose="020E0602020502020306" pitchFamily="34" charset="0"/>
              </a:rPr>
              <a:t>MISMA</a:t>
            </a:r>
            <a:r>
              <a:rPr lang="es-ES" sz="2400" dirty="0" smtClean="0">
                <a:latin typeface="Berlin Sans FB" panose="020E0602020502020306" pitchFamily="34" charset="0"/>
              </a:rPr>
              <a:t>”</a:t>
            </a:r>
          </a:p>
          <a:p>
            <a:r>
              <a:rPr lang="es-ES" sz="2400" dirty="0">
                <a:latin typeface="Berlin Sans FB" panose="020E0602020502020306" pitchFamily="34" charset="0"/>
              </a:rPr>
              <a:t>	</a:t>
            </a:r>
            <a:endParaRPr lang="en-US" sz="2400" dirty="0">
              <a:latin typeface="Berlin Sans FB" panose="020E0602020502020306" pitchFamily="34" charset="0"/>
            </a:endParaRPr>
          </a:p>
        </p:txBody>
      </p:sp>
    </p:spTree>
    <p:extLst>
      <p:ext uri="{BB962C8B-B14F-4D97-AF65-F5344CB8AC3E}">
        <p14:creationId xmlns:p14="http://schemas.microsoft.com/office/powerpoint/2010/main" val="1841455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5" name="TextBox 4"/>
          <p:cNvSpPr txBox="1"/>
          <p:nvPr/>
        </p:nvSpPr>
        <p:spPr>
          <a:xfrm>
            <a:off x="144413" y="6525344"/>
            <a:ext cx="11233248" cy="369332"/>
          </a:xfrm>
          <a:prstGeom prst="rect">
            <a:avLst/>
          </a:prstGeom>
          <a:noFill/>
        </p:spPr>
        <p:txBody>
          <a:bodyPr wrap="square" rtlCol="0">
            <a:spAutoFit/>
          </a:bodyPr>
          <a:lstStyle/>
          <a:p>
            <a:r>
              <a:rPr lang="es-SV" b="1" dirty="0" smtClean="0"/>
              <a:t>IGLESIA CRISTIANA JOSUE						</a:t>
            </a:r>
            <a:endParaRPr lang="es-SV" b="1" dirty="0"/>
          </a:p>
        </p:txBody>
      </p:sp>
      <p:sp>
        <p:nvSpPr>
          <p:cNvPr id="6" name="Title 5"/>
          <p:cNvSpPr>
            <a:spLocks noGrp="1"/>
          </p:cNvSpPr>
          <p:nvPr>
            <p:ph type="title"/>
          </p:nvPr>
        </p:nvSpPr>
        <p:spPr>
          <a:xfrm>
            <a:off x="2304653" y="188640"/>
            <a:ext cx="8088456" cy="490066"/>
          </a:xfrm>
        </p:spPr>
        <p:txBody>
          <a:bodyPr/>
          <a:lstStyle/>
          <a:p>
            <a:r>
              <a:rPr lang="es-ES" dirty="0" smtClean="0"/>
              <a:t>AGENDA</a:t>
            </a:r>
            <a:endParaRPr lang="en-US" dirty="0"/>
          </a:p>
        </p:txBody>
      </p:sp>
      <p:sp>
        <p:nvSpPr>
          <p:cNvPr id="10" name="TextBox 9"/>
          <p:cNvSpPr txBox="1"/>
          <p:nvPr/>
        </p:nvSpPr>
        <p:spPr>
          <a:xfrm>
            <a:off x="1489400" y="1124744"/>
            <a:ext cx="9433048" cy="5262979"/>
          </a:xfrm>
          <a:prstGeom prst="rect">
            <a:avLst/>
          </a:prstGeom>
          <a:noFill/>
        </p:spPr>
        <p:txBody>
          <a:bodyPr wrap="square" rtlCol="0">
            <a:spAutoFit/>
          </a:bodyPr>
          <a:lstStyle/>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FUNCIONAMIENTO DE LA MENTE DE UN EMPRESARIO</a:t>
            </a:r>
          </a:p>
          <a:p>
            <a:endParaRPr lang="es-SV" sz="2800" dirty="0">
              <a:solidFill>
                <a:schemeClr val="tx2"/>
              </a:solidFill>
              <a:latin typeface="Berlin Sans FB" panose="020E0602020502020306" pitchFamily="34" charset="0"/>
              <a:ea typeface="Arial Unicode MS" pitchFamily="34" charset="-128"/>
              <a:cs typeface="Arial Unicode MS" pitchFamily="34" charset="-128"/>
            </a:endParaRPr>
          </a:p>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PORQUE HAY TAN POCA CAPACIDAD EMPRESARIAL</a:t>
            </a:r>
          </a:p>
          <a:p>
            <a:endParaRPr lang="es-SV" sz="2800" dirty="0">
              <a:solidFill>
                <a:schemeClr val="tx2"/>
              </a:solidFill>
              <a:latin typeface="Berlin Sans FB" panose="020E0602020502020306" pitchFamily="34" charset="0"/>
              <a:ea typeface="Arial Unicode MS" pitchFamily="34" charset="-128"/>
              <a:cs typeface="Arial Unicode MS" pitchFamily="34" charset="-128"/>
            </a:endParaRPr>
          </a:p>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ELEMENTO 1: PLANIFICACION</a:t>
            </a:r>
          </a:p>
          <a:p>
            <a:endParaRPr lang="es-SV" sz="2800" dirty="0">
              <a:solidFill>
                <a:schemeClr val="tx2"/>
              </a:solidFill>
              <a:latin typeface="Berlin Sans FB" panose="020E0602020502020306" pitchFamily="34" charset="0"/>
              <a:ea typeface="Arial Unicode MS" pitchFamily="34" charset="-128"/>
              <a:cs typeface="Arial Unicode MS" pitchFamily="34" charset="-128"/>
            </a:endParaRPr>
          </a:p>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ELEMENTO 2: FE</a:t>
            </a:r>
          </a:p>
          <a:p>
            <a:endParaRPr lang="es-SV" sz="2800" dirty="0">
              <a:solidFill>
                <a:schemeClr val="tx2"/>
              </a:solidFill>
              <a:latin typeface="Berlin Sans FB" panose="020E0602020502020306" pitchFamily="34" charset="0"/>
              <a:ea typeface="Arial Unicode MS" pitchFamily="34" charset="-128"/>
              <a:cs typeface="Arial Unicode MS" pitchFamily="34" charset="-128"/>
            </a:endParaRPr>
          </a:p>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ELEMENTO 3: IMPLEMENTACION</a:t>
            </a:r>
          </a:p>
          <a:p>
            <a:endParaRPr lang="es-SV" sz="2800" dirty="0">
              <a:solidFill>
                <a:schemeClr val="tx2"/>
              </a:solidFill>
              <a:latin typeface="Berlin Sans FB" panose="020E0602020502020306" pitchFamily="34" charset="0"/>
              <a:ea typeface="Arial Unicode MS" pitchFamily="34" charset="-128"/>
              <a:cs typeface="Arial Unicode MS" pitchFamily="34" charset="-128"/>
            </a:endParaRPr>
          </a:p>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ENSEÑANZA FAMILIAR</a:t>
            </a:r>
          </a:p>
          <a:p>
            <a:endParaRPr lang="es-SV" sz="2800" b="1" dirty="0">
              <a:solidFill>
                <a:schemeClr val="tx2"/>
              </a:solidFill>
              <a:latin typeface="Arial Narrow" pitchFamily="34" charset="0"/>
              <a:ea typeface="Arial Unicode MS" pitchFamily="34" charset="-128"/>
              <a:cs typeface="Arial Unicode MS" pitchFamily="34" charset="-128"/>
            </a:endParaRPr>
          </a:p>
        </p:txBody>
      </p:sp>
      <p:sp>
        <p:nvSpPr>
          <p:cNvPr id="11" name="Rounded Rectangle 10"/>
          <p:cNvSpPr/>
          <p:nvPr/>
        </p:nvSpPr>
        <p:spPr>
          <a:xfrm>
            <a:off x="1296541" y="3284984"/>
            <a:ext cx="8664125" cy="576064"/>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5157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TextBox 6"/>
          <p:cNvSpPr txBox="1"/>
          <p:nvPr/>
        </p:nvSpPr>
        <p:spPr>
          <a:xfrm>
            <a:off x="144413" y="6525344"/>
            <a:ext cx="11233248" cy="369332"/>
          </a:xfrm>
          <a:prstGeom prst="rect">
            <a:avLst/>
          </a:prstGeom>
          <a:noFill/>
        </p:spPr>
        <p:txBody>
          <a:bodyPr wrap="square" rtlCol="0">
            <a:spAutoFit/>
          </a:bodyPr>
          <a:lstStyle/>
          <a:p>
            <a:r>
              <a:rPr lang="es-SV" b="1" dirty="0" smtClean="0"/>
              <a:t>IGLESIA CRISTIANA JOSUE						</a:t>
            </a:r>
            <a:endParaRPr lang="es-SV" b="1" dirty="0"/>
          </a:p>
        </p:txBody>
      </p:sp>
      <p:sp>
        <p:nvSpPr>
          <p:cNvPr id="2" name="Title 1"/>
          <p:cNvSpPr>
            <a:spLocks noGrp="1"/>
          </p:cNvSpPr>
          <p:nvPr>
            <p:ph type="title"/>
          </p:nvPr>
        </p:nvSpPr>
        <p:spPr>
          <a:xfrm>
            <a:off x="2376661" y="188640"/>
            <a:ext cx="8088456" cy="490066"/>
          </a:xfrm>
        </p:spPr>
        <p:txBody>
          <a:bodyPr/>
          <a:lstStyle/>
          <a:p>
            <a:r>
              <a:rPr lang="es-SV" dirty="0" smtClean="0"/>
              <a:t>PLANIFICACION</a:t>
            </a:r>
            <a:endParaRPr lang="es-SV" dirty="0"/>
          </a:p>
        </p:txBody>
      </p:sp>
      <p:sp>
        <p:nvSpPr>
          <p:cNvPr id="8" name="TextBox 7"/>
          <p:cNvSpPr txBox="1"/>
          <p:nvPr/>
        </p:nvSpPr>
        <p:spPr>
          <a:xfrm>
            <a:off x="921126" y="1272021"/>
            <a:ext cx="10009112" cy="3416320"/>
          </a:xfrm>
          <a:prstGeom prst="rect">
            <a:avLst/>
          </a:prstGeom>
          <a:noFill/>
          <a:ln w="44450" cmpd="sng">
            <a:solidFill>
              <a:schemeClr val="accent1">
                <a:lumMod val="75000"/>
              </a:schemeClr>
            </a:solidFill>
          </a:ln>
        </p:spPr>
        <p:txBody>
          <a:bodyPr wrap="square" rtlCol="0">
            <a:spAutoFit/>
          </a:bodyPr>
          <a:lstStyle/>
          <a:p>
            <a:pPr marL="457200" indent="-457200" algn="just">
              <a:buAutoNum type="arabicPeriod"/>
            </a:pPr>
            <a:r>
              <a:rPr lang="es-ES" sz="2400" dirty="0" smtClean="0">
                <a:latin typeface="Berlin Sans FB" panose="020E0602020502020306" pitchFamily="34" charset="0"/>
              </a:rPr>
              <a:t>COMPRENDE A LA PERFECCION EL ORIGEN DE LA RENTABILIDAD</a:t>
            </a:r>
          </a:p>
          <a:p>
            <a:pPr algn="just"/>
            <a:endParaRPr lang="es-ES" sz="2400" dirty="0" smtClean="0">
              <a:latin typeface="Berlin Sans FB" panose="020E0602020502020306" pitchFamily="34" charset="0"/>
            </a:endParaRPr>
          </a:p>
          <a:p>
            <a:pPr algn="just"/>
            <a:r>
              <a:rPr lang="es-ES" sz="2400" dirty="0" smtClean="0">
                <a:latin typeface="Berlin Sans FB" panose="020E0602020502020306" pitchFamily="34" charset="0"/>
              </a:rPr>
              <a:t>AL INICIAR UN NEGOCIO, ES NECESARIO CONOCER A LA PERFECCION CUAL SERA EL ORIGEN DE LA RENTABILIDAD Y QUE SITUACIONES PUEDEN AFECTARLA. UN BUEN EMPRESARIO SABE COMO OBTENER UNA RENTABILIDAD CON UNA OPERACIÓN </a:t>
            </a:r>
            <a:r>
              <a:rPr lang="es-ES" sz="2400" dirty="0" smtClean="0">
                <a:latin typeface="Berlin Sans FB" panose="020E0602020502020306" pitchFamily="34" charset="0"/>
              </a:rPr>
              <a:t>SIMPLE</a:t>
            </a:r>
          </a:p>
          <a:p>
            <a:pPr algn="just"/>
            <a:endParaRPr lang="es-ES" sz="2400" dirty="0" smtClean="0">
              <a:latin typeface="Berlin Sans FB" panose="020E0602020502020306" pitchFamily="34" charset="0"/>
            </a:endParaRPr>
          </a:p>
        </p:txBody>
      </p:sp>
      <p:sp>
        <p:nvSpPr>
          <p:cNvPr id="3" name="Right Arrow 2"/>
          <p:cNvSpPr/>
          <p:nvPr/>
        </p:nvSpPr>
        <p:spPr>
          <a:xfrm>
            <a:off x="1080517" y="4869160"/>
            <a:ext cx="1152128" cy="792088"/>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592685" y="4869160"/>
            <a:ext cx="8280920" cy="830997"/>
          </a:xfrm>
          <a:prstGeom prst="rect">
            <a:avLst/>
          </a:prstGeom>
          <a:noFill/>
          <a:ln w="88900">
            <a:solidFill>
              <a:srgbClr val="FF6600"/>
            </a:solidFill>
          </a:ln>
        </p:spPr>
        <p:txBody>
          <a:bodyPr wrap="square" rtlCol="0">
            <a:spAutoFit/>
          </a:bodyPr>
          <a:lstStyle/>
          <a:p>
            <a:r>
              <a:rPr lang="es-ES" sz="2400" dirty="0" smtClean="0">
                <a:latin typeface="Berlin Sans FB" panose="020E0602020502020306" pitchFamily="34" charset="0"/>
              </a:rPr>
              <a:t>DEMASIADOS NEGOCIOS NACEN SIN CONOCERSE DE DONDE PROVIENE LA GANANCIA</a:t>
            </a:r>
            <a:r>
              <a:rPr lang="es-ES" sz="2400" dirty="0">
                <a:latin typeface="Berlin Sans FB" panose="020E0602020502020306" pitchFamily="34" charset="0"/>
              </a:rPr>
              <a:t>	</a:t>
            </a:r>
            <a:endParaRPr lang="en-US" sz="2400" dirty="0">
              <a:latin typeface="Berlin Sans FB" panose="020E0602020502020306" pitchFamily="34" charset="0"/>
            </a:endParaRPr>
          </a:p>
        </p:txBody>
      </p:sp>
    </p:spTree>
    <p:extLst>
      <p:ext uri="{BB962C8B-B14F-4D97-AF65-F5344CB8AC3E}">
        <p14:creationId xmlns:p14="http://schemas.microsoft.com/office/powerpoint/2010/main" val="137012785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TextBox 6"/>
          <p:cNvSpPr txBox="1"/>
          <p:nvPr/>
        </p:nvSpPr>
        <p:spPr>
          <a:xfrm>
            <a:off x="144413" y="6525344"/>
            <a:ext cx="11233248" cy="369332"/>
          </a:xfrm>
          <a:prstGeom prst="rect">
            <a:avLst/>
          </a:prstGeom>
          <a:noFill/>
        </p:spPr>
        <p:txBody>
          <a:bodyPr wrap="square" rtlCol="0">
            <a:spAutoFit/>
          </a:bodyPr>
          <a:lstStyle/>
          <a:p>
            <a:r>
              <a:rPr lang="es-SV" b="1" dirty="0" smtClean="0"/>
              <a:t>IGLESIA CRISTIANA JOSUE						</a:t>
            </a:r>
            <a:endParaRPr lang="es-SV" b="1" dirty="0"/>
          </a:p>
        </p:txBody>
      </p:sp>
      <p:sp>
        <p:nvSpPr>
          <p:cNvPr id="8" name="Title 1"/>
          <p:cNvSpPr>
            <a:spLocks noGrp="1"/>
          </p:cNvSpPr>
          <p:nvPr>
            <p:ph type="title"/>
          </p:nvPr>
        </p:nvSpPr>
        <p:spPr>
          <a:xfrm>
            <a:off x="2304653" y="188640"/>
            <a:ext cx="8088456" cy="490066"/>
          </a:xfrm>
        </p:spPr>
        <p:txBody>
          <a:bodyPr/>
          <a:lstStyle/>
          <a:p>
            <a:r>
              <a:rPr lang="es-SV" dirty="0" smtClean="0"/>
              <a:t>PLANIFICACION</a:t>
            </a:r>
            <a:endParaRPr lang="es-SV" dirty="0"/>
          </a:p>
        </p:txBody>
      </p:sp>
      <p:sp>
        <p:nvSpPr>
          <p:cNvPr id="9" name="TextBox 8"/>
          <p:cNvSpPr txBox="1"/>
          <p:nvPr/>
        </p:nvSpPr>
        <p:spPr>
          <a:xfrm>
            <a:off x="921126" y="1272021"/>
            <a:ext cx="10009112" cy="2308324"/>
          </a:xfrm>
          <a:prstGeom prst="rect">
            <a:avLst/>
          </a:prstGeom>
          <a:noFill/>
          <a:ln w="44450" cmpd="sng">
            <a:solidFill>
              <a:schemeClr val="accent1">
                <a:lumMod val="75000"/>
              </a:schemeClr>
            </a:solidFill>
          </a:ln>
        </p:spPr>
        <p:txBody>
          <a:bodyPr wrap="square" rtlCol="0">
            <a:spAutoFit/>
          </a:bodyPr>
          <a:lstStyle/>
          <a:p>
            <a:pPr algn="just"/>
            <a:r>
              <a:rPr lang="es-ES" sz="2400" dirty="0" smtClean="0">
                <a:latin typeface="Berlin Sans FB" panose="020E0602020502020306" pitchFamily="34" charset="0"/>
              </a:rPr>
              <a:t>2. ELABORA UN PLAN DE TRABAJO ORDENADO Y DE FACILA SEGUIMIENTO</a:t>
            </a:r>
          </a:p>
          <a:p>
            <a:pPr algn="just"/>
            <a:endParaRPr lang="es-ES" sz="2400" dirty="0" smtClean="0">
              <a:latin typeface="Berlin Sans FB" panose="020E0602020502020306" pitchFamily="34" charset="0"/>
            </a:endParaRPr>
          </a:p>
          <a:p>
            <a:pPr algn="just"/>
            <a:r>
              <a:rPr lang="es-ES" sz="2400" dirty="0" smtClean="0">
                <a:latin typeface="Berlin Sans FB" panose="020E0602020502020306" pitchFamily="34" charset="0"/>
              </a:rPr>
              <a:t>LOS BUENOS NEGOCIOS ESTAN CIMENTADOS EN EL ORDEN OPERATIVO Y FINANCIERO. ESTO REQUIERE QUE SU CREADOR SEA ORDENADO Y PULCRO EN LA EJECUCION</a:t>
            </a:r>
          </a:p>
        </p:txBody>
      </p:sp>
      <p:pic>
        <p:nvPicPr>
          <p:cNvPr id="2050" name="Picture 2" descr="Resultado de imagen para NOTEPAD PICTU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477" y="3647850"/>
            <a:ext cx="2857500" cy="285750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3816821" y="4437112"/>
            <a:ext cx="5400600" cy="461665"/>
          </a:xfrm>
          <a:prstGeom prst="rect">
            <a:avLst/>
          </a:prstGeom>
          <a:solidFill>
            <a:schemeClr val="accent1">
              <a:lumMod val="20000"/>
              <a:lumOff val="80000"/>
            </a:schemeClr>
          </a:solidFill>
        </p:spPr>
        <p:txBody>
          <a:bodyPr wrap="square" rtlCol="0">
            <a:spAutoFit/>
          </a:bodyPr>
          <a:lstStyle/>
          <a:p>
            <a:pPr algn="ctr"/>
            <a:r>
              <a:rPr lang="es-ES" sz="2400" dirty="0" smtClean="0"/>
              <a:t>HABILIDAD PARA TOMAR NOTAS </a:t>
            </a:r>
            <a:endParaRPr lang="en-US" sz="2400" dirty="0"/>
          </a:p>
        </p:txBody>
      </p:sp>
    </p:spTree>
    <p:extLst>
      <p:ext uri="{BB962C8B-B14F-4D97-AF65-F5344CB8AC3E}">
        <p14:creationId xmlns:p14="http://schemas.microsoft.com/office/powerpoint/2010/main" val="1519642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TextBox 6"/>
          <p:cNvSpPr txBox="1"/>
          <p:nvPr/>
        </p:nvSpPr>
        <p:spPr>
          <a:xfrm>
            <a:off x="144413" y="6525344"/>
            <a:ext cx="11233248" cy="369332"/>
          </a:xfrm>
          <a:prstGeom prst="rect">
            <a:avLst/>
          </a:prstGeom>
          <a:noFill/>
        </p:spPr>
        <p:txBody>
          <a:bodyPr wrap="square" rtlCol="0">
            <a:spAutoFit/>
          </a:bodyPr>
          <a:lstStyle/>
          <a:p>
            <a:r>
              <a:rPr lang="es-SV" b="1" dirty="0" smtClean="0"/>
              <a:t>IGLESIA CRISTIANA JOSUE						</a:t>
            </a:r>
            <a:endParaRPr lang="es-SV" b="1" dirty="0"/>
          </a:p>
        </p:txBody>
      </p:sp>
      <p:sp>
        <p:nvSpPr>
          <p:cNvPr id="2" name="Title 1"/>
          <p:cNvSpPr>
            <a:spLocks noGrp="1"/>
          </p:cNvSpPr>
          <p:nvPr>
            <p:ph type="title"/>
          </p:nvPr>
        </p:nvSpPr>
        <p:spPr>
          <a:xfrm>
            <a:off x="2088629" y="188640"/>
            <a:ext cx="8088456" cy="490066"/>
          </a:xfrm>
        </p:spPr>
        <p:txBody>
          <a:bodyPr/>
          <a:lstStyle/>
          <a:p>
            <a:r>
              <a:rPr lang="es-ES" dirty="0" smtClean="0"/>
              <a:t>AGENDA</a:t>
            </a:r>
            <a:endParaRPr lang="en-US" dirty="0"/>
          </a:p>
        </p:txBody>
      </p:sp>
      <p:sp>
        <p:nvSpPr>
          <p:cNvPr id="8" name="TextBox 7"/>
          <p:cNvSpPr txBox="1"/>
          <p:nvPr/>
        </p:nvSpPr>
        <p:spPr>
          <a:xfrm>
            <a:off x="1489400" y="1124744"/>
            <a:ext cx="9433048" cy="5262979"/>
          </a:xfrm>
          <a:prstGeom prst="rect">
            <a:avLst/>
          </a:prstGeom>
          <a:noFill/>
        </p:spPr>
        <p:txBody>
          <a:bodyPr wrap="square" rtlCol="0">
            <a:spAutoFit/>
          </a:bodyPr>
          <a:lstStyle/>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FUNCIONAMIENTO DE LA MENTE DE UN EMPRESARIO</a:t>
            </a:r>
          </a:p>
          <a:p>
            <a:endParaRPr lang="es-SV" sz="2800" dirty="0">
              <a:solidFill>
                <a:schemeClr val="tx2"/>
              </a:solidFill>
              <a:latin typeface="Berlin Sans FB" panose="020E0602020502020306" pitchFamily="34" charset="0"/>
              <a:ea typeface="Arial Unicode MS" pitchFamily="34" charset="-128"/>
              <a:cs typeface="Arial Unicode MS" pitchFamily="34" charset="-128"/>
            </a:endParaRPr>
          </a:p>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PORQUE HAY TAN POCA CAPACIDAD EMPRESARIAL</a:t>
            </a:r>
          </a:p>
          <a:p>
            <a:endParaRPr lang="es-SV" sz="2800" dirty="0">
              <a:solidFill>
                <a:schemeClr val="tx2"/>
              </a:solidFill>
              <a:latin typeface="Berlin Sans FB" panose="020E0602020502020306" pitchFamily="34" charset="0"/>
              <a:ea typeface="Arial Unicode MS" pitchFamily="34" charset="-128"/>
              <a:cs typeface="Arial Unicode MS" pitchFamily="34" charset="-128"/>
            </a:endParaRPr>
          </a:p>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ELEMENTO 1: PLANIFICACION</a:t>
            </a:r>
          </a:p>
          <a:p>
            <a:endParaRPr lang="es-SV" sz="2800" dirty="0">
              <a:solidFill>
                <a:schemeClr val="tx2"/>
              </a:solidFill>
              <a:latin typeface="Berlin Sans FB" panose="020E0602020502020306" pitchFamily="34" charset="0"/>
              <a:ea typeface="Arial Unicode MS" pitchFamily="34" charset="-128"/>
              <a:cs typeface="Arial Unicode MS" pitchFamily="34" charset="-128"/>
            </a:endParaRPr>
          </a:p>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ELEMENTO 2: FE</a:t>
            </a:r>
          </a:p>
          <a:p>
            <a:endParaRPr lang="es-SV" sz="2800" dirty="0">
              <a:solidFill>
                <a:schemeClr val="tx2"/>
              </a:solidFill>
              <a:latin typeface="Berlin Sans FB" panose="020E0602020502020306" pitchFamily="34" charset="0"/>
              <a:ea typeface="Arial Unicode MS" pitchFamily="34" charset="-128"/>
              <a:cs typeface="Arial Unicode MS" pitchFamily="34" charset="-128"/>
            </a:endParaRPr>
          </a:p>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ELEMENTO 3: IMPLEMENTACION</a:t>
            </a:r>
          </a:p>
          <a:p>
            <a:endParaRPr lang="es-SV" sz="2800" dirty="0">
              <a:solidFill>
                <a:schemeClr val="tx2"/>
              </a:solidFill>
              <a:latin typeface="Berlin Sans FB" panose="020E0602020502020306" pitchFamily="34" charset="0"/>
              <a:ea typeface="Arial Unicode MS" pitchFamily="34" charset="-128"/>
              <a:cs typeface="Arial Unicode MS" pitchFamily="34" charset="-128"/>
            </a:endParaRPr>
          </a:p>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ENSEÑANZA FAMILIAR</a:t>
            </a:r>
          </a:p>
          <a:p>
            <a:endParaRPr lang="es-SV" sz="2800" b="1" dirty="0">
              <a:solidFill>
                <a:schemeClr val="tx2"/>
              </a:solidFill>
              <a:latin typeface="Arial Narrow" pitchFamily="34" charset="0"/>
              <a:ea typeface="Arial Unicode MS" pitchFamily="34" charset="-128"/>
              <a:cs typeface="Arial Unicode MS" pitchFamily="34" charset="-128"/>
            </a:endParaRPr>
          </a:p>
        </p:txBody>
      </p:sp>
      <p:sp>
        <p:nvSpPr>
          <p:cNvPr id="11" name="Rounded Rectangle 10"/>
          <p:cNvSpPr/>
          <p:nvPr/>
        </p:nvSpPr>
        <p:spPr>
          <a:xfrm>
            <a:off x="1368549" y="4077072"/>
            <a:ext cx="8664125" cy="576064"/>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7801595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TextBox 6"/>
          <p:cNvSpPr txBox="1"/>
          <p:nvPr/>
        </p:nvSpPr>
        <p:spPr>
          <a:xfrm>
            <a:off x="144413" y="6525344"/>
            <a:ext cx="11233248" cy="369332"/>
          </a:xfrm>
          <a:prstGeom prst="rect">
            <a:avLst/>
          </a:prstGeom>
          <a:noFill/>
        </p:spPr>
        <p:txBody>
          <a:bodyPr wrap="square" rtlCol="0">
            <a:spAutoFit/>
          </a:bodyPr>
          <a:lstStyle/>
          <a:p>
            <a:r>
              <a:rPr lang="es-SV" b="1" dirty="0" smtClean="0"/>
              <a:t>IGLESIA CRISTIANA JOSUE						</a:t>
            </a:r>
            <a:endParaRPr lang="es-SV" b="1" dirty="0"/>
          </a:p>
        </p:txBody>
      </p:sp>
      <p:sp>
        <p:nvSpPr>
          <p:cNvPr id="8" name="Title 1"/>
          <p:cNvSpPr>
            <a:spLocks noGrp="1"/>
          </p:cNvSpPr>
          <p:nvPr>
            <p:ph type="title"/>
          </p:nvPr>
        </p:nvSpPr>
        <p:spPr>
          <a:xfrm>
            <a:off x="1872605" y="260648"/>
            <a:ext cx="8088456" cy="490066"/>
          </a:xfrm>
        </p:spPr>
        <p:txBody>
          <a:bodyPr/>
          <a:lstStyle/>
          <a:p>
            <a:r>
              <a:rPr lang="es-SV" dirty="0" smtClean="0"/>
              <a:t>FE</a:t>
            </a:r>
            <a:endParaRPr lang="es-SV" dirty="0"/>
          </a:p>
        </p:txBody>
      </p:sp>
      <p:sp>
        <p:nvSpPr>
          <p:cNvPr id="9" name="TextBox 8"/>
          <p:cNvSpPr txBox="1"/>
          <p:nvPr/>
        </p:nvSpPr>
        <p:spPr>
          <a:xfrm>
            <a:off x="921126" y="1272021"/>
            <a:ext cx="10009112" cy="2677656"/>
          </a:xfrm>
          <a:prstGeom prst="rect">
            <a:avLst/>
          </a:prstGeom>
          <a:noFill/>
          <a:ln w="44450" cmpd="sng">
            <a:solidFill>
              <a:schemeClr val="accent1">
                <a:lumMod val="75000"/>
              </a:schemeClr>
            </a:solidFill>
          </a:ln>
        </p:spPr>
        <p:txBody>
          <a:bodyPr wrap="square" rtlCol="0">
            <a:spAutoFit/>
          </a:bodyPr>
          <a:lstStyle/>
          <a:p>
            <a:pPr algn="just"/>
            <a:r>
              <a:rPr lang="es-ES" sz="2400" dirty="0" smtClean="0">
                <a:latin typeface="Berlin Sans FB" panose="020E0602020502020306" pitchFamily="34" charset="0"/>
              </a:rPr>
              <a:t>1. ES DIFICIL CREAR UN NEGOCIO SI NO SE TIENE LA AUTOESTIMA PARA ELLO</a:t>
            </a:r>
          </a:p>
          <a:p>
            <a:pPr algn="just"/>
            <a:endParaRPr lang="es-ES" sz="2400" dirty="0" smtClean="0">
              <a:latin typeface="Berlin Sans FB" panose="020E0602020502020306" pitchFamily="34" charset="0"/>
            </a:endParaRPr>
          </a:p>
          <a:p>
            <a:pPr algn="just"/>
            <a:r>
              <a:rPr lang="es-ES" sz="2400" dirty="0" smtClean="0">
                <a:latin typeface="Berlin Sans FB" panose="020E0602020502020306" pitchFamily="34" charset="0"/>
              </a:rPr>
              <a:t>EN EL CASO DEL CRISTIANO, LA AUTOESTIMA ESTA BASADA EN SU CONVICCION DE “HIJO DEL PADRE CELESTIAL”. POR ESTA RAZON, UN CRISTIANO DEBERIA TENER LA CERTEZA QUE TODA VISION RECIBIDA SERA EXITOSA SI ES ENVIADA POR EL PADRE</a:t>
            </a:r>
          </a:p>
        </p:txBody>
      </p:sp>
      <p:pic>
        <p:nvPicPr>
          <p:cNvPr id="4098" name="Picture 2" descr="Resultado de imagen para PORQUE EL SEÑOR ESTARA CONTI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2565" y="4509120"/>
            <a:ext cx="8496944"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859530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TextBox 6"/>
          <p:cNvSpPr txBox="1"/>
          <p:nvPr/>
        </p:nvSpPr>
        <p:spPr>
          <a:xfrm>
            <a:off x="144413" y="6525344"/>
            <a:ext cx="11233248" cy="369332"/>
          </a:xfrm>
          <a:prstGeom prst="rect">
            <a:avLst/>
          </a:prstGeom>
          <a:noFill/>
        </p:spPr>
        <p:txBody>
          <a:bodyPr wrap="square" rtlCol="0">
            <a:spAutoFit/>
          </a:bodyPr>
          <a:lstStyle/>
          <a:p>
            <a:r>
              <a:rPr lang="es-SV" b="1" dirty="0" smtClean="0"/>
              <a:t>IGLESIA CRISTIANA JOSUE						</a:t>
            </a:r>
            <a:endParaRPr lang="es-SV" b="1" dirty="0"/>
          </a:p>
        </p:txBody>
      </p:sp>
      <p:sp>
        <p:nvSpPr>
          <p:cNvPr id="8" name="Title 1"/>
          <p:cNvSpPr>
            <a:spLocks noGrp="1"/>
          </p:cNvSpPr>
          <p:nvPr>
            <p:ph type="title"/>
          </p:nvPr>
        </p:nvSpPr>
        <p:spPr>
          <a:xfrm>
            <a:off x="2376661" y="188640"/>
            <a:ext cx="8088456" cy="490066"/>
          </a:xfrm>
        </p:spPr>
        <p:txBody>
          <a:bodyPr/>
          <a:lstStyle/>
          <a:p>
            <a:r>
              <a:rPr lang="es-SV" dirty="0" smtClean="0"/>
              <a:t>FE</a:t>
            </a:r>
            <a:endParaRPr lang="es-SV" dirty="0"/>
          </a:p>
        </p:txBody>
      </p:sp>
      <p:sp>
        <p:nvSpPr>
          <p:cNvPr id="9" name="TextBox 8"/>
          <p:cNvSpPr txBox="1"/>
          <p:nvPr/>
        </p:nvSpPr>
        <p:spPr>
          <a:xfrm>
            <a:off x="864493" y="1124744"/>
            <a:ext cx="10009112" cy="2677656"/>
          </a:xfrm>
          <a:prstGeom prst="rect">
            <a:avLst/>
          </a:prstGeom>
          <a:noFill/>
          <a:ln w="44450" cmpd="sng">
            <a:solidFill>
              <a:schemeClr val="accent1">
                <a:lumMod val="75000"/>
              </a:schemeClr>
            </a:solidFill>
          </a:ln>
        </p:spPr>
        <p:txBody>
          <a:bodyPr wrap="square" rtlCol="0">
            <a:spAutoFit/>
          </a:bodyPr>
          <a:lstStyle/>
          <a:p>
            <a:pPr algn="just"/>
            <a:r>
              <a:rPr lang="es-ES" sz="2400" dirty="0" smtClean="0">
                <a:latin typeface="Berlin Sans FB" panose="020E0602020502020306" pitchFamily="34" charset="0"/>
              </a:rPr>
              <a:t>2. AL VER LA MANO DE DIOS POR PRIMERA VEZ, SE CREA UN CIRCULO VIRTUOSO DE MAS FE Y MAS VICTORIA</a:t>
            </a:r>
          </a:p>
          <a:p>
            <a:pPr algn="just"/>
            <a:endParaRPr lang="es-ES" sz="2400" dirty="0" smtClean="0">
              <a:latin typeface="Berlin Sans FB" panose="020E0602020502020306" pitchFamily="34" charset="0"/>
            </a:endParaRPr>
          </a:p>
          <a:p>
            <a:pPr algn="just"/>
            <a:r>
              <a:rPr lang="es-ES" sz="2400" dirty="0" smtClean="0">
                <a:latin typeface="Berlin Sans FB" panose="020E0602020502020306" pitchFamily="34" charset="0"/>
              </a:rPr>
              <a:t>ALGUNOS NO FUERON EMPRESARIOS PORQUE NO SE ATREVIERON A LANZARSE LA PRIMERA VEZ. EL QUE SE LANZA BAJO LA COBERTURA DE DIOS, TENDRA ÉXITO Y ESTO LO INCENTIVARA A CONTINUAR CREYENDOLE A DIOS</a:t>
            </a:r>
          </a:p>
        </p:txBody>
      </p:sp>
      <p:pic>
        <p:nvPicPr>
          <p:cNvPr id="5122" name="Picture 2" descr="«Mira que te mando que te esfuerces y seas valiente; no temas ni desmayes, porque Jehová tu Dios estará contigo en dondequiera que vayas.» ‭‭Josué‬ ‭1:9‬ ‭ #Dios #Jehova #Yahveh #Jesus #Jesucristo #JesusCristo #Cristo #EspirituSanto #EspirituDeDios #Fe #Amen #Aleluya #CitasBiblicas #Biblia #Versiculo #Avivamiento #AdorandoalRe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8549" y="3861047"/>
            <a:ext cx="4032448" cy="2488107"/>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5761037" y="3933056"/>
            <a:ext cx="4608512" cy="2308324"/>
          </a:xfrm>
          <a:prstGeom prst="rect">
            <a:avLst/>
          </a:prstGeom>
          <a:noFill/>
          <a:ln w="44450" cmpd="sng">
            <a:solidFill>
              <a:srgbClr val="FF6600"/>
            </a:solidFill>
          </a:ln>
        </p:spPr>
        <p:txBody>
          <a:bodyPr wrap="square" rtlCol="0">
            <a:spAutoFit/>
          </a:bodyPr>
          <a:lstStyle/>
          <a:p>
            <a:pPr algn="just"/>
            <a:r>
              <a:rPr lang="es-ES" sz="2400" dirty="0" smtClean="0">
                <a:latin typeface="Berlin Sans FB" panose="020E0602020502020306" pitchFamily="34" charset="0"/>
              </a:rPr>
              <a:t>EL CONQUISTAR LA TIERRA PROMETIDA ERA UNA GRAN EMPRESA PARA SU PRESIDENTE EJECUTIVO: </a:t>
            </a:r>
            <a:r>
              <a:rPr lang="es-ES" sz="2400" dirty="0" smtClean="0">
                <a:latin typeface="Berlin Sans FB" panose="020E0602020502020306" pitchFamily="34" charset="0"/>
              </a:rPr>
              <a:t>JOSUE</a:t>
            </a:r>
          </a:p>
          <a:p>
            <a:pPr algn="just"/>
            <a:endParaRPr lang="en-US" sz="2400" dirty="0">
              <a:latin typeface="Berlin Sans FB" panose="020E0602020502020306" pitchFamily="34" charset="0"/>
            </a:endParaRPr>
          </a:p>
        </p:txBody>
      </p:sp>
    </p:spTree>
    <p:extLst>
      <p:ext uri="{BB962C8B-B14F-4D97-AF65-F5344CB8AC3E}">
        <p14:creationId xmlns:p14="http://schemas.microsoft.com/office/powerpoint/2010/main" val="131608832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TextBox 6"/>
          <p:cNvSpPr txBox="1"/>
          <p:nvPr/>
        </p:nvSpPr>
        <p:spPr>
          <a:xfrm>
            <a:off x="144413" y="6525344"/>
            <a:ext cx="11233248" cy="369332"/>
          </a:xfrm>
          <a:prstGeom prst="rect">
            <a:avLst/>
          </a:prstGeom>
          <a:noFill/>
        </p:spPr>
        <p:txBody>
          <a:bodyPr wrap="square" rtlCol="0">
            <a:spAutoFit/>
          </a:bodyPr>
          <a:lstStyle/>
          <a:p>
            <a:r>
              <a:rPr lang="es-SV" b="1" dirty="0" smtClean="0"/>
              <a:t>IGLESIA CRISTIANA JOSUE						</a:t>
            </a:r>
            <a:endParaRPr lang="es-SV" b="1" dirty="0"/>
          </a:p>
        </p:txBody>
      </p:sp>
      <p:sp>
        <p:nvSpPr>
          <p:cNvPr id="2" name="Title 1"/>
          <p:cNvSpPr>
            <a:spLocks noGrp="1"/>
          </p:cNvSpPr>
          <p:nvPr>
            <p:ph type="title"/>
          </p:nvPr>
        </p:nvSpPr>
        <p:spPr/>
        <p:txBody>
          <a:bodyPr/>
          <a:lstStyle/>
          <a:p>
            <a:r>
              <a:rPr lang="es-ES" dirty="0" smtClean="0"/>
              <a:t>AGENDA</a:t>
            </a:r>
            <a:endParaRPr lang="en-US" dirty="0"/>
          </a:p>
        </p:txBody>
      </p:sp>
      <p:sp>
        <p:nvSpPr>
          <p:cNvPr id="8" name="TextBox 7"/>
          <p:cNvSpPr txBox="1"/>
          <p:nvPr/>
        </p:nvSpPr>
        <p:spPr>
          <a:xfrm>
            <a:off x="1489400" y="1124744"/>
            <a:ext cx="9433048" cy="5262979"/>
          </a:xfrm>
          <a:prstGeom prst="rect">
            <a:avLst/>
          </a:prstGeom>
          <a:noFill/>
        </p:spPr>
        <p:txBody>
          <a:bodyPr wrap="square" rtlCol="0">
            <a:spAutoFit/>
          </a:bodyPr>
          <a:lstStyle/>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FUNCIONAMIENTO DE LA MENTE DE UN EMPRESARIO</a:t>
            </a:r>
          </a:p>
          <a:p>
            <a:endParaRPr lang="es-SV" sz="2800" dirty="0">
              <a:solidFill>
                <a:schemeClr val="tx2"/>
              </a:solidFill>
              <a:latin typeface="Berlin Sans FB" panose="020E0602020502020306" pitchFamily="34" charset="0"/>
              <a:ea typeface="Arial Unicode MS" pitchFamily="34" charset="-128"/>
              <a:cs typeface="Arial Unicode MS" pitchFamily="34" charset="-128"/>
            </a:endParaRPr>
          </a:p>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PORQUE HAY TAN POCA CAPACIDAD EMPRESARIAL</a:t>
            </a:r>
          </a:p>
          <a:p>
            <a:endParaRPr lang="es-SV" sz="2800" dirty="0">
              <a:solidFill>
                <a:schemeClr val="tx2"/>
              </a:solidFill>
              <a:latin typeface="Berlin Sans FB" panose="020E0602020502020306" pitchFamily="34" charset="0"/>
              <a:ea typeface="Arial Unicode MS" pitchFamily="34" charset="-128"/>
              <a:cs typeface="Arial Unicode MS" pitchFamily="34" charset="-128"/>
            </a:endParaRPr>
          </a:p>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ELEMENTO 1: PLANIFICACION</a:t>
            </a:r>
          </a:p>
          <a:p>
            <a:endParaRPr lang="es-SV" sz="2800" dirty="0">
              <a:solidFill>
                <a:schemeClr val="tx2"/>
              </a:solidFill>
              <a:latin typeface="Berlin Sans FB" panose="020E0602020502020306" pitchFamily="34" charset="0"/>
              <a:ea typeface="Arial Unicode MS" pitchFamily="34" charset="-128"/>
              <a:cs typeface="Arial Unicode MS" pitchFamily="34" charset="-128"/>
            </a:endParaRPr>
          </a:p>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ELEMENTO 2: FE</a:t>
            </a:r>
          </a:p>
          <a:p>
            <a:endParaRPr lang="es-SV" sz="2800" dirty="0">
              <a:solidFill>
                <a:schemeClr val="tx2"/>
              </a:solidFill>
              <a:latin typeface="Berlin Sans FB" panose="020E0602020502020306" pitchFamily="34" charset="0"/>
              <a:ea typeface="Arial Unicode MS" pitchFamily="34" charset="-128"/>
              <a:cs typeface="Arial Unicode MS" pitchFamily="34" charset="-128"/>
            </a:endParaRPr>
          </a:p>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ELEMENTO 3: IMPLEMENTACION</a:t>
            </a:r>
          </a:p>
          <a:p>
            <a:endParaRPr lang="es-SV" sz="2800" dirty="0">
              <a:solidFill>
                <a:schemeClr val="tx2"/>
              </a:solidFill>
              <a:latin typeface="Berlin Sans FB" panose="020E0602020502020306" pitchFamily="34" charset="0"/>
              <a:ea typeface="Arial Unicode MS" pitchFamily="34" charset="-128"/>
              <a:cs typeface="Arial Unicode MS" pitchFamily="34" charset="-128"/>
            </a:endParaRPr>
          </a:p>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ENSEÑANZA FAMILIAR</a:t>
            </a:r>
          </a:p>
          <a:p>
            <a:endParaRPr lang="es-SV" sz="2800" b="1" dirty="0">
              <a:solidFill>
                <a:schemeClr val="tx2"/>
              </a:solidFill>
              <a:latin typeface="Arial Narrow" pitchFamily="34" charset="0"/>
              <a:ea typeface="Arial Unicode MS" pitchFamily="34" charset="-128"/>
              <a:cs typeface="Arial Unicode MS" pitchFamily="34" charset="-128"/>
            </a:endParaRPr>
          </a:p>
        </p:txBody>
      </p:sp>
      <p:sp>
        <p:nvSpPr>
          <p:cNvPr id="11" name="Rounded Rectangle 10"/>
          <p:cNvSpPr/>
          <p:nvPr/>
        </p:nvSpPr>
        <p:spPr>
          <a:xfrm>
            <a:off x="1224533" y="4941168"/>
            <a:ext cx="8664125" cy="576064"/>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356218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376661" y="188640"/>
            <a:ext cx="8088456" cy="490066"/>
          </a:xfrm>
        </p:spPr>
        <p:txBody>
          <a:bodyPr/>
          <a:lstStyle/>
          <a:p>
            <a:r>
              <a:rPr lang="es-SV" dirty="0" smtClean="0">
                <a:latin typeface="Arial Narrow" pitchFamily="34" charset="0"/>
                <a:ea typeface="Arial Unicode MS" pitchFamily="34" charset="-128"/>
                <a:cs typeface="Arial Unicode MS" pitchFamily="34" charset="-128"/>
              </a:rPr>
              <a:t>IMPLEMENTACION</a:t>
            </a:r>
            <a:endParaRPr lang="es-SV" dirty="0">
              <a:latin typeface="Arial Narrow" pitchFamily="34" charset="0"/>
              <a:ea typeface="Arial Unicode MS" pitchFamily="34" charset="-128"/>
              <a:cs typeface="Arial Unicode MS" pitchFamily="34" charset="-128"/>
            </a:endParaRPr>
          </a:p>
        </p:txBody>
      </p:sp>
      <p:sp>
        <p:nvSpPr>
          <p:cNvPr id="5" name="Rectangle 4"/>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TextBox 6"/>
          <p:cNvSpPr txBox="1"/>
          <p:nvPr/>
        </p:nvSpPr>
        <p:spPr>
          <a:xfrm>
            <a:off x="144413" y="6525344"/>
            <a:ext cx="11233248" cy="369332"/>
          </a:xfrm>
          <a:prstGeom prst="rect">
            <a:avLst/>
          </a:prstGeom>
          <a:noFill/>
        </p:spPr>
        <p:txBody>
          <a:bodyPr wrap="square" rtlCol="0">
            <a:spAutoFit/>
          </a:bodyPr>
          <a:lstStyle/>
          <a:p>
            <a:r>
              <a:rPr lang="es-SV" b="1" dirty="0" smtClean="0"/>
              <a:t>IGLESIA CRISTIANA JOSUE						</a:t>
            </a:r>
            <a:endParaRPr lang="es-SV" b="1" dirty="0"/>
          </a:p>
        </p:txBody>
      </p:sp>
      <p:sp>
        <p:nvSpPr>
          <p:cNvPr id="8" name="TextBox 7"/>
          <p:cNvSpPr txBox="1"/>
          <p:nvPr/>
        </p:nvSpPr>
        <p:spPr>
          <a:xfrm>
            <a:off x="936859" y="1052736"/>
            <a:ext cx="10009112" cy="3416320"/>
          </a:xfrm>
          <a:prstGeom prst="rect">
            <a:avLst/>
          </a:prstGeom>
          <a:noFill/>
          <a:ln w="44450" cmpd="sng">
            <a:solidFill>
              <a:schemeClr val="accent1">
                <a:lumMod val="75000"/>
              </a:schemeClr>
            </a:solidFill>
          </a:ln>
        </p:spPr>
        <p:txBody>
          <a:bodyPr wrap="square" rtlCol="0">
            <a:spAutoFit/>
          </a:bodyPr>
          <a:lstStyle/>
          <a:p>
            <a:pPr algn="just"/>
            <a:r>
              <a:rPr lang="es-ES" sz="2400" dirty="0" smtClean="0">
                <a:latin typeface="Berlin Sans FB" panose="020E0602020502020306" pitchFamily="34" charset="0"/>
              </a:rPr>
              <a:t>1. IMPLEMENTACION ESTA RELACIONADA A LA CAPACIDAD DE HACERLO TODO BIEN, SIGUIENDO UN PROGRAMA PREESTABLECIDO</a:t>
            </a:r>
          </a:p>
          <a:p>
            <a:pPr algn="just"/>
            <a:endParaRPr lang="es-ES" sz="2400" dirty="0" smtClean="0">
              <a:latin typeface="Berlin Sans FB" panose="020E0602020502020306" pitchFamily="34" charset="0"/>
            </a:endParaRPr>
          </a:p>
          <a:p>
            <a:pPr algn="just"/>
            <a:r>
              <a:rPr lang="es-ES" sz="2400" dirty="0" smtClean="0">
                <a:latin typeface="Berlin Sans FB" panose="020E0602020502020306" pitchFamily="34" charset="0"/>
              </a:rPr>
              <a:t>ALGUNOS NO FUERON EMPRESARIOS PORQUE NO SE ATREVIERON A LANZARSE LA PRIMERA VEZ. EL QUE SE LANZA BAJO LA COBERTURA DE DIOS, TENDRA ÉXITO Y ESTO LO INCENTIVARA A CONTINUAR CREYENDOLE A </a:t>
            </a:r>
            <a:r>
              <a:rPr lang="es-ES" sz="2400" dirty="0" smtClean="0">
                <a:latin typeface="Berlin Sans FB" panose="020E0602020502020306" pitchFamily="34" charset="0"/>
              </a:rPr>
              <a:t>DIOS</a:t>
            </a:r>
          </a:p>
          <a:p>
            <a:pPr algn="just"/>
            <a:endParaRPr lang="es-ES" sz="2400" dirty="0" smtClean="0">
              <a:latin typeface="Berlin Sans FB" panose="020E0602020502020306" pitchFamily="34" charset="0"/>
            </a:endParaRPr>
          </a:p>
        </p:txBody>
      </p:sp>
      <p:sp>
        <p:nvSpPr>
          <p:cNvPr id="9" name="TextBox 8"/>
          <p:cNvSpPr txBox="1"/>
          <p:nvPr/>
        </p:nvSpPr>
        <p:spPr>
          <a:xfrm>
            <a:off x="1008509" y="4653136"/>
            <a:ext cx="9865455" cy="1200329"/>
          </a:xfrm>
          <a:prstGeom prst="rect">
            <a:avLst/>
          </a:prstGeom>
          <a:noFill/>
          <a:ln w="88900">
            <a:solidFill>
              <a:srgbClr val="FF6600"/>
            </a:solidFill>
          </a:ln>
        </p:spPr>
        <p:txBody>
          <a:bodyPr wrap="square" rtlCol="0">
            <a:spAutoFit/>
          </a:bodyPr>
          <a:lstStyle/>
          <a:p>
            <a:pPr algn="ctr"/>
            <a:r>
              <a:rPr lang="es-ES" sz="2400" dirty="0" smtClean="0">
                <a:latin typeface="Berlin Sans FB" panose="020E0602020502020306" pitchFamily="34" charset="0"/>
              </a:rPr>
              <a:t>LA FORMULA DEL ÉXITO:</a:t>
            </a:r>
          </a:p>
          <a:p>
            <a:endParaRPr lang="es-ES" sz="2400" dirty="0">
              <a:latin typeface="Berlin Sans FB" panose="020E0602020502020306" pitchFamily="34" charset="0"/>
            </a:endParaRPr>
          </a:p>
          <a:p>
            <a:pPr algn="ctr"/>
            <a:r>
              <a:rPr lang="es-ES" sz="2400" dirty="0" smtClean="0">
                <a:latin typeface="Berlin Sans FB" panose="020E0602020502020306" pitchFamily="34" charset="0"/>
              </a:rPr>
              <a:t>IDEA INNOVADORA + PLAN + EJECUCION METICULOSA</a:t>
            </a:r>
            <a:endParaRPr lang="en-US" sz="2400" dirty="0">
              <a:latin typeface="Berlin Sans FB" panose="020E0602020502020306" pitchFamily="34" charset="0"/>
            </a:endParaRPr>
          </a:p>
        </p:txBody>
      </p:sp>
    </p:spTree>
    <p:extLst>
      <p:ext uri="{BB962C8B-B14F-4D97-AF65-F5344CB8AC3E}">
        <p14:creationId xmlns:p14="http://schemas.microsoft.com/office/powerpoint/2010/main" val="29234994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TextBox 6"/>
          <p:cNvSpPr txBox="1"/>
          <p:nvPr/>
        </p:nvSpPr>
        <p:spPr>
          <a:xfrm>
            <a:off x="144413" y="6525344"/>
            <a:ext cx="11233248" cy="369332"/>
          </a:xfrm>
          <a:prstGeom prst="rect">
            <a:avLst/>
          </a:prstGeom>
          <a:noFill/>
        </p:spPr>
        <p:txBody>
          <a:bodyPr wrap="square" rtlCol="0">
            <a:spAutoFit/>
          </a:bodyPr>
          <a:lstStyle/>
          <a:p>
            <a:r>
              <a:rPr lang="es-SV" b="1" dirty="0" smtClean="0"/>
              <a:t>IGLESIA CRISTIANA JOSUE						</a:t>
            </a:r>
            <a:endParaRPr lang="es-SV" b="1" dirty="0"/>
          </a:p>
        </p:txBody>
      </p:sp>
      <p:sp>
        <p:nvSpPr>
          <p:cNvPr id="2" name="Title 1"/>
          <p:cNvSpPr>
            <a:spLocks noGrp="1"/>
          </p:cNvSpPr>
          <p:nvPr>
            <p:ph type="title"/>
          </p:nvPr>
        </p:nvSpPr>
        <p:spPr/>
        <p:txBody>
          <a:bodyPr/>
          <a:lstStyle/>
          <a:p>
            <a:r>
              <a:rPr lang="es-ES" dirty="0" smtClean="0"/>
              <a:t>AGENDA</a:t>
            </a:r>
            <a:endParaRPr lang="en-US" dirty="0"/>
          </a:p>
        </p:txBody>
      </p:sp>
      <p:sp>
        <p:nvSpPr>
          <p:cNvPr id="8" name="TextBox 7"/>
          <p:cNvSpPr txBox="1"/>
          <p:nvPr/>
        </p:nvSpPr>
        <p:spPr>
          <a:xfrm>
            <a:off x="1489400" y="1124744"/>
            <a:ext cx="9433048" cy="5262979"/>
          </a:xfrm>
          <a:prstGeom prst="rect">
            <a:avLst/>
          </a:prstGeom>
          <a:noFill/>
        </p:spPr>
        <p:txBody>
          <a:bodyPr wrap="square" rtlCol="0">
            <a:spAutoFit/>
          </a:bodyPr>
          <a:lstStyle/>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FUNCIONAMIENTO DE LA MENTE DE UN EMPRESARIO</a:t>
            </a:r>
          </a:p>
          <a:p>
            <a:endParaRPr lang="es-SV" sz="2800" dirty="0">
              <a:solidFill>
                <a:schemeClr val="tx2"/>
              </a:solidFill>
              <a:latin typeface="Berlin Sans FB" panose="020E0602020502020306" pitchFamily="34" charset="0"/>
              <a:ea typeface="Arial Unicode MS" pitchFamily="34" charset="-128"/>
              <a:cs typeface="Arial Unicode MS" pitchFamily="34" charset="-128"/>
            </a:endParaRPr>
          </a:p>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PORQUE HAY TAN POCA CAPACIDAD EMPRESARIAL</a:t>
            </a:r>
          </a:p>
          <a:p>
            <a:endParaRPr lang="es-SV" sz="2800" dirty="0">
              <a:solidFill>
                <a:schemeClr val="tx2"/>
              </a:solidFill>
              <a:latin typeface="Berlin Sans FB" panose="020E0602020502020306" pitchFamily="34" charset="0"/>
              <a:ea typeface="Arial Unicode MS" pitchFamily="34" charset="-128"/>
              <a:cs typeface="Arial Unicode MS" pitchFamily="34" charset="-128"/>
            </a:endParaRPr>
          </a:p>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ELEMENTO 1: PLANIFICACION</a:t>
            </a:r>
          </a:p>
          <a:p>
            <a:endParaRPr lang="es-SV" sz="2800" dirty="0">
              <a:solidFill>
                <a:schemeClr val="tx2"/>
              </a:solidFill>
              <a:latin typeface="Berlin Sans FB" panose="020E0602020502020306" pitchFamily="34" charset="0"/>
              <a:ea typeface="Arial Unicode MS" pitchFamily="34" charset="-128"/>
              <a:cs typeface="Arial Unicode MS" pitchFamily="34" charset="-128"/>
            </a:endParaRPr>
          </a:p>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ELEMENTO 2: FE</a:t>
            </a:r>
          </a:p>
          <a:p>
            <a:endParaRPr lang="es-SV" sz="2800" dirty="0">
              <a:solidFill>
                <a:schemeClr val="tx2"/>
              </a:solidFill>
              <a:latin typeface="Berlin Sans FB" panose="020E0602020502020306" pitchFamily="34" charset="0"/>
              <a:ea typeface="Arial Unicode MS" pitchFamily="34" charset="-128"/>
              <a:cs typeface="Arial Unicode MS" pitchFamily="34" charset="-128"/>
            </a:endParaRPr>
          </a:p>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ELEMENTO 3: IMPLEMENTACION</a:t>
            </a:r>
          </a:p>
          <a:p>
            <a:endParaRPr lang="es-SV" sz="2800" dirty="0">
              <a:solidFill>
                <a:schemeClr val="tx2"/>
              </a:solidFill>
              <a:latin typeface="Berlin Sans FB" panose="020E0602020502020306" pitchFamily="34" charset="0"/>
              <a:ea typeface="Arial Unicode MS" pitchFamily="34" charset="-128"/>
              <a:cs typeface="Arial Unicode MS" pitchFamily="34" charset="-128"/>
            </a:endParaRPr>
          </a:p>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ENSEÑANZA FAMILIAR</a:t>
            </a:r>
          </a:p>
          <a:p>
            <a:endParaRPr lang="es-SV" sz="2800" b="1" dirty="0">
              <a:solidFill>
                <a:schemeClr val="tx2"/>
              </a:solidFill>
              <a:latin typeface="Arial Narrow" pitchFamily="34" charset="0"/>
              <a:ea typeface="Arial Unicode MS" pitchFamily="34" charset="-128"/>
              <a:cs typeface="Arial Unicode MS" pitchFamily="34" charset="-128"/>
            </a:endParaRPr>
          </a:p>
        </p:txBody>
      </p:sp>
      <p:sp>
        <p:nvSpPr>
          <p:cNvPr id="11" name="Rounded Rectangle 10"/>
          <p:cNvSpPr/>
          <p:nvPr/>
        </p:nvSpPr>
        <p:spPr>
          <a:xfrm>
            <a:off x="1296541" y="5805264"/>
            <a:ext cx="8664125" cy="576064"/>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0737841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8469" y="1700808"/>
            <a:ext cx="10369868" cy="3384377"/>
          </a:xfrm>
          <a:solidFill>
            <a:schemeClr val="bg1">
              <a:lumMod val="95000"/>
            </a:schemeClr>
          </a:solidFill>
          <a:ln w="60325" cmpd="sng">
            <a:solidFill>
              <a:schemeClr val="accent1">
                <a:shade val="50000"/>
                <a:alpha val="29000"/>
              </a:schemeClr>
            </a:solidFill>
            <a:prstDash val="solid"/>
          </a:ln>
        </p:spPr>
        <p:txBody>
          <a:bodyPr>
            <a:normAutofit/>
          </a:bodyPr>
          <a:lstStyle/>
          <a:p>
            <a:pPr marL="0" indent="0" algn="just">
              <a:buNone/>
            </a:pPr>
            <a:r>
              <a:rPr lang="es-ES" sz="2800" dirty="0" smtClean="0">
                <a:latin typeface="Berlin Sans FB" panose="020E0602020502020306" pitchFamily="34" charset="0"/>
              </a:rPr>
              <a:t>LA CAPACIDAD DE EMPRENDER ES UN UNA GRAN BENDICION. LA MAYORIA DE LOS  NEGOCIOS EXITOSOS HAN INICIADO A PARTIR DE UNA VISION DIFERENTE. EL VERDADERO CAPITAL DE UN NEGOCIO EXITOSO RADICA EN LA CAPACIDAD DE VER LO QUE OTROS NO PERCIBEN. EL CAPITAL FINANCIERO ES SOLAMENTE UN ELEMENTO QUE MOVILIZA ESA VISION</a:t>
            </a:r>
            <a:endParaRPr lang="en-US" sz="2800" dirty="0">
              <a:latin typeface="Berlin Sans FB" panose="020E0602020502020306" pitchFamily="34" charset="0"/>
            </a:endParaRPr>
          </a:p>
        </p:txBody>
      </p:sp>
      <p:sp>
        <p:nvSpPr>
          <p:cNvPr id="4" name="TextBox 3"/>
          <p:cNvSpPr txBox="1"/>
          <p:nvPr/>
        </p:nvSpPr>
        <p:spPr>
          <a:xfrm>
            <a:off x="0" y="6550836"/>
            <a:ext cx="11377661" cy="343840"/>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SV"/>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SV" dirty="0"/>
              <a:t>						</a:t>
            </a:r>
          </a:p>
        </p:txBody>
      </p:sp>
      <p:sp>
        <p:nvSpPr>
          <p:cNvPr id="5" name="TextBox 4"/>
          <p:cNvSpPr txBox="1"/>
          <p:nvPr/>
        </p:nvSpPr>
        <p:spPr>
          <a:xfrm>
            <a:off x="288893" y="6550836"/>
            <a:ext cx="11233248" cy="369332"/>
          </a:xfrm>
          <a:prstGeom prst="rect">
            <a:avLst/>
          </a:prstGeom>
          <a:noFill/>
        </p:spPr>
        <p:txBody>
          <a:bodyPr wrap="square" rtlCol="0">
            <a:spAutoFit/>
          </a:bodyPr>
          <a:lstStyle/>
          <a:p>
            <a:r>
              <a:rPr lang="es-SV" b="1" dirty="0" smtClean="0"/>
              <a:t>IGLESIA CRISTIANA JOSUE						</a:t>
            </a:r>
            <a:endParaRPr lang="es-SV" b="1" dirty="0"/>
          </a:p>
        </p:txBody>
      </p:sp>
    </p:spTree>
    <p:extLst>
      <p:ext uri="{BB962C8B-B14F-4D97-AF65-F5344CB8AC3E}">
        <p14:creationId xmlns:p14="http://schemas.microsoft.com/office/powerpoint/2010/main" val="8878669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088629" y="188640"/>
            <a:ext cx="8088456" cy="490066"/>
          </a:xfrm>
        </p:spPr>
        <p:txBody>
          <a:bodyPr/>
          <a:lstStyle/>
          <a:p>
            <a:r>
              <a:rPr lang="es-SV" dirty="0" smtClean="0">
                <a:latin typeface="Arial Narrow" pitchFamily="34" charset="0"/>
                <a:ea typeface="Arial Unicode MS" pitchFamily="34" charset="-128"/>
                <a:cs typeface="Arial Unicode MS" pitchFamily="34" charset="-128"/>
              </a:rPr>
              <a:t>ENSEÑANZA FAMILIAR</a:t>
            </a:r>
            <a:endParaRPr lang="es-SV" dirty="0">
              <a:latin typeface="Arial Narrow" pitchFamily="34" charset="0"/>
              <a:ea typeface="Arial Unicode MS" pitchFamily="34" charset="-128"/>
              <a:cs typeface="Arial Unicode MS" pitchFamily="34" charset="-128"/>
            </a:endParaRPr>
          </a:p>
        </p:txBody>
      </p:sp>
      <p:sp>
        <p:nvSpPr>
          <p:cNvPr id="5" name="Rectangle 4"/>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TextBox 6"/>
          <p:cNvSpPr txBox="1"/>
          <p:nvPr/>
        </p:nvSpPr>
        <p:spPr>
          <a:xfrm>
            <a:off x="144413" y="6525344"/>
            <a:ext cx="11233248" cy="369332"/>
          </a:xfrm>
          <a:prstGeom prst="rect">
            <a:avLst/>
          </a:prstGeom>
          <a:noFill/>
        </p:spPr>
        <p:txBody>
          <a:bodyPr wrap="square" rtlCol="0">
            <a:spAutoFit/>
          </a:bodyPr>
          <a:lstStyle/>
          <a:p>
            <a:r>
              <a:rPr lang="es-SV" b="1" dirty="0" smtClean="0"/>
              <a:t>IGLESIA CRISTIANA JOSUE						</a:t>
            </a:r>
            <a:endParaRPr lang="es-SV" b="1" dirty="0"/>
          </a:p>
        </p:txBody>
      </p:sp>
      <p:sp>
        <p:nvSpPr>
          <p:cNvPr id="8" name="TextBox 7"/>
          <p:cNvSpPr txBox="1"/>
          <p:nvPr/>
        </p:nvSpPr>
        <p:spPr>
          <a:xfrm>
            <a:off x="936501" y="1210683"/>
            <a:ext cx="10009112" cy="5170645"/>
          </a:xfrm>
          <a:prstGeom prst="rect">
            <a:avLst/>
          </a:prstGeom>
          <a:noFill/>
          <a:ln w="44450" cmpd="sng">
            <a:solidFill>
              <a:srgbClr val="FF6600"/>
            </a:solidFill>
          </a:ln>
        </p:spPr>
        <p:txBody>
          <a:bodyPr wrap="square" rtlCol="0">
            <a:spAutoFit/>
          </a:bodyPr>
          <a:lstStyle/>
          <a:p>
            <a:pPr algn="just"/>
            <a:r>
              <a:rPr lang="es-ES" sz="2200" dirty="0" smtClean="0">
                <a:latin typeface="Berlin Sans FB" panose="020E0602020502020306" pitchFamily="34" charset="0"/>
              </a:rPr>
              <a:t>FOMENTE EN SUS DESCENDIENTES LA CURIOSIDAD POR LOS NEGOCIOS. PARA ELLOS ES IMPORTANTE:</a:t>
            </a:r>
          </a:p>
          <a:p>
            <a:pPr algn="just"/>
            <a:endParaRPr lang="es-ES" sz="2200" dirty="0">
              <a:latin typeface="Berlin Sans FB" panose="020E0602020502020306" pitchFamily="34" charset="0"/>
            </a:endParaRPr>
          </a:p>
          <a:p>
            <a:pPr marL="457200" indent="-457200" algn="just">
              <a:buAutoNum type="alphaUcParenR"/>
            </a:pPr>
            <a:r>
              <a:rPr lang="es-ES" sz="2200" dirty="0" smtClean="0">
                <a:latin typeface="Berlin Sans FB" panose="020E0602020502020306" pitchFamily="34" charset="0"/>
              </a:rPr>
              <a:t>ENFATIZAR EN CUAL ES EL ROL DE LA ESCUELA: PROVEER HABILIDADES, NO EMPLEO</a:t>
            </a:r>
          </a:p>
          <a:p>
            <a:pPr marL="457200" indent="-457200" algn="just">
              <a:buAutoNum type="alphaUcParenR"/>
            </a:pPr>
            <a:r>
              <a:rPr lang="es-ES" sz="2200" dirty="0" smtClean="0">
                <a:latin typeface="Berlin Sans FB" panose="020E0602020502020306" pitchFamily="34" charset="0"/>
              </a:rPr>
              <a:t>EXPERIMENTE USTED EN PEQUEÑA ESCALA Y MUESTRELE EL RESULTADO A SUS HIJOS</a:t>
            </a:r>
          </a:p>
          <a:p>
            <a:pPr marL="457200" indent="-457200" algn="just">
              <a:buAutoNum type="alphaUcParenR"/>
            </a:pPr>
            <a:r>
              <a:rPr lang="es-ES" sz="2200" dirty="0" smtClean="0">
                <a:latin typeface="Berlin Sans FB" panose="020E0602020502020306" pitchFamily="34" charset="0"/>
              </a:rPr>
              <a:t>HABLELES SOBRE PERSONAS QUE HAN TENIDO ÉXITO EN EL MUNDO EMPRESARIAL Y NO SOLAMENTE SOBRE PROFESIONALES EXITOSOSO</a:t>
            </a:r>
          </a:p>
          <a:p>
            <a:pPr marL="457200" indent="-457200" algn="just">
              <a:buAutoNum type="alphaUcParenR"/>
            </a:pPr>
            <a:r>
              <a:rPr lang="es-ES" sz="2200" dirty="0" smtClean="0">
                <a:latin typeface="Berlin Sans FB" panose="020E0602020502020306" pitchFamily="34" charset="0"/>
              </a:rPr>
              <a:t>ORE CORRECTAMENTE: PIDA VISION PARA SUS HIJOS, NO PIDA POR UN EMPLEO O RECURSOS ECONOMICOS. AL TENER LA VISION CORRECTA, TODO CAE POR SU PESO</a:t>
            </a:r>
          </a:p>
          <a:p>
            <a:pPr marL="457200" indent="-457200" algn="just">
              <a:buAutoNum type="alphaUcParenR"/>
            </a:pPr>
            <a:r>
              <a:rPr lang="es-ES" sz="2200" dirty="0" smtClean="0">
                <a:latin typeface="Berlin Sans FB" panose="020E0602020502020306" pitchFamily="34" charset="0"/>
              </a:rPr>
              <a:t>SI OBSERVA APTITUDES EMPRESARIALES EN SU HIJO, NO LO DESMOTIVE. </a:t>
            </a:r>
          </a:p>
        </p:txBody>
      </p:sp>
    </p:spTree>
    <p:extLst>
      <p:ext uri="{BB962C8B-B14F-4D97-AF65-F5344CB8AC3E}">
        <p14:creationId xmlns:p14="http://schemas.microsoft.com/office/powerpoint/2010/main" val="3005391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SV" dirty="0" smtClean="0"/>
              <a:t>AGENDA</a:t>
            </a:r>
            <a:endParaRPr lang="es-SV" dirty="0"/>
          </a:p>
        </p:txBody>
      </p:sp>
      <p:sp>
        <p:nvSpPr>
          <p:cNvPr id="7" name="Rectangle 6"/>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TextBox 7"/>
          <p:cNvSpPr txBox="1"/>
          <p:nvPr/>
        </p:nvSpPr>
        <p:spPr>
          <a:xfrm>
            <a:off x="144413" y="6525344"/>
            <a:ext cx="11233248" cy="369332"/>
          </a:xfrm>
          <a:prstGeom prst="rect">
            <a:avLst/>
          </a:prstGeom>
          <a:noFill/>
        </p:spPr>
        <p:txBody>
          <a:bodyPr wrap="square" rtlCol="0">
            <a:spAutoFit/>
          </a:bodyPr>
          <a:lstStyle/>
          <a:p>
            <a:r>
              <a:rPr lang="es-SV" b="1" dirty="0" smtClean="0"/>
              <a:t>IGLESIA CRISTIANA JOSUE						</a:t>
            </a:r>
            <a:endParaRPr lang="es-SV" b="1" dirty="0"/>
          </a:p>
        </p:txBody>
      </p:sp>
      <p:sp>
        <p:nvSpPr>
          <p:cNvPr id="9" name="TextBox 8"/>
          <p:cNvSpPr txBox="1"/>
          <p:nvPr/>
        </p:nvSpPr>
        <p:spPr>
          <a:xfrm>
            <a:off x="1872605" y="908720"/>
            <a:ext cx="9433048" cy="6124754"/>
          </a:xfrm>
          <a:prstGeom prst="rect">
            <a:avLst/>
          </a:prstGeom>
          <a:noFill/>
        </p:spPr>
        <p:txBody>
          <a:bodyPr wrap="square" rtlCol="0">
            <a:spAutoFit/>
          </a:bodyPr>
          <a:lstStyle/>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FUNCIONAMIENTO DE LA MENTE DE UN </a:t>
            </a:r>
            <a:endParaRPr lang="es-SV" sz="2800" dirty="0" smtClean="0">
              <a:solidFill>
                <a:schemeClr val="tx2"/>
              </a:solidFill>
              <a:latin typeface="Berlin Sans FB" panose="020E0602020502020306" pitchFamily="34" charset="0"/>
              <a:ea typeface="Arial Unicode MS" pitchFamily="34" charset="-128"/>
              <a:cs typeface="Arial Unicode MS" pitchFamily="34" charset="-128"/>
            </a:endParaRPr>
          </a:p>
          <a:p>
            <a:endParaRPr lang="es-SV" sz="2800" dirty="0">
              <a:solidFill>
                <a:schemeClr val="tx2"/>
              </a:solidFill>
              <a:latin typeface="Berlin Sans FB" panose="020E0602020502020306" pitchFamily="34" charset="0"/>
              <a:ea typeface="Arial Unicode MS" pitchFamily="34" charset="-128"/>
              <a:cs typeface="Arial Unicode MS" pitchFamily="34" charset="-128"/>
            </a:endParaRPr>
          </a:p>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EMPRESARIO</a:t>
            </a:r>
            <a:endParaRPr lang="es-SV" sz="2800" dirty="0" smtClean="0">
              <a:solidFill>
                <a:schemeClr val="tx2"/>
              </a:solidFill>
              <a:latin typeface="Berlin Sans FB" panose="020E0602020502020306" pitchFamily="34" charset="0"/>
              <a:ea typeface="Arial Unicode MS" pitchFamily="34" charset="-128"/>
              <a:cs typeface="Arial Unicode MS" pitchFamily="34" charset="-128"/>
            </a:endParaRPr>
          </a:p>
          <a:p>
            <a:endParaRPr lang="es-SV" sz="2800" dirty="0">
              <a:solidFill>
                <a:schemeClr val="tx2"/>
              </a:solidFill>
              <a:latin typeface="Berlin Sans FB" panose="020E0602020502020306" pitchFamily="34" charset="0"/>
              <a:ea typeface="Arial Unicode MS" pitchFamily="34" charset="-128"/>
              <a:cs typeface="Arial Unicode MS" pitchFamily="34" charset="-128"/>
            </a:endParaRPr>
          </a:p>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PORQUE HAY TAN POCA CAPACIDAD EMPRESARIAL</a:t>
            </a:r>
          </a:p>
          <a:p>
            <a:endParaRPr lang="es-SV" sz="2800" dirty="0">
              <a:solidFill>
                <a:schemeClr val="tx2"/>
              </a:solidFill>
              <a:latin typeface="Berlin Sans FB" panose="020E0602020502020306" pitchFamily="34" charset="0"/>
              <a:ea typeface="Arial Unicode MS" pitchFamily="34" charset="-128"/>
              <a:cs typeface="Arial Unicode MS" pitchFamily="34" charset="-128"/>
            </a:endParaRPr>
          </a:p>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ELEMENTO 1: PLANIFICACION</a:t>
            </a:r>
          </a:p>
          <a:p>
            <a:endParaRPr lang="es-SV" sz="2800" dirty="0">
              <a:solidFill>
                <a:schemeClr val="tx2"/>
              </a:solidFill>
              <a:latin typeface="Berlin Sans FB" panose="020E0602020502020306" pitchFamily="34" charset="0"/>
              <a:ea typeface="Arial Unicode MS" pitchFamily="34" charset="-128"/>
              <a:cs typeface="Arial Unicode MS" pitchFamily="34" charset="-128"/>
            </a:endParaRPr>
          </a:p>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ELEMENTO 2: FE</a:t>
            </a:r>
          </a:p>
          <a:p>
            <a:endParaRPr lang="es-SV" sz="2800" dirty="0">
              <a:solidFill>
                <a:schemeClr val="tx2"/>
              </a:solidFill>
              <a:latin typeface="Berlin Sans FB" panose="020E0602020502020306" pitchFamily="34" charset="0"/>
              <a:ea typeface="Arial Unicode MS" pitchFamily="34" charset="-128"/>
              <a:cs typeface="Arial Unicode MS" pitchFamily="34" charset="-128"/>
            </a:endParaRPr>
          </a:p>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ELEMENTO 3: IMPLEMENTACION</a:t>
            </a:r>
          </a:p>
          <a:p>
            <a:endParaRPr lang="es-SV" sz="2800" dirty="0">
              <a:solidFill>
                <a:schemeClr val="tx2"/>
              </a:solidFill>
              <a:latin typeface="Berlin Sans FB" panose="020E0602020502020306" pitchFamily="34" charset="0"/>
              <a:ea typeface="Arial Unicode MS" pitchFamily="34" charset="-128"/>
              <a:cs typeface="Arial Unicode MS" pitchFamily="34" charset="-128"/>
            </a:endParaRPr>
          </a:p>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ENSEÑANZA FAMILIAR</a:t>
            </a:r>
          </a:p>
          <a:p>
            <a:endParaRPr lang="es-SV" sz="2800" b="1" dirty="0">
              <a:solidFill>
                <a:schemeClr val="tx2"/>
              </a:solidFill>
              <a:latin typeface="Arial Narrow" pitchFamily="34" charset="0"/>
              <a:ea typeface="Arial Unicode MS" pitchFamily="34" charset="-128"/>
              <a:cs typeface="Arial Unicode MS" pitchFamily="34" charset="-128"/>
            </a:endParaRPr>
          </a:p>
        </p:txBody>
      </p:sp>
      <p:sp>
        <p:nvSpPr>
          <p:cNvPr id="3" name="Rounded Rectangle 2"/>
          <p:cNvSpPr/>
          <p:nvPr/>
        </p:nvSpPr>
        <p:spPr>
          <a:xfrm>
            <a:off x="1800597" y="980728"/>
            <a:ext cx="8664125" cy="129614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1253705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5950" y="6514966"/>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2" name="TextBox 1"/>
          <p:cNvSpPr txBox="1"/>
          <p:nvPr/>
        </p:nvSpPr>
        <p:spPr>
          <a:xfrm>
            <a:off x="734237" y="1124744"/>
            <a:ext cx="10657184" cy="1384995"/>
          </a:xfrm>
          <a:prstGeom prst="rect">
            <a:avLst/>
          </a:prstGeom>
          <a:noFill/>
        </p:spPr>
        <p:txBody>
          <a:bodyPr wrap="square" rtlCol="0">
            <a:spAutoFit/>
          </a:bodyPr>
          <a:lstStyle/>
          <a:p>
            <a:pPr algn="just">
              <a:spcBef>
                <a:spcPct val="20000"/>
              </a:spcBef>
            </a:pPr>
            <a:r>
              <a:rPr lang="es-SV" sz="2800" dirty="0">
                <a:latin typeface="Berlin Sans FB" panose="020E0602020502020306" pitchFamily="34" charset="0"/>
              </a:rPr>
              <a:t>LA CAPACIDAD EMPRESARIAL NO RADICA EN RECURSOS EXTERNOS. ES UNA HABILIDAD AFINCADA EN EL INTELECTO Y EMOCIONES</a:t>
            </a:r>
          </a:p>
        </p:txBody>
      </p:sp>
      <p:sp>
        <p:nvSpPr>
          <p:cNvPr id="3" name="Title 2"/>
          <p:cNvSpPr>
            <a:spLocks noGrp="1"/>
          </p:cNvSpPr>
          <p:nvPr>
            <p:ph type="title"/>
          </p:nvPr>
        </p:nvSpPr>
        <p:spPr/>
        <p:txBody>
          <a:bodyPr/>
          <a:lstStyle/>
          <a:p>
            <a:r>
              <a:rPr lang="es-SV" dirty="0" smtClean="0">
                <a:latin typeface="Arial Narrow" pitchFamily="34" charset="0"/>
                <a:ea typeface="Arial Unicode MS" pitchFamily="34" charset="-128"/>
                <a:cs typeface="Arial Unicode MS" pitchFamily="34" charset="-128"/>
              </a:rPr>
              <a:t>PROCESOS MENTALES</a:t>
            </a:r>
            <a:endParaRPr lang="es-SV" dirty="0">
              <a:latin typeface="Arial Narrow" pitchFamily="34" charset="0"/>
              <a:ea typeface="Arial Unicode MS" pitchFamily="34" charset="-128"/>
              <a:cs typeface="Arial Unicode MS" pitchFamily="34" charset="-128"/>
            </a:endParaRPr>
          </a:p>
        </p:txBody>
      </p:sp>
      <p:sp>
        <p:nvSpPr>
          <p:cNvPr id="9" name="TextBox 8"/>
          <p:cNvSpPr txBox="1"/>
          <p:nvPr/>
        </p:nvSpPr>
        <p:spPr>
          <a:xfrm>
            <a:off x="144413" y="6525344"/>
            <a:ext cx="11233248" cy="369332"/>
          </a:xfrm>
          <a:prstGeom prst="rect">
            <a:avLst/>
          </a:prstGeom>
          <a:noFill/>
        </p:spPr>
        <p:txBody>
          <a:bodyPr wrap="square" rtlCol="0">
            <a:spAutoFit/>
          </a:bodyPr>
          <a:lstStyle/>
          <a:p>
            <a:r>
              <a:rPr lang="es-SV" b="1" dirty="0" smtClean="0"/>
              <a:t>IGLESIA CRISTIANA JOSUE						</a:t>
            </a:r>
            <a:endParaRPr lang="es-SV" b="1" dirty="0"/>
          </a:p>
        </p:txBody>
      </p:sp>
      <p:sp>
        <p:nvSpPr>
          <p:cNvPr id="4" name="TextBox 3"/>
          <p:cNvSpPr txBox="1"/>
          <p:nvPr/>
        </p:nvSpPr>
        <p:spPr>
          <a:xfrm>
            <a:off x="936860" y="2914218"/>
            <a:ext cx="10009112" cy="3170099"/>
          </a:xfrm>
          <a:prstGeom prst="rect">
            <a:avLst/>
          </a:prstGeom>
          <a:noFill/>
          <a:ln w="44450" cmpd="sng">
            <a:solidFill>
              <a:schemeClr val="accent1">
                <a:lumMod val="75000"/>
              </a:schemeClr>
            </a:solidFill>
          </a:ln>
        </p:spPr>
        <p:txBody>
          <a:bodyPr wrap="square" rtlCol="0">
            <a:spAutoFit/>
          </a:bodyPr>
          <a:lstStyle/>
          <a:p>
            <a:pPr marL="342900" indent="-342900" algn="just">
              <a:buAutoNum type="arabicPeriod"/>
            </a:pPr>
            <a:r>
              <a:rPr lang="es-ES" sz="2800" dirty="0" smtClean="0">
                <a:latin typeface="Berlin Sans FB" panose="020E0602020502020306" pitchFamily="34" charset="0"/>
              </a:rPr>
              <a:t>EL EMPRESARIO VE EL MUNDO ECONOMICO COMO UN ECOSISTEMA DE OPORTUNIDADES</a:t>
            </a:r>
          </a:p>
          <a:p>
            <a:pPr marL="342900" indent="-342900" algn="just">
              <a:buAutoNum type="arabicPeriod"/>
            </a:pPr>
            <a:endParaRPr lang="es-ES" sz="2400" dirty="0">
              <a:latin typeface="Berlin Sans FB" panose="020E0602020502020306" pitchFamily="34" charset="0"/>
            </a:endParaRPr>
          </a:p>
          <a:p>
            <a:pPr algn="just"/>
            <a:r>
              <a:rPr lang="es-ES" sz="2400" dirty="0" smtClean="0">
                <a:latin typeface="Berlin Sans FB" panose="020E0602020502020306" pitchFamily="34" charset="0"/>
              </a:rPr>
              <a:t>SU ACTITUD MENTAL ES DE PERMANENTE ALERTA ANTE LAS OPORTUNIDADES QUE PUDIESEN PRESENTARSE. ESTO IMPLICA QUE LITERALMENTE TODA SU CAPACIDAD SENSORIAL ESTA PROGRAMADA PARA UNA CONSTANTE OBSERVACION Y RECONOCIMIENTO DE OPORTUNIDADES DE NEGOCIO</a:t>
            </a:r>
          </a:p>
        </p:txBody>
      </p:sp>
    </p:spTree>
    <p:extLst>
      <p:ext uri="{BB962C8B-B14F-4D97-AF65-F5344CB8AC3E}">
        <p14:creationId xmlns:p14="http://schemas.microsoft.com/office/powerpoint/2010/main" val="36409151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44771" y="6528793"/>
            <a:ext cx="11233248" cy="369332"/>
          </a:xfrm>
          <a:prstGeom prst="rect">
            <a:avLst/>
          </a:prstGeom>
          <a:noFill/>
        </p:spPr>
        <p:txBody>
          <a:bodyPr wrap="square" rtlCol="0">
            <a:spAutoFit/>
          </a:bodyPr>
          <a:lstStyle/>
          <a:p>
            <a:r>
              <a:rPr lang="es-SV" b="1" dirty="0" smtClean="0"/>
              <a:t>IGLESIA CRISTIANA JOSUE					</a:t>
            </a:r>
            <a:endParaRPr lang="es-SV" b="1" dirty="0"/>
          </a:p>
        </p:txBody>
      </p:sp>
      <p:sp>
        <p:nvSpPr>
          <p:cNvPr id="6" name="Rectangle 5"/>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TextBox 6"/>
          <p:cNvSpPr txBox="1"/>
          <p:nvPr/>
        </p:nvSpPr>
        <p:spPr>
          <a:xfrm>
            <a:off x="144413" y="6488668"/>
            <a:ext cx="11233248" cy="369332"/>
          </a:xfrm>
          <a:prstGeom prst="rect">
            <a:avLst/>
          </a:prstGeom>
          <a:noFill/>
        </p:spPr>
        <p:txBody>
          <a:bodyPr wrap="square" rtlCol="0">
            <a:spAutoFit/>
          </a:bodyPr>
          <a:lstStyle/>
          <a:p>
            <a:r>
              <a:rPr lang="es-SV" b="1" dirty="0" smtClean="0"/>
              <a:t>IGLESIA CRISTIANA JOSUE						</a:t>
            </a:r>
            <a:endParaRPr lang="es-SV" b="1" dirty="0"/>
          </a:p>
        </p:txBody>
      </p:sp>
      <p:sp>
        <p:nvSpPr>
          <p:cNvPr id="9" name="Title 2"/>
          <p:cNvSpPr>
            <a:spLocks noGrp="1"/>
          </p:cNvSpPr>
          <p:nvPr>
            <p:ph type="title"/>
          </p:nvPr>
        </p:nvSpPr>
        <p:spPr>
          <a:xfrm>
            <a:off x="1584573" y="260648"/>
            <a:ext cx="8088456" cy="490066"/>
          </a:xfrm>
        </p:spPr>
        <p:txBody>
          <a:bodyPr/>
          <a:lstStyle/>
          <a:p>
            <a:r>
              <a:rPr lang="es-SV" dirty="0" smtClean="0">
                <a:latin typeface="Arial Narrow" pitchFamily="34" charset="0"/>
                <a:ea typeface="Arial Unicode MS" pitchFamily="34" charset="-128"/>
                <a:cs typeface="Arial Unicode MS" pitchFamily="34" charset="-128"/>
              </a:rPr>
              <a:t>PROCESOS MENTALES</a:t>
            </a:r>
            <a:endParaRPr lang="es-SV" dirty="0">
              <a:latin typeface="Arial Narrow" pitchFamily="34" charset="0"/>
              <a:ea typeface="Arial Unicode MS" pitchFamily="34" charset="-128"/>
              <a:cs typeface="Arial Unicode MS" pitchFamily="34" charset="-128"/>
            </a:endParaRPr>
          </a:p>
        </p:txBody>
      </p:sp>
      <p:sp>
        <p:nvSpPr>
          <p:cNvPr id="10" name="TextBox 9"/>
          <p:cNvSpPr txBox="1"/>
          <p:nvPr/>
        </p:nvSpPr>
        <p:spPr>
          <a:xfrm>
            <a:off x="720477" y="1268760"/>
            <a:ext cx="10009112" cy="3539431"/>
          </a:xfrm>
          <a:prstGeom prst="rect">
            <a:avLst/>
          </a:prstGeom>
          <a:noFill/>
          <a:ln w="44450" cmpd="sng">
            <a:solidFill>
              <a:schemeClr val="accent1">
                <a:lumMod val="75000"/>
              </a:schemeClr>
            </a:solidFill>
          </a:ln>
        </p:spPr>
        <p:txBody>
          <a:bodyPr wrap="square" rtlCol="0">
            <a:spAutoFit/>
          </a:bodyPr>
          <a:lstStyle/>
          <a:p>
            <a:pPr algn="just"/>
            <a:r>
              <a:rPr lang="es-ES" sz="2800" dirty="0" smtClean="0">
                <a:latin typeface="Berlin Sans FB" panose="020E0602020502020306" pitchFamily="34" charset="0"/>
              </a:rPr>
              <a:t>2. EL EMPRESARIO ES CAPAZ DE ATERRIZAR UNA VISION</a:t>
            </a:r>
          </a:p>
          <a:p>
            <a:pPr algn="just"/>
            <a:endParaRPr lang="es-ES" sz="2400" dirty="0" smtClean="0">
              <a:latin typeface="Berlin Sans FB" panose="020E0602020502020306" pitchFamily="34" charset="0"/>
            </a:endParaRPr>
          </a:p>
          <a:p>
            <a:pPr algn="just"/>
            <a:r>
              <a:rPr lang="es-ES" sz="2400" dirty="0" smtClean="0">
                <a:latin typeface="Berlin Sans FB" panose="020E0602020502020306" pitchFamily="34" charset="0"/>
              </a:rPr>
              <a:t>EXISTEN DEMASIADOS VISIONARIOS EN EL MUNDO. PERO LA CAPACIDAD PARA SIMPLIFICAR Y HACER QUE ALGO SUCEDA ES ESCAZA. LOS MAS GRANDES NEGOCIOS NACEN DE IDEAS REVOLUCIONARIAS AUNADAS A UNA GRAN CAPACIDAD PARA HACER REALIDAD LA IDEA </a:t>
            </a:r>
            <a:r>
              <a:rPr lang="es-ES" sz="2400" dirty="0" smtClean="0">
                <a:latin typeface="Berlin Sans FB" panose="020E0602020502020306" pitchFamily="34" charset="0"/>
              </a:rPr>
              <a:t>INNOVADORA</a:t>
            </a:r>
          </a:p>
          <a:p>
            <a:pPr algn="just"/>
            <a:endParaRPr lang="es-ES" sz="2400" dirty="0">
              <a:latin typeface="Berlin Sans FB" panose="020E0602020502020306" pitchFamily="34" charset="0"/>
            </a:endParaRPr>
          </a:p>
        </p:txBody>
      </p:sp>
      <p:pic>
        <p:nvPicPr>
          <p:cNvPr id="1028" name="Picture 4" descr="Resultado de imagen para STEVE JOBS 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65293" y="4077072"/>
            <a:ext cx="2705100" cy="1685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9173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TextBox 7"/>
          <p:cNvSpPr txBox="1"/>
          <p:nvPr/>
        </p:nvSpPr>
        <p:spPr>
          <a:xfrm>
            <a:off x="144413" y="6525344"/>
            <a:ext cx="11233248" cy="369332"/>
          </a:xfrm>
          <a:prstGeom prst="rect">
            <a:avLst/>
          </a:prstGeom>
          <a:noFill/>
        </p:spPr>
        <p:txBody>
          <a:bodyPr wrap="square" rtlCol="0">
            <a:spAutoFit/>
          </a:bodyPr>
          <a:lstStyle/>
          <a:p>
            <a:r>
              <a:rPr lang="es-SV" b="1" dirty="0" smtClean="0"/>
              <a:t>IGLESIA CRISTIANA JOSUE					</a:t>
            </a:r>
            <a:endParaRPr lang="es-SV" b="1" dirty="0"/>
          </a:p>
        </p:txBody>
      </p:sp>
      <p:sp>
        <p:nvSpPr>
          <p:cNvPr id="6" name="Title 1"/>
          <p:cNvSpPr>
            <a:spLocks noGrp="1"/>
          </p:cNvSpPr>
          <p:nvPr>
            <p:ph type="title"/>
          </p:nvPr>
        </p:nvSpPr>
        <p:spPr>
          <a:xfrm>
            <a:off x="2857516" y="188640"/>
            <a:ext cx="8088456" cy="490066"/>
          </a:xfrm>
        </p:spPr>
        <p:txBody>
          <a:bodyPr/>
          <a:lstStyle/>
          <a:p>
            <a:r>
              <a:rPr lang="es-SV" dirty="0" smtClean="0"/>
              <a:t>PROCESOS MENTALES</a:t>
            </a:r>
            <a:endParaRPr lang="es-SV" dirty="0"/>
          </a:p>
        </p:txBody>
      </p:sp>
      <p:sp>
        <p:nvSpPr>
          <p:cNvPr id="10" name="TextBox 9"/>
          <p:cNvSpPr txBox="1"/>
          <p:nvPr/>
        </p:nvSpPr>
        <p:spPr>
          <a:xfrm>
            <a:off x="792485" y="1340768"/>
            <a:ext cx="10009112" cy="3170099"/>
          </a:xfrm>
          <a:prstGeom prst="rect">
            <a:avLst/>
          </a:prstGeom>
          <a:noFill/>
          <a:ln w="44450" cmpd="sng">
            <a:solidFill>
              <a:schemeClr val="accent1">
                <a:lumMod val="75000"/>
              </a:schemeClr>
            </a:solidFill>
          </a:ln>
        </p:spPr>
        <p:txBody>
          <a:bodyPr wrap="square" rtlCol="0">
            <a:spAutoFit/>
          </a:bodyPr>
          <a:lstStyle/>
          <a:p>
            <a:pPr algn="just"/>
            <a:r>
              <a:rPr lang="es-ES" sz="2800" dirty="0" smtClean="0">
                <a:latin typeface="Berlin Sans FB" panose="020E0602020502020306" pitchFamily="34" charset="0"/>
              </a:rPr>
              <a:t>3. EL EMPRESARIO VE AL MUNDO COMO UNA CONSTANTE DE OPORTUNIDADES</a:t>
            </a:r>
          </a:p>
          <a:p>
            <a:pPr algn="just"/>
            <a:endParaRPr lang="es-ES" sz="2400" dirty="0" smtClean="0">
              <a:latin typeface="Berlin Sans FB" panose="020E0602020502020306" pitchFamily="34" charset="0"/>
            </a:endParaRPr>
          </a:p>
          <a:p>
            <a:pPr algn="just"/>
            <a:r>
              <a:rPr lang="es-ES" sz="2400" dirty="0" smtClean="0">
                <a:latin typeface="Berlin Sans FB" panose="020E0602020502020306" pitchFamily="34" charset="0"/>
              </a:rPr>
              <a:t>LOS MEJORES EMPRESARIOS ESTAN CONVENCIDOS QUE EL LARGO PLAZO DEPARA ÉXITO. PODRAN HABER INCONVENIENTES EN EL CORTO PLAZO, PERO A LA LARGA, SU IDEA GENERARA UN REDITO </a:t>
            </a:r>
            <a:r>
              <a:rPr lang="es-ES" sz="2400" dirty="0" smtClean="0">
                <a:latin typeface="Berlin Sans FB" panose="020E0602020502020306" pitchFamily="34" charset="0"/>
              </a:rPr>
              <a:t>SUPERIOR</a:t>
            </a:r>
          </a:p>
          <a:p>
            <a:pPr algn="just"/>
            <a:endParaRPr lang="es-ES" sz="2400" dirty="0">
              <a:latin typeface="Berlin Sans FB" panose="020E0602020502020306" pitchFamily="34" charset="0"/>
            </a:endParaRPr>
          </a:p>
        </p:txBody>
      </p:sp>
      <p:sp>
        <p:nvSpPr>
          <p:cNvPr id="2" name="Rectangle 1"/>
          <p:cNvSpPr/>
          <p:nvPr/>
        </p:nvSpPr>
        <p:spPr>
          <a:xfrm>
            <a:off x="2736701" y="4869160"/>
            <a:ext cx="5759450" cy="1200329"/>
          </a:xfrm>
          <a:prstGeom prst="rect">
            <a:avLst/>
          </a:prstGeom>
          <a:ln w="44450" cmpd="sng">
            <a:solidFill>
              <a:schemeClr val="accent3">
                <a:lumMod val="75000"/>
              </a:schemeClr>
            </a:solidFill>
          </a:ln>
          <a:effectLst>
            <a:outerShdw blurRad="50800" dist="38100" dir="2700000" algn="tl" rotWithShape="0">
              <a:srgbClr val="000000">
                <a:alpha val="43000"/>
              </a:srgbClr>
            </a:outerShdw>
          </a:effectLst>
        </p:spPr>
        <p:txBody>
          <a:bodyPr>
            <a:spAutoFit/>
          </a:bodyPr>
          <a:lstStyle/>
          <a:p>
            <a:pPr algn="just"/>
            <a:r>
              <a:rPr lang="es-ES" sz="2400" dirty="0" smtClean="0">
                <a:latin typeface="Berlin Sans FB" panose="020E0602020502020306" pitchFamily="34" charset="0"/>
              </a:rPr>
              <a:t>		ECLESIASTES </a:t>
            </a:r>
            <a:r>
              <a:rPr lang="es-ES" sz="2400" dirty="0">
                <a:latin typeface="Berlin Sans FB" panose="020E0602020502020306" pitchFamily="34" charset="0"/>
              </a:rPr>
              <a:t>1:4</a:t>
            </a:r>
          </a:p>
          <a:p>
            <a:pPr algn="just"/>
            <a:r>
              <a:rPr lang="es-ES" sz="2400" dirty="0">
                <a:latin typeface="Berlin Sans FB" panose="020E0602020502020306" pitchFamily="34" charset="0"/>
              </a:rPr>
              <a:t>El que observa el viento no siembra, y el que mira las nubes no siega.</a:t>
            </a:r>
            <a:endParaRPr lang="en-US" sz="2400" dirty="0">
              <a:latin typeface="Berlin Sans FB" panose="020E0602020502020306" pitchFamily="34" charset="0"/>
            </a:endParaRPr>
          </a:p>
        </p:txBody>
      </p:sp>
    </p:spTree>
    <p:extLst>
      <p:ext uri="{BB962C8B-B14F-4D97-AF65-F5344CB8AC3E}">
        <p14:creationId xmlns:p14="http://schemas.microsoft.com/office/powerpoint/2010/main" val="348880914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44613" y="188640"/>
            <a:ext cx="8088456" cy="490066"/>
          </a:xfrm>
        </p:spPr>
        <p:txBody>
          <a:bodyPr/>
          <a:lstStyle/>
          <a:p>
            <a:pPr marL="457200" indent="-457200"/>
            <a:r>
              <a:rPr lang="es-SV" dirty="0" smtClean="0">
                <a:latin typeface="Arial Narrow" pitchFamily="34" charset="0"/>
                <a:ea typeface="Arial Unicode MS" pitchFamily="34" charset="-128"/>
                <a:cs typeface="Arial Unicode MS" pitchFamily="34" charset="-128"/>
              </a:rPr>
              <a:t>AGENDA</a:t>
            </a:r>
            <a:endParaRPr lang="es-SV" dirty="0">
              <a:latin typeface="Arial Narrow" pitchFamily="34" charset="0"/>
              <a:ea typeface="Arial Unicode MS" pitchFamily="34" charset="-128"/>
              <a:cs typeface="Arial Unicode MS" pitchFamily="34" charset="-128"/>
            </a:endParaRPr>
          </a:p>
        </p:txBody>
      </p:sp>
      <p:sp>
        <p:nvSpPr>
          <p:cNvPr id="5" name="Rectangle 4"/>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6" name="TextBox 5"/>
          <p:cNvSpPr txBox="1"/>
          <p:nvPr/>
        </p:nvSpPr>
        <p:spPr>
          <a:xfrm>
            <a:off x="144413" y="6525344"/>
            <a:ext cx="11233248" cy="369332"/>
          </a:xfrm>
          <a:prstGeom prst="rect">
            <a:avLst/>
          </a:prstGeom>
          <a:noFill/>
        </p:spPr>
        <p:txBody>
          <a:bodyPr wrap="square" rtlCol="0">
            <a:spAutoFit/>
          </a:bodyPr>
          <a:lstStyle/>
          <a:p>
            <a:r>
              <a:rPr lang="es-SV" b="1" dirty="0" smtClean="0"/>
              <a:t>IGLESIA CRISTIANA JOSUE					</a:t>
            </a:r>
            <a:endParaRPr lang="es-SV" b="1" dirty="0"/>
          </a:p>
        </p:txBody>
      </p:sp>
      <p:sp>
        <p:nvSpPr>
          <p:cNvPr id="7" name="TextBox 6"/>
          <p:cNvSpPr txBox="1"/>
          <p:nvPr/>
        </p:nvSpPr>
        <p:spPr>
          <a:xfrm>
            <a:off x="1489400" y="1124744"/>
            <a:ext cx="9433048" cy="5262979"/>
          </a:xfrm>
          <a:prstGeom prst="rect">
            <a:avLst/>
          </a:prstGeom>
          <a:noFill/>
        </p:spPr>
        <p:txBody>
          <a:bodyPr wrap="square" rtlCol="0">
            <a:spAutoFit/>
          </a:bodyPr>
          <a:lstStyle/>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FUNCIONAMIENTO DE LA MENTE DE UN EMPRESARIO</a:t>
            </a:r>
          </a:p>
          <a:p>
            <a:endParaRPr lang="es-SV" sz="2800" dirty="0">
              <a:solidFill>
                <a:schemeClr val="tx2"/>
              </a:solidFill>
              <a:latin typeface="Berlin Sans FB" panose="020E0602020502020306" pitchFamily="34" charset="0"/>
              <a:ea typeface="Arial Unicode MS" pitchFamily="34" charset="-128"/>
              <a:cs typeface="Arial Unicode MS" pitchFamily="34" charset="-128"/>
            </a:endParaRPr>
          </a:p>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PORQUE HAY TAN POCA CAPACIDAD EMPRESARIAL</a:t>
            </a:r>
          </a:p>
          <a:p>
            <a:endParaRPr lang="es-SV" sz="2800" dirty="0">
              <a:solidFill>
                <a:schemeClr val="tx2"/>
              </a:solidFill>
              <a:latin typeface="Berlin Sans FB" panose="020E0602020502020306" pitchFamily="34" charset="0"/>
              <a:ea typeface="Arial Unicode MS" pitchFamily="34" charset="-128"/>
              <a:cs typeface="Arial Unicode MS" pitchFamily="34" charset="-128"/>
            </a:endParaRPr>
          </a:p>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ELEMENTO 1: PLANIFICACION</a:t>
            </a:r>
          </a:p>
          <a:p>
            <a:endParaRPr lang="es-SV" sz="2800" dirty="0">
              <a:solidFill>
                <a:schemeClr val="tx2"/>
              </a:solidFill>
              <a:latin typeface="Berlin Sans FB" panose="020E0602020502020306" pitchFamily="34" charset="0"/>
              <a:ea typeface="Arial Unicode MS" pitchFamily="34" charset="-128"/>
              <a:cs typeface="Arial Unicode MS" pitchFamily="34" charset="-128"/>
            </a:endParaRPr>
          </a:p>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ELEMENTO 2: FE</a:t>
            </a:r>
          </a:p>
          <a:p>
            <a:endParaRPr lang="es-SV" sz="2800" dirty="0">
              <a:solidFill>
                <a:schemeClr val="tx2"/>
              </a:solidFill>
              <a:latin typeface="Berlin Sans FB" panose="020E0602020502020306" pitchFamily="34" charset="0"/>
              <a:ea typeface="Arial Unicode MS" pitchFamily="34" charset="-128"/>
              <a:cs typeface="Arial Unicode MS" pitchFamily="34" charset="-128"/>
            </a:endParaRPr>
          </a:p>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ELEMENTO 3: IMPLEMENTACION</a:t>
            </a:r>
          </a:p>
          <a:p>
            <a:endParaRPr lang="es-SV" sz="2800" dirty="0">
              <a:solidFill>
                <a:schemeClr val="tx2"/>
              </a:solidFill>
              <a:latin typeface="Berlin Sans FB" panose="020E0602020502020306" pitchFamily="34" charset="0"/>
              <a:ea typeface="Arial Unicode MS" pitchFamily="34" charset="-128"/>
              <a:cs typeface="Arial Unicode MS" pitchFamily="34" charset="-128"/>
            </a:endParaRPr>
          </a:p>
          <a:p>
            <a:r>
              <a:rPr lang="es-SV" sz="2800" dirty="0" smtClean="0">
                <a:solidFill>
                  <a:schemeClr val="tx2"/>
                </a:solidFill>
                <a:latin typeface="Berlin Sans FB" panose="020E0602020502020306" pitchFamily="34" charset="0"/>
                <a:ea typeface="Arial Unicode MS" pitchFamily="34" charset="-128"/>
                <a:cs typeface="Arial Unicode MS" pitchFamily="34" charset="-128"/>
              </a:rPr>
              <a:t>ENSEÑANZA FAMILIAR</a:t>
            </a:r>
          </a:p>
          <a:p>
            <a:endParaRPr lang="es-SV" sz="2800" b="1" dirty="0">
              <a:solidFill>
                <a:schemeClr val="tx2"/>
              </a:solidFill>
              <a:latin typeface="Arial Narrow" pitchFamily="34" charset="0"/>
              <a:ea typeface="Arial Unicode MS" pitchFamily="34" charset="-128"/>
              <a:cs typeface="Arial Unicode MS" pitchFamily="34" charset="-128"/>
            </a:endParaRPr>
          </a:p>
        </p:txBody>
      </p:sp>
      <p:sp>
        <p:nvSpPr>
          <p:cNvPr id="8" name="Rounded Rectangle 7"/>
          <p:cNvSpPr/>
          <p:nvPr/>
        </p:nvSpPr>
        <p:spPr>
          <a:xfrm>
            <a:off x="1368549" y="2276872"/>
            <a:ext cx="9361040" cy="864096"/>
          </a:xfrm>
          <a:prstGeom prst="roundRect">
            <a:avLst/>
          </a:prstGeom>
          <a:noFill/>
          <a:ln w="444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1386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6537302"/>
            <a:ext cx="11377662"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2" name="Title 1"/>
          <p:cNvSpPr>
            <a:spLocks noGrp="1"/>
          </p:cNvSpPr>
          <p:nvPr>
            <p:ph type="title"/>
          </p:nvPr>
        </p:nvSpPr>
        <p:spPr/>
        <p:txBody>
          <a:bodyPr/>
          <a:lstStyle/>
          <a:p>
            <a:r>
              <a:rPr lang="es-SV" dirty="0" smtClean="0"/>
              <a:t>AUSENCIA DE CAPACIDAD EMPRESARIAL</a:t>
            </a:r>
            <a:endParaRPr lang="es-SV" dirty="0"/>
          </a:p>
        </p:txBody>
      </p:sp>
      <p:sp>
        <p:nvSpPr>
          <p:cNvPr id="9" name="Rectangle 8"/>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TextBox 9"/>
          <p:cNvSpPr txBox="1"/>
          <p:nvPr/>
        </p:nvSpPr>
        <p:spPr>
          <a:xfrm>
            <a:off x="144413" y="6525344"/>
            <a:ext cx="11233248" cy="369332"/>
          </a:xfrm>
          <a:prstGeom prst="rect">
            <a:avLst/>
          </a:prstGeom>
          <a:noFill/>
        </p:spPr>
        <p:txBody>
          <a:bodyPr wrap="square" rtlCol="0">
            <a:spAutoFit/>
          </a:bodyPr>
          <a:lstStyle/>
          <a:p>
            <a:r>
              <a:rPr lang="es-SV" b="1" dirty="0" smtClean="0"/>
              <a:t>IGLESIA CRISTIANA JOSUE					</a:t>
            </a:r>
            <a:endParaRPr lang="es-SV" b="1" dirty="0"/>
          </a:p>
        </p:txBody>
      </p:sp>
      <p:sp>
        <p:nvSpPr>
          <p:cNvPr id="7" name="TextBox 6"/>
          <p:cNvSpPr txBox="1"/>
          <p:nvPr/>
        </p:nvSpPr>
        <p:spPr>
          <a:xfrm>
            <a:off x="720477" y="1628800"/>
            <a:ext cx="10281769" cy="3847207"/>
          </a:xfrm>
          <a:prstGeom prst="rect">
            <a:avLst/>
          </a:prstGeom>
          <a:noFill/>
          <a:ln w="44450" cmpd="sng">
            <a:solidFill>
              <a:schemeClr val="accent1">
                <a:lumMod val="75000"/>
              </a:schemeClr>
            </a:solidFill>
          </a:ln>
        </p:spPr>
        <p:txBody>
          <a:bodyPr wrap="square" rtlCol="0">
            <a:spAutoFit/>
          </a:bodyPr>
          <a:lstStyle/>
          <a:p>
            <a:pPr marL="342900" indent="-342900" algn="just">
              <a:buAutoNum type="arabicPeriod"/>
            </a:pPr>
            <a:r>
              <a:rPr lang="es-ES" sz="2800" dirty="0" smtClean="0">
                <a:latin typeface="Berlin Sans FB" panose="020E0602020502020306" pitchFamily="34" charset="0"/>
              </a:rPr>
              <a:t>EDUCACION</a:t>
            </a:r>
          </a:p>
          <a:p>
            <a:pPr marL="342900" indent="-342900" algn="just">
              <a:buAutoNum type="arabicPeriod"/>
            </a:pPr>
            <a:endParaRPr lang="es-ES" sz="2400" dirty="0" smtClean="0">
              <a:latin typeface="Berlin Sans FB" panose="020E0602020502020306" pitchFamily="34" charset="0"/>
            </a:endParaRPr>
          </a:p>
          <a:p>
            <a:pPr algn="just"/>
            <a:r>
              <a:rPr lang="es-ES" sz="2400" dirty="0" smtClean="0">
                <a:latin typeface="Berlin Sans FB" panose="020E0602020502020306" pitchFamily="34" charset="0"/>
              </a:rPr>
              <a:t>LA EDUCACION EN LATINOAMERICA ESTA ORIENTADA A “ABSORBER CONOCIMIENTO” Y NO A DESARROLLAR CONOCIMIENTO</a:t>
            </a:r>
          </a:p>
          <a:p>
            <a:pPr algn="just"/>
            <a:r>
              <a:rPr lang="es-ES" sz="2400" dirty="0" smtClean="0">
                <a:latin typeface="Berlin Sans FB" panose="020E0602020502020306" pitchFamily="34" charset="0"/>
              </a:rPr>
              <a:t>EXISTEN MUY POCOS RECURSOS PARA POTENCIAR LOS TALENTOS INDIVIDUALES </a:t>
            </a:r>
          </a:p>
          <a:p>
            <a:pPr algn="just"/>
            <a:r>
              <a:rPr lang="es-ES" sz="2400" dirty="0" smtClean="0">
                <a:latin typeface="Berlin Sans FB" panose="020E0602020502020306" pitchFamily="34" charset="0"/>
              </a:rPr>
              <a:t>DEMASIADAS UNIVERSIDADES Y MUY POCAS ESCUELAS TECNICAS VOCACIONALES</a:t>
            </a:r>
          </a:p>
          <a:p>
            <a:pPr algn="just"/>
            <a:endParaRPr lang="es-ES" sz="2400" dirty="0">
              <a:latin typeface="Berlin Sans FB" panose="020E0602020502020306" pitchFamily="34" charset="0"/>
            </a:endParaRPr>
          </a:p>
        </p:txBody>
      </p:sp>
    </p:spTree>
    <p:extLst>
      <p:ext uri="{BB962C8B-B14F-4D97-AF65-F5344CB8AC3E}">
        <p14:creationId xmlns:p14="http://schemas.microsoft.com/office/powerpoint/2010/main" val="48630485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525344"/>
            <a:ext cx="11522075" cy="332656"/>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6" name="TextBox 5"/>
          <p:cNvSpPr txBox="1"/>
          <p:nvPr/>
        </p:nvSpPr>
        <p:spPr>
          <a:xfrm>
            <a:off x="144413" y="6525344"/>
            <a:ext cx="11233248" cy="369332"/>
          </a:xfrm>
          <a:prstGeom prst="rect">
            <a:avLst/>
          </a:prstGeom>
          <a:noFill/>
        </p:spPr>
        <p:txBody>
          <a:bodyPr wrap="square" rtlCol="0">
            <a:spAutoFit/>
          </a:bodyPr>
          <a:lstStyle/>
          <a:p>
            <a:r>
              <a:rPr lang="es-SV" b="1" dirty="0" smtClean="0"/>
              <a:t>IGLESIA CRISTIANA JOSUE						</a:t>
            </a:r>
            <a:endParaRPr lang="es-SV" b="1" dirty="0"/>
          </a:p>
        </p:txBody>
      </p:sp>
      <p:sp>
        <p:nvSpPr>
          <p:cNvPr id="7" name="Title 1"/>
          <p:cNvSpPr>
            <a:spLocks noGrp="1"/>
          </p:cNvSpPr>
          <p:nvPr>
            <p:ph type="title"/>
          </p:nvPr>
        </p:nvSpPr>
        <p:spPr/>
        <p:txBody>
          <a:bodyPr/>
          <a:lstStyle/>
          <a:p>
            <a:r>
              <a:rPr lang="es-SV" dirty="0" smtClean="0"/>
              <a:t>AUSENCIA DE CAPACIDAD EMPRESARIAL</a:t>
            </a:r>
            <a:endParaRPr lang="es-SV" dirty="0"/>
          </a:p>
        </p:txBody>
      </p:sp>
      <p:sp>
        <p:nvSpPr>
          <p:cNvPr id="9" name="TextBox 8"/>
          <p:cNvSpPr txBox="1"/>
          <p:nvPr/>
        </p:nvSpPr>
        <p:spPr>
          <a:xfrm>
            <a:off x="921126" y="1628800"/>
            <a:ext cx="10009112" cy="2000548"/>
          </a:xfrm>
          <a:prstGeom prst="rect">
            <a:avLst/>
          </a:prstGeom>
          <a:noFill/>
          <a:ln w="53975" cmpd="sng">
            <a:solidFill>
              <a:schemeClr val="accent1">
                <a:lumMod val="75000"/>
              </a:schemeClr>
            </a:solidFill>
          </a:ln>
        </p:spPr>
        <p:txBody>
          <a:bodyPr wrap="square" rtlCol="0">
            <a:spAutoFit/>
          </a:bodyPr>
          <a:lstStyle/>
          <a:p>
            <a:pPr algn="just"/>
            <a:r>
              <a:rPr lang="es-ES" sz="2800" dirty="0" smtClean="0">
                <a:latin typeface="Berlin Sans FB" panose="020E0602020502020306" pitchFamily="34" charset="0"/>
              </a:rPr>
              <a:t>2. REGULACION</a:t>
            </a:r>
          </a:p>
          <a:p>
            <a:pPr marL="342900" indent="-342900" algn="just">
              <a:buAutoNum type="arabicPeriod"/>
            </a:pPr>
            <a:endParaRPr lang="es-ES" sz="2400" dirty="0" smtClean="0">
              <a:latin typeface="Berlin Sans FB" panose="020E0602020502020306" pitchFamily="34" charset="0"/>
            </a:endParaRPr>
          </a:p>
          <a:p>
            <a:pPr algn="just"/>
            <a:r>
              <a:rPr lang="es-ES" sz="2400" dirty="0" smtClean="0">
                <a:latin typeface="Berlin Sans FB" panose="020E0602020502020306" pitchFamily="34" charset="0"/>
              </a:rPr>
              <a:t>NTUESROS GOBIERNOS ESTAN DEMASIADO OBSESIONADOS CON CONTROLAR A LA INICIATIVA EMPRESARIAL. NO EXISTE UN INTERES REAL EN FOMENTARLOS</a:t>
            </a:r>
            <a:endParaRPr lang="es-ES" sz="2400" dirty="0">
              <a:latin typeface="Berlin Sans FB" panose="020E0602020502020306" pitchFamily="34" charset="0"/>
            </a:endParaRPr>
          </a:p>
        </p:txBody>
      </p:sp>
      <p:sp>
        <p:nvSpPr>
          <p:cNvPr id="10" name="TextBox 9"/>
          <p:cNvSpPr txBox="1"/>
          <p:nvPr/>
        </p:nvSpPr>
        <p:spPr>
          <a:xfrm>
            <a:off x="921126" y="4077072"/>
            <a:ext cx="9880471" cy="2215991"/>
          </a:xfrm>
          <a:prstGeom prst="rect">
            <a:avLst/>
          </a:prstGeom>
          <a:noFill/>
          <a:ln w="88900">
            <a:solidFill>
              <a:schemeClr val="accent2">
                <a:lumMod val="75000"/>
              </a:schemeClr>
            </a:solidFill>
          </a:ln>
        </p:spPr>
        <p:txBody>
          <a:bodyPr wrap="square" rtlCol="0">
            <a:spAutoFit/>
          </a:bodyPr>
          <a:lstStyle/>
          <a:p>
            <a:pPr marL="342900" indent="-342900">
              <a:buFont typeface="Wingdings" panose="05000000000000000000" pitchFamily="2" charset="2"/>
              <a:buChar char="ü"/>
            </a:pPr>
            <a:r>
              <a:rPr lang="es-ES" sz="2400" dirty="0">
                <a:latin typeface="Berlin Sans FB" panose="020E0602020502020306" pitchFamily="34" charset="0"/>
              </a:rPr>
              <a:t>ESCRITURA DE CONSTITUCION ANTE NOTARIO PUBLICO</a:t>
            </a:r>
          </a:p>
          <a:p>
            <a:pPr marL="342900" indent="-342900">
              <a:buFont typeface="Wingdings" panose="05000000000000000000" pitchFamily="2" charset="2"/>
              <a:buChar char="ü"/>
            </a:pPr>
            <a:r>
              <a:rPr lang="es-ES" sz="2400" dirty="0">
                <a:latin typeface="Berlin Sans FB" panose="020E0602020502020306" pitchFamily="34" charset="0"/>
              </a:rPr>
              <a:t>REGISTRAR ESCRITURA EN REGISTRO PUBLICO</a:t>
            </a:r>
          </a:p>
          <a:p>
            <a:pPr marL="342900" indent="-342900">
              <a:buFont typeface="Wingdings" panose="05000000000000000000" pitchFamily="2" charset="2"/>
              <a:buChar char="ü"/>
            </a:pPr>
            <a:r>
              <a:rPr lang="es-ES" sz="2400" dirty="0">
                <a:latin typeface="Berlin Sans FB" panose="020E0602020502020306" pitchFamily="34" charset="0"/>
              </a:rPr>
              <a:t>OBTENER NIT</a:t>
            </a:r>
          </a:p>
          <a:p>
            <a:pPr marL="342900" indent="-342900">
              <a:buFont typeface="Wingdings" panose="05000000000000000000" pitchFamily="2" charset="2"/>
              <a:buChar char="ü"/>
            </a:pPr>
            <a:r>
              <a:rPr lang="es-ES" sz="2400" dirty="0">
                <a:latin typeface="Berlin Sans FB" panose="020E0602020502020306" pitchFamily="34" charset="0"/>
              </a:rPr>
              <a:t>OBTENER NUMERO DE CREDITO FISCAL</a:t>
            </a:r>
          </a:p>
          <a:p>
            <a:pPr marL="342900" indent="-342900">
              <a:buFont typeface="Wingdings" panose="05000000000000000000" pitchFamily="2" charset="2"/>
              <a:buChar char="ü"/>
            </a:pPr>
            <a:r>
              <a:rPr lang="es-ES" sz="2400" dirty="0">
                <a:latin typeface="Berlin Sans FB" panose="020E0602020502020306" pitchFamily="34" charset="0"/>
              </a:rPr>
              <a:t>REGISTRO ANTE ALCALDIA</a:t>
            </a:r>
          </a:p>
          <a:p>
            <a:r>
              <a:rPr lang="es-ES" dirty="0" smtClean="0"/>
              <a:t>	</a:t>
            </a:r>
            <a:endParaRPr lang="en-US" dirty="0"/>
          </a:p>
        </p:txBody>
      </p:sp>
    </p:spTree>
    <p:extLst>
      <p:ext uri="{BB962C8B-B14F-4D97-AF65-F5344CB8AC3E}">
        <p14:creationId xmlns:p14="http://schemas.microsoft.com/office/powerpoint/2010/main" val="69180862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2A7E95B0CE6C02478A17CC124694DE43" ma:contentTypeVersion="2" ma:contentTypeDescription="Crear nuevo documento." ma:contentTypeScope="" ma:versionID="440316f51f8658df41aac95674277cc3">
  <xsd:schema xmlns:xsd="http://www.w3.org/2001/XMLSchema" xmlns:xs="http://www.w3.org/2001/XMLSchema" xmlns:p="http://schemas.microsoft.com/office/2006/metadata/properties" xmlns:ns2="0cc5c8eb-bf52-40a4-ab2c-a0d36e4a0abe" targetNamespace="http://schemas.microsoft.com/office/2006/metadata/properties" ma:root="true" ma:fieldsID="8105948b687eadb94a61dc436f7b9f19" ns2:_="">
    <xsd:import namespace="0cc5c8eb-bf52-40a4-ab2c-a0d36e4a0abe"/>
    <xsd:element name="properties">
      <xsd:complexType>
        <xsd:sequence>
          <xsd:element name="documentManagement">
            <xsd:complexType>
              <xsd:all>
                <xsd:element ref="ns2:Año" minOccurs="0"/>
                <xsd:element ref="ns2:M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c5c8eb-bf52-40a4-ab2c-a0d36e4a0abe" elementFormDefault="qualified">
    <xsd:import namespace="http://schemas.microsoft.com/office/2006/documentManagement/types"/>
    <xsd:import namespace="http://schemas.microsoft.com/office/infopath/2007/PartnerControls"/>
    <xsd:element name="Año" ma:index="8" nillable="true" ma:displayName="Año" ma:default="2011" ma:format="Dropdown" ma:internalName="A_x00f1_o">
      <xsd:simpleType>
        <xsd:restriction base="dms:Choice">
          <xsd:enumeration value="2008"/>
          <xsd:enumeration value="2009"/>
          <xsd:enumeration value="2010"/>
          <xsd:enumeration value="2011"/>
          <xsd:enumeration value="2012"/>
          <xsd:enumeration value="2013"/>
          <xsd:enumeration value="2014"/>
        </xsd:restriction>
      </xsd:simpleType>
    </xsd:element>
    <xsd:element name="Mes" ma:index="9" nillable="true" ma:displayName="Mes" ma:default="Enero" ma:format="Dropdown" ma:internalName="Mes">
      <xsd:simpleType>
        <xsd:restriction base="dms:Choice">
          <xsd:enumeration value="Enero"/>
          <xsd:enumeration value="Febrero"/>
          <xsd:enumeration value="Marzo"/>
          <xsd:enumeration value="Abril"/>
          <xsd:enumeration value="Mayo"/>
          <xsd:enumeration value="Junio"/>
          <xsd:enumeration value="Julio"/>
          <xsd:enumeration value="Agosto"/>
          <xsd:enumeration value="Septiembre"/>
          <xsd:enumeration value="Octubre"/>
          <xsd:enumeration value="Noviembre"/>
          <xsd:enumeration value="Diciembr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ño xmlns="0cc5c8eb-bf52-40a4-ab2c-a0d36e4a0abe">2013</Año>
    <Mes xmlns="0cc5c8eb-bf52-40a4-ab2c-a0d36e4a0abe">Mayo</Mes>
  </documentManagement>
</p:properties>
</file>

<file path=customXml/itemProps1.xml><?xml version="1.0" encoding="utf-8"?>
<ds:datastoreItem xmlns:ds="http://schemas.openxmlformats.org/officeDocument/2006/customXml" ds:itemID="{112F033B-68EB-4369-AA18-A365E5E355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cc5c8eb-bf52-40a4-ab2c-a0d36e4a0a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F1805E0-F79C-4CDA-9F84-2E7D733176F1}">
  <ds:schemaRefs>
    <ds:schemaRef ds:uri="http://schemas.microsoft.com/sharepoint/v3/contenttype/forms"/>
  </ds:schemaRefs>
</ds:datastoreItem>
</file>

<file path=customXml/itemProps3.xml><?xml version="1.0" encoding="utf-8"?>
<ds:datastoreItem xmlns:ds="http://schemas.openxmlformats.org/officeDocument/2006/customXml" ds:itemID="{713DC481-A712-49D4-809F-7664EEC2DCC9}">
  <ds:schemaRefs>
    <ds:schemaRef ds:uri="http://schemas.microsoft.com/office/2006/metadata/properties"/>
    <ds:schemaRef ds:uri="http://purl.org/dc/elements/1.1/"/>
    <ds:schemaRef ds:uri="http://schemas.microsoft.com/office/2006/documentManagement/types"/>
    <ds:schemaRef ds:uri="http://schemas.microsoft.com/office/infopath/2007/PartnerControls"/>
    <ds:schemaRef ds:uri="0cc5c8eb-bf52-40a4-ab2c-a0d36e4a0abe"/>
    <ds:schemaRef ds:uri="http://purl.org/dc/term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9122</TotalTime>
  <Words>1040</Words>
  <Application>Microsoft Macintosh PowerPoint</Application>
  <PresentationFormat>Personalizado</PresentationFormat>
  <Paragraphs>175</Paragraphs>
  <Slides>20</Slides>
  <Notes>7</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Tema de Office</vt:lpstr>
      <vt:lpstr>CREAR UN NEGOCIO: PLANIFICACION, FE E IMPLEMENTACION     21-10-16</vt:lpstr>
      <vt:lpstr>Presentación de PowerPoint</vt:lpstr>
      <vt:lpstr>AGENDA</vt:lpstr>
      <vt:lpstr>PROCESOS MENTALES</vt:lpstr>
      <vt:lpstr>PROCESOS MENTALES</vt:lpstr>
      <vt:lpstr>PROCESOS MENTALES</vt:lpstr>
      <vt:lpstr>AGENDA</vt:lpstr>
      <vt:lpstr>AUSENCIA DE CAPACIDAD EMPRESARIAL</vt:lpstr>
      <vt:lpstr>AUSENCIA DE CAPACIDAD EMPRESARIAL</vt:lpstr>
      <vt:lpstr>AUSENCIA DE CAPACIDAD EMPRESARIAL</vt:lpstr>
      <vt:lpstr>AGENDA</vt:lpstr>
      <vt:lpstr>PLANIFICACION</vt:lpstr>
      <vt:lpstr>PLANIFICACION</vt:lpstr>
      <vt:lpstr>AGENDA</vt:lpstr>
      <vt:lpstr>FE</vt:lpstr>
      <vt:lpstr>FE</vt:lpstr>
      <vt:lpstr>AGENDA</vt:lpstr>
      <vt:lpstr>IMPLEMENTACION</vt:lpstr>
      <vt:lpstr>AGENDA</vt:lpstr>
      <vt:lpstr>ENSEÑANZA FAMILIAR</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Alexander Siliezar</dc:creator>
  <cp:lastModifiedBy>ICJ ICJ</cp:lastModifiedBy>
  <cp:revision>141</cp:revision>
  <cp:lastPrinted>2013-03-12T22:56:15Z</cp:lastPrinted>
  <dcterms:created xsi:type="dcterms:W3CDTF">2013-01-30T21:40:10Z</dcterms:created>
  <dcterms:modified xsi:type="dcterms:W3CDTF">2016-10-20T15:37:29Z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0x0101002A7E95B0CE6C02478A17CC124694DE43</vt:lpwstr>
  </property>
</Properties>
</file>