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64"/>
  </p:notesMasterIdLst>
  <p:sldIdLst>
    <p:sldId id="256" r:id="rId2"/>
    <p:sldId id="333" r:id="rId3"/>
    <p:sldId id="345" r:id="rId4"/>
    <p:sldId id="257" r:id="rId5"/>
    <p:sldId id="288" r:id="rId6"/>
    <p:sldId id="339" r:id="rId7"/>
    <p:sldId id="258" r:id="rId8"/>
    <p:sldId id="334" r:id="rId9"/>
    <p:sldId id="259" r:id="rId10"/>
    <p:sldId id="261" r:id="rId11"/>
    <p:sldId id="346" r:id="rId12"/>
    <p:sldId id="260" r:id="rId13"/>
    <p:sldId id="271" r:id="rId14"/>
    <p:sldId id="289" r:id="rId15"/>
    <p:sldId id="290" r:id="rId16"/>
    <p:sldId id="291" r:id="rId17"/>
    <p:sldId id="292" r:id="rId18"/>
    <p:sldId id="293" r:id="rId19"/>
    <p:sldId id="344" r:id="rId20"/>
    <p:sldId id="294" r:id="rId21"/>
    <p:sldId id="295" r:id="rId22"/>
    <p:sldId id="296" r:id="rId23"/>
    <p:sldId id="297" r:id="rId24"/>
    <p:sldId id="298" r:id="rId25"/>
    <p:sldId id="299" r:id="rId26"/>
    <p:sldId id="300" r:id="rId27"/>
    <p:sldId id="335" r:id="rId28"/>
    <p:sldId id="301" r:id="rId29"/>
    <p:sldId id="341" r:id="rId30"/>
    <p:sldId id="340" r:id="rId31"/>
    <p:sldId id="347" r:id="rId32"/>
    <p:sldId id="302" r:id="rId33"/>
    <p:sldId id="303" r:id="rId34"/>
    <p:sldId id="304" r:id="rId35"/>
    <p:sldId id="305" r:id="rId36"/>
    <p:sldId id="306" r:id="rId37"/>
    <p:sldId id="342" r:id="rId38"/>
    <p:sldId id="343" r:id="rId39"/>
    <p:sldId id="307" r:id="rId40"/>
    <p:sldId id="336" r:id="rId41"/>
    <p:sldId id="308" r:id="rId42"/>
    <p:sldId id="309" r:id="rId43"/>
    <p:sldId id="310" r:id="rId44"/>
    <p:sldId id="311" r:id="rId45"/>
    <p:sldId id="337" r:id="rId46"/>
    <p:sldId id="312" r:id="rId47"/>
    <p:sldId id="313" r:id="rId48"/>
    <p:sldId id="314" r:id="rId49"/>
    <p:sldId id="338" r:id="rId50"/>
    <p:sldId id="274" r:id="rId51"/>
    <p:sldId id="279" r:id="rId52"/>
    <p:sldId id="315" r:id="rId53"/>
    <p:sldId id="318" r:id="rId54"/>
    <p:sldId id="323" r:id="rId55"/>
    <p:sldId id="322" r:id="rId56"/>
    <p:sldId id="321" r:id="rId57"/>
    <p:sldId id="324" r:id="rId58"/>
    <p:sldId id="325" r:id="rId59"/>
    <p:sldId id="328" r:id="rId60"/>
    <p:sldId id="330" r:id="rId61"/>
    <p:sldId id="332" r:id="rId62"/>
    <p:sldId id="331" r:id="rId63"/>
  </p:sldIdLst>
  <p:sldSz cx="9144000" cy="6858000" type="screen4x3"/>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668" autoAdjust="0"/>
  </p:normalViewPr>
  <p:slideViewPr>
    <p:cSldViewPr>
      <p:cViewPr varScale="1">
        <p:scale>
          <a:sx n="64" d="100"/>
          <a:sy n="64" d="100"/>
        </p:scale>
        <p:origin x="1518"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S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D76F2C-F328-4FB3-9742-0C4F21C8E25C}" type="datetimeFigureOut">
              <a:rPr lang="es-SV" smtClean="0"/>
              <a:t>21/10/2016</a:t>
            </a:fld>
            <a:endParaRPr lang="es-SV"/>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S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S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S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043681-12D6-4AE4-8CBC-6F9CAAED951A}" type="slidenum">
              <a:rPr lang="es-SV" smtClean="0"/>
              <a:t>‹Nº›</a:t>
            </a:fld>
            <a:endParaRPr lang="es-SV"/>
          </a:p>
        </p:txBody>
      </p:sp>
    </p:spTree>
    <p:extLst>
      <p:ext uri="{BB962C8B-B14F-4D97-AF65-F5344CB8AC3E}">
        <p14:creationId xmlns:p14="http://schemas.microsoft.com/office/powerpoint/2010/main" val="1143113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Marcador de imagen de diapositiva 1"/>
          <p:cNvSpPr>
            <a:spLocks noGrp="1" noRot="1" noChangeAspect="1" noTextEdit="1"/>
          </p:cNvSpPr>
          <p:nvPr>
            <p:ph type="sldImg"/>
          </p:nvPr>
        </p:nvSpPr>
        <p:spPr>
          <a:ln/>
        </p:spPr>
      </p:sp>
      <p:sp>
        <p:nvSpPr>
          <p:cNvPr id="24579" name="Marcador de nota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SV" altLang="es-SV">
                <a:latin typeface="Arial" panose="020B0604020202020204" pitchFamily="34" charset="0"/>
                <a:ea typeface="ＭＳ Ｐゴシック" panose="020B0600070205080204" pitchFamily="34" charset="-128"/>
              </a:rPr>
              <a:t>Un extenso estudio de investigación de consumo sobre los compradores estadounidenses, realizado por Walmart, reveló las ventajas competitivas de la tienda: beneficio funcional y emocional. </a:t>
            </a:r>
          </a:p>
        </p:txBody>
      </p:sp>
      <p:sp>
        <p:nvSpPr>
          <p:cNvPr id="24580" name="Marcador de número de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E13F0BA-FCFD-4B82-B74D-35E294FE731C}" type="slidenum">
              <a:rPr lang="en-US" altLang="es-SV" smtClean="0"/>
              <a:pPr/>
              <a:t>14</a:t>
            </a:fld>
            <a:endParaRPr lang="en-US" altLang="es-SV"/>
          </a:p>
        </p:txBody>
      </p:sp>
    </p:spTree>
    <p:extLst>
      <p:ext uri="{BB962C8B-B14F-4D97-AF65-F5344CB8AC3E}">
        <p14:creationId xmlns:p14="http://schemas.microsoft.com/office/powerpoint/2010/main" val="2484580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1CFE916-E532-4CED-9808-E8A8BE19CEAC}" type="slidenum">
              <a:rPr lang="en-US" altLang="es-SV" smtClean="0"/>
              <a:pPr>
                <a:spcBef>
                  <a:spcPct val="0"/>
                </a:spcBef>
              </a:pPr>
              <a:t>33</a:t>
            </a:fld>
            <a:endParaRPr lang="en-US" altLang="es-SV"/>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 altLang="es-SV">
                <a:latin typeface="Arial" panose="020B0604020202020204" pitchFamily="34" charset="0"/>
                <a:ea typeface="ＭＳ Ｐゴシック" panose="020B0600070205080204" pitchFamily="34" charset="-128"/>
              </a:rPr>
              <a:t>Los investigadores pueden recabar datos nuevos discretamente, mediante la observación de los entornos y los actores relevantes mientras éstos compran o consumen productos. En otras ocasiones proporcionan localizadores a algunos compradores y les dan instrucciones para que escriban lo que estén haciendo cuando se les solicite; a veces optan por celebrar entrevistas informales con ellos en un café o un bar. Las fotografías también pueden proporcionar una gran cantidad de información detallada.</a:t>
            </a:r>
            <a:endParaRPr lang="es-MX" altLang="es-SV">
              <a:latin typeface="Arial" panose="020B0604020202020204" pitchFamily="34" charset="0"/>
              <a:ea typeface="ＭＳ Ｐゴシック" panose="020B0600070205080204" pitchFamily="34" charset="-128"/>
            </a:endParaRPr>
          </a:p>
          <a:p>
            <a:pPr eaLnBrk="1" hangingPunct="1"/>
            <a:r>
              <a:rPr lang="es-ES" altLang="es-SV">
                <a:latin typeface="Arial" panose="020B0604020202020204" pitchFamily="34" charset="0"/>
                <a:ea typeface="ＭＳ Ｐゴシック" panose="020B0600070205080204" pitchFamily="34" charset="-128"/>
              </a:rPr>
              <a:t>La </a:t>
            </a:r>
            <a:r>
              <a:rPr lang="es-ES" altLang="es-SV" b="1">
                <a:latin typeface="Arial" panose="020B0604020202020204" pitchFamily="34" charset="0"/>
                <a:ea typeface="ＭＳ Ｐゴシック" panose="020B0600070205080204" pitchFamily="34" charset="-128"/>
              </a:rPr>
              <a:t>investigación etnográfica </a:t>
            </a:r>
            <a:r>
              <a:rPr lang="es-ES" altLang="es-SV">
                <a:latin typeface="Arial" panose="020B0604020202020204" pitchFamily="34" charset="0"/>
                <a:ea typeface="ＭＳ Ｐゴシック" panose="020B0600070205080204" pitchFamily="34" charset="-128"/>
              </a:rPr>
              <a:t>es un enfoque particular de la investigación por observación, que utiliza conceptos y herramientas de la antropología y otras disciplinas de las Ciencias Sociales para facilitar la comprensión cultural profunda de cómo vive y trabaja la gente. El objetivo es sumergir al investigador en la vida de los consumidores para descubrir sus deseos no expresados, los cuales tal vez no se harían evidentes utilizando otra forma de investigación.</a:t>
            </a:r>
          </a:p>
          <a:p>
            <a:pPr eaLnBrk="1" hangingPunct="1"/>
            <a:r>
              <a:rPr lang="es-ES" altLang="es-SV">
                <a:latin typeface="Arial" panose="020B0604020202020204" pitchFamily="34" charset="0"/>
                <a:ea typeface="ＭＳ Ｐゴシック" panose="020B0600070205080204" pitchFamily="34" charset="-128"/>
              </a:rPr>
              <a:t>Las empresas realizan encuestas para conocer qué saben, qué creen, qué prefieren y qué satisface a los consumidores, para luego generalizar los descubrimientos a la totalidad de la población. Los consumidores dejan el rastro de su comportamiento de compra en las cajas registradoras de los supermercados, en las compras por catálogo y en las bases de datos de clientes. El análisis de esta información puede ser muy útil para los especialistas en marketing. Las compras de los clientes reflejan sus preferencias y, por lo general, permiten formular conclusiones más fiables que las que arrojan los estudios de mercado. </a:t>
            </a:r>
            <a:r>
              <a:rPr lang="es-MX" altLang="es-SV">
                <a:latin typeface="Arial" panose="020B0604020202020204" pitchFamily="34" charset="0"/>
                <a:ea typeface="ＭＳ Ｐゴシック" panose="020B0600070205080204" pitchFamily="34" charset="-128"/>
              </a:rPr>
              <a:t>El método de investigación con mayor validez científica es la investigación experimental, que está diseñada para descubrir las relaciones causa-efecto, eliminando otras explicaciones alternativas a los resultados observados. En la medida en que el diseño y la ejecución del experimento eliminan las posibles alternativas que podrían explicar los resultados, los gerentes y los investigadores de marketing pueden tener confianza en las conclusiones. </a:t>
            </a:r>
            <a:r>
              <a:rPr lang="es-ES" altLang="es-SV">
                <a:latin typeface="Arial" panose="020B0604020202020204" pitchFamily="34" charset="0"/>
                <a:ea typeface="ＭＳ Ｐゴシック" panose="020B0600070205080204" pitchFamily="34" charset="-128"/>
              </a:rPr>
              <a:t>Para realizar este tipo de investigación hay que seleccionar grupos de individuos similares, someterlos a tratamientos diferentes controlando variables superfluas y comprobando si las diferencias determinadas por las respuestas son significativas desde el punto de vista estadístico.</a:t>
            </a:r>
            <a:endParaRPr lang="en-US" altLang="es-SV">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04563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MX" altLang="es-SV">
                <a:latin typeface="Arial" panose="020B0604020202020204" pitchFamily="34" charset="0"/>
                <a:ea typeface="ＭＳ Ｐゴシック" panose="020B0600070205080204" pitchFamily="34" charset="-128"/>
              </a:rPr>
              <a:t>Un </a:t>
            </a:r>
            <a:r>
              <a:rPr lang="es-MX" altLang="es-SV" b="1" i="1">
                <a:latin typeface="Arial" panose="020B0604020202020204" pitchFamily="34" charset="0"/>
                <a:ea typeface="ＭＳ Ｐゴシック" panose="020B0600070205080204" pitchFamily="34" charset="-128"/>
              </a:rPr>
              <a:t>focus group </a:t>
            </a:r>
            <a:r>
              <a:rPr lang="es-MX" altLang="es-SV">
                <a:latin typeface="Arial" panose="020B0604020202020204" pitchFamily="34" charset="0"/>
                <a:ea typeface="ＭＳ Ｐゴシック" panose="020B0600070205080204" pitchFamily="34" charset="-128"/>
              </a:rPr>
              <a:t>(o grupo de discusión) está integrado por entre seis y 10 personas, cuidadosamente seleccionadas en función de determinadas características psicográficas, demográficas, u otras consideraciones, que se reúnen para discutir en detalle diversos temas de interés. Los entrevistados suelen recibir un pago simbólico por participar. El moderador, un investigador profesional, plantea una serie de preguntas que sirven de estímulo, según una guía o un orden del día preparado de antemano por los gerentes de marketing, para cerciorarse de que se cubran todos los temas relevantes. A través de este modelo, los moderadores intentan descubrir cuáles son las verdaderas motivaciones de los consumidores, y por qué hacen y dicen ciertas cosas. Por lo general las sesiones se graban y los gerentes de marketing suelen estar presentes en una sala contigua, separada de aquella en donde se lleva a cabo la sesión por un espejo-ventana. Para permitir discusiones más profundas con los participantes, se está desarrollando la tendencia de que los </a:t>
            </a:r>
            <a:r>
              <a:rPr lang="es-MX" altLang="es-SV" i="1">
                <a:latin typeface="Arial" panose="020B0604020202020204" pitchFamily="34" charset="0"/>
                <a:ea typeface="ＭＳ Ｐゴシック" panose="020B0600070205080204" pitchFamily="34" charset="-128"/>
              </a:rPr>
              <a:t>focus groups </a:t>
            </a:r>
            <a:r>
              <a:rPr lang="es-MX" altLang="es-SV">
                <a:latin typeface="Arial" panose="020B0604020202020204" pitchFamily="34" charset="0"/>
                <a:ea typeface="ＭＳ Ｐゴシック" panose="020B0600070205080204" pitchFamily="34" charset="-128"/>
              </a:rPr>
              <a:t>sean de menor tamaño. El uso de </a:t>
            </a:r>
            <a:r>
              <a:rPr lang="es-MX" altLang="es-SV" i="1">
                <a:latin typeface="Arial" panose="020B0604020202020204" pitchFamily="34" charset="0"/>
                <a:ea typeface="ＭＳ Ｐゴシック" panose="020B0600070205080204" pitchFamily="34" charset="-128"/>
              </a:rPr>
              <a:t>focus gropus </a:t>
            </a:r>
            <a:r>
              <a:rPr lang="es-MX" altLang="es-SV">
                <a:latin typeface="Arial" panose="020B0604020202020204" pitchFamily="34" charset="0"/>
                <a:ea typeface="ＭＳ Ｐゴシック" panose="020B0600070205080204" pitchFamily="34" charset="-128"/>
              </a:rPr>
              <a:t>constituye un paso exploratorio útil, pero los investigadores deben evitar generalizar los hallazgos como información aplicable a todo el mercado, debido a que el tamaño de la muestra es demasiado pequeño y sus integrantes no son seleccionados al azar. </a:t>
            </a:r>
            <a:endParaRPr lang="en-US" altLang="es-SV">
              <a:latin typeface="Arial" panose="020B0604020202020204" pitchFamily="34" charset="0"/>
              <a:ea typeface="ＭＳ Ｐゴシック" panose="020B0600070205080204" pitchFamily="34" charset="-128"/>
            </a:endParaRP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0012998-2879-473D-8EC7-D743FBF793C5}" type="slidenum">
              <a:rPr lang="en-US" altLang="es-SV" smtClean="0"/>
              <a:pPr>
                <a:spcBef>
                  <a:spcPct val="0"/>
                </a:spcBef>
              </a:pPr>
              <a:t>34</a:t>
            </a:fld>
            <a:endParaRPr lang="en-US" altLang="es-SV"/>
          </a:p>
        </p:txBody>
      </p:sp>
    </p:spTree>
    <p:extLst>
      <p:ext uri="{BB962C8B-B14F-4D97-AF65-F5344CB8AC3E}">
        <p14:creationId xmlns:p14="http://schemas.microsoft.com/office/powerpoint/2010/main" val="1081771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0CBCA5B-320E-4847-84B0-55CA99B2420F}" type="slidenum">
              <a:rPr lang="en-US" altLang="es-SV" smtClean="0"/>
              <a:pPr>
                <a:spcBef>
                  <a:spcPct val="0"/>
                </a:spcBef>
              </a:pPr>
              <a:t>36</a:t>
            </a:fld>
            <a:endParaRPr lang="en-US" altLang="es-SV"/>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MX" altLang="es-SV">
                <a:latin typeface="Arial" panose="020B0604020202020204" pitchFamily="34" charset="0"/>
                <a:ea typeface="ＭＳ Ｐゴシック" panose="020B0600070205080204" pitchFamily="34" charset="-128"/>
              </a:rPr>
              <a:t>Un </a:t>
            </a:r>
            <a:r>
              <a:rPr lang="es-MX" altLang="es-SV" b="1">
                <a:latin typeface="Arial" panose="020B0604020202020204" pitchFamily="34" charset="0"/>
                <a:ea typeface="ＭＳ Ｐゴシック" panose="020B0600070205080204" pitchFamily="34" charset="-128"/>
              </a:rPr>
              <a:t>cuestionario</a:t>
            </a:r>
            <a:r>
              <a:rPr lang="es-MX" altLang="es-SV">
                <a:latin typeface="Arial" panose="020B0604020202020204" pitchFamily="34" charset="0"/>
                <a:ea typeface="ＭＳ Ｐゴシック" panose="020B0600070205080204" pitchFamily="34" charset="-128"/>
              </a:rPr>
              <a:t> es un conjunto de preguntas que se presenta a las personas seleccionadas para obtener sus respuestas. Como se trata de un instrumento muy flexible, los cuestionarios son, sin duda, la herramienta más común para recopilar información primaria. Los investigadores deben elaborar, probar y depurar cuidadosamente los cuestionarios antes de utilizarlos a gran escala. La formulación, redacción y ordenación de las preguntas pueden influir en las respuestas. Las preguntas cerradas especifican todas las respuestas posibles y, al momento de analizarlas, son sencillas de interpretar y tabular. Las preguntas abiertas permiten que los entrevistados respondan con sus propias palabras, y suelen revelar más información sobre lo que piensan</a:t>
            </a:r>
            <a:r>
              <a:rPr lang="en-US" altLang="es-SV">
                <a:latin typeface="Arial" panose="020B0604020202020204" pitchFamily="34" charset="0"/>
                <a:ea typeface="ＭＳ Ｐゴシック" panose="020B0600070205080204" pitchFamily="34" charset="-128"/>
              </a:rPr>
              <a:t>.</a:t>
            </a:r>
          </a:p>
          <a:p>
            <a:pPr eaLnBrk="1" hangingPunct="1"/>
            <a:r>
              <a:rPr lang="es-MX" altLang="es-SV">
                <a:latin typeface="Arial" panose="020B0604020202020204" pitchFamily="34" charset="0"/>
                <a:ea typeface="ＭＳ Ｐゴシック" panose="020B0600070205080204" pitchFamily="34" charset="-128"/>
              </a:rPr>
              <a:t>Las </a:t>
            </a:r>
            <a:r>
              <a:rPr lang="es-MX" altLang="es-SV" i="1">
                <a:latin typeface="Arial" panose="020B0604020202020204" pitchFamily="34" charset="0"/>
                <a:ea typeface="ＭＳ Ｐゴシック" panose="020B0600070205080204" pitchFamily="34" charset="-128"/>
              </a:rPr>
              <a:t>técnicas de investigación cualitativa </a:t>
            </a:r>
            <a:r>
              <a:rPr lang="es-MX" altLang="es-SV">
                <a:latin typeface="Arial" panose="020B0604020202020204" pitchFamily="34" charset="0"/>
                <a:ea typeface="ＭＳ Ｐゴシック" panose="020B0600070205080204" pitchFamily="34" charset="-128"/>
              </a:rPr>
              <a:t>son métodos relativamente estructurados que permiten un amplio abanico de contestaciones posibles. La variedad de técnicas cualitativas sólo está limitada por la creatividad del investigador.  En años recientes ha habido mucho interés en varios dispositivos tecnológicos.</a:t>
            </a:r>
            <a:endParaRPr lang="en-US" altLang="es-SV">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63945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E02DD2F-A603-4301-8085-B53E4573C69D}" type="slidenum">
              <a:rPr lang="en-US" altLang="es-SV" smtClean="0"/>
              <a:pPr>
                <a:spcBef>
                  <a:spcPct val="0"/>
                </a:spcBef>
              </a:pPr>
              <a:t>39</a:t>
            </a:fld>
            <a:endParaRPr lang="en-US" altLang="es-SV"/>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MX" altLang="es-SV">
                <a:latin typeface="Arial" panose="020B0604020202020204" pitchFamily="34" charset="0"/>
                <a:ea typeface="ＭＳ Ｐゴシック" panose="020B0600070205080204" pitchFamily="34" charset="-128"/>
              </a:rPr>
              <a:t>Tras decidir los métodos y los instrumentos de investigación, el investigador de marketing deberá diseñar un plan de muestreo, para lo cual necesita tomar tres decisiones:</a:t>
            </a:r>
          </a:p>
          <a:p>
            <a:pPr eaLnBrk="1" hangingPunct="1">
              <a:buFontTx/>
              <a:buAutoNum type="arabicPeriod"/>
            </a:pPr>
            <a:r>
              <a:rPr lang="es-MX" altLang="es-SV">
                <a:latin typeface="Arial" panose="020B0604020202020204" pitchFamily="34" charset="0"/>
                <a:ea typeface="ＭＳ Ｐゴシック" panose="020B0600070205080204" pitchFamily="34" charset="-128"/>
              </a:rPr>
              <a:t> </a:t>
            </a:r>
            <a:r>
              <a:rPr lang="es-MX" altLang="es-SV" b="1" i="1">
                <a:latin typeface="Arial" panose="020B0604020202020204" pitchFamily="34" charset="0"/>
                <a:ea typeface="ＭＳ Ｐゴシック" panose="020B0600070205080204" pitchFamily="34" charset="-128"/>
              </a:rPr>
              <a:t>Unidad de la muestra</a:t>
            </a:r>
            <a:r>
              <a:rPr lang="es-MX" altLang="es-SV">
                <a:latin typeface="Arial" panose="020B0604020202020204" pitchFamily="34" charset="0"/>
                <a:ea typeface="ＭＳ Ｐゴシック" panose="020B0600070205080204" pitchFamily="34" charset="-128"/>
              </a:rPr>
              <a:t>. ¿Qué tipo de personas serán encuestadas? </a:t>
            </a:r>
          </a:p>
          <a:p>
            <a:pPr eaLnBrk="1" hangingPunct="1"/>
            <a:r>
              <a:rPr lang="es-MX" altLang="es-SV">
                <a:latin typeface="Arial" panose="020B0604020202020204" pitchFamily="34" charset="0"/>
                <a:ea typeface="ＭＳ Ｐゴシック" panose="020B0600070205080204" pitchFamily="34" charset="-128"/>
              </a:rPr>
              <a:t>2. </a:t>
            </a:r>
            <a:r>
              <a:rPr lang="es-MX" altLang="es-SV" b="1" i="1">
                <a:latin typeface="Arial" panose="020B0604020202020204" pitchFamily="34" charset="0"/>
                <a:ea typeface="ＭＳ Ｐゴシック" panose="020B0600070205080204" pitchFamily="34" charset="-128"/>
              </a:rPr>
              <a:t>Tamaño de la muestra</a:t>
            </a:r>
            <a:r>
              <a:rPr lang="es-MX" altLang="es-SV">
                <a:latin typeface="Arial" panose="020B0604020202020204" pitchFamily="34" charset="0"/>
                <a:ea typeface="ＭＳ Ｐゴシック" panose="020B0600070205080204" pitchFamily="34" charset="-128"/>
              </a:rPr>
              <a:t>. ¿Cuántas personas deben ser entrevistadas? Las muestras de gran tamaño ofrecen resultados más fiables que las pequeñas. Sin embargo, no es necesario entrevistar a toda la población objetivo para obtener resultados fiables. </a:t>
            </a:r>
            <a:r>
              <a:rPr lang="es-ES" altLang="es-SV">
                <a:latin typeface="Arial" panose="020B0604020202020204" pitchFamily="34" charset="0"/>
                <a:ea typeface="ＭＳ Ｐゴシック" panose="020B0600070205080204" pitchFamily="34" charset="-128"/>
              </a:rPr>
              <a:t>Las muestras inferiores a1% de la población pueden ofrecer una buena precisión, siempre que se utilice un procedimiento de muestreo adecuado.</a:t>
            </a:r>
            <a:endParaRPr lang="es-MX" altLang="es-SV">
              <a:latin typeface="Arial" panose="020B0604020202020204" pitchFamily="34" charset="0"/>
              <a:ea typeface="ＭＳ Ｐゴシック" panose="020B0600070205080204" pitchFamily="34" charset="-128"/>
            </a:endParaRPr>
          </a:p>
          <a:p>
            <a:pPr eaLnBrk="1" hangingPunct="1"/>
            <a:r>
              <a:rPr lang="es-MX" altLang="es-SV">
                <a:latin typeface="Arial" panose="020B0604020202020204" pitchFamily="34" charset="0"/>
                <a:ea typeface="ＭＳ Ｐゴシック" panose="020B0600070205080204" pitchFamily="34" charset="-128"/>
              </a:rPr>
              <a:t>3. </a:t>
            </a:r>
            <a:r>
              <a:rPr lang="es-MX" altLang="es-SV" b="1" i="1">
                <a:latin typeface="Arial" panose="020B0604020202020204" pitchFamily="34" charset="0"/>
                <a:ea typeface="ＭＳ Ｐゴシック" panose="020B0600070205080204" pitchFamily="34" charset="-128"/>
              </a:rPr>
              <a:t>Procedimiento de muestreo</a:t>
            </a:r>
            <a:r>
              <a:rPr lang="es-MX" altLang="es-SV">
                <a:latin typeface="Arial" panose="020B0604020202020204" pitchFamily="34" charset="0"/>
                <a:ea typeface="ＭＳ Ｐゴシック" panose="020B0600070205080204" pitchFamily="34" charset="-128"/>
              </a:rPr>
              <a:t>. ¿Cómo debe llevarse a cabo la selección de los participantes en la muestra? El muestreo probabilístico permite calcular los límites de confianza del error de la muestra, con lo cual se obtiene una muestra más representativa. </a:t>
            </a:r>
            <a:endParaRPr lang="en-US" altLang="es-SV">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33349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81EDFD7-3690-4A25-A9E5-68E49A43A5CC}" type="slidenum">
              <a:rPr lang="en-US" altLang="es-SV" smtClean="0"/>
              <a:pPr>
                <a:spcBef>
                  <a:spcPct val="0"/>
                </a:spcBef>
              </a:pPr>
              <a:t>41</a:t>
            </a:fld>
            <a:endParaRPr lang="en-US" altLang="es-SV"/>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 altLang="es-SV">
                <a:latin typeface="Arial" panose="020B0604020202020204" pitchFamily="34" charset="0"/>
                <a:ea typeface="ＭＳ Ｐゴシック" panose="020B0600070205080204" pitchFamily="34" charset="-128"/>
              </a:rPr>
              <a:t>El investigador de mercados puede recopilar información por correo, por teléfono, mediante entrevistas personales o entrevistas por Internet. </a:t>
            </a:r>
            <a:r>
              <a:rPr lang="es-MX" altLang="es-SV">
                <a:latin typeface="Arial" panose="020B0604020202020204" pitchFamily="34" charset="0"/>
                <a:ea typeface="ＭＳ Ｐゴシック" panose="020B0600070205080204" pitchFamily="34" charset="-128"/>
              </a:rPr>
              <a:t>La opción del </a:t>
            </a:r>
            <a:r>
              <a:rPr lang="es-MX" altLang="es-SV" b="1" i="1">
                <a:latin typeface="Arial" panose="020B0604020202020204" pitchFamily="34" charset="0"/>
                <a:ea typeface="ＭＳ Ｐゴシック" panose="020B0600070205080204" pitchFamily="34" charset="-128"/>
              </a:rPr>
              <a:t>cuestionario por correo </a:t>
            </a:r>
            <a:r>
              <a:rPr lang="es-MX" altLang="es-SV">
                <a:latin typeface="Arial" panose="020B0604020202020204" pitchFamily="34" charset="0"/>
                <a:ea typeface="ＭＳ Ｐゴシック" panose="020B0600070205080204" pitchFamily="34" charset="-128"/>
              </a:rPr>
              <a:t>constituye la mejor forma de llegar hasta quienes no conceden entrevistas personales, o cuyas respuestas podrían verse influidas o distorsionadas por los entrevistadores. Los cuestionarios por correo requieren que las preguntas se formulen de manera sencilla y clara. </a:t>
            </a:r>
            <a:r>
              <a:rPr lang="es-ES" altLang="es-SV">
                <a:latin typeface="Arial" panose="020B0604020202020204" pitchFamily="34" charset="0"/>
                <a:ea typeface="ＭＳ Ｐゴシック" panose="020B0600070205080204" pitchFamily="34" charset="-128"/>
              </a:rPr>
              <a:t>La </a:t>
            </a:r>
            <a:r>
              <a:rPr lang="es-ES" altLang="es-SV" b="1" i="1">
                <a:latin typeface="Arial" panose="020B0604020202020204" pitchFamily="34" charset="0"/>
                <a:ea typeface="ＭＳ Ｐゴシック" panose="020B0600070205080204" pitchFamily="34" charset="-128"/>
              </a:rPr>
              <a:t>entrevista telefónica </a:t>
            </a:r>
            <a:r>
              <a:rPr lang="es-ES" altLang="es-SV">
                <a:latin typeface="Arial" panose="020B0604020202020204" pitchFamily="34" charset="0"/>
                <a:ea typeface="ＭＳ Ｐゴシック" panose="020B0600070205080204" pitchFamily="34" charset="-128"/>
              </a:rPr>
              <a:t>es el mejor método para recabar información rápidamente, y además ofrece la ventaja de que el entrevistador puede aclarar el sentido de las preguntas si el sujeto encuestado no las comprende. Las entrevistas deben ser cortas y no demasiado personales. </a:t>
            </a:r>
            <a:r>
              <a:rPr lang="es-MX" altLang="es-SV">
                <a:latin typeface="Arial" panose="020B0604020202020204" pitchFamily="34" charset="0"/>
                <a:ea typeface="ＭＳ Ｐゴシック" panose="020B0600070205080204" pitchFamily="34" charset="-128"/>
              </a:rPr>
              <a:t>El método de la entrevista personal es el más versátil, puesto que el entrevistador puede hacer más preguntas y anotar observaciones adicionales sobre el entrevistado, como su lenguaje corporal y su atuendo. </a:t>
            </a:r>
            <a:r>
              <a:rPr lang="es-ES" altLang="es-SV">
                <a:latin typeface="Arial" panose="020B0604020202020204" pitchFamily="34" charset="0"/>
                <a:ea typeface="ＭＳ Ｐゴシック" panose="020B0600070205080204" pitchFamily="34" charset="-128"/>
              </a:rPr>
              <a:t>Sin embargo, éste es el método más caro, está sujeto a la distorsión del entrevistador y exige mayor planificación y supervisión. La </a:t>
            </a:r>
            <a:r>
              <a:rPr lang="es-MX" altLang="es-SV" b="1" i="1">
                <a:latin typeface="Arial" panose="020B0604020202020204" pitchFamily="34" charset="0"/>
                <a:ea typeface="ＭＳ Ｐゴシック" panose="020B0600070205080204" pitchFamily="34" charset="-128"/>
              </a:rPr>
              <a:t>entrevista online</a:t>
            </a:r>
            <a:r>
              <a:rPr lang="es-MX" altLang="es-SV">
                <a:latin typeface="Arial" panose="020B0604020202020204" pitchFamily="34" charset="0"/>
                <a:ea typeface="ＭＳ Ｐゴシック" panose="020B0600070205080204" pitchFamily="34" charset="-128"/>
              </a:rPr>
              <a:t> es un enfoque cada vez más importante, ya que Internet ofrece muchas formas de hacer investigación. Por ejemplo, la empresa podría integrar un cuestionario en su sitio web y ofrecer un incentivo para responderlo; asimismo, podría colocar un banner en un sitio muy visitado, como Yahoo!, invitando a la gente a responder algunas preguntas y posiblemente ganar un premio.</a:t>
            </a:r>
            <a:endParaRPr lang="es-ES" altLang="es-SV">
              <a:latin typeface="Arial" panose="020B0604020202020204" pitchFamily="34" charset="0"/>
              <a:ea typeface="ＭＳ Ｐゴシック" panose="020B0600070205080204" pitchFamily="34" charset="-128"/>
            </a:endParaRPr>
          </a:p>
          <a:p>
            <a:pPr eaLnBrk="1" hangingPunct="1"/>
            <a:endParaRPr lang="en-US" altLang="es-SV">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61007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SV" altLang="es-SV">
                <a:latin typeface="Arial" panose="020B0604020202020204" pitchFamily="34" charset="0"/>
                <a:ea typeface="ＭＳ Ｐゴシック" panose="020B0600070205080204" pitchFamily="34" charset="-128"/>
              </a:rPr>
              <a:t>Razones por las que usaría el servicio: enviar y recibir mensajes a familiares y compañeros de trabajo. Navegar por la Web. Se requiere acceso a internet de banda ancha. Pasajeros manifetsaron que sus empresas podrían cubrir los costos. </a:t>
            </a:r>
          </a:p>
          <a:p>
            <a:r>
              <a:rPr lang="es-SV" altLang="es-SV">
                <a:latin typeface="Arial" panose="020B0604020202020204" pitchFamily="34" charset="0"/>
                <a:ea typeface="ＭＳ Ｐゴシック" panose="020B0600070205080204" pitchFamily="34" charset="-128"/>
              </a:rPr>
              <a:t>15 x 6= $90</a:t>
            </a:r>
          </a:p>
          <a:p>
            <a:r>
              <a:rPr lang="es-SV" altLang="es-SV">
                <a:latin typeface="Arial" panose="020B0604020202020204" pitchFamily="34" charset="0"/>
                <a:ea typeface="ＭＳ Ｐゴシック" panose="020B0600070205080204" pitchFamily="34" charset="-128"/>
              </a:rPr>
              <a:t>25x 5= $125</a:t>
            </a:r>
          </a:p>
          <a:p>
            <a:r>
              <a:rPr lang="es-SV" altLang="es-SV">
                <a:latin typeface="Arial" panose="020B0604020202020204" pitchFamily="34" charset="0"/>
                <a:ea typeface="ＭＳ Ｐゴシック" panose="020B0600070205080204" pitchFamily="34" charset="-128"/>
              </a:rPr>
              <a:t>Ocupación media: 10 asientos por vuelo</a:t>
            </a:r>
          </a:p>
          <a:p>
            <a:r>
              <a:rPr lang="es-SV" altLang="es-SV">
                <a:latin typeface="Arial" panose="020B0604020202020204" pitchFamily="34" charset="0"/>
                <a:ea typeface="ＭＳ Ｐゴシック" panose="020B0600070205080204" pitchFamily="34" charset="-128"/>
              </a:rPr>
              <a:t>Frecuencia: 1 vuelo diario</a:t>
            </a:r>
          </a:p>
          <a:p>
            <a:r>
              <a:rPr lang="es-SV" altLang="es-SV">
                <a:latin typeface="Arial" panose="020B0604020202020204" pitchFamily="34" charset="0"/>
                <a:ea typeface="ＭＳ Ｐゴシック" panose="020B0600070205080204" pitchFamily="34" charset="-128"/>
              </a:rPr>
              <a:t>Total de vuelos: 365 al año.</a:t>
            </a:r>
          </a:p>
          <a:p>
            <a:r>
              <a:rPr lang="es-SV" altLang="es-SV">
                <a:latin typeface="Arial" panose="020B0604020202020204" pitchFamily="34" charset="0"/>
                <a:ea typeface="ＭＳ Ｐゴシック" panose="020B0600070205080204" pitchFamily="34" charset="-128"/>
              </a:rPr>
              <a:t>$125 x 365= $45,625</a:t>
            </a:r>
          </a:p>
          <a:p>
            <a:r>
              <a:rPr lang="es-SV" altLang="es-SV">
                <a:latin typeface="Arial" panose="020B0604020202020204" pitchFamily="34" charset="0"/>
                <a:ea typeface="ＭＳ Ｐゴシック" panose="020B0600070205080204" pitchFamily="34" charset="-128"/>
              </a:rPr>
              <a:t>Inversión necesaria por avión: $90,000</a:t>
            </a:r>
          </a:p>
          <a:p>
            <a:r>
              <a:rPr lang="es-SV" altLang="es-SV">
                <a:latin typeface="Arial" panose="020B0604020202020204" pitchFamily="34" charset="0"/>
                <a:ea typeface="ＭＳ Ｐゴシック" panose="020B0600070205080204" pitchFamily="34" charset="-128"/>
              </a:rPr>
              <a:t>Período de recuperación: 2 años.</a:t>
            </a:r>
          </a:p>
          <a:p>
            <a:endParaRPr lang="es-SV" altLang="es-SV">
              <a:latin typeface="Arial" panose="020B0604020202020204" pitchFamily="34" charset="0"/>
              <a:ea typeface="ＭＳ Ｐゴシック" panose="020B0600070205080204" pitchFamily="34" charset="-128"/>
            </a:endParaRPr>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A74B19B-1E0A-41F0-A6B6-D79FDEE73EB1}" type="slidenum">
              <a:rPr lang="en-US" altLang="es-SV" smtClean="0"/>
              <a:pPr/>
              <a:t>46</a:t>
            </a:fld>
            <a:endParaRPr lang="en-US" altLang="es-SV"/>
          </a:p>
        </p:txBody>
      </p:sp>
    </p:spTree>
    <p:extLst>
      <p:ext uri="{BB962C8B-B14F-4D97-AF65-F5344CB8AC3E}">
        <p14:creationId xmlns:p14="http://schemas.microsoft.com/office/powerpoint/2010/main" val="533987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 altLang="es-SV" dirty="0">
                <a:latin typeface="Arial" panose="020B0604020202020204" pitchFamily="34" charset="0"/>
                <a:ea typeface="ＭＳ Ｐゴシック" panose="020B0600070205080204" pitchFamily="34" charset="-128"/>
              </a:rPr>
              <a:t>Una serie de innovaciones originales introducidas en sus productos de consumo —como los pañuelos </a:t>
            </a:r>
            <a:r>
              <a:rPr lang="es-ES" altLang="es-SV" dirty="0" err="1">
                <a:latin typeface="Arial" panose="020B0604020202020204" pitchFamily="34" charset="0"/>
                <a:ea typeface="ＭＳ Ｐゴシック" panose="020B0600070205080204" pitchFamily="34" charset="-128"/>
              </a:rPr>
              <a:t>Kleenex</a:t>
            </a:r>
            <a:r>
              <a:rPr lang="es-ES" altLang="es-SV" dirty="0">
                <a:latin typeface="Arial" panose="020B0604020202020204" pitchFamily="34" charset="0"/>
                <a:ea typeface="ＭＳ Ｐゴシック" panose="020B0600070205080204" pitchFamily="34" charset="-128"/>
              </a:rPr>
              <a:t> y los productos de higiene femenina (toallas femeninas) </a:t>
            </a:r>
            <a:r>
              <a:rPr lang="es-ES" altLang="es-SV" dirty="0" err="1">
                <a:latin typeface="Arial" panose="020B0604020202020204" pitchFamily="34" charset="0"/>
                <a:ea typeface="ＭＳ Ｐゴシック" panose="020B0600070205080204" pitchFamily="34" charset="-128"/>
              </a:rPr>
              <a:t>Kotex</a:t>
            </a:r>
            <a:r>
              <a:rPr lang="es-ES" altLang="es-SV" dirty="0">
                <a:latin typeface="Arial" panose="020B0604020202020204" pitchFamily="34" charset="0"/>
                <a:ea typeface="ＭＳ Ｐゴシック" panose="020B0600070205080204" pitchFamily="34" charset="-128"/>
              </a:rPr>
              <a:t>, entre otros— a lo largo de los años, ha transformado a Kimberly-Clark de una empresa fabricante de papel a una potencia en productos de consumo. Entre los logros recientes de la empresa se encuentra </a:t>
            </a:r>
            <a:r>
              <a:rPr lang="es-ES" altLang="es-SV" dirty="0" err="1">
                <a:latin typeface="Arial" panose="020B0604020202020204" pitchFamily="34" charset="0"/>
                <a:ea typeface="ＭＳ Ｐゴシック" panose="020B0600070205080204" pitchFamily="34" charset="-128"/>
              </a:rPr>
              <a:t>Huggies</a:t>
            </a:r>
            <a:r>
              <a:rPr lang="es-ES" altLang="es-SV" dirty="0">
                <a:latin typeface="Arial" panose="020B0604020202020204" pitchFamily="34" charset="0"/>
                <a:ea typeface="ＭＳ Ｐゴシック" panose="020B0600070205080204" pitchFamily="34" charset="-128"/>
              </a:rPr>
              <a:t> </a:t>
            </a:r>
            <a:r>
              <a:rPr lang="es-ES" altLang="es-SV" dirty="0" err="1">
                <a:latin typeface="Arial" panose="020B0604020202020204" pitchFamily="34" charset="0"/>
                <a:ea typeface="ＭＳ Ｐゴシック" panose="020B0600070205080204" pitchFamily="34" charset="-128"/>
              </a:rPr>
              <a:t>Supreme</a:t>
            </a:r>
            <a:r>
              <a:rPr lang="es-ES" altLang="es-SV" dirty="0">
                <a:latin typeface="Arial" panose="020B0604020202020204" pitchFamily="34" charset="0"/>
                <a:ea typeface="ＭＳ Ｐゴシック" panose="020B0600070205080204" pitchFamily="34" charset="-128"/>
              </a:rPr>
              <a:t> Natural </a:t>
            </a:r>
            <a:r>
              <a:rPr lang="es-ES" altLang="es-SV" dirty="0" err="1">
                <a:latin typeface="Arial" panose="020B0604020202020204" pitchFamily="34" charset="0"/>
                <a:ea typeface="ＭＳ Ｐゴシック" panose="020B0600070205080204" pitchFamily="34" charset="-128"/>
              </a:rPr>
              <a:t>Fit</a:t>
            </a:r>
            <a:r>
              <a:rPr lang="es-ES" altLang="es-SV" dirty="0">
                <a:latin typeface="Arial" panose="020B0604020202020204" pitchFamily="34" charset="0"/>
                <a:ea typeface="ＭＳ Ｐゴシック" panose="020B0600070205080204" pitchFamily="34" charset="-128"/>
              </a:rPr>
              <a:t>, cuyo lanzamiento fue calificado en 2007 como uno de los más exitosos. Casi tres años de investigación y diseño se invirtieron en la creación del nuevo pañal. Tras diseñar una muestra con madres de diferentes partes de Estados Unidos, con ingresos y antecedentes étnicos diversos, los especialistas en marketing de Kimberly-Clark realizaron entrevistas y colocaron cámaras activadas por movimiento en los hogares de éstas para conocer sus rutinas en lo relativo a los cambios de pañal. Al ver que las nuevas madres luchaban constantemente por mantener derechas las piernas de sus bebés mientras trataban de colocarles el pañal, tuvieron la idea de que su nuevo producto debía tener una forma que se ajustara mejor a las curvas del cuerpo de los bebés. Debido a que las madres dijeron que querían que sus hijos se sintieran tan cómodos como si no llevaran pañal, el nuevo diseño tendría que ser más delgado y con un ajuste más preciso, lo cual se logró usando nuevos polímeros que redujeron el ancho del absorbente en un 16%; además, se agregó elástico a la pretina trasera. La investigación reveló asimismo que las madres a menudo utilizaban las imágenes de dibujos animados de un pañal limpio para distraer al bebé mientras lo cambiaban por lo que se añadieron imágenes más activas de los personajes de </a:t>
            </a:r>
            <a:r>
              <a:rPr lang="es-ES" altLang="es-SV" dirty="0" err="1">
                <a:latin typeface="Arial" panose="020B0604020202020204" pitchFamily="34" charset="0"/>
                <a:ea typeface="ＭＳ Ｐゴシック" panose="020B0600070205080204" pitchFamily="34" charset="-128"/>
              </a:rPr>
              <a:t>Winnie</a:t>
            </a:r>
            <a:r>
              <a:rPr lang="es-ES" altLang="es-SV" dirty="0">
                <a:latin typeface="Arial" panose="020B0604020202020204" pitchFamily="34" charset="0"/>
                <a:ea typeface="ＭＳ Ｐゴシック" panose="020B0600070205080204" pitchFamily="34" charset="-128"/>
              </a:rPr>
              <a:t> </a:t>
            </a:r>
            <a:r>
              <a:rPr lang="es-ES" altLang="es-SV" dirty="0" err="1">
                <a:latin typeface="Arial" panose="020B0604020202020204" pitchFamily="34" charset="0"/>
                <a:ea typeface="ＭＳ Ｐゴシック" panose="020B0600070205080204" pitchFamily="34" charset="-128"/>
              </a:rPr>
              <a:t>Pooh</a:t>
            </a:r>
            <a:r>
              <a:rPr lang="es-ES" altLang="es-SV" dirty="0">
                <a:latin typeface="Arial" panose="020B0604020202020204" pitchFamily="34" charset="0"/>
                <a:ea typeface="ＭＳ Ｐゴシック" panose="020B0600070205080204" pitchFamily="34" charset="-128"/>
              </a:rPr>
              <a:t>, bajo la licencia de Disney. El exitoso lanzamiento de esta innovación inspirada en la investigación disparó la cuota de mercado de Kimberly-Clark uno o dos puntos porcentuales, y contribuyó significativamente a las ventas de pañales de la empresa en aquel año, las cuales ascendieron a más de 4 000 millones de dólares.</a:t>
            </a:r>
            <a:endParaRPr lang="en-US" altLang="es-SV" dirty="0">
              <a:latin typeface="Arial" panose="020B0604020202020204" pitchFamily="34" charset="0"/>
              <a:ea typeface="ＭＳ Ｐゴシック" panose="020B0600070205080204" pitchFamily="34" charset="-128"/>
            </a:endParaRP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12EA1DB-02AD-42A3-A37D-0DBD85FED760}" type="slidenum">
              <a:rPr lang="en-US" altLang="es-SV" smtClean="0"/>
              <a:pPr>
                <a:spcBef>
                  <a:spcPct val="0"/>
                </a:spcBef>
              </a:pPr>
              <a:t>15</a:t>
            </a:fld>
            <a:endParaRPr lang="en-US" altLang="es-SV"/>
          </a:p>
        </p:txBody>
      </p:sp>
    </p:spTree>
    <p:extLst>
      <p:ext uri="{BB962C8B-B14F-4D97-AF65-F5344CB8AC3E}">
        <p14:creationId xmlns:p14="http://schemas.microsoft.com/office/powerpoint/2010/main" val="2535103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Marcador de imagen de diapositiva 1"/>
          <p:cNvSpPr>
            <a:spLocks noGrp="1" noRot="1" noChangeAspect="1" noTextEdit="1"/>
          </p:cNvSpPr>
          <p:nvPr>
            <p:ph type="sldImg"/>
          </p:nvPr>
        </p:nvSpPr>
        <p:spPr>
          <a:ln/>
        </p:spPr>
      </p:sp>
      <p:sp>
        <p:nvSpPr>
          <p:cNvPr id="28675" name="Marcador de nota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SV" altLang="es-SV">
                <a:latin typeface="Arial" panose="020B0604020202020204" pitchFamily="34" charset="0"/>
                <a:ea typeface="ＭＳ Ｐゴシック" panose="020B0600070205080204" pitchFamily="34" charset="-128"/>
              </a:rPr>
              <a:t>Al ver que las nuevas madres luchaban constantemente por mantener derechas las piernas del bebé mientras trataban de colocarles el pañal, tuvieron la idea de que su nuevo producto debía tener una forma que se ajustara mejor a las curvas del cuerpo de los bebés. Las madres dijeron que querían que sus hijos se sintiran tan cómodos como si no llevaran pañal, el nuevo diseño tendría que ser más delgado y con un ajuste más preciso, lo cual se logró usando nuevos polímeros que redujeron el ancho del absorbente en un 16%, además que se agregó elástico a la pretina trasera. Querían entretener al bebé mientras lo cambiaban con imágenes de dibujos animados de un pañal limpio. Por lo que usaron licencias de Disney para ello. </a:t>
            </a:r>
          </a:p>
        </p:txBody>
      </p:sp>
      <p:sp>
        <p:nvSpPr>
          <p:cNvPr id="28676" name="Marcador de número de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4296372-2D03-4179-BB8E-BB32EA4EA67C}" type="slidenum">
              <a:rPr lang="en-US" altLang="es-SV" smtClean="0"/>
              <a:pPr/>
              <a:t>16</a:t>
            </a:fld>
            <a:endParaRPr lang="en-US" altLang="es-SV"/>
          </a:p>
        </p:txBody>
      </p:sp>
    </p:spTree>
    <p:extLst>
      <p:ext uri="{BB962C8B-B14F-4D97-AF65-F5344CB8AC3E}">
        <p14:creationId xmlns:p14="http://schemas.microsoft.com/office/powerpoint/2010/main" val="3281423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SV" altLang="es-SV">
                <a:latin typeface="Arial" panose="020B0604020202020204" pitchFamily="34" charset="0"/>
                <a:ea typeface="ＭＳ Ｐゴシック" panose="020B0600070205080204" pitchFamily="34" charset="-128"/>
              </a:rPr>
              <a:t>Estudio y pruebas de mercado</a:t>
            </a: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7C6ACCC-73B7-4D3A-A67E-9C382104E118}" type="slidenum">
              <a:rPr lang="en-US" altLang="es-SV" smtClean="0"/>
              <a:pPr/>
              <a:t>17</a:t>
            </a:fld>
            <a:endParaRPr lang="en-US" altLang="es-SV"/>
          </a:p>
        </p:txBody>
      </p:sp>
    </p:spTree>
    <p:extLst>
      <p:ext uri="{BB962C8B-B14F-4D97-AF65-F5344CB8AC3E}">
        <p14:creationId xmlns:p14="http://schemas.microsoft.com/office/powerpoint/2010/main" val="3458962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Marcador de imagen de diapositiva 1"/>
          <p:cNvSpPr>
            <a:spLocks noGrp="1" noRot="1" noChangeAspect="1" noTextEdit="1"/>
          </p:cNvSpPr>
          <p:nvPr>
            <p:ph type="sldImg"/>
          </p:nvPr>
        </p:nvSpPr>
        <p:spPr>
          <a:ln/>
        </p:spPr>
      </p:sp>
      <p:sp>
        <p:nvSpPr>
          <p:cNvPr id="32771" name="Marcador de nota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SV" altLang="es-SV">
                <a:latin typeface="Arial" panose="020B0604020202020204" pitchFamily="34" charset="0"/>
                <a:ea typeface="ＭＳ Ｐゴシック" panose="020B0600070205080204" pitchFamily="34" charset="-128"/>
              </a:rPr>
              <a:t>Cuando Tropicana rediseñó sus envases de jugo de naranja, dejando la imagen icónica de una naranja atravesada por una pajilla, no logró probar adecuadamente las reacciones de los consumidores y obtuvo resultados desastrosos. Las ventas cayeron un 20% y después de algunos meses volvieron al antiguo envase. </a:t>
            </a:r>
          </a:p>
        </p:txBody>
      </p:sp>
      <p:sp>
        <p:nvSpPr>
          <p:cNvPr id="32772" name="Marcador de número de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4ABBE61-A98B-4713-BD6C-F9E39363B062}" type="slidenum">
              <a:rPr lang="en-US" altLang="es-SV" smtClean="0"/>
              <a:pPr/>
              <a:t>18</a:t>
            </a:fld>
            <a:endParaRPr lang="en-US" altLang="es-SV"/>
          </a:p>
        </p:txBody>
      </p:sp>
    </p:spTree>
    <p:extLst>
      <p:ext uri="{BB962C8B-B14F-4D97-AF65-F5344CB8AC3E}">
        <p14:creationId xmlns:p14="http://schemas.microsoft.com/office/powerpoint/2010/main" val="4001434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BBBCE92-7FD7-4841-B68E-747BE0FE34F4}" type="slidenum">
              <a:rPr lang="en-US" altLang="es-SV" smtClean="0"/>
              <a:pPr>
                <a:spcBef>
                  <a:spcPct val="0"/>
                </a:spcBef>
              </a:pPr>
              <a:t>20</a:t>
            </a:fld>
            <a:endParaRPr lang="en-US" altLang="es-SV"/>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MX" altLang="es-SV">
                <a:latin typeface="Arial" panose="020B0604020202020204" pitchFamily="34" charset="0"/>
                <a:ea typeface="ＭＳ Ｐゴシック" panose="020B0600070205080204" pitchFamily="34" charset="-128"/>
              </a:rPr>
              <a:t>La investigación de mercados eficaz sigue los seis pasos que se muestran en la figura 4.1, los cuales se analizarán individualmente en las siguientes diapositivas.</a:t>
            </a:r>
          </a:p>
        </p:txBody>
      </p:sp>
    </p:spTree>
    <p:extLst>
      <p:ext uri="{BB962C8B-B14F-4D97-AF65-F5344CB8AC3E}">
        <p14:creationId xmlns:p14="http://schemas.microsoft.com/office/powerpoint/2010/main" val="753098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1B7545A-5741-4D7D-B895-0BF9D9EF3941}" type="slidenum">
              <a:rPr lang="en-US" altLang="es-SV" smtClean="0"/>
              <a:pPr>
                <a:spcBef>
                  <a:spcPct val="0"/>
                </a:spcBef>
              </a:pPr>
              <a:t>21</a:t>
            </a:fld>
            <a:endParaRPr lang="en-US" altLang="es-SV"/>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 altLang="es-SV">
                <a:latin typeface="Arial" panose="020B0604020202020204" pitchFamily="34" charset="0"/>
                <a:ea typeface="ＭＳ Ｐゴシック" panose="020B0600070205080204" pitchFamily="34" charset="-128"/>
              </a:rPr>
              <a:t>Al plantear una investigación de mercados, los gerentes deben buscar el equilibrio entre definir el problema de una forma demasiado extensa o demasiado limitada. Un gerente de marketing que pidiera averiguar </a:t>
            </a:r>
            <a:r>
              <a:rPr lang="es-ES" altLang="es-ES_tradnl">
                <a:latin typeface="Arial" panose="020B0604020202020204" pitchFamily="34" charset="0"/>
                <a:ea typeface="ＭＳ Ｐゴシック" panose="020B0600070205080204" pitchFamily="34" charset="-128"/>
              </a:rPr>
              <a:t>“</a:t>
            </a:r>
            <a:r>
              <a:rPr lang="es-ES" altLang="es-SV">
                <a:latin typeface="Arial" panose="020B0604020202020204" pitchFamily="34" charset="0"/>
                <a:ea typeface="ＭＳ Ｐゴシック" panose="020B0600070205080204" pitchFamily="34" charset="-128"/>
              </a:rPr>
              <a:t>todo lo posible sobre las necesidades de los viajeros de primera clase</a:t>
            </a:r>
            <a:r>
              <a:rPr lang="es-ES" altLang="es-ES_tradnl">
                <a:latin typeface="Arial" panose="020B0604020202020204" pitchFamily="34" charset="0"/>
                <a:ea typeface="ＭＳ Ｐゴシック" panose="020B0600070205080204" pitchFamily="34" charset="-128"/>
              </a:rPr>
              <a:t>”</a:t>
            </a:r>
            <a:r>
              <a:rPr lang="es-ES" altLang="es-SV">
                <a:latin typeface="Arial" panose="020B0604020202020204" pitchFamily="34" charset="0"/>
                <a:ea typeface="ＭＳ Ｐゴシック" panose="020B0600070205080204" pitchFamily="34" charset="-128"/>
              </a:rPr>
              <a:t>, recopilaría gran cantidad de información innecesaria</a:t>
            </a:r>
            <a:r>
              <a:rPr lang="es-MX" altLang="es-SV">
                <a:latin typeface="Arial" panose="020B0604020202020204" pitchFamily="34" charset="0"/>
                <a:ea typeface="ＭＳ Ｐゴシック" panose="020B0600070205080204" pitchFamily="34" charset="-128"/>
              </a:rPr>
              <a:t>.</a:t>
            </a:r>
            <a:endParaRPr lang="en-US" altLang="es-SV">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06512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3EEEE92-D0E1-4DD3-82E4-382EA0568C46}" type="slidenum">
              <a:rPr lang="en-US" altLang="es-SV" smtClean="0"/>
              <a:pPr>
                <a:spcBef>
                  <a:spcPct val="0"/>
                </a:spcBef>
              </a:pPr>
              <a:t>26</a:t>
            </a:fld>
            <a:endParaRPr lang="en-US" altLang="es-SV"/>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 altLang="es-SV">
                <a:latin typeface="Arial" panose="020B0604020202020204" pitchFamily="34" charset="0"/>
                <a:ea typeface="ＭＳ Ｐゴシック" panose="020B0600070205080204" pitchFamily="34" charset="-128"/>
              </a:rPr>
              <a:t>La segunda fase de la investigación de mercados consiste en desarrollar el plan más eficaz para recopilar la información necesaria y establecer el costo que tendrá. Para diseñar un plan de investigación es necesario tomar decisiones sobre las fuentes de información, los métodos y los instrumentos de investigación, el plan de muestreo y los métodos de contacto</a:t>
            </a:r>
            <a:r>
              <a:rPr lang="es-MX" altLang="es-SV">
                <a:latin typeface="Arial" panose="020B0604020202020204" pitchFamily="34" charset="0"/>
                <a:ea typeface="ＭＳ Ｐゴシック" panose="020B0600070205080204" pitchFamily="34" charset="-128"/>
              </a:rPr>
              <a:t>.</a:t>
            </a:r>
          </a:p>
          <a:p>
            <a:pPr eaLnBrk="1" hangingPunct="1"/>
            <a:r>
              <a:rPr lang="es-MX" altLang="es-SV">
                <a:latin typeface="Arial" panose="020B0604020202020204" pitchFamily="34" charset="0"/>
                <a:ea typeface="ＭＳ Ｐゴシック" panose="020B0600070205080204" pitchFamily="34" charset="-128"/>
              </a:rPr>
              <a:t>Fuentes de información: primaria y secundaria (ya existe en el mercado).</a:t>
            </a:r>
          </a:p>
          <a:p>
            <a:pPr eaLnBrk="1" hangingPunct="1"/>
            <a:endParaRPr lang="es-MX" altLang="es-SV">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77878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MX" altLang="es-SV">
                <a:latin typeface="Arial" panose="020B0604020202020204" pitchFamily="34" charset="0"/>
                <a:ea typeface="ＭＳ Ｐゴシック" panose="020B0600070205080204" pitchFamily="34" charset="-128"/>
              </a:rPr>
              <a:t>El investigador puede utilizar información secundaria, información primaria o ambas. La información secundaria es aquella que se ha recopilado para cualquier otro propósito y que ya existe. La información primaria es información original que se recaba con un fin específico o para un proyecto de investigación concreto. </a:t>
            </a:r>
          </a:p>
          <a:p>
            <a:r>
              <a:rPr lang="es-ES" altLang="es-SV">
                <a:latin typeface="Arial" panose="020B0604020202020204" pitchFamily="34" charset="0"/>
                <a:ea typeface="ＭＳ Ｐゴシック" panose="020B0600070205080204" pitchFamily="34" charset="-128"/>
              </a:rPr>
              <a:t>Los investigadores suelen empezar su labor examinando una parte de la gran variedad de información secundaria que existe, por ser de bajo costo y fácil acceso, con el fin de averiguar si el problema se puede resolver parcial o totalmente sin necesidad de recurrir a las costosas fuentes de información primaria. Cuando la información secundaria necesaria no existe, es obsoleta, imprecisa, incompleta o poco fiable, el investigador tendrá que recabar información primaria. Casi todos los proyectos de investigación de mercados requieren algo de información primaria.</a:t>
            </a:r>
            <a:endParaRPr lang="es-MX" altLang="es-SV">
              <a:latin typeface="Arial" panose="020B0604020202020204" pitchFamily="34" charset="0"/>
              <a:ea typeface="ＭＳ Ｐゴシック" panose="020B0600070205080204" pitchFamily="34" charset="-128"/>
            </a:endParaRP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DFB1841-D6AD-47DD-BE8E-3F93FE453082}" type="slidenum">
              <a:rPr lang="en-US" altLang="es-SV" smtClean="0"/>
              <a:pPr>
                <a:spcBef>
                  <a:spcPct val="0"/>
                </a:spcBef>
              </a:pPr>
              <a:t>32</a:t>
            </a:fld>
            <a:endParaRPr lang="en-US" altLang="es-SV"/>
          </a:p>
        </p:txBody>
      </p:sp>
    </p:spTree>
    <p:extLst>
      <p:ext uri="{BB962C8B-B14F-4D97-AF65-F5344CB8AC3E}">
        <p14:creationId xmlns:p14="http://schemas.microsoft.com/office/powerpoint/2010/main" val="2167748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ACE94300-668E-4EA4-A802-41EC57108C09}" type="datetimeFigureOut">
              <a:rPr lang="es-ES_tradnl" smtClean="0"/>
              <a:pPr/>
              <a:t>21/10/2016</a:t>
            </a:fld>
            <a:endParaRPr lang="es-ES_tradnl"/>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s-ES_tradnl"/>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67689C17-B21B-452B-8C4F-E07E9C9ED8F3}" type="slidenum">
              <a:rPr lang="es-ES_tradnl" smtClean="0"/>
              <a:pPr/>
              <a:t>‹Nº›</a:t>
            </a:fld>
            <a:endParaRPr lang="es-ES_tradnl"/>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CE94300-668E-4EA4-A802-41EC57108C09}" type="datetimeFigureOut">
              <a:rPr lang="es-ES_tradnl" smtClean="0"/>
              <a:pPr/>
              <a:t>21/10/2016</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67689C17-B21B-452B-8C4F-E07E9C9ED8F3}" type="slidenum">
              <a:rPr lang="es-ES_tradnl" smtClean="0"/>
              <a:pPr/>
              <a:t>‹Nº›</a:t>
            </a:fld>
            <a:endParaRPr lang="es-ES_trad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ACE94300-668E-4EA4-A802-41EC57108C09}" type="datetimeFigureOut">
              <a:rPr lang="es-ES_tradnl" smtClean="0"/>
              <a:pPr/>
              <a:t>21/10/2016</a:t>
            </a:fld>
            <a:endParaRPr lang="es-ES_tradnl"/>
          </a:p>
        </p:txBody>
      </p:sp>
      <p:sp>
        <p:nvSpPr>
          <p:cNvPr id="5" name="Footer Placeholder 4"/>
          <p:cNvSpPr>
            <a:spLocks noGrp="1"/>
          </p:cNvSpPr>
          <p:nvPr>
            <p:ph type="ftr" sz="quarter" idx="11"/>
          </p:nvPr>
        </p:nvSpPr>
        <p:spPr>
          <a:xfrm>
            <a:off x="457201" y="6248207"/>
            <a:ext cx="5573483" cy="365125"/>
          </a:xfrm>
        </p:spPr>
        <p:txBody>
          <a:bodyPr/>
          <a:lstStyle/>
          <a:p>
            <a:endParaRPr lang="es-ES_tradnl"/>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67689C17-B21B-452B-8C4F-E07E9C9ED8F3}" type="slidenum">
              <a:rPr lang="es-ES_tradnl" smtClean="0"/>
              <a:pPr/>
              <a:t>‹Nº›</a:t>
            </a:fld>
            <a:endParaRPr lang="es-ES_tradnl"/>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ACE94300-668E-4EA4-A802-41EC57108C09}" type="datetimeFigureOut">
              <a:rPr lang="es-ES_tradnl" smtClean="0"/>
              <a:pPr/>
              <a:t>21/10/2016</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7689C17-B21B-452B-8C4F-E07E9C9ED8F3}" type="slidenum">
              <a:rPr lang="es-ES_tradnl" smtClean="0"/>
              <a:pPr/>
              <a:t>‹Nº›</a:t>
            </a:fld>
            <a:endParaRPr lang="es-ES_tradnl"/>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ACE94300-668E-4EA4-A802-41EC57108C09}" type="datetimeFigureOut">
              <a:rPr lang="es-ES_tradnl" smtClean="0"/>
              <a:pPr/>
              <a:t>21/10/2016</a:t>
            </a:fld>
            <a:endParaRPr lang="es-ES_tradnl"/>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67689C17-B21B-452B-8C4F-E07E9C9ED8F3}" type="slidenum">
              <a:rPr lang="es-ES_tradnl" smtClean="0"/>
              <a:pPr/>
              <a:t>‹Nº›</a:t>
            </a:fld>
            <a:endParaRPr lang="es-ES_tradnl"/>
          </a:p>
        </p:txBody>
      </p:sp>
      <p:sp>
        <p:nvSpPr>
          <p:cNvPr id="14" name="Footer Placeholder 13"/>
          <p:cNvSpPr>
            <a:spLocks noGrp="1"/>
          </p:cNvSpPr>
          <p:nvPr>
            <p:ph type="ftr" sz="quarter" idx="12"/>
          </p:nvPr>
        </p:nvSpPr>
        <p:spPr/>
        <p:txBody>
          <a:bodyPr/>
          <a:lstStyle/>
          <a:p>
            <a:endParaRPr lang="es-ES_tradnl"/>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ACE94300-668E-4EA4-A802-41EC57108C09}" type="datetimeFigureOut">
              <a:rPr lang="es-ES_tradnl" smtClean="0"/>
              <a:pPr/>
              <a:t>21/10/2016</a:t>
            </a:fld>
            <a:endParaRPr lang="es-ES_tradnl"/>
          </a:p>
        </p:txBody>
      </p:sp>
      <p:sp>
        <p:nvSpPr>
          <p:cNvPr id="10" name="Slide Number Placeholder 9"/>
          <p:cNvSpPr>
            <a:spLocks noGrp="1"/>
          </p:cNvSpPr>
          <p:nvPr>
            <p:ph type="sldNum" sz="quarter" idx="16"/>
          </p:nvPr>
        </p:nvSpPr>
        <p:spPr/>
        <p:txBody>
          <a:bodyPr rtlCol="0"/>
          <a:lstStyle/>
          <a:p>
            <a:fld id="{67689C17-B21B-452B-8C4F-E07E9C9ED8F3}" type="slidenum">
              <a:rPr lang="es-ES_tradnl" smtClean="0"/>
              <a:pPr/>
              <a:t>‹Nº›</a:t>
            </a:fld>
            <a:endParaRPr lang="es-ES_tradnl"/>
          </a:p>
        </p:txBody>
      </p:sp>
      <p:sp>
        <p:nvSpPr>
          <p:cNvPr id="12" name="Footer Placeholder 11"/>
          <p:cNvSpPr>
            <a:spLocks noGrp="1"/>
          </p:cNvSpPr>
          <p:nvPr>
            <p:ph type="ftr" sz="quarter" idx="17"/>
          </p:nvPr>
        </p:nvSpPr>
        <p:spPr/>
        <p:txBody>
          <a:bodyPr rtlCol="0"/>
          <a:lstStyle/>
          <a:p>
            <a:endParaRPr lang="es-ES_trad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ACE94300-668E-4EA4-A802-41EC57108C09}" type="datetimeFigureOut">
              <a:rPr lang="es-ES_tradnl" smtClean="0"/>
              <a:pPr/>
              <a:t>21/10/2016</a:t>
            </a:fld>
            <a:endParaRPr lang="es-ES_tradnl"/>
          </a:p>
        </p:txBody>
      </p:sp>
      <p:sp>
        <p:nvSpPr>
          <p:cNvPr id="12" name="Slide Number Placeholder 11"/>
          <p:cNvSpPr>
            <a:spLocks noGrp="1"/>
          </p:cNvSpPr>
          <p:nvPr>
            <p:ph type="sldNum" sz="quarter" idx="16"/>
          </p:nvPr>
        </p:nvSpPr>
        <p:spPr/>
        <p:txBody>
          <a:bodyPr rtlCol="0"/>
          <a:lstStyle/>
          <a:p>
            <a:fld id="{67689C17-B21B-452B-8C4F-E07E9C9ED8F3}" type="slidenum">
              <a:rPr lang="es-ES_tradnl" smtClean="0"/>
              <a:pPr/>
              <a:t>‹Nº›</a:t>
            </a:fld>
            <a:endParaRPr lang="es-ES_tradnl"/>
          </a:p>
        </p:txBody>
      </p:sp>
      <p:sp>
        <p:nvSpPr>
          <p:cNvPr id="14" name="Footer Placeholder 13"/>
          <p:cNvSpPr>
            <a:spLocks noGrp="1"/>
          </p:cNvSpPr>
          <p:nvPr>
            <p:ph type="ftr" sz="quarter" idx="17"/>
          </p:nvPr>
        </p:nvSpPr>
        <p:spPr/>
        <p:txBody>
          <a:bodyPr rtlCol="0"/>
          <a:lstStyle/>
          <a:p>
            <a:endParaRPr lang="es-ES_tradnl"/>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ACE94300-668E-4EA4-A802-41EC57108C09}" type="datetimeFigureOut">
              <a:rPr lang="es-ES_tradnl" smtClean="0"/>
              <a:pPr/>
              <a:t>21/10/2016</a:t>
            </a:fld>
            <a:endParaRPr lang="es-ES_tradnl"/>
          </a:p>
        </p:txBody>
      </p:sp>
      <p:sp>
        <p:nvSpPr>
          <p:cNvPr id="4" name="Footer Placeholder 3"/>
          <p:cNvSpPr>
            <a:spLocks noGrp="1"/>
          </p:cNvSpPr>
          <p:nvPr>
            <p:ph type="ftr" sz="quarter" idx="11"/>
          </p:nvPr>
        </p:nvSpPr>
        <p:spPr/>
        <p:txBody>
          <a:bodyPr/>
          <a:lstStyle/>
          <a:p>
            <a:endParaRPr lang="es-ES_tradnl"/>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67689C17-B21B-452B-8C4F-E07E9C9ED8F3}" type="slidenum">
              <a:rPr lang="es-ES_tradnl" smtClean="0"/>
              <a:pPr/>
              <a:t>‹Nº›</a:t>
            </a:fld>
            <a:endParaRPr lang="es-ES_trad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E94300-668E-4EA4-A802-41EC57108C09}" type="datetimeFigureOut">
              <a:rPr lang="es-ES_tradnl" smtClean="0"/>
              <a:pPr/>
              <a:t>21/10/2016</a:t>
            </a:fld>
            <a:endParaRPr lang="es-ES_tradnl"/>
          </a:p>
        </p:txBody>
      </p:sp>
      <p:sp>
        <p:nvSpPr>
          <p:cNvPr id="3" name="Footer Placeholder 2"/>
          <p:cNvSpPr>
            <a:spLocks noGrp="1"/>
          </p:cNvSpPr>
          <p:nvPr>
            <p:ph type="ftr" sz="quarter" idx="11"/>
          </p:nvPr>
        </p:nvSpPr>
        <p:spPr/>
        <p:txBody>
          <a:bodyPr/>
          <a:lstStyle/>
          <a:p>
            <a:endParaRPr lang="es-ES_tradnl"/>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67689C17-B21B-452B-8C4F-E07E9C9ED8F3}" type="slidenum">
              <a:rPr lang="es-ES_tradnl" smtClean="0"/>
              <a:pPr/>
              <a:t>‹Nº›</a:t>
            </a:fld>
            <a:endParaRPr lang="es-ES_trad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ACE94300-668E-4EA4-A802-41EC57108C09}" type="datetimeFigureOut">
              <a:rPr lang="es-ES_tradnl" smtClean="0"/>
              <a:pPr/>
              <a:t>21/10/2016</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67689C17-B21B-452B-8C4F-E07E9C9ED8F3}" type="slidenum">
              <a:rPr lang="es-ES_tradnl" smtClean="0"/>
              <a:pPr/>
              <a:t>‹Nº›</a:t>
            </a:fld>
            <a:endParaRPr lang="es-ES_tradnl"/>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ACE94300-668E-4EA4-A802-41EC57108C09}" type="datetimeFigureOut">
              <a:rPr lang="es-ES_tradnl" smtClean="0"/>
              <a:pPr/>
              <a:t>21/10/2016</a:t>
            </a:fld>
            <a:endParaRPr lang="es-ES_tradnl"/>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67689C17-B21B-452B-8C4F-E07E9C9ED8F3}" type="slidenum">
              <a:rPr lang="es-ES_tradnl" smtClean="0"/>
              <a:pPr/>
              <a:t>‹Nº›</a:t>
            </a:fld>
            <a:endParaRPr lang="es-ES_tradnl"/>
          </a:p>
        </p:txBody>
      </p:sp>
      <p:sp>
        <p:nvSpPr>
          <p:cNvPr id="14" name="Footer Placeholder 13"/>
          <p:cNvSpPr>
            <a:spLocks noGrp="1"/>
          </p:cNvSpPr>
          <p:nvPr>
            <p:ph type="ftr" sz="quarter" idx="12"/>
          </p:nvPr>
        </p:nvSpPr>
        <p:spPr>
          <a:xfrm>
            <a:off x="1600200" y="6248206"/>
            <a:ext cx="4572000" cy="365125"/>
          </a:xfrm>
        </p:spPr>
        <p:txBody>
          <a:bodyPr rtlCol="0"/>
          <a:lstStyle/>
          <a:p>
            <a:endParaRPr lang="es-ES_tradnl"/>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ACE94300-668E-4EA4-A802-41EC57108C09}" type="datetimeFigureOut">
              <a:rPr lang="es-ES_tradnl" smtClean="0"/>
              <a:pPr/>
              <a:t>21/10/2016</a:t>
            </a:fld>
            <a:endParaRPr lang="es-ES_tradnl"/>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s-ES_tradnl"/>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67689C17-B21B-452B-8C4F-E07E9C9ED8F3}" type="slidenum">
              <a:rPr lang="es-ES_tradnl" smtClean="0"/>
              <a:pPr/>
              <a:t>‹Nº›</a:t>
            </a:fld>
            <a:endParaRPr lang="es-ES_tradnl"/>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62200" y="764704"/>
            <a:ext cx="6477000" cy="3888432"/>
          </a:xfrm>
        </p:spPr>
        <p:txBody>
          <a:bodyPr>
            <a:normAutofit/>
          </a:bodyPr>
          <a:lstStyle/>
          <a:p>
            <a:r>
              <a:rPr lang="es-ES_tradnl" dirty="0"/>
              <a:t>La importancia de la investigación de mercado para un buen plan de marketing</a:t>
            </a:r>
            <a:br>
              <a:rPr lang="es-ES_tradnl" dirty="0"/>
            </a:br>
            <a:endParaRPr lang="es-ES_tradnl" dirty="0"/>
          </a:p>
        </p:txBody>
      </p:sp>
      <p:sp>
        <p:nvSpPr>
          <p:cNvPr id="3" name="Subtitle 2"/>
          <p:cNvSpPr>
            <a:spLocks noGrp="1"/>
          </p:cNvSpPr>
          <p:nvPr>
            <p:ph type="subTitle" idx="1"/>
          </p:nvPr>
        </p:nvSpPr>
        <p:spPr/>
        <p:txBody>
          <a:bodyPr>
            <a:normAutofit/>
          </a:bodyPr>
          <a:lstStyle/>
          <a:p>
            <a:r>
              <a:rPr lang="es-ES_tradnl" sz="1600" dirty="0"/>
              <a:t>Octubre 2016</a:t>
            </a:r>
          </a:p>
          <a:p>
            <a:r>
              <a:rPr lang="es-ES_tradnl" sz="1600" dirty="0"/>
              <a:t>Presentado por Guillermo Hasbún.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Factores a Considerar</a:t>
            </a:r>
          </a:p>
        </p:txBody>
      </p:sp>
      <p:sp>
        <p:nvSpPr>
          <p:cNvPr id="3" name="Content Placeholder 2"/>
          <p:cNvSpPr>
            <a:spLocks noGrp="1"/>
          </p:cNvSpPr>
          <p:nvPr>
            <p:ph sz="quarter" idx="1"/>
          </p:nvPr>
        </p:nvSpPr>
        <p:spPr>
          <a:xfrm>
            <a:off x="612648" y="1600199"/>
            <a:ext cx="8153400" cy="4495800"/>
          </a:xfrm>
        </p:spPr>
        <p:txBody>
          <a:bodyPr>
            <a:normAutofit/>
          </a:bodyPr>
          <a:lstStyle/>
          <a:p>
            <a:pPr marL="514350" indent="-514350">
              <a:buFont typeface="+mj-lt"/>
              <a:buAutoNum type="arabicPeriod"/>
            </a:pPr>
            <a:r>
              <a:rPr lang="es-ES_tradnl" sz="3200" dirty="0"/>
              <a:t>La investigación de mercado no revela toda la verdad, sólo </a:t>
            </a:r>
            <a:r>
              <a:rPr lang="es-ES_tradnl" sz="3200" b="1" i="1" dirty="0"/>
              <a:t>reduce los riesgos</a:t>
            </a:r>
            <a:r>
              <a:rPr lang="es-ES_tradnl" sz="3200" dirty="0"/>
              <a:t>.</a:t>
            </a:r>
          </a:p>
          <a:p>
            <a:pPr marL="514350" indent="-514350">
              <a:buFont typeface="+mj-lt"/>
              <a:buAutoNum type="arabicPeriod"/>
            </a:pPr>
            <a:endParaRPr lang="es-ES_tradnl" sz="3200" dirty="0"/>
          </a:p>
          <a:p>
            <a:pPr marL="514350" indent="-514350">
              <a:buFont typeface="+mj-lt"/>
              <a:buAutoNum type="arabicPeriod"/>
            </a:pPr>
            <a:r>
              <a:rPr lang="es-ES_tradnl" sz="3200" dirty="0"/>
              <a:t>Depender de la investigación de mercado puede conducir a asumir una </a:t>
            </a:r>
            <a:r>
              <a:rPr lang="es-ES_tradnl" sz="3200" b="1" i="1" dirty="0"/>
              <a:t>posición reactiva </a:t>
            </a:r>
            <a:r>
              <a:rPr lang="es-ES_tradnl" sz="3200" dirty="0"/>
              <a:t>y no proactiva, limitada por la imaginación de los consumidores investigados. (Caso New </a:t>
            </a:r>
            <a:r>
              <a:rPr lang="es-ES_tradnl" sz="3200" dirty="0" err="1"/>
              <a:t>Coke</a:t>
            </a:r>
            <a:r>
              <a:rPr lang="es-ES_tradnl" sz="3200" dirty="0"/>
              <a:t>)</a:t>
            </a:r>
          </a:p>
          <a:p>
            <a:pPr marL="514350" indent="-514350">
              <a:buFont typeface="+mj-lt"/>
              <a:buAutoNum type="arabicPeriod"/>
            </a:pPr>
            <a:endParaRPr lang="es-ES_tradnl" dirty="0"/>
          </a:p>
          <a:p>
            <a:pPr marL="514350" indent="-514350">
              <a:buFont typeface="+mj-lt"/>
              <a:buAutoNum type="arabicPeriod"/>
            </a:pPr>
            <a:endParaRPr lang="es-ES_tradnl"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SV" dirty="0"/>
              <a:t>Caso Coca Cola</a:t>
            </a:r>
          </a:p>
        </p:txBody>
      </p:sp>
      <p:pic>
        <p:nvPicPr>
          <p:cNvPr id="4" name="128 YEARS OF COCA-COLA’S HISTORY IN 2 MINUTES">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4"/>
          <a:stretch>
            <a:fillRect/>
          </a:stretch>
        </p:blipFill>
        <p:spPr>
          <a:xfrm>
            <a:off x="467544" y="1700808"/>
            <a:ext cx="7993063" cy="4495800"/>
          </a:xfrm>
        </p:spPr>
      </p:pic>
    </p:spTree>
    <p:extLst>
      <p:ext uri="{BB962C8B-B14F-4D97-AF65-F5344CB8AC3E}">
        <p14:creationId xmlns:p14="http://schemas.microsoft.com/office/powerpoint/2010/main" val="37308826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¿QUE PRETENDE MEDIR?</a:t>
            </a:r>
          </a:p>
        </p:txBody>
      </p:sp>
      <p:sp>
        <p:nvSpPr>
          <p:cNvPr id="3" name="Content Placeholder 2"/>
          <p:cNvSpPr>
            <a:spLocks noGrp="1"/>
          </p:cNvSpPr>
          <p:nvPr>
            <p:ph sz="quarter" idx="1"/>
          </p:nvPr>
        </p:nvSpPr>
        <p:spPr/>
        <p:txBody>
          <a:bodyPr/>
          <a:lstStyle/>
          <a:p>
            <a:endParaRPr lang="es-ES_tradnl" dirty="0"/>
          </a:p>
          <a:p>
            <a:r>
              <a:rPr lang="es-ES_tradnl" dirty="0"/>
              <a:t>¿QUÉ ESTÁ OCURRIENDO?</a:t>
            </a:r>
          </a:p>
          <a:p>
            <a:endParaRPr lang="es-ES_tradnl" dirty="0"/>
          </a:p>
          <a:p>
            <a:r>
              <a:rPr lang="es-ES_tradnl" dirty="0"/>
              <a:t>¿POR QUÉ ESTÁ OCURRIENDO?</a:t>
            </a:r>
          </a:p>
        </p:txBody>
      </p:sp>
      <p:sp>
        <p:nvSpPr>
          <p:cNvPr id="5" name="Content Placeholder 4"/>
          <p:cNvSpPr>
            <a:spLocks noGrp="1"/>
          </p:cNvSpPr>
          <p:nvPr>
            <p:ph sz="quarter" idx="2"/>
          </p:nvPr>
        </p:nvSpPr>
        <p:spPr/>
        <p:txBody>
          <a:bodyPr/>
          <a:lstStyle/>
          <a:p>
            <a:pPr>
              <a:buNone/>
            </a:pPr>
            <a:r>
              <a:rPr lang="es-ES_tradnl" dirty="0"/>
              <a:t>.</a:t>
            </a:r>
          </a:p>
        </p:txBody>
      </p:sp>
      <p:pic>
        <p:nvPicPr>
          <p:cNvPr id="60418" name="Picture 2" descr="http://t1.gstatic.com/images?q=tbn:ANd9GcQZv9u0r6AH_Pz-FbF5vNpoqzsVxE2RTEC9s0XKc3FRIBx26XKEvA"/>
          <p:cNvPicPr>
            <a:picLocks noChangeAspect="1" noChangeArrowheads="1"/>
          </p:cNvPicPr>
          <p:nvPr/>
        </p:nvPicPr>
        <p:blipFill>
          <a:blip r:embed="rId2" cstate="print"/>
          <a:srcRect/>
          <a:stretch>
            <a:fillRect/>
          </a:stretch>
        </p:blipFill>
        <p:spPr bwMode="auto">
          <a:xfrm>
            <a:off x="5076056" y="2492896"/>
            <a:ext cx="3083719" cy="2309813"/>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¿Qué Pretende Lograr?</a:t>
            </a:r>
          </a:p>
        </p:txBody>
      </p:sp>
      <p:sp>
        <p:nvSpPr>
          <p:cNvPr id="3" name="Content Placeholder 2"/>
          <p:cNvSpPr>
            <a:spLocks noGrp="1"/>
          </p:cNvSpPr>
          <p:nvPr>
            <p:ph sz="quarter" idx="1"/>
          </p:nvPr>
        </p:nvSpPr>
        <p:spPr/>
        <p:txBody>
          <a:bodyPr/>
          <a:lstStyle/>
          <a:p>
            <a:r>
              <a:rPr lang="es-ES_tradnl" dirty="0"/>
              <a:t>Disminuir el riesgo en la toma de decisiones:</a:t>
            </a:r>
          </a:p>
          <a:p>
            <a:pPr lvl="1"/>
            <a:r>
              <a:rPr lang="es-ES_tradnl" dirty="0"/>
              <a:t>Diseñar una Estrategia.</a:t>
            </a:r>
          </a:p>
          <a:p>
            <a:pPr lvl="1"/>
            <a:r>
              <a:rPr lang="es-ES_tradnl" dirty="0"/>
              <a:t>Modificar una Estrategia.</a:t>
            </a:r>
          </a:p>
          <a:p>
            <a:pPr lvl="1"/>
            <a:r>
              <a:rPr lang="es-ES_tradnl" dirty="0"/>
              <a:t>Reforzar una Estrategia.</a:t>
            </a:r>
          </a:p>
          <a:p>
            <a:pPr lvl="1"/>
            <a:r>
              <a:rPr lang="es-ES_tradnl" dirty="0"/>
              <a:t>Mantener una Estrategia.</a:t>
            </a:r>
          </a:p>
        </p:txBody>
      </p:sp>
      <p:pic>
        <p:nvPicPr>
          <p:cNvPr id="59394" name="Picture 2" descr="http://t0.gstatic.com/images?q=tbn:ANd9GcSe42sh2m3OwC6RAkm8VPVVEvd53HxN92l3TT3-V5wo67bwPC6ZZw"/>
          <p:cNvPicPr>
            <a:picLocks noChangeAspect="1" noChangeArrowheads="1"/>
          </p:cNvPicPr>
          <p:nvPr/>
        </p:nvPicPr>
        <p:blipFill>
          <a:blip r:embed="rId2" cstate="print"/>
          <a:srcRect/>
          <a:stretch>
            <a:fillRect/>
          </a:stretch>
        </p:blipFill>
        <p:spPr bwMode="auto">
          <a:xfrm>
            <a:off x="5796136" y="3861048"/>
            <a:ext cx="1981200" cy="20574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ítulo 4"/>
          <p:cNvSpPr>
            <a:spLocks noGrp="1"/>
          </p:cNvSpPr>
          <p:nvPr>
            <p:ph type="title"/>
          </p:nvPr>
        </p:nvSpPr>
        <p:spPr/>
        <p:txBody>
          <a:bodyPr/>
          <a:lstStyle/>
          <a:p>
            <a:r>
              <a:rPr lang="es-SV" altLang="es-SV">
                <a:ea typeface="ＭＳ Ｐゴシック" panose="020B0600070205080204" pitchFamily="34" charset="-128"/>
              </a:rPr>
              <a:t>Caso Walmart</a:t>
            </a:r>
          </a:p>
        </p:txBody>
      </p:sp>
      <p:sp>
        <p:nvSpPr>
          <p:cNvPr id="23555" name="Marcador de contenido 5"/>
          <p:cNvSpPr>
            <a:spLocks noGrp="1"/>
          </p:cNvSpPr>
          <p:nvPr>
            <p:ph sz="half" idx="1"/>
          </p:nvPr>
        </p:nvSpPr>
        <p:spPr>
          <a:xfrm>
            <a:off x="193675" y="1614488"/>
            <a:ext cx="3771900" cy="4572000"/>
          </a:xfrm>
        </p:spPr>
        <p:txBody>
          <a:bodyPr>
            <a:normAutofit/>
          </a:bodyPr>
          <a:lstStyle/>
          <a:p>
            <a:r>
              <a:rPr lang="es-SV" altLang="es-SV">
                <a:ea typeface="ＭＳ Ｐゴシック" panose="020B0600070205080204" pitchFamily="34" charset="-128"/>
              </a:rPr>
              <a:t>Base del nuevo slogan</a:t>
            </a:r>
          </a:p>
          <a:p>
            <a:r>
              <a:rPr lang="es-SV" altLang="es-SV" b="1" i="1">
                <a:ea typeface="ＭＳ Ｐゴシック" panose="020B0600070205080204" pitchFamily="34" charset="-128"/>
              </a:rPr>
              <a:t>Beneficio funcional</a:t>
            </a:r>
            <a:r>
              <a:rPr lang="es-SV" altLang="es-SV">
                <a:ea typeface="ＭＳ Ｐゴシック" panose="020B0600070205080204" pitchFamily="34" charset="-128"/>
              </a:rPr>
              <a:t>: “ofrecer precios bajos”</a:t>
            </a:r>
          </a:p>
          <a:p>
            <a:r>
              <a:rPr lang="es-SV" altLang="es-SV" b="1" i="1">
                <a:ea typeface="ＭＳ Ｐゴシック" panose="020B0600070205080204" pitchFamily="34" charset="-128"/>
              </a:rPr>
              <a:t>Beneficio emocional</a:t>
            </a:r>
            <a:r>
              <a:rPr lang="es-SV" altLang="es-SV">
                <a:ea typeface="ＭＳ Ｐゴシック" panose="020B0600070205080204" pitchFamily="34" charset="-128"/>
              </a:rPr>
              <a:t>: “el cliente se siente como un comprador inteligente”</a:t>
            </a:r>
          </a:p>
        </p:txBody>
      </p:sp>
      <p:sp>
        <p:nvSpPr>
          <p:cNvPr id="23556" name="Marcador de pie de página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10000"/>
              </a:spcBef>
              <a:spcAft>
                <a:spcPct val="10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4pPr>
            <a:lvl5pPr marL="20574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spcAft>
                <a:spcPct val="0"/>
              </a:spcAft>
              <a:buClrTx/>
              <a:buSzTx/>
              <a:buFontTx/>
              <a:buNone/>
            </a:pPr>
            <a:r>
              <a:rPr lang="en-US" altLang="es-SV" sz="1200"/>
              <a:t>								     1-</a:t>
            </a:r>
            <a:fld id="{93F55AC3-3911-4C84-97FA-AC57AF18D481}" type="slidenum">
              <a:rPr lang="en-US" altLang="es-SV" sz="1200" smtClean="0"/>
              <a:pPr>
                <a:spcBef>
                  <a:spcPct val="0"/>
                </a:spcBef>
                <a:spcAft>
                  <a:spcPct val="0"/>
                </a:spcAft>
                <a:buClrTx/>
                <a:buSzTx/>
                <a:buFontTx/>
                <a:buNone/>
              </a:pPr>
              <a:t>14</a:t>
            </a:fld>
            <a:endParaRPr lang="en-US" altLang="es-SV" sz="1200"/>
          </a:p>
        </p:txBody>
      </p:sp>
      <p:pic>
        <p:nvPicPr>
          <p:cNvPr id="23557" name="Picture 2" descr="Resultado de imagen de slogan de walmart"/>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267200" y="1982788"/>
            <a:ext cx="3971925" cy="3279775"/>
          </a:xfrm>
          <a:noFill/>
        </p:spPr>
      </p:pic>
    </p:spTree>
    <p:extLst>
      <p:ext uri="{BB962C8B-B14F-4D97-AF65-F5344CB8AC3E}">
        <p14:creationId xmlns:p14="http://schemas.microsoft.com/office/powerpoint/2010/main" val="42293986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4"/>
          <p:cNvSpPr>
            <a:spLocks noGrp="1"/>
          </p:cNvSpPr>
          <p:nvPr>
            <p:ph type="title"/>
          </p:nvPr>
        </p:nvSpPr>
        <p:spPr/>
        <p:txBody>
          <a:bodyPr>
            <a:normAutofit fontScale="90000"/>
          </a:bodyPr>
          <a:lstStyle/>
          <a:p>
            <a:pPr eaLnBrk="1" hangingPunct="1">
              <a:defRPr/>
            </a:pPr>
            <a:r>
              <a:rPr lang="es-ES" kern="1200" dirty="0">
                <a:ea typeface="+mj-ea"/>
              </a:rPr>
              <a:t>Kimberly-Clark: Pañales </a:t>
            </a:r>
            <a:r>
              <a:rPr lang="es-ES" kern="1200" dirty="0" err="1">
                <a:ea typeface="+mj-ea"/>
              </a:rPr>
              <a:t>Supreme</a:t>
            </a:r>
            <a:r>
              <a:rPr lang="es-ES" kern="1200" dirty="0">
                <a:ea typeface="+mj-ea"/>
              </a:rPr>
              <a:t> Natural </a:t>
            </a:r>
            <a:r>
              <a:rPr lang="es-ES" kern="1200" dirty="0" err="1">
                <a:ea typeface="+mj-ea"/>
              </a:rPr>
              <a:t>Fit</a:t>
            </a:r>
            <a:r>
              <a:rPr lang="es-ES" kern="1200" dirty="0">
                <a:ea typeface="+mj-ea"/>
              </a:rPr>
              <a:t> </a:t>
            </a:r>
            <a:endParaRPr lang="en-US" dirty="0">
              <a:ea typeface="+mj-ea"/>
            </a:endParaRPr>
          </a:p>
        </p:txBody>
      </p:sp>
      <p:sp>
        <p:nvSpPr>
          <p:cNvPr id="25603" name="Marcador de contenido 1"/>
          <p:cNvSpPr>
            <a:spLocks noGrp="1"/>
          </p:cNvSpPr>
          <p:nvPr>
            <p:ph sz="half" idx="1"/>
          </p:nvPr>
        </p:nvSpPr>
        <p:spPr/>
        <p:txBody>
          <a:bodyPr>
            <a:normAutofit/>
          </a:bodyPr>
          <a:lstStyle/>
          <a:p>
            <a:r>
              <a:rPr lang="es-SV" altLang="es-SV">
                <a:ea typeface="ＭＳ Ｐゴシック" panose="020B0600070205080204" pitchFamily="34" charset="-128"/>
              </a:rPr>
              <a:t>3 años de I&amp;D</a:t>
            </a:r>
          </a:p>
          <a:p>
            <a:r>
              <a:rPr lang="es-SV" altLang="es-SV">
                <a:ea typeface="ＭＳ Ｐゴシック" panose="020B0600070205080204" pitchFamily="34" charset="-128"/>
              </a:rPr>
              <a:t>Mejor ajuste al cuerpo</a:t>
            </a:r>
          </a:p>
          <a:p>
            <a:r>
              <a:rPr lang="es-SV" altLang="es-SV">
                <a:ea typeface="ＭＳ Ｐゴシック" panose="020B0600070205080204" pitchFamily="34" charset="-128"/>
              </a:rPr>
              <a:t>Más delgado</a:t>
            </a:r>
          </a:p>
          <a:p>
            <a:r>
              <a:rPr lang="es-SV" altLang="es-SV">
                <a:ea typeface="ＭＳ Ｐゴシック" panose="020B0600070205080204" pitchFamily="34" charset="-128"/>
              </a:rPr>
              <a:t>Elástico en la pretina trasera</a:t>
            </a:r>
          </a:p>
          <a:p>
            <a:r>
              <a:rPr lang="es-SV" altLang="es-SV">
                <a:ea typeface="ＭＳ Ｐゴシック" panose="020B0600070205080204" pitchFamily="34" charset="-128"/>
              </a:rPr>
              <a:t>Imágenes de personajes de Disney.</a:t>
            </a:r>
          </a:p>
          <a:p>
            <a:r>
              <a:rPr lang="es-SV" altLang="es-SV">
                <a:ea typeface="ＭＳ Ｐゴシック" panose="020B0600070205080204" pitchFamily="34" charset="-128"/>
              </a:rPr>
              <a:t>Ventas:$4 billones </a:t>
            </a:r>
          </a:p>
          <a:p>
            <a:endParaRPr lang="es-SV" altLang="es-SV">
              <a:ea typeface="ＭＳ Ｐゴシック" panose="020B0600070205080204" pitchFamily="34" charset="-128"/>
            </a:endParaRPr>
          </a:p>
          <a:p>
            <a:endParaRPr lang="es-SV" altLang="es-SV">
              <a:ea typeface="ＭＳ Ｐゴシック" panose="020B0600070205080204" pitchFamily="34" charset="-128"/>
            </a:endParaRPr>
          </a:p>
        </p:txBody>
      </p:sp>
      <p:sp>
        <p:nvSpPr>
          <p:cNvPr id="2560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10000"/>
              </a:spcBef>
              <a:spcAft>
                <a:spcPct val="10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4pPr>
            <a:lvl5pPr marL="20574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spcAft>
                <a:spcPct val="0"/>
              </a:spcAft>
              <a:buClrTx/>
              <a:buSzTx/>
              <a:buFontTx/>
              <a:buNone/>
            </a:pPr>
            <a:r>
              <a:rPr lang="en-US" altLang="es-SV" sz="1200"/>
              <a:t>								4-</a:t>
            </a:r>
            <a:fld id="{D9BCDA38-E6D4-4A7C-8AC5-EB460B8D72AE}" type="slidenum">
              <a:rPr lang="en-US" altLang="es-SV" sz="1200" smtClean="0"/>
              <a:pPr>
                <a:spcBef>
                  <a:spcPct val="0"/>
                </a:spcBef>
                <a:spcAft>
                  <a:spcPct val="0"/>
                </a:spcAft>
                <a:buClrTx/>
                <a:buSzTx/>
                <a:buFontTx/>
                <a:buNone/>
              </a:pPr>
              <a:t>15</a:t>
            </a:fld>
            <a:endParaRPr lang="en-US" altLang="es-SV" sz="1200"/>
          </a:p>
        </p:txBody>
      </p:sp>
      <p:pic>
        <p:nvPicPr>
          <p:cNvPr id="25605" name="Picture 5"/>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22813" y="1600200"/>
            <a:ext cx="3698875" cy="4572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6" name="TextBox 1"/>
          <p:cNvSpPr txBox="1">
            <a:spLocks noChangeArrowheads="1"/>
          </p:cNvSpPr>
          <p:nvPr/>
        </p:nvSpPr>
        <p:spPr bwMode="auto">
          <a:xfrm>
            <a:off x="176213" y="6497638"/>
            <a:ext cx="1262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s-ES" altLang="es-SV"/>
              <a:t>*Año 2007</a:t>
            </a:r>
            <a:endParaRPr lang="es-SV" altLang="es-SV"/>
          </a:p>
        </p:txBody>
      </p:sp>
    </p:spTree>
    <p:extLst>
      <p:ext uri="{BB962C8B-B14F-4D97-AF65-F5344CB8AC3E}">
        <p14:creationId xmlns:p14="http://schemas.microsoft.com/office/powerpoint/2010/main" val="207952374"/>
      </p:ext>
    </p:extLst>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Marcador de pie de página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10000"/>
              </a:spcBef>
              <a:spcAft>
                <a:spcPct val="10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4pPr>
            <a:lvl5pPr marL="20574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spcAft>
                <a:spcPct val="0"/>
              </a:spcAft>
              <a:buClrTx/>
              <a:buSzTx/>
              <a:buFontTx/>
              <a:buNone/>
            </a:pPr>
            <a:r>
              <a:rPr lang="en-US" altLang="es-SV" sz="1200"/>
              <a:t>								       4-</a:t>
            </a:r>
            <a:fld id="{D4F9D14A-F736-4D33-BE88-BF4BF0373E43}" type="slidenum">
              <a:rPr lang="en-US" altLang="es-SV" sz="1200" smtClean="0"/>
              <a:pPr>
                <a:spcBef>
                  <a:spcPct val="0"/>
                </a:spcBef>
                <a:spcAft>
                  <a:spcPct val="0"/>
                </a:spcAft>
                <a:buClrTx/>
                <a:buSzTx/>
                <a:buFontTx/>
                <a:buNone/>
              </a:pPr>
              <a:t>16</a:t>
            </a:fld>
            <a:endParaRPr lang="en-US" altLang="es-SV" sz="1200"/>
          </a:p>
        </p:txBody>
      </p:sp>
      <p:pic>
        <p:nvPicPr>
          <p:cNvPr id="27651" name="Picture 2" descr="Resultado de imagen de Huggies supreme natural fit"/>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814388" y="457200"/>
            <a:ext cx="7053262" cy="5924550"/>
          </a:xfrm>
          <a:noFill/>
        </p:spPr>
      </p:pic>
    </p:spTree>
    <p:extLst>
      <p:ext uri="{BB962C8B-B14F-4D97-AF65-F5344CB8AC3E}">
        <p14:creationId xmlns:p14="http://schemas.microsoft.com/office/powerpoint/2010/main" val="17010459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ítulo 1"/>
          <p:cNvSpPr>
            <a:spLocks noGrp="1"/>
          </p:cNvSpPr>
          <p:nvPr>
            <p:ph type="title"/>
          </p:nvPr>
        </p:nvSpPr>
        <p:spPr/>
        <p:txBody>
          <a:bodyPr/>
          <a:lstStyle/>
          <a:p>
            <a:r>
              <a:rPr lang="es-SV" altLang="es-SV">
                <a:ea typeface="ＭＳ Ｐゴシック" panose="020B0600070205080204" pitchFamily="34" charset="-128"/>
              </a:rPr>
              <a:t>Caso Ciel Mini de Coca Cola</a:t>
            </a:r>
          </a:p>
        </p:txBody>
      </p:sp>
      <p:sp>
        <p:nvSpPr>
          <p:cNvPr id="29699" name="Marcador de contenido 2"/>
          <p:cNvSpPr>
            <a:spLocks noGrp="1"/>
          </p:cNvSpPr>
          <p:nvPr>
            <p:ph sz="half" idx="1"/>
          </p:nvPr>
        </p:nvSpPr>
        <p:spPr>
          <a:xfrm>
            <a:off x="107504" y="2147928"/>
            <a:ext cx="4995664" cy="4572000"/>
          </a:xfrm>
        </p:spPr>
        <p:txBody>
          <a:bodyPr/>
          <a:lstStyle/>
          <a:p>
            <a:r>
              <a:rPr lang="es-SV" altLang="es-SV" dirty="0">
                <a:ea typeface="ＭＳ Ｐゴシック" panose="020B0600070205080204" pitchFamily="34" charset="-128"/>
              </a:rPr>
              <a:t>Agua natural baja en sodio.</a:t>
            </a:r>
          </a:p>
          <a:p>
            <a:r>
              <a:rPr lang="es-SV" altLang="es-SV" dirty="0">
                <a:ea typeface="ＭＳ Ｐゴシック" panose="020B0600070205080204" pitchFamily="34" charset="-128"/>
              </a:rPr>
              <a:t>Enriquecida con minerales energéticos.</a:t>
            </a:r>
          </a:p>
          <a:p>
            <a:r>
              <a:rPr lang="es-SV" altLang="es-SV" dirty="0">
                <a:ea typeface="ＭＳ Ｐゴシック" panose="020B0600070205080204" pitchFamily="34" charset="-128"/>
              </a:rPr>
              <a:t>Presentación de 350 ml</a:t>
            </a:r>
          </a:p>
          <a:p>
            <a:r>
              <a:rPr lang="es-SV" altLang="es-SV" dirty="0">
                <a:ea typeface="ＭＳ Ｐゴシック" panose="020B0600070205080204" pitchFamily="34" charset="-128"/>
              </a:rPr>
              <a:t>Tapa especial c/cinta de seguridad.</a:t>
            </a:r>
          </a:p>
          <a:p>
            <a:r>
              <a:rPr lang="es-SV" altLang="es-SV" dirty="0">
                <a:ea typeface="ＭＳ Ｐゴシック" panose="020B0600070205080204" pitchFamily="34" charset="-128"/>
              </a:rPr>
              <a:t>Hidratación y Diversión</a:t>
            </a:r>
          </a:p>
        </p:txBody>
      </p:sp>
      <p:sp>
        <p:nvSpPr>
          <p:cNvPr id="29700" name="Marcador de pie de página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10000"/>
              </a:spcBef>
              <a:spcAft>
                <a:spcPct val="10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4pPr>
            <a:lvl5pPr marL="20574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spcAft>
                <a:spcPct val="0"/>
              </a:spcAft>
              <a:buClrTx/>
              <a:buSzTx/>
              <a:buFontTx/>
              <a:buNone/>
            </a:pPr>
            <a:r>
              <a:rPr lang="en-US" altLang="es-SV" sz="1200"/>
              <a:t>								       4-</a:t>
            </a:r>
            <a:fld id="{84813D31-0AE2-4FB3-AF7B-158455193B56}" type="slidenum">
              <a:rPr lang="en-US" altLang="es-SV" sz="1200" smtClean="0"/>
              <a:pPr>
                <a:spcBef>
                  <a:spcPct val="0"/>
                </a:spcBef>
                <a:spcAft>
                  <a:spcPct val="0"/>
                </a:spcAft>
                <a:buClrTx/>
                <a:buSzTx/>
                <a:buFontTx/>
                <a:buNone/>
              </a:pPr>
              <a:t>17</a:t>
            </a:fld>
            <a:endParaRPr lang="en-US" altLang="es-SV" sz="1200"/>
          </a:p>
        </p:txBody>
      </p:sp>
      <p:pic>
        <p:nvPicPr>
          <p:cNvPr id="29701" name="Picture 2" descr="Resultado de imagen de Ciel mini"/>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004048" y="2152650"/>
            <a:ext cx="4019550" cy="4019550"/>
          </a:xfrm>
          <a:noFill/>
        </p:spPr>
      </p:pic>
    </p:spTree>
    <p:extLst>
      <p:ext uri="{BB962C8B-B14F-4D97-AF65-F5344CB8AC3E}">
        <p14:creationId xmlns:p14="http://schemas.microsoft.com/office/powerpoint/2010/main" val="6173008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ítulo 1"/>
          <p:cNvSpPr>
            <a:spLocks noGrp="1"/>
          </p:cNvSpPr>
          <p:nvPr>
            <p:ph type="title"/>
          </p:nvPr>
        </p:nvSpPr>
        <p:spPr>
          <a:xfrm>
            <a:off x="762000" y="274638"/>
            <a:ext cx="7696200" cy="739775"/>
          </a:xfrm>
        </p:spPr>
        <p:txBody>
          <a:bodyPr>
            <a:normAutofit fontScale="90000"/>
          </a:bodyPr>
          <a:lstStyle/>
          <a:p>
            <a:r>
              <a:rPr lang="es-SV" altLang="es-SV" dirty="0">
                <a:ea typeface="ＭＳ Ｐゴシック" panose="020B0600070205080204" pitchFamily="34" charset="-128"/>
              </a:rPr>
              <a:t>Caso Tropicana</a:t>
            </a:r>
          </a:p>
        </p:txBody>
      </p:sp>
      <p:sp>
        <p:nvSpPr>
          <p:cNvPr id="31747" name="Marcador de pie de página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10000"/>
              </a:spcBef>
              <a:spcAft>
                <a:spcPct val="10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4pPr>
            <a:lvl5pPr marL="20574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spcAft>
                <a:spcPct val="0"/>
              </a:spcAft>
              <a:buClrTx/>
              <a:buSzTx/>
              <a:buFontTx/>
              <a:buNone/>
            </a:pPr>
            <a:r>
              <a:rPr lang="en-US" altLang="es-SV" sz="1200"/>
              <a:t>								       4-</a:t>
            </a:r>
            <a:fld id="{9AC90CCE-B4EE-4FF8-B1A7-BB85C5AB4241}" type="slidenum">
              <a:rPr lang="en-US" altLang="es-SV" sz="1200" smtClean="0"/>
              <a:pPr>
                <a:spcBef>
                  <a:spcPct val="0"/>
                </a:spcBef>
                <a:spcAft>
                  <a:spcPct val="0"/>
                </a:spcAft>
                <a:buClrTx/>
                <a:buSzTx/>
                <a:buFontTx/>
                <a:buNone/>
              </a:pPr>
              <a:t>18</a:t>
            </a:fld>
            <a:endParaRPr lang="en-US" altLang="es-SV" sz="1200"/>
          </a:p>
        </p:txBody>
      </p:sp>
      <p:pic>
        <p:nvPicPr>
          <p:cNvPr id="31748" name="Picture 2" descr="Resultado de imagen de tropicana jugo de naranja"/>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213757" y="1837135"/>
            <a:ext cx="2672443" cy="4581128"/>
          </a:xfrm>
          <a:noFill/>
        </p:spPr>
      </p:pic>
      <p:pic>
        <p:nvPicPr>
          <p:cNvPr id="31749" name="Picture 4" descr="Resultado de imagen de tropicana jugo de naranja"/>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065969" y="1866633"/>
            <a:ext cx="3008313" cy="4948237"/>
          </a:xfrm>
          <a:noFill/>
        </p:spPr>
      </p:pic>
      <p:sp>
        <p:nvSpPr>
          <p:cNvPr id="31750" name="TextBox 1"/>
          <p:cNvSpPr txBox="1">
            <a:spLocks noChangeArrowheads="1"/>
          </p:cNvSpPr>
          <p:nvPr/>
        </p:nvSpPr>
        <p:spPr bwMode="auto">
          <a:xfrm>
            <a:off x="803275" y="6418263"/>
            <a:ext cx="3082925" cy="3698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10000"/>
              </a:spcBef>
              <a:spcAft>
                <a:spcPct val="10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4pPr>
            <a:lvl5pPr marL="20574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spcAft>
                <a:spcPct val="0"/>
              </a:spcAft>
              <a:buClrTx/>
              <a:buSzTx/>
              <a:buFontTx/>
              <a:buNone/>
            </a:pPr>
            <a:r>
              <a:rPr lang="es-SV" altLang="es-SV" sz="1800"/>
              <a:t>20% de descenso en ventas</a:t>
            </a:r>
          </a:p>
        </p:txBody>
      </p:sp>
      <p:sp>
        <p:nvSpPr>
          <p:cNvPr id="2" name="TextBox 1"/>
          <p:cNvSpPr txBox="1"/>
          <p:nvPr/>
        </p:nvSpPr>
        <p:spPr>
          <a:xfrm>
            <a:off x="5580112" y="1467803"/>
            <a:ext cx="1980029" cy="369332"/>
          </a:xfrm>
          <a:prstGeom prst="rect">
            <a:avLst/>
          </a:prstGeom>
          <a:noFill/>
        </p:spPr>
        <p:txBody>
          <a:bodyPr wrap="none" rtlCol="0">
            <a:spAutoFit/>
          </a:bodyPr>
          <a:lstStyle/>
          <a:p>
            <a:r>
              <a:rPr lang="es-SV" dirty="0"/>
              <a:t>Empaque original</a:t>
            </a:r>
          </a:p>
        </p:txBody>
      </p:sp>
      <p:sp>
        <p:nvSpPr>
          <p:cNvPr id="3" name="TextBox 2"/>
          <p:cNvSpPr txBox="1"/>
          <p:nvPr/>
        </p:nvSpPr>
        <p:spPr>
          <a:xfrm>
            <a:off x="1720674" y="1474352"/>
            <a:ext cx="1903085" cy="369332"/>
          </a:xfrm>
          <a:prstGeom prst="rect">
            <a:avLst/>
          </a:prstGeom>
          <a:noFill/>
        </p:spPr>
        <p:txBody>
          <a:bodyPr wrap="none" rtlCol="0">
            <a:spAutoFit/>
          </a:bodyPr>
          <a:lstStyle/>
          <a:p>
            <a:r>
              <a:rPr lang="es-SV" dirty="0"/>
              <a:t>Empaque Nuevo</a:t>
            </a:r>
          </a:p>
        </p:txBody>
      </p:sp>
    </p:spTree>
    <p:extLst>
      <p:ext uri="{BB962C8B-B14F-4D97-AF65-F5344CB8AC3E}">
        <p14:creationId xmlns:p14="http://schemas.microsoft.com/office/powerpoint/2010/main" val="36697758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_tradnl" dirty="0"/>
              <a:t>Importancia de actualizar la información del mercado</a:t>
            </a:r>
          </a:p>
        </p:txBody>
      </p:sp>
      <p:sp>
        <p:nvSpPr>
          <p:cNvPr id="3" name="Content Placeholder 2"/>
          <p:cNvSpPr>
            <a:spLocks noGrp="1"/>
          </p:cNvSpPr>
          <p:nvPr>
            <p:ph sz="quarter" idx="1"/>
          </p:nvPr>
        </p:nvSpPr>
        <p:spPr/>
        <p:txBody>
          <a:bodyPr>
            <a:normAutofit/>
          </a:bodyPr>
          <a:lstStyle/>
          <a:p>
            <a:pPr>
              <a:buNone/>
            </a:pPr>
            <a:r>
              <a:rPr lang="es-ES_tradnl" sz="3600" dirty="0"/>
              <a:t> </a:t>
            </a:r>
          </a:p>
          <a:p>
            <a:r>
              <a:rPr lang="es-ES_tradnl" sz="3600" dirty="0"/>
              <a:t>“Nunca digas: ¿cuál es la causa de que los tiempos pasados fueron mejores que estos?. Porque nunca de esto preguntarás con sabiduría.”</a:t>
            </a:r>
          </a:p>
          <a:p>
            <a:pPr lvl="3"/>
            <a:r>
              <a:rPr lang="es-ES_tradnl" sz="2700" dirty="0"/>
              <a:t>Eclesiastés 7:10</a:t>
            </a:r>
          </a:p>
          <a:p>
            <a:pPr lvl="4"/>
            <a:r>
              <a:rPr lang="es-ES_tradnl" sz="2700" dirty="0"/>
              <a:t>(las estrategias que sirvieron en el pasado no necesariamente le servirán hoy)</a:t>
            </a:r>
          </a:p>
          <a:p>
            <a:endParaRPr lang="es-ES_tradnl" sz="3600" dirty="0"/>
          </a:p>
        </p:txBody>
      </p:sp>
    </p:spTree>
    <p:extLst>
      <p:ext uri="{BB962C8B-B14F-4D97-AF65-F5344CB8AC3E}">
        <p14:creationId xmlns:p14="http://schemas.microsoft.com/office/powerpoint/2010/main" val="3362179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_tradnl" dirty="0"/>
              <a:t>La Investigación es buscar consejo</a:t>
            </a:r>
          </a:p>
        </p:txBody>
      </p:sp>
      <p:sp>
        <p:nvSpPr>
          <p:cNvPr id="3" name="Content Placeholder 2"/>
          <p:cNvSpPr>
            <a:spLocks noGrp="1"/>
          </p:cNvSpPr>
          <p:nvPr>
            <p:ph sz="quarter" idx="1"/>
          </p:nvPr>
        </p:nvSpPr>
        <p:spPr>
          <a:xfrm>
            <a:off x="612648" y="1556792"/>
            <a:ext cx="8153400" cy="4539208"/>
          </a:xfrm>
        </p:spPr>
        <p:txBody>
          <a:bodyPr/>
          <a:lstStyle/>
          <a:p>
            <a:pPr>
              <a:buNone/>
            </a:pPr>
            <a:endParaRPr lang="es-ES_tradnl" sz="3600" dirty="0"/>
          </a:p>
          <a:p>
            <a:r>
              <a:rPr lang="es-ES_tradnl" sz="3600" dirty="0"/>
              <a:t> “Los pensamientos con el consejo se ordenan; y con dirección sabia se hace la guerra.”</a:t>
            </a:r>
          </a:p>
          <a:p>
            <a:pPr lvl="3"/>
            <a:r>
              <a:rPr lang="es-ES_tradnl" sz="2700" dirty="0"/>
              <a:t>Proverbios 20:18</a:t>
            </a:r>
          </a:p>
          <a:p>
            <a:endParaRPr lang="es-ES_tradnl" dirty="0"/>
          </a:p>
        </p:txBody>
      </p:sp>
    </p:spTree>
    <p:extLst>
      <p:ext uri="{BB962C8B-B14F-4D97-AF65-F5344CB8AC3E}">
        <p14:creationId xmlns:p14="http://schemas.microsoft.com/office/powerpoint/2010/main" val="40052315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rmAutofit fontScale="90000"/>
          </a:bodyPr>
          <a:lstStyle/>
          <a:p>
            <a:pPr eaLnBrk="1" hangingPunct="1"/>
            <a:r>
              <a:rPr lang="es-ES" altLang="es-SV" sz="3200">
                <a:ea typeface="ＭＳ Ｐゴシック" panose="020B0600070205080204" pitchFamily="34" charset="-128"/>
              </a:rPr>
              <a:t>Fases del proceso de</a:t>
            </a:r>
            <a:br>
              <a:rPr lang="es-ES" altLang="es-SV" sz="3200">
                <a:ea typeface="ＭＳ Ｐゴシック" panose="020B0600070205080204" pitchFamily="34" charset="-128"/>
              </a:rPr>
            </a:br>
            <a:r>
              <a:rPr lang="es-ES" altLang="es-SV" sz="3200">
                <a:ea typeface="ＭＳ Ｐゴシック" panose="020B0600070205080204" pitchFamily="34" charset="-128"/>
              </a:rPr>
              <a:t>investigación de mercados</a:t>
            </a:r>
            <a:endParaRPr lang="en-US" altLang="es-SV" sz="3200">
              <a:ea typeface="ＭＳ Ｐゴシック" panose="020B0600070205080204" pitchFamily="34" charset="-128"/>
            </a:endParaRPr>
          </a:p>
        </p:txBody>
      </p:sp>
      <p:sp>
        <p:nvSpPr>
          <p:cNvPr id="35843"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10000"/>
              </a:spcBef>
              <a:spcAft>
                <a:spcPct val="10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4pPr>
            <a:lvl5pPr marL="20574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spcAft>
                <a:spcPct val="0"/>
              </a:spcAft>
              <a:buClrTx/>
              <a:buSzTx/>
              <a:buFontTx/>
              <a:buNone/>
            </a:pPr>
            <a:r>
              <a:rPr lang="en-US" altLang="es-SV" sz="1200"/>
              <a:t>							      	  4-</a:t>
            </a:r>
            <a:fld id="{FB92D4D4-804E-4B61-8540-7FB67CC8E79C}" type="slidenum">
              <a:rPr lang="en-US" altLang="es-SV" sz="1200" smtClean="0"/>
              <a:pPr>
                <a:spcBef>
                  <a:spcPct val="0"/>
                </a:spcBef>
                <a:spcAft>
                  <a:spcPct val="0"/>
                </a:spcAft>
                <a:buClrTx/>
                <a:buSzTx/>
                <a:buFontTx/>
                <a:buNone/>
              </a:pPr>
              <a:t>20</a:t>
            </a:fld>
            <a:endParaRPr lang="en-US" altLang="es-SV" sz="1200"/>
          </a:p>
        </p:txBody>
      </p:sp>
      <p:pic>
        <p:nvPicPr>
          <p:cNvPr id="35844" name="Picture 6" descr="Resultado de imagen de Proceso de investigación de mercados kotle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1663700"/>
            <a:ext cx="7131050" cy="4438650"/>
          </a:xfrm>
          <a:noFill/>
        </p:spPr>
      </p:pic>
      <p:sp>
        <p:nvSpPr>
          <p:cNvPr id="35845" name="TextBox 1"/>
          <p:cNvSpPr txBox="1">
            <a:spLocks noChangeArrowheads="1"/>
          </p:cNvSpPr>
          <p:nvPr/>
        </p:nvSpPr>
        <p:spPr bwMode="auto">
          <a:xfrm>
            <a:off x="1828800" y="4267200"/>
            <a:ext cx="441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10000"/>
              </a:spcBef>
              <a:spcAft>
                <a:spcPct val="10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4pPr>
            <a:lvl5pPr marL="20574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spcAft>
                <a:spcPct val="0"/>
              </a:spcAft>
              <a:buClrTx/>
              <a:buSzTx/>
              <a:buFontTx/>
              <a:buNone/>
            </a:pPr>
            <a:r>
              <a:rPr lang="es-SV" altLang="es-SV" sz="3600" b="1"/>
              <a:t>6</a:t>
            </a:r>
          </a:p>
        </p:txBody>
      </p:sp>
      <p:sp>
        <p:nvSpPr>
          <p:cNvPr id="35846" name="TextBox 2"/>
          <p:cNvSpPr txBox="1">
            <a:spLocks noChangeArrowheads="1"/>
          </p:cNvSpPr>
          <p:nvPr/>
        </p:nvSpPr>
        <p:spPr bwMode="auto">
          <a:xfrm>
            <a:off x="5105400" y="2133600"/>
            <a:ext cx="11525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10000"/>
              </a:spcBef>
              <a:spcAft>
                <a:spcPct val="10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4pPr>
            <a:lvl5pPr marL="20574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spcAft>
                <a:spcPct val="0"/>
              </a:spcAft>
              <a:buClrTx/>
              <a:buSzTx/>
              <a:buFontTx/>
              <a:buNone/>
            </a:pPr>
            <a:r>
              <a:rPr lang="es-SV" altLang="es-SV" sz="1600">
                <a:solidFill>
                  <a:schemeClr val="bg1"/>
                </a:solidFill>
              </a:rPr>
              <a:t>y objetivos</a:t>
            </a:r>
          </a:p>
        </p:txBody>
      </p:sp>
    </p:spTree>
    <p:extLst>
      <p:ext uri="{BB962C8B-B14F-4D97-AF65-F5344CB8AC3E}">
        <p14:creationId xmlns:p14="http://schemas.microsoft.com/office/powerpoint/2010/main" val="1409331530"/>
      </p:ext>
    </p:extLst>
  </p:cSld>
  <p:clrMapOvr>
    <a:masterClrMapping/>
  </p:clrMapOvr>
  <p:transition>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10000"/>
              </a:spcBef>
              <a:spcAft>
                <a:spcPct val="10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4pPr>
            <a:lvl5pPr marL="20574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spcAft>
                <a:spcPct val="0"/>
              </a:spcAft>
              <a:buClrTx/>
              <a:buSzTx/>
              <a:buFontTx/>
              <a:buNone/>
            </a:pPr>
            <a:r>
              <a:rPr lang="en-US" altLang="es-SV" sz="1200"/>
              <a:t>							       	 4-</a:t>
            </a:r>
            <a:fld id="{911A3400-1AA4-41DB-857F-E153CE8B8501}" type="slidenum">
              <a:rPr lang="en-US" altLang="es-SV" sz="1200" smtClean="0"/>
              <a:pPr>
                <a:spcBef>
                  <a:spcPct val="0"/>
                </a:spcBef>
                <a:spcAft>
                  <a:spcPct val="0"/>
                </a:spcAft>
                <a:buClrTx/>
                <a:buSzTx/>
                <a:buFontTx/>
                <a:buNone/>
              </a:pPr>
              <a:t>21</a:t>
            </a:fld>
            <a:endParaRPr lang="en-US" altLang="es-SV" sz="1200"/>
          </a:p>
        </p:txBody>
      </p:sp>
      <p:sp>
        <p:nvSpPr>
          <p:cNvPr id="37891" name="Rectangle 4"/>
          <p:cNvSpPr>
            <a:spLocks noGrp="1" noChangeArrowheads="1"/>
          </p:cNvSpPr>
          <p:nvPr>
            <p:ph type="title"/>
          </p:nvPr>
        </p:nvSpPr>
        <p:spPr>
          <a:xfrm>
            <a:off x="841248" y="157162"/>
            <a:ext cx="7696200" cy="1143000"/>
          </a:xfrm>
        </p:spPr>
        <p:txBody>
          <a:bodyPr>
            <a:normAutofit fontScale="90000"/>
          </a:bodyPr>
          <a:lstStyle/>
          <a:p>
            <a:pPr eaLnBrk="1" hangingPunct="1"/>
            <a:r>
              <a:rPr lang="es-MX" altLang="es-SV" dirty="0">
                <a:ea typeface="ＭＳ Ｐゴシック" panose="020B0600070205080204" pitchFamily="34" charset="-128"/>
              </a:rPr>
              <a:t>Fase 1: Definir el problema y los objetivos </a:t>
            </a:r>
          </a:p>
        </p:txBody>
      </p:sp>
      <p:sp>
        <p:nvSpPr>
          <p:cNvPr id="37892" name="Rectangle 5"/>
          <p:cNvSpPr>
            <a:spLocks noGrp="1" noChangeArrowheads="1"/>
          </p:cNvSpPr>
          <p:nvPr>
            <p:ph type="body" idx="1"/>
          </p:nvPr>
        </p:nvSpPr>
        <p:spPr/>
        <p:txBody>
          <a:bodyPr/>
          <a:lstStyle/>
          <a:p>
            <a:pPr eaLnBrk="1" hangingPunct="1"/>
            <a:endParaRPr lang="es-MX" altLang="es-SV" dirty="0">
              <a:ea typeface="ＭＳ Ｐゴシック" panose="020B0600070205080204" pitchFamily="34" charset="-128"/>
            </a:endParaRPr>
          </a:p>
          <a:p>
            <a:pPr eaLnBrk="1" hangingPunct="1"/>
            <a:r>
              <a:rPr lang="es-MX" altLang="es-SV" dirty="0" err="1">
                <a:ea typeface="ＭＳ Ｐゴシック" panose="020B0600070205080204" pitchFamily="34" charset="-128"/>
              </a:rPr>
              <a:t>Definici</a:t>
            </a:r>
            <a:r>
              <a:rPr lang="es-SV" altLang="es-SV" dirty="0" err="1">
                <a:ea typeface="ＭＳ Ｐゴシック" panose="020B0600070205080204" pitchFamily="34" charset="-128"/>
              </a:rPr>
              <a:t>ó</a:t>
            </a:r>
            <a:r>
              <a:rPr lang="es-MX" altLang="es-SV" dirty="0">
                <a:ea typeface="ＭＳ Ｐゴシック" panose="020B0600070205080204" pitchFamily="34" charset="-128"/>
              </a:rPr>
              <a:t>n muy extensa vs una muy limitada</a:t>
            </a:r>
          </a:p>
          <a:p>
            <a:pPr eaLnBrk="1" hangingPunct="1"/>
            <a:r>
              <a:rPr lang="es-MX" altLang="es-SV" dirty="0">
                <a:ea typeface="ＭＳ Ｐゴシック" panose="020B0600070205080204" pitchFamily="34" charset="-128"/>
              </a:rPr>
              <a:t>Todos los pasajeros de primera clase vs pasajeros de un vuelo específico. </a:t>
            </a:r>
          </a:p>
        </p:txBody>
      </p:sp>
      <p:sp>
        <p:nvSpPr>
          <p:cNvPr id="37893" name="CuadroTexto 1"/>
          <p:cNvSpPr txBox="1">
            <a:spLocks noChangeArrowheads="1"/>
          </p:cNvSpPr>
          <p:nvPr/>
        </p:nvSpPr>
        <p:spPr bwMode="auto">
          <a:xfrm>
            <a:off x="2438400" y="3810000"/>
            <a:ext cx="41148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10000"/>
              </a:spcBef>
              <a:spcAft>
                <a:spcPct val="10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4pPr>
            <a:lvl5pPr marL="20574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spcAft>
                <a:spcPct val="0"/>
              </a:spcAft>
              <a:buClrTx/>
              <a:buSzTx/>
              <a:buFontTx/>
              <a:buNone/>
            </a:pPr>
            <a:r>
              <a:rPr lang="es-SV" altLang="es-SV" sz="1800"/>
              <a:t>1)¿Descubrir una insatisfacción?</a:t>
            </a:r>
          </a:p>
          <a:p>
            <a:pPr>
              <a:spcBef>
                <a:spcPct val="0"/>
              </a:spcBef>
              <a:spcAft>
                <a:spcPct val="0"/>
              </a:spcAft>
              <a:buClrTx/>
              <a:buSzTx/>
              <a:buFontTx/>
              <a:buNone/>
            </a:pPr>
            <a:endParaRPr lang="es-SV" altLang="es-SV" sz="1800"/>
          </a:p>
          <a:p>
            <a:pPr>
              <a:spcBef>
                <a:spcPct val="0"/>
              </a:spcBef>
              <a:spcAft>
                <a:spcPct val="0"/>
              </a:spcAft>
              <a:buClrTx/>
              <a:buSzTx/>
              <a:buFontTx/>
              <a:buNone/>
            </a:pPr>
            <a:r>
              <a:rPr lang="es-SV" altLang="es-SV" sz="1800"/>
              <a:t>2) ¿Nivelar a la competencia?</a:t>
            </a:r>
          </a:p>
          <a:p>
            <a:pPr>
              <a:spcBef>
                <a:spcPct val="0"/>
              </a:spcBef>
              <a:spcAft>
                <a:spcPct val="0"/>
              </a:spcAft>
              <a:buClrTx/>
              <a:buSzTx/>
              <a:buFontTx/>
              <a:buNone/>
            </a:pPr>
            <a:endParaRPr lang="es-SV" altLang="es-SV" sz="1800"/>
          </a:p>
          <a:p>
            <a:pPr>
              <a:spcBef>
                <a:spcPct val="0"/>
              </a:spcBef>
              <a:spcAft>
                <a:spcPct val="0"/>
              </a:spcAft>
              <a:buClrTx/>
              <a:buSzTx/>
              <a:buFontTx/>
              <a:buNone/>
            </a:pPr>
            <a:r>
              <a:rPr lang="es-SV" altLang="es-SV" sz="1800"/>
              <a:t>3) ¿Superar la competencia?</a:t>
            </a:r>
          </a:p>
          <a:p>
            <a:pPr>
              <a:spcBef>
                <a:spcPct val="0"/>
              </a:spcBef>
              <a:spcAft>
                <a:spcPct val="0"/>
              </a:spcAft>
              <a:buClrTx/>
              <a:buSzTx/>
              <a:buFontTx/>
              <a:buNone/>
            </a:pPr>
            <a:endParaRPr lang="es-SV" altLang="es-SV" sz="1800"/>
          </a:p>
          <a:p>
            <a:pPr>
              <a:spcBef>
                <a:spcPct val="0"/>
              </a:spcBef>
              <a:spcAft>
                <a:spcPct val="0"/>
              </a:spcAft>
              <a:buClrTx/>
              <a:buSzTx/>
              <a:buFontTx/>
              <a:buNone/>
            </a:pPr>
            <a:r>
              <a:rPr lang="es-SV" altLang="es-SV" sz="1800"/>
              <a:t>4) ¿Liderar con innovación?</a:t>
            </a:r>
          </a:p>
          <a:p>
            <a:pPr>
              <a:spcBef>
                <a:spcPct val="0"/>
              </a:spcBef>
              <a:spcAft>
                <a:spcPct val="0"/>
              </a:spcAft>
              <a:buClrTx/>
              <a:buSzTx/>
              <a:buFontTx/>
              <a:buNone/>
            </a:pPr>
            <a:endParaRPr lang="es-SV" altLang="es-SV" sz="1800"/>
          </a:p>
          <a:p>
            <a:pPr>
              <a:spcBef>
                <a:spcPct val="0"/>
              </a:spcBef>
              <a:spcAft>
                <a:spcPct val="0"/>
              </a:spcAft>
              <a:buClrTx/>
              <a:buSzTx/>
              <a:buFontTx/>
              <a:buNone/>
            </a:pPr>
            <a:r>
              <a:rPr lang="es-SV" altLang="es-SV" sz="1800"/>
              <a:t>5) ¿Aumentar la lealtad del cliente?</a:t>
            </a:r>
          </a:p>
        </p:txBody>
      </p:sp>
    </p:spTree>
    <p:extLst>
      <p:ext uri="{BB962C8B-B14F-4D97-AF65-F5344CB8AC3E}">
        <p14:creationId xmlns:p14="http://schemas.microsoft.com/office/powerpoint/2010/main" val="199091324"/>
      </p:ext>
    </p:extLst>
  </p:cSld>
  <p:clrMapOvr>
    <a:masterClrMapping/>
  </p:clrMapOvr>
  <p:transition>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ítulo 1"/>
          <p:cNvSpPr>
            <a:spLocks noGrp="1"/>
          </p:cNvSpPr>
          <p:nvPr>
            <p:ph type="title"/>
          </p:nvPr>
        </p:nvSpPr>
        <p:spPr/>
        <p:txBody>
          <a:bodyPr/>
          <a:lstStyle/>
          <a:p>
            <a:r>
              <a:rPr lang="es-SV" altLang="es-SV">
                <a:ea typeface="ＭＳ Ｐゴシック" panose="020B0600070205080204" pitchFamily="34" charset="-128"/>
              </a:rPr>
              <a:t>Caso American Airlines</a:t>
            </a:r>
          </a:p>
        </p:txBody>
      </p:sp>
      <p:sp>
        <p:nvSpPr>
          <p:cNvPr id="40963" name="Marcador de contenido 2"/>
          <p:cNvSpPr>
            <a:spLocks noGrp="1"/>
          </p:cNvSpPr>
          <p:nvPr>
            <p:ph idx="1"/>
          </p:nvPr>
        </p:nvSpPr>
        <p:spPr>
          <a:xfrm>
            <a:off x="238125" y="1611313"/>
            <a:ext cx="7924800" cy="4572000"/>
          </a:xfrm>
        </p:spPr>
        <p:txBody>
          <a:bodyPr/>
          <a:lstStyle/>
          <a:p>
            <a:r>
              <a:rPr lang="es-SV" altLang="es-SV">
                <a:ea typeface="ＭＳ Ｐゴシック" panose="020B0600070205080204" pitchFamily="34" charset="-128"/>
              </a:rPr>
              <a:t>Desean ideas nuevas destinadas para atender a sus viajeros de primera clase en trayectos de larga duración.</a:t>
            </a:r>
          </a:p>
        </p:txBody>
      </p:sp>
      <p:sp>
        <p:nvSpPr>
          <p:cNvPr id="40964" name="Marcador de pie de página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10000"/>
              </a:spcBef>
              <a:spcAft>
                <a:spcPct val="10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4pPr>
            <a:lvl5pPr marL="20574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spcAft>
                <a:spcPct val="0"/>
              </a:spcAft>
              <a:buClrTx/>
              <a:buSzTx/>
              <a:buFontTx/>
              <a:buNone/>
            </a:pPr>
            <a:r>
              <a:rPr lang="en-US" altLang="es-SV" sz="1200"/>
              <a:t>							</a:t>
            </a:r>
            <a:r>
              <a:rPr lang="es-MX" altLang="es-SV" sz="1200"/>
              <a:t> </a:t>
            </a:r>
            <a:r>
              <a:rPr lang="en-US" altLang="es-SV" sz="1200"/>
              <a:t>	     1-</a:t>
            </a:r>
            <a:fld id="{012FBA3B-0775-476D-AFFE-25006B8B5093}" type="slidenum">
              <a:rPr lang="en-US" altLang="es-SV" sz="1200" smtClean="0"/>
              <a:pPr>
                <a:spcBef>
                  <a:spcPct val="0"/>
                </a:spcBef>
                <a:spcAft>
                  <a:spcPct val="0"/>
                </a:spcAft>
                <a:buClrTx/>
                <a:buSzTx/>
                <a:buFontTx/>
                <a:buNone/>
              </a:pPr>
              <a:t>22</a:t>
            </a:fld>
            <a:endParaRPr lang="en-US" altLang="es-SV" sz="1200"/>
          </a:p>
        </p:txBody>
      </p:sp>
      <p:pic>
        <p:nvPicPr>
          <p:cNvPr id="40965" name="Picture 2" descr="Resultado de imagen de american airlines first cla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505200"/>
            <a:ext cx="5392738"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87662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s-SV" altLang="es-SV">
                <a:ea typeface="ＭＳ Ｐゴシック" panose="020B0600070205080204" pitchFamily="34" charset="-128"/>
              </a:rPr>
              <a:t>Definición del problema</a:t>
            </a:r>
          </a:p>
        </p:txBody>
      </p:sp>
      <p:sp>
        <p:nvSpPr>
          <p:cNvPr id="41987" name="Content Placeholder 2"/>
          <p:cNvSpPr>
            <a:spLocks noGrp="1"/>
          </p:cNvSpPr>
          <p:nvPr>
            <p:ph idx="1"/>
          </p:nvPr>
        </p:nvSpPr>
        <p:spPr/>
        <p:txBody>
          <a:bodyPr/>
          <a:lstStyle/>
          <a:p>
            <a:r>
              <a:rPr lang="es-SV" altLang="es-SV">
                <a:ea typeface="ＭＳ Ｐゴシック" panose="020B0600070205080204" pitchFamily="34" charset="-128"/>
              </a:rPr>
              <a:t>Si ofrecemos un servicio de acceso a internet a bordo de nuestros vuelos, </a:t>
            </a:r>
            <a:r>
              <a:rPr lang="es-SV" altLang="es-SV" i="1">
                <a:ea typeface="ＭＳ Ｐゴシック" panose="020B0600070205080204" pitchFamily="34" charset="-128"/>
              </a:rPr>
              <a:t>¿conseguiremos </a:t>
            </a:r>
            <a:r>
              <a:rPr lang="es-SV" altLang="es-SV" b="1" i="1">
                <a:ea typeface="ＭＳ Ｐゴシック" panose="020B0600070205080204" pitchFamily="34" charset="-128"/>
              </a:rPr>
              <a:t>aumentar la preferencia </a:t>
            </a:r>
            <a:r>
              <a:rPr lang="es-SV" altLang="es-SV" i="1">
                <a:ea typeface="ＭＳ Ｐゴシック" panose="020B0600070205080204" pitchFamily="34" charset="-128"/>
              </a:rPr>
              <a:t>por AA de manera </a:t>
            </a:r>
            <a:r>
              <a:rPr lang="es-SV" altLang="es-SV" b="1" i="1">
                <a:ea typeface="ＭＳ Ｐゴシック" panose="020B0600070205080204" pitchFamily="34" charset="-128"/>
              </a:rPr>
              <a:t>rentable</a:t>
            </a:r>
            <a:r>
              <a:rPr lang="es-SV" altLang="es-SV" i="1">
                <a:ea typeface="ＭＳ Ｐゴシック" panose="020B0600070205080204" pitchFamily="34" charset="-128"/>
              </a:rPr>
              <a:t> como para justificar su costo frente a otras inversiones que podríamos hacer?</a:t>
            </a:r>
          </a:p>
        </p:txBody>
      </p:sp>
      <p:sp>
        <p:nvSpPr>
          <p:cNvPr id="4198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10000"/>
              </a:spcBef>
              <a:spcAft>
                <a:spcPct val="10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4pPr>
            <a:lvl5pPr marL="20574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spcAft>
                <a:spcPct val="0"/>
              </a:spcAft>
              <a:buClrTx/>
              <a:buSzTx/>
              <a:buFontTx/>
              <a:buNone/>
            </a:pPr>
            <a:r>
              <a:rPr lang="en-US" altLang="es-SV" sz="1200"/>
              <a:t>								     1-</a:t>
            </a:r>
            <a:fld id="{2DBC8160-004E-4429-8F13-C12BCF86E4AD}" type="slidenum">
              <a:rPr lang="en-US" altLang="es-SV" sz="1200" smtClean="0"/>
              <a:pPr>
                <a:spcBef>
                  <a:spcPct val="0"/>
                </a:spcBef>
                <a:spcAft>
                  <a:spcPct val="0"/>
                </a:spcAft>
                <a:buClrTx/>
                <a:buSzTx/>
                <a:buFontTx/>
                <a:buNone/>
              </a:pPr>
              <a:t>23</a:t>
            </a:fld>
            <a:endParaRPr lang="en-US" altLang="es-SV" sz="1200"/>
          </a:p>
        </p:txBody>
      </p:sp>
      <p:pic>
        <p:nvPicPr>
          <p:cNvPr id="41989" name="Picture 2" descr="Image result for definición del proble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5150" y="400050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09385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ítulo 1"/>
          <p:cNvSpPr>
            <a:spLocks noGrp="1"/>
          </p:cNvSpPr>
          <p:nvPr>
            <p:ph type="title"/>
          </p:nvPr>
        </p:nvSpPr>
        <p:spPr/>
        <p:txBody>
          <a:bodyPr/>
          <a:lstStyle/>
          <a:p>
            <a:r>
              <a:rPr lang="es-SV" altLang="es-SV">
                <a:ea typeface="ＭＳ Ｐゴシック" panose="020B0600070205080204" pitchFamily="34" charset="-128"/>
              </a:rPr>
              <a:t>Preguntas de análisis</a:t>
            </a:r>
          </a:p>
        </p:txBody>
      </p:sp>
      <p:sp>
        <p:nvSpPr>
          <p:cNvPr id="43011" name="Marcador de contenido 2"/>
          <p:cNvSpPr>
            <a:spLocks noGrp="1"/>
          </p:cNvSpPr>
          <p:nvPr>
            <p:ph idx="1"/>
          </p:nvPr>
        </p:nvSpPr>
        <p:spPr/>
        <p:txBody>
          <a:bodyPr/>
          <a:lstStyle/>
          <a:p>
            <a:r>
              <a:rPr lang="es-SV" altLang="es-SV">
                <a:ea typeface="ＭＳ Ｐゴシック" panose="020B0600070205080204" pitchFamily="34" charset="-128"/>
              </a:rPr>
              <a:t>¿Qué es importante para el cliente de primera clase y que desearía tener?</a:t>
            </a:r>
          </a:p>
          <a:p>
            <a:r>
              <a:rPr lang="es-SV" altLang="es-SV">
                <a:ea typeface="ＭＳ Ｐゴシック" panose="020B0600070205080204" pitchFamily="34" charset="-128"/>
              </a:rPr>
              <a:t>¿Estaría dispuesto a pagar por esos servicios adicionales?</a:t>
            </a:r>
          </a:p>
          <a:p>
            <a:r>
              <a:rPr lang="es-SV" altLang="es-SV">
                <a:ea typeface="ＭＳ Ｐゴシック" panose="020B0600070205080204" pitchFamily="34" charset="-128"/>
              </a:rPr>
              <a:t>¿Cuánto estaría dispuesto a pagar?</a:t>
            </a:r>
          </a:p>
          <a:p>
            <a:r>
              <a:rPr lang="es-SV" altLang="es-SV">
                <a:ea typeface="ＭＳ Ｐゴシック" panose="020B0600070205080204" pitchFamily="34" charset="-128"/>
              </a:rPr>
              <a:t>¿Con qué frecuencia?</a:t>
            </a:r>
          </a:p>
        </p:txBody>
      </p:sp>
      <p:sp>
        <p:nvSpPr>
          <p:cNvPr id="43012" name="Marcador de pie de página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10000"/>
              </a:spcBef>
              <a:spcAft>
                <a:spcPct val="10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4pPr>
            <a:lvl5pPr marL="20574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spcAft>
                <a:spcPct val="0"/>
              </a:spcAft>
              <a:buClrTx/>
              <a:buSzTx/>
              <a:buFontTx/>
              <a:buNone/>
            </a:pPr>
            <a:r>
              <a:rPr lang="en-US" altLang="es-SV" sz="1200"/>
              <a:t>							</a:t>
            </a:r>
            <a:r>
              <a:rPr lang="es-MX" altLang="es-SV" sz="1200"/>
              <a:t> </a:t>
            </a:r>
            <a:r>
              <a:rPr lang="en-US" altLang="es-SV" sz="1200"/>
              <a:t>	     1-</a:t>
            </a:r>
            <a:fld id="{E1E19F96-42CE-4DED-A386-002A23CCEF82}" type="slidenum">
              <a:rPr lang="en-US" altLang="es-SV" sz="1200" smtClean="0"/>
              <a:pPr>
                <a:spcBef>
                  <a:spcPct val="0"/>
                </a:spcBef>
                <a:spcAft>
                  <a:spcPct val="0"/>
                </a:spcAft>
                <a:buClrTx/>
                <a:buSzTx/>
                <a:buFontTx/>
                <a:buNone/>
              </a:pPr>
              <a:t>24</a:t>
            </a:fld>
            <a:endParaRPr lang="en-US" altLang="es-SV" sz="1200"/>
          </a:p>
        </p:txBody>
      </p:sp>
      <p:pic>
        <p:nvPicPr>
          <p:cNvPr id="3074" name="Picture 2" descr="Image result for asientos de primera clase en avio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6530" y="4562621"/>
            <a:ext cx="3385939" cy="2261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7148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s-SV" altLang="es-SV">
                <a:ea typeface="ＭＳ Ｐゴシック" panose="020B0600070205080204" pitchFamily="34" charset="-128"/>
              </a:rPr>
              <a:t>Formulación del Objetivo </a:t>
            </a:r>
          </a:p>
        </p:txBody>
      </p:sp>
      <p:sp>
        <p:nvSpPr>
          <p:cNvPr id="3" name="Content Placeholder 2"/>
          <p:cNvSpPr>
            <a:spLocks noGrp="1"/>
          </p:cNvSpPr>
          <p:nvPr>
            <p:ph idx="1"/>
          </p:nvPr>
        </p:nvSpPr>
        <p:spPr/>
        <p:txBody>
          <a:bodyPr>
            <a:normAutofit lnSpcReduction="10000"/>
          </a:bodyPr>
          <a:lstStyle/>
          <a:p>
            <a:pPr>
              <a:defRPr/>
            </a:pPr>
            <a:r>
              <a:rPr lang="es-SV" b="1" i="1" dirty="0"/>
              <a:t>Cerrado</a:t>
            </a:r>
            <a:r>
              <a:rPr lang="es-SV" dirty="0"/>
              <a:t>: </a:t>
            </a:r>
            <a:r>
              <a:rPr lang="es-SV" dirty="0">
                <a:latin typeface="Calibri Light" panose="020F0302020204030204" pitchFamily="34" charset="0"/>
                <a:cs typeface="Calibri Light" panose="020F0302020204030204" pitchFamily="34" charset="0"/>
              </a:rPr>
              <a:t>Determinar si  American debe ofrecer, por un recargo extra, conexión a internet, 30 canales de TV por cable o un sistema de audio con 50CD en sus vuelos de primera clase en vuelos de larga duración. </a:t>
            </a:r>
          </a:p>
          <a:p>
            <a:pPr marL="0" indent="0">
              <a:buFont typeface="Wingdings" panose="05000000000000000000" pitchFamily="2" charset="2"/>
              <a:buNone/>
              <a:defRPr/>
            </a:pPr>
            <a:endParaRPr lang="es-SV" dirty="0"/>
          </a:p>
          <a:p>
            <a:pPr>
              <a:defRPr/>
            </a:pPr>
            <a:r>
              <a:rPr lang="es-SV" b="1" i="1" dirty="0"/>
              <a:t>Abierto</a:t>
            </a:r>
            <a:r>
              <a:rPr lang="es-SV" dirty="0"/>
              <a:t>: </a:t>
            </a:r>
            <a:r>
              <a:rPr lang="es-SV" dirty="0">
                <a:latin typeface="Calibri Light" panose="020F0302020204030204" pitchFamily="34" charset="0"/>
                <a:cs typeface="Calibri Light" panose="020F0302020204030204" pitchFamily="34" charset="0"/>
              </a:rPr>
              <a:t>Determinar qué servicios adicionales son de interés para el viajero de primera clase en los vuelos de larga duración y cuánto estaría dispuesto a pagar por ellos. </a:t>
            </a:r>
          </a:p>
          <a:p>
            <a:pPr marL="0" indent="0">
              <a:buFont typeface="Wingdings" panose="05000000000000000000" pitchFamily="2" charset="2"/>
              <a:buNone/>
              <a:defRPr/>
            </a:pPr>
            <a:endParaRPr lang="es-SV" dirty="0"/>
          </a:p>
          <a:p>
            <a:pPr>
              <a:defRPr/>
            </a:pPr>
            <a:endParaRPr lang="es-SV" dirty="0"/>
          </a:p>
        </p:txBody>
      </p:sp>
      <p:sp>
        <p:nvSpPr>
          <p:cNvPr id="4403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10000"/>
              </a:spcBef>
              <a:spcAft>
                <a:spcPct val="10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4pPr>
            <a:lvl5pPr marL="20574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spcAft>
                <a:spcPct val="0"/>
              </a:spcAft>
              <a:buClrTx/>
              <a:buSzTx/>
              <a:buFontTx/>
              <a:buNone/>
            </a:pPr>
            <a:r>
              <a:rPr lang="en-US" altLang="es-SV" sz="1200"/>
              <a:t>							</a:t>
            </a:r>
            <a:r>
              <a:rPr lang="es-MX" altLang="es-SV" sz="1200"/>
              <a:t> </a:t>
            </a:r>
            <a:r>
              <a:rPr lang="en-US" altLang="es-SV" sz="1200"/>
              <a:t>	     1-</a:t>
            </a:r>
            <a:fld id="{DF31CB19-EACC-45C0-A7AE-D3996F248D35}" type="slidenum">
              <a:rPr lang="en-US" altLang="es-SV" sz="1200" smtClean="0"/>
              <a:pPr>
                <a:spcBef>
                  <a:spcPct val="0"/>
                </a:spcBef>
                <a:spcAft>
                  <a:spcPct val="0"/>
                </a:spcAft>
                <a:buClrTx/>
                <a:buSzTx/>
                <a:buFontTx/>
                <a:buNone/>
              </a:pPr>
              <a:t>25</a:t>
            </a:fld>
            <a:endParaRPr lang="en-US" altLang="es-SV" sz="1200"/>
          </a:p>
        </p:txBody>
      </p:sp>
    </p:spTree>
    <p:extLst>
      <p:ext uri="{BB962C8B-B14F-4D97-AF65-F5344CB8AC3E}">
        <p14:creationId xmlns:p14="http://schemas.microsoft.com/office/powerpoint/2010/main" val="40521076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10000"/>
              </a:spcBef>
              <a:spcAft>
                <a:spcPct val="10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4pPr>
            <a:lvl5pPr marL="20574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spcAft>
                <a:spcPct val="0"/>
              </a:spcAft>
              <a:buClrTx/>
              <a:buSzTx/>
              <a:buFontTx/>
              <a:buNone/>
            </a:pPr>
            <a:r>
              <a:rPr lang="en-US" altLang="es-SV" sz="1200"/>
              <a:t>							      	  4-</a:t>
            </a:r>
            <a:fld id="{AC1B0853-E09E-417C-8973-55D1B285DAD0}" type="slidenum">
              <a:rPr lang="en-US" altLang="es-SV" sz="1200" smtClean="0"/>
              <a:pPr>
                <a:spcBef>
                  <a:spcPct val="0"/>
                </a:spcBef>
                <a:spcAft>
                  <a:spcPct val="0"/>
                </a:spcAft>
                <a:buClrTx/>
                <a:buSzTx/>
                <a:buFontTx/>
                <a:buNone/>
              </a:pPr>
              <a:t>26</a:t>
            </a:fld>
            <a:endParaRPr lang="en-US" altLang="es-SV" sz="1200"/>
          </a:p>
        </p:txBody>
      </p:sp>
      <p:sp>
        <p:nvSpPr>
          <p:cNvPr id="47107" name="Rectangle 2"/>
          <p:cNvSpPr>
            <a:spLocks noGrp="1" noChangeArrowheads="1"/>
          </p:cNvSpPr>
          <p:nvPr>
            <p:ph type="title"/>
          </p:nvPr>
        </p:nvSpPr>
        <p:spPr>
          <a:xfrm>
            <a:off x="766325" y="32486"/>
            <a:ext cx="7696200" cy="1143000"/>
          </a:xfrm>
        </p:spPr>
        <p:txBody>
          <a:bodyPr>
            <a:normAutofit fontScale="90000"/>
          </a:bodyPr>
          <a:lstStyle/>
          <a:p>
            <a:pPr eaLnBrk="1" hangingPunct="1"/>
            <a:r>
              <a:rPr lang="es-MX" altLang="es-SV" dirty="0">
                <a:ea typeface="ＭＳ Ｐゴシック" panose="020B0600070205080204" pitchFamily="34" charset="-128"/>
              </a:rPr>
              <a:t>Fase 2: Desarrollar el</a:t>
            </a:r>
            <a:br>
              <a:rPr lang="es-MX" altLang="es-SV" dirty="0">
                <a:ea typeface="ＭＳ Ｐゴシック" panose="020B0600070205080204" pitchFamily="34" charset="-128"/>
              </a:rPr>
            </a:br>
            <a:r>
              <a:rPr lang="es-MX" altLang="es-SV" dirty="0">
                <a:ea typeface="ＭＳ Ｐゴシック" panose="020B0600070205080204" pitchFamily="34" charset="-128"/>
              </a:rPr>
              <a:t>plan de investigación</a:t>
            </a:r>
            <a:endParaRPr lang="en-US" altLang="es-SV" dirty="0">
              <a:ea typeface="ＭＳ Ｐゴシック" panose="020B0600070205080204" pitchFamily="34" charset="-128"/>
            </a:endParaRPr>
          </a:p>
        </p:txBody>
      </p:sp>
      <p:sp>
        <p:nvSpPr>
          <p:cNvPr id="43012" name="Rectangle 8"/>
          <p:cNvSpPr>
            <a:spLocks noGrp="1" noChangeArrowheads="1"/>
          </p:cNvSpPr>
          <p:nvPr>
            <p:ph type="body" idx="1"/>
          </p:nvPr>
        </p:nvSpPr>
        <p:spPr>
          <a:xfrm>
            <a:off x="533400" y="2133600"/>
            <a:ext cx="7924800" cy="4038600"/>
          </a:xfrm>
        </p:spPr>
        <p:txBody>
          <a:bodyPr>
            <a:normAutofit lnSpcReduction="10000"/>
          </a:bodyPr>
          <a:lstStyle/>
          <a:p>
            <a:pPr marL="0" indent="0" algn="ctr" eaLnBrk="1" hangingPunct="1">
              <a:buFont typeface="Wingdings" panose="05000000000000000000" pitchFamily="2" charset="2"/>
              <a:buNone/>
              <a:defRPr/>
            </a:pPr>
            <a:r>
              <a:rPr lang="es-MX" altLang="es-SV" dirty="0">
                <a:ea typeface="ＭＳ Ｐゴシック" panose="020B0600070205080204" pitchFamily="34" charset="-128"/>
              </a:rPr>
              <a:t>¿CÓMO OBTENGO LA INFORMACIÓN? ¿CUÁNTO COSTARÁ?</a:t>
            </a:r>
          </a:p>
          <a:p>
            <a:pPr marL="0" indent="0" algn="ctr" eaLnBrk="1" hangingPunct="1">
              <a:buFont typeface="Wingdings" panose="05000000000000000000" pitchFamily="2" charset="2"/>
              <a:buNone/>
              <a:defRPr/>
            </a:pPr>
            <a:endParaRPr lang="es-MX" altLang="es-SV" dirty="0">
              <a:ea typeface="ＭＳ Ｐゴシック" panose="020B0600070205080204" pitchFamily="34" charset="-128"/>
            </a:endParaRPr>
          </a:p>
          <a:p>
            <a:pPr marL="514350" indent="-514350" eaLnBrk="1" hangingPunct="1">
              <a:buFont typeface="+mj-lt"/>
              <a:buAutoNum type="alphaLcParenR"/>
              <a:defRPr/>
            </a:pPr>
            <a:r>
              <a:rPr lang="es-MX" altLang="es-SV" dirty="0">
                <a:ea typeface="ＭＳ Ｐゴシック" panose="020B0600070205080204" pitchFamily="34" charset="-128"/>
              </a:rPr>
              <a:t>Fuentes de información (primaria y secundaria)</a:t>
            </a:r>
          </a:p>
          <a:p>
            <a:pPr marL="514350" indent="-514350" eaLnBrk="1" hangingPunct="1">
              <a:buFont typeface="+mj-lt"/>
              <a:buAutoNum type="alphaLcParenR"/>
              <a:defRPr/>
            </a:pPr>
            <a:r>
              <a:rPr lang="es-MX" altLang="es-SV" dirty="0">
                <a:ea typeface="ＭＳ Ｐゴシック" panose="020B0600070205080204" pitchFamily="34" charset="-128"/>
              </a:rPr>
              <a:t>Métodos de investigación</a:t>
            </a:r>
          </a:p>
          <a:p>
            <a:pPr marL="514350" indent="-514350" eaLnBrk="1" hangingPunct="1">
              <a:buFont typeface="+mj-lt"/>
              <a:buAutoNum type="alphaLcParenR"/>
              <a:defRPr/>
            </a:pPr>
            <a:r>
              <a:rPr lang="es-MX" altLang="es-SV" dirty="0">
                <a:ea typeface="ＭＳ Ｐゴシック" panose="020B0600070205080204" pitchFamily="34" charset="-128"/>
              </a:rPr>
              <a:t>Instrumentos de investigación</a:t>
            </a:r>
          </a:p>
          <a:p>
            <a:pPr marL="514350" indent="-514350" eaLnBrk="1" hangingPunct="1">
              <a:buFont typeface="+mj-lt"/>
              <a:buAutoNum type="alphaLcParenR"/>
              <a:defRPr/>
            </a:pPr>
            <a:r>
              <a:rPr lang="es-MX" altLang="es-SV" dirty="0">
                <a:ea typeface="ＭＳ Ｐゴシック" panose="020B0600070205080204" pitchFamily="34" charset="-128"/>
              </a:rPr>
              <a:t>Plan de muestreo</a:t>
            </a:r>
          </a:p>
          <a:p>
            <a:pPr marL="514350" indent="-514350" eaLnBrk="1" hangingPunct="1">
              <a:buFont typeface="+mj-lt"/>
              <a:buAutoNum type="alphaLcParenR"/>
              <a:defRPr/>
            </a:pPr>
            <a:r>
              <a:rPr lang="es-MX" altLang="es-SV" dirty="0">
                <a:ea typeface="ＭＳ Ｐゴシック" panose="020B0600070205080204" pitchFamily="34" charset="-128"/>
              </a:rPr>
              <a:t>Métodos de contacto</a:t>
            </a:r>
          </a:p>
        </p:txBody>
      </p:sp>
    </p:spTree>
    <p:extLst>
      <p:ext uri="{BB962C8B-B14F-4D97-AF65-F5344CB8AC3E}">
        <p14:creationId xmlns:p14="http://schemas.microsoft.com/office/powerpoint/2010/main" val="2872217577"/>
      </p:ext>
    </p:extLst>
  </p:cSld>
  <p:clrMapOvr>
    <a:masterClrMapping/>
  </p:clrMapOvr>
  <p:transition>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¿Qué dice la Biblia…? </a:t>
            </a:r>
          </a:p>
        </p:txBody>
      </p:sp>
      <p:sp>
        <p:nvSpPr>
          <p:cNvPr id="3" name="Content Placeholder 2"/>
          <p:cNvSpPr>
            <a:spLocks noGrp="1"/>
          </p:cNvSpPr>
          <p:nvPr>
            <p:ph sz="quarter" idx="1"/>
          </p:nvPr>
        </p:nvSpPr>
        <p:spPr>
          <a:xfrm>
            <a:off x="612648" y="1600200"/>
            <a:ext cx="8153400" cy="5141168"/>
          </a:xfrm>
        </p:spPr>
        <p:txBody>
          <a:bodyPr>
            <a:normAutofit/>
          </a:bodyPr>
          <a:lstStyle/>
          <a:p>
            <a:r>
              <a:rPr lang="es-ES_tradnl" dirty="0"/>
              <a:t>“Los envió, pues, Moisés a reconocer la tierra de Canaán, diciéndoles: Subid de aquí al </a:t>
            </a:r>
            <a:r>
              <a:rPr lang="es-ES_tradnl" dirty="0" err="1"/>
              <a:t>Neguev</a:t>
            </a:r>
            <a:r>
              <a:rPr lang="es-ES_tradnl" dirty="0"/>
              <a:t>, y subid al monte, y observad </a:t>
            </a:r>
            <a:r>
              <a:rPr lang="es-ES_tradnl" b="1" i="1" dirty="0"/>
              <a:t>la tierra </a:t>
            </a:r>
            <a:r>
              <a:rPr lang="es-ES_tradnl" dirty="0"/>
              <a:t>cómo es, y </a:t>
            </a:r>
            <a:r>
              <a:rPr lang="es-ES_tradnl" b="1" i="1" dirty="0"/>
              <a:t>el pueblo</a:t>
            </a:r>
            <a:r>
              <a:rPr lang="es-ES_tradnl" dirty="0"/>
              <a:t> que la habita, si es fuerte o débil, si poco o numeroso; cómo es </a:t>
            </a:r>
            <a:r>
              <a:rPr lang="es-ES_tradnl" b="1" i="1" dirty="0"/>
              <a:t>la tierra </a:t>
            </a:r>
            <a:r>
              <a:rPr lang="es-ES_tradnl" dirty="0"/>
              <a:t>habitada, si es buena o mala; y cómo son </a:t>
            </a:r>
            <a:r>
              <a:rPr lang="es-ES_tradnl" b="1" i="1" dirty="0"/>
              <a:t>las ciudades </a:t>
            </a:r>
            <a:r>
              <a:rPr lang="es-ES_tradnl" dirty="0"/>
              <a:t>habitadas, si son campamentos o plazas fortificadas; y cómo es </a:t>
            </a:r>
            <a:r>
              <a:rPr lang="es-ES_tradnl" b="1" i="1" dirty="0"/>
              <a:t>el terreno</a:t>
            </a:r>
            <a:r>
              <a:rPr lang="es-ES_tradnl" dirty="0"/>
              <a:t>, si es fértil o estéril, si en él hay árboles o no; y </a:t>
            </a:r>
            <a:r>
              <a:rPr lang="es-ES_tradnl" b="1" i="1" dirty="0"/>
              <a:t>esforzaos</a:t>
            </a:r>
            <a:r>
              <a:rPr lang="es-ES_tradnl" dirty="0"/>
              <a:t>, y tomad del fruto del país…”</a:t>
            </a:r>
          </a:p>
          <a:p>
            <a:pPr lvl="2"/>
            <a:r>
              <a:rPr lang="es-ES_tradnl" dirty="0"/>
              <a:t>Números 13:17-20</a:t>
            </a:r>
          </a:p>
          <a:p>
            <a:endParaRPr lang="es-ES_tradnl" dirty="0"/>
          </a:p>
        </p:txBody>
      </p:sp>
    </p:spTree>
    <p:extLst>
      <p:ext uri="{BB962C8B-B14F-4D97-AF65-F5344CB8AC3E}">
        <p14:creationId xmlns:p14="http://schemas.microsoft.com/office/powerpoint/2010/main" val="10897118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normAutofit/>
          </a:bodyPr>
          <a:lstStyle/>
          <a:p>
            <a:r>
              <a:rPr lang="es-SV" altLang="es-SV">
                <a:ea typeface="ＭＳ Ｐゴシック" panose="020B0600070205080204" pitchFamily="34" charset="-128"/>
              </a:rPr>
              <a:t>a) FUENTES DE INFORMACIÓN</a:t>
            </a:r>
          </a:p>
        </p:txBody>
      </p:sp>
      <p:sp>
        <p:nvSpPr>
          <p:cNvPr id="49155" name="Content Placeholder 2"/>
          <p:cNvSpPr>
            <a:spLocks noGrp="1"/>
          </p:cNvSpPr>
          <p:nvPr>
            <p:ph idx="1"/>
          </p:nvPr>
        </p:nvSpPr>
        <p:spPr/>
        <p:txBody>
          <a:bodyPr/>
          <a:lstStyle/>
          <a:p>
            <a:r>
              <a:rPr lang="es-SV" altLang="es-SV" b="1">
                <a:ea typeface="ＭＳ Ｐゴシック" panose="020B0600070205080204" pitchFamily="34" charset="-128"/>
              </a:rPr>
              <a:t>Primaria</a:t>
            </a:r>
          </a:p>
          <a:p>
            <a:pPr lvl="1"/>
            <a:r>
              <a:rPr lang="es-SV" altLang="es-SV">
                <a:ea typeface="ＭＳ Ｐゴシック" panose="020B0600070205080204" pitchFamily="34" charset="-128"/>
              </a:rPr>
              <a:t>Información original que se recaba con un fin específico o proyecto concreto.</a:t>
            </a:r>
          </a:p>
          <a:p>
            <a:r>
              <a:rPr lang="es-SV" altLang="es-SV" b="1">
                <a:ea typeface="ＭＳ Ｐゴシック" panose="020B0600070205080204" pitchFamily="34" charset="-128"/>
              </a:rPr>
              <a:t>Secundaria</a:t>
            </a:r>
          </a:p>
          <a:p>
            <a:pPr lvl="1"/>
            <a:r>
              <a:rPr lang="es-SV" altLang="es-SV">
                <a:ea typeface="ＭＳ Ｐゴシック" panose="020B0600070205080204" pitchFamily="34" charset="-128"/>
              </a:rPr>
              <a:t>Información ya existente y se ha recopilado originalmente para otro propósito.</a:t>
            </a:r>
          </a:p>
        </p:txBody>
      </p:sp>
      <p:sp>
        <p:nvSpPr>
          <p:cNvPr id="4915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10000"/>
              </a:spcBef>
              <a:spcAft>
                <a:spcPct val="10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4pPr>
            <a:lvl5pPr marL="20574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spcAft>
                <a:spcPct val="0"/>
              </a:spcAft>
              <a:buClrTx/>
              <a:buSzTx/>
              <a:buFontTx/>
              <a:buNone/>
            </a:pPr>
            <a:r>
              <a:rPr lang="en-US" altLang="es-SV" sz="1200"/>
              <a:t>								     1-</a:t>
            </a:r>
            <a:fld id="{C997B358-A256-44C3-BEEF-2E155BA685DE}" type="slidenum">
              <a:rPr lang="en-US" altLang="es-SV" sz="1200" smtClean="0"/>
              <a:pPr>
                <a:spcBef>
                  <a:spcPct val="0"/>
                </a:spcBef>
                <a:spcAft>
                  <a:spcPct val="0"/>
                </a:spcAft>
                <a:buClrTx/>
                <a:buSzTx/>
                <a:buFontTx/>
                <a:buNone/>
              </a:pPr>
              <a:t>28</a:t>
            </a:fld>
            <a:endParaRPr lang="en-US" altLang="es-SV" sz="1200"/>
          </a:p>
        </p:txBody>
      </p:sp>
    </p:spTree>
    <p:extLst>
      <p:ext uri="{BB962C8B-B14F-4D97-AF65-F5344CB8AC3E}">
        <p14:creationId xmlns:p14="http://schemas.microsoft.com/office/powerpoint/2010/main" val="20262044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Fuentes de información</a:t>
            </a:r>
          </a:p>
        </p:txBody>
      </p:sp>
      <p:sp>
        <p:nvSpPr>
          <p:cNvPr id="3" name="Content Placeholder 2"/>
          <p:cNvSpPr>
            <a:spLocks noGrp="1"/>
          </p:cNvSpPr>
          <p:nvPr>
            <p:ph sz="quarter" idx="1"/>
          </p:nvPr>
        </p:nvSpPr>
        <p:spPr/>
        <p:txBody>
          <a:bodyPr>
            <a:normAutofit lnSpcReduction="10000"/>
          </a:bodyPr>
          <a:lstStyle/>
          <a:p>
            <a:pPr marL="685800" lvl="2" indent="0">
              <a:buNone/>
            </a:pPr>
            <a:endParaRPr lang="es-ES_tradnl" dirty="0"/>
          </a:p>
          <a:p>
            <a:pPr lvl="1"/>
            <a:r>
              <a:rPr lang="es-ES_tradnl" dirty="0"/>
              <a:t>Observación directa (</a:t>
            </a:r>
            <a:r>
              <a:rPr lang="es-ES_tradnl" sz="2300" dirty="0"/>
              <a:t>ej. </a:t>
            </a:r>
            <a:r>
              <a:rPr lang="en-US" sz="2300" dirty="0"/>
              <a:t># de personas con </a:t>
            </a:r>
            <a:r>
              <a:rPr lang="en-US" sz="2300" dirty="0" err="1"/>
              <a:t>bolsas</a:t>
            </a:r>
            <a:r>
              <a:rPr lang="en-US" dirty="0"/>
              <a:t>)</a:t>
            </a:r>
          </a:p>
          <a:p>
            <a:pPr lvl="1"/>
            <a:r>
              <a:rPr lang="en-US" dirty="0"/>
              <a:t>Base de </a:t>
            </a:r>
            <a:r>
              <a:rPr lang="en-US" dirty="0" err="1"/>
              <a:t>Datos</a:t>
            </a:r>
            <a:r>
              <a:rPr lang="en-US" dirty="0"/>
              <a:t> de </a:t>
            </a:r>
            <a:r>
              <a:rPr lang="en-US" dirty="0" err="1"/>
              <a:t>Clientes</a:t>
            </a:r>
            <a:r>
              <a:rPr lang="en-US" dirty="0"/>
              <a:t> </a:t>
            </a:r>
            <a:r>
              <a:rPr lang="en-US" dirty="0" err="1"/>
              <a:t>Actuales</a:t>
            </a:r>
            <a:r>
              <a:rPr lang="en-US" dirty="0"/>
              <a:t>. </a:t>
            </a:r>
          </a:p>
          <a:p>
            <a:pPr lvl="1"/>
            <a:r>
              <a:rPr lang="en-US" b="1" i="1" dirty="0" err="1"/>
              <a:t>Reportes</a:t>
            </a:r>
            <a:r>
              <a:rPr lang="en-US" b="1" i="1" dirty="0"/>
              <a:t> de </a:t>
            </a:r>
            <a:r>
              <a:rPr lang="en-US" b="1" i="1" dirty="0" err="1"/>
              <a:t>Ventas</a:t>
            </a:r>
            <a:r>
              <a:rPr lang="en-US" b="1" i="1" dirty="0"/>
              <a:t> </a:t>
            </a:r>
            <a:r>
              <a:rPr lang="en-US" b="1" i="1" dirty="0" err="1"/>
              <a:t>Perdidas</a:t>
            </a:r>
            <a:r>
              <a:rPr lang="en-US" dirty="0"/>
              <a:t>.</a:t>
            </a:r>
          </a:p>
          <a:p>
            <a:pPr lvl="1"/>
            <a:r>
              <a:rPr lang="en-US" dirty="0" err="1"/>
              <a:t>Buzón</a:t>
            </a:r>
            <a:r>
              <a:rPr lang="en-US" dirty="0"/>
              <a:t> de </a:t>
            </a:r>
            <a:r>
              <a:rPr lang="en-US" dirty="0" err="1"/>
              <a:t>sugerencias</a:t>
            </a:r>
            <a:r>
              <a:rPr lang="en-US" dirty="0"/>
              <a:t> (on y off line)</a:t>
            </a:r>
          </a:p>
          <a:p>
            <a:pPr lvl="1"/>
            <a:r>
              <a:rPr lang="en-US" b="1" i="1" dirty="0" err="1"/>
              <a:t>Reportes</a:t>
            </a:r>
            <a:r>
              <a:rPr lang="en-US" b="1" i="1" dirty="0"/>
              <a:t> de </a:t>
            </a:r>
            <a:r>
              <a:rPr lang="en-US" b="1" i="1" dirty="0" err="1"/>
              <a:t>Devoluciones</a:t>
            </a:r>
            <a:r>
              <a:rPr lang="en-US" b="1" i="1" dirty="0"/>
              <a:t> o </a:t>
            </a:r>
            <a:r>
              <a:rPr lang="en-US" b="1" i="1" dirty="0" err="1"/>
              <a:t>Quejas</a:t>
            </a:r>
            <a:r>
              <a:rPr lang="en-US" dirty="0"/>
              <a:t>.</a:t>
            </a:r>
          </a:p>
          <a:p>
            <a:pPr lvl="1"/>
            <a:r>
              <a:rPr lang="en-US" dirty="0" err="1"/>
              <a:t>Datos</a:t>
            </a:r>
            <a:r>
              <a:rPr lang="en-US" dirty="0"/>
              <a:t> de </a:t>
            </a:r>
            <a:r>
              <a:rPr lang="en-US" dirty="0" err="1"/>
              <a:t>Gobierno</a:t>
            </a:r>
            <a:r>
              <a:rPr lang="en-US" dirty="0"/>
              <a:t>.</a:t>
            </a:r>
          </a:p>
          <a:p>
            <a:pPr lvl="1"/>
            <a:r>
              <a:rPr lang="es-ES_tradnl" dirty="0"/>
              <a:t>Blogs en Internet.</a:t>
            </a:r>
          </a:p>
          <a:p>
            <a:pPr lvl="1"/>
            <a:r>
              <a:rPr lang="es-ES_tradnl" dirty="0"/>
              <a:t>Degustaciones de producto. </a:t>
            </a:r>
          </a:p>
          <a:p>
            <a:pPr lvl="1"/>
            <a:r>
              <a:rPr lang="es-ES_tradnl" b="1" i="1" dirty="0"/>
              <a:t>Cliente Misterioso.</a:t>
            </a:r>
          </a:p>
          <a:p>
            <a:pPr lvl="1"/>
            <a:endParaRPr lang="es-ES_tradnl" dirty="0"/>
          </a:p>
        </p:txBody>
      </p:sp>
      <p:pic>
        <p:nvPicPr>
          <p:cNvPr id="4" name="Picture 2" descr="http://t2.gstatic.com/images?q=tbn:ANd9GcSpFrhqhg03cyINdEiaoWwWdShIbgSTejrmgqhMkXX-iU2OD2ZAyg"/>
          <p:cNvPicPr>
            <a:picLocks noChangeAspect="1" noChangeArrowheads="1"/>
          </p:cNvPicPr>
          <p:nvPr/>
        </p:nvPicPr>
        <p:blipFill>
          <a:blip r:embed="rId2" cstate="print"/>
          <a:srcRect/>
          <a:stretch>
            <a:fillRect/>
          </a:stretch>
        </p:blipFill>
        <p:spPr bwMode="auto">
          <a:xfrm>
            <a:off x="5925701" y="4719414"/>
            <a:ext cx="3218299" cy="2114550"/>
          </a:xfrm>
          <a:prstGeom prst="rect">
            <a:avLst/>
          </a:prstGeom>
          <a:noFill/>
        </p:spPr>
      </p:pic>
    </p:spTree>
    <p:extLst>
      <p:ext uri="{BB962C8B-B14F-4D97-AF65-F5344CB8AC3E}">
        <p14:creationId xmlns:p14="http://schemas.microsoft.com/office/powerpoint/2010/main" val="35247066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dirty="0"/>
              <a:t>Implica la b</a:t>
            </a:r>
            <a:r>
              <a:rPr lang="es-SV" dirty="0" err="1"/>
              <a:t>úsqueda</a:t>
            </a:r>
            <a:r>
              <a:rPr lang="es-SV" dirty="0"/>
              <a:t> de información</a:t>
            </a:r>
          </a:p>
        </p:txBody>
      </p:sp>
      <p:sp>
        <p:nvSpPr>
          <p:cNvPr id="3" name="Content Placeholder 2"/>
          <p:cNvSpPr>
            <a:spLocks noGrp="1"/>
          </p:cNvSpPr>
          <p:nvPr>
            <p:ph sz="quarter" idx="1"/>
          </p:nvPr>
        </p:nvSpPr>
        <p:spPr/>
        <p:txBody>
          <a:bodyPr/>
          <a:lstStyle/>
          <a:p>
            <a:r>
              <a:rPr lang="es-SV" dirty="0"/>
              <a:t>“Y yo os digo: </a:t>
            </a:r>
            <a:r>
              <a:rPr lang="es-SV" b="1" i="1" dirty="0"/>
              <a:t>Pedid</a:t>
            </a:r>
            <a:r>
              <a:rPr lang="es-SV" dirty="0"/>
              <a:t>, y se os dará; </a:t>
            </a:r>
            <a:r>
              <a:rPr lang="es-SV" b="1" i="1" dirty="0"/>
              <a:t>buscad</a:t>
            </a:r>
            <a:r>
              <a:rPr lang="es-SV" dirty="0"/>
              <a:t>, y hallaréis; </a:t>
            </a:r>
            <a:r>
              <a:rPr lang="es-SV" b="1" i="1" dirty="0"/>
              <a:t>llamad</a:t>
            </a:r>
            <a:r>
              <a:rPr lang="es-SV" dirty="0"/>
              <a:t>, y se os abrirá. Porque todo aquel que pide, recibe; y </a:t>
            </a:r>
            <a:r>
              <a:rPr lang="es-SV" b="1" i="1" dirty="0"/>
              <a:t>el que busca, halla</a:t>
            </a:r>
            <a:r>
              <a:rPr lang="es-SV" dirty="0"/>
              <a:t>; y al que llama, se le abrirá.”</a:t>
            </a:r>
          </a:p>
          <a:p>
            <a:pPr lvl="1"/>
            <a:r>
              <a:rPr lang="es-ES" dirty="0"/>
              <a:t>Lucas 11:9-10</a:t>
            </a:r>
            <a:endParaRPr lang="es-SV" dirty="0"/>
          </a:p>
          <a:p>
            <a:endParaRPr lang="es-SV" dirty="0"/>
          </a:p>
        </p:txBody>
      </p:sp>
      <p:pic>
        <p:nvPicPr>
          <p:cNvPr id="1026" name="Picture 2" descr="Image result for busc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3628928"/>
            <a:ext cx="4696197" cy="3066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6251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Consultar a Dios</a:t>
            </a:r>
          </a:p>
        </p:txBody>
      </p:sp>
      <p:sp>
        <p:nvSpPr>
          <p:cNvPr id="3" name="Content Placeholder 2"/>
          <p:cNvSpPr>
            <a:spLocks noGrp="1"/>
          </p:cNvSpPr>
          <p:nvPr>
            <p:ph sz="quarter" idx="1"/>
          </p:nvPr>
        </p:nvSpPr>
        <p:spPr>
          <a:xfrm>
            <a:off x="612648" y="1628800"/>
            <a:ext cx="8153400" cy="4467200"/>
          </a:xfrm>
        </p:spPr>
        <p:txBody>
          <a:bodyPr>
            <a:normAutofit/>
          </a:bodyPr>
          <a:lstStyle/>
          <a:p>
            <a:pPr>
              <a:buNone/>
            </a:pPr>
            <a:endParaRPr lang="es-ES_tradnl" sz="3600" dirty="0"/>
          </a:p>
          <a:p>
            <a:r>
              <a:rPr lang="es-ES_tradnl" sz="3600" dirty="0"/>
              <a:t> “Fíate de Jehová de todo tu corazón, y no te apoyes en tu propia prudencia. Reconócelo en todos tus caminos, y él enderezará tus veredas. No seas sabio en tu propia opinión…”</a:t>
            </a:r>
          </a:p>
          <a:p>
            <a:pPr lvl="3"/>
            <a:r>
              <a:rPr lang="es-ES_tradnl" sz="2700" dirty="0"/>
              <a:t>Proverbios 3:5-7</a:t>
            </a:r>
          </a:p>
        </p:txBody>
      </p:sp>
    </p:spTree>
    <p:extLst>
      <p:ext uri="{BB962C8B-B14F-4D97-AF65-F5344CB8AC3E}">
        <p14:creationId xmlns:p14="http://schemas.microsoft.com/office/powerpoint/2010/main" val="15921957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SV" dirty="0"/>
              <a:t>Solo Dios conoce el corazón del hombre</a:t>
            </a:r>
          </a:p>
        </p:txBody>
      </p:sp>
      <p:sp>
        <p:nvSpPr>
          <p:cNvPr id="3" name="Content Placeholder 2"/>
          <p:cNvSpPr>
            <a:spLocks noGrp="1"/>
          </p:cNvSpPr>
          <p:nvPr>
            <p:ph sz="quarter" idx="1"/>
          </p:nvPr>
        </p:nvSpPr>
        <p:spPr/>
        <p:txBody>
          <a:bodyPr/>
          <a:lstStyle/>
          <a:p>
            <a:r>
              <a:rPr lang="es-SV" sz="3200" dirty="0"/>
              <a:t>“Escudríñame, oh Jehová, y pruébame; Examina mis íntimos pensamientos </a:t>
            </a:r>
            <a:r>
              <a:rPr lang="es-SV" sz="3200" b="1" i="1" dirty="0"/>
              <a:t>y mi corazón.”</a:t>
            </a:r>
          </a:p>
          <a:p>
            <a:pPr lvl="2"/>
            <a:r>
              <a:rPr lang="es-SV" dirty="0"/>
              <a:t>Salmos 26:2</a:t>
            </a:r>
          </a:p>
        </p:txBody>
      </p:sp>
    </p:spTree>
    <p:extLst>
      <p:ext uri="{BB962C8B-B14F-4D97-AF65-F5344CB8AC3E}">
        <p14:creationId xmlns:p14="http://schemas.microsoft.com/office/powerpoint/2010/main" val="20406494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normAutofit/>
          </a:bodyPr>
          <a:lstStyle/>
          <a:p>
            <a:pPr eaLnBrk="1" hangingPunct="1"/>
            <a:r>
              <a:rPr lang="es-MX" altLang="es-SV">
                <a:ea typeface="ＭＳ Ｐゴシック" panose="020B0600070205080204" pitchFamily="34" charset="-128"/>
              </a:rPr>
              <a:t>Fuentes de información secundaria</a:t>
            </a:r>
          </a:p>
        </p:txBody>
      </p:sp>
      <p:sp>
        <p:nvSpPr>
          <p:cNvPr id="50179"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10000"/>
              </a:spcBef>
              <a:spcAft>
                <a:spcPct val="10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4pPr>
            <a:lvl5pPr marL="20574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spcAft>
                <a:spcPct val="0"/>
              </a:spcAft>
              <a:buClrTx/>
              <a:buSzTx/>
              <a:buFontTx/>
              <a:buNone/>
            </a:pPr>
            <a:r>
              <a:rPr lang="en-US" altLang="es-SV" sz="1200"/>
              <a:t>								     4-</a:t>
            </a:r>
            <a:fld id="{9930A98D-9002-4AF2-8BEE-9B19F12C9E54}" type="slidenum">
              <a:rPr lang="en-US" altLang="es-SV" sz="1200" smtClean="0"/>
              <a:pPr>
                <a:spcBef>
                  <a:spcPct val="0"/>
                </a:spcBef>
                <a:spcAft>
                  <a:spcPct val="0"/>
                </a:spcAft>
                <a:buClrTx/>
                <a:buSzTx/>
                <a:buFontTx/>
                <a:buNone/>
              </a:pPr>
              <a:t>32</a:t>
            </a:fld>
            <a:endParaRPr lang="en-US" altLang="es-SV" sz="1200"/>
          </a:p>
        </p:txBody>
      </p:sp>
      <p:pic>
        <p:nvPicPr>
          <p:cNvPr id="50180" name="Picture 6" descr="Image result for Power auto online media study de J.D. Powe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508104" y="1717438"/>
            <a:ext cx="3047997" cy="2540474"/>
          </a:xfrm>
          <a:noFill/>
        </p:spPr>
      </p:pic>
      <p:pic>
        <p:nvPicPr>
          <p:cNvPr id="50181" name="Picture 8" descr="Image result for consumer reports rating system"/>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33400" y="4292600"/>
            <a:ext cx="3771900" cy="2327275"/>
          </a:xfrm>
          <a:noFill/>
        </p:spPr>
      </p:pic>
      <p:pic>
        <p:nvPicPr>
          <p:cNvPr id="50182" name="Picture 10" descr="Image result for consumer report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1913" y="4429125"/>
            <a:ext cx="2736850"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12" descr="Image result for J.D Power the voice of the custom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0550" y="2057400"/>
            <a:ext cx="3325813"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4" name="TextBox 1"/>
          <p:cNvSpPr txBox="1">
            <a:spLocks noChangeArrowheads="1"/>
          </p:cNvSpPr>
          <p:nvPr/>
        </p:nvSpPr>
        <p:spPr bwMode="auto">
          <a:xfrm>
            <a:off x="898525" y="3455988"/>
            <a:ext cx="2709863" cy="3683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10000"/>
              </a:spcBef>
              <a:spcAft>
                <a:spcPct val="10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4pPr>
            <a:lvl5pPr marL="20574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spcAft>
                <a:spcPct val="0"/>
              </a:spcAft>
              <a:buClrTx/>
              <a:buSzTx/>
              <a:buFontTx/>
              <a:buNone/>
            </a:pPr>
            <a:r>
              <a:rPr lang="es-SV" altLang="es-SV" sz="1800"/>
              <a:t>Bajo costo y fácil acceso</a:t>
            </a:r>
          </a:p>
        </p:txBody>
      </p:sp>
    </p:spTree>
    <p:extLst>
      <p:ext uri="{BB962C8B-B14F-4D97-AF65-F5344CB8AC3E}">
        <p14:creationId xmlns:p14="http://schemas.microsoft.com/office/powerpoint/2010/main" val="3493490402"/>
      </p:ext>
    </p:extLst>
  </p:cSld>
  <p:clrMapOvr>
    <a:masterClrMapping/>
  </p:clrMapOvr>
  <p:transition>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10000"/>
              </a:spcBef>
              <a:spcAft>
                <a:spcPct val="10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4pPr>
            <a:lvl5pPr marL="20574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spcAft>
                <a:spcPct val="0"/>
              </a:spcAft>
              <a:buClrTx/>
              <a:buSzTx/>
              <a:buFontTx/>
              <a:buNone/>
            </a:pPr>
            <a:r>
              <a:rPr lang="en-US" altLang="es-SV" sz="1200"/>
              <a:t>								        4-</a:t>
            </a:r>
            <a:fld id="{509488A8-7DAB-4E1E-8039-2A88E48BC514}" type="slidenum">
              <a:rPr lang="en-US" altLang="es-SV" sz="1200" smtClean="0"/>
              <a:pPr>
                <a:spcBef>
                  <a:spcPct val="0"/>
                </a:spcBef>
                <a:spcAft>
                  <a:spcPct val="0"/>
                </a:spcAft>
                <a:buClrTx/>
                <a:buSzTx/>
                <a:buFontTx/>
                <a:buNone/>
              </a:pPr>
              <a:t>33</a:t>
            </a:fld>
            <a:endParaRPr lang="en-US" altLang="es-SV" sz="1200"/>
          </a:p>
        </p:txBody>
      </p:sp>
      <p:sp>
        <p:nvSpPr>
          <p:cNvPr id="52227" name="Rectangle 2"/>
          <p:cNvSpPr>
            <a:spLocks noGrp="1" noChangeArrowheads="1"/>
          </p:cNvSpPr>
          <p:nvPr>
            <p:ph type="title"/>
          </p:nvPr>
        </p:nvSpPr>
        <p:spPr/>
        <p:txBody>
          <a:bodyPr/>
          <a:lstStyle/>
          <a:p>
            <a:pPr eaLnBrk="1" hangingPunct="1"/>
            <a:r>
              <a:rPr lang="es-ES" altLang="es-SV" sz="3200">
                <a:ea typeface="ＭＳ Ｐゴシック" panose="020B0600070205080204" pitchFamily="34" charset="-128"/>
              </a:rPr>
              <a:t>b) MÉTODOS DE INVESTIGACIÓN</a:t>
            </a:r>
            <a:endParaRPr lang="en-US" altLang="es-SV" sz="3200">
              <a:ea typeface="ＭＳ Ｐゴシック" panose="020B0600070205080204" pitchFamily="34" charset="-128"/>
            </a:endParaRPr>
          </a:p>
        </p:txBody>
      </p:sp>
      <p:sp>
        <p:nvSpPr>
          <p:cNvPr id="47108" name="Rectangle 10"/>
          <p:cNvSpPr>
            <a:spLocks noGrp="1" noChangeArrowheads="1"/>
          </p:cNvSpPr>
          <p:nvPr>
            <p:ph type="body" idx="1"/>
          </p:nvPr>
        </p:nvSpPr>
        <p:spPr>
          <a:xfrm>
            <a:off x="533400" y="1614488"/>
            <a:ext cx="7924800" cy="4572000"/>
          </a:xfrm>
        </p:spPr>
        <p:txBody>
          <a:bodyPr>
            <a:normAutofit lnSpcReduction="10000"/>
          </a:bodyPr>
          <a:lstStyle/>
          <a:p>
            <a:pPr marL="514350" indent="-514350" eaLnBrk="1" hangingPunct="1">
              <a:buFont typeface="+mj-lt"/>
              <a:buAutoNum type="arabicPeriod"/>
              <a:defRPr/>
            </a:pPr>
            <a:r>
              <a:rPr lang="es-MX" altLang="es-SV" dirty="0">
                <a:ea typeface="ＭＳ Ｐゴシック" panose="020B0600070205080204" pitchFamily="34" charset="-128"/>
              </a:rPr>
              <a:t>Investigación por observación </a:t>
            </a:r>
          </a:p>
          <a:p>
            <a:pPr marL="1028700" lvl="1" indent="-571500" eaLnBrk="1" hangingPunct="1">
              <a:buFont typeface="+mj-lt"/>
              <a:buAutoNum type="romanLcPeriod"/>
              <a:defRPr/>
            </a:pPr>
            <a:r>
              <a:rPr lang="es-MX" altLang="es-SV" sz="2400" dirty="0">
                <a:ea typeface="ＭＳ Ｐゴシック" panose="020B0600070205080204" pitchFamily="34" charset="-128"/>
              </a:rPr>
              <a:t>Etnográfica</a:t>
            </a:r>
          </a:p>
          <a:p>
            <a:pPr marL="1428750" lvl="2" indent="-514350" eaLnBrk="1" hangingPunct="1">
              <a:buFont typeface="+mj-lt"/>
              <a:buAutoNum type="romanLcPeriod"/>
              <a:defRPr/>
            </a:pPr>
            <a:r>
              <a:rPr lang="es-MX" altLang="es-SV" sz="2000" i="1" dirty="0">
                <a:ea typeface="ＭＳ Ｐゴシック" panose="020B0600070205080204" pitchFamily="34" charset="-128"/>
              </a:rPr>
              <a:t>Caso </a:t>
            </a:r>
            <a:r>
              <a:rPr lang="es-MX" altLang="es-SV" sz="2000" i="1" dirty="0" err="1">
                <a:ea typeface="ＭＳ Ｐゴシック" panose="020B0600070205080204" pitchFamily="34" charset="-128"/>
              </a:rPr>
              <a:t>Orville</a:t>
            </a:r>
            <a:r>
              <a:rPr lang="es-MX" altLang="es-SV" sz="2000" i="1" dirty="0">
                <a:ea typeface="ＭＳ Ｐゴシック" panose="020B0600070205080204" pitchFamily="34" charset="-128"/>
              </a:rPr>
              <a:t> Pop </a:t>
            </a:r>
            <a:r>
              <a:rPr lang="es-MX" altLang="es-SV" sz="2000" i="1" dirty="0" err="1">
                <a:ea typeface="ＭＳ Ｐゴシック" panose="020B0600070205080204" pitchFamily="34" charset="-128"/>
              </a:rPr>
              <a:t>corn</a:t>
            </a:r>
            <a:endParaRPr lang="es-MX" altLang="es-SV" sz="2000" i="1" dirty="0">
              <a:ea typeface="ＭＳ Ｐゴシック" panose="020B0600070205080204" pitchFamily="34" charset="-128"/>
            </a:endParaRPr>
          </a:p>
          <a:p>
            <a:pPr marL="1428750" lvl="2" indent="-514350" eaLnBrk="1" hangingPunct="1">
              <a:buFont typeface="+mj-lt"/>
              <a:buAutoNum type="romanLcPeriod"/>
              <a:defRPr/>
            </a:pPr>
            <a:r>
              <a:rPr lang="es-MX" altLang="es-SV" sz="2000" i="1" dirty="0">
                <a:ea typeface="ＭＳ Ｐゴシック" panose="020B0600070205080204" pitchFamily="34" charset="-128"/>
              </a:rPr>
              <a:t>Facilitador de la interacción</a:t>
            </a:r>
          </a:p>
          <a:p>
            <a:pPr marL="514350" indent="-514350" eaLnBrk="1" hangingPunct="1">
              <a:buFont typeface="+mj-lt"/>
              <a:buAutoNum type="arabicPeriod"/>
              <a:defRPr/>
            </a:pPr>
            <a:r>
              <a:rPr lang="es-MX" altLang="es-SV" i="1" dirty="0" err="1">
                <a:ea typeface="ＭＳ Ｐゴシック" panose="020B0600070205080204" pitchFamily="34" charset="-128"/>
              </a:rPr>
              <a:t>Focus</a:t>
            </a:r>
            <a:r>
              <a:rPr lang="es-MX" altLang="es-SV" i="1" dirty="0">
                <a:ea typeface="ＭＳ Ｐゴシック" panose="020B0600070205080204" pitchFamily="34" charset="-128"/>
              </a:rPr>
              <a:t> </a:t>
            </a:r>
            <a:r>
              <a:rPr lang="es-MX" altLang="es-SV" i="1" dirty="0" err="1">
                <a:ea typeface="ＭＳ Ｐゴシック" panose="020B0600070205080204" pitchFamily="34" charset="-128"/>
              </a:rPr>
              <a:t>groups</a:t>
            </a:r>
            <a:endParaRPr lang="es-MX" altLang="es-SV" i="1" dirty="0">
              <a:ea typeface="ＭＳ Ｐゴシック" panose="020B0600070205080204" pitchFamily="34" charset="-128"/>
            </a:endParaRPr>
          </a:p>
          <a:p>
            <a:pPr marL="514350" indent="-514350" eaLnBrk="1" hangingPunct="1">
              <a:buFont typeface="+mj-lt"/>
              <a:buAutoNum type="arabicPeriod"/>
              <a:defRPr/>
            </a:pPr>
            <a:r>
              <a:rPr lang="es-MX" altLang="es-SV" dirty="0">
                <a:ea typeface="ＭＳ Ｐゴシック" panose="020B0600070205080204" pitchFamily="34" charset="-128"/>
              </a:rPr>
              <a:t>Encuestas (off y online)</a:t>
            </a:r>
          </a:p>
          <a:p>
            <a:pPr marL="514350" indent="-514350" eaLnBrk="1" hangingPunct="1">
              <a:buFont typeface="+mj-lt"/>
              <a:buAutoNum type="arabicPeriod"/>
              <a:defRPr/>
            </a:pPr>
            <a:r>
              <a:rPr lang="es-MX" altLang="es-SV" dirty="0">
                <a:ea typeface="ＭＳ Ｐゴシック" panose="020B0600070205080204" pitchFamily="34" charset="-128"/>
              </a:rPr>
              <a:t>Análisis de datos de comportamiento </a:t>
            </a:r>
          </a:p>
          <a:p>
            <a:pPr marL="514350" indent="-514350" eaLnBrk="1" hangingPunct="1">
              <a:buFont typeface="+mj-lt"/>
              <a:buAutoNum type="arabicPeriod"/>
              <a:defRPr/>
            </a:pPr>
            <a:r>
              <a:rPr lang="es-MX" altLang="es-SV" dirty="0">
                <a:ea typeface="ＭＳ Ｐゴシック" panose="020B0600070205080204" pitchFamily="34" charset="-128"/>
              </a:rPr>
              <a:t>Experimental</a:t>
            </a:r>
          </a:p>
          <a:p>
            <a:pPr marL="971550" lvl="1" indent="-571500" eaLnBrk="1" hangingPunct="1">
              <a:buFont typeface="+mj-lt"/>
              <a:buAutoNum type="romanLcPeriod"/>
              <a:defRPr/>
            </a:pPr>
            <a:r>
              <a:rPr lang="es-MX" altLang="es-SV" sz="2000" i="1" dirty="0">
                <a:ea typeface="ＭＳ Ｐゴシック" panose="020B0600070205080204" pitchFamily="34" charset="-128"/>
              </a:rPr>
              <a:t>Con mayor validez científica</a:t>
            </a:r>
          </a:p>
          <a:p>
            <a:pPr marL="971550" lvl="1" indent="-571500" eaLnBrk="1" hangingPunct="1">
              <a:buFont typeface="+mj-lt"/>
              <a:buAutoNum type="romanLcPeriod"/>
              <a:defRPr/>
            </a:pPr>
            <a:r>
              <a:rPr lang="es-MX" altLang="es-SV" sz="2000" i="1" dirty="0">
                <a:ea typeface="ＭＳ Ｐゴシック" panose="020B0600070205080204" pitchFamily="34" charset="-128"/>
              </a:rPr>
              <a:t>Descubre las relaciones causa-efecto</a:t>
            </a:r>
          </a:p>
          <a:p>
            <a:pPr marL="971550" lvl="1" indent="-571500" eaLnBrk="1" hangingPunct="1">
              <a:buFont typeface="+mj-lt"/>
              <a:buAutoNum type="romanLcPeriod"/>
              <a:defRPr/>
            </a:pPr>
            <a:r>
              <a:rPr lang="es-MX" altLang="es-SV" sz="2000" i="1" dirty="0">
                <a:ea typeface="ＭＳ Ｐゴシック" panose="020B0600070205080204" pitchFamily="34" charset="-128"/>
              </a:rPr>
              <a:t>Una semana en AA: Internet a $25 y otra a $15.</a:t>
            </a:r>
          </a:p>
        </p:txBody>
      </p:sp>
    </p:spTree>
    <p:extLst>
      <p:ext uri="{BB962C8B-B14F-4D97-AF65-F5344CB8AC3E}">
        <p14:creationId xmlns:p14="http://schemas.microsoft.com/office/powerpoint/2010/main" val="145248615"/>
      </p:ext>
    </p:extLst>
  </p:cSld>
  <p:clrMapOvr>
    <a:masterClrMapping/>
  </p:clrMapOvr>
  <p:transition>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4"/>
          <p:cNvSpPr>
            <a:spLocks noGrp="1"/>
          </p:cNvSpPr>
          <p:nvPr>
            <p:ph type="title"/>
          </p:nvPr>
        </p:nvSpPr>
        <p:spPr/>
        <p:txBody>
          <a:bodyPr>
            <a:normAutofit/>
          </a:bodyPr>
          <a:lstStyle/>
          <a:p>
            <a:pPr eaLnBrk="1" hangingPunct="1"/>
            <a:r>
              <a:rPr lang="en-US" altLang="es-SV" i="1" dirty="0">
                <a:ea typeface="ＭＳ Ｐゴシック" panose="020B0600070205080204" pitchFamily="34" charset="-128"/>
              </a:rPr>
              <a:t>Focus groups (</a:t>
            </a:r>
            <a:r>
              <a:rPr lang="en-US" altLang="es-SV" i="1" dirty="0" err="1">
                <a:ea typeface="ＭＳ Ｐゴシック" panose="020B0600070205080204" pitchFamily="34" charset="-128"/>
              </a:rPr>
              <a:t>grupo</a:t>
            </a:r>
            <a:r>
              <a:rPr lang="en-US" altLang="es-SV" i="1" dirty="0">
                <a:ea typeface="ＭＳ Ｐゴシック" panose="020B0600070205080204" pitchFamily="34" charset="-128"/>
              </a:rPr>
              <a:t> de </a:t>
            </a:r>
            <a:r>
              <a:rPr lang="en-US" altLang="es-SV" i="1" dirty="0" err="1">
                <a:ea typeface="ＭＳ Ｐゴシック" panose="020B0600070205080204" pitchFamily="34" charset="-128"/>
              </a:rPr>
              <a:t>discusión</a:t>
            </a:r>
            <a:r>
              <a:rPr lang="en-US" altLang="es-SV" i="1" dirty="0">
                <a:ea typeface="ＭＳ Ｐゴシック" panose="020B0600070205080204" pitchFamily="34" charset="-128"/>
              </a:rPr>
              <a:t>)</a:t>
            </a:r>
          </a:p>
        </p:txBody>
      </p:sp>
      <p:pic>
        <p:nvPicPr>
          <p:cNvPr id="5427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556791"/>
            <a:ext cx="7344816" cy="4930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3"/>
          <p:cNvSpPr>
            <a:spLocks noGrp="1"/>
          </p:cNvSpPr>
          <p:nvPr>
            <p:ph type="ftr" sz="quarter" idx="10"/>
          </p:nvPr>
        </p:nvSpPr>
        <p:spPr>
          <a:xfrm>
            <a:off x="67994" y="6947212"/>
            <a:ext cx="26670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10000"/>
              </a:spcBef>
              <a:spcAft>
                <a:spcPct val="10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4pPr>
            <a:lvl5pPr marL="20574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spcAft>
                <a:spcPct val="0"/>
              </a:spcAft>
              <a:buClrTx/>
              <a:buSzTx/>
              <a:buFontTx/>
              <a:buNone/>
            </a:pPr>
            <a:r>
              <a:rPr lang="en-US" altLang="es-SV" sz="1200" dirty="0"/>
              <a:t>Copyright © 2012 Pearson 						    			</a:t>
            </a:r>
          </a:p>
        </p:txBody>
      </p:sp>
    </p:spTree>
    <p:extLst>
      <p:ext uri="{BB962C8B-B14F-4D97-AF65-F5344CB8AC3E}">
        <p14:creationId xmlns:p14="http://schemas.microsoft.com/office/powerpoint/2010/main" val="3387459529"/>
      </p:ext>
    </p:extLst>
  </p:cSld>
  <p:clrMapOvr>
    <a:masterClrMapping/>
  </p:clrMapOvr>
  <p:transition>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normAutofit/>
          </a:bodyPr>
          <a:lstStyle/>
          <a:p>
            <a:r>
              <a:rPr lang="es-SV" altLang="es-SV">
                <a:ea typeface="ＭＳ Ｐゴシック" panose="020B0600070205080204" pitchFamily="34" charset="-128"/>
              </a:rPr>
              <a:t>Preguntas en Focus Groups de AA</a:t>
            </a:r>
          </a:p>
        </p:txBody>
      </p:sp>
      <p:sp>
        <p:nvSpPr>
          <p:cNvPr id="4" name="Content Placeholder 3"/>
          <p:cNvSpPr>
            <a:spLocks noGrp="1"/>
          </p:cNvSpPr>
          <p:nvPr>
            <p:ph idx="1"/>
          </p:nvPr>
        </p:nvSpPr>
        <p:spPr>
          <a:xfrm>
            <a:off x="228600" y="1600200"/>
            <a:ext cx="8229600" cy="4572000"/>
          </a:xfrm>
        </p:spPr>
        <p:txBody>
          <a:bodyPr/>
          <a:lstStyle/>
          <a:p>
            <a:pPr>
              <a:defRPr/>
            </a:pPr>
            <a:r>
              <a:rPr lang="es-SV" dirty="0"/>
              <a:t>Preguntas de carácter general e introductorias:</a:t>
            </a:r>
          </a:p>
          <a:p>
            <a:pPr lvl="1">
              <a:defRPr/>
            </a:pPr>
            <a:r>
              <a:rPr lang="es-SV" dirty="0"/>
              <a:t>¿Qué les parece viajar en primera clase?</a:t>
            </a:r>
          </a:p>
          <a:p>
            <a:pPr lvl="1">
              <a:defRPr/>
            </a:pPr>
            <a:r>
              <a:rPr lang="es-SV" dirty="0"/>
              <a:t>¿Cómo fue su experiencia la última vez que viajaron en primera clase?</a:t>
            </a:r>
          </a:p>
          <a:p>
            <a:pPr lvl="1">
              <a:defRPr/>
            </a:pPr>
            <a:r>
              <a:rPr lang="es-SV" dirty="0"/>
              <a:t>¿Qué hizo falta en ese viaje para que su experiencia en primera clase hubiera sido excepcional?</a:t>
            </a:r>
          </a:p>
          <a:p>
            <a:pPr lvl="1">
              <a:defRPr/>
            </a:pPr>
            <a:r>
              <a:rPr lang="es-SV" dirty="0"/>
              <a:t>¿Volverían a viajar en primera clase?</a:t>
            </a:r>
          </a:p>
          <a:p>
            <a:pPr marL="457200" lvl="1" indent="0">
              <a:buFont typeface="Wingdings" panose="05000000000000000000" pitchFamily="2" charset="2"/>
              <a:buNone/>
              <a:defRPr/>
            </a:pPr>
            <a:endParaRPr lang="es-SV" dirty="0"/>
          </a:p>
        </p:txBody>
      </p:sp>
      <p:sp>
        <p:nvSpPr>
          <p:cNvPr id="56324" name="Footer Placeholder 2"/>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10000"/>
              </a:spcBef>
              <a:spcAft>
                <a:spcPct val="10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4pPr>
            <a:lvl5pPr marL="20574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spcAft>
                <a:spcPct val="0"/>
              </a:spcAft>
              <a:buClrTx/>
              <a:buSzTx/>
              <a:buFontTx/>
              <a:buNone/>
            </a:pPr>
            <a:r>
              <a:rPr lang="en-US" altLang="es-SV" sz="1200"/>
              <a:t>							  	    4-</a:t>
            </a:r>
            <a:fld id="{C0698DD2-87A8-4F4C-BC9B-01F617648550}" type="slidenum">
              <a:rPr lang="en-US" altLang="es-SV" sz="1200" smtClean="0"/>
              <a:pPr>
                <a:spcBef>
                  <a:spcPct val="0"/>
                </a:spcBef>
                <a:spcAft>
                  <a:spcPct val="0"/>
                </a:spcAft>
                <a:buClrTx/>
                <a:buSzTx/>
                <a:buFontTx/>
                <a:buNone/>
              </a:pPr>
              <a:t>35</a:t>
            </a:fld>
            <a:endParaRPr lang="en-US" altLang="es-SV" sz="1200"/>
          </a:p>
        </p:txBody>
      </p:sp>
    </p:spTree>
    <p:extLst>
      <p:ext uri="{BB962C8B-B14F-4D97-AF65-F5344CB8AC3E}">
        <p14:creationId xmlns:p14="http://schemas.microsoft.com/office/powerpoint/2010/main" val="23762530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10000"/>
              </a:spcBef>
              <a:spcAft>
                <a:spcPct val="10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4pPr>
            <a:lvl5pPr marL="20574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spcAft>
                <a:spcPct val="0"/>
              </a:spcAft>
              <a:buClrTx/>
              <a:buSzTx/>
              <a:buFontTx/>
              <a:buNone/>
            </a:pPr>
            <a:r>
              <a:rPr lang="en-US" altLang="es-SV" sz="1200"/>
              <a:t>								</a:t>
            </a:r>
          </a:p>
        </p:txBody>
      </p:sp>
      <p:sp>
        <p:nvSpPr>
          <p:cNvPr id="58371" name="Rectangle 2"/>
          <p:cNvSpPr>
            <a:spLocks noGrp="1" noChangeArrowheads="1"/>
          </p:cNvSpPr>
          <p:nvPr>
            <p:ph type="title"/>
          </p:nvPr>
        </p:nvSpPr>
        <p:spPr/>
        <p:txBody>
          <a:bodyPr>
            <a:normAutofit fontScale="90000"/>
          </a:bodyPr>
          <a:lstStyle/>
          <a:p>
            <a:pPr eaLnBrk="1" hangingPunct="1"/>
            <a:r>
              <a:rPr lang="es-MX" altLang="es-SV">
                <a:ea typeface="ＭＳ Ｐゴシック" panose="020B0600070205080204" pitchFamily="34" charset="-128"/>
              </a:rPr>
              <a:t>c) INSTRUMENTOS DE         	INVESTIGACIÓN </a:t>
            </a:r>
          </a:p>
        </p:txBody>
      </p:sp>
      <p:sp>
        <p:nvSpPr>
          <p:cNvPr id="53252" name="Rectangle 5"/>
          <p:cNvSpPr>
            <a:spLocks noGrp="1" noChangeArrowheads="1"/>
          </p:cNvSpPr>
          <p:nvPr>
            <p:ph type="body" idx="1"/>
          </p:nvPr>
        </p:nvSpPr>
        <p:spPr/>
        <p:txBody>
          <a:bodyPr>
            <a:normAutofit fontScale="92500" lnSpcReduction="10000"/>
          </a:bodyPr>
          <a:lstStyle/>
          <a:p>
            <a:pPr marL="0" indent="0" eaLnBrk="1" hangingPunct="1">
              <a:buFont typeface="Wingdings" panose="05000000000000000000" pitchFamily="2" charset="2"/>
              <a:buNone/>
              <a:defRPr/>
            </a:pPr>
            <a:r>
              <a:rPr lang="es-MX" altLang="es-SV" dirty="0">
                <a:ea typeface="ＭＳ Ｐゴシック" panose="020B0600070205080204" pitchFamily="34" charset="-128"/>
              </a:rPr>
              <a:t>Se puede seleccionar entre 3 instrumentos de investigación:</a:t>
            </a:r>
          </a:p>
          <a:p>
            <a:pPr marL="514350" indent="-514350" eaLnBrk="1" hangingPunct="1">
              <a:buFont typeface="+mj-lt"/>
              <a:buAutoNum type="arabicPeriod"/>
              <a:defRPr/>
            </a:pPr>
            <a:r>
              <a:rPr lang="es-MX" altLang="es-SV" b="1" dirty="0">
                <a:ea typeface="ＭＳ Ｐゴシック" panose="020B0600070205080204" pitchFamily="34" charset="-128"/>
              </a:rPr>
              <a:t>Cuestionarios</a:t>
            </a:r>
          </a:p>
          <a:p>
            <a:pPr marL="971550" lvl="1" indent="-571500" eaLnBrk="1" hangingPunct="1">
              <a:buFont typeface="+mj-lt"/>
              <a:buAutoNum type="romanLcPeriod"/>
              <a:defRPr/>
            </a:pPr>
            <a:r>
              <a:rPr lang="es-MX" altLang="es-SV" sz="2000" dirty="0">
                <a:ea typeface="ＭＳ Ｐゴシック" panose="020B0600070205080204" pitchFamily="34" charset="-128"/>
              </a:rPr>
              <a:t>La más común</a:t>
            </a:r>
          </a:p>
          <a:p>
            <a:pPr marL="971550" lvl="1" indent="-571500" eaLnBrk="1" hangingPunct="1">
              <a:buFont typeface="+mj-lt"/>
              <a:buAutoNum type="romanLcPeriod"/>
              <a:defRPr/>
            </a:pPr>
            <a:r>
              <a:rPr lang="es-MX" altLang="es-SV" sz="2000" dirty="0">
                <a:ea typeface="ＭＳ Ｐゴシック" panose="020B0600070205080204" pitchFamily="34" charset="-128"/>
              </a:rPr>
              <a:t>Preguntas abiertas/cerradas</a:t>
            </a:r>
          </a:p>
          <a:p>
            <a:pPr marL="514350" indent="-514350" eaLnBrk="1" hangingPunct="1">
              <a:buFont typeface="+mj-lt"/>
              <a:buAutoNum type="arabicPeriod"/>
              <a:defRPr/>
            </a:pPr>
            <a:r>
              <a:rPr lang="es-MX" altLang="es-SV" b="1" dirty="0">
                <a:ea typeface="ＭＳ Ｐゴシック" panose="020B0600070205080204" pitchFamily="34" charset="-128"/>
              </a:rPr>
              <a:t>Mediciones cualitativas</a:t>
            </a:r>
            <a:endParaRPr lang="es-MX" altLang="es-SV" sz="2000" dirty="0">
              <a:ea typeface="ＭＳ Ｐゴシック" panose="020B0600070205080204" pitchFamily="34" charset="-128"/>
            </a:endParaRPr>
          </a:p>
          <a:p>
            <a:pPr marL="971550" lvl="1" indent="-571500" eaLnBrk="1" hangingPunct="1">
              <a:buFont typeface="+mj-lt"/>
              <a:buAutoNum type="romanLcPeriod"/>
              <a:defRPr/>
            </a:pPr>
            <a:r>
              <a:rPr lang="es-MX" altLang="es-SV" sz="2000" dirty="0">
                <a:ea typeface="ＭＳ Ｐゴシック" panose="020B0600070205080204" pitchFamily="34" charset="-128"/>
              </a:rPr>
              <a:t>Explorar percepciones</a:t>
            </a:r>
          </a:p>
          <a:p>
            <a:pPr marL="971550" lvl="1" indent="-571500" eaLnBrk="1" hangingPunct="1">
              <a:buFont typeface="+mj-lt"/>
              <a:buAutoNum type="romanLcPeriod"/>
              <a:defRPr/>
            </a:pPr>
            <a:r>
              <a:rPr lang="es-MX" altLang="es-SV" sz="2000" dirty="0">
                <a:ea typeface="ＭＳ Ｐゴシック" panose="020B0600070205080204" pitchFamily="34" charset="-128"/>
              </a:rPr>
              <a:t>Técnicas proyectivas, asociación de palabras, visualización, personificación de marca, escalamiento medios-fines</a:t>
            </a:r>
          </a:p>
          <a:p>
            <a:pPr marL="514350" indent="-514350" eaLnBrk="1" hangingPunct="1">
              <a:buFont typeface="+mj-lt"/>
              <a:buAutoNum type="arabicPeriod"/>
              <a:defRPr/>
            </a:pPr>
            <a:r>
              <a:rPr lang="es-MX" altLang="es-SV" b="1" dirty="0">
                <a:ea typeface="ＭＳ Ｐゴシック" panose="020B0600070205080204" pitchFamily="34" charset="-128"/>
              </a:rPr>
              <a:t>Dispositivos tecnológicos </a:t>
            </a:r>
          </a:p>
          <a:p>
            <a:pPr marL="914400" lvl="1" indent="-514350" eaLnBrk="1" hangingPunct="1">
              <a:buFont typeface="+mj-lt"/>
              <a:buAutoNum type="romanLcPeriod"/>
              <a:defRPr/>
            </a:pPr>
            <a:r>
              <a:rPr lang="es-MX" altLang="es-SV" sz="2000" dirty="0">
                <a:ea typeface="ＭＳ Ｐゴシック" panose="020B0600070205080204" pitchFamily="34" charset="-128"/>
              </a:rPr>
              <a:t>Galvanómetros (emociones), </a:t>
            </a:r>
            <a:r>
              <a:rPr lang="es-MX" altLang="es-SV" sz="2000" dirty="0" err="1">
                <a:ea typeface="ＭＳ Ｐゴシック" panose="020B0600070205080204" pitchFamily="34" charset="-128"/>
              </a:rPr>
              <a:t>taquistocopio</a:t>
            </a:r>
            <a:r>
              <a:rPr lang="es-MX" altLang="es-SV" sz="2000" dirty="0">
                <a:ea typeface="ＭＳ Ｐゴシック" panose="020B0600070205080204" pitchFamily="34" charset="-128"/>
              </a:rPr>
              <a:t> (</a:t>
            </a:r>
            <a:r>
              <a:rPr lang="es-MX" altLang="es-SV" sz="2000" dirty="0" err="1">
                <a:ea typeface="ＭＳ Ｐゴシック" panose="020B0600070205080204" pitchFamily="34" charset="-128"/>
              </a:rPr>
              <a:t>mov</a:t>
            </a:r>
            <a:r>
              <a:rPr lang="es-MX" altLang="es-SV" sz="2000" dirty="0">
                <a:ea typeface="ＭＳ Ｐゴシック" panose="020B0600070205080204" pitchFamily="34" charset="-128"/>
              </a:rPr>
              <a:t>. ojos), </a:t>
            </a:r>
            <a:r>
              <a:rPr lang="es-MX" altLang="es-SV" sz="2000" dirty="0" err="1">
                <a:ea typeface="ＭＳ Ｐゴシック" panose="020B0600070205080204" pitchFamily="34" charset="-128"/>
              </a:rPr>
              <a:t>escáners</a:t>
            </a:r>
            <a:r>
              <a:rPr lang="es-MX" altLang="es-SV" sz="2000" dirty="0">
                <a:ea typeface="ＭＳ Ｐゴシック" panose="020B0600070205080204" pitchFamily="34" charset="-128"/>
              </a:rPr>
              <a:t>, medidores de audiencia, GPS.</a:t>
            </a:r>
          </a:p>
        </p:txBody>
      </p:sp>
    </p:spTree>
    <p:extLst>
      <p:ext uri="{BB962C8B-B14F-4D97-AF65-F5344CB8AC3E}">
        <p14:creationId xmlns:p14="http://schemas.microsoft.com/office/powerpoint/2010/main" val="2662721420"/>
      </p:ext>
    </p:extLst>
  </p:cSld>
  <p:clrMapOvr>
    <a:masterClrMapping/>
  </p:clrMapOvr>
  <p:transition>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Investigación Cuantitativa</a:t>
            </a:r>
          </a:p>
        </p:txBody>
      </p:sp>
      <p:sp>
        <p:nvSpPr>
          <p:cNvPr id="3" name="Content Placeholder 2"/>
          <p:cNvSpPr>
            <a:spLocks noGrp="1"/>
          </p:cNvSpPr>
          <p:nvPr>
            <p:ph sz="quarter" idx="1"/>
          </p:nvPr>
        </p:nvSpPr>
        <p:spPr/>
        <p:txBody>
          <a:bodyPr>
            <a:normAutofit/>
          </a:bodyPr>
          <a:lstStyle/>
          <a:p>
            <a:r>
              <a:rPr lang="es-ES_tradnl" dirty="0"/>
              <a:t>Preguntas Básicas</a:t>
            </a:r>
          </a:p>
          <a:p>
            <a:pPr marL="971550" lvl="1" indent="-514350">
              <a:buFont typeface="+mj-lt"/>
              <a:buAutoNum type="arabicPeriod"/>
            </a:pPr>
            <a:r>
              <a:rPr lang="es-ES_tradnl" dirty="0"/>
              <a:t>¿Quién es Usted? (Perfil del cliente)</a:t>
            </a:r>
          </a:p>
          <a:p>
            <a:pPr marL="971550" lvl="1" indent="-514350">
              <a:buFont typeface="+mj-lt"/>
              <a:buAutoNum type="arabicPeriod"/>
            </a:pPr>
            <a:r>
              <a:rPr lang="es-ES_tradnl" dirty="0"/>
              <a:t>¿Qué compra usted? (tipo de producto)</a:t>
            </a:r>
          </a:p>
          <a:p>
            <a:pPr marL="971550" lvl="1" indent="-514350">
              <a:buFont typeface="+mj-lt"/>
              <a:buAutoNum type="arabicPeriod"/>
            </a:pPr>
            <a:r>
              <a:rPr lang="es-ES_tradnl" dirty="0"/>
              <a:t>¿Dónde compra usted? (lugar de preferencia)</a:t>
            </a:r>
          </a:p>
          <a:p>
            <a:pPr marL="971550" lvl="1" indent="-514350">
              <a:buFont typeface="+mj-lt"/>
              <a:buAutoNum type="arabicPeriod"/>
            </a:pPr>
            <a:r>
              <a:rPr lang="es-ES_tradnl" dirty="0"/>
              <a:t>¿Cuánto compra ? (gasto promedio)</a:t>
            </a:r>
          </a:p>
          <a:p>
            <a:pPr marL="971550" lvl="1" indent="-514350">
              <a:buFont typeface="+mj-lt"/>
              <a:buAutoNum type="arabicPeriod"/>
            </a:pPr>
            <a:r>
              <a:rPr lang="es-ES_tradnl" dirty="0"/>
              <a:t>¿Cuándo compra? ( frecuencia del gasto)</a:t>
            </a:r>
          </a:p>
          <a:p>
            <a:pPr marL="971550" lvl="1" indent="-514350">
              <a:buFont typeface="+mj-lt"/>
              <a:buAutoNum type="arabicPeriod"/>
            </a:pPr>
            <a:r>
              <a:rPr lang="es-ES_tradnl" dirty="0"/>
              <a:t>¿Por qué compra? (motivaciones)</a:t>
            </a:r>
          </a:p>
          <a:p>
            <a:pPr marL="971550" lvl="1" indent="-514350">
              <a:buFont typeface="+mj-lt"/>
              <a:buAutoNum type="arabicPeriod"/>
            </a:pPr>
            <a:r>
              <a:rPr lang="es-ES_tradnl" dirty="0"/>
              <a:t>¿Qué otra alternativa de compra tenía? (sustitutos)</a:t>
            </a:r>
          </a:p>
          <a:p>
            <a:pPr marL="971550" lvl="1" indent="-514350">
              <a:buNone/>
            </a:pPr>
            <a:endParaRPr lang="es-ES_tradnl" dirty="0"/>
          </a:p>
        </p:txBody>
      </p:sp>
    </p:spTree>
    <p:extLst>
      <p:ext uri="{BB962C8B-B14F-4D97-AF65-F5344CB8AC3E}">
        <p14:creationId xmlns:p14="http://schemas.microsoft.com/office/powerpoint/2010/main" val="26982817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Modelo de Estudio Cuantitativo</a:t>
            </a:r>
          </a:p>
        </p:txBody>
      </p:sp>
      <p:sp>
        <p:nvSpPr>
          <p:cNvPr id="3" name="Content Placeholder 2"/>
          <p:cNvSpPr>
            <a:spLocks noGrp="1"/>
          </p:cNvSpPr>
          <p:nvPr>
            <p:ph sz="quarter" idx="1"/>
          </p:nvPr>
        </p:nvSpPr>
        <p:spPr/>
        <p:txBody>
          <a:bodyPr>
            <a:normAutofit fontScale="92500" lnSpcReduction="10000"/>
          </a:bodyPr>
          <a:lstStyle/>
          <a:p>
            <a:pPr marL="514350" indent="-514350">
              <a:buFont typeface="+mj-lt"/>
              <a:buAutoNum type="arabicPeriod"/>
            </a:pPr>
            <a:r>
              <a:rPr lang="es-ES_tradnl" dirty="0"/>
              <a:t>¿En qué lugar estudia?</a:t>
            </a:r>
          </a:p>
          <a:p>
            <a:pPr marL="514350" indent="-514350">
              <a:buFont typeface="+mj-lt"/>
              <a:buAutoNum type="arabicPeriod"/>
            </a:pPr>
            <a:r>
              <a:rPr lang="es-ES_tradnl" dirty="0"/>
              <a:t>Cuándo piensa en Jeans ¿Cuál es la primera marca que recuerda.?</a:t>
            </a:r>
          </a:p>
          <a:p>
            <a:pPr marL="514350" indent="-514350">
              <a:buFont typeface="+mj-lt"/>
              <a:buAutoNum type="arabicPeriod"/>
            </a:pPr>
            <a:r>
              <a:rPr lang="es-ES_tradnl" dirty="0"/>
              <a:t>¿Qué otras marcas de Jeans recuerda?</a:t>
            </a:r>
          </a:p>
          <a:p>
            <a:pPr marL="514350" indent="-514350">
              <a:buFont typeface="+mj-lt"/>
              <a:buAutoNum type="arabicPeriod"/>
            </a:pPr>
            <a:r>
              <a:rPr lang="es-ES_tradnl" dirty="0"/>
              <a:t>¿Cuál es la marca que Jeans que compró la última vez?</a:t>
            </a:r>
          </a:p>
          <a:p>
            <a:pPr marL="514350" indent="-514350">
              <a:buFont typeface="+mj-lt"/>
              <a:buAutoNum type="arabicPeriod"/>
            </a:pPr>
            <a:r>
              <a:rPr lang="es-ES_tradnl" dirty="0"/>
              <a:t>¿Cuánto pagó por ella?</a:t>
            </a:r>
          </a:p>
          <a:p>
            <a:pPr marL="514350" indent="-514350">
              <a:buFont typeface="+mj-lt"/>
              <a:buAutoNum type="arabicPeriod"/>
            </a:pPr>
            <a:r>
              <a:rPr lang="es-ES_tradnl" dirty="0"/>
              <a:t>¿Principal razón para comprar esa marca?</a:t>
            </a:r>
          </a:p>
          <a:p>
            <a:pPr marL="514350" indent="-514350">
              <a:buFont typeface="+mj-lt"/>
              <a:buAutoNum type="arabicPeriod"/>
            </a:pPr>
            <a:r>
              <a:rPr lang="es-ES_tradnl" dirty="0"/>
              <a:t>¿Volvería a comprar esa marca? </a:t>
            </a:r>
          </a:p>
          <a:p>
            <a:pPr marL="514350" indent="-514350">
              <a:buFont typeface="+mj-lt"/>
              <a:buAutoNum type="arabicPeriod"/>
            </a:pPr>
            <a:r>
              <a:rPr lang="es-ES_tradnl" dirty="0"/>
              <a:t>¿En qué lugar la compró?</a:t>
            </a:r>
          </a:p>
          <a:p>
            <a:endParaRPr lang="es-ES_tradnl" dirty="0"/>
          </a:p>
        </p:txBody>
      </p:sp>
    </p:spTree>
    <p:extLst>
      <p:ext uri="{BB962C8B-B14F-4D97-AF65-F5344CB8AC3E}">
        <p14:creationId xmlns:p14="http://schemas.microsoft.com/office/powerpoint/2010/main" val="11295085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s-MX" altLang="es-SV">
                <a:ea typeface="ＭＳ Ｐゴシック" panose="020B0600070205080204" pitchFamily="34" charset="-128"/>
              </a:rPr>
              <a:t>d) PLAN DE MUESTREO </a:t>
            </a:r>
          </a:p>
        </p:txBody>
      </p:sp>
      <p:sp>
        <p:nvSpPr>
          <p:cNvPr id="86019" name="Rectangle 3"/>
          <p:cNvSpPr>
            <a:spLocks noGrp="1" noChangeArrowheads="1"/>
          </p:cNvSpPr>
          <p:nvPr>
            <p:ph type="body" idx="1"/>
          </p:nvPr>
        </p:nvSpPr>
        <p:spPr/>
        <p:txBody>
          <a:bodyPr/>
          <a:lstStyle/>
          <a:p>
            <a:pPr marL="0" indent="0" eaLnBrk="1" hangingPunct="1">
              <a:buFont typeface="Wingdings" panose="05000000000000000000" pitchFamily="2" charset="2"/>
              <a:buNone/>
              <a:defRPr/>
            </a:pPr>
            <a:r>
              <a:rPr lang="es-MX" altLang="es-SV" dirty="0">
                <a:ea typeface="ＭＳ Ｐゴシック" panose="020B0600070205080204" pitchFamily="34" charset="-128"/>
              </a:rPr>
              <a:t>Decisiones para diseñar un plan de muestreo:</a:t>
            </a:r>
          </a:p>
          <a:p>
            <a:pPr marL="514350" indent="-514350" eaLnBrk="1" hangingPunct="1">
              <a:buFont typeface="+mj-lt"/>
              <a:buAutoNum type="arabicPeriod"/>
              <a:defRPr/>
            </a:pPr>
            <a:r>
              <a:rPr lang="es-MX" altLang="es-SV" dirty="0">
                <a:ea typeface="ＭＳ Ｐゴシック" panose="020B0600070205080204" pitchFamily="34" charset="-128"/>
              </a:rPr>
              <a:t> </a:t>
            </a:r>
            <a:r>
              <a:rPr lang="es-MX" altLang="es-SV" b="1" dirty="0">
                <a:ea typeface="ＭＳ Ｐゴシック" panose="020B0600070205080204" pitchFamily="34" charset="-128"/>
              </a:rPr>
              <a:t>Unidad de la muestra.</a:t>
            </a:r>
            <a:br>
              <a:rPr lang="es-MX" altLang="es-SV" b="1" dirty="0">
                <a:ea typeface="ＭＳ Ｐゴシック" panose="020B0600070205080204" pitchFamily="34" charset="-128"/>
              </a:rPr>
            </a:br>
            <a:r>
              <a:rPr lang="es-MX" altLang="es-SV" sz="2400" dirty="0">
                <a:ea typeface="ＭＳ Ｐゴシック" panose="020B0600070205080204" pitchFamily="34" charset="-128"/>
              </a:rPr>
              <a:t>¿</a:t>
            </a:r>
            <a:r>
              <a:rPr lang="es-MX" altLang="es-SV" sz="2400" i="1" dirty="0">
                <a:ea typeface="ＭＳ Ｐゴシック" panose="020B0600070205080204" pitchFamily="34" charset="-128"/>
              </a:rPr>
              <a:t>Qué tipo de personas serán encuestadas</a:t>
            </a:r>
            <a:r>
              <a:rPr lang="es-MX" altLang="es-SV" sz="2400" dirty="0">
                <a:ea typeface="ＭＳ Ｐゴシック" panose="020B0600070205080204" pitchFamily="34" charset="-128"/>
              </a:rPr>
              <a:t>?</a:t>
            </a:r>
          </a:p>
          <a:p>
            <a:pPr marL="514350" indent="-514350" eaLnBrk="1" hangingPunct="1">
              <a:buFont typeface="+mj-lt"/>
              <a:buAutoNum type="arabicPeriod"/>
              <a:defRPr/>
            </a:pPr>
            <a:r>
              <a:rPr lang="es-MX" altLang="es-SV" b="1" dirty="0">
                <a:ea typeface="ＭＳ Ｐゴシック" panose="020B0600070205080204" pitchFamily="34" charset="-128"/>
              </a:rPr>
              <a:t>Tamaño de la muestra.</a:t>
            </a:r>
            <a:br>
              <a:rPr lang="es-MX" altLang="es-SV" b="1" dirty="0">
                <a:ea typeface="ＭＳ Ｐゴシック" panose="020B0600070205080204" pitchFamily="34" charset="-128"/>
              </a:rPr>
            </a:br>
            <a:r>
              <a:rPr lang="es-MX" altLang="es-SV" sz="2400" i="1" dirty="0">
                <a:ea typeface="ＭＳ Ｐゴシック" panose="020B0600070205080204" pitchFamily="34" charset="-128"/>
              </a:rPr>
              <a:t>¿Cuántas personas deben ser entrevistadas? </a:t>
            </a:r>
          </a:p>
          <a:p>
            <a:pPr marL="514350" indent="-514350" eaLnBrk="1" hangingPunct="1">
              <a:buFont typeface="+mj-lt"/>
              <a:buAutoNum type="arabicPeriod"/>
              <a:defRPr/>
            </a:pPr>
            <a:r>
              <a:rPr lang="es-MX" altLang="es-SV" b="1" dirty="0">
                <a:ea typeface="ＭＳ Ｐゴシック" panose="020B0600070205080204" pitchFamily="34" charset="-128"/>
              </a:rPr>
              <a:t>Procedimiento de muestreo.</a:t>
            </a:r>
            <a:br>
              <a:rPr lang="es-MX" altLang="es-SV" b="1" dirty="0">
                <a:ea typeface="ＭＳ Ｐゴシック" panose="020B0600070205080204" pitchFamily="34" charset="-128"/>
              </a:rPr>
            </a:br>
            <a:r>
              <a:rPr lang="es-MX" altLang="es-SV" sz="2400" i="1" dirty="0">
                <a:ea typeface="ＭＳ Ｐゴシック" panose="020B0600070205080204" pitchFamily="34" charset="-128"/>
              </a:rPr>
              <a:t>¿Cómo debe llevarse a cabo la selección de los participantes en la muestra?</a:t>
            </a:r>
          </a:p>
        </p:txBody>
      </p:sp>
      <p:sp>
        <p:nvSpPr>
          <p:cNvPr id="8806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10000"/>
              </a:spcBef>
              <a:spcAft>
                <a:spcPct val="10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4pPr>
            <a:lvl5pPr marL="20574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spcAft>
                <a:spcPct val="0"/>
              </a:spcAft>
              <a:buClrTx/>
              <a:buSzTx/>
              <a:buFontTx/>
              <a:buNone/>
            </a:pPr>
            <a:r>
              <a:rPr lang="en-US" altLang="es-SV" sz="1200"/>
              <a:t>		 					 	       4-</a:t>
            </a:r>
            <a:fld id="{F7910E7E-F5F7-499D-BB6F-0742822167FC}" type="slidenum">
              <a:rPr lang="en-US" altLang="es-SV" sz="1200" smtClean="0"/>
              <a:pPr>
                <a:spcBef>
                  <a:spcPct val="0"/>
                </a:spcBef>
                <a:spcAft>
                  <a:spcPct val="0"/>
                </a:spcAft>
                <a:buClrTx/>
                <a:buSzTx/>
                <a:buFontTx/>
                <a:buNone/>
              </a:pPr>
              <a:t>39</a:t>
            </a:fld>
            <a:endParaRPr lang="en-US" altLang="es-SV" sz="1200"/>
          </a:p>
        </p:txBody>
      </p:sp>
    </p:spTree>
    <p:extLst>
      <p:ext uri="{BB962C8B-B14F-4D97-AF65-F5344CB8AC3E}">
        <p14:creationId xmlns:p14="http://schemas.microsoft.com/office/powerpoint/2010/main" val="97774810"/>
      </p:ext>
    </p:extLst>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Definición</a:t>
            </a:r>
          </a:p>
        </p:txBody>
      </p:sp>
      <p:sp>
        <p:nvSpPr>
          <p:cNvPr id="3" name="Content Placeholder 2"/>
          <p:cNvSpPr>
            <a:spLocks noGrp="1"/>
          </p:cNvSpPr>
          <p:nvPr>
            <p:ph sz="quarter" idx="1"/>
          </p:nvPr>
        </p:nvSpPr>
        <p:spPr/>
        <p:txBody>
          <a:bodyPr/>
          <a:lstStyle/>
          <a:p>
            <a:r>
              <a:rPr lang="es-ES_tradnl" sz="3600" dirty="0"/>
              <a:t>Consiste en el diseño, recopilación, análisis y el reporte de la información y de los datos relevantes del mercado para una situación específica a la que se enfrenta la empresa.</a:t>
            </a:r>
          </a:p>
          <a:p>
            <a:pPr lvl="1"/>
            <a:r>
              <a:rPr lang="es-ES_tradnl" sz="2400" dirty="0"/>
              <a:t>Philip </a:t>
            </a:r>
            <a:r>
              <a:rPr lang="es-ES_tradnl" sz="2400" dirty="0" err="1"/>
              <a:t>Kotler</a:t>
            </a:r>
            <a:r>
              <a:rPr lang="es-ES_tradnl" sz="2400" dirty="0"/>
              <a:t> y Kevin </a:t>
            </a:r>
            <a:r>
              <a:rPr lang="es-ES_tradnl" sz="2400" dirty="0" err="1"/>
              <a:t>Keller</a:t>
            </a:r>
            <a:endParaRPr lang="es-ES_tradnl" sz="2400" dirty="0"/>
          </a:p>
        </p:txBody>
      </p:sp>
      <p:pic>
        <p:nvPicPr>
          <p:cNvPr id="64514" name="Picture 2" descr="http://t2.gstatic.com/images?q=tbn:ANd9GcSwPHN3GUVsrNXePBzkVq2wgZaSQ21raGkLQCaxeWz7vMdCVKKiqA"/>
          <p:cNvPicPr>
            <a:picLocks noChangeAspect="1" noChangeArrowheads="1"/>
          </p:cNvPicPr>
          <p:nvPr/>
        </p:nvPicPr>
        <p:blipFill>
          <a:blip r:embed="rId2" cstate="print"/>
          <a:srcRect/>
          <a:stretch>
            <a:fillRect/>
          </a:stretch>
        </p:blipFill>
        <p:spPr bwMode="auto">
          <a:xfrm>
            <a:off x="5903640" y="4701688"/>
            <a:ext cx="3240360" cy="2156312"/>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ES_tradnl" dirty="0"/>
              <a:t>¿Qué dice la Biblia…?</a:t>
            </a:r>
          </a:p>
        </p:txBody>
      </p:sp>
      <p:sp>
        <p:nvSpPr>
          <p:cNvPr id="5" name="Content Placeholder 4"/>
          <p:cNvSpPr>
            <a:spLocks noGrp="1"/>
          </p:cNvSpPr>
          <p:nvPr>
            <p:ph sz="quarter" idx="1"/>
          </p:nvPr>
        </p:nvSpPr>
        <p:spPr>
          <a:xfrm>
            <a:off x="179512" y="1589566"/>
            <a:ext cx="4824536" cy="5151801"/>
          </a:xfrm>
        </p:spPr>
        <p:txBody>
          <a:bodyPr>
            <a:normAutofit/>
          </a:bodyPr>
          <a:lstStyle/>
          <a:p>
            <a:r>
              <a:rPr lang="es-ES_tradnl" sz="3000" dirty="0"/>
              <a:t>“Y llegaron hasta el arroyo de </a:t>
            </a:r>
            <a:r>
              <a:rPr lang="es-ES_tradnl" sz="3000" dirty="0" err="1"/>
              <a:t>Escol</a:t>
            </a:r>
            <a:r>
              <a:rPr lang="es-ES_tradnl" sz="3000" dirty="0"/>
              <a:t>, y de allí cortaron un sarmiento con un racimo de uvas, el cual trajeron dos en un palo, y de las granadas y de los higos.”</a:t>
            </a:r>
          </a:p>
          <a:p>
            <a:pPr lvl="1"/>
            <a:r>
              <a:rPr lang="es-ES_tradnl" dirty="0"/>
              <a:t>Números 13:23</a:t>
            </a:r>
          </a:p>
          <a:p>
            <a:endParaRPr lang="es-ES_tradnl" dirty="0"/>
          </a:p>
        </p:txBody>
      </p:sp>
      <p:pic>
        <p:nvPicPr>
          <p:cNvPr id="7" name="Picture 4" descr="http://4.bp.blogspot.com/_oKwxGIw5_3w/TC0CzVG73xI/AAAAAAAABks/U7wMGP11IpA/s1600/Cana%C3%A1n.jpg"/>
          <p:cNvPicPr>
            <a:picLocks noGrp="1" noChangeAspect="1" noChangeArrowheads="1"/>
          </p:cNvPicPr>
          <p:nvPr>
            <p:ph sz="quarter" idx="2"/>
          </p:nvPr>
        </p:nvPicPr>
        <p:blipFill>
          <a:blip r:embed="rId2" cstate="print"/>
          <a:stretch>
            <a:fillRect/>
          </a:stretch>
        </p:blipFill>
        <p:spPr bwMode="auto">
          <a:xfrm>
            <a:off x="5111471" y="1844824"/>
            <a:ext cx="3686972" cy="4464496"/>
          </a:xfrm>
          <a:prstGeom prst="rect">
            <a:avLst/>
          </a:prstGeom>
          <a:noFill/>
        </p:spPr>
      </p:pic>
    </p:spTree>
    <p:extLst>
      <p:ext uri="{BB962C8B-B14F-4D97-AF65-F5344CB8AC3E}">
        <p14:creationId xmlns:p14="http://schemas.microsoft.com/office/powerpoint/2010/main" val="36320801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r>
              <a:rPr lang="es-ES" altLang="es-SV">
                <a:ea typeface="ＭＳ Ｐゴシック" panose="020B0600070205080204" pitchFamily="34" charset="-128"/>
              </a:rPr>
              <a:t>MÉTODOS DE CONTACTO</a:t>
            </a:r>
            <a:endParaRPr lang="es-MX" altLang="es-SV">
              <a:ea typeface="ＭＳ Ｐゴシック" panose="020B0600070205080204" pitchFamily="34" charset="-128"/>
            </a:endParaRPr>
          </a:p>
        </p:txBody>
      </p:sp>
      <p:sp>
        <p:nvSpPr>
          <p:cNvPr id="9011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10000"/>
              </a:spcBef>
              <a:spcAft>
                <a:spcPct val="10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4pPr>
            <a:lvl5pPr marL="20574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spcAft>
                <a:spcPct val="0"/>
              </a:spcAft>
              <a:buClrTx/>
              <a:buSzTx/>
              <a:buFontTx/>
              <a:buNone/>
            </a:pPr>
            <a:r>
              <a:rPr lang="en-US" altLang="es-SV" sz="1200" dirty="0"/>
              <a:t>							 	      </a:t>
            </a:r>
          </a:p>
        </p:txBody>
      </p:sp>
      <p:sp>
        <p:nvSpPr>
          <p:cNvPr id="90115" name="Content Placeholder 1"/>
          <p:cNvSpPr>
            <a:spLocks noGrp="1"/>
          </p:cNvSpPr>
          <p:nvPr>
            <p:ph sz="quarter" idx="1"/>
          </p:nvPr>
        </p:nvSpPr>
        <p:spPr/>
        <p:txBody>
          <a:bodyPr/>
          <a:lstStyle/>
          <a:p>
            <a:r>
              <a:rPr lang="es-SV" altLang="es-SV" dirty="0">
                <a:ea typeface="ＭＳ Ｐゴシック" panose="020B0600070205080204" pitchFamily="34" charset="-128"/>
              </a:rPr>
              <a:t>Cuestionario por correo.</a:t>
            </a:r>
          </a:p>
          <a:p>
            <a:r>
              <a:rPr lang="es-SV" altLang="es-SV" dirty="0">
                <a:ea typeface="ＭＳ Ｐゴシック" panose="020B0600070205080204" pitchFamily="34" charset="-128"/>
              </a:rPr>
              <a:t>Entrevista telefónica</a:t>
            </a:r>
          </a:p>
          <a:p>
            <a:r>
              <a:rPr lang="es-SV" altLang="es-SV" dirty="0">
                <a:ea typeface="ＭＳ Ｐゴシック" panose="020B0600070205080204" pitchFamily="34" charset="-128"/>
              </a:rPr>
              <a:t>Entrevista Personal</a:t>
            </a:r>
          </a:p>
          <a:p>
            <a:r>
              <a:rPr lang="es-SV" altLang="es-SV" dirty="0">
                <a:ea typeface="ＭＳ Ｐゴシック" panose="020B0600070205080204" pitchFamily="34" charset="-128"/>
              </a:rPr>
              <a:t>Entrevista Online</a:t>
            </a:r>
          </a:p>
        </p:txBody>
      </p:sp>
      <p:pic>
        <p:nvPicPr>
          <p:cNvPr id="10244" name="Picture 4" descr="Image result for encuestas on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3276228"/>
            <a:ext cx="4775696" cy="3581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028005"/>
      </p:ext>
    </p:extLst>
  </p:cSld>
  <p:clrMapOvr>
    <a:masterClrMapping/>
  </p:clrMapOvr>
  <p:transition>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normAutofit fontScale="90000"/>
          </a:bodyPr>
          <a:lstStyle/>
          <a:p>
            <a:r>
              <a:rPr lang="es-SV" altLang="es-SV">
                <a:ea typeface="ＭＳ Ｐゴシック" panose="020B0600070205080204" pitchFamily="34" charset="-128"/>
              </a:rPr>
              <a:t>Caso Del Monte: Comunidad “Adoro a mi perro”</a:t>
            </a:r>
          </a:p>
        </p:txBody>
      </p:sp>
      <p:sp>
        <p:nvSpPr>
          <p:cNvPr id="94211" name="Content Placeholder 2"/>
          <p:cNvSpPr>
            <a:spLocks noGrp="1"/>
          </p:cNvSpPr>
          <p:nvPr>
            <p:ph sz="half" idx="1"/>
          </p:nvPr>
        </p:nvSpPr>
        <p:spPr>
          <a:xfrm>
            <a:off x="228600" y="1809750"/>
            <a:ext cx="4152900" cy="4572000"/>
          </a:xfrm>
        </p:spPr>
        <p:txBody>
          <a:bodyPr/>
          <a:lstStyle/>
          <a:p>
            <a:r>
              <a:rPr lang="es-SV" altLang="es-SV">
                <a:ea typeface="ＭＳ Ｐゴシック" panose="020B0600070205080204" pitchFamily="34" charset="-128"/>
              </a:rPr>
              <a:t>Comunidad Online de 400 miembros.</a:t>
            </a:r>
          </a:p>
          <a:p>
            <a:r>
              <a:rPr lang="es-SV" altLang="es-SV">
                <a:ea typeface="ＭＳ Ｐゴシック" panose="020B0600070205080204" pitchFamily="34" charset="-128"/>
              </a:rPr>
              <a:t>Nuevo desayuno para perros.</a:t>
            </a:r>
          </a:p>
          <a:p>
            <a:r>
              <a:rPr lang="es-SV" altLang="es-SV">
                <a:ea typeface="ＭＳ Ｐゴシック" panose="020B0600070205080204" pitchFamily="34" charset="-128"/>
              </a:rPr>
              <a:t>Alimento con sabor a huevo y tocino.</a:t>
            </a:r>
          </a:p>
          <a:p>
            <a:r>
              <a:rPr lang="es-SV" altLang="es-SV">
                <a:ea typeface="ＭＳ Ｐゴシック" panose="020B0600070205080204" pitchFamily="34" charset="-128"/>
              </a:rPr>
              <a:t>Vitaminas y minerales.</a:t>
            </a:r>
          </a:p>
          <a:p>
            <a:endParaRPr lang="es-SV" altLang="es-SV">
              <a:ea typeface="ＭＳ Ｐゴシック" panose="020B0600070205080204" pitchFamily="34" charset="-128"/>
            </a:endParaRPr>
          </a:p>
        </p:txBody>
      </p:sp>
      <p:sp>
        <p:nvSpPr>
          <p:cNvPr id="94212"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10000"/>
              </a:spcBef>
              <a:spcAft>
                <a:spcPct val="10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4pPr>
            <a:lvl5pPr marL="20574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spcAft>
                <a:spcPct val="0"/>
              </a:spcAft>
              <a:buClrTx/>
              <a:buSzTx/>
              <a:buFontTx/>
              <a:buNone/>
            </a:pPr>
            <a:r>
              <a:rPr lang="en-US" altLang="es-SV" sz="1200"/>
              <a:t>								       4-</a:t>
            </a:r>
            <a:fld id="{80AC7236-9545-4AF7-8E02-E1D8B7FAC1A3}" type="slidenum">
              <a:rPr lang="en-US" altLang="es-SV" sz="1200" smtClean="0"/>
              <a:pPr>
                <a:spcBef>
                  <a:spcPct val="0"/>
                </a:spcBef>
                <a:spcAft>
                  <a:spcPct val="0"/>
                </a:spcAft>
                <a:buClrTx/>
                <a:buSzTx/>
                <a:buFontTx/>
                <a:buNone/>
              </a:pPr>
              <a:t>42</a:t>
            </a:fld>
            <a:endParaRPr lang="en-US" altLang="es-SV" sz="1200"/>
          </a:p>
        </p:txBody>
      </p:sp>
      <p:pic>
        <p:nvPicPr>
          <p:cNvPr id="94213" name="Picture 2" descr="Image result for Snausage Breakfast Bites"/>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362450" y="1676400"/>
            <a:ext cx="4095750" cy="4095750"/>
          </a:xfrm>
          <a:noFill/>
        </p:spPr>
      </p:pic>
    </p:spTree>
    <p:extLst>
      <p:ext uri="{BB962C8B-B14F-4D97-AF65-F5344CB8AC3E}">
        <p14:creationId xmlns:p14="http://schemas.microsoft.com/office/powerpoint/2010/main" val="26057498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es-SV" altLang="es-SV">
                <a:ea typeface="ＭＳ Ｐゴシック" panose="020B0600070205080204" pitchFamily="34" charset="-128"/>
              </a:rPr>
              <a:t>Fases 3 y 4</a:t>
            </a:r>
          </a:p>
        </p:txBody>
      </p:sp>
      <p:sp>
        <p:nvSpPr>
          <p:cNvPr id="95235" name="Text Placeholder 5"/>
          <p:cNvSpPr>
            <a:spLocks noGrp="1"/>
          </p:cNvSpPr>
          <p:nvPr>
            <p:ph type="body" idx="1"/>
          </p:nvPr>
        </p:nvSpPr>
        <p:spPr/>
        <p:txBody>
          <a:bodyPr>
            <a:normAutofit lnSpcReduction="10000"/>
          </a:bodyPr>
          <a:lstStyle/>
          <a:p>
            <a:r>
              <a:rPr lang="es-SV" altLang="es-SV">
                <a:ea typeface="ＭＳ Ｐゴシック" panose="020B0600070205080204" pitchFamily="34" charset="-128"/>
              </a:rPr>
              <a:t>3. RECOPILACIÓN DE LA INFORMACIÓN</a:t>
            </a:r>
          </a:p>
        </p:txBody>
      </p:sp>
      <p:sp>
        <p:nvSpPr>
          <p:cNvPr id="95236" name="Content Placeholder 6"/>
          <p:cNvSpPr>
            <a:spLocks noGrp="1"/>
          </p:cNvSpPr>
          <p:nvPr>
            <p:ph sz="half" idx="2"/>
          </p:nvPr>
        </p:nvSpPr>
        <p:spPr/>
        <p:txBody>
          <a:bodyPr>
            <a:normAutofit fontScale="92500" lnSpcReduction="10000"/>
          </a:bodyPr>
          <a:lstStyle/>
          <a:p>
            <a:r>
              <a:rPr lang="es-SV" altLang="es-SV">
                <a:ea typeface="ＭＳ Ｐゴシック" panose="020B0600070205080204" pitchFamily="34" charset="-128"/>
              </a:rPr>
              <a:t>Es la más cara y susceptible de errores.</a:t>
            </a:r>
          </a:p>
          <a:p>
            <a:r>
              <a:rPr lang="es-SV" altLang="es-SV">
                <a:ea typeface="ＭＳ Ｐゴシック" panose="020B0600070205080204" pitchFamily="34" charset="-128"/>
              </a:rPr>
              <a:t>Sujetos no se encuentran</a:t>
            </a:r>
          </a:p>
          <a:p>
            <a:r>
              <a:rPr lang="es-SV" altLang="es-SV">
                <a:ea typeface="ＭＳ Ｐゴシック" panose="020B0600070205080204" pitchFamily="34" charset="-128"/>
              </a:rPr>
              <a:t>Se niegan a colaborar</a:t>
            </a:r>
          </a:p>
          <a:p>
            <a:r>
              <a:rPr lang="es-SV" altLang="es-SV">
                <a:ea typeface="ＭＳ Ｐゴシック" panose="020B0600070205080204" pitchFamily="34" charset="-128"/>
              </a:rPr>
              <a:t>Respuestas parciales o deshonestas.</a:t>
            </a:r>
          </a:p>
          <a:p>
            <a:r>
              <a:rPr lang="es-SV" altLang="es-SV">
                <a:ea typeface="ＭＳ Ｐゴシック" panose="020B0600070205080204" pitchFamily="34" charset="-128"/>
              </a:rPr>
              <a:t>Influencia del encuestador.</a:t>
            </a:r>
          </a:p>
        </p:txBody>
      </p:sp>
      <p:sp>
        <p:nvSpPr>
          <p:cNvPr id="95237" name="Text Placeholder 7"/>
          <p:cNvSpPr>
            <a:spLocks noGrp="1"/>
          </p:cNvSpPr>
          <p:nvPr>
            <p:ph type="body" sz="quarter" idx="3"/>
          </p:nvPr>
        </p:nvSpPr>
        <p:spPr/>
        <p:txBody>
          <a:bodyPr>
            <a:normAutofit/>
          </a:bodyPr>
          <a:lstStyle/>
          <a:p>
            <a:r>
              <a:rPr lang="es-SV" altLang="es-SV">
                <a:ea typeface="ＭＳ Ｐゴシック" panose="020B0600070205080204" pitchFamily="34" charset="-128"/>
              </a:rPr>
              <a:t>4. ANÁLISIS DE LA INFORMACIÓN</a:t>
            </a:r>
          </a:p>
        </p:txBody>
      </p:sp>
      <p:sp>
        <p:nvSpPr>
          <p:cNvPr id="95238" name="Content Placeholder 8"/>
          <p:cNvSpPr>
            <a:spLocks noGrp="1"/>
          </p:cNvSpPr>
          <p:nvPr>
            <p:ph sz="quarter" idx="4"/>
          </p:nvPr>
        </p:nvSpPr>
        <p:spPr/>
        <p:txBody>
          <a:bodyPr/>
          <a:lstStyle/>
          <a:p>
            <a:r>
              <a:rPr lang="es-SV" altLang="es-SV">
                <a:ea typeface="ＭＳ Ｐゴシック" panose="020B0600070205080204" pitchFamily="34" charset="-128"/>
              </a:rPr>
              <a:t>Formular conclusiones.</a:t>
            </a:r>
          </a:p>
          <a:p>
            <a:r>
              <a:rPr lang="es-SV" altLang="es-SV">
                <a:ea typeface="ＭＳ Ｐゴシック" panose="020B0600070205080204" pitchFamily="34" charset="-128"/>
              </a:rPr>
              <a:t>Tabulación de datos.</a:t>
            </a:r>
          </a:p>
          <a:p>
            <a:endParaRPr lang="es-SV" altLang="es-SV">
              <a:ea typeface="ＭＳ Ｐゴシック" panose="020B0600070205080204" pitchFamily="34" charset="-128"/>
            </a:endParaRPr>
          </a:p>
        </p:txBody>
      </p:sp>
      <p:sp>
        <p:nvSpPr>
          <p:cNvPr id="95239"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10000"/>
              </a:spcBef>
              <a:spcAft>
                <a:spcPct val="10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4pPr>
            <a:lvl5pPr marL="20574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spcAft>
                <a:spcPct val="0"/>
              </a:spcAft>
              <a:buClrTx/>
              <a:buSzTx/>
              <a:buFontTx/>
              <a:buNone/>
            </a:pPr>
            <a:r>
              <a:rPr lang="en-US" altLang="es-SV" sz="1400"/>
              <a:t>.</a:t>
            </a:r>
          </a:p>
        </p:txBody>
      </p:sp>
    </p:spTree>
    <p:extLst>
      <p:ext uri="{BB962C8B-B14F-4D97-AF65-F5344CB8AC3E}">
        <p14:creationId xmlns:p14="http://schemas.microsoft.com/office/powerpoint/2010/main" val="3632912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normAutofit fontScale="90000"/>
          </a:bodyPr>
          <a:lstStyle/>
          <a:p>
            <a:r>
              <a:rPr lang="es-SV" altLang="es-SV">
                <a:ea typeface="ＭＳ Ｐゴシック" panose="020B0600070205080204" pitchFamily="34" charset="-128"/>
              </a:rPr>
              <a:t>Fase 5: Presentación de Conclusiones</a:t>
            </a:r>
          </a:p>
        </p:txBody>
      </p:sp>
      <p:sp>
        <p:nvSpPr>
          <p:cNvPr id="96259" name="Content Placeholder 2"/>
          <p:cNvSpPr>
            <a:spLocks noGrp="1"/>
          </p:cNvSpPr>
          <p:nvPr>
            <p:ph sz="quarter" idx="1"/>
          </p:nvPr>
        </p:nvSpPr>
        <p:spPr/>
        <p:txBody>
          <a:bodyPr/>
          <a:lstStyle/>
          <a:p>
            <a:r>
              <a:rPr lang="es-SV" altLang="es-SV" sz="3200" dirty="0">
                <a:ea typeface="ＭＳ Ｐゴシック" panose="020B0600070205080204" pitchFamily="34" charset="-128"/>
              </a:rPr>
              <a:t>Es la penúltima fase del proceso.</a:t>
            </a:r>
          </a:p>
          <a:p>
            <a:r>
              <a:rPr lang="es-SV" altLang="es-SV" sz="3200" dirty="0">
                <a:ea typeface="ＭＳ Ｐゴシック" panose="020B0600070205080204" pitchFamily="34" charset="-128"/>
              </a:rPr>
              <a:t>Resultados que tienen relevancia para los problemas planteados.</a:t>
            </a:r>
          </a:p>
          <a:p>
            <a:endParaRPr lang="es-SV" altLang="es-SV" dirty="0">
              <a:ea typeface="ＭＳ Ｐゴシック" panose="020B0600070205080204" pitchFamily="34" charset="-128"/>
            </a:endParaRPr>
          </a:p>
        </p:txBody>
      </p:sp>
      <p:pic>
        <p:nvPicPr>
          <p:cNvPr id="7" name="Picture 2" descr="Image result for conclusiones y recomendaciones"/>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bwMode="auto">
          <a:xfrm>
            <a:off x="5202227" y="2276872"/>
            <a:ext cx="3715613" cy="374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0810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ES_tradnl" dirty="0"/>
              <a:t>¿Qué dice la Biblia…?</a:t>
            </a:r>
          </a:p>
        </p:txBody>
      </p:sp>
      <p:sp>
        <p:nvSpPr>
          <p:cNvPr id="6" name="Content Placeholder 5"/>
          <p:cNvSpPr>
            <a:spLocks noGrp="1"/>
          </p:cNvSpPr>
          <p:nvPr>
            <p:ph sz="quarter" idx="1"/>
          </p:nvPr>
        </p:nvSpPr>
        <p:spPr/>
        <p:txBody>
          <a:bodyPr>
            <a:normAutofit/>
          </a:bodyPr>
          <a:lstStyle/>
          <a:p>
            <a:r>
              <a:rPr lang="es-ES_tradnl" sz="3200" dirty="0"/>
              <a:t>“Y volvieron de </a:t>
            </a:r>
            <a:r>
              <a:rPr lang="es-ES_tradnl" sz="3200" b="1" i="1" dirty="0"/>
              <a:t>reconocer la tierra </a:t>
            </a:r>
            <a:r>
              <a:rPr lang="es-ES_tradnl" sz="3200" dirty="0"/>
              <a:t>al fin de cuarenta días. Y anduvieron y vinieron a Moisés y a Aarón, y a toda la congregación de los hijos de Israel, en el desierto de </a:t>
            </a:r>
            <a:r>
              <a:rPr lang="es-ES_tradnl" sz="3200" dirty="0" err="1"/>
              <a:t>Parán</a:t>
            </a:r>
            <a:r>
              <a:rPr lang="es-ES_tradnl" sz="3200" dirty="0"/>
              <a:t>, en </a:t>
            </a:r>
            <a:r>
              <a:rPr lang="es-ES_tradnl" sz="3200" dirty="0" err="1"/>
              <a:t>Cades</a:t>
            </a:r>
            <a:r>
              <a:rPr lang="es-ES_tradnl" sz="3200" dirty="0"/>
              <a:t>, y </a:t>
            </a:r>
            <a:r>
              <a:rPr lang="es-ES_tradnl" sz="3200" b="1" i="1" dirty="0"/>
              <a:t>dieron la información</a:t>
            </a:r>
            <a:r>
              <a:rPr lang="es-ES_tradnl" sz="3200" dirty="0"/>
              <a:t> a ellos y a toda la congregación, y les mostraron el fruto de la tierra.”</a:t>
            </a:r>
          </a:p>
          <a:p>
            <a:pPr lvl="2"/>
            <a:r>
              <a:rPr lang="es-ES_tradnl" sz="2600" dirty="0"/>
              <a:t>Números 13:25-26</a:t>
            </a:r>
          </a:p>
        </p:txBody>
      </p:sp>
    </p:spTree>
    <p:extLst>
      <p:ext uri="{BB962C8B-B14F-4D97-AF65-F5344CB8AC3E}">
        <p14:creationId xmlns:p14="http://schemas.microsoft.com/office/powerpoint/2010/main" val="12131611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r>
              <a:rPr lang="es-SV" altLang="es-SV">
                <a:ea typeface="ＭＳ Ｐゴシック" panose="020B0600070205080204" pitchFamily="34" charset="-128"/>
              </a:rPr>
              <a:t>Conclusiones caso AA</a:t>
            </a:r>
          </a:p>
        </p:txBody>
      </p:sp>
      <p:sp>
        <p:nvSpPr>
          <p:cNvPr id="97283" name="Content Placeholder 5"/>
          <p:cNvSpPr>
            <a:spLocks noGrp="1"/>
          </p:cNvSpPr>
          <p:nvPr>
            <p:ph idx="1"/>
          </p:nvPr>
        </p:nvSpPr>
        <p:spPr>
          <a:xfrm>
            <a:off x="228600" y="1600200"/>
            <a:ext cx="8229600" cy="4953000"/>
          </a:xfrm>
        </p:spPr>
        <p:txBody>
          <a:bodyPr/>
          <a:lstStyle/>
          <a:p>
            <a:pPr lvl="1"/>
            <a:r>
              <a:rPr lang="es-SV" altLang="es-SV">
                <a:ea typeface="ＭＳ Ｐゴシック" panose="020B0600070205080204" pitchFamily="34" charset="-128"/>
              </a:rPr>
              <a:t>Los pasajeros </a:t>
            </a:r>
            <a:r>
              <a:rPr lang="es-SV" altLang="es-SV" b="1" i="1">
                <a:ea typeface="ＭＳ Ｐゴシック" panose="020B0600070205080204" pitchFamily="34" charset="-128"/>
              </a:rPr>
              <a:t>están interesados </a:t>
            </a:r>
            <a:r>
              <a:rPr lang="es-SV" altLang="es-SV">
                <a:ea typeface="ＭＳ Ｐゴシック" panose="020B0600070205080204" pitchFamily="34" charset="-128"/>
              </a:rPr>
              <a:t>en el servicio de internet.</a:t>
            </a:r>
          </a:p>
          <a:p>
            <a:pPr lvl="1"/>
            <a:r>
              <a:rPr lang="es-SV" altLang="es-SV">
                <a:ea typeface="ＭＳ Ｐゴシック" panose="020B0600070205080204" pitchFamily="34" charset="-128"/>
              </a:rPr>
              <a:t>Razón: </a:t>
            </a:r>
            <a:r>
              <a:rPr lang="es-SV" altLang="es-SV" b="1" i="1">
                <a:ea typeface="ＭＳ Ｐゴシック" panose="020B0600070205080204" pitchFamily="34" charset="-128"/>
              </a:rPr>
              <a:t>estar conectados </a:t>
            </a:r>
            <a:r>
              <a:rPr lang="es-SV" altLang="es-SV">
                <a:ea typeface="ＭＳ Ｐゴシック" panose="020B0600070205080204" pitchFamily="34" charset="-128"/>
              </a:rPr>
              <a:t>con  familiares y colegas y navegar en la Web.</a:t>
            </a:r>
          </a:p>
        </p:txBody>
      </p:sp>
      <p:sp>
        <p:nvSpPr>
          <p:cNvPr id="97284"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10000"/>
              </a:spcBef>
              <a:spcAft>
                <a:spcPct val="10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4pPr>
            <a:lvl5pPr marL="20574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spcAft>
                <a:spcPct val="0"/>
              </a:spcAft>
              <a:buClrTx/>
              <a:buSzTx/>
              <a:buFontTx/>
              <a:buNone/>
            </a:pPr>
            <a:r>
              <a:rPr lang="en-US" altLang="es-SV" sz="1200"/>
              <a:t>								       4-</a:t>
            </a:r>
            <a:fld id="{CB14EBD8-AF02-4595-AB05-621504D52F8F}" type="slidenum">
              <a:rPr lang="en-US" altLang="es-SV" sz="1200" smtClean="0"/>
              <a:pPr>
                <a:spcBef>
                  <a:spcPct val="0"/>
                </a:spcBef>
                <a:spcAft>
                  <a:spcPct val="0"/>
                </a:spcAft>
                <a:buClrTx/>
                <a:buSzTx/>
                <a:buFontTx/>
                <a:buNone/>
              </a:pPr>
              <a:t>46</a:t>
            </a:fld>
            <a:endParaRPr lang="en-US" altLang="es-SV" sz="1200"/>
          </a:p>
        </p:txBody>
      </p:sp>
      <p:pic>
        <p:nvPicPr>
          <p:cNvPr id="97285" name="Picture 2" descr="Image result for conectados en internet en av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3506788"/>
            <a:ext cx="484505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16871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10000"/>
              </a:spcBef>
              <a:spcAft>
                <a:spcPct val="10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4pPr>
            <a:lvl5pPr marL="20574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spcAft>
                <a:spcPct val="0"/>
              </a:spcAft>
              <a:buClrTx/>
              <a:buSzTx/>
              <a:buFontTx/>
              <a:buNone/>
            </a:pPr>
            <a:r>
              <a:rPr lang="en-US" altLang="es-SV" sz="1200"/>
              <a:t>	</a:t>
            </a:r>
          </a:p>
        </p:txBody>
      </p:sp>
      <p:sp>
        <p:nvSpPr>
          <p:cNvPr id="99331" name="Content Placeholder 2"/>
          <p:cNvSpPr>
            <a:spLocks noGrp="1"/>
          </p:cNvSpPr>
          <p:nvPr>
            <p:ph idx="4294967295"/>
          </p:nvPr>
        </p:nvSpPr>
        <p:spPr>
          <a:xfrm>
            <a:off x="571500" y="533400"/>
            <a:ext cx="7924800" cy="4572000"/>
          </a:xfrm>
        </p:spPr>
        <p:txBody>
          <a:bodyPr/>
          <a:lstStyle/>
          <a:p>
            <a:pPr lvl="1"/>
            <a:r>
              <a:rPr lang="es-SV" altLang="es-SV">
                <a:ea typeface="ＭＳ Ｐゴシック" panose="020B0600070205080204" pitchFamily="34" charset="-128"/>
              </a:rPr>
              <a:t>Las empresas pueden </a:t>
            </a:r>
            <a:r>
              <a:rPr lang="es-SV" altLang="es-SV" b="1" i="1">
                <a:ea typeface="ＭＳ Ｐゴシック" panose="020B0600070205080204" pitchFamily="34" charset="-128"/>
              </a:rPr>
              <a:t>absorber el costo</a:t>
            </a:r>
            <a:r>
              <a:rPr lang="es-SV" altLang="es-SV">
                <a:ea typeface="ＭＳ Ｐゴシック" panose="020B0600070205080204" pitchFamily="34" charset="-128"/>
              </a:rPr>
              <a:t>.</a:t>
            </a:r>
          </a:p>
          <a:p>
            <a:pPr lvl="1"/>
            <a:r>
              <a:rPr lang="es-SV" altLang="es-SV">
                <a:ea typeface="ＭＳ Ｐゴシック" panose="020B0600070205080204" pitchFamily="34" charset="-128"/>
              </a:rPr>
              <a:t>El </a:t>
            </a:r>
            <a:r>
              <a:rPr lang="es-SV" altLang="es-SV" b="1" i="1">
                <a:ea typeface="ＭＳ Ｐゴシック" panose="020B0600070205080204" pitchFamily="34" charset="-128"/>
              </a:rPr>
              <a:t>50% </a:t>
            </a:r>
            <a:r>
              <a:rPr lang="es-SV" altLang="es-SV">
                <a:ea typeface="ＭＳ Ｐゴシック" panose="020B0600070205080204" pitchFamily="34" charset="-128"/>
              </a:rPr>
              <a:t>de los pasajeros pagarían $25 por el servicio. Si el precio baja a $15, el </a:t>
            </a:r>
            <a:r>
              <a:rPr lang="es-SV" altLang="es-SV" b="1" i="1">
                <a:ea typeface="ＭＳ Ｐゴシック" panose="020B0600070205080204" pitchFamily="34" charset="-128"/>
              </a:rPr>
              <a:t>60% </a:t>
            </a:r>
            <a:r>
              <a:rPr lang="es-SV" altLang="es-SV">
                <a:ea typeface="ＭＳ Ｐゴシック" panose="020B0600070205080204" pitchFamily="34" charset="-128"/>
              </a:rPr>
              <a:t>estaría interesado.</a:t>
            </a:r>
          </a:p>
          <a:p>
            <a:pPr lvl="1"/>
            <a:r>
              <a:rPr lang="es-SV" altLang="es-SV">
                <a:ea typeface="ＭＳ Ｐゴシック" panose="020B0600070205080204" pitchFamily="34" charset="-128"/>
              </a:rPr>
              <a:t>Reforzaría la imagen pública de AA como </a:t>
            </a:r>
            <a:r>
              <a:rPr lang="es-SV" altLang="es-SV" b="1" i="1">
                <a:ea typeface="ＭＳ Ｐゴシック" panose="020B0600070205080204" pitchFamily="34" charset="-128"/>
              </a:rPr>
              <a:t>innovadora y progresista. </a:t>
            </a:r>
          </a:p>
          <a:p>
            <a:endParaRPr lang="es-SV" altLang="es-SV">
              <a:ea typeface="ＭＳ Ｐゴシック" panose="020B0600070205080204" pitchFamily="34" charset="-128"/>
            </a:endParaRPr>
          </a:p>
        </p:txBody>
      </p:sp>
      <p:pic>
        <p:nvPicPr>
          <p:cNvPr id="99332" name="Picture 2" descr="Image result for conectados en internet en av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6888" y="3913188"/>
            <a:ext cx="5548312" cy="294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221382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2"/>
          <p:cNvSpPr>
            <a:spLocks noGrp="1"/>
          </p:cNvSpPr>
          <p:nvPr>
            <p:ph type="title"/>
          </p:nvPr>
        </p:nvSpPr>
        <p:spPr/>
        <p:txBody>
          <a:bodyPr/>
          <a:lstStyle/>
          <a:p>
            <a:r>
              <a:rPr lang="es-SV" altLang="es-SV">
                <a:ea typeface="ＭＳ Ｐゴシック" panose="020B0600070205080204" pitchFamily="34" charset="-128"/>
              </a:rPr>
              <a:t>Fase 6: Toma de Decisiones</a:t>
            </a:r>
          </a:p>
        </p:txBody>
      </p:sp>
      <p:sp>
        <p:nvSpPr>
          <p:cNvPr id="100355" name="Content Placeholder 3"/>
          <p:cNvSpPr>
            <a:spLocks noGrp="1"/>
          </p:cNvSpPr>
          <p:nvPr>
            <p:ph idx="1"/>
          </p:nvPr>
        </p:nvSpPr>
        <p:spPr/>
        <p:txBody>
          <a:bodyPr/>
          <a:lstStyle/>
          <a:p>
            <a:r>
              <a:rPr lang="es-SV" altLang="es-SV">
                <a:ea typeface="ＭＳ Ｐゴシック" panose="020B0600070205080204" pitchFamily="34" charset="-128"/>
              </a:rPr>
              <a:t>Confiar en los resultados y actuar</a:t>
            </a:r>
          </a:p>
          <a:p>
            <a:r>
              <a:rPr lang="es-SV" altLang="es-SV">
                <a:ea typeface="ＭＳ Ｐゴシック" panose="020B0600070205080204" pitchFamily="34" charset="-128"/>
              </a:rPr>
              <a:t>Estudiar más la situación y ampliar la investigación.</a:t>
            </a:r>
          </a:p>
          <a:p>
            <a:r>
              <a:rPr lang="es-SV" altLang="es-SV">
                <a:ea typeface="ＭＳ Ｐゴシック" panose="020B0600070205080204" pitchFamily="34" charset="-128"/>
              </a:rPr>
              <a:t>No actuar </a:t>
            </a:r>
          </a:p>
        </p:txBody>
      </p:sp>
      <p:sp>
        <p:nvSpPr>
          <p:cNvPr id="100356"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10000"/>
              </a:spcBef>
              <a:spcAft>
                <a:spcPct val="10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4pPr>
            <a:lvl5pPr marL="20574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spcAft>
                <a:spcPct val="0"/>
              </a:spcAft>
              <a:buClrTx/>
              <a:buSzTx/>
              <a:buFontTx/>
              <a:buNone/>
            </a:pPr>
            <a:r>
              <a:rPr lang="en-US" altLang="es-SV" sz="1200"/>
              <a:t>					    			</a:t>
            </a:r>
          </a:p>
        </p:txBody>
      </p:sp>
    </p:spTree>
    <p:extLst>
      <p:ext uri="{BB962C8B-B14F-4D97-AF65-F5344CB8AC3E}">
        <p14:creationId xmlns:p14="http://schemas.microsoft.com/office/powerpoint/2010/main" val="19945118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¿Qué dice la Biblia…?</a:t>
            </a:r>
          </a:p>
        </p:txBody>
      </p:sp>
      <p:sp>
        <p:nvSpPr>
          <p:cNvPr id="3" name="Content Placeholder 2"/>
          <p:cNvSpPr>
            <a:spLocks noGrp="1"/>
          </p:cNvSpPr>
          <p:nvPr>
            <p:ph sz="quarter" idx="1"/>
          </p:nvPr>
        </p:nvSpPr>
        <p:spPr/>
        <p:txBody>
          <a:bodyPr>
            <a:normAutofit/>
          </a:bodyPr>
          <a:lstStyle/>
          <a:p>
            <a:pPr lvl="1"/>
            <a:r>
              <a:rPr lang="es-ES_tradnl" dirty="0"/>
              <a:t>ESTAR DISPUESTO A EJECUTAR EL PLAN</a:t>
            </a:r>
          </a:p>
          <a:p>
            <a:endParaRPr lang="es-ES_tradnl" sz="3600" dirty="0"/>
          </a:p>
          <a:p>
            <a:r>
              <a:rPr lang="es-ES_tradnl" sz="3600" dirty="0"/>
              <a:t>“Entonces Caleb hizo callar al pueblo delante de Moisés, y dijo: </a:t>
            </a:r>
            <a:r>
              <a:rPr lang="es-ES_tradnl" sz="3600" b="1" i="1" dirty="0"/>
              <a:t>Subamos luego y tomemos posesión de ella</a:t>
            </a:r>
            <a:r>
              <a:rPr lang="es-ES_tradnl" sz="3600" dirty="0"/>
              <a:t>; porque más podremos nosotros que ellos.”</a:t>
            </a:r>
          </a:p>
          <a:p>
            <a:pPr lvl="2"/>
            <a:r>
              <a:rPr lang="es-ES_tradnl" sz="3000" dirty="0"/>
              <a:t>Números 13:30</a:t>
            </a:r>
          </a:p>
          <a:p>
            <a:endParaRPr lang="es-ES_tradnl" dirty="0"/>
          </a:p>
        </p:txBody>
      </p:sp>
    </p:spTree>
    <p:extLst>
      <p:ext uri="{BB962C8B-B14F-4D97-AF65-F5344CB8AC3E}">
        <p14:creationId xmlns:p14="http://schemas.microsoft.com/office/powerpoint/2010/main" val="16962577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ítulo 1"/>
          <p:cNvSpPr>
            <a:spLocks noGrp="1"/>
          </p:cNvSpPr>
          <p:nvPr>
            <p:ph type="title"/>
          </p:nvPr>
        </p:nvSpPr>
        <p:spPr/>
        <p:txBody>
          <a:bodyPr/>
          <a:lstStyle/>
          <a:p>
            <a:r>
              <a:rPr lang="es-SV" altLang="es-SV">
                <a:ea typeface="ＭＳ Ｐゴシック" panose="020B0600070205080204" pitchFamily="34" charset="-128"/>
              </a:rPr>
              <a:t>¿Qué nos dice?</a:t>
            </a:r>
          </a:p>
        </p:txBody>
      </p:sp>
      <p:sp>
        <p:nvSpPr>
          <p:cNvPr id="22531" name="Marcador de contenido 2"/>
          <p:cNvSpPr>
            <a:spLocks noGrp="1"/>
          </p:cNvSpPr>
          <p:nvPr>
            <p:ph idx="1"/>
          </p:nvPr>
        </p:nvSpPr>
        <p:spPr/>
        <p:txBody>
          <a:bodyPr/>
          <a:lstStyle/>
          <a:p>
            <a:r>
              <a:rPr lang="es-SV" altLang="es-SV">
                <a:ea typeface="ＭＳ Ｐゴシック" panose="020B0600070205080204" pitchFamily="34" charset="-128"/>
              </a:rPr>
              <a:t>Actitud de los consumidores</a:t>
            </a:r>
          </a:p>
          <a:p>
            <a:r>
              <a:rPr lang="es-SV" altLang="es-SV">
                <a:ea typeface="ＭＳ Ｐゴシック" panose="020B0600070205080204" pitchFamily="34" charset="-128"/>
              </a:rPr>
              <a:t>Hábitos de compra</a:t>
            </a:r>
          </a:p>
          <a:p>
            <a:r>
              <a:rPr lang="es-SV" altLang="es-SV">
                <a:ea typeface="ＭＳ Ｐゴシック" panose="020B0600070205080204" pitchFamily="34" charset="-128"/>
              </a:rPr>
              <a:t>Comprensión de los fenómenos del mercado:</a:t>
            </a:r>
          </a:p>
          <a:p>
            <a:pPr lvl="1"/>
            <a:r>
              <a:rPr lang="es-SV" altLang="es-SV">
                <a:ea typeface="ＭＳ Ｐゴシック" panose="020B0600070205080204" pitchFamily="34" charset="-128"/>
              </a:rPr>
              <a:t>¿Cómo suceden?</a:t>
            </a:r>
          </a:p>
          <a:p>
            <a:pPr lvl="1"/>
            <a:r>
              <a:rPr lang="es-SV" altLang="es-SV">
                <a:ea typeface="ＭＳ Ｐゴシック" panose="020B0600070205080204" pitchFamily="34" charset="-128"/>
              </a:rPr>
              <a:t>¿Por qué suceden?</a:t>
            </a:r>
          </a:p>
          <a:p>
            <a:pPr lvl="1"/>
            <a:r>
              <a:rPr lang="es-SV" altLang="es-SV">
                <a:ea typeface="ＭＳ Ｐゴシック" panose="020B0600070205080204" pitchFamily="34" charset="-128"/>
              </a:rPr>
              <a:t>¿Qué significan para mi empresa?</a:t>
            </a:r>
          </a:p>
          <a:p>
            <a:pPr lvl="1"/>
            <a:endParaRPr lang="es-SV" altLang="es-SV">
              <a:ea typeface="ＭＳ Ｐゴシック" panose="020B0600070205080204" pitchFamily="34" charset="-128"/>
            </a:endParaRPr>
          </a:p>
        </p:txBody>
      </p:sp>
      <p:sp>
        <p:nvSpPr>
          <p:cNvPr id="22532" name="Marcador de pie de página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10000"/>
              </a:spcBef>
              <a:spcAft>
                <a:spcPct val="10000"/>
              </a:spcAft>
              <a:buClr>
                <a:schemeClr val="tx1"/>
              </a:buClr>
              <a:buSzPct val="50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10000"/>
              </a:spcBef>
              <a:spcAft>
                <a:spcPct val="10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4pPr>
            <a:lvl5pPr marL="2057400" indent="-22860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5000"/>
              </a:spcBef>
              <a:spcAft>
                <a:spcPct val="25000"/>
              </a:spcAft>
              <a:buClr>
                <a:schemeClr val="tx1"/>
              </a:buClr>
              <a:buSzPct val="50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9pPr>
          </a:lstStyle>
          <a:p>
            <a:pPr>
              <a:spcBef>
                <a:spcPct val="0"/>
              </a:spcBef>
              <a:spcAft>
                <a:spcPct val="0"/>
              </a:spcAft>
              <a:buClrTx/>
              <a:buSzTx/>
              <a:buFontTx/>
              <a:buNone/>
            </a:pPr>
            <a:r>
              <a:rPr lang="en-US" altLang="es-SV" sz="1200"/>
              <a:t>								     1-</a:t>
            </a:r>
            <a:fld id="{0FE632EF-5EC7-4A1E-9693-E672A25DD715}" type="slidenum">
              <a:rPr lang="en-US" altLang="es-SV" sz="1200" smtClean="0"/>
              <a:pPr>
                <a:spcBef>
                  <a:spcPct val="0"/>
                </a:spcBef>
                <a:spcAft>
                  <a:spcPct val="0"/>
                </a:spcAft>
                <a:buClrTx/>
                <a:buSzTx/>
                <a:buFontTx/>
                <a:buNone/>
              </a:pPr>
              <a:t>5</a:t>
            </a:fld>
            <a:endParaRPr lang="en-US" altLang="es-SV" sz="1200"/>
          </a:p>
        </p:txBody>
      </p:sp>
    </p:spTree>
    <p:extLst>
      <p:ext uri="{BB962C8B-B14F-4D97-AF65-F5344CB8AC3E}">
        <p14:creationId xmlns:p14="http://schemas.microsoft.com/office/powerpoint/2010/main" val="19924934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Para Recordar…</a:t>
            </a:r>
          </a:p>
        </p:txBody>
      </p:sp>
      <p:sp>
        <p:nvSpPr>
          <p:cNvPr id="3" name="Content Placeholder 2"/>
          <p:cNvSpPr>
            <a:spLocks noGrp="1"/>
          </p:cNvSpPr>
          <p:nvPr>
            <p:ph sz="quarter" idx="1"/>
          </p:nvPr>
        </p:nvSpPr>
        <p:spPr/>
        <p:txBody>
          <a:bodyPr>
            <a:normAutofit/>
          </a:bodyPr>
          <a:lstStyle/>
          <a:p>
            <a:r>
              <a:rPr lang="es-ES_tradnl" sz="3200" dirty="0"/>
              <a:t>Las personas no compran por nuestras razones, sino por las de ellos, para satisfacer sus necesidades y deseos. </a:t>
            </a:r>
          </a:p>
        </p:txBody>
      </p:sp>
      <p:sp>
        <p:nvSpPr>
          <p:cNvPr id="4" name="Content Placeholder 3"/>
          <p:cNvSpPr>
            <a:spLocks noGrp="1"/>
          </p:cNvSpPr>
          <p:nvPr>
            <p:ph sz="quarter" idx="2"/>
          </p:nvPr>
        </p:nvSpPr>
        <p:spPr/>
        <p:txBody>
          <a:bodyPr>
            <a:normAutofit/>
          </a:bodyPr>
          <a:lstStyle/>
          <a:p>
            <a:pPr>
              <a:buNone/>
            </a:pPr>
            <a:r>
              <a:rPr lang="es-ES_tradnl" dirty="0"/>
              <a:t>.</a:t>
            </a:r>
          </a:p>
        </p:txBody>
      </p:sp>
      <p:pic>
        <p:nvPicPr>
          <p:cNvPr id="48130" name="Picture 2" descr="http://t1.gstatic.com/images?q=tbn:ANd9GcRfVsrXCHdXBrdNhStSWvw2L1nCop2AshcpxvJhz764fxLMSu21Sw"/>
          <p:cNvPicPr>
            <a:picLocks noChangeAspect="1" noChangeArrowheads="1"/>
          </p:cNvPicPr>
          <p:nvPr/>
        </p:nvPicPr>
        <p:blipFill>
          <a:blip r:embed="rId2" cstate="print"/>
          <a:srcRect/>
          <a:stretch>
            <a:fillRect/>
          </a:stretch>
        </p:blipFill>
        <p:spPr bwMode="auto">
          <a:xfrm>
            <a:off x="5148064" y="2276872"/>
            <a:ext cx="3236119" cy="3236119"/>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_tradnl" dirty="0"/>
              <a:t>Recomendación final: </a:t>
            </a:r>
            <a:br>
              <a:rPr lang="es-ES_tradnl" dirty="0"/>
            </a:br>
            <a:r>
              <a:rPr lang="es-ES_tradnl" dirty="0"/>
              <a:t>Incluya a Dios en todo el proceso</a:t>
            </a:r>
          </a:p>
        </p:txBody>
      </p:sp>
      <p:sp>
        <p:nvSpPr>
          <p:cNvPr id="3" name="Content Placeholder 2"/>
          <p:cNvSpPr>
            <a:spLocks noGrp="1"/>
          </p:cNvSpPr>
          <p:nvPr>
            <p:ph sz="quarter" idx="1"/>
          </p:nvPr>
        </p:nvSpPr>
        <p:spPr>
          <a:xfrm>
            <a:off x="609600" y="1988839"/>
            <a:ext cx="3886200" cy="4172727"/>
          </a:xfrm>
        </p:spPr>
        <p:txBody>
          <a:bodyPr>
            <a:normAutofit/>
          </a:bodyPr>
          <a:lstStyle/>
          <a:p>
            <a:r>
              <a:rPr lang="es-ES_tradnl" sz="3600" dirty="0"/>
              <a:t>“Por Jehová son ordenados los pasos del hombre, y él aprueba su camino.”</a:t>
            </a:r>
          </a:p>
          <a:p>
            <a:pPr lvl="3"/>
            <a:r>
              <a:rPr lang="es-ES_tradnl" sz="2700" dirty="0"/>
              <a:t>Salmo 37:23</a:t>
            </a:r>
          </a:p>
        </p:txBody>
      </p:sp>
      <p:sp>
        <p:nvSpPr>
          <p:cNvPr id="5" name="Content Placeholder 4"/>
          <p:cNvSpPr>
            <a:spLocks noGrp="1"/>
          </p:cNvSpPr>
          <p:nvPr>
            <p:ph sz="quarter" idx="2"/>
          </p:nvPr>
        </p:nvSpPr>
        <p:spPr/>
        <p:txBody>
          <a:bodyPr/>
          <a:lstStyle/>
          <a:p>
            <a:pPr>
              <a:buNone/>
            </a:pPr>
            <a:r>
              <a:rPr lang="es-ES_tradnl" dirty="0"/>
              <a:t>.</a:t>
            </a:r>
          </a:p>
        </p:txBody>
      </p:sp>
      <p:pic>
        <p:nvPicPr>
          <p:cNvPr id="44034" name="Picture 2" descr="http://t3.gstatic.com/images?q=tbn:ANd9GcT_PJBzKgy4yxGsk_YEIGrainCNCHNS-hzhYmHAX5NAC4Cv55Fm"/>
          <p:cNvPicPr>
            <a:picLocks noChangeAspect="1" noChangeArrowheads="1"/>
          </p:cNvPicPr>
          <p:nvPr/>
        </p:nvPicPr>
        <p:blipFill>
          <a:blip r:embed="rId2" cstate="print"/>
          <a:srcRect/>
          <a:stretch>
            <a:fillRect/>
          </a:stretch>
        </p:blipFill>
        <p:spPr bwMode="auto">
          <a:xfrm>
            <a:off x="5580112" y="2420888"/>
            <a:ext cx="2369344" cy="3012281"/>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71600" y="3284984"/>
            <a:ext cx="7123113" cy="1673225"/>
          </a:xfrm>
        </p:spPr>
        <p:txBody>
          <a:bodyPr/>
          <a:lstStyle/>
          <a:p>
            <a:pPr algn="ctr"/>
            <a:r>
              <a:rPr lang="es-ES" dirty="0"/>
              <a:t>¿Sabe usted cuál es la necesidad más profunda del ser humano?</a:t>
            </a:r>
            <a:endParaRPr lang="es-SV" dirty="0"/>
          </a:p>
        </p:txBody>
      </p:sp>
      <p:sp>
        <p:nvSpPr>
          <p:cNvPr id="3" name="Title 2"/>
          <p:cNvSpPr>
            <a:spLocks noGrp="1"/>
          </p:cNvSpPr>
          <p:nvPr>
            <p:ph type="title"/>
          </p:nvPr>
        </p:nvSpPr>
        <p:spPr/>
        <p:txBody>
          <a:bodyPr>
            <a:normAutofit fontScale="90000"/>
          </a:bodyPr>
          <a:lstStyle/>
          <a:p>
            <a:r>
              <a:rPr lang="es-ES" dirty="0"/>
              <a:t>La necesidad más profunda </a:t>
            </a:r>
            <a:br>
              <a:rPr lang="es-ES" dirty="0"/>
            </a:br>
            <a:r>
              <a:rPr lang="es-ES" dirty="0"/>
              <a:t>del ser humano</a:t>
            </a:r>
            <a:endParaRPr lang="es-SV" dirty="0"/>
          </a:p>
        </p:txBody>
      </p:sp>
    </p:spTree>
    <p:extLst>
      <p:ext uri="{BB962C8B-B14F-4D97-AF65-F5344CB8AC3E}">
        <p14:creationId xmlns:p14="http://schemas.microsoft.com/office/powerpoint/2010/main" val="7274849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SV" dirty="0"/>
              <a:t>Necesidad de alimento espiritual</a:t>
            </a:r>
          </a:p>
        </p:txBody>
      </p:sp>
      <p:sp>
        <p:nvSpPr>
          <p:cNvPr id="5" name="Content Placeholder 4"/>
          <p:cNvSpPr>
            <a:spLocks noGrp="1"/>
          </p:cNvSpPr>
          <p:nvPr>
            <p:ph sz="quarter" idx="1"/>
          </p:nvPr>
        </p:nvSpPr>
        <p:spPr/>
        <p:txBody>
          <a:bodyPr/>
          <a:lstStyle/>
          <a:p>
            <a:r>
              <a:rPr lang="es-SV" sz="3200" dirty="0"/>
              <a:t>“Y te afligió, y te hizo tener hambre, y te sustentó con maná, comida que no conocías tú, ni tus padres la habían conocido, para hacerte saber que </a:t>
            </a:r>
            <a:r>
              <a:rPr lang="es-SV" sz="3200" b="1" i="1" dirty="0"/>
              <a:t>no sólo de pan vivirá el hombre</a:t>
            </a:r>
            <a:r>
              <a:rPr lang="es-SV" sz="3200" dirty="0"/>
              <a:t>, mas de </a:t>
            </a:r>
            <a:r>
              <a:rPr lang="es-SV" sz="3200" b="1" i="1" dirty="0"/>
              <a:t>todo lo que sale</a:t>
            </a:r>
            <a:r>
              <a:rPr lang="es-SV" sz="3200" dirty="0"/>
              <a:t> </a:t>
            </a:r>
            <a:r>
              <a:rPr lang="es-SV" sz="3200" b="1" i="1" dirty="0"/>
              <a:t>de la boca de Jehová vivirá el hombre</a:t>
            </a:r>
            <a:r>
              <a:rPr lang="es-SV" sz="3200" dirty="0"/>
              <a:t>.”</a:t>
            </a:r>
          </a:p>
          <a:p>
            <a:pPr lvl="2"/>
            <a:r>
              <a:rPr lang="es-SV" dirty="0"/>
              <a:t>Deuteronomio 8:3</a:t>
            </a:r>
          </a:p>
          <a:p>
            <a:endParaRPr lang="es-SV" dirty="0"/>
          </a:p>
        </p:txBody>
      </p:sp>
    </p:spTree>
    <p:extLst>
      <p:ext uri="{BB962C8B-B14F-4D97-AF65-F5344CB8AC3E}">
        <p14:creationId xmlns:p14="http://schemas.microsoft.com/office/powerpoint/2010/main" val="193660024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SV" dirty="0"/>
              <a:t>El Rey David lo experimentó</a:t>
            </a:r>
          </a:p>
        </p:txBody>
      </p:sp>
      <p:sp>
        <p:nvSpPr>
          <p:cNvPr id="3" name="Content Placeholder 2"/>
          <p:cNvSpPr>
            <a:spLocks noGrp="1"/>
          </p:cNvSpPr>
          <p:nvPr>
            <p:ph sz="quarter" idx="1"/>
          </p:nvPr>
        </p:nvSpPr>
        <p:spPr/>
        <p:txBody>
          <a:bodyPr/>
          <a:lstStyle/>
          <a:p>
            <a:r>
              <a:rPr lang="es-SV" dirty="0"/>
              <a:t>!!Cuán dulces son </a:t>
            </a:r>
            <a:r>
              <a:rPr lang="es-SV" b="1" i="1" dirty="0"/>
              <a:t>a mi paladar tus palabras</a:t>
            </a:r>
            <a:r>
              <a:rPr lang="es-SV" dirty="0"/>
              <a:t>!</a:t>
            </a:r>
            <a:br>
              <a:rPr lang="es-SV" dirty="0"/>
            </a:br>
            <a:r>
              <a:rPr lang="es-SV" dirty="0"/>
              <a:t>Más que la miel a mi boca. De tus mandamientos he adquirido inteligencia;</a:t>
            </a:r>
            <a:br>
              <a:rPr lang="es-SV" dirty="0"/>
            </a:br>
            <a:r>
              <a:rPr lang="es-SV" dirty="0"/>
              <a:t>Por tanto, he aborrecido todo camino de mentira.</a:t>
            </a:r>
          </a:p>
          <a:p>
            <a:pPr lvl="2"/>
            <a:r>
              <a:rPr lang="es-SV" dirty="0"/>
              <a:t>Salmos 119:103-104</a:t>
            </a:r>
          </a:p>
        </p:txBody>
      </p:sp>
    </p:spTree>
    <p:extLst>
      <p:ext uri="{BB962C8B-B14F-4D97-AF65-F5344CB8AC3E}">
        <p14:creationId xmlns:p14="http://schemas.microsoft.com/office/powerpoint/2010/main" val="151307362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SV" dirty="0"/>
              <a:t>Lo confirmó Jesús</a:t>
            </a:r>
          </a:p>
        </p:txBody>
      </p:sp>
      <p:sp>
        <p:nvSpPr>
          <p:cNvPr id="3" name="Content Placeholder 2"/>
          <p:cNvSpPr>
            <a:spLocks noGrp="1"/>
          </p:cNvSpPr>
          <p:nvPr>
            <p:ph sz="quarter" idx="1"/>
          </p:nvPr>
        </p:nvSpPr>
        <p:spPr/>
        <p:txBody>
          <a:bodyPr/>
          <a:lstStyle/>
          <a:p>
            <a:r>
              <a:rPr lang="es-SV" sz="3200" dirty="0"/>
              <a:t>“El respondió y dijo: Escrito está: No sólo de pan vivirá el hombre, sino de </a:t>
            </a:r>
            <a:r>
              <a:rPr lang="es-SV" sz="3200" b="1" i="1" dirty="0"/>
              <a:t>toda palabra </a:t>
            </a:r>
            <a:r>
              <a:rPr lang="es-SV" sz="3200" dirty="0"/>
              <a:t>que sale de la boca de Dios”.</a:t>
            </a:r>
          </a:p>
          <a:p>
            <a:pPr lvl="1"/>
            <a:r>
              <a:rPr lang="es-SV" dirty="0"/>
              <a:t>Mateo 4:4</a:t>
            </a:r>
          </a:p>
        </p:txBody>
      </p:sp>
    </p:spTree>
    <p:extLst>
      <p:ext uri="{BB962C8B-B14F-4D97-AF65-F5344CB8AC3E}">
        <p14:creationId xmlns:p14="http://schemas.microsoft.com/office/powerpoint/2010/main" val="26503801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SV" dirty="0"/>
              <a:t>Para llenarnos de paz</a:t>
            </a:r>
          </a:p>
        </p:txBody>
      </p:sp>
      <p:sp>
        <p:nvSpPr>
          <p:cNvPr id="3" name="Content Placeholder 2"/>
          <p:cNvSpPr>
            <a:spLocks noGrp="1"/>
          </p:cNvSpPr>
          <p:nvPr>
            <p:ph sz="quarter" idx="1"/>
          </p:nvPr>
        </p:nvSpPr>
        <p:spPr/>
        <p:txBody>
          <a:bodyPr/>
          <a:lstStyle/>
          <a:p>
            <a:r>
              <a:rPr lang="es-SV" sz="3200" dirty="0"/>
              <a:t>“Hijo mío, no te olvides de mi ley,</a:t>
            </a:r>
            <a:br>
              <a:rPr lang="es-SV" sz="3200" dirty="0"/>
            </a:br>
            <a:r>
              <a:rPr lang="es-SV" sz="3200" dirty="0"/>
              <a:t>    Y tu corazón guarde mis mandamientos; Porque largura de días </a:t>
            </a:r>
            <a:r>
              <a:rPr lang="es-SV" sz="3200" b="1" i="1" dirty="0"/>
              <a:t>y años de vida</a:t>
            </a:r>
            <a:br>
              <a:rPr lang="es-SV" sz="3200" b="1" i="1" dirty="0"/>
            </a:br>
            <a:r>
              <a:rPr lang="es-SV" sz="3200" b="1" i="1" dirty="0"/>
              <a:t>Y paz </a:t>
            </a:r>
            <a:r>
              <a:rPr lang="es-SV" sz="3200" dirty="0"/>
              <a:t>te aumentarán.”</a:t>
            </a:r>
          </a:p>
          <a:p>
            <a:pPr lvl="2"/>
            <a:r>
              <a:rPr lang="es-SV" dirty="0"/>
              <a:t>Proverbios 3:1-2</a:t>
            </a:r>
          </a:p>
        </p:txBody>
      </p:sp>
    </p:spTree>
    <p:extLst>
      <p:ext uri="{BB962C8B-B14F-4D97-AF65-F5344CB8AC3E}">
        <p14:creationId xmlns:p14="http://schemas.microsoft.com/office/powerpoint/2010/main" val="387072971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SV" dirty="0"/>
              <a:t>Para obtener sabiduría</a:t>
            </a:r>
          </a:p>
        </p:txBody>
      </p:sp>
      <p:sp>
        <p:nvSpPr>
          <p:cNvPr id="3" name="Content Placeholder 2"/>
          <p:cNvSpPr>
            <a:spLocks noGrp="1"/>
          </p:cNvSpPr>
          <p:nvPr>
            <p:ph sz="quarter" idx="1"/>
          </p:nvPr>
        </p:nvSpPr>
        <p:spPr/>
        <p:txBody>
          <a:bodyPr>
            <a:normAutofit/>
          </a:bodyPr>
          <a:lstStyle/>
          <a:p>
            <a:r>
              <a:rPr lang="es-SV" sz="3600" dirty="0"/>
              <a:t>“La ley de Jehová es perfecta, que convierte el alma;</a:t>
            </a:r>
            <a:br>
              <a:rPr lang="es-SV" sz="3600" dirty="0"/>
            </a:br>
            <a:r>
              <a:rPr lang="es-SV" sz="3600" dirty="0"/>
              <a:t>El testimonio de Jehová es fiel, </a:t>
            </a:r>
            <a:r>
              <a:rPr lang="es-SV" sz="3600" b="1" i="1" dirty="0"/>
              <a:t>que hace sabio al sencillo.”</a:t>
            </a:r>
          </a:p>
          <a:p>
            <a:pPr lvl="2"/>
            <a:r>
              <a:rPr lang="es-SV" sz="2600" dirty="0"/>
              <a:t>Salmos 19:7</a:t>
            </a:r>
          </a:p>
        </p:txBody>
      </p:sp>
    </p:spTree>
    <p:extLst>
      <p:ext uri="{BB962C8B-B14F-4D97-AF65-F5344CB8AC3E}">
        <p14:creationId xmlns:p14="http://schemas.microsoft.com/office/powerpoint/2010/main" val="70554462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SV" dirty="0"/>
              <a:t>Para alegrar el corazón</a:t>
            </a:r>
          </a:p>
        </p:txBody>
      </p:sp>
      <p:sp>
        <p:nvSpPr>
          <p:cNvPr id="3" name="Content Placeholder 2"/>
          <p:cNvSpPr>
            <a:spLocks noGrp="1"/>
          </p:cNvSpPr>
          <p:nvPr>
            <p:ph sz="quarter" idx="1"/>
          </p:nvPr>
        </p:nvSpPr>
        <p:spPr/>
        <p:txBody>
          <a:bodyPr/>
          <a:lstStyle/>
          <a:p>
            <a:r>
              <a:rPr lang="es-SV" sz="3200" dirty="0"/>
              <a:t>“Los mandamientos de Jehová son rectos, que </a:t>
            </a:r>
            <a:r>
              <a:rPr lang="es-SV" sz="3200" b="1" i="1" dirty="0"/>
              <a:t>alegran el corazón</a:t>
            </a:r>
            <a:r>
              <a:rPr lang="es-SV" sz="3200" dirty="0"/>
              <a:t>;</a:t>
            </a:r>
            <a:br>
              <a:rPr lang="es-SV" sz="3200" dirty="0"/>
            </a:br>
            <a:r>
              <a:rPr lang="es-SV" sz="3200" dirty="0"/>
              <a:t>El precepto de Jehová es puro, que </a:t>
            </a:r>
            <a:r>
              <a:rPr lang="es-SV" sz="3200" b="1" i="1" dirty="0"/>
              <a:t>alumbra los ojos</a:t>
            </a:r>
            <a:r>
              <a:rPr lang="es-SV" sz="3200" dirty="0"/>
              <a:t>.”</a:t>
            </a:r>
          </a:p>
          <a:p>
            <a:pPr lvl="2"/>
            <a:r>
              <a:rPr lang="es-SV" sz="2600" dirty="0"/>
              <a:t>Salmos 19: </a:t>
            </a:r>
          </a:p>
          <a:p>
            <a:endParaRPr lang="es-SV" dirty="0"/>
          </a:p>
        </p:txBody>
      </p:sp>
    </p:spTree>
    <p:extLst>
      <p:ext uri="{BB962C8B-B14F-4D97-AF65-F5344CB8AC3E}">
        <p14:creationId xmlns:p14="http://schemas.microsoft.com/office/powerpoint/2010/main" val="60848290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SV" dirty="0"/>
              <a:t>Para alumbrar nuestro caminar</a:t>
            </a:r>
          </a:p>
        </p:txBody>
      </p:sp>
      <p:sp>
        <p:nvSpPr>
          <p:cNvPr id="3" name="Content Placeholder 2"/>
          <p:cNvSpPr>
            <a:spLocks noGrp="1"/>
          </p:cNvSpPr>
          <p:nvPr>
            <p:ph sz="quarter" idx="1"/>
          </p:nvPr>
        </p:nvSpPr>
        <p:spPr/>
        <p:txBody>
          <a:bodyPr/>
          <a:lstStyle/>
          <a:p>
            <a:r>
              <a:rPr lang="es-SV" sz="3200" dirty="0"/>
              <a:t>“Porque el mandamiento </a:t>
            </a:r>
            <a:r>
              <a:rPr lang="es-SV" sz="3200" b="1" i="1" dirty="0"/>
              <a:t>es lámpara</a:t>
            </a:r>
            <a:r>
              <a:rPr lang="es-SV" sz="3200" dirty="0"/>
              <a:t>, y la enseñanza </a:t>
            </a:r>
            <a:r>
              <a:rPr lang="es-SV" sz="3200" b="1" i="1" dirty="0"/>
              <a:t>es luz</a:t>
            </a:r>
            <a:r>
              <a:rPr lang="es-SV" sz="3200" dirty="0"/>
              <a:t>,</a:t>
            </a:r>
            <a:br>
              <a:rPr lang="es-SV" sz="3200" dirty="0"/>
            </a:br>
            <a:r>
              <a:rPr lang="es-SV" sz="3200" dirty="0"/>
              <a:t>Y camino de vida las reprensiones que te instruyen”</a:t>
            </a:r>
          </a:p>
          <a:p>
            <a:pPr lvl="1"/>
            <a:r>
              <a:rPr lang="es-SV" dirty="0"/>
              <a:t>Proverbios 6:23</a:t>
            </a:r>
          </a:p>
        </p:txBody>
      </p:sp>
    </p:spTree>
    <p:extLst>
      <p:ext uri="{BB962C8B-B14F-4D97-AF65-F5344CB8AC3E}">
        <p14:creationId xmlns:p14="http://schemas.microsoft.com/office/powerpoint/2010/main" val="21722285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Escuche a sus Clientes</a:t>
            </a:r>
          </a:p>
        </p:txBody>
      </p:sp>
      <p:sp>
        <p:nvSpPr>
          <p:cNvPr id="3" name="Content Placeholder 2"/>
          <p:cNvSpPr>
            <a:spLocks noGrp="1"/>
          </p:cNvSpPr>
          <p:nvPr>
            <p:ph sz="quarter" idx="1"/>
          </p:nvPr>
        </p:nvSpPr>
        <p:spPr>
          <a:xfrm>
            <a:off x="612648" y="1700808"/>
            <a:ext cx="8153400" cy="4395192"/>
          </a:xfrm>
        </p:spPr>
        <p:txBody>
          <a:bodyPr/>
          <a:lstStyle/>
          <a:p>
            <a:pPr>
              <a:buNone/>
            </a:pPr>
            <a:endParaRPr lang="es-ES_tradnl" sz="3600" dirty="0"/>
          </a:p>
          <a:p>
            <a:r>
              <a:rPr lang="es-ES_tradnl" sz="3600" dirty="0"/>
              <a:t>“</a:t>
            </a:r>
            <a:r>
              <a:rPr lang="es-ES_tradnl" sz="3600" dirty="0" err="1"/>
              <a:t>Alábete</a:t>
            </a:r>
            <a:r>
              <a:rPr lang="es-ES_tradnl" sz="3600" dirty="0"/>
              <a:t> el extraño, y no tu propia boca; el ajeno, y no los labios tuyos.”</a:t>
            </a:r>
          </a:p>
          <a:p>
            <a:pPr lvl="3"/>
            <a:r>
              <a:rPr lang="es-ES_tradnl" sz="2700" dirty="0"/>
              <a:t>Proverbios 27:2</a:t>
            </a:r>
          </a:p>
          <a:p>
            <a:pPr lvl="4"/>
            <a:r>
              <a:rPr lang="es-ES_tradnl" sz="2700" dirty="0"/>
              <a:t>(la importancia de la humildad)</a:t>
            </a:r>
          </a:p>
          <a:p>
            <a:endParaRPr lang="es-ES_tradnl" dirty="0"/>
          </a:p>
        </p:txBody>
      </p:sp>
      <p:pic>
        <p:nvPicPr>
          <p:cNvPr id="2050" name="Picture 2" descr="Image result for totos pizz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0312" y="5013176"/>
            <a:ext cx="1564432" cy="1564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29341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SV" dirty="0"/>
              <a:t>Para obtener vida eterna</a:t>
            </a:r>
          </a:p>
        </p:txBody>
      </p:sp>
      <p:sp>
        <p:nvSpPr>
          <p:cNvPr id="3" name="Content Placeholder 2"/>
          <p:cNvSpPr>
            <a:spLocks noGrp="1"/>
          </p:cNvSpPr>
          <p:nvPr>
            <p:ph sz="quarter" idx="1"/>
          </p:nvPr>
        </p:nvSpPr>
        <p:spPr/>
        <p:txBody>
          <a:bodyPr/>
          <a:lstStyle/>
          <a:p>
            <a:r>
              <a:rPr lang="es-SV" sz="3200" dirty="0"/>
              <a:t>“Escudriñad las Escrituras; porque a vosotros os parece que </a:t>
            </a:r>
            <a:r>
              <a:rPr lang="es-SV" sz="3200" b="1" i="1" dirty="0"/>
              <a:t>en ellas tenéis la vida eterna</a:t>
            </a:r>
            <a:r>
              <a:rPr lang="es-SV" sz="3200" dirty="0"/>
              <a:t>; y ellas son las que dan testimonio de mí; y no queréis venir a mí para que tengáis vida.”</a:t>
            </a:r>
          </a:p>
          <a:p>
            <a:pPr lvl="1"/>
            <a:r>
              <a:rPr lang="es-SV" dirty="0"/>
              <a:t>Juan 5:39-40</a:t>
            </a:r>
          </a:p>
        </p:txBody>
      </p:sp>
    </p:spTree>
    <p:extLst>
      <p:ext uri="{BB962C8B-B14F-4D97-AF65-F5344CB8AC3E}">
        <p14:creationId xmlns:p14="http://schemas.microsoft.com/office/powerpoint/2010/main" val="192778972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SV" dirty="0"/>
              <a:t>Y vida en abundancia</a:t>
            </a:r>
          </a:p>
        </p:txBody>
      </p:sp>
      <p:sp>
        <p:nvSpPr>
          <p:cNvPr id="3" name="Content Placeholder 2"/>
          <p:cNvSpPr>
            <a:spLocks noGrp="1"/>
          </p:cNvSpPr>
          <p:nvPr>
            <p:ph sz="quarter" idx="1"/>
          </p:nvPr>
        </p:nvSpPr>
        <p:spPr>
          <a:xfrm>
            <a:off x="612648" y="1916832"/>
            <a:ext cx="8153400" cy="4495800"/>
          </a:xfrm>
        </p:spPr>
        <p:txBody>
          <a:bodyPr/>
          <a:lstStyle/>
          <a:p>
            <a:r>
              <a:rPr lang="es-SV" sz="3600" dirty="0"/>
              <a:t>“yo he venido para que tengan </a:t>
            </a:r>
            <a:r>
              <a:rPr lang="es-SV" sz="3600" b="1" dirty="0"/>
              <a:t>vida</a:t>
            </a:r>
            <a:r>
              <a:rPr lang="es-SV" sz="3600" dirty="0"/>
              <a:t>, y para que la tengan </a:t>
            </a:r>
            <a:r>
              <a:rPr lang="es-SV" sz="3600" b="1" dirty="0"/>
              <a:t>en</a:t>
            </a:r>
            <a:r>
              <a:rPr lang="es-SV" sz="3600" dirty="0"/>
              <a:t> </a:t>
            </a:r>
            <a:r>
              <a:rPr lang="es-SV" sz="3600" b="1" dirty="0"/>
              <a:t>abundancia</a:t>
            </a:r>
            <a:r>
              <a:rPr lang="es-SV" sz="3600" dirty="0"/>
              <a:t>.”</a:t>
            </a:r>
          </a:p>
          <a:p>
            <a:pPr lvl="2"/>
            <a:r>
              <a:rPr lang="es-SV" dirty="0"/>
              <a:t>Juan 10: 10</a:t>
            </a:r>
          </a:p>
        </p:txBody>
      </p:sp>
    </p:spTree>
    <p:extLst>
      <p:ext uri="{BB962C8B-B14F-4D97-AF65-F5344CB8AC3E}">
        <p14:creationId xmlns:p14="http://schemas.microsoft.com/office/powerpoint/2010/main" val="218181261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SV" dirty="0"/>
              <a:t>Y ser liberados de la esclavitud</a:t>
            </a:r>
          </a:p>
        </p:txBody>
      </p:sp>
      <p:sp>
        <p:nvSpPr>
          <p:cNvPr id="3" name="Content Placeholder 2"/>
          <p:cNvSpPr>
            <a:spLocks noGrp="1"/>
          </p:cNvSpPr>
          <p:nvPr>
            <p:ph sz="quarter" idx="1"/>
          </p:nvPr>
        </p:nvSpPr>
        <p:spPr/>
        <p:txBody>
          <a:bodyPr/>
          <a:lstStyle/>
          <a:p>
            <a:r>
              <a:rPr lang="es-SV" sz="3600" dirty="0"/>
              <a:t>“y conoceréis la verdad, y la verdad os </a:t>
            </a:r>
            <a:r>
              <a:rPr lang="es-SV" sz="3600" b="1" i="1" dirty="0"/>
              <a:t>hará libres</a:t>
            </a:r>
            <a:r>
              <a:rPr lang="es-SV" sz="3600" dirty="0"/>
              <a:t>…Así que, si el Hijo os libertare, seréis </a:t>
            </a:r>
            <a:r>
              <a:rPr lang="es-SV" sz="3600" b="1" i="1" dirty="0"/>
              <a:t>verdaderamente libres</a:t>
            </a:r>
            <a:r>
              <a:rPr lang="es-SV" sz="3600" dirty="0"/>
              <a:t>.”</a:t>
            </a:r>
          </a:p>
          <a:p>
            <a:pPr lvl="2"/>
            <a:r>
              <a:rPr lang="es-SV" dirty="0"/>
              <a:t>Juan 8:32,36</a:t>
            </a:r>
          </a:p>
        </p:txBody>
      </p:sp>
    </p:spTree>
    <p:extLst>
      <p:ext uri="{BB962C8B-B14F-4D97-AF65-F5344CB8AC3E}">
        <p14:creationId xmlns:p14="http://schemas.microsoft.com/office/powerpoint/2010/main" val="13602803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_tradnl" dirty="0"/>
              <a:t>Objetivos de un Estudio de Mercado</a:t>
            </a:r>
          </a:p>
        </p:txBody>
      </p:sp>
      <p:sp>
        <p:nvSpPr>
          <p:cNvPr id="3" name="Content Placeholder 2"/>
          <p:cNvSpPr>
            <a:spLocks noGrp="1"/>
          </p:cNvSpPr>
          <p:nvPr>
            <p:ph sz="quarter" idx="1"/>
          </p:nvPr>
        </p:nvSpPr>
        <p:spPr>
          <a:xfrm>
            <a:off x="323528" y="1772816"/>
            <a:ext cx="8442520" cy="4896544"/>
          </a:xfrm>
          <a:ln>
            <a:solidFill>
              <a:schemeClr val="accent1"/>
            </a:solidFill>
          </a:ln>
        </p:spPr>
        <p:txBody>
          <a:bodyPr>
            <a:normAutofit/>
          </a:bodyPr>
          <a:lstStyle/>
          <a:p>
            <a:pPr marL="514350" indent="-514350">
              <a:buFont typeface="+mj-lt"/>
              <a:buAutoNum type="arabicPeriod"/>
            </a:pPr>
            <a:r>
              <a:rPr lang="es-ES_tradnl" sz="2800" dirty="0"/>
              <a:t>Encontrar </a:t>
            </a:r>
            <a:r>
              <a:rPr lang="es-ES_tradnl" sz="2800" b="1" i="1" dirty="0"/>
              <a:t>oportunidades</a:t>
            </a:r>
            <a:r>
              <a:rPr lang="es-ES_tradnl" sz="2800" dirty="0"/>
              <a:t> de mercado.</a:t>
            </a:r>
          </a:p>
          <a:p>
            <a:pPr marL="514350" indent="-514350">
              <a:buFont typeface="+mj-lt"/>
              <a:buAutoNum type="arabicPeriod"/>
            </a:pPr>
            <a:r>
              <a:rPr lang="es-ES_tradnl" sz="2800" dirty="0"/>
              <a:t>Conocer el nivel de </a:t>
            </a:r>
            <a:r>
              <a:rPr lang="es-ES_tradnl" sz="2800" b="1" i="1" dirty="0"/>
              <a:t>posicionamiento</a:t>
            </a:r>
            <a:r>
              <a:rPr lang="es-ES_tradnl" sz="2800" dirty="0"/>
              <a:t> de una marca. </a:t>
            </a:r>
          </a:p>
          <a:p>
            <a:pPr marL="514350" indent="-514350">
              <a:buFont typeface="+mj-lt"/>
              <a:buAutoNum type="arabicPeriod"/>
            </a:pPr>
            <a:r>
              <a:rPr lang="es-ES_tradnl" sz="2800" dirty="0"/>
              <a:t>Conocer la </a:t>
            </a:r>
            <a:r>
              <a:rPr lang="es-ES_tradnl" sz="2800" b="1" i="1" dirty="0"/>
              <a:t>participación </a:t>
            </a:r>
            <a:r>
              <a:rPr lang="es-ES_tradnl" sz="2800" dirty="0"/>
              <a:t>de mercado.</a:t>
            </a:r>
          </a:p>
          <a:p>
            <a:pPr marL="514350" indent="-514350">
              <a:buFont typeface="+mj-lt"/>
              <a:buAutoNum type="arabicPeriod"/>
            </a:pPr>
            <a:r>
              <a:rPr lang="es-ES_tradnl" sz="2800" dirty="0"/>
              <a:t>Conocer el nivel de </a:t>
            </a:r>
            <a:r>
              <a:rPr lang="es-ES_tradnl" sz="2800" b="1" i="1" dirty="0"/>
              <a:t>satisfacción</a:t>
            </a:r>
            <a:r>
              <a:rPr lang="es-ES_tradnl" sz="2800" dirty="0"/>
              <a:t> del cliente.</a:t>
            </a:r>
          </a:p>
          <a:p>
            <a:pPr marL="514350" indent="-514350">
              <a:buFont typeface="+mj-lt"/>
              <a:buAutoNum type="arabicPeriod"/>
            </a:pPr>
            <a:r>
              <a:rPr lang="es-ES_tradnl" sz="2800" dirty="0"/>
              <a:t>Conocer las </a:t>
            </a:r>
            <a:r>
              <a:rPr lang="es-ES_tradnl" sz="2800" b="1" i="1" dirty="0"/>
              <a:t>motivaciones</a:t>
            </a:r>
            <a:r>
              <a:rPr lang="es-ES_tradnl" sz="2800" dirty="0"/>
              <a:t> de compra</a:t>
            </a:r>
          </a:p>
          <a:p>
            <a:pPr marL="514350" indent="-514350">
              <a:buFont typeface="+mj-lt"/>
              <a:buAutoNum type="arabicPeriod"/>
            </a:pPr>
            <a:r>
              <a:rPr lang="es-ES_tradnl" sz="2800" dirty="0"/>
              <a:t>Conocer los </a:t>
            </a:r>
            <a:r>
              <a:rPr lang="es-ES_tradnl" sz="2800" b="1" i="1" dirty="0"/>
              <a:t>hábitos</a:t>
            </a:r>
            <a:r>
              <a:rPr lang="es-ES_tradnl" sz="2800" dirty="0"/>
              <a:t> de comportamiento presente y futuro de un segmento de mercado.</a:t>
            </a:r>
          </a:p>
          <a:p>
            <a:pPr marL="514350" indent="-514350">
              <a:buFont typeface="+mj-lt"/>
              <a:buAutoNum type="arabicPeriod"/>
            </a:pPr>
            <a:endParaRPr lang="es-ES_tradnl" sz="2800" dirty="0"/>
          </a:p>
          <a:p>
            <a:pPr marL="514350" indent="-514350">
              <a:buFont typeface="+mj-lt"/>
              <a:buAutoNum type="arabicPeriod"/>
            </a:pPr>
            <a:r>
              <a:rPr lang="es-ES_tradnl" sz="2800" dirty="0"/>
              <a:t>Validar una hipótesis</a:t>
            </a:r>
          </a:p>
          <a:p>
            <a:pPr marL="514350" indent="-514350">
              <a:buFont typeface="+mj-lt"/>
              <a:buAutoNum type="arabicPeriod"/>
            </a:pPr>
            <a:endParaRPr lang="es-ES_tradnl"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_tradnl" dirty="0"/>
              <a:t>¿Qué dice la Biblia al respecto? </a:t>
            </a:r>
          </a:p>
        </p:txBody>
      </p:sp>
      <p:sp>
        <p:nvSpPr>
          <p:cNvPr id="3" name="Content Placeholder 2"/>
          <p:cNvSpPr>
            <a:spLocks noGrp="1"/>
          </p:cNvSpPr>
          <p:nvPr>
            <p:ph sz="quarter" idx="1"/>
          </p:nvPr>
        </p:nvSpPr>
        <p:spPr/>
        <p:txBody>
          <a:bodyPr/>
          <a:lstStyle/>
          <a:p>
            <a:pPr lvl="1"/>
            <a:r>
              <a:rPr lang="es-ES_tradnl" dirty="0"/>
              <a:t>Validando la visión que Dios da</a:t>
            </a:r>
          </a:p>
          <a:p>
            <a:r>
              <a:rPr lang="es-ES_tradnl" sz="3200" dirty="0"/>
              <a:t>“Y Jehová habló a Moisés, diciendo: Envía tú hombres que reconozcan la tierra de Canaán, </a:t>
            </a:r>
            <a:r>
              <a:rPr lang="es-ES_tradnl" sz="3200" u="sng" dirty="0"/>
              <a:t>la cual yo doy a los hijos de Israel…</a:t>
            </a:r>
            <a:r>
              <a:rPr lang="es-ES_tradnl" sz="3200" dirty="0"/>
              <a:t>”</a:t>
            </a:r>
          </a:p>
          <a:p>
            <a:pPr lvl="2"/>
            <a:r>
              <a:rPr lang="es-ES_tradnl" dirty="0"/>
              <a:t>Números 13:1-2</a:t>
            </a:r>
          </a:p>
          <a:p>
            <a:endParaRPr lang="es-ES_tradnl" dirty="0"/>
          </a:p>
        </p:txBody>
      </p:sp>
      <p:pic>
        <p:nvPicPr>
          <p:cNvPr id="4" name="Picture 8" descr="http://metrobibleblog.files.wordpress.com/2010/04/canaan-mesopotamia.jpg"/>
          <p:cNvPicPr>
            <a:picLocks noChangeAspect="1" noChangeArrowheads="1"/>
          </p:cNvPicPr>
          <p:nvPr/>
        </p:nvPicPr>
        <p:blipFill>
          <a:blip r:embed="rId2" cstate="print"/>
          <a:srcRect/>
          <a:stretch>
            <a:fillRect/>
          </a:stretch>
        </p:blipFill>
        <p:spPr bwMode="auto">
          <a:xfrm>
            <a:off x="2279523" y="4603649"/>
            <a:ext cx="4819650" cy="2232248"/>
          </a:xfrm>
          <a:prstGeom prst="rect">
            <a:avLst/>
          </a:prstGeom>
          <a:noFill/>
        </p:spPr>
      </p:pic>
    </p:spTree>
    <p:extLst>
      <p:ext uri="{BB962C8B-B14F-4D97-AF65-F5344CB8AC3E}">
        <p14:creationId xmlns:p14="http://schemas.microsoft.com/office/powerpoint/2010/main" val="25139602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56" y="188640"/>
            <a:ext cx="8229600" cy="1143000"/>
          </a:xfrm>
        </p:spPr>
        <p:txBody>
          <a:bodyPr>
            <a:normAutofit fontScale="90000"/>
          </a:bodyPr>
          <a:lstStyle/>
          <a:p>
            <a:r>
              <a:rPr lang="es-ES_tradnl" dirty="0"/>
              <a:t>¿Qué información se debe  obtener?</a:t>
            </a:r>
          </a:p>
        </p:txBody>
      </p:sp>
      <p:sp>
        <p:nvSpPr>
          <p:cNvPr id="3" name="Content Placeholder 2"/>
          <p:cNvSpPr>
            <a:spLocks noGrp="1"/>
          </p:cNvSpPr>
          <p:nvPr>
            <p:ph sz="quarter" idx="1"/>
          </p:nvPr>
        </p:nvSpPr>
        <p:spPr/>
        <p:txBody>
          <a:bodyPr>
            <a:normAutofit/>
          </a:bodyPr>
          <a:lstStyle/>
          <a:p>
            <a:r>
              <a:rPr lang="es-ES_tradnl" sz="3000" dirty="0"/>
              <a:t>Las </a:t>
            </a:r>
            <a:r>
              <a:rPr lang="es-ES_tradnl" sz="3000" b="1" i="1" dirty="0"/>
              <a:t>necesidades</a:t>
            </a:r>
            <a:r>
              <a:rPr lang="es-ES_tradnl" sz="3000" dirty="0"/>
              <a:t> del cliente.</a:t>
            </a:r>
          </a:p>
          <a:p>
            <a:r>
              <a:rPr lang="es-ES_tradnl" sz="3000" dirty="0"/>
              <a:t>Los </a:t>
            </a:r>
            <a:r>
              <a:rPr lang="es-ES_tradnl" sz="3000" b="1" i="1" dirty="0"/>
              <a:t>deseos</a:t>
            </a:r>
            <a:r>
              <a:rPr lang="es-ES_tradnl" sz="3000" dirty="0"/>
              <a:t> del cliente.</a:t>
            </a:r>
          </a:p>
          <a:p>
            <a:r>
              <a:rPr lang="es-ES_tradnl" sz="3000" dirty="0"/>
              <a:t>Las </a:t>
            </a:r>
            <a:r>
              <a:rPr lang="es-ES_tradnl" sz="3000" b="1" i="1" dirty="0"/>
              <a:t>percepciones</a:t>
            </a:r>
            <a:r>
              <a:rPr lang="es-ES_tradnl" sz="3000" dirty="0"/>
              <a:t> del cliente.</a:t>
            </a:r>
          </a:p>
          <a:p>
            <a:r>
              <a:rPr lang="es-ES_tradnl" sz="3000" b="1" i="1" dirty="0"/>
              <a:t>Conocimiento</a:t>
            </a:r>
            <a:r>
              <a:rPr lang="es-ES_tradnl" sz="3000" dirty="0"/>
              <a:t> del cliente.</a:t>
            </a:r>
          </a:p>
          <a:p>
            <a:r>
              <a:rPr lang="es-ES_tradnl" sz="3000" dirty="0"/>
              <a:t>Los </a:t>
            </a:r>
            <a:r>
              <a:rPr lang="es-ES_tradnl" sz="3000" b="1" i="1" dirty="0"/>
              <a:t>comportamientos</a:t>
            </a:r>
            <a:r>
              <a:rPr lang="es-ES_tradnl" sz="3000" dirty="0"/>
              <a:t> actuales de los clientes.</a:t>
            </a:r>
          </a:p>
          <a:p>
            <a:r>
              <a:rPr lang="es-ES_tradnl" sz="3000" dirty="0"/>
              <a:t>Comportamientos </a:t>
            </a:r>
            <a:r>
              <a:rPr lang="es-ES_tradnl" sz="3000" b="1" i="1" dirty="0"/>
              <a:t>futuros</a:t>
            </a:r>
            <a:r>
              <a:rPr lang="es-ES_tradnl" sz="3000" dirty="0"/>
              <a:t> de los clientes.</a:t>
            </a:r>
          </a:p>
          <a:p>
            <a:r>
              <a:rPr lang="es-ES_tradnl" sz="3000" dirty="0"/>
              <a:t>La competencia.</a:t>
            </a:r>
          </a:p>
          <a:p>
            <a:r>
              <a:rPr lang="es-ES_tradnl" sz="3000" dirty="0"/>
              <a:t>Los </a:t>
            </a:r>
            <a:r>
              <a:rPr lang="es-ES_tradnl" sz="3000" b="1" i="1" dirty="0"/>
              <a:t>canales </a:t>
            </a:r>
            <a:r>
              <a:rPr lang="es-ES_tradnl" sz="3000" dirty="0"/>
              <a:t>de distribución utilizados</a:t>
            </a:r>
          </a:p>
          <a:p>
            <a:endParaRPr lang="es-ES_tradnl" dirty="0"/>
          </a:p>
          <a:p>
            <a:endParaRPr lang="es-ES_tradnl"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Median</Template>
  <TotalTime>1154</TotalTime>
  <Words>4346</Words>
  <Application>Microsoft Office PowerPoint</Application>
  <PresentationFormat>Presentación en pantalla (4:3)</PresentationFormat>
  <Paragraphs>363</Paragraphs>
  <Slides>62</Slides>
  <Notes>15</Notes>
  <HiddenSlides>0</HiddenSlides>
  <MMClips>1</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62</vt:i4>
      </vt:variant>
    </vt:vector>
  </HeadingPairs>
  <TitlesOfParts>
    <vt:vector size="70" baseType="lpstr">
      <vt:lpstr>ＭＳ Ｐゴシック</vt:lpstr>
      <vt:lpstr>Arial</vt:lpstr>
      <vt:lpstr>Calibri</vt:lpstr>
      <vt:lpstr>Calibri Light</vt:lpstr>
      <vt:lpstr>Tw Cen MT</vt:lpstr>
      <vt:lpstr>Wingdings</vt:lpstr>
      <vt:lpstr>Wingdings 2</vt:lpstr>
      <vt:lpstr>Median</vt:lpstr>
      <vt:lpstr>La importancia de la investigación de mercado para un buen plan de marketing </vt:lpstr>
      <vt:lpstr>La Investigación es buscar consejo</vt:lpstr>
      <vt:lpstr>Implica la búsqueda de información</vt:lpstr>
      <vt:lpstr>Definición</vt:lpstr>
      <vt:lpstr>¿Qué nos dice?</vt:lpstr>
      <vt:lpstr>Escuche a sus Clientes</vt:lpstr>
      <vt:lpstr>Objetivos de un Estudio de Mercado</vt:lpstr>
      <vt:lpstr>¿Qué dice la Biblia al respecto? </vt:lpstr>
      <vt:lpstr>¿Qué información se debe  obtener?</vt:lpstr>
      <vt:lpstr>Factores a Considerar</vt:lpstr>
      <vt:lpstr>Caso Coca Cola</vt:lpstr>
      <vt:lpstr>¿QUE PRETENDE MEDIR?</vt:lpstr>
      <vt:lpstr>¿Qué Pretende Lograr?</vt:lpstr>
      <vt:lpstr>Caso Walmart</vt:lpstr>
      <vt:lpstr>Kimberly-Clark: Pañales Supreme Natural Fit </vt:lpstr>
      <vt:lpstr>Presentación de PowerPoint</vt:lpstr>
      <vt:lpstr>Caso Ciel Mini de Coca Cola</vt:lpstr>
      <vt:lpstr>Caso Tropicana</vt:lpstr>
      <vt:lpstr>Importancia de actualizar la información del mercado</vt:lpstr>
      <vt:lpstr>Fases del proceso de investigación de mercados</vt:lpstr>
      <vt:lpstr>Fase 1: Definir el problema y los objetivos </vt:lpstr>
      <vt:lpstr>Caso American Airlines</vt:lpstr>
      <vt:lpstr>Definición del problema</vt:lpstr>
      <vt:lpstr>Preguntas de análisis</vt:lpstr>
      <vt:lpstr>Formulación del Objetivo </vt:lpstr>
      <vt:lpstr>Fase 2: Desarrollar el plan de investigación</vt:lpstr>
      <vt:lpstr>¿Qué dice la Biblia…? </vt:lpstr>
      <vt:lpstr>a) FUENTES DE INFORMACIÓN</vt:lpstr>
      <vt:lpstr>Fuentes de información</vt:lpstr>
      <vt:lpstr>Consultar a Dios</vt:lpstr>
      <vt:lpstr>Solo Dios conoce el corazón del hombre</vt:lpstr>
      <vt:lpstr>Fuentes de información secundaria</vt:lpstr>
      <vt:lpstr>b) MÉTODOS DE INVESTIGACIÓN</vt:lpstr>
      <vt:lpstr>Focus groups (grupo de discusión)</vt:lpstr>
      <vt:lpstr>Preguntas en Focus Groups de AA</vt:lpstr>
      <vt:lpstr>c) INSTRUMENTOS DE          INVESTIGACIÓN </vt:lpstr>
      <vt:lpstr>Investigación Cuantitativa</vt:lpstr>
      <vt:lpstr>Modelo de Estudio Cuantitativo</vt:lpstr>
      <vt:lpstr>d) PLAN DE MUESTREO </vt:lpstr>
      <vt:lpstr>¿Qué dice la Biblia…?</vt:lpstr>
      <vt:lpstr>MÉTODOS DE CONTACTO</vt:lpstr>
      <vt:lpstr>Caso Del Monte: Comunidad “Adoro a mi perro”</vt:lpstr>
      <vt:lpstr>Fases 3 y 4</vt:lpstr>
      <vt:lpstr>Fase 5: Presentación de Conclusiones</vt:lpstr>
      <vt:lpstr>¿Qué dice la Biblia…?</vt:lpstr>
      <vt:lpstr>Conclusiones caso AA</vt:lpstr>
      <vt:lpstr>Presentación de PowerPoint</vt:lpstr>
      <vt:lpstr>Fase 6: Toma de Decisiones</vt:lpstr>
      <vt:lpstr>¿Qué dice la Biblia…?</vt:lpstr>
      <vt:lpstr>Para Recordar…</vt:lpstr>
      <vt:lpstr>Recomendación final:  Incluya a Dios en todo el proceso</vt:lpstr>
      <vt:lpstr>La necesidad más profunda  del ser humano</vt:lpstr>
      <vt:lpstr>Necesidad de alimento espiritual</vt:lpstr>
      <vt:lpstr>El Rey David lo experimentó</vt:lpstr>
      <vt:lpstr>Lo confirmó Jesús</vt:lpstr>
      <vt:lpstr>Para llenarnos de paz</vt:lpstr>
      <vt:lpstr>Para obtener sabiduría</vt:lpstr>
      <vt:lpstr>Para alegrar el corazón</vt:lpstr>
      <vt:lpstr>Para alumbrar nuestro caminar</vt:lpstr>
      <vt:lpstr>Para obtener vida eterna</vt:lpstr>
      <vt:lpstr>Y vida en abundancia</vt:lpstr>
      <vt:lpstr>Y ser liberados de la esclavitud</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Cómo Hacer un Estudio Práctico de Mercado</dc:title>
  <dc:creator>Karla de Hasbun</dc:creator>
  <cp:lastModifiedBy>Iglesia Josué</cp:lastModifiedBy>
  <cp:revision>55</cp:revision>
  <dcterms:created xsi:type="dcterms:W3CDTF">2011-09-16T16:03:41Z</dcterms:created>
  <dcterms:modified xsi:type="dcterms:W3CDTF">2016-10-21T15:01:11Z</dcterms:modified>
</cp:coreProperties>
</file>