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7" r:id="rId2"/>
    <p:sldId id="280" r:id="rId3"/>
    <p:sldId id="295" r:id="rId4"/>
    <p:sldId id="259" r:id="rId5"/>
    <p:sldId id="258" r:id="rId6"/>
    <p:sldId id="297" r:id="rId7"/>
    <p:sldId id="290" r:id="rId8"/>
    <p:sldId id="282" r:id="rId9"/>
    <p:sldId id="284" r:id="rId10"/>
    <p:sldId id="277" r:id="rId11"/>
    <p:sldId id="285" r:id="rId12"/>
    <p:sldId id="286" r:id="rId13"/>
    <p:sldId id="287" r:id="rId14"/>
    <p:sldId id="288" r:id="rId15"/>
    <p:sldId id="278" r:id="rId16"/>
    <p:sldId id="291" r:id="rId17"/>
    <p:sldId id="292" r:id="rId18"/>
    <p:sldId id="300" r:id="rId19"/>
    <p:sldId id="293" r:id="rId20"/>
    <p:sldId id="298" r:id="rId21"/>
    <p:sldId id="299" r:id="rId22"/>
    <p:sldId id="276" r:id="rId23"/>
    <p:sldId id="301" r:id="rId24"/>
    <p:sldId id="302" r:id="rId25"/>
    <p:sldId id="281" r:id="rId26"/>
    <p:sldId id="264" r:id="rId27"/>
    <p:sldId id="274" r:id="rId28"/>
    <p:sldId id="267" r:id="rId29"/>
    <p:sldId id="283" r:id="rId30"/>
    <p:sldId id="268" r:id="rId31"/>
    <p:sldId id="270" r:id="rId32"/>
    <p:sldId id="271" r:id="rId33"/>
    <p:sldId id="273" r:id="rId34"/>
    <p:sldId id="269" r:id="rId35"/>
    <p:sldId id="262" r:id="rId3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5" d="100"/>
          <a:sy n="55" d="100"/>
        </p:scale>
        <p:origin x="-936"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3">
        <a:schemeClr val="bg2"/>
      </p:bgRef>
    </p:bg>
    <p:spTree>
      <p:nvGrpSpPr>
        <p:cNvPr id="1" name=""/>
        <p:cNvGrpSpPr/>
        <p:nvPr/>
      </p:nvGrpSpPr>
      <p:grpSpPr>
        <a:xfrm>
          <a:off x="0" y="0"/>
          <a:ext cx="0" cy="0"/>
          <a:chOff x="0" y="0"/>
          <a:chExt cx="0" cy="0"/>
        </a:xfrm>
      </p:grpSpPr>
      <p:grpSp>
        <p:nvGrpSpPr>
          <p:cNvPr id="7" name="Group 14"/>
          <p:cNvGrpSpPr/>
          <p:nvPr/>
        </p:nvGrpSpPr>
        <p:grpSpPr>
          <a:xfrm>
            <a:off x="0" y="2928934"/>
            <a:ext cx="9144000" cy="285752"/>
            <a:chOff x="0" y="2928934"/>
            <a:chExt cx="9144000" cy="285752"/>
          </a:xfrm>
        </p:grpSpPr>
        <p:sp>
          <p:nvSpPr>
            <p:cNvPr id="12" name="Rectangle 11"/>
            <p:cNvSpPr/>
            <p:nvPr userDrawn="1"/>
          </p:nvSpPr>
          <p:spPr>
            <a:xfrm flipH="1">
              <a:off x="0" y="2928934"/>
              <a:ext cx="9144000" cy="285752"/>
            </a:xfrm>
            <a:prstGeom prst="rect">
              <a:avLst/>
            </a:prstGeom>
            <a:solidFill>
              <a:schemeClr val="accent3">
                <a:tint val="6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a:p>
          </p:txBody>
        </p:sp>
        <p:sp>
          <p:nvSpPr>
            <p:cNvPr id="13" name="Rectangle 12"/>
            <p:cNvSpPr/>
            <p:nvPr userDrawn="1"/>
          </p:nvSpPr>
          <p:spPr>
            <a:xfrm flipH="1">
              <a:off x="8334000" y="2963384"/>
              <a:ext cx="810000" cy="214314"/>
            </a:xfrm>
            <a:prstGeom prst="rect">
              <a:avLst/>
            </a:prstGeom>
            <a:solidFill>
              <a:schemeClr val="accent1">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a:p>
          </p:txBody>
        </p:sp>
        <p:sp>
          <p:nvSpPr>
            <p:cNvPr id="14" name="Rectangle 13"/>
            <p:cNvSpPr/>
            <p:nvPr userDrawn="1"/>
          </p:nvSpPr>
          <p:spPr>
            <a:xfrm flipH="1">
              <a:off x="0" y="2966642"/>
              <a:ext cx="8286776" cy="214314"/>
            </a:xfrm>
            <a:prstGeom prst="rect">
              <a:avLst/>
            </a:prstGeom>
            <a:solidFill>
              <a:schemeClr val="accent5"/>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dirty="0"/>
            </a:p>
          </p:txBody>
        </p:sp>
      </p:grpSp>
      <p:sp>
        <p:nvSpPr>
          <p:cNvPr id="2" name="Title 1"/>
          <p:cNvSpPr>
            <a:spLocks noGrp="1"/>
          </p:cNvSpPr>
          <p:nvPr>
            <p:ph type="ctrTitle"/>
          </p:nvPr>
        </p:nvSpPr>
        <p:spPr>
          <a:xfrm>
            <a:off x="685800" y="1454136"/>
            <a:ext cx="7772400" cy="1470025"/>
          </a:xfrm>
          <a:noFill/>
        </p:spPr>
        <p:txBody>
          <a:bodyPr/>
          <a:lstStyle>
            <a:lvl1pPr>
              <a:defRPr>
                <a:gradFill flip="none" rotWithShape="1">
                  <a:gsLst>
                    <a:gs pos="0">
                      <a:srgbClr val="03D4A8"/>
                    </a:gs>
                    <a:gs pos="25000">
                      <a:srgbClr val="21D6E0"/>
                    </a:gs>
                    <a:gs pos="75000">
                      <a:srgbClr val="0087E6"/>
                    </a:gs>
                    <a:gs pos="100000">
                      <a:srgbClr val="005CBF"/>
                    </a:gs>
                  </a:gsLst>
                  <a:lin ang="16200000" scaled="1"/>
                  <a:tileRect/>
                </a:gradFill>
                <a:effectLst>
                  <a:outerShdw blurRad="50800" dist="50800" dir="18900000" algn="tl" rotWithShape="0">
                    <a:schemeClr val="accent5">
                      <a:tint val="20000"/>
                      <a:alpha val="43000"/>
                    </a:schemeClr>
                  </a:outerShdw>
                </a:effectLst>
              </a:defRPr>
            </a:lvl1pPr>
          </a:lstStyle>
          <a:p>
            <a:r>
              <a:rPr kumimoji="0" lang="es-ES" smtClean="0"/>
              <a:t>Haga clic para modificar el estilo de título del patrón</a:t>
            </a:r>
            <a:endParaRPr kumimoji="0" lang="en-US"/>
          </a:p>
        </p:txBody>
      </p:sp>
      <p:sp>
        <p:nvSpPr>
          <p:cNvPr id="3" name="Subtitle 2"/>
          <p:cNvSpPr>
            <a:spLocks noGrp="1"/>
          </p:cNvSpPr>
          <p:nvPr>
            <p:ph type="subTitle" idx="1"/>
          </p:nvPr>
        </p:nvSpPr>
        <p:spPr>
          <a:xfrm>
            <a:off x="1371600" y="3219007"/>
            <a:ext cx="6400800" cy="1752600"/>
          </a:xfrm>
          <a:noFill/>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es-ES" smtClean="0"/>
              <a:t>Haga clic para modificar el estilo de subtítulo del patrón</a:t>
            </a:r>
            <a:endParaRPr kumimoji="0" lang="en-US"/>
          </a:p>
        </p:txBody>
      </p:sp>
      <p:sp>
        <p:nvSpPr>
          <p:cNvPr id="4" name="Date Placeholder 3"/>
          <p:cNvSpPr>
            <a:spLocks noGrp="1"/>
          </p:cNvSpPr>
          <p:nvPr>
            <p:ph type="dt" sz="half" idx="10"/>
          </p:nvPr>
        </p:nvSpPr>
        <p:spPr>
          <a:xfrm>
            <a:off x="0" y="6498000"/>
            <a:ext cx="1800000" cy="360000"/>
          </a:xfrm>
        </p:spPr>
        <p:txBody>
          <a:bodyPr vert="horz"/>
          <a:lstStyle>
            <a:lvl1pPr algn="l">
              <a:defRPr/>
            </a:lvl1pPr>
          </a:lstStyle>
          <a:p>
            <a:fld id="{ABA26EFB-39A2-44D0-AA36-9A8CB36AD454}" type="datetimeFigureOut">
              <a:rPr lang="es-MX" smtClean="0"/>
              <a:pPr/>
              <a:t>18/03/2010</a:t>
            </a:fld>
            <a:endParaRPr lang="es-MX" dirty="0"/>
          </a:p>
        </p:txBody>
      </p:sp>
      <p:sp>
        <p:nvSpPr>
          <p:cNvPr id="5" name="Footer Placeholder 4"/>
          <p:cNvSpPr>
            <a:spLocks noGrp="1"/>
          </p:cNvSpPr>
          <p:nvPr>
            <p:ph type="ftr" sz="quarter" idx="11"/>
          </p:nvPr>
        </p:nvSpPr>
        <p:spPr>
          <a:xfrm>
            <a:off x="6264000" y="6498000"/>
            <a:ext cx="2880000" cy="360000"/>
          </a:xfrm>
        </p:spPr>
        <p:txBody>
          <a:bodyPr vert="horz"/>
          <a:lstStyle/>
          <a:p>
            <a:endParaRPr lang="es-MX" dirty="0"/>
          </a:p>
        </p:txBody>
      </p:sp>
      <p:sp>
        <p:nvSpPr>
          <p:cNvPr id="6" name="Slide Number Placeholder 5"/>
          <p:cNvSpPr>
            <a:spLocks noGrp="1"/>
          </p:cNvSpPr>
          <p:nvPr>
            <p:ph type="sldNum" sz="quarter" idx="12"/>
          </p:nvPr>
        </p:nvSpPr>
        <p:spPr>
          <a:xfrm>
            <a:off x="8334000" y="2928934"/>
            <a:ext cx="810000" cy="285752"/>
          </a:xfrm>
        </p:spPr>
        <p:txBody>
          <a:bodyPr/>
          <a:lstStyle/>
          <a:p>
            <a:fld id="{FC8F1732-8F60-4DD6-9C35-BDE46BBEA9B0}" type="slidenum">
              <a:rPr lang="es-MX" smtClean="0"/>
              <a:pPr/>
              <a:t>‹Nº›</a:t>
            </a:fld>
            <a:endParaRPr lang="es-MX"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ABA26EFB-39A2-44D0-AA36-9A8CB36AD454}" type="datetimeFigureOut">
              <a:rPr lang="es-MX" smtClean="0"/>
              <a:pPr/>
              <a:t>18/03/2010</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FC8F1732-8F60-4DD6-9C35-BDE46BBEA9B0}" type="slidenum">
              <a:rPr lang="es-MX" smtClean="0"/>
              <a:pPr/>
              <a:t>‹Nº›</a:t>
            </a:fld>
            <a:endParaRPr lang="es-MX"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grpSp>
        <p:nvGrpSpPr>
          <p:cNvPr id="7" name="Group 6"/>
          <p:cNvGrpSpPr/>
          <p:nvPr/>
        </p:nvGrpSpPr>
        <p:grpSpPr>
          <a:xfrm>
            <a:off x="0" y="6286520"/>
            <a:ext cx="9144000" cy="285752"/>
            <a:chOff x="0" y="1428736"/>
            <a:chExt cx="9144000" cy="285752"/>
          </a:xfrm>
        </p:grpSpPr>
        <p:sp>
          <p:nvSpPr>
            <p:cNvPr id="8" name="Rectangle 7"/>
            <p:cNvSpPr/>
            <p:nvPr userDrawn="1"/>
          </p:nvSpPr>
          <p:spPr>
            <a:xfrm>
              <a:off x="0" y="1428736"/>
              <a:ext cx="9144000" cy="285752"/>
            </a:xfrm>
            <a:prstGeom prst="rect">
              <a:avLst/>
            </a:prstGeom>
            <a:solidFill>
              <a:schemeClr val="accent3">
                <a:tint val="6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a:p>
          </p:txBody>
        </p:sp>
        <p:sp>
          <p:nvSpPr>
            <p:cNvPr id="9" name="Rectangle 8"/>
            <p:cNvSpPr/>
            <p:nvPr userDrawn="1"/>
          </p:nvSpPr>
          <p:spPr>
            <a:xfrm>
              <a:off x="0" y="1463186"/>
              <a:ext cx="810000" cy="214314"/>
            </a:xfrm>
            <a:prstGeom prst="rect">
              <a:avLst/>
            </a:prstGeom>
            <a:solidFill>
              <a:schemeClr val="accent1">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a:p>
          </p:txBody>
        </p:sp>
        <p:sp>
          <p:nvSpPr>
            <p:cNvPr id="10" name="Rectangle 9"/>
            <p:cNvSpPr/>
            <p:nvPr userDrawn="1"/>
          </p:nvSpPr>
          <p:spPr>
            <a:xfrm>
              <a:off x="857224" y="1466444"/>
              <a:ext cx="8286776" cy="214314"/>
            </a:xfrm>
            <a:prstGeom prst="rect">
              <a:avLst/>
            </a:prstGeom>
            <a:solidFill>
              <a:schemeClr val="accent6">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dirty="0"/>
            </a:p>
          </p:txBody>
        </p:sp>
      </p:grpSp>
      <p:sp>
        <p:nvSpPr>
          <p:cNvPr id="2" name="Vertical Title 1"/>
          <p:cNvSpPr>
            <a:spLocks noGrp="1"/>
          </p:cNvSpPr>
          <p:nvPr>
            <p:ph type="title" orient="vert"/>
          </p:nvPr>
        </p:nvSpPr>
        <p:spPr>
          <a:xfrm>
            <a:off x="7643802" y="285728"/>
            <a:ext cx="1500198" cy="6000791"/>
          </a:xfrm>
          <a:noFill/>
        </p:spPr>
        <p:txBody>
          <a:bodyPr vert="eaVert"/>
          <a:lstStyle>
            <a:lvl1pPr>
              <a:defRPr>
                <a:gradFill flip="none" rotWithShape="1">
                  <a:gsLst>
                    <a:gs pos="0">
                      <a:srgbClr val="000000"/>
                    </a:gs>
                    <a:gs pos="20000">
                      <a:srgbClr val="000040"/>
                    </a:gs>
                    <a:gs pos="50000">
                      <a:srgbClr val="400040"/>
                    </a:gs>
                    <a:gs pos="75000">
                      <a:srgbClr val="8F0040"/>
                    </a:gs>
                    <a:gs pos="89999">
                      <a:srgbClr val="F27300"/>
                    </a:gs>
                    <a:gs pos="100000">
                      <a:srgbClr val="FFBF00"/>
                    </a:gs>
                  </a:gsLst>
                  <a:lin ang="16200000" scaled="1"/>
                  <a:tileRect/>
                </a:gradFill>
                <a:effectLst>
                  <a:outerShdw blurRad="50800" dist="50800" dir="13500000" algn="tl" rotWithShape="0">
                    <a:schemeClr val="tx2">
                      <a:alpha val="43000"/>
                    </a:schemeClr>
                  </a:outerShdw>
                </a:effectLst>
              </a:defRPr>
            </a:lvl1pPr>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a:xfrm>
            <a:off x="842994" y="285730"/>
            <a:ext cx="6657964" cy="6000791"/>
          </a:xfrm>
          <a:noFill/>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ABA26EFB-39A2-44D0-AA36-9A8CB36AD454}" type="datetimeFigureOut">
              <a:rPr lang="es-MX" smtClean="0"/>
              <a:pPr/>
              <a:t>18/03/2010</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a:xfrm>
            <a:off x="0" y="6286520"/>
            <a:ext cx="810000" cy="285752"/>
          </a:xfrm>
        </p:spPr>
        <p:txBody>
          <a:bodyPr/>
          <a:lstStyle/>
          <a:p>
            <a:fld id="{FC8F1732-8F60-4DD6-9C35-BDE46BBEA9B0}" type="slidenum">
              <a:rPr lang="es-MX" smtClean="0"/>
              <a:pPr/>
              <a:t>‹Nº›</a:t>
            </a:fld>
            <a:endParaRPr lang="es-MX"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Content Placeholder 2"/>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ABA26EFB-39A2-44D0-AA36-9A8CB36AD454}" type="datetimeFigureOut">
              <a:rPr lang="es-MX" smtClean="0"/>
              <a:pPr/>
              <a:t>18/03/2010</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FC8F1732-8F60-4DD6-9C35-BDE46BBEA9B0}" type="slidenum">
              <a:rPr lang="es-MX" smtClean="0"/>
              <a:pPr/>
              <a:t>‹Nº›</a:t>
            </a:fld>
            <a:endParaRPr lang="es-MX"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2"/>
      </p:bgRef>
    </p:bg>
    <p:spTree>
      <p:nvGrpSpPr>
        <p:cNvPr id="1" name=""/>
        <p:cNvGrpSpPr/>
        <p:nvPr/>
      </p:nvGrpSpPr>
      <p:grpSpPr>
        <a:xfrm>
          <a:off x="0" y="0"/>
          <a:ext cx="0" cy="0"/>
          <a:chOff x="0" y="0"/>
          <a:chExt cx="0" cy="0"/>
        </a:xfrm>
      </p:grpSpPr>
      <p:grpSp>
        <p:nvGrpSpPr>
          <p:cNvPr id="7" name="Group 10"/>
          <p:cNvGrpSpPr/>
          <p:nvPr/>
        </p:nvGrpSpPr>
        <p:grpSpPr>
          <a:xfrm>
            <a:off x="0" y="2928934"/>
            <a:ext cx="9144000" cy="285752"/>
            <a:chOff x="0" y="2928934"/>
            <a:chExt cx="9144000" cy="285752"/>
          </a:xfrm>
        </p:grpSpPr>
        <p:sp>
          <p:nvSpPr>
            <p:cNvPr id="8" name="Rectangle 7"/>
            <p:cNvSpPr/>
            <p:nvPr userDrawn="1"/>
          </p:nvSpPr>
          <p:spPr>
            <a:xfrm flipH="1">
              <a:off x="0" y="2928934"/>
              <a:ext cx="9144000" cy="285752"/>
            </a:xfrm>
            <a:prstGeom prst="rect">
              <a:avLst/>
            </a:prstGeom>
            <a:solidFill>
              <a:schemeClr val="accent3">
                <a:tint val="6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a:p>
          </p:txBody>
        </p:sp>
        <p:sp>
          <p:nvSpPr>
            <p:cNvPr id="9" name="Rectangle 8"/>
            <p:cNvSpPr/>
            <p:nvPr userDrawn="1"/>
          </p:nvSpPr>
          <p:spPr>
            <a:xfrm flipH="1">
              <a:off x="8334000" y="2963384"/>
              <a:ext cx="810000" cy="214314"/>
            </a:xfrm>
            <a:prstGeom prst="rect">
              <a:avLst/>
            </a:prstGeom>
            <a:solidFill>
              <a:schemeClr val="accent1">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a:p>
          </p:txBody>
        </p:sp>
        <p:sp>
          <p:nvSpPr>
            <p:cNvPr id="10" name="Rectangle 9"/>
            <p:cNvSpPr/>
            <p:nvPr userDrawn="1"/>
          </p:nvSpPr>
          <p:spPr>
            <a:xfrm flipH="1">
              <a:off x="0" y="2966642"/>
              <a:ext cx="8286776" cy="214314"/>
            </a:xfrm>
            <a:prstGeom prst="rect">
              <a:avLst/>
            </a:prstGeom>
            <a:solidFill>
              <a:schemeClr val="accent5"/>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dirty="0"/>
            </a:p>
          </p:txBody>
        </p:sp>
      </p:grpSp>
      <p:sp>
        <p:nvSpPr>
          <p:cNvPr id="2" name="Title 1"/>
          <p:cNvSpPr>
            <a:spLocks noGrp="1"/>
          </p:cNvSpPr>
          <p:nvPr>
            <p:ph type="title"/>
          </p:nvPr>
        </p:nvSpPr>
        <p:spPr>
          <a:xfrm>
            <a:off x="685800" y="3217345"/>
            <a:ext cx="7772400" cy="1362075"/>
          </a:xfrm>
          <a:noFill/>
        </p:spPr>
        <p:txBody>
          <a:bodyPr anchor="t"/>
          <a:lstStyle>
            <a:lvl1pPr algn="ctr">
              <a:defRPr sz="4000" b="1" cap="all">
                <a:gradFill flip="none" rotWithShape="1">
                  <a:gsLst>
                    <a:gs pos="0">
                      <a:srgbClr val="03D4A8"/>
                    </a:gs>
                    <a:gs pos="25000">
                      <a:srgbClr val="21D6E0"/>
                    </a:gs>
                    <a:gs pos="75000">
                      <a:srgbClr val="0087E6"/>
                    </a:gs>
                    <a:gs pos="100000">
                      <a:srgbClr val="005CBF"/>
                    </a:gs>
                  </a:gsLst>
                  <a:lin ang="16200000" scaled="1"/>
                  <a:tileRect/>
                </a:gradFill>
                <a:effectLst>
                  <a:outerShdw blurRad="50800" dist="50800" dir="18900000" algn="tl" rotWithShape="0">
                    <a:schemeClr val="accent5">
                      <a:tint val="20000"/>
                      <a:alpha val="43000"/>
                    </a:schemeClr>
                  </a:outerShdw>
                </a:effectLst>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1371600" y="1426089"/>
            <a:ext cx="6400800" cy="1500187"/>
          </a:xfrm>
          <a:noFill/>
        </p:spPr>
        <p:txBody>
          <a:bodyPr anchor="b"/>
          <a:lstStyle>
            <a:lvl1pPr marL="0" indent="0" algn="ctr">
              <a:buNone/>
              <a:defRPr sz="2000">
                <a:solidFill>
                  <a:schemeClr val="tx1">
                    <a:tint val="75000"/>
                  </a:schemeClr>
                </a:solidFill>
              </a:defRPr>
            </a:lvl1pPr>
            <a:lvl2pPr marL="457200" indent="0" algn="ctr">
              <a:buNone/>
              <a:defRPr sz="1800">
                <a:solidFill>
                  <a:schemeClr val="tx1">
                    <a:tint val="75000"/>
                  </a:schemeClr>
                </a:solidFill>
              </a:defRPr>
            </a:lvl2pPr>
            <a:lvl3pPr marL="914400" indent="0" algn="ctr">
              <a:buNone/>
              <a:defRPr sz="1600">
                <a:solidFill>
                  <a:schemeClr val="tx1">
                    <a:tint val="75000"/>
                  </a:schemeClr>
                </a:solidFill>
              </a:defRPr>
            </a:lvl3pPr>
            <a:lvl4pPr marL="1371600" indent="0" algn="ctr">
              <a:buNone/>
              <a:defRPr sz="1400">
                <a:solidFill>
                  <a:schemeClr val="tx1">
                    <a:tint val="75000"/>
                  </a:schemeClr>
                </a:solidFill>
              </a:defRPr>
            </a:lvl4pPr>
            <a:lvl5pPr marL="1828800" indent="0" algn="ct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a:xfrm>
            <a:off x="0" y="6498000"/>
            <a:ext cx="1800000" cy="360000"/>
          </a:xfrm>
        </p:spPr>
        <p:txBody>
          <a:bodyPr vert="horz"/>
          <a:lstStyle/>
          <a:p>
            <a:fld id="{ABA26EFB-39A2-44D0-AA36-9A8CB36AD454}" type="datetimeFigureOut">
              <a:rPr lang="es-MX" smtClean="0"/>
              <a:pPr/>
              <a:t>18/03/2010</a:t>
            </a:fld>
            <a:endParaRPr lang="es-MX" dirty="0"/>
          </a:p>
        </p:txBody>
      </p:sp>
      <p:sp>
        <p:nvSpPr>
          <p:cNvPr id="5" name="Footer Placeholder 4"/>
          <p:cNvSpPr>
            <a:spLocks noGrp="1"/>
          </p:cNvSpPr>
          <p:nvPr>
            <p:ph type="ftr" sz="quarter" idx="11"/>
          </p:nvPr>
        </p:nvSpPr>
        <p:spPr>
          <a:xfrm>
            <a:off x="6264000" y="6498000"/>
            <a:ext cx="2880000" cy="360000"/>
          </a:xfrm>
        </p:spPr>
        <p:txBody>
          <a:bodyPr vert="horz"/>
          <a:lstStyle>
            <a:lvl1pPr algn="r">
              <a:defRPr/>
            </a:lvl1pPr>
          </a:lstStyle>
          <a:p>
            <a:endParaRPr lang="es-MX" dirty="0"/>
          </a:p>
        </p:txBody>
      </p:sp>
      <p:sp>
        <p:nvSpPr>
          <p:cNvPr id="6" name="Slide Number Placeholder 5"/>
          <p:cNvSpPr>
            <a:spLocks noGrp="1"/>
          </p:cNvSpPr>
          <p:nvPr>
            <p:ph type="sldNum" sz="quarter" idx="12"/>
          </p:nvPr>
        </p:nvSpPr>
        <p:spPr>
          <a:xfrm>
            <a:off x="8334000" y="2928934"/>
            <a:ext cx="810000" cy="285752"/>
          </a:xfrm>
        </p:spPr>
        <p:txBody>
          <a:bodyPr/>
          <a:lstStyle/>
          <a:p>
            <a:fld id="{FC8F1732-8F60-4DD6-9C35-BDE46BBEA9B0}" type="slidenum">
              <a:rPr lang="es-MX" smtClean="0"/>
              <a:pPr/>
              <a:t>‹Nº›</a:t>
            </a:fld>
            <a:endParaRPr lang="es-MX"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Content Placeholder 2"/>
          <p:cNvSpPr>
            <a:spLocks noGrp="1"/>
          </p:cNvSpPr>
          <p:nvPr>
            <p:ph sz="half" idx="1"/>
          </p:nvPr>
        </p:nvSpPr>
        <p:spPr>
          <a:xfrm>
            <a:off x="842994" y="1717110"/>
            <a:ext cx="4038600" cy="483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Content Placeholder 3"/>
          <p:cNvSpPr>
            <a:spLocks noGrp="1"/>
          </p:cNvSpPr>
          <p:nvPr>
            <p:ph sz="half" idx="2"/>
          </p:nvPr>
        </p:nvSpPr>
        <p:spPr>
          <a:xfrm>
            <a:off x="5033994" y="1717110"/>
            <a:ext cx="4038600" cy="483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ABA26EFB-39A2-44D0-AA36-9A8CB36AD454}" type="datetimeFigureOut">
              <a:rPr lang="es-MX" smtClean="0"/>
              <a:pPr/>
              <a:t>18/03/2010</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FC8F1732-8F60-4DD6-9C35-BDE46BBEA9B0}" type="slidenum">
              <a:rPr lang="es-MX" smtClean="0"/>
              <a:pPr/>
              <a:t>‹Nº›</a:t>
            </a:fld>
            <a:endParaRPr lang="es-MX"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842994" y="1717668"/>
            <a:ext cx="4040188" cy="639762"/>
          </a:xfrm>
          <a:solidFill>
            <a:srgbClr val="FF9900">
              <a:alpha val="10196"/>
            </a:srgbClr>
          </a:solidFill>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Content Placeholder 3"/>
          <p:cNvSpPr>
            <a:spLocks noGrp="1"/>
          </p:cNvSpPr>
          <p:nvPr>
            <p:ph sz="half" idx="2"/>
          </p:nvPr>
        </p:nvSpPr>
        <p:spPr>
          <a:xfrm>
            <a:off x="842994" y="2357433"/>
            <a:ext cx="4040188" cy="419605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Text Placeholder 4"/>
          <p:cNvSpPr>
            <a:spLocks noGrp="1"/>
          </p:cNvSpPr>
          <p:nvPr>
            <p:ph type="body" sz="quarter" idx="3"/>
          </p:nvPr>
        </p:nvSpPr>
        <p:spPr>
          <a:xfrm>
            <a:off x="5030819" y="1717668"/>
            <a:ext cx="4041775" cy="639762"/>
          </a:xfrm>
          <a:solidFill>
            <a:srgbClr val="FF9900">
              <a:alpha val="10196"/>
            </a:srgbClr>
          </a:solidFill>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Content Placeholder 5"/>
          <p:cNvSpPr>
            <a:spLocks noGrp="1"/>
          </p:cNvSpPr>
          <p:nvPr>
            <p:ph sz="quarter" idx="4"/>
          </p:nvPr>
        </p:nvSpPr>
        <p:spPr>
          <a:xfrm>
            <a:off x="5030820" y="2357430"/>
            <a:ext cx="4041775" cy="4197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Date Placeholder 6"/>
          <p:cNvSpPr>
            <a:spLocks noGrp="1"/>
          </p:cNvSpPr>
          <p:nvPr>
            <p:ph type="dt" sz="half" idx="10"/>
          </p:nvPr>
        </p:nvSpPr>
        <p:spPr/>
        <p:txBody>
          <a:bodyPr/>
          <a:lstStyle/>
          <a:p>
            <a:fld id="{ABA26EFB-39A2-44D0-AA36-9A8CB36AD454}" type="datetimeFigureOut">
              <a:rPr lang="es-MX" smtClean="0"/>
              <a:pPr/>
              <a:t>18/03/2010</a:t>
            </a:fld>
            <a:endParaRPr lang="es-MX" dirty="0"/>
          </a:p>
        </p:txBody>
      </p:sp>
      <p:sp>
        <p:nvSpPr>
          <p:cNvPr id="8" name="Footer Placeholder 7"/>
          <p:cNvSpPr>
            <a:spLocks noGrp="1"/>
          </p:cNvSpPr>
          <p:nvPr>
            <p:ph type="ftr" sz="quarter" idx="11"/>
          </p:nvPr>
        </p:nvSpPr>
        <p:spPr/>
        <p:txBody>
          <a:bodyPr/>
          <a:lstStyle/>
          <a:p>
            <a:endParaRPr lang="es-MX" dirty="0"/>
          </a:p>
        </p:txBody>
      </p:sp>
      <p:sp>
        <p:nvSpPr>
          <p:cNvPr id="9" name="Slide Number Placeholder 8"/>
          <p:cNvSpPr>
            <a:spLocks noGrp="1"/>
          </p:cNvSpPr>
          <p:nvPr>
            <p:ph type="sldNum" sz="quarter" idx="12"/>
          </p:nvPr>
        </p:nvSpPr>
        <p:spPr/>
        <p:txBody>
          <a:bodyPr/>
          <a:lstStyle/>
          <a:p>
            <a:fld id="{FC8F1732-8F60-4DD6-9C35-BDE46BBEA9B0}" type="slidenum">
              <a:rPr lang="es-MX" smtClean="0"/>
              <a:pPr/>
              <a:t>‹Nº›</a:t>
            </a:fld>
            <a:endParaRPr lang="es-MX"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grpSp>
        <p:nvGrpSpPr>
          <p:cNvPr id="6" name="Group 9"/>
          <p:cNvGrpSpPr/>
          <p:nvPr/>
        </p:nvGrpSpPr>
        <p:grpSpPr>
          <a:xfrm>
            <a:off x="0" y="1428736"/>
            <a:ext cx="9144000" cy="285752"/>
            <a:chOff x="0" y="1428736"/>
            <a:chExt cx="9144000" cy="285752"/>
          </a:xfrm>
        </p:grpSpPr>
        <p:sp>
          <p:nvSpPr>
            <p:cNvPr id="7" name="Rectangle 6"/>
            <p:cNvSpPr/>
            <p:nvPr userDrawn="1"/>
          </p:nvSpPr>
          <p:spPr>
            <a:xfrm>
              <a:off x="0" y="1428736"/>
              <a:ext cx="9144000" cy="285752"/>
            </a:xfrm>
            <a:prstGeom prst="rect">
              <a:avLst/>
            </a:prstGeom>
            <a:solidFill>
              <a:schemeClr val="accent3">
                <a:tint val="6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a:p>
          </p:txBody>
        </p:sp>
        <p:sp>
          <p:nvSpPr>
            <p:cNvPr id="8" name="Rectangle 7"/>
            <p:cNvSpPr/>
            <p:nvPr userDrawn="1"/>
          </p:nvSpPr>
          <p:spPr>
            <a:xfrm>
              <a:off x="0" y="1463186"/>
              <a:ext cx="810000" cy="214314"/>
            </a:xfrm>
            <a:prstGeom prst="rect">
              <a:avLst/>
            </a:prstGeom>
            <a:solidFill>
              <a:schemeClr val="accent1">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a:p>
          </p:txBody>
        </p:sp>
        <p:sp>
          <p:nvSpPr>
            <p:cNvPr id="9" name="Rectangle 8"/>
            <p:cNvSpPr/>
            <p:nvPr userDrawn="1"/>
          </p:nvSpPr>
          <p:spPr>
            <a:xfrm>
              <a:off x="857224" y="1466444"/>
              <a:ext cx="8286776" cy="214314"/>
            </a:xfrm>
            <a:prstGeom prst="rect">
              <a:avLst/>
            </a:prstGeom>
            <a:solidFill>
              <a:schemeClr val="accent6">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dirty="0"/>
            </a:p>
          </p:txBody>
        </p:sp>
      </p:grpSp>
      <p:sp>
        <p:nvSpPr>
          <p:cNvPr id="2" name="Title 1"/>
          <p:cNvSpPr>
            <a:spLocks noGrp="1"/>
          </p:cNvSpPr>
          <p:nvPr>
            <p:ph type="title"/>
          </p:nvPr>
        </p:nvSpPr>
        <p:spPr>
          <a:noFill/>
        </p:spPr>
        <p:txBody>
          <a:bodyPr/>
          <a:lstStyle/>
          <a:p>
            <a:r>
              <a:rPr kumimoji="0" lang="es-ES" smtClean="0"/>
              <a:t>Haga clic para modificar el estilo de título del patrón</a:t>
            </a:r>
            <a:endParaRPr kumimoji="0" lang="en-US"/>
          </a:p>
        </p:txBody>
      </p:sp>
      <p:sp>
        <p:nvSpPr>
          <p:cNvPr id="3" name="Date Placeholder 2"/>
          <p:cNvSpPr>
            <a:spLocks noGrp="1"/>
          </p:cNvSpPr>
          <p:nvPr>
            <p:ph type="dt" sz="half" idx="10"/>
          </p:nvPr>
        </p:nvSpPr>
        <p:spPr/>
        <p:txBody>
          <a:bodyPr/>
          <a:lstStyle/>
          <a:p>
            <a:fld id="{ABA26EFB-39A2-44D0-AA36-9A8CB36AD454}" type="datetimeFigureOut">
              <a:rPr lang="es-MX" smtClean="0"/>
              <a:pPr/>
              <a:t>18/03/2010</a:t>
            </a:fld>
            <a:endParaRPr lang="es-MX" dirty="0"/>
          </a:p>
        </p:txBody>
      </p:sp>
      <p:sp>
        <p:nvSpPr>
          <p:cNvPr id="4" name="Footer Placeholder 3"/>
          <p:cNvSpPr>
            <a:spLocks noGrp="1"/>
          </p:cNvSpPr>
          <p:nvPr>
            <p:ph type="ftr" sz="quarter" idx="11"/>
          </p:nvPr>
        </p:nvSpPr>
        <p:spPr/>
        <p:txBody>
          <a:bodyPr/>
          <a:lstStyle/>
          <a:p>
            <a:endParaRPr lang="es-MX" dirty="0"/>
          </a:p>
        </p:txBody>
      </p:sp>
      <p:sp>
        <p:nvSpPr>
          <p:cNvPr id="5" name="Slide Number Placeholder 4"/>
          <p:cNvSpPr>
            <a:spLocks noGrp="1"/>
          </p:cNvSpPr>
          <p:nvPr>
            <p:ph type="sldNum" sz="quarter" idx="12"/>
          </p:nvPr>
        </p:nvSpPr>
        <p:spPr/>
        <p:txBody>
          <a:bodyPr/>
          <a:lstStyle/>
          <a:p>
            <a:fld id="{FC8F1732-8F60-4DD6-9C35-BDE46BBEA9B0}" type="slidenum">
              <a:rPr lang="es-MX" smtClean="0"/>
              <a:pPr/>
              <a:t>‹Nº›</a:t>
            </a:fld>
            <a:endParaRPr lang="es-MX"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grpSp>
        <p:nvGrpSpPr>
          <p:cNvPr id="5" name="Group 4"/>
          <p:cNvGrpSpPr/>
          <p:nvPr/>
        </p:nvGrpSpPr>
        <p:grpSpPr>
          <a:xfrm>
            <a:off x="0" y="6286520"/>
            <a:ext cx="9144000" cy="285752"/>
            <a:chOff x="0" y="1428736"/>
            <a:chExt cx="9144000" cy="285752"/>
          </a:xfrm>
        </p:grpSpPr>
        <p:sp>
          <p:nvSpPr>
            <p:cNvPr id="6" name="Rectangle 5"/>
            <p:cNvSpPr/>
            <p:nvPr userDrawn="1"/>
          </p:nvSpPr>
          <p:spPr>
            <a:xfrm>
              <a:off x="0" y="1428736"/>
              <a:ext cx="9144000" cy="285752"/>
            </a:xfrm>
            <a:prstGeom prst="rect">
              <a:avLst/>
            </a:prstGeom>
            <a:solidFill>
              <a:schemeClr val="accent3">
                <a:tint val="6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a:p>
          </p:txBody>
        </p:sp>
        <p:sp>
          <p:nvSpPr>
            <p:cNvPr id="7" name="Rectangle 6"/>
            <p:cNvSpPr/>
            <p:nvPr userDrawn="1"/>
          </p:nvSpPr>
          <p:spPr>
            <a:xfrm>
              <a:off x="0" y="1463186"/>
              <a:ext cx="810000" cy="214314"/>
            </a:xfrm>
            <a:prstGeom prst="rect">
              <a:avLst/>
            </a:prstGeom>
            <a:solidFill>
              <a:schemeClr val="accent1">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a:p>
          </p:txBody>
        </p:sp>
        <p:sp>
          <p:nvSpPr>
            <p:cNvPr id="8" name="Rectangle 7"/>
            <p:cNvSpPr/>
            <p:nvPr userDrawn="1"/>
          </p:nvSpPr>
          <p:spPr>
            <a:xfrm>
              <a:off x="857224" y="1466444"/>
              <a:ext cx="8286776" cy="214314"/>
            </a:xfrm>
            <a:prstGeom prst="rect">
              <a:avLst/>
            </a:prstGeom>
            <a:solidFill>
              <a:schemeClr val="accent6">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dirty="0"/>
            </a:p>
          </p:txBody>
        </p:sp>
      </p:grpSp>
      <p:sp>
        <p:nvSpPr>
          <p:cNvPr id="2" name="Date Placeholder 1"/>
          <p:cNvSpPr>
            <a:spLocks noGrp="1"/>
          </p:cNvSpPr>
          <p:nvPr>
            <p:ph type="dt" sz="half" idx="10"/>
          </p:nvPr>
        </p:nvSpPr>
        <p:spPr/>
        <p:txBody>
          <a:bodyPr/>
          <a:lstStyle/>
          <a:p>
            <a:fld id="{ABA26EFB-39A2-44D0-AA36-9A8CB36AD454}" type="datetimeFigureOut">
              <a:rPr lang="es-MX" smtClean="0"/>
              <a:pPr/>
              <a:t>18/03/2010</a:t>
            </a:fld>
            <a:endParaRPr lang="es-MX" dirty="0"/>
          </a:p>
        </p:txBody>
      </p:sp>
      <p:sp>
        <p:nvSpPr>
          <p:cNvPr id="3" name="Footer Placeholder 2"/>
          <p:cNvSpPr>
            <a:spLocks noGrp="1"/>
          </p:cNvSpPr>
          <p:nvPr>
            <p:ph type="ftr" sz="quarter" idx="11"/>
          </p:nvPr>
        </p:nvSpPr>
        <p:spPr/>
        <p:txBody>
          <a:bodyPr/>
          <a:lstStyle/>
          <a:p>
            <a:endParaRPr lang="es-MX" dirty="0"/>
          </a:p>
        </p:txBody>
      </p:sp>
      <p:sp>
        <p:nvSpPr>
          <p:cNvPr id="4" name="Slide Number Placeholder 3"/>
          <p:cNvSpPr>
            <a:spLocks noGrp="1"/>
          </p:cNvSpPr>
          <p:nvPr>
            <p:ph type="sldNum" sz="quarter" idx="12"/>
          </p:nvPr>
        </p:nvSpPr>
        <p:spPr>
          <a:xfrm>
            <a:off x="0" y="6286520"/>
            <a:ext cx="810000" cy="285752"/>
          </a:xfrm>
        </p:spPr>
        <p:txBody>
          <a:bodyPr/>
          <a:lstStyle/>
          <a:p>
            <a:fld id="{FC8F1732-8F60-4DD6-9C35-BDE46BBEA9B0}" type="slidenum">
              <a:rPr lang="es-MX" smtClean="0"/>
              <a:pPr/>
              <a:t>‹Nº›</a:t>
            </a:fld>
            <a:endParaRPr lang="es-MX"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57226" y="285728"/>
            <a:ext cx="3286146" cy="1143008"/>
          </a:xfrm>
        </p:spPr>
        <p:txBody>
          <a:bodyPr anchor="t"/>
          <a:lstStyle>
            <a:lvl1pPr algn="l">
              <a:defRPr sz="2000" b="1">
                <a:effectLst/>
              </a:defRPr>
            </a:lvl1pPr>
          </a:lstStyle>
          <a:p>
            <a:r>
              <a:rPr kumimoji="0" lang="es-ES" smtClean="0"/>
              <a:t>Haga clic para modificar el estilo de título del patrón</a:t>
            </a:r>
            <a:endParaRPr kumimoji="0" lang="en-US"/>
          </a:p>
        </p:txBody>
      </p:sp>
      <p:sp>
        <p:nvSpPr>
          <p:cNvPr id="3" name="Content Placeholder 2"/>
          <p:cNvSpPr>
            <a:spLocks noGrp="1"/>
          </p:cNvSpPr>
          <p:nvPr>
            <p:ph idx="1"/>
          </p:nvPr>
        </p:nvSpPr>
        <p:spPr>
          <a:xfrm>
            <a:off x="857224" y="1717341"/>
            <a:ext cx="8215338" cy="483860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Text Placeholder 3"/>
          <p:cNvSpPr>
            <a:spLocks noGrp="1"/>
          </p:cNvSpPr>
          <p:nvPr>
            <p:ph type="body" sz="half" idx="2"/>
          </p:nvPr>
        </p:nvSpPr>
        <p:spPr>
          <a:xfrm>
            <a:off x="4214810" y="285728"/>
            <a:ext cx="4857752" cy="1144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ABA26EFB-39A2-44D0-AA36-9A8CB36AD454}" type="datetimeFigureOut">
              <a:rPr lang="es-MX" smtClean="0"/>
              <a:pPr/>
              <a:t>18/03/2010</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FC8F1732-8F60-4DD6-9C35-BDE46BBEA9B0}" type="slidenum">
              <a:rPr lang="es-MX" smtClean="0"/>
              <a:pPr/>
              <a:t>‹Nº›</a:t>
            </a:fld>
            <a:endParaRPr lang="es-MX"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6203" y="1718046"/>
            <a:ext cx="734214" cy="4834842"/>
          </a:xfrm>
          <a:noFill/>
        </p:spPr>
        <p:txBody>
          <a:bodyPr vert="eaVert" anchor="ctr"/>
          <a:lstStyle>
            <a:lvl1pPr algn="ctr">
              <a:defRPr sz="2000" b="1">
                <a:gradFill flip="none" rotWithShape="1">
                  <a:gsLst>
                    <a:gs pos="0">
                      <a:srgbClr val="000000"/>
                    </a:gs>
                    <a:gs pos="20000">
                      <a:srgbClr val="000040"/>
                    </a:gs>
                    <a:gs pos="50000">
                      <a:srgbClr val="400040"/>
                    </a:gs>
                    <a:gs pos="75000">
                      <a:srgbClr val="8F0040"/>
                    </a:gs>
                    <a:gs pos="89999">
                      <a:srgbClr val="F27300"/>
                    </a:gs>
                    <a:gs pos="100000">
                      <a:srgbClr val="FFBF00"/>
                    </a:gs>
                  </a:gsLst>
                  <a:lin ang="16200000" scaled="1"/>
                  <a:tileRect/>
                </a:gradFill>
                <a:effectLst/>
              </a:defRPr>
            </a:lvl1pPr>
          </a:lstStyle>
          <a:p>
            <a:r>
              <a:rPr kumimoji="0" lang="es-ES" smtClean="0"/>
              <a:t>Haga clic para modificar el estilo de título del patrón</a:t>
            </a:r>
            <a:endParaRPr kumimoji="0" lang="en-US"/>
          </a:p>
        </p:txBody>
      </p:sp>
      <p:sp>
        <p:nvSpPr>
          <p:cNvPr id="3" name="Picture Placeholder 2"/>
          <p:cNvSpPr>
            <a:spLocks noGrp="1"/>
          </p:cNvSpPr>
          <p:nvPr>
            <p:ph type="pic" idx="1"/>
          </p:nvPr>
        </p:nvSpPr>
        <p:spPr>
          <a:xfrm>
            <a:off x="915372" y="1790268"/>
            <a:ext cx="8091100" cy="4710569"/>
          </a:xfrm>
          <a:effectLst>
            <a:glow rad="101600">
              <a:schemeClr val="accent1">
                <a:alpha val="60000"/>
              </a:schemeClr>
            </a:glow>
          </a:effectLst>
        </p:spPr>
        <p:style>
          <a:lnRef idx="2">
            <a:schemeClr val="accent1"/>
          </a:lnRef>
          <a:fillRef idx="1">
            <a:schemeClr val="lt1"/>
          </a:fillRef>
          <a:effectRef idx="0">
            <a:schemeClr val="accent1"/>
          </a:effectRef>
          <a:fontRef idx="minor">
            <a:schemeClr val="dk1"/>
          </a:fontRef>
        </p:style>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es-ES" dirty="0" smtClean="0"/>
              <a:t>Haga clic en el icono para agregar una imagen</a:t>
            </a:r>
            <a:endParaRPr kumimoji="0" lang="en-US" dirty="0"/>
          </a:p>
        </p:txBody>
      </p:sp>
      <p:sp>
        <p:nvSpPr>
          <p:cNvPr id="4" name="Text Placeholder 3"/>
          <p:cNvSpPr>
            <a:spLocks noGrp="1"/>
          </p:cNvSpPr>
          <p:nvPr>
            <p:ph type="body" sz="half" idx="2"/>
          </p:nvPr>
        </p:nvSpPr>
        <p:spPr>
          <a:xfrm>
            <a:off x="842994" y="285728"/>
            <a:ext cx="8229600" cy="1144800"/>
          </a:xfrm>
        </p:spPr>
        <p:txBody>
          <a:bodyPr anchor="ct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ABA26EFB-39A2-44D0-AA36-9A8CB36AD454}" type="datetimeFigureOut">
              <a:rPr lang="es-MX" smtClean="0"/>
              <a:pPr/>
              <a:t>18/03/2010</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FC8F1732-8F60-4DD6-9C35-BDE46BBEA9B0}" type="slidenum">
              <a:rPr lang="es-MX" smtClean="0"/>
              <a:pPr/>
              <a:t>‹Nº›</a:t>
            </a:fld>
            <a:endParaRPr lang="es-MX"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0" name="Group 12"/>
          <p:cNvGrpSpPr/>
          <p:nvPr/>
        </p:nvGrpSpPr>
        <p:grpSpPr>
          <a:xfrm>
            <a:off x="0" y="1428736"/>
            <a:ext cx="9144000" cy="285752"/>
            <a:chOff x="0" y="1428736"/>
            <a:chExt cx="9144000" cy="285752"/>
          </a:xfrm>
        </p:grpSpPr>
        <p:sp>
          <p:nvSpPr>
            <p:cNvPr id="7" name="Rectangle 6"/>
            <p:cNvSpPr/>
            <p:nvPr userDrawn="1"/>
          </p:nvSpPr>
          <p:spPr>
            <a:xfrm>
              <a:off x="0" y="1428736"/>
              <a:ext cx="9144000" cy="285752"/>
            </a:xfrm>
            <a:prstGeom prst="rect">
              <a:avLst/>
            </a:prstGeom>
            <a:solidFill>
              <a:schemeClr val="accent3">
                <a:tint val="6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a:p>
          </p:txBody>
        </p:sp>
        <p:sp>
          <p:nvSpPr>
            <p:cNvPr id="9" name="Rectangle 8"/>
            <p:cNvSpPr/>
            <p:nvPr userDrawn="1"/>
          </p:nvSpPr>
          <p:spPr>
            <a:xfrm>
              <a:off x="0" y="1463186"/>
              <a:ext cx="810000" cy="214314"/>
            </a:xfrm>
            <a:prstGeom prst="rect">
              <a:avLst/>
            </a:prstGeom>
            <a:solidFill>
              <a:schemeClr val="accent1">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a:p>
          </p:txBody>
        </p:sp>
        <p:sp>
          <p:nvSpPr>
            <p:cNvPr id="8" name="Rectangle 7"/>
            <p:cNvSpPr/>
            <p:nvPr userDrawn="1"/>
          </p:nvSpPr>
          <p:spPr>
            <a:xfrm>
              <a:off x="857224" y="1466444"/>
              <a:ext cx="8286776" cy="214314"/>
            </a:xfrm>
            <a:prstGeom prst="rect">
              <a:avLst/>
            </a:prstGeom>
            <a:solidFill>
              <a:schemeClr val="accent5">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dirty="0"/>
            </a:p>
          </p:txBody>
        </p:sp>
      </p:grpSp>
      <p:sp>
        <p:nvSpPr>
          <p:cNvPr id="3" name="Text Placeholder 2"/>
          <p:cNvSpPr>
            <a:spLocks noGrp="1"/>
          </p:cNvSpPr>
          <p:nvPr>
            <p:ph type="body" idx="1"/>
          </p:nvPr>
        </p:nvSpPr>
        <p:spPr>
          <a:xfrm>
            <a:off x="842994" y="1716711"/>
            <a:ext cx="8229600" cy="4838735"/>
          </a:xfrm>
          <a:prstGeom prst="rect">
            <a:avLst/>
          </a:prstGeom>
          <a:noFill/>
        </p:spPr>
        <p:txBody>
          <a:bodyPr vert="horz" rtlCol="0">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4" name="Date Placeholder 3"/>
          <p:cNvSpPr>
            <a:spLocks noGrp="1"/>
          </p:cNvSpPr>
          <p:nvPr>
            <p:ph type="dt" sz="half" idx="2"/>
          </p:nvPr>
        </p:nvSpPr>
        <p:spPr>
          <a:xfrm>
            <a:off x="0" y="6572272"/>
            <a:ext cx="1800000" cy="285728"/>
          </a:xfrm>
          <a:prstGeom prst="rect">
            <a:avLst/>
          </a:prstGeom>
        </p:spPr>
        <p:txBody>
          <a:bodyPr vert="horz" rtlCol="0" anchor="ctr"/>
          <a:lstStyle>
            <a:lvl1pPr algn="l" eaLnBrk="1" latinLnBrk="0" hangingPunct="1">
              <a:defRPr kumimoji="0" sz="1200">
                <a:solidFill>
                  <a:schemeClr val="tx1">
                    <a:tint val="75000"/>
                  </a:schemeClr>
                </a:solidFill>
              </a:defRPr>
            </a:lvl1pPr>
          </a:lstStyle>
          <a:p>
            <a:fld id="{ABA26EFB-39A2-44D0-AA36-9A8CB36AD454}" type="datetimeFigureOut">
              <a:rPr lang="es-MX" smtClean="0"/>
              <a:pPr/>
              <a:t>18/03/2010</a:t>
            </a:fld>
            <a:endParaRPr lang="es-MX" dirty="0"/>
          </a:p>
        </p:txBody>
      </p:sp>
      <p:sp>
        <p:nvSpPr>
          <p:cNvPr id="5" name="Footer Placeholder 4"/>
          <p:cNvSpPr>
            <a:spLocks noGrp="1"/>
          </p:cNvSpPr>
          <p:nvPr>
            <p:ph type="ftr" sz="quarter" idx="3"/>
          </p:nvPr>
        </p:nvSpPr>
        <p:spPr>
          <a:xfrm>
            <a:off x="6264000" y="6572272"/>
            <a:ext cx="2880000" cy="285728"/>
          </a:xfrm>
          <a:prstGeom prst="rect">
            <a:avLst/>
          </a:prstGeom>
        </p:spPr>
        <p:txBody>
          <a:bodyPr vert="horz" rtlCol="0" anchor="ctr"/>
          <a:lstStyle>
            <a:lvl1pPr algn="r" eaLnBrk="1" latinLnBrk="0" hangingPunct="1">
              <a:defRPr kumimoji="0" sz="1200">
                <a:solidFill>
                  <a:schemeClr val="tx1">
                    <a:tint val="75000"/>
                  </a:schemeClr>
                </a:solidFill>
              </a:defRPr>
            </a:lvl1pPr>
          </a:lstStyle>
          <a:p>
            <a:endParaRPr lang="es-MX" dirty="0"/>
          </a:p>
        </p:txBody>
      </p:sp>
      <p:sp>
        <p:nvSpPr>
          <p:cNvPr id="6" name="Slide Number Placeholder 5"/>
          <p:cNvSpPr>
            <a:spLocks noGrp="1"/>
          </p:cNvSpPr>
          <p:nvPr>
            <p:ph type="sldNum" sz="quarter" idx="4"/>
          </p:nvPr>
        </p:nvSpPr>
        <p:spPr>
          <a:xfrm>
            <a:off x="0" y="1428736"/>
            <a:ext cx="810000" cy="285752"/>
          </a:xfrm>
          <a:prstGeom prst="rect">
            <a:avLst/>
          </a:prstGeom>
        </p:spPr>
        <p:txBody>
          <a:bodyPr vert="horz" rtlCol="0" anchor="ctr"/>
          <a:lstStyle>
            <a:lvl1pPr algn="ctr" eaLnBrk="1" latinLnBrk="0" hangingPunct="1">
              <a:defRPr kumimoji="0" sz="1200">
                <a:solidFill>
                  <a:schemeClr val="tx1">
                    <a:tint val="50000"/>
                  </a:schemeClr>
                </a:solidFill>
              </a:defRPr>
            </a:lvl1pPr>
          </a:lstStyle>
          <a:p>
            <a:fld id="{FC8F1732-8F60-4DD6-9C35-BDE46BBEA9B0}" type="slidenum">
              <a:rPr lang="es-MX" smtClean="0"/>
              <a:pPr/>
              <a:t>‹Nº›</a:t>
            </a:fld>
            <a:endParaRPr lang="es-MX" dirty="0"/>
          </a:p>
        </p:txBody>
      </p:sp>
      <p:sp>
        <p:nvSpPr>
          <p:cNvPr id="2" name="Title Placeholder 1"/>
          <p:cNvSpPr>
            <a:spLocks noGrp="1"/>
          </p:cNvSpPr>
          <p:nvPr>
            <p:ph type="title"/>
          </p:nvPr>
        </p:nvSpPr>
        <p:spPr>
          <a:xfrm>
            <a:off x="842994" y="283053"/>
            <a:ext cx="8229600" cy="1143000"/>
          </a:xfrm>
          <a:prstGeom prst="rect">
            <a:avLst/>
          </a:prstGeom>
          <a:noFill/>
        </p:spPr>
        <p:txBody>
          <a:bodyPr vert="horz" rtlCol="0" anchor="ctr">
            <a:normAutofit/>
          </a:bodyPr>
          <a:lstStyle/>
          <a:p>
            <a:r>
              <a:rPr kumimoji="0" lang="es-ES" smtClean="0"/>
              <a:t>Haga clic para modificar el estilo de título del patrón</a:t>
            </a:r>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4400" kern="1200">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1"/>
            <a:tileRect/>
          </a:gradFill>
          <a:effectLst>
            <a:outerShdw blurRad="50800" dist="50800" dir="18900000" algn="tl" rotWithShape="0">
              <a:schemeClr val="tx2">
                <a:alpha val="43000"/>
              </a:schemeClr>
            </a:outerShdw>
          </a:effectLst>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60000"/>
        <a:buFont typeface="Wingdings 3" pitchFamily="18" charset="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60000"/>
        <a:buFont typeface="Wingdings"/>
        <a:buChar char="Ø"/>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60000"/>
        <a:buFont typeface="Wingdings 3" pitchFamily="18" charset="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60000"/>
        <a:buFont typeface="Wingdings"/>
        <a:buChar char="Ø"/>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60000"/>
        <a:buFont typeface="Wingdings 3" pitchFamily="18" charset="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3200" dirty="0" smtClean="0"/>
              <a:t>COMO MEJORAR LOS INGRESOS A TRAVES DE LA CALIDAD DEL SERVICIO</a:t>
            </a:r>
            <a:endParaRPr lang="es-MX" sz="3200" dirty="0"/>
          </a:p>
        </p:txBody>
      </p:sp>
      <p:pic>
        <p:nvPicPr>
          <p:cNvPr id="4" name="3 Marcador de contenido" descr="http://www.ideasparapymes.com/imagenes/articulos/cliente-satisfecho.jpg"/>
          <p:cNvPicPr>
            <a:picLocks noGrp="1"/>
          </p:cNvPicPr>
          <p:nvPr>
            <p:ph idx="1"/>
          </p:nvPr>
        </p:nvPicPr>
        <p:blipFill>
          <a:blip r:embed="rId2" cstate="print"/>
          <a:srcRect/>
          <a:stretch>
            <a:fillRect/>
          </a:stretch>
        </p:blipFill>
        <p:spPr bwMode="auto">
          <a:xfrm>
            <a:off x="285720" y="2285992"/>
            <a:ext cx="4929222" cy="4000504"/>
          </a:xfrm>
          <a:prstGeom prst="rect">
            <a:avLst/>
          </a:prstGeom>
          <a:noFill/>
          <a:ln w="9525">
            <a:noFill/>
            <a:miter lim="800000"/>
            <a:headEnd/>
            <a:tailEnd/>
          </a:ln>
        </p:spPr>
      </p:pic>
      <p:sp>
        <p:nvSpPr>
          <p:cNvPr id="6" name="5 Rectángulo"/>
          <p:cNvSpPr/>
          <p:nvPr/>
        </p:nvSpPr>
        <p:spPr>
          <a:xfrm>
            <a:off x="5857884" y="2357430"/>
            <a:ext cx="3071802" cy="369332"/>
          </a:xfrm>
          <a:prstGeom prst="rect">
            <a:avLst/>
          </a:prstGeom>
        </p:spPr>
        <p:txBody>
          <a:bodyPr wrap="square">
            <a:spAutoFit/>
          </a:bodyPr>
          <a:lstStyle/>
          <a:p>
            <a:r>
              <a:rPr lang="es-MX" dirty="0" smtClean="0"/>
              <a:t>﻿</a:t>
            </a:r>
            <a:endParaRPr lang="es-MX" sz="2800" u="sng" dirty="0"/>
          </a:p>
        </p:txBody>
      </p:sp>
      <p:sp>
        <p:nvSpPr>
          <p:cNvPr id="7" name="6 Rectángulo"/>
          <p:cNvSpPr/>
          <p:nvPr/>
        </p:nvSpPr>
        <p:spPr>
          <a:xfrm>
            <a:off x="5357818" y="2714620"/>
            <a:ext cx="3571868" cy="3539430"/>
          </a:xfrm>
          <a:prstGeom prst="rect">
            <a:avLst/>
          </a:prstGeom>
        </p:spPr>
        <p:txBody>
          <a:bodyPr wrap="square">
            <a:spAutoFit/>
          </a:bodyPr>
          <a:lstStyle/>
          <a:p>
            <a:r>
              <a:rPr lang="es-MX" dirty="0" smtClean="0"/>
              <a:t>﻿</a:t>
            </a:r>
            <a:r>
              <a:rPr lang="es-MX" sz="2800" dirty="0" smtClean="0"/>
              <a:t>Procura con diligencia presentarte a Dios aprobado, como obrero que no tiene de qué avergonzarse, que usa bien la palabra de verdad.﻿</a:t>
            </a:r>
            <a:r>
              <a:rPr lang="es-MX" sz="2800" baseline="30000" dirty="0" smtClean="0"/>
              <a:t> </a:t>
            </a:r>
            <a:r>
              <a:rPr lang="es-MX" sz="2800" dirty="0" smtClean="0"/>
              <a:t> </a:t>
            </a:r>
          </a:p>
          <a:p>
            <a:r>
              <a:rPr lang="es-MX" sz="2800" dirty="0" smtClean="0"/>
              <a:t>2 Timoteo </a:t>
            </a:r>
            <a:r>
              <a:rPr lang="es-MX" sz="2800" dirty="0" smtClean="0"/>
              <a:t>2.15-16</a:t>
            </a:r>
            <a:endParaRPr lang="es-MX"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Porque se pierden los clientes</a:t>
            </a:r>
            <a:endParaRPr lang="es-MX" dirty="0"/>
          </a:p>
        </p:txBody>
      </p:sp>
      <p:sp>
        <p:nvSpPr>
          <p:cNvPr id="3" name="2 Marcador de contenido"/>
          <p:cNvSpPr>
            <a:spLocks noGrp="1"/>
          </p:cNvSpPr>
          <p:nvPr>
            <p:ph idx="1"/>
          </p:nvPr>
        </p:nvSpPr>
        <p:spPr/>
        <p:txBody>
          <a:bodyPr>
            <a:normAutofit fontScale="85000" lnSpcReduction="10000"/>
          </a:bodyPr>
          <a:lstStyle/>
          <a:p>
            <a:r>
              <a:rPr lang="es-MX" b="1" dirty="0" smtClean="0"/>
              <a:t>1 % Porque se mueren </a:t>
            </a:r>
            <a:br>
              <a:rPr lang="es-MX" b="1" dirty="0" smtClean="0"/>
            </a:br>
            <a:r>
              <a:rPr lang="es-MX" b="1" dirty="0" smtClean="0"/>
              <a:t>3 % Porque se mudan a otra parte </a:t>
            </a:r>
            <a:br>
              <a:rPr lang="es-MX" b="1" dirty="0" smtClean="0"/>
            </a:br>
            <a:r>
              <a:rPr lang="es-MX" b="1" dirty="0" smtClean="0"/>
              <a:t>5 % Porque se hacen amigos de otros </a:t>
            </a:r>
            <a:br>
              <a:rPr lang="es-MX" b="1" dirty="0" smtClean="0"/>
            </a:br>
            <a:r>
              <a:rPr lang="es-MX" b="1" dirty="0" smtClean="0"/>
              <a:t>9 % Por los precios bajos de la competencia </a:t>
            </a:r>
            <a:br>
              <a:rPr lang="es-MX" b="1" dirty="0" smtClean="0"/>
            </a:br>
            <a:r>
              <a:rPr lang="es-MX" b="1" dirty="0" smtClean="0"/>
              <a:t>14 % Por la mala calidad de los productos/servicios </a:t>
            </a:r>
            <a:endParaRPr lang="es-MX" b="1" dirty="0" smtClean="0"/>
          </a:p>
          <a:p>
            <a:r>
              <a:rPr lang="es-MX" b="1" dirty="0" smtClean="0"/>
              <a:t/>
            </a:r>
            <a:br>
              <a:rPr lang="es-MX" b="1" dirty="0" smtClean="0"/>
            </a:br>
            <a:r>
              <a:rPr lang="es-MX" b="1" dirty="0" smtClean="0">
                <a:solidFill>
                  <a:schemeClr val="bg2">
                    <a:lumMod val="25000"/>
                  </a:schemeClr>
                </a:solidFill>
              </a:rPr>
              <a:t>68 % Por la indiferencia </a:t>
            </a:r>
            <a:r>
              <a:rPr lang="es-MX" b="1" dirty="0" smtClean="0">
                <a:solidFill>
                  <a:schemeClr val="bg2">
                    <a:lumMod val="25000"/>
                  </a:schemeClr>
                </a:solidFill>
              </a:rPr>
              <a:t>, INCUMPLIMIENTO </a:t>
            </a:r>
            <a:r>
              <a:rPr lang="es-MX" b="1" dirty="0" smtClean="0">
                <a:solidFill>
                  <a:schemeClr val="bg2">
                    <a:lumMod val="25000"/>
                  </a:schemeClr>
                </a:solidFill>
              </a:rPr>
              <a:t>y </a:t>
            </a:r>
            <a:r>
              <a:rPr lang="es-MX" b="1" dirty="0" smtClean="0">
                <a:solidFill>
                  <a:schemeClr val="bg2">
                    <a:lumMod val="25000"/>
                  </a:schemeClr>
                </a:solidFill>
              </a:rPr>
              <a:t>la mala atención del personal de ventas y servicio, vendedores, supervisores, gerentes, telefonistas, secretarias, despachantes, repartidores, cobradores y otros en contacto con clientes. </a:t>
            </a:r>
            <a:endParaRPr lang="es-MX" dirty="0" smtClean="0">
              <a:solidFill>
                <a:schemeClr val="bg2">
                  <a:lumMod val="25000"/>
                </a:schemeClr>
              </a:solidFill>
            </a:endParaRPr>
          </a:p>
          <a:p>
            <a:endParaRPr lang="es-MX"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TRABAJO EN EQUIPO</a:t>
            </a:r>
            <a:endParaRPr lang="es-MX" dirty="0"/>
          </a:p>
        </p:txBody>
      </p:sp>
      <p:sp>
        <p:nvSpPr>
          <p:cNvPr id="3" name="2 Marcador de contenido"/>
          <p:cNvSpPr>
            <a:spLocks noGrp="1"/>
          </p:cNvSpPr>
          <p:nvPr>
            <p:ph idx="1"/>
          </p:nvPr>
        </p:nvSpPr>
        <p:spPr>
          <a:xfrm>
            <a:off x="500034" y="1643050"/>
            <a:ext cx="8229600" cy="4525963"/>
          </a:xfrm>
        </p:spPr>
        <p:txBody>
          <a:bodyPr>
            <a:normAutofit/>
          </a:bodyPr>
          <a:lstStyle/>
          <a:p>
            <a:pPr algn="just"/>
            <a:r>
              <a:rPr lang="es-MX" sz="2800" dirty="0" smtClean="0"/>
              <a:t>Toda empresa </a:t>
            </a:r>
            <a:r>
              <a:rPr lang="es-MX" sz="2800" dirty="0" smtClean="0"/>
              <a:t>está compuesta por un grupo de personas, las cuales, deben trabajar en pro de </a:t>
            </a:r>
            <a:r>
              <a:rPr lang="es-MX" sz="2800" u="sng" dirty="0" smtClean="0"/>
              <a:t>un objetivo </a:t>
            </a:r>
            <a:r>
              <a:rPr lang="es-MX" sz="2800" u="sng" dirty="0" smtClean="0"/>
              <a:t>final</a:t>
            </a:r>
            <a:r>
              <a:rPr lang="es-MX" sz="2800" dirty="0" smtClean="0"/>
              <a:t> previamente planificado</a:t>
            </a:r>
            <a:r>
              <a:rPr lang="es-MX" sz="2800" dirty="0" smtClean="0"/>
              <a:t>.</a:t>
            </a:r>
            <a:endParaRPr lang="es-MX" sz="2800" dirty="0"/>
          </a:p>
        </p:txBody>
      </p:sp>
      <p:pic>
        <p:nvPicPr>
          <p:cNvPr id="1026" name="Picture 2" descr="http://melinabarcella.files.wordpress.com/2009/09/team.jpg"/>
          <p:cNvPicPr>
            <a:picLocks noChangeAspect="1" noChangeArrowheads="1"/>
          </p:cNvPicPr>
          <p:nvPr/>
        </p:nvPicPr>
        <p:blipFill>
          <a:blip r:embed="rId2" cstate="print"/>
          <a:srcRect/>
          <a:stretch>
            <a:fillRect/>
          </a:stretch>
        </p:blipFill>
        <p:spPr bwMode="auto">
          <a:xfrm>
            <a:off x="2857488" y="3286124"/>
            <a:ext cx="3305175" cy="3295649"/>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TRABAJO EN EQUIPO</a:t>
            </a:r>
            <a:endParaRPr lang="es-MX" dirty="0"/>
          </a:p>
        </p:txBody>
      </p:sp>
      <p:sp>
        <p:nvSpPr>
          <p:cNvPr id="3" name="2 Marcador de contenido"/>
          <p:cNvSpPr>
            <a:spLocks noGrp="1"/>
          </p:cNvSpPr>
          <p:nvPr>
            <p:ph idx="1"/>
          </p:nvPr>
        </p:nvSpPr>
        <p:spPr/>
        <p:txBody>
          <a:bodyPr/>
          <a:lstStyle/>
          <a:p>
            <a:r>
              <a:rPr lang="es-MX" sz="2800" dirty="0" smtClean="0"/>
              <a:t>Por tanto, surge aquí la clave para que esto se logre con éxito y ello es sin duda, el trabajo en equipo.</a:t>
            </a:r>
          </a:p>
          <a:p>
            <a:endParaRPr lang="es-MX" dirty="0"/>
          </a:p>
        </p:txBody>
      </p:sp>
      <p:pic>
        <p:nvPicPr>
          <p:cNvPr id="4" name="Picture 4" descr="http://rdereyes.files.wordpress.com/2009/04/formula_1_pit_stop_by_alvindeux.jpg"/>
          <p:cNvPicPr>
            <a:picLocks noChangeAspect="1" noChangeArrowheads="1"/>
          </p:cNvPicPr>
          <p:nvPr/>
        </p:nvPicPr>
        <p:blipFill>
          <a:blip r:embed="rId2" cstate="print"/>
          <a:srcRect/>
          <a:stretch>
            <a:fillRect/>
          </a:stretch>
        </p:blipFill>
        <p:spPr bwMode="auto">
          <a:xfrm>
            <a:off x="2357422" y="3071810"/>
            <a:ext cx="4572032" cy="3429024"/>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smtClean="0"/>
              <a:t>DETERMINAR EL TIPO DE SERVICIO</a:t>
            </a:r>
            <a:endParaRPr lang="es-MX" dirty="0"/>
          </a:p>
        </p:txBody>
      </p:sp>
      <p:sp>
        <p:nvSpPr>
          <p:cNvPr id="3" name="2 Marcador de contenido"/>
          <p:cNvSpPr>
            <a:spLocks noGrp="1"/>
          </p:cNvSpPr>
          <p:nvPr>
            <p:ph idx="1"/>
          </p:nvPr>
        </p:nvSpPr>
        <p:spPr>
          <a:xfrm>
            <a:off x="500034" y="1571612"/>
            <a:ext cx="8229600" cy="4525963"/>
          </a:xfrm>
        </p:spPr>
        <p:txBody>
          <a:bodyPr>
            <a:normAutofit fontScale="92500"/>
          </a:bodyPr>
          <a:lstStyle/>
          <a:p>
            <a:r>
              <a:rPr lang="es-MX" u="sng" dirty="0" smtClean="0"/>
              <a:t>PRODUCCION</a:t>
            </a:r>
            <a:r>
              <a:rPr lang="es-MX" dirty="0" smtClean="0"/>
              <a:t>:.............DESARROLLO </a:t>
            </a:r>
          </a:p>
          <a:p>
            <a:pPr>
              <a:buNone/>
            </a:pPr>
            <a:r>
              <a:rPr lang="es-MX" dirty="0" smtClean="0"/>
              <a:t> </a:t>
            </a:r>
            <a:r>
              <a:rPr lang="es-MX" dirty="0" smtClean="0"/>
              <a:t>                                   DE PRODUCTO Y MODELAJE</a:t>
            </a:r>
          </a:p>
          <a:p>
            <a:r>
              <a:rPr lang="es-MX" u="sng" dirty="0" smtClean="0"/>
              <a:t>DISTRIBUCION:</a:t>
            </a:r>
          </a:p>
          <a:p>
            <a:r>
              <a:rPr lang="es-MX" dirty="0" smtClean="0"/>
              <a:t>VENTAS AL DETALLE……CONSUMIDOR FINAL</a:t>
            </a:r>
          </a:p>
          <a:p>
            <a:r>
              <a:rPr lang="es-MX" dirty="0" smtClean="0"/>
              <a:t>VENTAS DE MAYOREO…..CANALES DE </a:t>
            </a:r>
          </a:p>
          <a:p>
            <a:r>
              <a:rPr lang="es-MX" dirty="0" smtClean="0"/>
              <a:t> </a:t>
            </a:r>
            <a:r>
              <a:rPr lang="es-MX" dirty="0" smtClean="0"/>
              <a:t>                                                   DISTRIBUCION</a:t>
            </a:r>
          </a:p>
          <a:p>
            <a:r>
              <a:rPr lang="es-MX" dirty="0" smtClean="0"/>
              <a:t>BIENES TANGIBLES………MANUFACTURA</a:t>
            </a:r>
          </a:p>
          <a:p>
            <a:r>
              <a:rPr lang="es-MX" dirty="0" smtClean="0"/>
              <a:t>BIENES INTANGIBLES…..SERVICOS</a:t>
            </a:r>
            <a:endParaRPr lang="es-MX"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SE HACE DIFERENCIA SUPERANDO LAS EXPECTATIVAS</a:t>
            </a:r>
            <a:endParaRPr lang="es-MX" dirty="0"/>
          </a:p>
        </p:txBody>
      </p:sp>
      <p:sp>
        <p:nvSpPr>
          <p:cNvPr id="3" name="2 Marcador de contenido"/>
          <p:cNvSpPr>
            <a:spLocks noGrp="1"/>
          </p:cNvSpPr>
          <p:nvPr>
            <p:ph idx="1"/>
          </p:nvPr>
        </p:nvSpPr>
        <p:spPr/>
        <p:txBody>
          <a:bodyPr/>
          <a:lstStyle/>
          <a:p>
            <a:endParaRPr lang="es-MX" dirty="0"/>
          </a:p>
        </p:txBody>
      </p:sp>
      <p:pic>
        <p:nvPicPr>
          <p:cNvPr id="41986" name="Picture 2" descr="http://blogs.elcomercio.pe/eljovennostalgico/sorpresa.png"/>
          <p:cNvPicPr>
            <a:picLocks noChangeAspect="1" noChangeArrowheads="1"/>
          </p:cNvPicPr>
          <p:nvPr/>
        </p:nvPicPr>
        <p:blipFill>
          <a:blip r:embed="rId2" cstate="print"/>
          <a:srcRect/>
          <a:stretch>
            <a:fillRect/>
          </a:stretch>
        </p:blipFill>
        <p:spPr bwMode="auto">
          <a:xfrm>
            <a:off x="642910" y="2214554"/>
            <a:ext cx="4000528" cy="4126971"/>
          </a:xfrm>
          <a:prstGeom prst="rect">
            <a:avLst/>
          </a:prstGeom>
          <a:noFill/>
        </p:spPr>
      </p:pic>
      <p:pic>
        <p:nvPicPr>
          <p:cNvPr id="41988" name="Picture 4" descr="http://web.educastur.princast.es/cp/poetajua/WEB%20COMENIUS/imagenes/Surprise_Box.gif"/>
          <p:cNvPicPr>
            <a:picLocks noChangeAspect="1" noChangeArrowheads="1"/>
          </p:cNvPicPr>
          <p:nvPr/>
        </p:nvPicPr>
        <p:blipFill>
          <a:blip r:embed="rId3" cstate="print"/>
          <a:srcRect/>
          <a:stretch>
            <a:fillRect/>
          </a:stretch>
        </p:blipFill>
        <p:spPr bwMode="auto">
          <a:xfrm>
            <a:off x="4786314" y="2357430"/>
            <a:ext cx="4143404" cy="3653154"/>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142852"/>
            <a:ext cx="8229600" cy="1143000"/>
          </a:xfrm>
        </p:spPr>
        <p:txBody>
          <a:bodyPr>
            <a:normAutofit/>
          </a:bodyPr>
          <a:lstStyle/>
          <a:p>
            <a:r>
              <a:rPr lang="es-MX" sz="3200" b="1" dirty="0" smtClean="0"/>
              <a:t>¿QUE DESEAN OBTENER NUESTROS CLIENTES?</a:t>
            </a:r>
            <a:endParaRPr lang="es-MX" sz="3200" b="1" dirty="0"/>
          </a:p>
        </p:txBody>
      </p:sp>
      <p:sp>
        <p:nvSpPr>
          <p:cNvPr id="3" name="2 Marcador de contenido"/>
          <p:cNvSpPr>
            <a:spLocks noGrp="1"/>
          </p:cNvSpPr>
          <p:nvPr>
            <p:ph idx="1"/>
          </p:nvPr>
        </p:nvSpPr>
        <p:spPr>
          <a:xfrm>
            <a:off x="571472" y="1928802"/>
            <a:ext cx="8229600" cy="4525963"/>
          </a:xfrm>
        </p:spPr>
        <p:txBody>
          <a:bodyPr>
            <a:normAutofit fontScale="92500" lnSpcReduction="10000"/>
          </a:bodyPr>
          <a:lstStyle/>
          <a:p>
            <a:r>
              <a:rPr lang="es-MX" b="1" dirty="0" smtClean="0"/>
              <a:t>Un precio </a:t>
            </a:r>
            <a:r>
              <a:rPr lang="es-MX" b="1" dirty="0" smtClean="0"/>
              <a:t>razonable. </a:t>
            </a:r>
            <a:endParaRPr lang="es-MX" dirty="0" smtClean="0"/>
          </a:p>
          <a:p>
            <a:r>
              <a:rPr lang="es-MX" b="1" dirty="0" smtClean="0"/>
              <a:t>Una adecuada calidad por lo que </a:t>
            </a:r>
            <a:r>
              <a:rPr lang="es-MX" b="1" dirty="0" smtClean="0"/>
              <a:t>paga. </a:t>
            </a:r>
            <a:endParaRPr lang="es-MX" dirty="0" smtClean="0"/>
          </a:p>
          <a:p>
            <a:r>
              <a:rPr lang="es-MX" b="1" dirty="0" smtClean="0"/>
              <a:t>Una atención amable y </a:t>
            </a:r>
            <a:r>
              <a:rPr lang="es-MX" b="1" dirty="0" smtClean="0"/>
              <a:t>personalizada. </a:t>
            </a:r>
            <a:endParaRPr lang="es-MX" dirty="0" smtClean="0"/>
          </a:p>
          <a:p>
            <a:r>
              <a:rPr lang="es-MX" b="1" dirty="0" smtClean="0"/>
              <a:t>Un buen servicio de entrega a </a:t>
            </a:r>
            <a:r>
              <a:rPr lang="es-MX" b="1" dirty="0" smtClean="0"/>
              <a:t>domicilio. </a:t>
            </a:r>
            <a:endParaRPr lang="es-MX" dirty="0" smtClean="0"/>
          </a:p>
          <a:p>
            <a:r>
              <a:rPr lang="es-MX" b="1" dirty="0" smtClean="0"/>
              <a:t>Un horario cómodo para ir a </a:t>
            </a:r>
            <a:r>
              <a:rPr lang="es-MX" b="1" dirty="0" smtClean="0"/>
              <a:t>comprar (tener </a:t>
            </a:r>
            <a:r>
              <a:rPr lang="es-MX" b="1" dirty="0" smtClean="0"/>
              <a:t>abierto también el fin de semana</a:t>
            </a:r>
            <a:r>
              <a:rPr lang="es-MX" b="1" dirty="0" smtClean="0"/>
              <a:t>).</a:t>
            </a:r>
          </a:p>
          <a:p>
            <a:r>
              <a:rPr lang="es-MX" b="1" dirty="0" smtClean="0"/>
              <a:t>Cumplimiento de lo prometido</a:t>
            </a:r>
          </a:p>
          <a:p>
            <a:r>
              <a:rPr lang="es-MX" b="1" u="sng" dirty="0" smtClean="0"/>
              <a:t>Pero, ante el vicio de pedir la virtud de no dar.</a:t>
            </a:r>
            <a:endParaRPr lang="es-MX" u="sng" dirty="0" smtClean="0"/>
          </a:p>
          <a:p>
            <a:endParaRPr lang="es-MX"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PERCEPCION  ES REALIDAD</a:t>
            </a:r>
            <a:endParaRPr lang="es-MX" dirty="0"/>
          </a:p>
        </p:txBody>
      </p:sp>
      <p:sp>
        <p:nvSpPr>
          <p:cNvPr id="3" name="2 Marcador de contenido"/>
          <p:cNvSpPr>
            <a:spLocks noGrp="1"/>
          </p:cNvSpPr>
          <p:nvPr>
            <p:ph idx="1"/>
          </p:nvPr>
        </p:nvSpPr>
        <p:spPr/>
        <p:txBody>
          <a:bodyPr>
            <a:normAutofit lnSpcReduction="10000"/>
          </a:bodyPr>
          <a:lstStyle/>
          <a:p>
            <a:r>
              <a:rPr lang="es-MX" dirty="0" smtClean="0"/>
              <a:t>Es importante Distinguir entre lo que creemos que hacemos bien y lo que los clientes realmente desean.</a:t>
            </a:r>
          </a:p>
          <a:p>
            <a:endParaRPr lang="es-MX" dirty="0" smtClean="0"/>
          </a:p>
          <a:p>
            <a:r>
              <a:rPr lang="es-MX" dirty="0" smtClean="0"/>
              <a:t>Es mas significativo y valioso llevar la vista hacia el exterior y observar lo que los clientes desean recibir.</a:t>
            </a:r>
          </a:p>
          <a:p>
            <a:endParaRPr lang="es-MX" dirty="0" smtClean="0"/>
          </a:p>
          <a:p>
            <a:r>
              <a:rPr lang="es-MX" dirty="0" smtClean="0"/>
              <a:t>Preguntar, preguntar y preguntar.</a:t>
            </a:r>
          </a:p>
          <a:p>
            <a:pPr>
              <a:buNone/>
            </a:pPr>
            <a:endParaRPr lang="es-MX"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Investigación de mercados</a:t>
            </a:r>
            <a:endParaRPr lang="es-MX" dirty="0"/>
          </a:p>
        </p:txBody>
      </p:sp>
      <p:sp>
        <p:nvSpPr>
          <p:cNvPr id="3" name="2 Marcador de contenido"/>
          <p:cNvSpPr>
            <a:spLocks noGrp="1"/>
          </p:cNvSpPr>
          <p:nvPr>
            <p:ph idx="1"/>
          </p:nvPr>
        </p:nvSpPr>
        <p:spPr>
          <a:xfrm>
            <a:off x="500034" y="1714488"/>
            <a:ext cx="8229600" cy="4768865"/>
          </a:xfrm>
        </p:spPr>
        <p:txBody>
          <a:bodyPr>
            <a:normAutofit/>
          </a:bodyPr>
          <a:lstStyle/>
          <a:p>
            <a:r>
              <a:rPr lang="es-MX" dirty="0" smtClean="0"/>
              <a:t>Realizar encuestas a los clientes sobre lo que les agrada y desagrada del servicio que brindamos.</a:t>
            </a:r>
          </a:p>
          <a:p>
            <a:r>
              <a:rPr lang="es-MX" dirty="0" smtClean="0"/>
              <a:t>Escoger las preguntas cuidadosamente de tal manera que las respuestas nos ayuden a identificar lo que el consumidor actual y el potencial espera de tu negocio.</a:t>
            </a:r>
          </a:p>
          <a:p>
            <a:r>
              <a:rPr lang="es-MX" dirty="0" smtClean="0"/>
              <a:t>Investigar cuales son las prioridades de nuestros clientes. </a:t>
            </a:r>
            <a:endParaRPr lang="es-MX"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285728"/>
            <a:ext cx="8229600" cy="1143000"/>
          </a:xfrm>
        </p:spPr>
        <p:txBody>
          <a:bodyPr>
            <a:normAutofit fontScale="90000"/>
          </a:bodyPr>
          <a:lstStyle/>
          <a:p>
            <a:r>
              <a:rPr lang="es-MX" dirty="0" smtClean="0"/>
              <a:t>QUE DICE EL PROFESOR</a:t>
            </a:r>
            <a:br>
              <a:rPr lang="es-MX" dirty="0" smtClean="0"/>
            </a:br>
            <a:r>
              <a:rPr lang="es-MX" dirty="0" smtClean="0"/>
              <a:t>PHILIP KOTLER</a:t>
            </a:r>
            <a:endParaRPr lang="es-MX" dirty="0"/>
          </a:p>
        </p:txBody>
      </p:sp>
      <p:sp>
        <p:nvSpPr>
          <p:cNvPr id="3" name="2 Marcador de contenido"/>
          <p:cNvSpPr>
            <a:spLocks noGrp="1"/>
          </p:cNvSpPr>
          <p:nvPr>
            <p:ph idx="1"/>
          </p:nvPr>
        </p:nvSpPr>
        <p:spPr>
          <a:xfrm>
            <a:off x="285720" y="2071678"/>
            <a:ext cx="7000924" cy="4572000"/>
          </a:xfrm>
        </p:spPr>
        <p:txBody>
          <a:bodyPr/>
          <a:lstStyle/>
          <a:p>
            <a:r>
              <a:rPr lang="es-MX" dirty="0" smtClean="0"/>
              <a:t>“EXISTEN DEMASIADAS COMPAÑIAS QUE PIENSAN DE ADENTRO HACIA AFUERA, EN VEZ DE HACERLO DE AFUERA HACIA ADENTRO. ESTAN CENTRADAS EN EL PRODUCTO, NO EN EL MERCADO”</a:t>
            </a:r>
            <a:endParaRPr lang="es-MX" dirty="0"/>
          </a:p>
        </p:txBody>
      </p:sp>
      <p:pic>
        <p:nvPicPr>
          <p:cNvPr id="4" name="Picture 2" descr="http://camineromen.com/imagenes/lupa.jpg"/>
          <p:cNvPicPr>
            <a:picLocks noChangeAspect="1" noChangeArrowheads="1"/>
          </p:cNvPicPr>
          <p:nvPr/>
        </p:nvPicPr>
        <p:blipFill>
          <a:blip r:embed="rId2" cstate="print"/>
          <a:srcRect/>
          <a:stretch>
            <a:fillRect/>
          </a:stretch>
        </p:blipFill>
        <p:spPr bwMode="auto">
          <a:xfrm>
            <a:off x="4071934" y="4929198"/>
            <a:ext cx="2455855" cy="1754182"/>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42852"/>
            <a:ext cx="8229600" cy="1399032"/>
          </a:xfrm>
        </p:spPr>
        <p:txBody>
          <a:bodyPr>
            <a:noAutofit/>
          </a:bodyPr>
          <a:lstStyle/>
          <a:p>
            <a:r>
              <a:rPr lang="es-MX" sz="3200" dirty="0" smtClean="0"/>
              <a:t>III- METODOLOGIA PARA DESARROLLAR UN ESTÁNDAR DE CALIDAD</a:t>
            </a:r>
            <a:endParaRPr lang="es-MX" sz="3200" dirty="0"/>
          </a:p>
        </p:txBody>
      </p:sp>
      <p:sp>
        <p:nvSpPr>
          <p:cNvPr id="3" name="2 Marcador de contenido"/>
          <p:cNvSpPr>
            <a:spLocks noGrp="1"/>
          </p:cNvSpPr>
          <p:nvPr>
            <p:ph idx="1"/>
          </p:nvPr>
        </p:nvSpPr>
        <p:spPr>
          <a:xfrm>
            <a:off x="500034" y="1785926"/>
            <a:ext cx="8229600" cy="4572000"/>
          </a:xfrm>
        </p:spPr>
        <p:txBody>
          <a:bodyPr>
            <a:noAutofit/>
          </a:bodyPr>
          <a:lstStyle/>
          <a:p>
            <a:r>
              <a:rPr lang="es-MX" sz="2400" u="sng" dirty="0" smtClean="0"/>
              <a:t>ESCRIBIR</a:t>
            </a:r>
            <a:r>
              <a:rPr lang="es-MX" sz="2400" dirty="0" smtClean="0"/>
              <a:t> :       Los Planes generales del proceso que seguiremos para adquirir el “Know How.”</a:t>
            </a:r>
          </a:p>
          <a:p>
            <a:endParaRPr lang="es-MX" sz="2400" dirty="0" smtClean="0"/>
          </a:p>
          <a:p>
            <a:r>
              <a:rPr lang="es-MX" sz="2400" u="sng" dirty="0" smtClean="0"/>
              <a:t>DEFINIR  </a:t>
            </a:r>
            <a:r>
              <a:rPr lang="es-MX" sz="2400" dirty="0" smtClean="0"/>
              <a:t> :     Las características del mercado, los clientes, quienes son. Las responsabilidades del personal.</a:t>
            </a:r>
          </a:p>
          <a:p>
            <a:endParaRPr lang="es-MX" sz="2400" dirty="0" smtClean="0"/>
          </a:p>
          <a:p>
            <a:r>
              <a:rPr lang="es-MX" sz="2400" u="sng" dirty="0" smtClean="0"/>
              <a:t>ENTRENAR</a:t>
            </a:r>
            <a:r>
              <a:rPr lang="es-MX" sz="2400" dirty="0" smtClean="0"/>
              <a:t>:    Adiestrar, venta técnica, desarrollo personal, </a:t>
            </a:r>
            <a:r>
              <a:rPr lang="es-MX" sz="2400" u="sng" dirty="0" smtClean="0"/>
              <a:t>adquirir conocimiento</a:t>
            </a:r>
            <a:r>
              <a:rPr lang="es-MX" sz="2400" dirty="0" smtClean="0"/>
              <a:t>. Cliente interno. </a:t>
            </a:r>
          </a:p>
          <a:p>
            <a:endParaRPr lang="es-MX" sz="2400" dirty="0" smtClean="0"/>
          </a:p>
          <a:p>
            <a:r>
              <a:rPr lang="es-MX" sz="2400" u="sng" dirty="0" smtClean="0"/>
              <a:t>SUPERVISAR</a:t>
            </a:r>
            <a:r>
              <a:rPr lang="es-MX" sz="2400" dirty="0" smtClean="0"/>
              <a:t>:  Evaluar, cliente interno y cliente externo.</a:t>
            </a:r>
            <a:endParaRPr lang="es-MX"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LA CALIDAD DE TU VIDA, INICIA  CON UNA BUENA LECTURA</a:t>
            </a:r>
            <a:endParaRPr lang="es-MX" dirty="0"/>
          </a:p>
        </p:txBody>
      </p:sp>
      <p:sp>
        <p:nvSpPr>
          <p:cNvPr id="3" name="2 Marcador de contenido"/>
          <p:cNvSpPr>
            <a:spLocks noGrp="1"/>
          </p:cNvSpPr>
          <p:nvPr>
            <p:ph idx="1"/>
          </p:nvPr>
        </p:nvSpPr>
        <p:spPr/>
        <p:txBody>
          <a:bodyPr>
            <a:normAutofit fontScale="85000" lnSpcReduction="10000"/>
          </a:bodyPr>
          <a:lstStyle/>
          <a:p>
            <a:pPr>
              <a:buNone/>
            </a:pPr>
            <a:r>
              <a:rPr lang="es-MX" baseline="30000" dirty="0" smtClean="0"/>
              <a:t> </a:t>
            </a:r>
            <a:r>
              <a:rPr lang="es-MX" dirty="0" smtClean="0"/>
              <a:t> </a:t>
            </a:r>
            <a:r>
              <a:rPr lang="es-MX" dirty="0" smtClean="0"/>
              <a:t>  </a:t>
            </a:r>
            <a:r>
              <a:rPr lang="es-MX" dirty="0" smtClean="0">
                <a:solidFill>
                  <a:schemeClr val="bg2">
                    <a:lumMod val="10000"/>
                  </a:schemeClr>
                </a:solidFill>
              </a:rPr>
              <a:t> </a:t>
            </a:r>
            <a:r>
              <a:rPr lang="es-MX" u="sng" dirty="0" smtClean="0">
                <a:solidFill>
                  <a:schemeClr val="bg2">
                    <a:lumMod val="10000"/>
                  </a:schemeClr>
                </a:solidFill>
              </a:rPr>
              <a:t>PROVERBIOS 3:1-4</a:t>
            </a:r>
          </a:p>
          <a:p>
            <a:pPr algn="just">
              <a:buNone/>
            </a:pPr>
            <a:r>
              <a:rPr lang="es-MX" dirty="0" smtClean="0">
                <a:solidFill>
                  <a:schemeClr val="bg2">
                    <a:lumMod val="10000"/>
                  </a:schemeClr>
                </a:solidFill>
              </a:rPr>
              <a:t>     </a:t>
            </a:r>
            <a:r>
              <a:rPr lang="es-MX" dirty="0" smtClean="0">
                <a:solidFill>
                  <a:schemeClr val="bg2">
                    <a:lumMod val="10000"/>
                  </a:schemeClr>
                </a:solidFill>
              </a:rPr>
              <a:t> ﻿Hijo mío, no te olvides de mi </a:t>
            </a:r>
            <a:r>
              <a:rPr lang="es-MX" dirty="0" smtClean="0">
                <a:solidFill>
                  <a:schemeClr val="bg2">
                    <a:lumMod val="10000"/>
                  </a:schemeClr>
                </a:solidFill>
              </a:rPr>
              <a:t>ley,</a:t>
            </a:r>
          </a:p>
          <a:p>
            <a:pPr algn="just">
              <a:buNone/>
            </a:pPr>
            <a:r>
              <a:rPr lang="es-MX" dirty="0" smtClean="0">
                <a:solidFill>
                  <a:schemeClr val="bg2">
                    <a:lumMod val="10000"/>
                  </a:schemeClr>
                </a:solidFill>
              </a:rPr>
              <a:t> </a:t>
            </a:r>
            <a:r>
              <a:rPr lang="es-MX" dirty="0" smtClean="0">
                <a:solidFill>
                  <a:schemeClr val="bg2">
                    <a:lumMod val="10000"/>
                  </a:schemeClr>
                </a:solidFill>
              </a:rPr>
              <a:t>      Y </a:t>
            </a:r>
            <a:r>
              <a:rPr lang="es-MX" dirty="0" smtClean="0">
                <a:solidFill>
                  <a:schemeClr val="bg2">
                    <a:lumMod val="10000"/>
                  </a:schemeClr>
                </a:solidFill>
              </a:rPr>
              <a:t>tu corazón guarde mis mandamientos;</a:t>
            </a:r>
          </a:p>
          <a:p>
            <a:pPr algn="just">
              <a:buNone/>
            </a:pPr>
            <a:r>
              <a:rPr lang="es-MX" dirty="0" smtClean="0">
                <a:solidFill>
                  <a:schemeClr val="bg2">
                    <a:lumMod val="10000"/>
                  </a:schemeClr>
                </a:solidFill>
              </a:rPr>
              <a:t>     </a:t>
            </a:r>
            <a:r>
              <a:rPr lang="es-MX" dirty="0" smtClean="0">
                <a:solidFill>
                  <a:schemeClr val="bg2">
                    <a:lumMod val="10000"/>
                  </a:schemeClr>
                </a:solidFill>
              </a:rPr>
              <a:t> </a:t>
            </a:r>
            <a:r>
              <a:rPr lang="es-MX" dirty="0" smtClean="0">
                <a:solidFill>
                  <a:schemeClr val="bg2">
                    <a:lumMod val="10000"/>
                  </a:schemeClr>
                </a:solidFill>
              </a:rPr>
              <a:t> </a:t>
            </a:r>
            <a:r>
              <a:rPr lang="es-MX" dirty="0" smtClean="0">
                <a:solidFill>
                  <a:schemeClr val="bg2">
                    <a:lumMod val="10000"/>
                  </a:schemeClr>
                </a:solidFill>
              </a:rPr>
              <a:t>﻿Porque largura de días y años de vida</a:t>
            </a:r>
          </a:p>
          <a:p>
            <a:pPr algn="just">
              <a:buNone/>
            </a:pPr>
            <a:r>
              <a:rPr lang="es-MX" dirty="0" smtClean="0">
                <a:solidFill>
                  <a:schemeClr val="bg2">
                    <a:lumMod val="10000"/>
                  </a:schemeClr>
                </a:solidFill>
              </a:rPr>
              <a:t> </a:t>
            </a:r>
            <a:r>
              <a:rPr lang="es-MX" dirty="0" smtClean="0">
                <a:solidFill>
                  <a:schemeClr val="bg2">
                    <a:lumMod val="10000"/>
                  </a:schemeClr>
                </a:solidFill>
              </a:rPr>
              <a:t>      Y </a:t>
            </a:r>
            <a:r>
              <a:rPr lang="es-MX" dirty="0" smtClean="0">
                <a:solidFill>
                  <a:schemeClr val="bg2">
                    <a:lumMod val="10000"/>
                  </a:schemeClr>
                </a:solidFill>
              </a:rPr>
              <a:t>paz te aumentarán</a:t>
            </a:r>
            <a:r>
              <a:rPr lang="es-MX" dirty="0" smtClean="0">
                <a:solidFill>
                  <a:schemeClr val="bg2">
                    <a:lumMod val="10000"/>
                  </a:schemeClr>
                </a:solidFill>
              </a:rPr>
              <a:t>.</a:t>
            </a:r>
          </a:p>
          <a:p>
            <a:pPr algn="just">
              <a:buNone/>
            </a:pPr>
            <a:r>
              <a:rPr lang="es-MX" dirty="0" smtClean="0">
                <a:solidFill>
                  <a:schemeClr val="bg2">
                    <a:lumMod val="10000"/>
                  </a:schemeClr>
                </a:solidFill>
              </a:rPr>
              <a:t> </a:t>
            </a:r>
            <a:r>
              <a:rPr lang="es-MX" dirty="0" smtClean="0">
                <a:solidFill>
                  <a:schemeClr val="bg2">
                    <a:lumMod val="10000"/>
                  </a:schemeClr>
                </a:solidFill>
              </a:rPr>
              <a:t>      </a:t>
            </a:r>
            <a:r>
              <a:rPr lang="es-MX" dirty="0" smtClean="0">
                <a:solidFill>
                  <a:schemeClr val="bg2">
                    <a:lumMod val="10000"/>
                  </a:schemeClr>
                </a:solidFill>
              </a:rPr>
              <a:t>﻿Nunca se aparten de ti la misericordia y la verdad;</a:t>
            </a:r>
          </a:p>
          <a:p>
            <a:pPr algn="just"/>
            <a:r>
              <a:rPr lang="es-MX" dirty="0" smtClean="0">
                <a:solidFill>
                  <a:schemeClr val="bg2">
                    <a:lumMod val="10000"/>
                  </a:schemeClr>
                </a:solidFill>
              </a:rPr>
              <a:t>  Átalas </a:t>
            </a:r>
            <a:r>
              <a:rPr lang="es-MX" dirty="0" smtClean="0">
                <a:solidFill>
                  <a:schemeClr val="bg2">
                    <a:lumMod val="10000"/>
                  </a:schemeClr>
                </a:solidFill>
              </a:rPr>
              <a:t>a tu cuello,</a:t>
            </a:r>
          </a:p>
          <a:p>
            <a:pPr algn="just"/>
            <a:r>
              <a:rPr lang="es-MX" dirty="0" smtClean="0">
                <a:solidFill>
                  <a:schemeClr val="bg2">
                    <a:lumMod val="10000"/>
                  </a:schemeClr>
                </a:solidFill>
              </a:rPr>
              <a:t>  Escríbelas </a:t>
            </a:r>
            <a:r>
              <a:rPr lang="es-MX" dirty="0" smtClean="0">
                <a:solidFill>
                  <a:schemeClr val="bg2">
                    <a:lumMod val="10000"/>
                  </a:schemeClr>
                </a:solidFill>
              </a:rPr>
              <a:t>en la tabla de tu corazón;</a:t>
            </a:r>
          </a:p>
          <a:p>
            <a:pPr algn="just"/>
            <a:r>
              <a:rPr lang="es-MX" dirty="0" smtClean="0">
                <a:solidFill>
                  <a:schemeClr val="bg2">
                    <a:lumMod val="10000"/>
                  </a:schemeClr>
                </a:solidFill>
              </a:rPr>
              <a:t>﻿  </a:t>
            </a:r>
            <a:r>
              <a:rPr lang="es-MX" u="sng" dirty="0" smtClean="0">
                <a:solidFill>
                  <a:schemeClr val="bg2">
                    <a:lumMod val="10000"/>
                  </a:schemeClr>
                </a:solidFill>
              </a:rPr>
              <a:t>﻿Y hallarás gracia y buena opinión</a:t>
            </a:r>
          </a:p>
          <a:p>
            <a:pPr algn="just"/>
            <a:r>
              <a:rPr lang="es-MX" u="sng" dirty="0" smtClean="0">
                <a:solidFill>
                  <a:schemeClr val="bg2">
                    <a:lumMod val="10000"/>
                  </a:schemeClr>
                </a:solidFill>
              </a:rPr>
              <a:t>   Ante </a:t>
            </a:r>
            <a:r>
              <a:rPr lang="es-MX" u="sng" dirty="0" smtClean="0">
                <a:solidFill>
                  <a:schemeClr val="bg2">
                    <a:lumMod val="10000"/>
                  </a:schemeClr>
                </a:solidFill>
              </a:rPr>
              <a:t>los ojos de Dios y de los hombres.</a:t>
            </a:r>
          </a:p>
          <a:p>
            <a:endParaRPr lang="es-MX"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214290"/>
            <a:ext cx="8229600" cy="1143000"/>
          </a:xfrm>
        </p:spPr>
        <p:txBody>
          <a:bodyPr>
            <a:normAutofit fontScale="90000"/>
          </a:bodyPr>
          <a:lstStyle/>
          <a:p>
            <a:r>
              <a:rPr lang="es-MX" sz="3600" dirty="0" smtClean="0"/>
              <a:t>ADMINISTRACION DE LAS RELACIONES CON EL CLIENTE</a:t>
            </a:r>
            <a:endParaRPr lang="es-MX" sz="3600" dirty="0"/>
          </a:p>
        </p:txBody>
      </p:sp>
      <p:sp>
        <p:nvSpPr>
          <p:cNvPr id="3" name="2 Marcador de contenido"/>
          <p:cNvSpPr>
            <a:spLocks noGrp="1"/>
          </p:cNvSpPr>
          <p:nvPr>
            <p:ph idx="1"/>
          </p:nvPr>
        </p:nvSpPr>
        <p:spPr/>
        <p:txBody>
          <a:bodyPr>
            <a:normAutofit/>
          </a:bodyPr>
          <a:lstStyle/>
          <a:p>
            <a:r>
              <a:rPr lang="es-MX" dirty="0" smtClean="0"/>
              <a:t>El administrar las relaciones con el cliente (CRM o </a:t>
            </a:r>
            <a:r>
              <a:rPr lang="es-MX" dirty="0" err="1" smtClean="0"/>
              <a:t>Customer</a:t>
            </a:r>
            <a:r>
              <a:rPr lang="es-MX" dirty="0" smtClean="0"/>
              <a:t> </a:t>
            </a:r>
            <a:r>
              <a:rPr lang="es-MX" dirty="0" err="1" smtClean="0"/>
              <a:t>Relationship</a:t>
            </a:r>
            <a:r>
              <a:rPr lang="es-MX" dirty="0" smtClean="0"/>
              <a:t> Management) es una filosofía empresarial en la que se plantea entender y anticipar los requerimientos de los consumidores, tanto existentes como potenciales, por lo que puede entenderse como una estrategia de negocios enfocada en el cliente y en sus necesidades.</a:t>
            </a:r>
          </a:p>
          <a:p>
            <a:endParaRPr lang="es-MX"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PUNTOS A CONSIDERAR PARA IMPLANTAR “CRM”</a:t>
            </a:r>
            <a:endParaRPr lang="es-MX" dirty="0"/>
          </a:p>
        </p:txBody>
      </p:sp>
      <p:sp>
        <p:nvSpPr>
          <p:cNvPr id="3" name="2 Marcador de contenido"/>
          <p:cNvSpPr>
            <a:spLocks noGrp="1"/>
          </p:cNvSpPr>
          <p:nvPr>
            <p:ph idx="1"/>
          </p:nvPr>
        </p:nvSpPr>
        <p:spPr>
          <a:xfrm>
            <a:off x="914400" y="1857364"/>
            <a:ext cx="8229600" cy="4838735"/>
          </a:xfrm>
        </p:spPr>
        <p:txBody>
          <a:bodyPr>
            <a:normAutofit fontScale="92500" lnSpcReduction="10000"/>
          </a:bodyPr>
          <a:lstStyle/>
          <a:p>
            <a:r>
              <a:rPr lang="es-MX" dirty="0" smtClean="0"/>
              <a:t>Lo primordial es contemplar que en tu negocio no debes perder la oportunidad de lograr que en cualquier punto de contacto (</a:t>
            </a:r>
            <a:r>
              <a:rPr lang="es-MX" dirty="0" smtClean="0">
                <a:solidFill>
                  <a:srgbClr val="C00000"/>
                </a:solidFill>
              </a:rPr>
              <a:t>ya sea mostrador, chofer, teléfono, repartidor, etcétera), se deje claro que conoces a la perfección quién es el cliente. </a:t>
            </a:r>
            <a:r>
              <a:rPr lang="es-MX" dirty="0" smtClean="0"/>
              <a:t>La </a:t>
            </a:r>
            <a:r>
              <a:rPr lang="es-MX" u="sng" dirty="0" smtClean="0"/>
              <a:t>Administración de las Relaciones con los Clientes i</a:t>
            </a:r>
            <a:r>
              <a:rPr lang="es-MX" dirty="0" smtClean="0"/>
              <a:t>mplica el reto de lograr que en todos los puntos en que se interactúe con ellos, seas capaz de ofrecer un valor agregado, obteniendo con ello su satisfacción y </a:t>
            </a:r>
            <a:r>
              <a:rPr lang="es-MX" dirty="0" smtClean="0"/>
              <a:t>fidelidad.</a:t>
            </a:r>
            <a:endParaRPr lang="es-MX"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EL VALOR AGREGADO</a:t>
            </a:r>
            <a:endParaRPr lang="es-MX" dirty="0"/>
          </a:p>
        </p:txBody>
      </p:sp>
      <p:sp>
        <p:nvSpPr>
          <p:cNvPr id="3" name="2 Marcador de contenido"/>
          <p:cNvSpPr>
            <a:spLocks noGrp="1"/>
          </p:cNvSpPr>
          <p:nvPr>
            <p:ph idx="1"/>
          </p:nvPr>
        </p:nvSpPr>
        <p:spPr>
          <a:xfrm>
            <a:off x="571472" y="1714488"/>
            <a:ext cx="8229600" cy="4838735"/>
          </a:xfrm>
        </p:spPr>
        <p:txBody>
          <a:bodyPr>
            <a:normAutofit fontScale="85000" lnSpcReduction="10000"/>
          </a:bodyPr>
          <a:lstStyle/>
          <a:p>
            <a:r>
              <a:rPr lang="es-MX" b="1" dirty="0" smtClean="0"/>
              <a:t>En suma, la atención al cliente es tratar a las personas como a Ud. le gustaría que lo trataran</a:t>
            </a:r>
            <a:r>
              <a:rPr lang="es-MX" dirty="0" smtClean="0"/>
              <a:t>; el servicio al cliente es tener la mejor de las disposiciones para servirle a los clientes, para ello, se reitera que debemos desarrollar </a:t>
            </a:r>
            <a:r>
              <a:rPr lang="es-MX" u="sng" dirty="0" smtClean="0"/>
              <a:t>habilidades personales y habilidades técnicas. </a:t>
            </a:r>
            <a:r>
              <a:rPr lang="es-MX" dirty="0" smtClean="0"/>
              <a:t>Así estaremos formados y preparados para satisfacer necesidades y expectativas, y para superar esas expectativas con la generación de valor agregado.</a:t>
            </a:r>
          </a:p>
          <a:p>
            <a:r>
              <a:rPr lang="es-MX" b="1" dirty="0" smtClean="0"/>
              <a:t>"El valor agregado provoca la satisfacción de lo que el cliente no espera. Se le superan así, sus expectativas."</a:t>
            </a:r>
            <a:endParaRPr lang="es-MX" dirty="0" smtClean="0"/>
          </a:p>
          <a:p>
            <a:endParaRPr lang="es-MX"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LA FIDELIZACION DEL CLIENTE</a:t>
            </a:r>
            <a:endParaRPr lang="es-MX" dirty="0"/>
          </a:p>
        </p:txBody>
      </p:sp>
      <p:sp>
        <p:nvSpPr>
          <p:cNvPr id="3" name="2 Marcador de contenido"/>
          <p:cNvSpPr>
            <a:spLocks noGrp="1"/>
          </p:cNvSpPr>
          <p:nvPr>
            <p:ph idx="1"/>
          </p:nvPr>
        </p:nvSpPr>
        <p:spPr/>
        <p:txBody>
          <a:bodyPr/>
          <a:lstStyle/>
          <a:p>
            <a:r>
              <a:rPr lang="es-MX" dirty="0" smtClean="0"/>
              <a:t>Elaborar estrategias de FIDELIZACION que provoquen una experiencia de compra satisfactoria determina el éxito de convertir al comprador ocasional en un CLIENTE.</a:t>
            </a:r>
          </a:p>
          <a:p>
            <a:r>
              <a:rPr lang="es-MX" dirty="0" smtClean="0"/>
              <a:t>Permitir que el cliente circule con comodidad en nuestro territorio.</a:t>
            </a:r>
          </a:p>
          <a:p>
            <a:r>
              <a:rPr lang="es-MX" dirty="0" smtClean="0"/>
              <a:t>Mantener la novedad en forma continua.</a:t>
            </a:r>
          </a:p>
          <a:p>
            <a:r>
              <a:rPr lang="es-MX" dirty="0" smtClean="0"/>
              <a:t>Hacer uso de la tecnología para mantener informado al cliente.</a:t>
            </a:r>
            <a:endParaRPr lang="es-MX"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MX" sz="3600" dirty="0" smtClean="0"/>
              <a:t>V- COMO ESTABLECER LA CALIDAD </a:t>
            </a:r>
            <a:br>
              <a:rPr lang="es-MX" sz="3600" dirty="0" smtClean="0"/>
            </a:br>
            <a:r>
              <a:rPr lang="es-MX" sz="3600" dirty="0" smtClean="0"/>
              <a:t>EN EL SERVICIO</a:t>
            </a:r>
            <a:endParaRPr lang="es-MX" sz="3600" dirty="0"/>
          </a:p>
        </p:txBody>
      </p:sp>
      <p:sp>
        <p:nvSpPr>
          <p:cNvPr id="3" name="2 Marcador de contenido"/>
          <p:cNvSpPr>
            <a:spLocks noGrp="1"/>
          </p:cNvSpPr>
          <p:nvPr>
            <p:ph idx="1"/>
          </p:nvPr>
        </p:nvSpPr>
        <p:spPr/>
        <p:txBody>
          <a:bodyPr/>
          <a:lstStyle/>
          <a:p>
            <a:r>
              <a:rPr lang="es-MX" dirty="0" smtClean="0"/>
              <a:t>CONSIDERAR LA EVOLUCION DE LAS COMUNICACIONES</a:t>
            </a:r>
          </a:p>
          <a:p>
            <a:r>
              <a:rPr lang="es-MX" dirty="0" smtClean="0"/>
              <a:t>FACTORES DE CONDUCTA NO NEGOCIABLES</a:t>
            </a:r>
          </a:p>
          <a:p>
            <a:r>
              <a:rPr lang="es-MX" dirty="0" smtClean="0"/>
              <a:t>ESTABLECER UN CONTROL MINIMO PARA ADMINISTRAR EL DEPARTAMENTO DE SERVIO AL CLIENTE.</a:t>
            </a:r>
            <a:endParaRPr lang="es-MX"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ACTITUD</a:t>
            </a:r>
            <a:endParaRPr lang="es-MX" dirty="0"/>
          </a:p>
        </p:txBody>
      </p:sp>
      <p:sp>
        <p:nvSpPr>
          <p:cNvPr id="3" name="2 Marcador de contenido"/>
          <p:cNvSpPr>
            <a:spLocks noGrp="1"/>
          </p:cNvSpPr>
          <p:nvPr>
            <p:ph idx="1"/>
          </p:nvPr>
        </p:nvSpPr>
        <p:spPr/>
        <p:txBody>
          <a:bodyPr>
            <a:normAutofit fontScale="85000" lnSpcReduction="10000"/>
          </a:bodyPr>
          <a:lstStyle/>
          <a:p>
            <a:r>
              <a:rPr lang="es-MX" dirty="0" smtClean="0"/>
              <a:t>Carlos R </a:t>
            </a:r>
            <a:r>
              <a:rPr lang="es-MX" dirty="0" err="1" smtClean="0"/>
              <a:t>Swindoll</a:t>
            </a:r>
            <a:r>
              <a:rPr lang="es-MX" dirty="0" smtClean="0"/>
              <a:t> dijo: “ Puede que esto le sorprenda, pero la decisión mas significante que yo puedo tomar día a día es mi elección de actitud.” Es mas importante que mi pasado, que mi educación, que mi cuenta de banco, que mis logros o fracasos, que la fama o el dolor. Lo que otras personas piensan o dicen de mi, mis circunstancias, o mi posición. Mi actitud es el hilo que me mantiene en pie o la que me incapacita. </a:t>
            </a:r>
            <a:r>
              <a:rPr lang="es-MX" u="sng" dirty="0" smtClean="0"/>
              <a:t>Cuando mi actitud es correcta no hay barrera muy alta, ningún valle muy profundo, ningún sueño tan extremo, ningún reto que sea tan grande.”</a:t>
            </a:r>
          </a:p>
          <a:p>
            <a:endParaRPr lang="es-MX"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2800" b="1" dirty="0" smtClean="0"/>
              <a:t>ASPECTOS SOBRE LOS CUALES SE BASA EL CLIENTE PARA EVALUAR LA CALIDAD DEL SERVICIO</a:t>
            </a:r>
            <a:endParaRPr lang="es-MX" sz="2800" dirty="0"/>
          </a:p>
        </p:txBody>
      </p:sp>
      <p:sp>
        <p:nvSpPr>
          <p:cNvPr id="3" name="2 Marcador de contenido"/>
          <p:cNvSpPr>
            <a:spLocks noGrp="1"/>
          </p:cNvSpPr>
          <p:nvPr>
            <p:ph idx="1"/>
          </p:nvPr>
        </p:nvSpPr>
        <p:spPr>
          <a:xfrm>
            <a:off x="914400" y="2019265"/>
            <a:ext cx="8229600" cy="4838735"/>
          </a:xfrm>
        </p:spPr>
        <p:txBody>
          <a:bodyPr>
            <a:normAutofit/>
          </a:bodyPr>
          <a:lstStyle/>
          <a:p>
            <a:r>
              <a:rPr lang="es-MX" dirty="0" smtClean="0"/>
              <a:t>Imagen del negocio.</a:t>
            </a:r>
            <a:endParaRPr lang="es-MX" dirty="0" smtClean="0"/>
          </a:p>
          <a:p>
            <a:r>
              <a:rPr lang="es-MX" dirty="0" smtClean="0"/>
              <a:t>Expectativas y percepciones acerca de la </a:t>
            </a:r>
            <a:r>
              <a:rPr lang="es-MX" dirty="0" smtClean="0"/>
              <a:t>calidad.</a:t>
            </a:r>
            <a:endParaRPr lang="es-MX" dirty="0" smtClean="0"/>
          </a:p>
          <a:p>
            <a:r>
              <a:rPr lang="es-MX" dirty="0" smtClean="0"/>
              <a:t>La manera como se presenta un </a:t>
            </a:r>
            <a:r>
              <a:rPr lang="es-MX" dirty="0" smtClean="0"/>
              <a:t>servicio. </a:t>
            </a:r>
            <a:endParaRPr lang="es-MX" dirty="0" smtClean="0"/>
          </a:p>
          <a:p>
            <a:r>
              <a:rPr lang="es-MX" dirty="0" smtClean="0"/>
              <a:t>La extensión o la prolongación de su </a:t>
            </a:r>
            <a:r>
              <a:rPr lang="es-MX" dirty="0" smtClean="0"/>
              <a:t>satisfacción.</a:t>
            </a:r>
          </a:p>
          <a:p>
            <a:r>
              <a:rPr lang="es-MX" dirty="0" smtClean="0"/>
              <a:t>Imagen personal.</a:t>
            </a:r>
            <a:endParaRPr lang="es-MX" dirty="0" smtClean="0"/>
          </a:p>
          <a:p>
            <a:endParaRPr lang="es-MX" dirty="0" smtClean="0"/>
          </a:p>
          <a:p>
            <a:endParaRPr lang="es-MX"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sz="4000" b="1" dirty="0" smtClean="0"/>
              <a:t>PRINCIPIOS EN LOS QUE DESCANSA LA CALIDAD DEL SERVICIO</a:t>
            </a:r>
            <a:r>
              <a:rPr lang="es-MX" b="1" dirty="0" smtClean="0"/>
              <a:t>.</a:t>
            </a:r>
            <a:r>
              <a:rPr lang="es-MX" dirty="0" smtClean="0"/>
              <a:t> </a:t>
            </a:r>
            <a:br>
              <a:rPr lang="es-MX" dirty="0" smtClean="0"/>
            </a:br>
            <a:endParaRPr lang="es-MX" dirty="0"/>
          </a:p>
        </p:txBody>
      </p:sp>
      <p:sp>
        <p:nvSpPr>
          <p:cNvPr id="3" name="2 Marcador de contenido"/>
          <p:cNvSpPr>
            <a:spLocks noGrp="1"/>
          </p:cNvSpPr>
          <p:nvPr>
            <p:ph idx="1"/>
          </p:nvPr>
        </p:nvSpPr>
        <p:spPr/>
        <p:txBody>
          <a:bodyPr>
            <a:normAutofit fontScale="85000" lnSpcReduction="20000"/>
          </a:bodyPr>
          <a:lstStyle/>
          <a:p>
            <a:r>
              <a:rPr lang="es-MX" dirty="0" smtClean="0"/>
              <a:t>El </a:t>
            </a:r>
            <a:r>
              <a:rPr lang="es-MX" dirty="0" smtClean="0"/>
              <a:t>cliente es el único juez de la calidad del servicio. </a:t>
            </a:r>
          </a:p>
          <a:p>
            <a:r>
              <a:rPr lang="es-MX" dirty="0" smtClean="0"/>
              <a:t>El cliente es quien determina el nivel de excelencia del servicio y siempre quiere más. </a:t>
            </a:r>
          </a:p>
          <a:p>
            <a:r>
              <a:rPr lang="es-MX" dirty="0" smtClean="0"/>
              <a:t>La empresa debe formular promesas que le permitan alcanzar los objetivos, ganar dinero y distinguirse de sus competidores. </a:t>
            </a:r>
          </a:p>
          <a:p>
            <a:r>
              <a:rPr lang="es-MX" dirty="0" smtClean="0"/>
              <a:t>La empresa debe "gestionar" la expectativa de sus clientes, reduciendo en lo posible la diferencia entre la realidad del servicio y las expectativas del cliente. </a:t>
            </a:r>
          </a:p>
          <a:p>
            <a:r>
              <a:rPr lang="es-MX" dirty="0" smtClean="0"/>
              <a:t>Nada se opone a que las promesas se transformen en normas de calidad. </a:t>
            </a:r>
          </a:p>
          <a:p>
            <a:r>
              <a:rPr lang="es-MX" dirty="0" smtClean="0"/>
              <a:t>Para eliminar los errores se debe imponer una disciplina férrea y un constante esfuerzo. </a:t>
            </a:r>
          </a:p>
          <a:p>
            <a:endParaRPr lang="es-MX"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472" y="357166"/>
            <a:ext cx="8229600" cy="1143000"/>
          </a:xfrm>
        </p:spPr>
        <p:txBody>
          <a:bodyPr>
            <a:normAutofit fontScale="90000"/>
          </a:bodyPr>
          <a:lstStyle/>
          <a:p>
            <a:r>
              <a:rPr lang="es-MX" sz="3600" b="1" dirty="0" smtClean="0"/>
              <a:t>RAZONES DE PORQUE SE DIRIGEN CON MUY POCA O NINGUNA CALIDAD EN EL SERVICIO</a:t>
            </a:r>
            <a:r>
              <a:rPr lang="es-MX" b="1" dirty="0" smtClean="0"/>
              <a:t>.</a:t>
            </a:r>
            <a:r>
              <a:rPr lang="es-MX" dirty="0" smtClean="0"/>
              <a:t> </a:t>
            </a:r>
            <a:br>
              <a:rPr lang="es-MX" dirty="0" smtClean="0"/>
            </a:br>
            <a:endParaRPr lang="es-MX" dirty="0"/>
          </a:p>
        </p:txBody>
      </p:sp>
      <p:sp>
        <p:nvSpPr>
          <p:cNvPr id="3" name="2 Marcador de contenido"/>
          <p:cNvSpPr>
            <a:spLocks noGrp="1"/>
          </p:cNvSpPr>
          <p:nvPr>
            <p:ph idx="1"/>
          </p:nvPr>
        </p:nvSpPr>
        <p:spPr>
          <a:xfrm>
            <a:off x="914400" y="2019265"/>
            <a:ext cx="8229600" cy="4838735"/>
          </a:xfrm>
        </p:spPr>
        <p:txBody>
          <a:bodyPr>
            <a:normAutofit/>
          </a:bodyPr>
          <a:lstStyle/>
          <a:p>
            <a:r>
              <a:rPr lang="es-MX" dirty="0" smtClean="0"/>
              <a:t>Dificultades </a:t>
            </a:r>
            <a:r>
              <a:rPr lang="es-MX" dirty="0" smtClean="0"/>
              <a:t>para definir papeles y funciones de un servicio. </a:t>
            </a:r>
          </a:p>
          <a:p>
            <a:r>
              <a:rPr lang="es-MX" dirty="0" smtClean="0"/>
              <a:t>Incapacidad para definir las características de la calidad de los servicios. </a:t>
            </a:r>
          </a:p>
          <a:p>
            <a:r>
              <a:rPr lang="es-MX" dirty="0" smtClean="0"/>
              <a:t>Falta de conocimiento y autoridad para el desarrollo de un modelo de gestión de la calidad total en los servicios. </a:t>
            </a:r>
          </a:p>
          <a:p>
            <a:r>
              <a:rPr lang="es-MX" dirty="0" smtClean="0"/>
              <a:t>El supuesto de que la calidad en los servicios es de importancia secundaria. </a:t>
            </a:r>
          </a:p>
          <a:p>
            <a:endParaRPr lang="es-MX"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71604" y="214290"/>
            <a:ext cx="6572296" cy="1399032"/>
          </a:xfrm>
        </p:spPr>
        <p:txBody>
          <a:bodyPr>
            <a:normAutofit/>
          </a:bodyPr>
          <a:lstStyle/>
          <a:p>
            <a:r>
              <a:rPr lang="es-MX" dirty="0" smtClean="0"/>
              <a:t> </a:t>
            </a:r>
            <a:r>
              <a:rPr lang="es-MX" sz="3600" b="1" dirty="0" smtClean="0"/>
              <a:t>Pasos para </a:t>
            </a:r>
            <a:r>
              <a:rPr lang="es-MX" sz="3600" b="1" dirty="0" smtClean="0"/>
              <a:t>Mejorar </a:t>
            </a:r>
            <a:br>
              <a:rPr lang="es-MX" sz="3600" b="1" dirty="0" smtClean="0"/>
            </a:br>
            <a:r>
              <a:rPr lang="es-MX" sz="3600" b="1" dirty="0" smtClean="0"/>
              <a:t>el  </a:t>
            </a:r>
            <a:r>
              <a:rPr lang="es-MX" sz="3600" b="1" dirty="0" smtClean="0"/>
              <a:t>Servicio al </a:t>
            </a:r>
            <a:r>
              <a:rPr lang="es-MX" sz="3600" b="1" dirty="0" smtClean="0"/>
              <a:t>Cliente</a:t>
            </a:r>
            <a:endParaRPr lang="es-MX" sz="3600" b="1" dirty="0"/>
          </a:p>
        </p:txBody>
      </p:sp>
      <p:sp>
        <p:nvSpPr>
          <p:cNvPr id="3" name="2 Marcador de contenido"/>
          <p:cNvSpPr>
            <a:spLocks noGrp="1"/>
          </p:cNvSpPr>
          <p:nvPr>
            <p:ph idx="1"/>
          </p:nvPr>
        </p:nvSpPr>
        <p:spPr>
          <a:xfrm>
            <a:off x="500034" y="2071678"/>
            <a:ext cx="8229600" cy="4525963"/>
          </a:xfrm>
        </p:spPr>
        <p:txBody>
          <a:bodyPr>
            <a:normAutofit fontScale="92500" lnSpcReduction="10000"/>
          </a:bodyPr>
          <a:lstStyle/>
          <a:p>
            <a:r>
              <a:rPr lang="es-MX" b="1" dirty="0" smtClean="0"/>
              <a:t>1.- Identifique a su cliente</a:t>
            </a:r>
            <a:r>
              <a:rPr lang="es-MX" dirty="0" smtClean="0"/>
              <a:t/>
            </a:r>
            <a:br>
              <a:rPr lang="es-MX" dirty="0" smtClean="0"/>
            </a:br>
            <a:r>
              <a:rPr lang="es-MX" b="1" dirty="0" smtClean="0"/>
              <a:t>2.- Establezca una buena comunicación para aprender cuáles son las expectativas del cliente acerca de su servicio o producto</a:t>
            </a:r>
            <a:r>
              <a:rPr lang="es-MX" dirty="0" smtClean="0"/>
              <a:t/>
            </a:r>
            <a:br>
              <a:rPr lang="es-MX" dirty="0" smtClean="0"/>
            </a:br>
            <a:r>
              <a:rPr lang="es-MX" b="1" dirty="0" smtClean="0"/>
              <a:t>3.- </a:t>
            </a:r>
            <a:r>
              <a:rPr lang="es-MX" b="1" dirty="0" smtClean="0"/>
              <a:t>Crear </a:t>
            </a:r>
            <a:r>
              <a:rPr lang="es-MX" b="1" dirty="0" smtClean="0"/>
              <a:t>o </a:t>
            </a:r>
            <a:r>
              <a:rPr lang="es-MX" b="1" dirty="0" smtClean="0"/>
              <a:t>modificar </a:t>
            </a:r>
            <a:r>
              <a:rPr lang="es-MX" b="1" dirty="0" smtClean="0"/>
              <a:t>su producto o servicio de acuerdo a esta información</a:t>
            </a:r>
            <a:r>
              <a:rPr lang="es-MX" dirty="0" smtClean="0"/>
              <a:t/>
            </a:r>
            <a:br>
              <a:rPr lang="es-MX" dirty="0" smtClean="0"/>
            </a:br>
            <a:r>
              <a:rPr lang="es-MX" b="1" dirty="0" smtClean="0"/>
              <a:t>4.- Asegúrese de que todos y cada uno en su organización están </a:t>
            </a:r>
            <a:r>
              <a:rPr lang="es-MX" b="1" dirty="0" err="1" smtClean="0"/>
              <a:t>concientes</a:t>
            </a:r>
            <a:r>
              <a:rPr lang="es-MX" b="1" dirty="0" smtClean="0"/>
              <a:t> </a:t>
            </a:r>
            <a:r>
              <a:rPr lang="es-MX" b="1" dirty="0" smtClean="0"/>
              <a:t>y tienen voluntad de mejorar la visión y la misión de servicio al </a:t>
            </a:r>
            <a:r>
              <a:rPr lang="es-MX" b="1" dirty="0" smtClean="0"/>
              <a:t>cliente.</a:t>
            </a:r>
            <a:endParaRPr lang="es-MX" dirty="0"/>
          </a:p>
        </p:txBody>
      </p:sp>
      <p:pic>
        <p:nvPicPr>
          <p:cNvPr id="4" name="3 Marcador de contenido" descr="http://www.ideasparapymes.com/imagenes/articulos/imagentitulo31.jpg"/>
          <p:cNvPicPr>
            <a:picLocks/>
          </p:cNvPicPr>
          <p:nvPr/>
        </p:nvPicPr>
        <p:blipFill>
          <a:blip r:embed="rId2" cstate="print"/>
          <a:srcRect/>
          <a:stretch>
            <a:fillRect/>
          </a:stretch>
        </p:blipFill>
        <p:spPr bwMode="auto">
          <a:xfrm>
            <a:off x="7643834" y="142852"/>
            <a:ext cx="1285884" cy="1285884"/>
          </a:xfrm>
          <a:prstGeom prst="rect">
            <a:avLst/>
          </a:prstGeom>
          <a:noFill/>
          <a:ln w="9525">
            <a:noFill/>
            <a:miter lim="800000"/>
            <a:headEnd/>
            <a:tailEnd/>
          </a:ln>
        </p:spPr>
      </p:pic>
      <p:pic>
        <p:nvPicPr>
          <p:cNvPr id="6" name="Picture 8" descr="http://1.bp.blogspot.com/_Ac51WFdqRNs/SgT3I5cT_zI/AAAAAAAAASU/IdFn1R1jEH0/s320/tierra_lupa.png"/>
          <p:cNvPicPr>
            <a:picLocks noChangeAspect="1" noChangeArrowheads="1"/>
          </p:cNvPicPr>
          <p:nvPr/>
        </p:nvPicPr>
        <p:blipFill>
          <a:blip r:embed="rId3" cstate="print"/>
          <a:srcRect/>
          <a:stretch>
            <a:fillRect/>
          </a:stretch>
        </p:blipFill>
        <p:spPr bwMode="auto">
          <a:xfrm>
            <a:off x="357158" y="142852"/>
            <a:ext cx="1428729" cy="133349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DESARROLLO DE LA ESTRATEGIA COMERCIAL</a:t>
            </a:r>
            <a:endParaRPr lang="es-MX" dirty="0"/>
          </a:p>
        </p:txBody>
      </p:sp>
      <p:sp>
        <p:nvSpPr>
          <p:cNvPr id="3" name="2 Marcador de contenido"/>
          <p:cNvSpPr>
            <a:spLocks noGrp="1"/>
          </p:cNvSpPr>
          <p:nvPr>
            <p:ph idx="1"/>
          </p:nvPr>
        </p:nvSpPr>
        <p:spPr/>
        <p:txBody>
          <a:bodyPr>
            <a:normAutofit/>
          </a:bodyPr>
          <a:lstStyle/>
          <a:p>
            <a:r>
              <a:rPr lang="es-ES" b="1" dirty="0" smtClean="0"/>
              <a:t>"La Calidad en la atención y en el servicio al cliente, radica en la aplicación de dos tipos de habilidades, las relacionadas con la comunicación, que se establecen en las relaciones entre personas, por lo que se les denomina "Habilidades Personales" y las que derivan del trabajo mismo de las personas, por lo que se les llama "Habilidades Técnicas".</a:t>
            </a:r>
            <a:endParaRPr lang="es-MX" dirty="0" smtClean="0"/>
          </a:p>
          <a:p>
            <a:endParaRPr lang="es-MX"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b="1" dirty="0" smtClean="0"/>
              <a:t>REGLAS </a:t>
            </a:r>
            <a:r>
              <a:rPr lang="es-MX" b="1" dirty="0" smtClean="0"/>
              <a:t>PARA UNA EXCELENTE ATENCION EN EL SERVICIO</a:t>
            </a:r>
            <a:endParaRPr lang="es-MX" dirty="0"/>
          </a:p>
        </p:txBody>
      </p:sp>
      <p:sp>
        <p:nvSpPr>
          <p:cNvPr id="3" name="2 Marcador de contenido"/>
          <p:cNvSpPr>
            <a:spLocks noGrp="1"/>
          </p:cNvSpPr>
          <p:nvPr>
            <p:ph idx="1"/>
          </p:nvPr>
        </p:nvSpPr>
        <p:spPr>
          <a:xfrm>
            <a:off x="914400" y="2019265"/>
            <a:ext cx="8229600" cy="4838735"/>
          </a:xfrm>
        </p:spPr>
        <p:txBody>
          <a:bodyPr>
            <a:normAutofit fontScale="85000" lnSpcReduction="20000"/>
          </a:bodyPr>
          <a:lstStyle/>
          <a:p>
            <a:r>
              <a:rPr lang="es-MX" dirty="0" smtClean="0"/>
              <a:t>No </a:t>
            </a:r>
            <a:r>
              <a:rPr lang="es-MX" dirty="0" smtClean="0"/>
              <a:t>haga esperar al cliente, salúdelo de inmediato. </a:t>
            </a:r>
          </a:p>
          <a:p>
            <a:r>
              <a:rPr lang="es-MX" dirty="0" smtClean="0"/>
              <a:t>Dar atención total, sin distracciones o interrupciones </a:t>
            </a:r>
          </a:p>
          <a:p>
            <a:r>
              <a:rPr lang="es-MX" dirty="0" smtClean="0"/>
              <a:t>Haga que los primeros 30 segundos cuenten </a:t>
            </a:r>
          </a:p>
          <a:p>
            <a:r>
              <a:rPr lang="es-MX" dirty="0" smtClean="0"/>
              <a:t>Sea natural, no falso o robotizado </a:t>
            </a:r>
          </a:p>
          <a:p>
            <a:r>
              <a:rPr lang="es-MX" dirty="0" smtClean="0"/>
              <a:t>Demuestre energía y cordialidad (entusiasmo) </a:t>
            </a:r>
          </a:p>
          <a:p>
            <a:r>
              <a:rPr lang="es-MX" dirty="0" smtClean="0"/>
              <a:t>Sea agente de su cliente (sino puede usted resolver el problema, ayude para ver quien puede) </a:t>
            </a:r>
          </a:p>
          <a:p>
            <a:r>
              <a:rPr lang="es-MX" dirty="0" smtClean="0"/>
              <a:t>Piense, use su sentido común para ver como puede resolver el problema del cliente </a:t>
            </a:r>
          </a:p>
          <a:p>
            <a:r>
              <a:rPr lang="es-MX" dirty="0" smtClean="0"/>
              <a:t>Haga </a:t>
            </a:r>
            <a:r>
              <a:rPr lang="es-MX" dirty="0" smtClean="0"/>
              <a:t>que los últimos 30 segundos cuenten (dejar una buena impresión) </a:t>
            </a:r>
          </a:p>
          <a:p>
            <a:endParaRPr lang="es-MX"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b="1" dirty="0" smtClean="0"/>
              <a:t> </a:t>
            </a:r>
            <a:r>
              <a:rPr lang="es-MX" b="1" dirty="0" smtClean="0"/>
              <a:t>PECADOS CAPITALES DEL SERVICIO</a:t>
            </a:r>
            <a:endParaRPr lang="es-MX" dirty="0"/>
          </a:p>
        </p:txBody>
      </p:sp>
      <p:sp>
        <p:nvSpPr>
          <p:cNvPr id="3" name="2 Marcador de contenido"/>
          <p:cNvSpPr>
            <a:spLocks noGrp="1"/>
          </p:cNvSpPr>
          <p:nvPr>
            <p:ph idx="1"/>
          </p:nvPr>
        </p:nvSpPr>
        <p:spPr>
          <a:xfrm>
            <a:off x="914400" y="2019265"/>
            <a:ext cx="8229600" cy="4838735"/>
          </a:xfrm>
        </p:spPr>
        <p:txBody>
          <a:bodyPr/>
          <a:lstStyle/>
          <a:p>
            <a:r>
              <a:rPr lang="es-MX" dirty="0" smtClean="0"/>
              <a:t>Apatía </a:t>
            </a:r>
            <a:endParaRPr lang="es-MX" dirty="0" smtClean="0"/>
          </a:p>
          <a:p>
            <a:r>
              <a:rPr lang="es-MX" dirty="0" smtClean="0"/>
              <a:t>Descuidar</a:t>
            </a:r>
            <a:r>
              <a:rPr lang="es-MX" dirty="0" smtClean="0"/>
              <a:t> </a:t>
            </a:r>
            <a:r>
              <a:rPr lang="es-MX" dirty="0" smtClean="0"/>
              <a:t>al cliente </a:t>
            </a:r>
          </a:p>
          <a:p>
            <a:r>
              <a:rPr lang="es-MX" dirty="0" smtClean="0"/>
              <a:t>Frialdad (indiferencia) </a:t>
            </a:r>
          </a:p>
          <a:p>
            <a:r>
              <a:rPr lang="es-MX" dirty="0" smtClean="0"/>
              <a:t>Actuar en forma robotizada </a:t>
            </a:r>
          </a:p>
          <a:p>
            <a:r>
              <a:rPr lang="es-MX" dirty="0" smtClean="0"/>
              <a:t>Rigidez (intransigente) </a:t>
            </a:r>
          </a:p>
          <a:p>
            <a:r>
              <a:rPr lang="es-MX" dirty="0" smtClean="0"/>
              <a:t>Enviar el cliente de un lado a otro. </a:t>
            </a:r>
          </a:p>
          <a:p>
            <a:endParaRPr lang="es-MX"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sz="3600" b="1" dirty="0" smtClean="0"/>
              <a:t>RAZONES PARA UN MAL SERVICIO AL CLIENTE.</a:t>
            </a:r>
            <a:r>
              <a:rPr lang="es-MX" dirty="0" smtClean="0"/>
              <a:t/>
            </a:r>
            <a:br>
              <a:rPr lang="es-MX" dirty="0" smtClean="0"/>
            </a:br>
            <a:endParaRPr lang="es-MX" dirty="0"/>
          </a:p>
        </p:txBody>
      </p:sp>
      <p:sp>
        <p:nvSpPr>
          <p:cNvPr id="3" name="2 Marcador de contenido"/>
          <p:cNvSpPr>
            <a:spLocks noGrp="1"/>
          </p:cNvSpPr>
          <p:nvPr>
            <p:ph idx="1"/>
          </p:nvPr>
        </p:nvSpPr>
        <p:spPr>
          <a:xfrm>
            <a:off x="0" y="1714488"/>
            <a:ext cx="5429256" cy="4838735"/>
          </a:xfrm>
        </p:spPr>
        <p:txBody>
          <a:bodyPr>
            <a:normAutofit fontScale="92500"/>
          </a:bodyPr>
          <a:lstStyle/>
          <a:p>
            <a:pPr>
              <a:buNone/>
            </a:pPr>
            <a:r>
              <a:rPr lang="es-MX" dirty="0" smtClean="0"/>
              <a:t> </a:t>
            </a:r>
            <a:endParaRPr lang="es-MX" dirty="0" smtClean="0"/>
          </a:p>
          <a:p>
            <a:r>
              <a:rPr lang="es-MX" u="sng" dirty="0" smtClean="0"/>
              <a:t>Empleados negligentes </a:t>
            </a:r>
          </a:p>
          <a:p>
            <a:r>
              <a:rPr lang="es-MX" dirty="0" smtClean="0"/>
              <a:t>Entrenamiento deficiente </a:t>
            </a:r>
          </a:p>
          <a:p>
            <a:r>
              <a:rPr lang="es-MX" u="sng" dirty="0" smtClean="0"/>
              <a:t>Actitudes negativas de los empleados hacia los clientes </a:t>
            </a:r>
          </a:p>
          <a:p>
            <a:r>
              <a:rPr lang="es-MX" dirty="0" smtClean="0"/>
              <a:t>Diferencias de percepción entre lo que una empresa cree que los clientes desean y lo que estos en realidad </a:t>
            </a:r>
            <a:r>
              <a:rPr lang="es-MX" dirty="0" smtClean="0"/>
              <a:t>quieren. </a:t>
            </a:r>
            <a:endParaRPr lang="es-MX" dirty="0" smtClean="0"/>
          </a:p>
          <a:p>
            <a:endParaRPr lang="es-MX" dirty="0"/>
          </a:p>
        </p:txBody>
      </p:sp>
      <p:sp>
        <p:nvSpPr>
          <p:cNvPr id="6" name="5 Rectángulo"/>
          <p:cNvSpPr/>
          <p:nvPr/>
        </p:nvSpPr>
        <p:spPr>
          <a:xfrm>
            <a:off x="5715008" y="2285992"/>
            <a:ext cx="3286116" cy="4062651"/>
          </a:xfrm>
          <a:prstGeom prst="rect">
            <a:avLst/>
          </a:prstGeom>
        </p:spPr>
        <p:txBody>
          <a:bodyPr wrap="square">
            <a:spAutoFit/>
          </a:bodyPr>
          <a:lstStyle/>
          <a:p>
            <a:pPr algn="r"/>
            <a:r>
              <a:rPr lang="es-SV" sz="2600" i="1" u="sng" dirty="0" smtClean="0">
                <a:solidFill>
                  <a:schemeClr val="accent2">
                    <a:lumMod val="50000"/>
                  </a:schemeClr>
                </a:solidFill>
              </a:rPr>
              <a:t>Mateo 13:22</a:t>
            </a:r>
          </a:p>
          <a:p>
            <a:pPr algn="r"/>
            <a:r>
              <a:rPr lang="es-SV" sz="2600" i="1" u="sng" dirty="0" smtClean="0">
                <a:solidFill>
                  <a:schemeClr val="accent2">
                    <a:lumMod val="50000"/>
                  </a:schemeClr>
                </a:solidFill>
              </a:rPr>
              <a:t>“El </a:t>
            </a:r>
            <a:r>
              <a:rPr lang="es-SV" sz="2600" i="1" u="sng" dirty="0" smtClean="0">
                <a:solidFill>
                  <a:schemeClr val="accent2">
                    <a:lumMod val="50000"/>
                  </a:schemeClr>
                </a:solidFill>
              </a:rPr>
              <a:t>que </a:t>
            </a:r>
            <a:r>
              <a:rPr lang="es-SV" sz="2600" i="1" u="sng" dirty="0" smtClean="0">
                <a:solidFill>
                  <a:schemeClr val="accent2">
                    <a:lumMod val="50000"/>
                  </a:schemeClr>
                </a:solidFill>
              </a:rPr>
              <a:t>fue sembrado </a:t>
            </a:r>
            <a:r>
              <a:rPr lang="es-SV" sz="2600" i="1" u="sng" dirty="0" smtClean="0">
                <a:solidFill>
                  <a:schemeClr val="accent2">
                    <a:lumMod val="50000"/>
                  </a:schemeClr>
                </a:solidFill>
              </a:rPr>
              <a:t>entre espinos, éste es el que oye la palabra,</a:t>
            </a:r>
          </a:p>
          <a:p>
            <a:pPr algn="r"/>
            <a:r>
              <a:rPr lang="es-SV" sz="2600" i="1" u="sng" dirty="0" smtClean="0">
                <a:solidFill>
                  <a:schemeClr val="accent2">
                    <a:lumMod val="50000"/>
                  </a:schemeClr>
                </a:solidFill>
              </a:rPr>
              <a:t> pero el afán de este siglo y el engaño de las riquezas ahogan la palabra,</a:t>
            </a:r>
          </a:p>
          <a:p>
            <a:pPr algn="r"/>
            <a:r>
              <a:rPr lang="es-SV" sz="2600" i="1" u="sng" dirty="0" smtClean="0">
                <a:solidFill>
                  <a:schemeClr val="accent2">
                    <a:lumMod val="50000"/>
                  </a:schemeClr>
                </a:solidFill>
              </a:rPr>
              <a:t> y se hace </a:t>
            </a:r>
            <a:r>
              <a:rPr lang="es-SV" sz="2600" i="1" u="sng" dirty="0" smtClean="0">
                <a:solidFill>
                  <a:schemeClr val="accent2">
                    <a:lumMod val="50000"/>
                  </a:schemeClr>
                </a:solidFill>
              </a:rPr>
              <a:t>infructuosa</a:t>
            </a:r>
            <a:r>
              <a:rPr lang="es-SV" sz="2400" i="1" u="sng" dirty="0" smtClean="0">
                <a:solidFill>
                  <a:schemeClr val="accent2">
                    <a:lumMod val="50000"/>
                  </a:schemeClr>
                </a:solidFill>
              </a:rPr>
              <a:t>”</a:t>
            </a:r>
            <a:r>
              <a:rPr lang="es-SV" sz="2400" i="1" u="sng" dirty="0" smtClean="0">
                <a:solidFill>
                  <a:schemeClr val="bg2"/>
                </a:solidFill>
              </a:rPr>
              <a:t>.</a:t>
            </a:r>
          </a:p>
          <a:p>
            <a:pPr algn="r"/>
            <a:r>
              <a:rPr lang="es-SV" sz="2400" i="1" dirty="0" smtClean="0">
                <a:solidFill>
                  <a:schemeClr val="bg2"/>
                </a:solidFill>
              </a:rPr>
              <a:t>”</a:t>
            </a:r>
            <a:endParaRPr lang="es-SV" sz="2400" i="1" dirty="0" smtClean="0">
              <a:solidFill>
                <a:schemeClr val="bg2"/>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sz="3600" b="1" dirty="0" smtClean="0"/>
              <a:t>FACTORES CLAVES DE LAS EXPECTATIVAS DEL CLIENTE EN CUANTO A UN TRATO DE CALIDAD</a:t>
            </a:r>
            <a:r>
              <a:rPr lang="es-MX" b="1" dirty="0" smtClean="0"/>
              <a:t>.</a:t>
            </a:r>
            <a:r>
              <a:rPr lang="es-MX" dirty="0" smtClean="0"/>
              <a:t> </a:t>
            </a:r>
            <a:br>
              <a:rPr lang="es-MX" dirty="0" smtClean="0"/>
            </a:br>
            <a:endParaRPr lang="es-MX" dirty="0"/>
          </a:p>
        </p:txBody>
      </p:sp>
      <p:sp>
        <p:nvSpPr>
          <p:cNvPr id="3" name="2 Marcador de contenido"/>
          <p:cNvSpPr>
            <a:spLocks noGrp="1"/>
          </p:cNvSpPr>
          <p:nvPr>
            <p:ph idx="1"/>
          </p:nvPr>
        </p:nvSpPr>
        <p:spPr>
          <a:xfrm>
            <a:off x="285720" y="1714488"/>
            <a:ext cx="6000792" cy="4838735"/>
          </a:xfrm>
        </p:spPr>
        <p:txBody>
          <a:bodyPr>
            <a:normAutofit lnSpcReduction="10000"/>
          </a:bodyPr>
          <a:lstStyle/>
          <a:p>
            <a:r>
              <a:rPr lang="es-MX" dirty="0" smtClean="0"/>
              <a:t>Eficiencia</a:t>
            </a:r>
            <a:r>
              <a:rPr lang="es-MX" dirty="0" smtClean="0"/>
              <a:t>, precisión. </a:t>
            </a:r>
          </a:p>
          <a:p>
            <a:r>
              <a:rPr lang="es-MX" dirty="0" smtClean="0"/>
              <a:t>Uniformidad, constancia. </a:t>
            </a:r>
          </a:p>
          <a:p>
            <a:r>
              <a:rPr lang="es-MX" dirty="0" smtClean="0"/>
              <a:t>Receptividad, accesibilidad. </a:t>
            </a:r>
          </a:p>
          <a:p>
            <a:r>
              <a:rPr lang="es-MX" dirty="0" smtClean="0"/>
              <a:t>Confiabilidad. </a:t>
            </a:r>
            <a:r>
              <a:rPr lang="es-MX" dirty="0" smtClean="0"/>
              <a:t>Cumplimiento.</a:t>
            </a:r>
            <a:endParaRPr lang="es-MX" dirty="0" smtClean="0"/>
          </a:p>
          <a:p>
            <a:r>
              <a:rPr lang="es-MX" dirty="0" smtClean="0"/>
              <a:t>Competencia y capacidad. </a:t>
            </a:r>
          </a:p>
          <a:p>
            <a:r>
              <a:rPr lang="es-MX" dirty="0" smtClean="0"/>
              <a:t>Cortesía, cuidado, entrenamiento. </a:t>
            </a:r>
          </a:p>
          <a:p>
            <a:r>
              <a:rPr lang="es-MX" dirty="0" smtClean="0"/>
              <a:t>Seguridad. </a:t>
            </a:r>
          </a:p>
          <a:p>
            <a:r>
              <a:rPr lang="es-MX" dirty="0" smtClean="0"/>
              <a:t>Satisfacción y placer. </a:t>
            </a:r>
          </a:p>
          <a:p>
            <a:endParaRPr lang="es-MX" dirty="0"/>
          </a:p>
        </p:txBody>
      </p:sp>
      <p:pic>
        <p:nvPicPr>
          <p:cNvPr id="4" name="3 Marcador de contenido" descr="http://www.ideasparapymes.com/imagenes/articulos/chavo-crm.jpg"/>
          <p:cNvPicPr>
            <a:picLocks/>
          </p:cNvPicPr>
          <p:nvPr/>
        </p:nvPicPr>
        <p:blipFill>
          <a:blip r:embed="rId2" cstate="print"/>
          <a:srcRect/>
          <a:stretch>
            <a:fillRect/>
          </a:stretch>
        </p:blipFill>
        <p:spPr bwMode="auto">
          <a:xfrm>
            <a:off x="5929322" y="2285992"/>
            <a:ext cx="2428892" cy="37147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472" y="500042"/>
            <a:ext cx="8229600" cy="1143008"/>
          </a:xfrm>
        </p:spPr>
        <p:txBody>
          <a:bodyPr>
            <a:normAutofit fontScale="90000"/>
          </a:bodyPr>
          <a:lstStyle/>
          <a:p>
            <a:r>
              <a:rPr lang="es-MX" b="1" dirty="0" smtClean="0"/>
              <a:t>EL VALOR DE LOS CLIENTES</a:t>
            </a:r>
            <a:r>
              <a:rPr lang="es-MX" dirty="0" smtClean="0"/>
              <a:t/>
            </a:r>
            <a:br>
              <a:rPr lang="es-MX" dirty="0" smtClean="0"/>
            </a:br>
            <a:endParaRPr lang="es-MX" dirty="0"/>
          </a:p>
        </p:txBody>
      </p:sp>
      <p:sp>
        <p:nvSpPr>
          <p:cNvPr id="3" name="2 Marcador de contenido"/>
          <p:cNvSpPr>
            <a:spLocks noGrp="1"/>
          </p:cNvSpPr>
          <p:nvPr>
            <p:ph idx="1"/>
          </p:nvPr>
        </p:nvSpPr>
        <p:spPr/>
        <p:txBody>
          <a:bodyPr>
            <a:normAutofit fontScale="25000" lnSpcReduction="20000"/>
          </a:bodyPr>
          <a:lstStyle/>
          <a:p>
            <a:r>
              <a:rPr lang="es-MX" sz="9600" dirty="0" smtClean="0"/>
              <a:t>El </a:t>
            </a:r>
            <a:r>
              <a:rPr lang="es-MX" sz="9600" dirty="0" smtClean="0"/>
              <a:t>cliente es la persona más importante </a:t>
            </a:r>
            <a:r>
              <a:rPr lang="es-MX" sz="9600" dirty="0" smtClean="0"/>
              <a:t>y no interrumpe.</a:t>
            </a:r>
            <a:r>
              <a:rPr lang="es-MX" sz="9600" dirty="0" smtClean="0"/>
              <a:t> </a:t>
            </a:r>
            <a:endParaRPr lang="es-MX" sz="9600" dirty="0" smtClean="0"/>
          </a:p>
          <a:p>
            <a:r>
              <a:rPr lang="es-MX" sz="9600" dirty="0" smtClean="0"/>
              <a:t>El </a:t>
            </a:r>
            <a:r>
              <a:rPr lang="es-MX" sz="9600" dirty="0" smtClean="0"/>
              <a:t>cliente le hace un favor al visitarlo o llamarlo para hacer una transacción de negocios. Usted no le hace ningún favor sirviéndole. </a:t>
            </a:r>
            <a:r>
              <a:rPr lang="es-MX" sz="9600" dirty="0" smtClean="0"/>
              <a:t>El cliente es parte del activo.</a:t>
            </a:r>
            <a:endParaRPr lang="es-MX" sz="9600" dirty="0" smtClean="0"/>
          </a:p>
          <a:p>
            <a:r>
              <a:rPr lang="es-MX" sz="9600" dirty="0" smtClean="0"/>
              <a:t>El </a:t>
            </a:r>
            <a:r>
              <a:rPr lang="es-MX" sz="9600" dirty="0" smtClean="0"/>
              <a:t>cliente no es alguien con quien discutir o para ganarle con astucia. </a:t>
            </a:r>
          </a:p>
          <a:p>
            <a:r>
              <a:rPr lang="es-MX" sz="9600" dirty="0" smtClean="0"/>
              <a:t>Su trabajo </a:t>
            </a:r>
            <a:r>
              <a:rPr lang="es-MX" sz="9600" dirty="0" smtClean="0"/>
              <a:t>es </a:t>
            </a:r>
            <a:r>
              <a:rPr lang="es-MX" sz="9600" dirty="0" smtClean="0"/>
              <a:t>satisfacer las necesidades, deseos y expectativas de sus clientes y, siempre que sea posible, disipar sus temores y resolver sus quejas. </a:t>
            </a:r>
          </a:p>
          <a:p>
            <a:r>
              <a:rPr lang="es-MX" sz="9600" dirty="0" smtClean="0"/>
              <a:t>El cliente se merece ser tratado con la mayor atención, cortesía y profesionalismo que usted pueda brindarle. </a:t>
            </a:r>
          </a:p>
          <a:p>
            <a:r>
              <a:rPr lang="es-MX" sz="9600" dirty="0" smtClean="0"/>
              <a:t>El cliente es la parte más vital de su empresa o negocios. Recuerde </a:t>
            </a:r>
            <a:r>
              <a:rPr lang="es-MX" sz="9600" u="sng" dirty="0" smtClean="0"/>
              <a:t>siempre que sin sus clientes, no tendría actividades de negocio. Usted trabaja para su clientela. </a:t>
            </a:r>
          </a:p>
          <a:p>
            <a:pPr>
              <a:buNone/>
            </a:pPr>
            <a:endParaRPr lang="es-MX" sz="5100" dirty="0" smtClean="0"/>
          </a:p>
          <a:p>
            <a:endParaRPr lang="es-MX"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3200" dirty="0" smtClean="0"/>
              <a:t>SIRVAMOS CON ALEGRIA. EL SERVICIO  </a:t>
            </a:r>
            <a:br>
              <a:rPr lang="es-MX" sz="3200" dirty="0" smtClean="0"/>
            </a:br>
            <a:r>
              <a:rPr lang="es-MX" sz="3200" dirty="0" smtClean="0"/>
              <a:t>ES UN DON DADO POR DIOS</a:t>
            </a:r>
            <a:endParaRPr lang="es-MX" sz="3200" dirty="0"/>
          </a:p>
        </p:txBody>
      </p:sp>
      <p:sp>
        <p:nvSpPr>
          <p:cNvPr id="8" name="7 Rectángulo"/>
          <p:cNvSpPr/>
          <p:nvPr/>
        </p:nvSpPr>
        <p:spPr>
          <a:xfrm>
            <a:off x="500034" y="2214554"/>
            <a:ext cx="3714776" cy="1938992"/>
          </a:xfrm>
          <a:prstGeom prst="rect">
            <a:avLst/>
          </a:prstGeom>
        </p:spPr>
        <p:txBody>
          <a:bodyPr wrap="square">
            <a:spAutoFit/>
          </a:bodyPr>
          <a:lstStyle/>
          <a:p>
            <a:r>
              <a:rPr lang="es-MX" sz="2400" dirty="0" smtClean="0"/>
              <a:t>De manera que, teniendo diferentes dones, según la gracia que nos es dada</a:t>
            </a:r>
            <a:r>
              <a:rPr lang="es-MX" sz="2400" dirty="0" smtClean="0"/>
              <a:t>,….. o </a:t>
            </a:r>
            <a:r>
              <a:rPr lang="es-MX" sz="2400" dirty="0" smtClean="0"/>
              <a:t>si de servicio, en </a:t>
            </a:r>
            <a:r>
              <a:rPr lang="es-MX" sz="2400" dirty="0" smtClean="0"/>
              <a:t>servir</a:t>
            </a:r>
            <a:r>
              <a:rPr lang="es-MX" sz="2400" u="sng" dirty="0" smtClean="0"/>
              <a:t>.</a:t>
            </a:r>
            <a:r>
              <a:rPr lang="es-MX" sz="2400" u="sng" dirty="0" smtClean="0"/>
              <a:t> Rom12:6-7</a:t>
            </a:r>
            <a:r>
              <a:rPr lang="es-MX" sz="2400" u="sng" baseline="30000" dirty="0" smtClean="0"/>
              <a:t> </a:t>
            </a:r>
            <a:endParaRPr lang="es-MX" sz="2400" u="sng" dirty="0"/>
          </a:p>
        </p:txBody>
      </p:sp>
      <p:sp>
        <p:nvSpPr>
          <p:cNvPr id="9" name="8 Rectángulo"/>
          <p:cNvSpPr/>
          <p:nvPr/>
        </p:nvSpPr>
        <p:spPr>
          <a:xfrm>
            <a:off x="4714876" y="1785926"/>
            <a:ext cx="4429124" cy="2369880"/>
          </a:xfrm>
          <a:prstGeom prst="rect">
            <a:avLst/>
          </a:prstGeom>
        </p:spPr>
        <p:txBody>
          <a:bodyPr wrap="square">
            <a:spAutoFit/>
          </a:bodyPr>
          <a:lstStyle/>
          <a:p>
            <a:r>
              <a:rPr lang="es-MX" sz="2800" dirty="0" smtClean="0"/>
              <a:t>﻿</a:t>
            </a:r>
            <a:r>
              <a:rPr lang="es-MX" sz="2400" dirty="0" smtClean="0"/>
              <a:t>Mis ojos pondré en los fieles de la tierra, para que estén conmigo;</a:t>
            </a:r>
          </a:p>
          <a:p>
            <a:r>
              <a:rPr lang="es-MX" sz="2400" dirty="0" smtClean="0"/>
              <a:t>El que ande en el camino de la perfección, éste me servirá</a:t>
            </a:r>
          </a:p>
          <a:p>
            <a:r>
              <a:rPr lang="es-MX" sz="2400" u="sng" dirty="0" smtClean="0"/>
              <a:t>Salmo </a:t>
            </a:r>
            <a:r>
              <a:rPr lang="es-MX" sz="2400" u="sng" dirty="0" smtClean="0"/>
              <a:t>101.6</a:t>
            </a:r>
            <a:endParaRPr lang="es-MX" sz="2400" u="sng" dirty="0"/>
          </a:p>
        </p:txBody>
      </p:sp>
      <p:sp>
        <p:nvSpPr>
          <p:cNvPr id="10" name="9 Rectángulo"/>
          <p:cNvSpPr/>
          <p:nvPr/>
        </p:nvSpPr>
        <p:spPr>
          <a:xfrm>
            <a:off x="428596" y="4714884"/>
            <a:ext cx="4572000" cy="1569660"/>
          </a:xfrm>
          <a:prstGeom prst="rect">
            <a:avLst/>
          </a:prstGeom>
        </p:spPr>
        <p:txBody>
          <a:bodyPr wrap="square">
            <a:spAutoFit/>
          </a:bodyPr>
          <a:lstStyle/>
          <a:p>
            <a:r>
              <a:rPr lang="es-MX" sz="2400" u="sng" dirty="0" smtClean="0">
                <a:solidFill>
                  <a:schemeClr val="bg2">
                    <a:lumMod val="10000"/>
                  </a:schemeClr>
                </a:solidFill>
              </a:rPr>
              <a:t>Para </a:t>
            </a:r>
            <a:r>
              <a:rPr lang="es-MX" sz="2400" u="sng" dirty="0" smtClean="0">
                <a:solidFill>
                  <a:schemeClr val="bg2">
                    <a:lumMod val="10000"/>
                  </a:schemeClr>
                </a:solidFill>
              </a:rPr>
              <a:t>C</a:t>
            </a:r>
            <a:r>
              <a:rPr lang="es-MX" sz="2400" u="sng" dirty="0" smtClean="0">
                <a:solidFill>
                  <a:schemeClr val="bg2">
                    <a:lumMod val="10000"/>
                  </a:schemeClr>
                </a:solidFill>
              </a:rPr>
              <a:t>risto somos los mejores cliente. El dio su vida por nosotros. En Cristo hay satisfacción garantizada.</a:t>
            </a:r>
            <a:endParaRPr lang="es-MX" sz="2400" u="sng" dirty="0">
              <a:solidFill>
                <a:schemeClr val="bg2">
                  <a:lumMod val="10000"/>
                </a:schemeClr>
              </a:solidFill>
            </a:endParaRPr>
          </a:p>
        </p:txBody>
      </p:sp>
      <p:sp>
        <p:nvSpPr>
          <p:cNvPr id="17" name="16 Marcador de contenido"/>
          <p:cNvSpPr>
            <a:spLocks noGrp="1"/>
          </p:cNvSpPr>
          <p:nvPr>
            <p:ph idx="1"/>
          </p:nvPr>
        </p:nvSpPr>
        <p:spPr/>
        <p:txBody>
          <a:bodyPr/>
          <a:lstStyle/>
          <a:p>
            <a:endParaRPr lang="es-MX" dirty="0"/>
          </a:p>
        </p:txBody>
      </p:sp>
      <p:pic>
        <p:nvPicPr>
          <p:cNvPr id="18436" name="Picture 4" descr="http://vozcomotrompeta.files.wordpress.com/2009/06/jesus_on_cross_crucifixion-full.jpg"/>
          <p:cNvPicPr>
            <a:picLocks noChangeAspect="1" noChangeArrowheads="1"/>
          </p:cNvPicPr>
          <p:nvPr/>
        </p:nvPicPr>
        <p:blipFill>
          <a:blip r:embed="rId2" cstate="print"/>
          <a:srcRect/>
          <a:stretch>
            <a:fillRect/>
          </a:stretch>
        </p:blipFill>
        <p:spPr bwMode="auto">
          <a:xfrm>
            <a:off x="6143636" y="4286256"/>
            <a:ext cx="2643198" cy="2312799"/>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285776"/>
            <a:ext cx="8229600" cy="1714488"/>
          </a:xfrm>
        </p:spPr>
        <p:txBody>
          <a:bodyPr>
            <a:normAutofit/>
          </a:bodyPr>
          <a:lstStyle/>
          <a:p>
            <a:r>
              <a:rPr lang="es-MX" sz="3200" dirty="0" smtClean="0"/>
              <a:t>EL CLIENTE </a:t>
            </a:r>
            <a:r>
              <a:rPr lang="es-MX" sz="3200" dirty="0" smtClean="0"/>
              <a:t>SIEMPRE TIENE </a:t>
            </a:r>
            <a:r>
              <a:rPr lang="es-MX" sz="3200" dirty="0" smtClean="0"/>
              <a:t>LA RAZON</a:t>
            </a:r>
            <a:endParaRPr lang="es-MX" sz="3200" dirty="0"/>
          </a:p>
        </p:txBody>
      </p:sp>
      <p:pic>
        <p:nvPicPr>
          <p:cNvPr id="4" name="3 Marcador de contenido" descr="http://www.ideasparapymes.com/imagenes/articulos/cliente-es-primero.jpg"/>
          <p:cNvPicPr>
            <a:picLocks noGrp="1"/>
          </p:cNvPicPr>
          <p:nvPr>
            <p:ph idx="1"/>
          </p:nvPr>
        </p:nvPicPr>
        <p:blipFill>
          <a:blip r:embed="rId2" cstate="print"/>
          <a:srcRect/>
          <a:stretch>
            <a:fillRect/>
          </a:stretch>
        </p:blipFill>
        <p:spPr bwMode="auto">
          <a:xfrm>
            <a:off x="2714612" y="3714752"/>
            <a:ext cx="3396616" cy="2928958"/>
          </a:xfrm>
          <a:prstGeom prst="rect">
            <a:avLst/>
          </a:prstGeom>
          <a:noFill/>
          <a:ln w="9525">
            <a:noFill/>
            <a:miter lim="800000"/>
            <a:headEnd/>
            <a:tailEnd/>
          </a:ln>
        </p:spPr>
      </p:pic>
      <p:sp>
        <p:nvSpPr>
          <p:cNvPr id="5" name="4 Rectángulo"/>
          <p:cNvSpPr/>
          <p:nvPr/>
        </p:nvSpPr>
        <p:spPr>
          <a:xfrm>
            <a:off x="1214414" y="1643050"/>
            <a:ext cx="6643734" cy="2246769"/>
          </a:xfrm>
          <a:prstGeom prst="rect">
            <a:avLst/>
          </a:prstGeom>
        </p:spPr>
        <p:txBody>
          <a:bodyPr wrap="square">
            <a:spAutoFit/>
          </a:bodyPr>
          <a:lstStyle/>
          <a:p>
            <a:r>
              <a:rPr lang="es-MX" b="1" dirty="0" smtClean="0"/>
              <a:t>"</a:t>
            </a:r>
            <a:r>
              <a:rPr lang="es-MX" sz="2800" b="1" dirty="0" smtClean="0"/>
              <a:t>En </a:t>
            </a:r>
            <a:r>
              <a:rPr lang="es-MX" sz="2800" b="1" dirty="0" smtClean="0"/>
              <a:t>los diferentes mercados ,los </a:t>
            </a:r>
            <a:r>
              <a:rPr lang="es-MX" sz="2800" b="1" dirty="0" smtClean="0"/>
              <a:t>clientes piden que se les trate con </a:t>
            </a:r>
            <a:r>
              <a:rPr lang="es-MX" sz="2800" b="1" u="sng" dirty="0" smtClean="0"/>
              <a:t>amabilidad y se les atienda con rapidez. </a:t>
            </a:r>
            <a:r>
              <a:rPr lang="es-MX" sz="2800" b="1" dirty="0" smtClean="0"/>
              <a:t>Esta última es una habilidad técnica y la primera, personal."</a:t>
            </a:r>
            <a:endParaRPr lang="es-MX"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214290"/>
            <a:ext cx="8229600" cy="1143000"/>
          </a:xfrm>
        </p:spPr>
        <p:txBody>
          <a:bodyPr>
            <a:normAutofit fontScale="90000"/>
          </a:bodyPr>
          <a:lstStyle/>
          <a:p>
            <a:r>
              <a:rPr lang="es-MX" sz="3100" b="1" dirty="0" smtClean="0">
                <a:solidFill>
                  <a:schemeClr val="bg2">
                    <a:lumMod val="10000"/>
                  </a:schemeClr>
                </a:solidFill>
              </a:rPr>
              <a:t>Si queremos que un negocio o actividad sea realmente exitoso, el ingrediente crítico es sin duda la </a:t>
            </a:r>
            <a:r>
              <a:rPr lang="es-MX" b="1" dirty="0" smtClean="0">
                <a:solidFill>
                  <a:schemeClr val="bg2">
                    <a:lumMod val="10000"/>
                  </a:schemeClr>
                </a:solidFill>
              </a:rPr>
              <a:t>satisfacción del cliente</a:t>
            </a:r>
            <a:r>
              <a:rPr lang="es-MX" b="1" u="sng" dirty="0" smtClean="0">
                <a:solidFill>
                  <a:schemeClr val="bg2">
                    <a:lumMod val="10000"/>
                  </a:schemeClr>
                </a:solidFill>
              </a:rPr>
              <a:t>.</a:t>
            </a:r>
            <a:endParaRPr lang="es-MX" u="sng" dirty="0">
              <a:solidFill>
                <a:schemeClr val="bg2">
                  <a:lumMod val="10000"/>
                </a:schemeClr>
              </a:solidFill>
            </a:endParaRPr>
          </a:p>
        </p:txBody>
      </p:sp>
      <p:sp>
        <p:nvSpPr>
          <p:cNvPr id="5" name="4 Marcador de contenido"/>
          <p:cNvSpPr>
            <a:spLocks noGrp="1"/>
          </p:cNvSpPr>
          <p:nvPr>
            <p:ph idx="1"/>
          </p:nvPr>
        </p:nvSpPr>
        <p:spPr>
          <a:xfrm>
            <a:off x="571472" y="4929198"/>
            <a:ext cx="8143932" cy="1928802"/>
          </a:xfrm>
        </p:spPr>
        <p:txBody>
          <a:bodyPr>
            <a:normAutofit fontScale="40000" lnSpcReduction="20000"/>
          </a:bodyPr>
          <a:lstStyle/>
          <a:p>
            <a:r>
              <a:rPr lang="es-MX" sz="6000" dirty="0" smtClean="0"/>
              <a:t>﻿Pero no será así entre </a:t>
            </a:r>
            <a:r>
              <a:rPr lang="es-MX" sz="6000" dirty="0" smtClean="0"/>
              <a:t>vosotros, sino </a:t>
            </a:r>
            <a:r>
              <a:rPr lang="es-MX" sz="6000" dirty="0" smtClean="0"/>
              <a:t>que el que quiera hacerse grande entre vosotros será vuestro servidor,﻿</a:t>
            </a:r>
            <a:r>
              <a:rPr lang="es-MX" sz="6000" baseline="30000" dirty="0" smtClean="0"/>
              <a:t>  </a:t>
            </a:r>
            <a:r>
              <a:rPr lang="es-MX" sz="6000" dirty="0" smtClean="0"/>
              <a:t>y </a:t>
            </a:r>
            <a:r>
              <a:rPr lang="es-MX" sz="6000" dirty="0" smtClean="0"/>
              <a:t>el que de vosotros quiera ser el primero, será siervo de todos.﻿</a:t>
            </a:r>
            <a:r>
              <a:rPr lang="es-MX" sz="6000" i="1" baseline="30000" dirty="0" smtClean="0"/>
              <a:t> </a:t>
            </a:r>
            <a:r>
              <a:rPr lang="es-MX" sz="6000" dirty="0" smtClean="0"/>
              <a:t>Porque </a:t>
            </a:r>
            <a:r>
              <a:rPr lang="es-MX" sz="6000" dirty="0" smtClean="0"/>
              <a:t>el Hijo del Hombre no vino para ser servido, sino para servir, y para dar su vida en rescate por muchos.</a:t>
            </a:r>
          </a:p>
          <a:p>
            <a:pPr>
              <a:buNone/>
            </a:pPr>
            <a:r>
              <a:rPr lang="es-MX" sz="6000" u="sng" dirty="0" smtClean="0"/>
              <a:t>Marcos </a:t>
            </a:r>
            <a:r>
              <a:rPr lang="es-MX" sz="6000" u="sng" dirty="0" smtClean="0"/>
              <a:t>10.43-45</a:t>
            </a:r>
          </a:p>
          <a:p>
            <a:endParaRPr lang="es-MX" dirty="0"/>
          </a:p>
        </p:txBody>
      </p:sp>
      <p:pic>
        <p:nvPicPr>
          <p:cNvPr id="27652" name="Picture 4" descr="http://www.ideasparapymes.com/imagenes/articulos/cliente-satisfecho1.jpg"/>
          <p:cNvPicPr>
            <a:picLocks noChangeAspect="1" noChangeArrowheads="1"/>
          </p:cNvPicPr>
          <p:nvPr/>
        </p:nvPicPr>
        <p:blipFill>
          <a:blip r:embed="rId2" cstate="print"/>
          <a:srcRect/>
          <a:stretch>
            <a:fillRect/>
          </a:stretch>
        </p:blipFill>
        <p:spPr bwMode="auto">
          <a:xfrm>
            <a:off x="6143636" y="1714488"/>
            <a:ext cx="2082403" cy="3000396"/>
          </a:xfrm>
          <a:prstGeom prst="rect">
            <a:avLst/>
          </a:prstGeom>
          <a:noFill/>
        </p:spPr>
      </p:pic>
      <p:pic>
        <p:nvPicPr>
          <p:cNvPr id="27654" name="Picture 6" descr="http://www.logicadigitalcr.com/productos/retailstoreestandar/imagenes/ba64382.jpg"/>
          <p:cNvPicPr>
            <a:picLocks noChangeAspect="1" noChangeArrowheads="1"/>
          </p:cNvPicPr>
          <p:nvPr/>
        </p:nvPicPr>
        <p:blipFill>
          <a:blip r:embed="rId3" cstate="print"/>
          <a:srcRect/>
          <a:stretch>
            <a:fillRect/>
          </a:stretch>
        </p:blipFill>
        <p:spPr bwMode="auto">
          <a:xfrm>
            <a:off x="642910" y="1785927"/>
            <a:ext cx="4714908" cy="303101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214290"/>
            <a:ext cx="8229600" cy="1143000"/>
          </a:xfrm>
        </p:spPr>
        <p:txBody>
          <a:bodyPr/>
          <a:lstStyle/>
          <a:p>
            <a:r>
              <a:rPr lang="es-MX" dirty="0" smtClean="0"/>
              <a:t>¿QUE SIGNIFICA UN CLIENTE?</a:t>
            </a:r>
            <a:endParaRPr lang="es-MX" dirty="0"/>
          </a:p>
        </p:txBody>
      </p:sp>
      <p:sp>
        <p:nvSpPr>
          <p:cNvPr id="3" name="2 Marcador de contenido"/>
          <p:cNvSpPr>
            <a:spLocks noGrp="1"/>
          </p:cNvSpPr>
          <p:nvPr>
            <p:ph idx="1"/>
          </p:nvPr>
        </p:nvSpPr>
        <p:spPr>
          <a:xfrm>
            <a:off x="500034" y="1500174"/>
            <a:ext cx="8229600" cy="4572000"/>
          </a:xfrm>
        </p:spPr>
        <p:txBody>
          <a:bodyPr>
            <a:normAutofit fontScale="92500" lnSpcReduction="20000"/>
          </a:bodyPr>
          <a:lstStyle/>
          <a:p>
            <a:pPr>
              <a:buNone/>
            </a:pPr>
            <a:endParaRPr lang="es-MX" dirty="0" smtClean="0"/>
          </a:p>
          <a:p>
            <a:r>
              <a:rPr lang="es-MX" dirty="0" smtClean="0"/>
              <a:t>Es una persona que nos trae sus necesidades y deseos y es </a:t>
            </a:r>
            <a:r>
              <a:rPr lang="es-MX" u="sng" dirty="0" smtClean="0"/>
              <a:t>nuestra misión satisfacerlo</a:t>
            </a:r>
            <a:r>
              <a:rPr lang="es-MX" dirty="0" smtClean="0"/>
              <a:t>. </a:t>
            </a:r>
          </a:p>
          <a:p>
            <a:r>
              <a:rPr lang="es-MX" dirty="0" smtClean="0"/>
              <a:t>Es </a:t>
            </a:r>
            <a:r>
              <a:rPr lang="es-MX" u="sng" dirty="0" smtClean="0"/>
              <a:t>merecedor</a:t>
            </a:r>
            <a:r>
              <a:rPr lang="es-MX" dirty="0" smtClean="0"/>
              <a:t> del trato más cordial y atento que le podemos brindar. </a:t>
            </a:r>
          </a:p>
          <a:p>
            <a:r>
              <a:rPr lang="es-MX" dirty="0" smtClean="0"/>
              <a:t>Es alguien a quien </a:t>
            </a:r>
            <a:r>
              <a:rPr lang="es-MX" u="sng" dirty="0" smtClean="0"/>
              <a:t>debemos complacer </a:t>
            </a:r>
            <a:r>
              <a:rPr lang="es-MX" dirty="0" smtClean="0"/>
              <a:t>y no alguien con quien discutir o confrontar. </a:t>
            </a:r>
          </a:p>
          <a:p>
            <a:r>
              <a:rPr lang="es-MX" dirty="0" smtClean="0"/>
              <a:t>Es la </a:t>
            </a:r>
            <a:r>
              <a:rPr lang="es-MX" u="sng" dirty="0" smtClean="0"/>
              <a:t>fuente de vida </a:t>
            </a:r>
            <a:r>
              <a:rPr lang="es-MX" dirty="0" smtClean="0"/>
              <a:t>de este negocio y de cualquier otro. </a:t>
            </a:r>
            <a:endParaRPr lang="es-MX" dirty="0" smtClean="0"/>
          </a:p>
          <a:p>
            <a:r>
              <a:rPr lang="es-MX" dirty="0" smtClean="0"/>
              <a:t>Es la persona mas importante  de nuestro negocio.</a:t>
            </a:r>
            <a:endParaRPr lang="es-MX" dirty="0" smtClean="0"/>
          </a:p>
          <a:p>
            <a:endParaRPr lang="es-MX"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CUIDAR LOS DETALLES Y… NO EXISTEN LOS IMPOSIBLES</a:t>
            </a:r>
            <a:endParaRPr lang="es-MX" dirty="0"/>
          </a:p>
        </p:txBody>
      </p:sp>
      <p:sp>
        <p:nvSpPr>
          <p:cNvPr id="3" name="2 Marcador de contenido"/>
          <p:cNvSpPr>
            <a:spLocks noGrp="1"/>
          </p:cNvSpPr>
          <p:nvPr>
            <p:ph idx="1"/>
          </p:nvPr>
        </p:nvSpPr>
        <p:spPr/>
        <p:txBody>
          <a:bodyPr>
            <a:normAutofit lnSpcReduction="10000"/>
          </a:bodyPr>
          <a:lstStyle/>
          <a:p>
            <a:r>
              <a:rPr lang="es-MX" dirty="0" smtClean="0"/>
              <a:t>Según los estudios un 95%, las dos habilidades que más expresan son: </a:t>
            </a:r>
            <a:r>
              <a:rPr lang="es-MX" u="sng" dirty="0" smtClean="0"/>
              <a:t>"amabilidad" y "rapidez</a:t>
            </a:r>
            <a:r>
              <a:rPr lang="es-MX" dirty="0" smtClean="0"/>
              <a:t>". Es por ello que he podido afirmar que para nuestra población (la salvadoreña), estas son las habilidades que más piden nuestros </a:t>
            </a:r>
            <a:r>
              <a:rPr lang="es-MX" dirty="0" smtClean="0"/>
              <a:t>clientes.</a:t>
            </a:r>
          </a:p>
          <a:p>
            <a:r>
              <a:rPr lang="es-MX" dirty="0" smtClean="0"/>
              <a:t>Vivimos </a:t>
            </a:r>
            <a:r>
              <a:rPr lang="es-MX" dirty="0" smtClean="0"/>
              <a:t>presionados, corriendo de un lugar a otro, a tal grado que para que nos alcance el tiempo medianamente, debemos tener un vehículo. </a:t>
            </a:r>
            <a:endParaRPr lang="es-MX" dirty="0" smtClean="0"/>
          </a:p>
          <a:p>
            <a:endParaRPr lang="es-MX"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285728"/>
            <a:ext cx="8229600" cy="1143000"/>
          </a:xfrm>
        </p:spPr>
        <p:txBody>
          <a:bodyPr>
            <a:normAutofit/>
          </a:bodyPr>
          <a:lstStyle/>
          <a:p>
            <a:r>
              <a:rPr lang="es-MX" sz="3600" dirty="0" smtClean="0"/>
              <a:t>CUMPLE TUS PROMESAS</a:t>
            </a:r>
            <a:endParaRPr lang="es-MX" sz="3600" dirty="0"/>
          </a:p>
        </p:txBody>
      </p:sp>
      <p:sp>
        <p:nvSpPr>
          <p:cNvPr id="3" name="2 Marcador de contenido"/>
          <p:cNvSpPr>
            <a:spLocks noGrp="1"/>
          </p:cNvSpPr>
          <p:nvPr>
            <p:ph idx="1"/>
          </p:nvPr>
        </p:nvSpPr>
        <p:spPr/>
        <p:txBody>
          <a:bodyPr>
            <a:normAutofit/>
          </a:bodyPr>
          <a:lstStyle/>
          <a:p>
            <a:r>
              <a:rPr lang="es-MX" dirty="0" smtClean="0"/>
              <a:t>Servir al cliente implica realizar todas las actividades necesarias para lograr que nuestro cliente reciba el producto y/o servicio en el momento y lugar adecuado, </a:t>
            </a:r>
            <a:r>
              <a:rPr lang="es-MX" u="sng" dirty="0" smtClean="0"/>
              <a:t>cumpliendo cualquier promesa que hayamos hecho durante la venta.</a:t>
            </a:r>
          </a:p>
          <a:p>
            <a:r>
              <a:rPr lang="es-MX" u="sng" dirty="0" smtClean="0"/>
              <a:t>Proverbios 19:9</a:t>
            </a:r>
            <a:r>
              <a:rPr lang="es-MX" dirty="0" smtClean="0"/>
              <a:t> ﻿El testigo falso no quedará sin </a:t>
            </a:r>
            <a:r>
              <a:rPr lang="es-MX" dirty="0" smtClean="0"/>
              <a:t>castigo, Y </a:t>
            </a:r>
            <a:r>
              <a:rPr lang="es-MX" u="sng" dirty="0" smtClean="0"/>
              <a:t>el que habla mentiras perecerá.</a:t>
            </a:r>
          </a:p>
          <a:p>
            <a:endParaRPr lang="es-MX" u="sng"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214290"/>
            <a:ext cx="8229600" cy="1143000"/>
          </a:xfrm>
        </p:spPr>
        <p:txBody>
          <a:bodyPr>
            <a:normAutofit/>
          </a:bodyPr>
          <a:lstStyle/>
          <a:p>
            <a:r>
              <a:rPr lang="es-MX" sz="3600" dirty="0" smtClean="0"/>
              <a:t> LA MEJORA CONTINUA</a:t>
            </a:r>
            <a:endParaRPr lang="es-MX" sz="3600" dirty="0"/>
          </a:p>
        </p:txBody>
      </p:sp>
      <p:sp>
        <p:nvSpPr>
          <p:cNvPr id="3" name="2 Marcador de contenido"/>
          <p:cNvSpPr>
            <a:spLocks noGrp="1"/>
          </p:cNvSpPr>
          <p:nvPr>
            <p:ph idx="1"/>
          </p:nvPr>
        </p:nvSpPr>
        <p:spPr>
          <a:xfrm>
            <a:off x="428596" y="2000240"/>
            <a:ext cx="8229600" cy="5072122"/>
          </a:xfrm>
        </p:spPr>
        <p:txBody>
          <a:bodyPr>
            <a:noAutofit/>
          </a:bodyPr>
          <a:lstStyle/>
          <a:p>
            <a:r>
              <a:rPr lang="es-MX" sz="2400" dirty="0" err="1" smtClean="0"/>
              <a:t>Kaizen</a:t>
            </a:r>
            <a:r>
              <a:rPr lang="es-MX" sz="2400" dirty="0" smtClean="0"/>
              <a:t> significa “El mejoramiento en marcha que involucra a todos –alta administración, gerentes y </a:t>
            </a:r>
            <a:r>
              <a:rPr lang="es-MX" sz="2400" dirty="0" smtClean="0"/>
              <a:t>trabajadores.</a:t>
            </a:r>
          </a:p>
          <a:p>
            <a:r>
              <a:rPr lang="es-MX" sz="2400" dirty="0" smtClean="0"/>
              <a:t>La </a:t>
            </a:r>
            <a:r>
              <a:rPr lang="es-MX" sz="2400" dirty="0" smtClean="0"/>
              <a:t>filosofía de </a:t>
            </a:r>
            <a:r>
              <a:rPr lang="es-MX" sz="2400" dirty="0" err="1" smtClean="0"/>
              <a:t>Kaizen</a:t>
            </a:r>
            <a:r>
              <a:rPr lang="es-MX" sz="2400" dirty="0" smtClean="0"/>
              <a:t> supone que nuestra forma de vida –sea nuestra vida de trabajo, vida social o vida de familia- merece ser mejorada de manera constante</a:t>
            </a:r>
            <a:r>
              <a:rPr lang="es-MX" sz="2400" dirty="0" smtClean="0"/>
              <a:t>.</a:t>
            </a:r>
          </a:p>
          <a:p>
            <a:r>
              <a:rPr lang="es-MX" sz="2400" dirty="0" smtClean="0"/>
              <a:t>El mensaje de la estrategia de </a:t>
            </a:r>
            <a:r>
              <a:rPr lang="es-MX" sz="2400" dirty="0" err="1" smtClean="0"/>
              <a:t>Kaizen</a:t>
            </a:r>
            <a:r>
              <a:rPr lang="es-MX" sz="2400" dirty="0" smtClean="0"/>
              <a:t> es que no debe pasar un día sin que se haya hecho alguna clase de mejoramiento en algún lugar de la compañía</a:t>
            </a:r>
            <a:r>
              <a:rPr lang="es-MX" sz="2400" dirty="0" smtClean="0"/>
              <a:t>.</a:t>
            </a:r>
          </a:p>
          <a:p>
            <a:r>
              <a:rPr lang="es-MX" sz="2400" u="sng" dirty="0" smtClean="0">
                <a:solidFill>
                  <a:schemeClr val="bg2">
                    <a:lumMod val="25000"/>
                  </a:schemeClr>
                </a:solidFill>
              </a:rPr>
              <a:t>Romanos 12:2,No </a:t>
            </a:r>
            <a:r>
              <a:rPr lang="es-MX" sz="2400" u="sng" dirty="0" smtClean="0">
                <a:solidFill>
                  <a:schemeClr val="bg2">
                    <a:lumMod val="25000"/>
                  </a:schemeClr>
                </a:solidFill>
              </a:rPr>
              <a:t>os conforméis a este siglo, sino transformaos por medio de la renovación de vuestro entendimiento, para que comprobéis cuál sea la buena voluntad de Dios, agradable y perfecta. </a:t>
            </a:r>
          </a:p>
          <a:p>
            <a:pPr>
              <a:buNone/>
            </a:pPr>
            <a:r>
              <a:rPr lang="es-MX" sz="2400" dirty="0" smtClean="0"/>
              <a:t/>
            </a:r>
            <a:br>
              <a:rPr lang="es-MX" sz="2400" dirty="0" smtClean="0"/>
            </a:br>
            <a:endParaRPr lang="es-MX" sz="24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ok">
  <a:themeElements>
    <a:clrScheme name="Book">
      <a:dk1>
        <a:sysClr val="windowText" lastClr="000000"/>
      </a:dk1>
      <a:lt1>
        <a:sysClr val="window" lastClr="FFFFFF"/>
      </a:lt1>
      <a:dk2>
        <a:srgbClr val="000082"/>
      </a:dk2>
      <a:lt2>
        <a:srgbClr val="F3F3FF"/>
      </a:lt2>
      <a:accent1>
        <a:srgbClr val="828200"/>
      </a:accent1>
      <a:accent2>
        <a:srgbClr val="1B582B"/>
      </a:accent2>
      <a:accent3>
        <a:srgbClr val="009FEC"/>
      </a:accent3>
      <a:accent4>
        <a:srgbClr val="00BDBD"/>
      </a:accent4>
      <a:accent5>
        <a:srgbClr val="7C5BAE"/>
      </a:accent5>
      <a:accent6>
        <a:srgbClr val="0055AA"/>
      </a:accent6>
      <a:hlink>
        <a:srgbClr val="FC9658"/>
      </a:hlink>
      <a:folHlink>
        <a:srgbClr val="E800E8"/>
      </a:folHlink>
    </a:clrScheme>
    <a:fontScheme name="Book">
      <a:majorFont>
        <a:latin typeface="Calibri"/>
        <a:ea typeface=""/>
        <a:cs typeface=""/>
        <a:font script="Jpan" typeface="ＭＳ Ｐゴシック"/>
        <a:font script="Hang" typeface="맑은 고딕"/>
        <a:font script="Hans" typeface="黑体"/>
        <a:font script="Hant" typeface="標楷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ＭＳ Ｐ明朝"/>
        <a:font script="Hang" typeface="HY견명조"/>
        <a:font script="Hans" typeface="方正舒体"/>
        <a:font script="Hant" typeface="標楷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Book">
      <a:fillStyleLst>
        <a:solidFill>
          <a:schemeClr val="phClr">
            <a:tint val="100000"/>
            <a:shade val="100000"/>
            <a:hueMod val="100000"/>
            <a:satMod val="100000"/>
          </a:schemeClr>
        </a:solidFill>
        <a:gradFill rotWithShape="1">
          <a:gsLst>
            <a:gs pos="0">
              <a:schemeClr val="phClr">
                <a:tint val="30000"/>
                <a:shade val="100000"/>
                <a:hueMod val="100000"/>
                <a:satMod val="100000"/>
              </a:schemeClr>
            </a:gs>
            <a:gs pos="80000">
              <a:schemeClr val="phClr">
                <a:tint val="70000"/>
                <a:shade val="100000"/>
                <a:hueMod val="100000"/>
                <a:satMod val="100000"/>
              </a:schemeClr>
            </a:gs>
            <a:gs pos="100000">
              <a:schemeClr val="phClr">
                <a:tint val="100000"/>
                <a:shade val="100000"/>
                <a:hueMod val="100000"/>
                <a:satMod val="100000"/>
              </a:schemeClr>
            </a:gs>
          </a:gsLst>
          <a:lin ang="7200000" scaled="1"/>
        </a:gradFill>
        <a:gradFill rotWithShape="1">
          <a:gsLst>
            <a:gs pos="0">
              <a:schemeClr val="phClr">
                <a:tint val="80000"/>
                <a:shade val="100000"/>
                <a:hueMod val="100000"/>
                <a:satMod val="100000"/>
              </a:schemeClr>
            </a:gs>
            <a:gs pos="30000">
              <a:schemeClr val="phClr">
                <a:tint val="100000"/>
                <a:shade val="100000"/>
                <a:hueMod val="100000"/>
                <a:satMod val="100000"/>
              </a:schemeClr>
            </a:gs>
            <a:gs pos="100000">
              <a:schemeClr val="phClr">
                <a:tint val="100000"/>
                <a:shade val="50000"/>
                <a:hueMod val="100000"/>
                <a:satMod val="100000"/>
              </a:schemeClr>
            </a:gs>
          </a:gsLst>
          <a:lin ang="18000000" scaled="1"/>
        </a:gradFill>
      </a:fillStyleLst>
      <a:lnStyleLst>
        <a:ln w="12700"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a:rot lat="0" lon="0" rev="0"/>
            </a:camera>
            <a:lightRig rig="morning" dir="bl"/>
          </a:scene3d>
          <a:sp3d extrusionH="222250" contourW="25400" prstMaterial="matte">
            <a:bevelT w="38100" h="38100" prst="softRound"/>
            <a:bevelB/>
            <a:extrusionClr>
              <a:srgbClr val="FF0000"/>
            </a:extrusionClr>
            <a:contourClr>
              <a:schemeClr val="accent3">
                <a:tint val="100000"/>
                <a:shade val="100000"/>
                <a:hueMod val="100000"/>
                <a:satMod val="100000"/>
              </a:schemeClr>
            </a:contourClr>
          </a:sp3d>
        </a:effectStyle>
        <a:effectStyle>
          <a:effectLst>
            <a:glow>
              <a:schemeClr val="phClr">
                <a:tint val="100000"/>
                <a:shade val="100000"/>
                <a:hueMod val="100000"/>
                <a:satMod val="100000"/>
              </a:schemeClr>
            </a:glow>
          </a:effectLst>
          <a:scene3d>
            <a:camera prst="orthographicFront" fov="0">
              <a:rot lat="0" lon="0" rev="0"/>
            </a:camera>
            <a:lightRig rig="soft" dir="bl">
              <a:rot lat="0" lon="0" rev="0"/>
            </a:lightRig>
          </a:scene3d>
          <a:sp3d prstMaterial="plastic">
            <a:bevelT w="38100" h="3810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phClr">
                <a:tint val="100000"/>
                <a:shade val="60000"/>
                <a:hueMod val="100000"/>
                <a:satMod val="100000"/>
              </a:schemeClr>
            </a:gs>
            <a:gs pos="80000">
              <a:schemeClr val="phClr">
                <a:tint val="90000"/>
                <a:shade val="100000"/>
                <a:hueMod val="100000"/>
                <a:satMod val="100000"/>
              </a:schemeClr>
            </a:gs>
            <a:gs pos="100000">
              <a:schemeClr val="phClr">
                <a:tint val="80000"/>
                <a:shade val="100000"/>
                <a:hueMod val="100000"/>
                <a:satMod val="100000"/>
              </a:schemeClr>
            </a:gs>
          </a:gsLst>
          <a:lin ang="18000000" scaled="1"/>
        </a:gradFill>
        <a:blipFill>
          <a:blip xmlns:r="http://schemas.openxmlformats.org/officeDocument/2006/relationships" r:embed="rId1">
            <a:duotone>
              <a:schemeClr val="phClr">
                <a:tint val="100000"/>
                <a:shade val="50000"/>
                <a:hueMod val="100000"/>
                <a:satMod val="100000"/>
              </a:schemeClr>
              <a:schemeClr val="phClr">
                <a:tint val="95000"/>
                <a:shade val="100000"/>
                <a:hueMod val="100000"/>
                <a:satMod val="10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Libro</Template>
  <TotalTime>784</TotalTime>
  <Words>2010</Words>
  <Application>Microsoft Office PowerPoint</Application>
  <PresentationFormat>Presentación en pantalla (4:3)</PresentationFormat>
  <Paragraphs>173</Paragraphs>
  <Slides>35</Slides>
  <Notes>0</Notes>
  <HiddenSlides>0</HiddenSlides>
  <MMClips>0</MMClips>
  <ScaleCrop>false</ScaleCrop>
  <HeadingPairs>
    <vt:vector size="4" baseType="variant">
      <vt:variant>
        <vt:lpstr>Tema</vt:lpstr>
      </vt:variant>
      <vt:variant>
        <vt:i4>1</vt:i4>
      </vt:variant>
      <vt:variant>
        <vt:lpstr>Títulos de diapositiva</vt:lpstr>
      </vt:variant>
      <vt:variant>
        <vt:i4>35</vt:i4>
      </vt:variant>
    </vt:vector>
  </HeadingPairs>
  <TitlesOfParts>
    <vt:vector size="36" baseType="lpstr">
      <vt:lpstr>Book</vt:lpstr>
      <vt:lpstr>COMO MEJORAR LOS INGRESOS A TRAVES DE LA CALIDAD DEL SERVICIO</vt:lpstr>
      <vt:lpstr>LA CALIDAD DE TU VIDA, INICIA  CON UNA BUENA LECTURA</vt:lpstr>
      <vt:lpstr>DESARROLLO DE LA ESTRATEGIA COMERCIAL</vt:lpstr>
      <vt:lpstr>EL CLIENTE SIEMPRE TIENE LA RAZON</vt:lpstr>
      <vt:lpstr>Si queremos que un negocio o actividad sea realmente exitoso, el ingrediente crítico es sin duda la satisfacción del cliente.</vt:lpstr>
      <vt:lpstr>¿QUE SIGNIFICA UN CLIENTE?</vt:lpstr>
      <vt:lpstr>CUIDAR LOS DETALLES Y… NO EXISTEN LOS IMPOSIBLES</vt:lpstr>
      <vt:lpstr>CUMPLE TUS PROMESAS</vt:lpstr>
      <vt:lpstr> LA MEJORA CONTINUA</vt:lpstr>
      <vt:lpstr>Porque se pierden los clientes</vt:lpstr>
      <vt:lpstr>TRABAJO EN EQUIPO</vt:lpstr>
      <vt:lpstr>TRABAJO EN EQUIPO</vt:lpstr>
      <vt:lpstr>DETERMINAR EL TIPO DE SERVICIO</vt:lpstr>
      <vt:lpstr>SE HACE DIFERENCIA SUPERANDO LAS EXPECTATIVAS</vt:lpstr>
      <vt:lpstr>¿QUE DESEAN OBTENER NUESTROS CLIENTES?</vt:lpstr>
      <vt:lpstr>PERCEPCION  ES REALIDAD</vt:lpstr>
      <vt:lpstr>Investigación de mercados</vt:lpstr>
      <vt:lpstr>QUE DICE EL PROFESOR PHILIP KOTLER</vt:lpstr>
      <vt:lpstr>III- METODOLOGIA PARA DESARROLLAR UN ESTÁNDAR DE CALIDAD</vt:lpstr>
      <vt:lpstr>ADMINISTRACION DE LAS RELACIONES CON EL CLIENTE</vt:lpstr>
      <vt:lpstr>PUNTOS A CONSIDERAR PARA IMPLANTAR “CRM”</vt:lpstr>
      <vt:lpstr>EL VALOR AGREGADO</vt:lpstr>
      <vt:lpstr>LA FIDELIZACION DEL CLIENTE</vt:lpstr>
      <vt:lpstr>V- COMO ESTABLECER LA CALIDAD  EN EL SERVICIO</vt:lpstr>
      <vt:lpstr>ACTITUD</vt:lpstr>
      <vt:lpstr>ASPECTOS SOBRE LOS CUALES SE BASA EL CLIENTE PARA EVALUAR LA CALIDAD DEL SERVICIO</vt:lpstr>
      <vt:lpstr>PRINCIPIOS EN LOS QUE DESCANSA LA CALIDAD DEL SERVICIO.  </vt:lpstr>
      <vt:lpstr>RAZONES DE PORQUE SE DIRIGEN CON MUY POCA O NINGUNA CALIDAD EN EL SERVICIO.  </vt:lpstr>
      <vt:lpstr> Pasos para Mejorar  el  Servicio al Cliente</vt:lpstr>
      <vt:lpstr>REGLAS PARA UNA EXCELENTE ATENCION EN EL SERVICIO</vt:lpstr>
      <vt:lpstr> PECADOS CAPITALES DEL SERVICIO</vt:lpstr>
      <vt:lpstr>RAZONES PARA UN MAL SERVICIO AL CLIENTE. </vt:lpstr>
      <vt:lpstr>FACTORES CLAVES DE LAS EXPECTATIVAS DEL CLIENTE EN CUANTO A UN TRATO DE CALIDAD.  </vt:lpstr>
      <vt:lpstr>EL VALOR DE LOS CLIENTES </vt:lpstr>
      <vt:lpstr>SIRVAMOS CON ALEGRIA. EL SERVICIO   ES UN DON DADO POR DIOS</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COMO MEJORAR LOS INGRESOS A TRAVES DE LA CALIDAD DEL SERVICIO</dc:title>
  <dc:creator>Roberto Montoya</dc:creator>
  <cp:lastModifiedBy>Roberto Montoya</cp:lastModifiedBy>
  <cp:revision>82</cp:revision>
  <dcterms:created xsi:type="dcterms:W3CDTF">2010-03-16T01:53:27Z</dcterms:created>
  <dcterms:modified xsi:type="dcterms:W3CDTF">2010-03-19T06:55:42Z</dcterms:modified>
</cp:coreProperties>
</file>