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75" r:id="rId3"/>
    <p:sldId id="261" r:id="rId4"/>
    <p:sldId id="262" r:id="rId5"/>
    <p:sldId id="279" r:id="rId6"/>
    <p:sldId id="273" r:id="rId7"/>
    <p:sldId id="282" r:id="rId8"/>
    <p:sldId id="274" r:id="rId9"/>
    <p:sldId id="276" r:id="rId10"/>
    <p:sldId id="277" r:id="rId11"/>
    <p:sldId id="264" r:id="rId12"/>
    <p:sldId id="263" r:id="rId13"/>
    <p:sldId id="265" r:id="rId14"/>
    <p:sldId id="281" r:id="rId15"/>
    <p:sldId id="270" r:id="rId16"/>
    <p:sldId id="272" r:id="rId17"/>
    <p:sldId id="280" r:id="rId18"/>
    <p:sldId id="266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Freeform 5"/>
          <p:cNvSpPr/>
          <p:nvPr userDrawn="1"/>
        </p:nvSpPr>
        <p:spPr>
          <a:xfrm>
            <a:off x="646176" y="5975942"/>
            <a:ext cx="8083296" cy="382016"/>
          </a:xfrm>
          <a:custGeom>
            <a:avLst/>
            <a:gdLst>
              <a:gd name="connsiteX0" fmla="*/ 0 w 8083296"/>
              <a:gd name="connsiteY0" fmla="*/ 294640 h 382016"/>
              <a:gd name="connsiteX1" fmla="*/ 2438400 w 8083296"/>
              <a:gd name="connsiteY1" fmla="*/ 14224 h 382016"/>
              <a:gd name="connsiteX2" fmla="*/ 5096256 w 8083296"/>
              <a:gd name="connsiteY2" fmla="*/ 379984 h 382016"/>
              <a:gd name="connsiteX3" fmla="*/ 8083296 w 8083296"/>
              <a:gd name="connsiteY3" fmla="*/ 26416 h 382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3296" h="382016">
                <a:moveTo>
                  <a:pt x="0" y="294640"/>
                </a:moveTo>
                <a:cubicBezTo>
                  <a:pt x="794512" y="147320"/>
                  <a:pt x="1589024" y="0"/>
                  <a:pt x="2438400" y="14224"/>
                </a:cubicBezTo>
                <a:cubicBezTo>
                  <a:pt x="3287776" y="28448"/>
                  <a:pt x="4155440" y="377952"/>
                  <a:pt x="5096256" y="379984"/>
                </a:cubicBezTo>
                <a:cubicBezTo>
                  <a:pt x="6037072" y="382016"/>
                  <a:pt x="7060184" y="204216"/>
                  <a:pt x="8083296" y="26416"/>
                </a:cubicBezTo>
              </a:path>
            </a:pathLst>
          </a:cu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29DEFC-89E5-4095-B1F4-F2038A5FE30B}" type="datetimeFigureOut">
              <a:rPr lang="es-MX" smtClean="0"/>
              <a:pPr/>
              <a:t>19/11/2010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8E5B74-0ADB-4CE5-94E5-88945977C6E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1" name="Freeform 10"/>
          <p:cNvSpPr/>
          <p:nvPr userDrawn="1"/>
        </p:nvSpPr>
        <p:spPr>
          <a:xfrm>
            <a:off x="646176" y="6261694"/>
            <a:ext cx="8083296" cy="382016"/>
          </a:xfrm>
          <a:custGeom>
            <a:avLst/>
            <a:gdLst>
              <a:gd name="connsiteX0" fmla="*/ 0 w 8083296"/>
              <a:gd name="connsiteY0" fmla="*/ 294640 h 382016"/>
              <a:gd name="connsiteX1" fmla="*/ 2438400 w 8083296"/>
              <a:gd name="connsiteY1" fmla="*/ 14224 h 382016"/>
              <a:gd name="connsiteX2" fmla="*/ 5096256 w 8083296"/>
              <a:gd name="connsiteY2" fmla="*/ 379984 h 382016"/>
              <a:gd name="connsiteX3" fmla="*/ 8083296 w 8083296"/>
              <a:gd name="connsiteY3" fmla="*/ 26416 h 382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3296" h="382016">
                <a:moveTo>
                  <a:pt x="0" y="294640"/>
                </a:moveTo>
                <a:cubicBezTo>
                  <a:pt x="794512" y="147320"/>
                  <a:pt x="1589024" y="0"/>
                  <a:pt x="2438400" y="14224"/>
                </a:cubicBezTo>
                <a:cubicBezTo>
                  <a:pt x="3287776" y="28448"/>
                  <a:pt x="4155440" y="377952"/>
                  <a:pt x="5096256" y="379984"/>
                </a:cubicBezTo>
                <a:cubicBezTo>
                  <a:pt x="6037072" y="382016"/>
                  <a:pt x="7060184" y="204216"/>
                  <a:pt x="8083296" y="26416"/>
                </a:cubicBezTo>
              </a:path>
            </a:pathLst>
          </a:cu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1571612"/>
            <a:ext cx="7572428" cy="4429156"/>
          </a:xfrm>
        </p:spPr>
        <p:txBody>
          <a:bodyPr>
            <a:normAutofit/>
          </a:bodyPr>
          <a:lstStyle/>
          <a:p>
            <a:pPr algn="ctr"/>
            <a:r>
              <a:rPr lang="es-SV" sz="4000" b="1" dirty="0" smtClean="0">
                <a:solidFill>
                  <a:schemeClr val="tx1"/>
                </a:solidFill>
              </a:rPr>
              <a:t>CÓMO PRESUPUESTAR    ESTRATEGICAMENTE</a:t>
            </a:r>
            <a:br>
              <a:rPr lang="es-SV" sz="4000" b="1" dirty="0" smtClean="0">
                <a:solidFill>
                  <a:schemeClr val="tx1"/>
                </a:solidFill>
              </a:rPr>
            </a:br>
            <a:r>
              <a:rPr lang="es-SV" sz="4000" b="1" dirty="0" smtClean="0">
                <a:solidFill>
                  <a:schemeClr val="tx1"/>
                </a:solidFill>
              </a:rPr>
              <a:t>PARA APROVECHAR</a:t>
            </a:r>
            <a:br>
              <a:rPr lang="es-SV" sz="4000" b="1" dirty="0" smtClean="0">
                <a:solidFill>
                  <a:schemeClr val="tx1"/>
                </a:solidFill>
              </a:rPr>
            </a:br>
            <a:r>
              <a:rPr lang="es-SV" sz="4000" b="1" dirty="0" smtClean="0">
                <a:solidFill>
                  <a:schemeClr val="tx1"/>
                </a:solidFill>
              </a:rPr>
              <a:t>LAS OPORTUNIDADES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C:\Users\Roberto Montoya\Desktop\LT - HR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305" y="79636"/>
            <a:ext cx="8021661" cy="1134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dirty="0" smtClean="0"/>
              <a:t>Preguntas Que Genera el Presupuesto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angle 3"/>
          <p:cNvSpPr/>
          <p:nvPr/>
        </p:nvSpPr>
        <p:spPr>
          <a:xfrm>
            <a:off x="642910" y="1616966"/>
            <a:ext cx="8072494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ct val="35000"/>
              </a:spcAft>
            </a:pPr>
            <a:r>
              <a:rPr lang="es-MX" sz="2800" dirty="0" smtClean="0">
                <a:solidFill>
                  <a:srgbClr val="4E4B44"/>
                </a:solidFill>
                <a:latin typeface="Arial" charset="0"/>
              </a:rPr>
              <a:t>¿Cuan cerca estoy de cumplir mis objetivos?</a:t>
            </a:r>
          </a:p>
          <a:p>
            <a:pPr marL="228600" indent="-228600">
              <a:spcAft>
                <a:spcPct val="35000"/>
              </a:spcAft>
            </a:pPr>
            <a:r>
              <a:rPr lang="es-MX" sz="2800" dirty="0" smtClean="0">
                <a:solidFill>
                  <a:srgbClr val="4E4B44"/>
                </a:solidFill>
                <a:latin typeface="Arial" charset="0"/>
              </a:rPr>
              <a:t>¿Dónde se están produciendo los mayores ingresos o pérdidas?</a:t>
            </a:r>
          </a:p>
          <a:p>
            <a:pPr marL="228600" indent="-228600">
              <a:spcAft>
                <a:spcPct val="35000"/>
              </a:spcAft>
            </a:pPr>
            <a:r>
              <a:rPr lang="es-MX" sz="2800" dirty="0" smtClean="0">
                <a:solidFill>
                  <a:srgbClr val="4E4B44"/>
                </a:solidFill>
                <a:latin typeface="Arial" charset="0"/>
              </a:rPr>
              <a:t>¿Cuáles son mis unidades de negocio más rentables?</a:t>
            </a:r>
          </a:p>
          <a:p>
            <a:pPr marL="228600" indent="-228600">
              <a:spcAft>
                <a:spcPct val="35000"/>
              </a:spcAft>
            </a:pPr>
            <a:r>
              <a:rPr lang="es-MX" sz="2800" dirty="0" smtClean="0">
                <a:solidFill>
                  <a:srgbClr val="4E4B44"/>
                </a:solidFill>
                <a:latin typeface="Arial" charset="0"/>
              </a:rPr>
              <a:t>¿Cuál es la evolución de mi tasa de morosidad?</a:t>
            </a:r>
          </a:p>
          <a:p>
            <a:pPr marL="228600" indent="-228600">
              <a:spcAft>
                <a:spcPct val="35000"/>
              </a:spcAft>
            </a:pPr>
            <a:r>
              <a:rPr lang="es-MX" sz="2800" dirty="0" smtClean="0">
                <a:solidFill>
                  <a:srgbClr val="4E4B44"/>
                </a:solidFill>
                <a:latin typeface="Arial" charset="0"/>
              </a:rPr>
              <a:t>¿Puedo financiar nuevas inversiones?</a:t>
            </a:r>
          </a:p>
          <a:p>
            <a:pPr marL="228600" indent="-228600">
              <a:spcAft>
                <a:spcPct val="35000"/>
              </a:spcAft>
            </a:pPr>
            <a:r>
              <a:rPr lang="es-MX" sz="2800" dirty="0" smtClean="0">
                <a:solidFill>
                  <a:srgbClr val="4E4B44"/>
                </a:solidFill>
                <a:latin typeface="Arial" charset="0"/>
              </a:rPr>
              <a:t>¿Cómo están evolucionando mis indicadores de gestión?</a:t>
            </a:r>
            <a:endParaRPr lang="es-PE" sz="2800" dirty="0">
              <a:solidFill>
                <a:srgbClr val="4E4B44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 smtClean="0"/>
              <a:t>III- CARACTERÍSTICAS DE UN PRESUPUESTO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571744"/>
            <a:ext cx="8153400" cy="325756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Se debe de Basar en Prioridades</a:t>
            </a:r>
          </a:p>
          <a:p>
            <a:r>
              <a:rPr lang="es-SV" sz="3200" dirty="0" smtClean="0"/>
              <a:t>Se basa en análisis (FODA)</a:t>
            </a:r>
          </a:p>
          <a:p>
            <a:r>
              <a:rPr lang="es-SV" sz="3200" dirty="0" smtClean="0"/>
              <a:t>Se basa en la experiencia</a:t>
            </a:r>
          </a:p>
          <a:p>
            <a:r>
              <a:rPr lang="es-SV" sz="3200" dirty="0" smtClean="0"/>
              <a:t>Se debe de apoyar en la Fe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 fontScale="90000"/>
          </a:bodyPr>
          <a:lstStyle/>
          <a:p>
            <a:pPr algn="just"/>
            <a:r>
              <a:rPr lang="es-SV" sz="3600" dirty="0" smtClean="0"/>
              <a:t>IV- VENTAJAS DE LA CULTURA DEL PRESUPUESTO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2362200"/>
            <a:ext cx="8153400" cy="4495800"/>
          </a:xfrm>
        </p:spPr>
        <p:txBody>
          <a:bodyPr/>
          <a:lstStyle/>
          <a:p>
            <a:pPr lvl="0"/>
            <a:r>
              <a:rPr lang="es-ES" dirty="0" smtClean="0"/>
              <a:t>Obliga a la planeación</a:t>
            </a:r>
            <a:endParaRPr lang="es-MX" dirty="0" smtClean="0"/>
          </a:p>
          <a:p>
            <a:pPr lvl="0"/>
            <a:r>
              <a:rPr lang="es-ES" dirty="0" smtClean="0"/>
              <a:t>Proporciona los criterios para la medición de resultados.</a:t>
            </a:r>
            <a:endParaRPr lang="es-MX" dirty="0" smtClean="0"/>
          </a:p>
          <a:p>
            <a:pPr lvl="0"/>
            <a:r>
              <a:rPr lang="es-ES" dirty="0" smtClean="0"/>
              <a:t>Facilita la coordinación  de las acciones</a:t>
            </a:r>
            <a:endParaRPr lang="es-MX" dirty="0" smtClean="0"/>
          </a:p>
          <a:p>
            <a:pPr lvl="0"/>
            <a:r>
              <a:rPr lang="es-ES" dirty="0" smtClean="0"/>
              <a:t>Fomenta la unidad y la comunicación.</a:t>
            </a:r>
            <a:endParaRPr lang="es-MX" dirty="0" smtClean="0"/>
          </a:p>
          <a:p>
            <a:pPr lvl="0"/>
            <a:r>
              <a:rPr lang="es-ES" dirty="0" smtClean="0"/>
              <a:t>Ayuda  a detectar problemas internos.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V- ETAPAS FUNDAMENTALES DEL PRESUPUESTO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714488"/>
            <a:ext cx="8153400" cy="492922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s-MX" b="1" dirty="0" smtClean="0"/>
              <a:t>Planeación</a:t>
            </a:r>
            <a:r>
              <a:rPr lang="es-MX" dirty="0" smtClean="0"/>
              <a:t>: los presupuestos nos permiten planificar actividades, planificar objetivos, recursos, estrategias, DIRECCION a seguir; anticipándose a los hechos y, por tanto, ayudándonos a reducir la incertidumbre y los cambios.</a:t>
            </a:r>
          </a:p>
          <a:p>
            <a:pPr lvl="0" algn="just"/>
            <a:r>
              <a:rPr lang="es-MX" b="1" dirty="0" smtClean="0"/>
              <a:t>Coordinación</a:t>
            </a:r>
            <a:r>
              <a:rPr lang="es-MX" dirty="0" smtClean="0"/>
              <a:t>: los presupuestos sirven como guía para coordinar actividades, permitiéndonos armonizar e integrar todas las secciones o áreas del negocio, con los objetivos de la empresa.</a:t>
            </a:r>
          </a:p>
          <a:p>
            <a:pPr lvl="0" algn="just"/>
            <a:r>
              <a:rPr lang="es-MX" b="1" dirty="0" smtClean="0"/>
              <a:t>Control</a:t>
            </a:r>
            <a:r>
              <a:rPr lang="es-MX" dirty="0" smtClean="0"/>
              <a:t>: los presupuestos sirven como instrumento de control y evaluación, nos permiten comparar los resultados obtenidos con los presupuestados.  por ejemplo: Saber en qué áreas o actividades existen desviaciones o variaciones (diferencias entre lo obtenido y lo presupuestado).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Etapas del presupuesto en el emprendedor</a:t>
            </a:r>
            <a:endParaRPr lang="es-MX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 descr="http://www.enendeavor.org/userfiles/image/Lopez_Anadon_Adm_eficiente/fases_administracion_esquem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6715940" cy="4567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2800" dirty="0" smtClean="0"/>
              <a:t>GENERACION DE PRESUPUESTO  MAESTRO</a:t>
            </a:r>
            <a:endParaRPr lang="es-MX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01122" cy="5043510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1026" name="Picture 2" descr="http://www.loscostos.info/Presupuesto%20Maestr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1354" y="1714488"/>
            <a:ext cx="6822488" cy="442915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357950" y="6211669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www.loscostos.info 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8572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s-SV" dirty="0" smtClean="0">
                <a:solidFill>
                  <a:schemeClr val="tx1"/>
                </a:solidFill>
              </a:rPr>
              <a:t>PLANTILLA DE PRESUPUESTO</a:t>
            </a:r>
            <a:endParaRPr lang="es-MX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71471" y="1569083"/>
          <a:ext cx="7877109" cy="5074635"/>
        </p:xfrm>
        <a:graphic>
          <a:graphicData uri="http://schemas.openxmlformats.org/drawingml/2006/table">
            <a:tbl>
              <a:tblPr/>
              <a:tblGrid>
                <a:gridCol w="1623055"/>
                <a:gridCol w="105851"/>
                <a:gridCol w="1173186"/>
                <a:gridCol w="114673"/>
                <a:gridCol w="1252575"/>
                <a:gridCol w="132315"/>
                <a:gridCol w="1190829"/>
                <a:gridCol w="158777"/>
                <a:gridCol w="2125848"/>
              </a:tblGrid>
              <a:tr h="33680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FF"/>
                          </a:solidFill>
                          <a:latin typeface="Arial Black" pitchFamily="34" charset="0"/>
                        </a:rPr>
                        <a:t>P R E S U P U E S T O       2 0 1 1  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3680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FF"/>
                          </a:solidFill>
                          <a:latin typeface="Arial Black" pitchFamily="34" charset="0"/>
                        </a:rPr>
                        <a:t>E M P R E S A    </a:t>
                      </a:r>
                      <a:r>
                        <a:rPr lang="pt-BR" sz="1800" b="0" i="0" u="none" strike="noStrike" dirty="0" smtClean="0">
                          <a:solidFill>
                            <a:srgbClr val="0000FF"/>
                          </a:solidFill>
                          <a:latin typeface="Arial Black" pitchFamily="34" charset="0"/>
                        </a:rPr>
                        <a:t>“SHALOM”     </a:t>
                      </a:r>
                      <a:r>
                        <a:rPr lang="pt-BR" sz="1800" b="0" i="0" u="none" strike="noStrike" dirty="0">
                          <a:solidFill>
                            <a:srgbClr val="0000FF"/>
                          </a:solidFill>
                          <a:latin typeface="Arial Black" pitchFamily="34" charset="0"/>
                        </a:rPr>
                        <a:t>S.A. 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8404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8403" marR="8403" marT="84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0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RUBRO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Berlin Sans FB"/>
                        </a:rPr>
                        <a:t>PRESUPUESTO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Berlin Sans FB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Berlin Sans FB"/>
                        </a:rPr>
                        <a:t>REAL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Berlin Sans FB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Berlin Sans FB"/>
                        </a:rPr>
                        <a:t>BALANCE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OBSERVACIONES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INGRESOS/2011 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Ventas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Otros Ingresos  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Intereses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EGRESOS /2011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Préstamos Bancarios</a:t>
                      </a:r>
                    </a:p>
                  </a:txBody>
                  <a:tcPr marL="8403" marR="8403" marT="84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Tarjetas de crédito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Sueldos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Comisiones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Seguro Social y Afp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Alquileres 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Energia Electrica 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Agua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Comunicaciones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Publicidad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Mantenimientos de Inst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Papeleria y Utiles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Combustibles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Impuestos  Varios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Berlin Sans FB"/>
                        </a:rPr>
                        <a:t>Mantenimientos de Vehiculos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0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0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TOTALES  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403" marR="8403" marT="8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4000" dirty="0" smtClean="0">
                <a:solidFill>
                  <a:schemeClr val="tx1"/>
                </a:solidFill>
              </a:rPr>
              <a:t>El Presupuesto integra las diferentes </a:t>
            </a:r>
            <a:r>
              <a:rPr lang="es-SV" sz="4000" dirty="0" smtClean="0">
                <a:solidFill>
                  <a:schemeClr val="tx1"/>
                </a:solidFill>
              </a:rPr>
              <a:t>áreas </a:t>
            </a:r>
            <a:r>
              <a:rPr lang="es-SV" sz="4000" dirty="0" smtClean="0">
                <a:solidFill>
                  <a:schemeClr val="tx1"/>
                </a:solidFill>
              </a:rPr>
              <a:t>de una empresa </a:t>
            </a:r>
            <a:r>
              <a:rPr lang="es-SV" sz="1300" dirty="0" smtClean="0"/>
              <a:t>(</a:t>
            </a:r>
            <a:r>
              <a:rPr lang="es-SV" sz="1300" dirty="0" err="1" smtClean="0"/>
              <a:t>signet</a:t>
            </a:r>
            <a:r>
              <a:rPr lang="es-SV" sz="1300" dirty="0" smtClean="0"/>
              <a:t>/</a:t>
            </a:r>
            <a:r>
              <a:rPr lang="es-SV" sz="1300" dirty="0" err="1" smtClean="0"/>
              <a:t>comexperu</a:t>
            </a:r>
            <a:r>
              <a:rPr lang="es-SV" sz="1300" dirty="0" smtClean="0"/>
              <a:t>, presupuesto y gestión)</a:t>
            </a:r>
            <a:endParaRPr lang="es-MX" sz="1300" dirty="0"/>
          </a:p>
        </p:txBody>
      </p:sp>
      <p:grpSp>
        <p:nvGrpSpPr>
          <p:cNvPr id="4" name="Group 14"/>
          <p:cNvGrpSpPr>
            <a:grpSpLocks noGrp="1"/>
          </p:cNvGrpSpPr>
          <p:nvPr>
            <p:ph sz="quarter" idx="1"/>
          </p:nvPr>
        </p:nvGrpSpPr>
        <p:grpSpPr bwMode="auto">
          <a:xfrm>
            <a:off x="1285852" y="1571612"/>
            <a:ext cx="6480190" cy="5000660"/>
            <a:chOff x="1555" y="1115"/>
            <a:chExt cx="2574" cy="2574"/>
          </a:xfrm>
        </p:grpSpPr>
        <p:sp>
          <p:nvSpPr>
            <p:cNvPr id="5" name="Oval 15"/>
            <p:cNvSpPr>
              <a:spLocks noChangeArrowheads="1"/>
            </p:cNvSpPr>
            <p:nvPr/>
          </p:nvSpPr>
          <p:spPr bwMode="auto">
            <a:xfrm>
              <a:off x="1555" y="1115"/>
              <a:ext cx="2574" cy="2574"/>
            </a:xfrm>
            <a:prstGeom prst="ellipse">
              <a:avLst/>
            </a:prstGeom>
            <a:solidFill>
              <a:srgbClr val="D3DDED"/>
            </a:solidFill>
            <a:ln w="38100" algn="ctr">
              <a:solidFill>
                <a:srgbClr val="0035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" name="Oval 16"/>
            <p:cNvSpPr>
              <a:spLocks noChangeArrowheads="1"/>
            </p:cNvSpPr>
            <p:nvPr/>
          </p:nvSpPr>
          <p:spPr bwMode="auto">
            <a:xfrm>
              <a:off x="1848" y="1404"/>
              <a:ext cx="1976" cy="1983"/>
            </a:xfrm>
            <a:prstGeom prst="ellipse">
              <a:avLst/>
            </a:prstGeom>
            <a:gradFill rotWithShape="1">
              <a:gsLst>
                <a:gs pos="0">
                  <a:srgbClr val="003596"/>
                </a:gs>
                <a:gs pos="100000">
                  <a:srgbClr val="9BBFDD"/>
                </a:gs>
              </a:gsLst>
              <a:path path="shape">
                <a:fillToRect l="50000" t="50000" r="50000" b="50000"/>
              </a:path>
            </a:gradFill>
            <a:ln w="381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" name="WordArt 17"/>
            <p:cNvSpPr>
              <a:spLocks noChangeArrowheads="1" noChangeShapeType="1" noTextEdit="1"/>
            </p:cNvSpPr>
            <p:nvPr/>
          </p:nvSpPr>
          <p:spPr bwMode="auto">
            <a:xfrm rot="11241214">
              <a:off x="1704" y="1275"/>
              <a:ext cx="2251" cy="227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5530534"/>
                </a:avLst>
              </a:prstTxWarp>
            </a:bodyPr>
            <a:lstStyle/>
            <a:p>
              <a:pPr algn="ctr"/>
              <a:r>
                <a:rPr lang="en-US" sz="1800" kern="1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latin typeface="Century Gothic"/>
                </a:rPr>
                <a:t>Strategy     Planning      Budgeting     Consolidation     Forecasting     </a:t>
              </a:r>
              <a:endParaRPr lang="es-MX" sz="1800" kern="1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latin typeface="Century Gothic"/>
              </a:endParaRPr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1877" y="1869"/>
              <a:ext cx="76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s-PE" sz="1800">
                  <a:solidFill>
                    <a:schemeClr val="bg1"/>
                  </a:solidFill>
                </a:rPr>
                <a:t>Controlar</a:t>
              </a: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3130" y="1869"/>
              <a:ext cx="54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s-PE" sz="1800">
                  <a:solidFill>
                    <a:schemeClr val="bg1"/>
                  </a:solidFill>
                </a:rPr>
                <a:t>Dirigir</a:t>
              </a:r>
            </a:p>
          </p:txBody>
        </p:sp>
        <p:sp>
          <p:nvSpPr>
            <p:cNvPr id="10" name="Text Box 20"/>
            <p:cNvSpPr txBox="1">
              <a:spLocks noChangeArrowheads="1"/>
            </p:cNvSpPr>
            <p:nvPr/>
          </p:nvSpPr>
          <p:spPr bwMode="auto">
            <a:xfrm>
              <a:off x="2530" y="2939"/>
              <a:ext cx="60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s-PE" sz="1800">
                  <a:solidFill>
                    <a:schemeClr val="bg1"/>
                  </a:solidFill>
                </a:rPr>
                <a:t>Alinear</a:t>
              </a:r>
            </a:p>
          </p:txBody>
        </p:sp>
        <p:sp>
          <p:nvSpPr>
            <p:cNvPr id="11" name="Line 21"/>
            <p:cNvSpPr>
              <a:spLocks noChangeShapeType="1"/>
            </p:cNvSpPr>
            <p:nvPr/>
          </p:nvSpPr>
          <p:spPr bwMode="auto">
            <a:xfrm flipH="1">
              <a:off x="1956" y="2583"/>
              <a:ext cx="516" cy="2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2" name="Line 22"/>
            <p:cNvSpPr>
              <a:spLocks noChangeShapeType="1"/>
            </p:cNvSpPr>
            <p:nvPr/>
          </p:nvSpPr>
          <p:spPr bwMode="auto">
            <a:xfrm>
              <a:off x="3138" y="2551"/>
              <a:ext cx="570" cy="25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3" name="Line 23"/>
            <p:cNvSpPr>
              <a:spLocks noChangeShapeType="1"/>
            </p:cNvSpPr>
            <p:nvPr/>
          </p:nvSpPr>
          <p:spPr bwMode="auto">
            <a:xfrm flipV="1">
              <a:off x="2832" y="1416"/>
              <a:ext cx="0" cy="54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4" name="AutoShape 24"/>
            <p:cNvSpPr>
              <a:spLocks noChangeArrowheads="1"/>
            </p:cNvSpPr>
            <p:nvPr/>
          </p:nvSpPr>
          <p:spPr bwMode="auto">
            <a:xfrm rot="904109">
              <a:off x="1635" y="2142"/>
              <a:ext cx="164" cy="99"/>
            </a:xfrm>
            <a:prstGeom prst="triangle">
              <a:avLst>
                <a:gd name="adj" fmla="val 50000"/>
              </a:avLst>
            </a:prstGeom>
            <a:solidFill>
              <a:srgbClr val="66A2D8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MX"/>
            </a:p>
          </p:txBody>
        </p:sp>
        <p:sp>
          <p:nvSpPr>
            <p:cNvPr id="15" name="AutoShape 25"/>
            <p:cNvSpPr>
              <a:spLocks noChangeArrowheads="1"/>
            </p:cNvSpPr>
            <p:nvPr/>
          </p:nvSpPr>
          <p:spPr bwMode="auto">
            <a:xfrm rot="5400000">
              <a:off x="2766" y="1212"/>
              <a:ext cx="164" cy="99"/>
            </a:xfrm>
            <a:prstGeom prst="triangle">
              <a:avLst>
                <a:gd name="adj" fmla="val 50000"/>
              </a:avLst>
            </a:prstGeom>
            <a:solidFill>
              <a:srgbClr val="66A2D8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MX"/>
            </a:p>
          </p:txBody>
        </p:sp>
        <p:sp>
          <p:nvSpPr>
            <p:cNvPr id="16" name="AutoShape 26"/>
            <p:cNvSpPr>
              <a:spLocks noChangeArrowheads="1"/>
            </p:cNvSpPr>
            <p:nvPr/>
          </p:nvSpPr>
          <p:spPr bwMode="auto">
            <a:xfrm rot="8830048">
              <a:off x="3756" y="1836"/>
              <a:ext cx="164" cy="99"/>
            </a:xfrm>
            <a:prstGeom prst="triangle">
              <a:avLst>
                <a:gd name="adj" fmla="val 50000"/>
              </a:avLst>
            </a:prstGeom>
            <a:solidFill>
              <a:srgbClr val="66A2D8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MX"/>
            </a:p>
          </p:txBody>
        </p:sp>
        <p:sp>
          <p:nvSpPr>
            <p:cNvPr id="17" name="AutoShape 27"/>
            <p:cNvSpPr>
              <a:spLocks noChangeArrowheads="1"/>
            </p:cNvSpPr>
            <p:nvPr/>
          </p:nvSpPr>
          <p:spPr bwMode="auto">
            <a:xfrm rot="12958899">
              <a:off x="3696" y="2982"/>
              <a:ext cx="164" cy="99"/>
            </a:xfrm>
            <a:prstGeom prst="triangle">
              <a:avLst>
                <a:gd name="adj" fmla="val 50000"/>
              </a:avLst>
            </a:prstGeom>
            <a:solidFill>
              <a:srgbClr val="66A2D8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MX"/>
            </a:p>
          </p:txBody>
        </p:sp>
        <p:sp>
          <p:nvSpPr>
            <p:cNvPr id="18" name="AutoShape 28"/>
            <p:cNvSpPr>
              <a:spLocks noChangeArrowheads="1"/>
            </p:cNvSpPr>
            <p:nvPr/>
          </p:nvSpPr>
          <p:spPr bwMode="auto">
            <a:xfrm rot="16622049">
              <a:off x="2466" y="3474"/>
              <a:ext cx="164" cy="99"/>
            </a:xfrm>
            <a:prstGeom prst="triangle">
              <a:avLst>
                <a:gd name="adj" fmla="val 50000"/>
              </a:avLst>
            </a:prstGeom>
            <a:solidFill>
              <a:srgbClr val="66A2D8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MX"/>
            </a:p>
          </p:txBody>
        </p:sp>
        <p:sp>
          <p:nvSpPr>
            <p:cNvPr id="19" name="Oval 29"/>
            <p:cNvSpPr>
              <a:spLocks noChangeArrowheads="1"/>
            </p:cNvSpPr>
            <p:nvPr/>
          </p:nvSpPr>
          <p:spPr bwMode="auto">
            <a:xfrm>
              <a:off x="2388" y="1950"/>
              <a:ext cx="864" cy="900"/>
            </a:xfrm>
            <a:prstGeom prst="ellipse">
              <a:avLst/>
            </a:prstGeom>
            <a:gradFill rotWithShape="1">
              <a:gsLst>
                <a:gs pos="0">
                  <a:srgbClr val="D4E5F0"/>
                </a:gs>
                <a:gs pos="100000">
                  <a:srgbClr val="003596"/>
                </a:gs>
              </a:gsLst>
              <a:path path="shape">
                <a:fillToRect l="50000" t="50000" r="50000" b="50000"/>
              </a:path>
            </a:gradFill>
            <a:ln w="6350" algn="ctr">
              <a:solidFill>
                <a:srgbClr val="0035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2479" y="2265"/>
              <a:ext cx="690" cy="250"/>
            </a:xfrm>
            <a:prstGeom prst="rect">
              <a:avLst/>
            </a:prstGeom>
          </p:spPr>
          <p:txBody>
            <a:bodyPr wrap="none" fromWordArt="1">
              <a:prstTxWarp prst="textInflate">
                <a:avLst>
                  <a:gd name="adj" fmla="val 7199"/>
                </a:avLst>
              </a:prstTxWarp>
            </a:bodyPr>
            <a:lstStyle/>
            <a:p>
              <a:pPr algn="ctr"/>
              <a:r>
                <a:rPr lang="es-MX" sz="3200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17961" dir="2700000" algn="ctr" rotWithShape="0">
                      <a:schemeClr val="tx1"/>
                    </a:outerShdw>
                  </a:effectLst>
                  <a:latin typeface="Arial"/>
                  <a:cs typeface="Arial"/>
                </a:rPr>
                <a:t>Visión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solidFill>
                  <a:schemeClr val="tx1"/>
                </a:solidFill>
              </a:rPr>
              <a:t>VI- PUNTO DE VISTA BIBLICO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8153400" cy="385765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SV" dirty="0" smtClean="0"/>
              <a:t>CREER EN LA  PALABRA DE DIOS</a:t>
            </a:r>
            <a:endParaRPr lang="es-MX" dirty="0"/>
          </a:p>
        </p:txBody>
      </p:sp>
      <p:pic>
        <p:nvPicPr>
          <p:cNvPr id="12292" name="Picture 4" descr="http://www.padreedgarlarrea.org/LL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500306"/>
            <a:ext cx="414340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53400" cy="990600"/>
          </a:xfrm>
        </p:spPr>
        <p:txBody>
          <a:bodyPr>
            <a:normAutofit/>
          </a:bodyPr>
          <a:lstStyle/>
          <a:p>
            <a:r>
              <a:rPr lang="es-SV" sz="4000" dirty="0" smtClean="0">
                <a:solidFill>
                  <a:schemeClr val="tx1"/>
                </a:solidFill>
              </a:rPr>
              <a:t>GENESIS 41: 34-36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﻿Haga esto Faraón, y ponga gobernadores sobre el país, y quinte la tierra de Egipto en los siete años de la abundancia.﻿</a:t>
            </a:r>
            <a:r>
              <a:rPr lang="es-MX" baseline="30000" dirty="0" smtClean="0"/>
              <a:t> 35</a:t>
            </a:r>
            <a:r>
              <a:rPr lang="es-MX" dirty="0" smtClean="0"/>
              <a:t>﻿Y junten toda la provisión de estos buenos años que vienen, y recojan el trigo bajo la mano de Faraón para mantenimiento de las ciudades; y guárdenlo.﻿</a:t>
            </a:r>
            <a:r>
              <a:rPr lang="es-MX" baseline="30000" dirty="0" smtClean="0"/>
              <a:t> 36</a:t>
            </a:r>
            <a:r>
              <a:rPr lang="es-MX" dirty="0" smtClean="0"/>
              <a:t>﻿Y esté aquella provisión en depósito para el país, para los siete años de hambre que habrá en la tierra de Egipto; y el país no perecerá de hambre.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solidFill>
                  <a:schemeClr val="tx1"/>
                </a:solidFill>
              </a:rPr>
              <a:t>Historia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sz="3200" dirty="0" smtClean="0">
                <a:latin typeface="Arial" charset="0"/>
              </a:rPr>
              <a:t>Los fundamentos teóricos y prácticos del presupuesto, como herramienta de planificación y control, tuvo su origen en el sector gubernamental a finales del siglo XVIII cuando se presentaba al Parlamento Británico los planes de gastos del reino y se daban pautas sobre su posible ejecución y control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4000" dirty="0" smtClean="0">
                <a:solidFill>
                  <a:schemeClr val="tx1"/>
                </a:solidFill>
              </a:rPr>
              <a:t>LUCAS 14:28-33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857364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baseline="30000" dirty="0" smtClean="0"/>
              <a:t>28</a:t>
            </a:r>
            <a:r>
              <a:rPr lang="es-MX" dirty="0" smtClean="0"/>
              <a:t>﻿Porque ¿quién de vosotros, queriendo edificar una torre, no se sienta primero y calcula los gastos, a ver si tiene lo que necesita para acabarla?﻿</a:t>
            </a:r>
            <a:r>
              <a:rPr lang="es-MX" baseline="30000" dirty="0" smtClean="0"/>
              <a:t> 29</a:t>
            </a:r>
            <a:r>
              <a:rPr lang="es-MX" dirty="0" smtClean="0"/>
              <a:t>﻿No sea que después que haya puesto el cimiento, y no pueda acabarla, todos los que lo vean comiencen a hacer burla de él,﻿</a:t>
            </a:r>
            <a:r>
              <a:rPr lang="es-MX" baseline="30000" dirty="0" smtClean="0"/>
              <a:t> 30</a:t>
            </a:r>
            <a:r>
              <a:rPr lang="es-MX" dirty="0" smtClean="0"/>
              <a:t>﻿diciendo: Este hombre comenzó a edificar, y no pudo acabar.﻿</a:t>
            </a:r>
            <a:r>
              <a:rPr lang="es-MX" baseline="30000" dirty="0" smtClean="0"/>
              <a:t> 31</a:t>
            </a:r>
            <a:r>
              <a:rPr lang="es-MX" dirty="0" smtClean="0"/>
              <a:t>﻿¿O qué rey, al marchar a la guerra contra otro rey, no se sienta primero y considera si puede hacer frente con diez mil al que viene contra él con veinte mil?﻿</a:t>
            </a:r>
            <a:r>
              <a:rPr lang="es-MX" baseline="30000" dirty="0" smtClean="0"/>
              <a:t> 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solidFill>
                  <a:schemeClr val="tx1"/>
                </a:solidFill>
              </a:rPr>
              <a:t>CONCLUSIÓN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/>
          <a:lstStyle/>
          <a:p>
            <a:pPr algn="just"/>
            <a:r>
              <a:rPr lang="es-SV" dirty="0" smtClean="0"/>
              <a:t>Es urgente hacer el presupuesto</a:t>
            </a:r>
          </a:p>
          <a:p>
            <a:pPr algn="just"/>
            <a:r>
              <a:rPr lang="es-SV" dirty="0" smtClean="0"/>
              <a:t>Es urgente adoptar una cultura presupuestaria</a:t>
            </a:r>
          </a:p>
          <a:p>
            <a:pPr algn="just"/>
            <a:r>
              <a:rPr lang="es-SV" dirty="0" smtClean="0"/>
              <a:t>Es urgente conocer nuestra capacidad  de capital</a:t>
            </a:r>
          </a:p>
          <a:p>
            <a:pPr algn="just"/>
            <a:r>
              <a:rPr lang="es-SV" dirty="0" smtClean="0"/>
              <a:t>Es urgente tomar decisiones anticipadas</a:t>
            </a:r>
          </a:p>
          <a:p>
            <a:pPr algn="just"/>
            <a:r>
              <a:rPr lang="es-SV" dirty="0" smtClean="0"/>
              <a:t>Es urgente asociarse con dios.</a:t>
            </a:r>
            <a:endParaRPr lang="es-MX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200" dirty="0" smtClean="0">
                <a:solidFill>
                  <a:schemeClr val="tx1"/>
                </a:solidFill>
              </a:rPr>
              <a:t>I- INTRODUCCIÓN A LA PLANIFICACIÓN ESTRATÉGICA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0566" y="1857364"/>
            <a:ext cx="8153400" cy="449580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Se entiende por planificación el acto de prever y decidir las actividades,  que nos puedan llevar hasta un futuro deseado.</a:t>
            </a:r>
          </a:p>
          <a:p>
            <a:pPr algn="just"/>
            <a:r>
              <a:rPr lang="es-ES" dirty="0" smtClean="0"/>
              <a:t> Un  plan estratégico es un proceso para establecer todos los planes  futuros posibles y deseados. Debemos considerar  un FODA para conseguir nuestras metas y objetivos; todo esto con la finalidad de establecer una posición más ventajosa con respecto a nuestros competidores.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643998" cy="990600"/>
          </a:xfrm>
        </p:spPr>
        <p:txBody>
          <a:bodyPr>
            <a:noAutofit/>
          </a:bodyPr>
          <a:lstStyle/>
          <a:p>
            <a:r>
              <a:rPr lang="es-SV" sz="3200" dirty="0" smtClean="0">
                <a:solidFill>
                  <a:schemeClr val="tx1"/>
                </a:solidFill>
              </a:rPr>
              <a:t>II- EL PRESUPUESTO DENTRO DEL PLAN ESTRATÉGICO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153400" cy="5072098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s-MX" sz="7400" dirty="0" smtClean="0"/>
              <a:t>Un presupuesto es simplemente cuánto dinero espera que ingrese en  su organización y cómo  desea invertirlo. </a:t>
            </a:r>
          </a:p>
          <a:p>
            <a:pPr algn="just"/>
            <a:r>
              <a:rPr lang="es-MX" sz="7400" dirty="0" smtClean="0"/>
              <a:t>El presupuesto contesta dos preguntas: “¿Cuánto se gastará ?” y “¿De dónde vendrá el dinero?” Los presupuestos dan orden a la fluidez del dinero .</a:t>
            </a:r>
          </a:p>
          <a:p>
            <a:pPr algn="just"/>
            <a:r>
              <a:rPr lang="es-MX" sz="7400" dirty="0" smtClean="0"/>
              <a:t>Siendo que la confianza con frecuencia se gana o se pierde según se maneje el dinero de la empresa o de la casa. Es crítico que el proceso del presupuesto se  maneje </a:t>
            </a:r>
            <a:r>
              <a:rPr lang="es-MX" sz="7400" u="sng" dirty="0" smtClean="0"/>
              <a:t>deliberadamente</a:t>
            </a:r>
            <a:r>
              <a:rPr lang="es-MX" sz="7400" dirty="0" smtClean="0"/>
              <a:t>.</a:t>
            </a:r>
            <a:endParaRPr lang="es-ES" sz="7400" dirty="0" smtClean="0"/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sz="7400" dirty="0" smtClean="0"/>
              <a:t>El presupuesto se hace (</a:t>
            </a:r>
            <a:r>
              <a:rPr lang="es-ES" sz="7400" u="sng" dirty="0" smtClean="0"/>
              <a:t>generalmente para 1 año</a:t>
            </a:r>
            <a:r>
              <a:rPr lang="es-ES" sz="7400" dirty="0" smtClean="0"/>
              <a:t>) todo esto enmarcado dentro del plan estratégico adoptado inicialmente por la empresa y aprobado por la alta GERENCIA.</a:t>
            </a:r>
            <a:endParaRPr lang="es-MX" sz="6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8153400" cy="990600"/>
          </a:xfrm>
        </p:spPr>
        <p:txBody>
          <a:bodyPr/>
          <a:lstStyle/>
          <a:p>
            <a:r>
              <a:rPr lang="es-SV" dirty="0" smtClean="0">
                <a:solidFill>
                  <a:schemeClr val="tx1"/>
                </a:solidFill>
              </a:rPr>
              <a:t>Marco Conceptual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angle 3"/>
          <p:cNvSpPr/>
          <p:nvPr/>
        </p:nvSpPr>
        <p:spPr>
          <a:xfrm>
            <a:off x="714348" y="1582340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s-ES" sz="2800" dirty="0" smtClean="0">
                <a:latin typeface="Arial" charset="0"/>
              </a:rPr>
              <a:t>Un presupuesto es un plan integrador y coordinador que se expresa en términos financieros con respecto a las operaciones y recursos que forman parte de una empresa para un período determinado, con el fin de lograr los objetivos fijados por la alta gerencia”. </a:t>
            </a:r>
          </a:p>
          <a:p>
            <a:pPr algn="just"/>
            <a:endParaRPr lang="es-ES" sz="2800" dirty="0" smtClean="0">
              <a:latin typeface="Arial" charset="0"/>
            </a:endParaRPr>
          </a:p>
          <a:p>
            <a:pPr algn="just"/>
            <a:r>
              <a:rPr lang="es-PE" sz="2800" dirty="0" smtClean="0">
                <a:latin typeface="Arial" charset="0"/>
              </a:rPr>
              <a:t>Es un plan de acción dirigido a cumplir una meta prevista, expresada en términos financieros que, debe cumplirse en determinado tiempo y bajo ciertas condiciones previstas.</a:t>
            </a:r>
            <a:endParaRPr lang="es-PE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solidFill>
                  <a:schemeClr val="tx1"/>
                </a:solidFill>
              </a:rPr>
              <a:t>Finalidad del Presupuesto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Rectangle 3"/>
          <p:cNvSpPr/>
          <p:nvPr/>
        </p:nvSpPr>
        <p:spPr>
          <a:xfrm>
            <a:off x="785786" y="1785926"/>
            <a:ext cx="76438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2400" dirty="0" smtClean="0">
                <a:latin typeface="Arial" charset="0"/>
              </a:rPr>
              <a:t>La principal función de los presupuestos se relaciona con el control financiero de la organización.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</a:pPr>
            <a:r>
              <a:rPr lang="es-PE" sz="2400" dirty="0" smtClean="0">
                <a:latin typeface="Arial" charset="0"/>
              </a:rPr>
              <a:t>El control presupuestario es el proceso de descubrir qué es lo que se está haciendo, comparando los resultados con sus datos presupuestados correspondientes, para verificar los logros o medir las diferencias. </a:t>
            </a:r>
          </a:p>
          <a:p>
            <a:pPr algn="just"/>
            <a:r>
              <a:rPr lang="es-PE" sz="2400" dirty="0" smtClean="0">
                <a:latin typeface="Arial" charset="0"/>
              </a:rPr>
              <a:t>Los presupuestos pueden desempeñar tanto roles preventivos como correctivos dentro de la organización.</a:t>
            </a:r>
            <a:endParaRPr lang="es-PE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solidFill>
                  <a:schemeClr val="tx1"/>
                </a:solidFill>
              </a:rPr>
              <a:t>Finalidad del Presupuesto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3794" name="Picture 2" descr="http://www.monografias.com/trabajos31/presupuestos/Image175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643050"/>
            <a:ext cx="5238750" cy="4695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solidFill>
                  <a:schemeClr val="tx1"/>
                </a:solidFill>
              </a:rPr>
              <a:t>Importancia del presupuesto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Rectangle 3"/>
          <p:cNvSpPr/>
          <p:nvPr/>
        </p:nvSpPr>
        <p:spPr>
          <a:xfrm>
            <a:off x="642910" y="1720840"/>
            <a:ext cx="8001056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2500" dirty="0" smtClean="0">
                <a:latin typeface="Arial" charset="0"/>
              </a:rPr>
              <a:t>La principal función de los presupuestos se relaciona con el control financiero de la organización.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</a:pPr>
            <a:r>
              <a:rPr lang="es-PE" sz="2500" dirty="0" smtClean="0">
                <a:latin typeface="Arial" charset="0"/>
              </a:rPr>
              <a:t>El control presupuestario es el proceso de descubrir qué es lo que se está haciendo, comparando los resultados con sus datos presupuestados correspondientes, para verificar los logros o medir las diferencias. </a:t>
            </a:r>
          </a:p>
          <a:p>
            <a:pPr algn="just"/>
            <a:r>
              <a:rPr lang="es-PE" sz="2500" dirty="0" smtClean="0">
                <a:latin typeface="Arial" charset="0"/>
              </a:rPr>
              <a:t>Los presupuestos pueden desempeñar tanto roles preventivos como correctivos dentro de la organización.</a:t>
            </a:r>
            <a:endParaRPr lang="es-PE" sz="25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 smtClean="0"/>
              <a:t>Importancia dentro del Plan Estratégico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angle 3"/>
          <p:cNvSpPr/>
          <p:nvPr/>
        </p:nvSpPr>
        <p:spPr>
          <a:xfrm>
            <a:off x="357158" y="1643050"/>
            <a:ext cx="835824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80000"/>
              </a:spcBef>
            </a:pPr>
            <a:r>
              <a:rPr lang="es-ES" sz="2000" b="1" dirty="0" smtClean="0">
                <a:solidFill>
                  <a:srgbClr val="4E4B44"/>
                </a:solidFill>
                <a:latin typeface="Arial" charset="0"/>
              </a:rPr>
              <a:t>Sirven como mecanismo para la revisión de políticas y estrategias de la empresa y direccionarlas hacia lo que verdaderamente se busca. </a:t>
            </a:r>
          </a:p>
          <a:p>
            <a:pPr algn="just">
              <a:lnSpc>
                <a:spcPct val="90000"/>
              </a:lnSpc>
              <a:spcBef>
                <a:spcPct val="80000"/>
              </a:spcBef>
            </a:pPr>
            <a:r>
              <a:rPr lang="es-ES" sz="2000" b="1" dirty="0" smtClean="0">
                <a:solidFill>
                  <a:srgbClr val="4E4B44"/>
                </a:solidFill>
                <a:latin typeface="Arial" charset="0"/>
              </a:rPr>
              <a:t>Cuantifican en términos financieros los diversos componentes de su plan total de acción.</a:t>
            </a:r>
          </a:p>
          <a:p>
            <a:pPr algn="just">
              <a:lnSpc>
                <a:spcPct val="90000"/>
              </a:lnSpc>
              <a:spcBef>
                <a:spcPct val="80000"/>
              </a:spcBef>
            </a:pPr>
            <a:r>
              <a:rPr lang="es-ES" sz="2000" b="1" dirty="0" smtClean="0">
                <a:solidFill>
                  <a:srgbClr val="4E4B44"/>
                </a:solidFill>
                <a:latin typeface="Arial" charset="0"/>
              </a:rPr>
              <a:t>Las partidas del presupuesto sirven como guías durante la ejecución de programas. </a:t>
            </a:r>
          </a:p>
          <a:p>
            <a:pPr algn="just">
              <a:lnSpc>
                <a:spcPct val="90000"/>
              </a:lnSpc>
              <a:spcBef>
                <a:spcPct val="80000"/>
              </a:spcBef>
            </a:pPr>
            <a:r>
              <a:rPr lang="es-ES" sz="2000" b="1" dirty="0" smtClean="0">
                <a:solidFill>
                  <a:srgbClr val="4E4B44"/>
                </a:solidFill>
                <a:latin typeface="Arial" charset="0"/>
              </a:rPr>
              <a:t>Los procedimientos inducen a los especialistas de asesoría a pensar en las necesidades totales de las compañías.</a:t>
            </a:r>
          </a:p>
          <a:p>
            <a:pPr algn="just">
              <a:lnSpc>
                <a:spcPct val="90000"/>
              </a:lnSpc>
              <a:spcBef>
                <a:spcPct val="80000"/>
              </a:spcBef>
            </a:pPr>
            <a:r>
              <a:rPr lang="es-ES" sz="2000" b="1" dirty="0" smtClean="0">
                <a:solidFill>
                  <a:srgbClr val="4E4B44"/>
                </a:solidFill>
                <a:latin typeface="Arial" charset="0"/>
              </a:rPr>
              <a:t>Los presupuestos sirven como medios de comunicación entre unidades a determinado nivel y verticalmente entre ejecutivos de un nivel a otro.</a:t>
            </a:r>
          </a:p>
          <a:p>
            <a:pPr algn="just">
              <a:lnSpc>
                <a:spcPct val="90000"/>
              </a:lnSpc>
              <a:spcBef>
                <a:spcPct val="80000"/>
              </a:spcBef>
            </a:pPr>
            <a:r>
              <a:rPr lang="es-ES" sz="2000" b="1" dirty="0" smtClean="0">
                <a:solidFill>
                  <a:srgbClr val="4E4B44"/>
                </a:solidFill>
                <a:latin typeface="Arial" charset="0"/>
              </a:rPr>
              <a:t> Se mantienen los limites Razonables de la empresa</a:t>
            </a:r>
            <a:endParaRPr lang="es-PE" sz="2000" b="1" dirty="0">
              <a:solidFill>
                <a:srgbClr val="4E4B44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552</TotalTime>
  <Words>963</Words>
  <Application>Microsoft Office PowerPoint</Application>
  <PresentationFormat>On-screen Show (4:3)</PresentationFormat>
  <Paragraphs>312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CÓMO PRESUPUESTAR    ESTRATEGICAMENTE PARA APROVECHAR LAS OPORTUNIDADES</vt:lpstr>
      <vt:lpstr>Historia</vt:lpstr>
      <vt:lpstr>I- INTRODUCCIÓN A LA PLANIFICACIÓN ESTRATÉGICA</vt:lpstr>
      <vt:lpstr>II- EL PRESUPUESTO DENTRO DEL PLAN ESTRATÉGICO</vt:lpstr>
      <vt:lpstr>Marco Conceptual</vt:lpstr>
      <vt:lpstr>Finalidad del Presupuesto</vt:lpstr>
      <vt:lpstr>Finalidad del Presupuesto</vt:lpstr>
      <vt:lpstr>Importancia del presupuesto</vt:lpstr>
      <vt:lpstr>Importancia dentro del Plan Estratégico</vt:lpstr>
      <vt:lpstr>Preguntas Que Genera el Presupuesto</vt:lpstr>
      <vt:lpstr>III- CARACTERÍSTICAS DE UN PRESUPUESTO</vt:lpstr>
      <vt:lpstr>IV- VENTAJAS DE LA CULTURA DEL PRESUPUESTO</vt:lpstr>
      <vt:lpstr>V- ETAPAS FUNDAMENTALES DEL PRESUPUESTO</vt:lpstr>
      <vt:lpstr>Etapas del presupuesto en el emprendedor</vt:lpstr>
      <vt:lpstr>GENERACION DE PRESUPUESTO  MAESTRO</vt:lpstr>
      <vt:lpstr>PLANTILLA DE PRESUPUESTO</vt:lpstr>
      <vt:lpstr>El Presupuesto integra las diferentes áreas de una empresa (signet/comexperu, presupuesto y gestión)</vt:lpstr>
      <vt:lpstr>VI- PUNTO DE VISTA BIBLICO</vt:lpstr>
      <vt:lpstr>GENESIS 41: 34-36</vt:lpstr>
      <vt:lpstr>LUCAS 14:28-33</vt:lpstr>
      <vt:lpstr>CONCLUSIÓN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Roberto Montoya</dc:creator>
  <cp:lastModifiedBy>Roberto Montoya</cp:lastModifiedBy>
  <cp:revision>91</cp:revision>
  <dcterms:created xsi:type="dcterms:W3CDTF">2010-10-15T01:41:16Z</dcterms:created>
  <dcterms:modified xsi:type="dcterms:W3CDTF">2010-11-19T12:45:20Z</dcterms:modified>
</cp:coreProperties>
</file>