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56"/>
  </p:notesMasterIdLst>
  <p:handoutMasterIdLst>
    <p:handoutMasterId r:id="rId57"/>
  </p:handoutMasterIdLst>
  <p:sldIdLst>
    <p:sldId id="256" r:id="rId3"/>
    <p:sldId id="314" r:id="rId4"/>
    <p:sldId id="263" r:id="rId5"/>
    <p:sldId id="308" r:id="rId6"/>
    <p:sldId id="296" r:id="rId7"/>
    <p:sldId id="312" r:id="rId8"/>
    <p:sldId id="310" r:id="rId9"/>
    <p:sldId id="313" r:id="rId10"/>
    <p:sldId id="318" r:id="rId11"/>
    <p:sldId id="266" r:id="rId12"/>
    <p:sldId id="303" r:id="rId13"/>
    <p:sldId id="309" r:id="rId14"/>
    <p:sldId id="304" r:id="rId15"/>
    <p:sldId id="264" r:id="rId16"/>
    <p:sldId id="258" r:id="rId17"/>
    <p:sldId id="321" r:id="rId18"/>
    <p:sldId id="323" r:id="rId19"/>
    <p:sldId id="322" r:id="rId20"/>
    <p:sldId id="324" r:id="rId21"/>
    <p:sldId id="319" r:id="rId22"/>
    <p:sldId id="320" r:id="rId23"/>
    <p:sldId id="315" r:id="rId24"/>
    <p:sldId id="268" r:id="rId25"/>
    <p:sldId id="305" r:id="rId26"/>
    <p:sldId id="325" r:id="rId27"/>
    <p:sldId id="272" r:id="rId28"/>
    <p:sldId id="307" r:id="rId29"/>
    <p:sldId id="276" r:id="rId30"/>
    <p:sldId id="270" r:id="rId31"/>
    <p:sldId id="271" r:id="rId32"/>
    <p:sldId id="293" r:id="rId33"/>
    <p:sldId id="292" r:id="rId34"/>
    <p:sldId id="274" r:id="rId35"/>
    <p:sldId id="306" r:id="rId36"/>
    <p:sldId id="326" r:id="rId37"/>
    <p:sldId id="327" r:id="rId38"/>
    <p:sldId id="297" r:id="rId39"/>
    <p:sldId id="328" r:id="rId40"/>
    <p:sldId id="317" r:id="rId41"/>
    <p:sldId id="330" r:id="rId42"/>
    <p:sldId id="329" r:id="rId43"/>
    <p:sldId id="331" r:id="rId44"/>
    <p:sldId id="332" r:id="rId45"/>
    <p:sldId id="284" r:id="rId46"/>
    <p:sldId id="286" r:id="rId47"/>
    <p:sldId id="289" r:id="rId48"/>
    <p:sldId id="283" r:id="rId49"/>
    <p:sldId id="340" r:id="rId50"/>
    <p:sldId id="338" r:id="rId51"/>
    <p:sldId id="341" r:id="rId52"/>
    <p:sldId id="342" r:id="rId53"/>
    <p:sldId id="344" r:id="rId54"/>
    <p:sldId id="343" r:id="rId55"/>
  </p:sldIdLst>
  <p:sldSz cx="9144000" cy="6858000" type="screen4x3"/>
  <p:notesSz cx="7077075" cy="93630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4A2CA47-3103-4F2A-9711-6222B4E76C65}" type="datetimeFigureOut">
              <a:rPr lang="en-US" smtClean="0"/>
              <a:t>20/05/2016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CDBCBE5-35BB-46C4-9110-BE35FE28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4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5132D68-5C32-4239-B426-0B29EA4BD032}" type="datetimeFigureOut">
              <a:rPr lang="en-US" smtClean="0"/>
              <a:t>20/05/2016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F23FD4E-598D-40D0-9D17-446129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El caso de Judas Iscariote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3FD4E-598D-40D0-9D17-446129591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Poner un ejemplo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3FD4E-598D-40D0-9D17-4461295914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Los test permiten evaluar la compatibilidad del candidato con los requerimientos del puesto.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3FD4E-598D-40D0-9D17-4461295914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03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890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745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789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9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17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301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0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77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95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77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74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98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668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09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7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3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16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238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51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B12072-85BF-4079-A673-73864BE2A4A4}" type="datetimeFigureOut">
              <a:rPr lang="es-ES_tradnl" smtClean="0"/>
              <a:pPr/>
              <a:t>20/05/2016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30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0648"/>
            <a:ext cx="6858000" cy="2387600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Prácticas </a:t>
            </a:r>
            <a:b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Selección de Personal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 fontScale="32500" lnSpcReduction="2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sz="2300" dirty="0" smtClean="0"/>
              <a:t>Preparado por Guillermo Hasbún</a:t>
            </a:r>
          </a:p>
          <a:p>
            <a:r>
              <a:rPr lang="es-ES_tradnl" sz="2300" dirty="0" smtClean="0"/>
              <a:t>Mayo 2016. Todos los derechos reservados.</a:t>
            </a:r>
          </a:p>
          <a:p>
            <a:endParaRPr lang="es-ES_tradnl" sz="2300" dirty="0"/>
          </a:p>
        </p:txBody>
      </p:sp>
      <p:pic>
        <p:nvPicPr>
          <p:cNvPr id="1026" name="Picture 2" descr="http://www.actiongroup.com.ar/wp-content/uploads/2012/02/action-group-seleccion-personal-cord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453725" cy="2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Entendiendo los costos del Recurso Humano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Costos de Contratación o Reemplazo </a:t>
            </a:r>
          </a:p>
          <a:p>
            <a:pPr lvl="1"/>
            <a:r>
              <a:rPr lang="es-ES_tradnl" sz="2800" dirty="0" smtClean="0"/>
              <a:t>Reclutamiento</a:t>
            </a:r>
          </a:p>
          <a:p>
            <a:pPr lvl="1"/>
            <a:r>
              <a:rPr lang="es-ES_tradnl" sz="2800" dirty="0" smtClean="0"/>
              <a:t>Evaluaciones</a:t>
            </a:r>
          </a:p>
          <a:p>
            <a:pPr lvl="1"/>
            <a:r>
              <a:rPr lang="es-ES_tradnl" sz="2800" dirty="0" smtClean="0"/>
              <a:t>Inducción</a:t>
            </a:r>
          </a:p>
          <a:p>
            <a:pPr lvl="1"/>
            <a:r>
              <a:rPr lang="es-ES_tradnl" sz="2800" dirty="0" smtClean="0"/>
              <a:t>Capacitación </a:t>
            </a:r>
          </a:p>
          <a:p>
            <a:pPr lvl="1"/>
            <a:r>
              <a:rPr lang="es-ES_tradnl" sz="2800" dirty="0" smtClean="0"/>
              <a:t>Curva de Adaptación (improductividad)</a:t>
            </a:r>
          </a:p>
          <a:p>
            <a:pPr lvl="1"/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22530" name="Picture 2" descr="http://t1.gstatic.com/images?q=tbn:ANd9GcSS1QW0P0zh2cT1jfFkHdKRKzp8EmylT6-2acvqhsO6sSTotZSN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3315614" cy="248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a considerar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/>
              <a:t>La productividad de un recién contratado </a:t>
            </a:r>
            <a:r>
              <a:rPr lang="es-ES_tradnl" sz="3200" dirty="0" smtClean="0"/>
              <a:t>es, </a:t>
            </a:r>
            <a:r>
              <a:rPr lang="es-ES_tradnl" sz="3200" dirty="0"/>
              <a:t>en su período de </a:t>
            </a:r>
            <a:r>
              <a:rPr lang="es-ES_tradnl" sz="3200" dirty="0" smtClean="0"/>
              <a:t>prueba, </a:t>
            </a:r>
            <a:r>
              <a:rPr lang="es-ES_tradnl" sz="3200" dirty="0"/>
              <a:t>un </a:t>
            </a:r>
            <a:r>
              <a:rPr lang="es-ES_tradnl" sz="3200" b="1" i="1" dirty="0"/>
              <a:t>50%</a:t>
            </a:r>
            <a:r>
              <a:rPr lang="es-ES_tradnl" sz="3200" dirty="0"/>
              <a:t> </a:t>
            </a:r>
            <a:r>
              <a:rPr lang="es-ES_tradnl" sz="3200" dirty="0" smtClean="0"/>
              <a:t>por debajo del </a:t>
            </a:r>
            <a:r>
              <a:rPr lang="es-ES_tradnl" sz="3200" dirty="0"/>
              <a:t>nivel de un empleado bien establecido.</a:t>
            </a:r>
          </a:p>
          <a:p>
            <a:endParaRPr lang="en-US" dirty="0"/>
          </a:p>
        </p:txBody>
      </p:sp>
      <p:pic>
        <p:nvPicPr>
          <p:cNvPr id="6" name="Picture 2" descr="http://esemanal.mx/revista/wp-content/uploads/2015/01/kron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886200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6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a considerar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/>
              <a:t>La productividad efectiva promedio comienza </a:t>
            </a:r>
            <a:r>
              <a:rPr lang="es-ES_tradnl" sz="3200" b="1" i="1" dirty="0"/>
              <a:t>después del tercer mes </a:t>
            </a:r>
            <a:r>
              <a:rPr lang="es-ES_tradnl" sz="3200" dirty="0"/>
              <a:t>de iniciar labores.</a:t>
            </a:r>
          </a:p>
          <a:p>
            <a:endParaRPr lang="en-US" dirty="0"/>
          </a:p>
        </p:txBody>
      </p:sp>
      <p:pic>
        <p:nvPicPr>
          <p:cNvPr id="1026" name="Picture 2" descr="http://igluub.com/wp-content/uploads/2015/02/Mejora-tu-productividad-labo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9404"/>
            <a:ext cx="4357618" cy="32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Global </a:t>
            </a:r>
            <a:r>
              <a:rPr lang="es-S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/>
              <a:t>Global </a:t>
            </a:r>
            <a:r>
              <a:rPr lang="es-ES_tradnl" sz="2800" dirty="0" err="1"/>
              <a:t>Imaging</a:t>
            </a:r>
            <a:r>
              <a:rPr lang="es-ES_tradnl" sz="2800" dirty="0"/>
              <a:t> calculó que los </a:t>
            </a:r>
            <a:r>
              <a:rPr lang="es-ES_tradnl" sz="2800" b="1" i="1" dirty="0"/>
              <a:t>costos de rotación </a:t>
            </a:r>
            <a:r>
              <a:rPr lang="es-ES_tradnl" sz="2800" dirty="0"/>
              <a:t>representan para ellos </a:t>
            </a:r>
            <a:r>
              <a:rPr lang="es-ES_tradnl" sz="2800" b="1" i="1" dirty="0"/>
              <a:t>$11.25 millones</a:t>
            </a:r>
            <a:r>
              <a:rPr lang="es-ES_tradnl" sz="2800" dirty="0"/>
              <a:t> de dólares anuales. </a:t>
            </a:r>
          </a:p>
          <a:p>
            <a:r>
              <a:rPr lang="es-ES_tradnl" sz="2800" dirty="0"/>
              <a:t>Al cambiar el proceso de selección, GIS experimentó una </a:t>
            </a:r>
            <a:r>
              <a:rPr lang="es-ES_tradnl" sz="2800" b="1" i="1" dirty="0"/>
              <a:t>reducción de 25% </a:t>
            </a:r>
            <a:r>
              <a:rPr lang="es-ES_tradnl" sz="2800" dirty="0"/>
              <a:t>en su rotación laboral, lo que se tradujo en un </a:t>
            </a:r>
            <a:r>
              <a:rPr lang="es-ES_tradnl" sz="2800" b="1" i="1" dirty="0"/>
              <a:t>ahorro de $2.8 millones</a:t>
            </a:r>
            <a:r>
              <a:rPr lang="es-ES_tradnl" sz="28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assets.zocalo.com.mx/uploads/articles/1/143414411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5064093"/>
            <a:ext cx="3698776" cy="17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0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Entendiendo los Costos…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Costos de separación</a:t>
            </a:r>
          </a:p>
          <a:p>
            <a:pPr lvl="1"/>
            <a:r>
              <a:rPr lang="es-ES_tradnl" sz="2800" dirty="0" smtClean="0"/>
              <a:t>Indemnizaciones.</a:t>
            </a:r>
          </a:p>
          <a:p>
            <a:pPr lvl="1"/>
            <a:r>
              <a:rPr lang="es-ES_tradnl" sz="2800" dirty="0" smtClean="0"/>
              <a:t>Fuga de Cartera de clientes.</a:t>
            </a:r>
          </a:p>
          <a:p>
            <a:pPr lvl="1"/>
            <a:r>
              <a:rPr lang="es-ES_tradnl" sz="2800" dirty="0" smtClean="0"/>
              <a:t>Demandas Legales.</a:t>
            </a:r>
          </a:p>
          <a:p>
            <a:pPr lvl="1"/>
            <a:r>
              <a:rPr lang="es-ES_tradnl" sz="2800" dirty="0" smtClean="0"/>
              <a:t>Fuga de información.</a:t>
            </a:r>
          </a:p>
          <a:p>
            <a:pPr lvl="1"/>
            <a:r>
              <a:rPr lang="es-ES_tradnl" sz="2800" dirty="0" smtClean="0"/>
              <a:t>Baja la Productividad (cuando son injustificados).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SV" sz="800" dirty="0" smtClean="0"/>
              <a:t>.</a:t>
            </a:r>
            <a:endParaRPr lang="es-SV" sz="800" dirty="0"/>
          </a:p>
        </p:txBody>
      </p:sp>
      <p:pic>
        <p:nvPicPr>
          <p:cNvPr id="4" name="Picture 2" descr="http://t3.gstatic.com/images?q=tbn:ANd9GcTwhb5Bj3ldEGGBp3c2vmAgRhaLb9n2PUahgPurCBFwGfxzae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71678"/>
            <a:ext cx="3128963" cy="31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Previos a la Selección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Definir la necesidad del puesto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Determinar el objetivo. </a:t>
            </a:r>
            <a:endParaRPr lang="es-ES_tradnl" sz="2400" dirty="0"/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Definir las funciones.</a:t>
            </a:r>
          </a:p>
          <a:p>
            <a:pPr marL="342900" lvl="1" indent="0">
              <a:buNone/>
            </a:pPr>
            <a:r>
              <a:rPr lang="es-ES_tradnl" i="1" dirty="0" smtClean="0"/>
              <a:t>	Actividades, tareas, responsabilidades.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Determinar los requisitos.</a:t>
            </a:r>
          </a:p>
          <a:p>
            <a:pPr marL="342900" lvl="1" indent="0">
              <a:buNone/>
            </a:pPr>
            <a:r>
              <a:rPr lang="es-ES_tradnl" i="1" dirty="0" smtClean="0"/>
              <a:t>	Aspectos técnicos, conocimientos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Determinar el perfil del candidato.</a:t>
            </a:r>
          </a:p>
          <a:p>
            <a:pPr marL="342900" lvl="1" indent="0">
              <a:buNone/>
            </a:pPr>
            <a:r>
              <a:rPr lang="es-ES_tradnl" i="1" dirty="0" smtClean="0"/>
              <a:t>	Habilidad, Competencias,  Actitud, Valores.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/>
              <a:t>Definir el método de reclutamiento</a:t>
            </a:r>
            <a:endParaRPr lang="es-ES_tradnl" sz="2400" dirty="0"/>
          </a:p>
        </p:txBody>
      </p:sp>
      <p:pic>
        <p:nvPicPr>
          <p:cNvPr id="4" name="Picture 12" descr="http://t2.gstatic.com/images?q=tbn:ANd9GcT7xMH-Uq_2M-QQkA9ZHSgSvRQLCWJdfe0kXJuie5A5X2DKIM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43524"/>
            <a:ext cx="3028950" cy="151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Vendedor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SV" sz="3000" b="1" dirty="0" smtClean="0"/>
              <a:t>Necesidad:</a:t>
            </a:r>
            <a:r>
              <a:rPr lang="es-SV" sz="3000" dirty="0" smtClean="0"/>
              <a:t> Un vendedor de campo para Oriente</a:t>
            </a:r>
          </a:p>
          <a:p>
            <a:r>
              <a:rPr lang="es-SV" sz="3000" b="1" dirty="0" smtClean="0"/>
              <a:t>Objetivo:</a:t>
            </a:r>
            <a:r>
              <a:rPr lang="es-SV" sz="3000" dirty="0" smtClean="0"/>
              <a:t> Abrir el mercado de San Miguel con una cartera de 20 clientes y $100,000 mensuales de ventas. </a:t>
            </a:r>
          </a:p>
          <a:p>
            <a:r>
              <a:rPr lang="es-SV" sz="3300" b="1" dirty="0" smtClean="0"/>
              <a:t>Funciones: </a:t>
            </a:r>
          </a:p>
          <a:p>
            <a:pPr lvl="1"/>
            <a:r>
              <a:rPr lang="es-SV" sz="2400" dirty="0" smtClean="0"/>
              <a:t>Visitar clientes</a:t>
            </a:r>
          </a:p>
          <a:p>
            <a:pPr lvl="1"/>
            <a:r>
              <a:rPr lang="es-SV" sz="2400" dirty="0" smtClean="0"/>
              <a:t>Hacer presentaciones </a:t>
            </a:r>
          </a:p>
          <a:p>
            <a:pPr lvl="1"/>
            <a:r>
              <a:rPr lang="es-SV" sz="2400" dirty="0" smtClean="0"/>
              <a:t>Llenar formularios de pedidos</a:t>
            </a:r>
          </a:p>
          <a:p>
            <a:pPr lvl="1"/>
            <a:r>
              <a:rPr lang="es-SV" sz="2400" dirty="0" smtClean="0"/>
              <a:t>Coordinar despachos</a:t>
            </a:r>
          </a:p>
          <a:p>
            <a:pPr lvl="1"/>
            <a:r>
              <a:rPr lang="es-SV" sz="2400" dirty="0" smtClean="0"/>
              <a:t>Llenar reporte de visitas</a:t>
            </a:r>
          </a:p>
          <a:p>
            <a:pPr lvl="1"/>
            <a:r>
              <a:rPr lang="es-SV" sz="2400" dirty="0" smtClean="0"/>
              <a:t>Llenar reporte de ventas</a:t>
            </a:r>
          </a:p>
          <a:p>
            <a:pPr lvl="1"/>
            <a:endParaRPr lang="es-SV" dirty="0" smtClean="0"/>
          </a:p>
        </p:txBody>
      </p:sp>
      <p:pic>
        <p:nvPicPr>
          <p:cNvPr id="14338" name="Picture 2" descr="http://ogerente.com.br/rede/recursos-humanos/files/2010/06/perfil-candid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57301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9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Vendedor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2800" b="1" dirty="0"/>
              <a:t>Requisitos del Puesto</a:t>
            </a:r>
          </a:p>
          <a:p>
            <a:pPr lvl="1"/>
            <a:r>
              <a:rPr lang="es-SV" sz="2400" dirty="0" smtClean="0"/>
              <a:t>Conocimientos básicos de mercadeo</a:t>
            </a:r>
            <a:endParaRPr lang="es-SV" sz="2400" dirty="0"/>
          </a:p>
          <a:p>
            <a:pPr lvl="1"/>
            <a:r>
              <a:rPr lang="es-SV" sz="2400" dirty="0" smtClean="0"/>
              <a:t>Conocimiento de la </a:t>
            </a:r>
            <a:r>
              <a:rPr lang="es-SV" sz="2400" dirty="0"/>
              <a:t>venta al </a:t>
            </a:r>
            <a:r>
              <a:rPr lang="es-SV" sz="2400" dirty="0" smtClean="0"/>
              <a:t>detalle</a:t>
            </a:r>
          </a:p>
          <a:p>
            <a:pPr lvl="1"/>
            <a:r>
              <a:rPr lang="es-SV" sz="2400" dirty="0" smtClean="0"/>
              <a:t>Conocimientos del Programa </a:t>
            </a:r>
            <a:r>
              <a:rPr lang="es-SV" sz="2400" dirty="0" err="1" smtClean="0"/>
              <a:t>Zoho</a:t>
            </a:r>
            <a:r>
              <a:rPr lang="es-SV" sz="2400" dirty="0" smtClean="0"/>
              <a:t> de CRM</a:t>
            </a:r>
            <a:endParaRPr lang="es-SV" sz="2400" dirty="0"/>
          </a:p>
          <a:p>
            <a:pPr lvl="1"/>
            <a:r>
              <a:rPr lang="es-SV" sz="2400" dirty="0"/>
              <a:t>Conocimiento intermedio de Microsoft Office</a:t>
            </a:r>
          </a:p>
          <a:p>
            <a:pPr lvl="1"/>
            <a:r>
              <a:rPr lang="es-SV" sz="2400" dirty="0"/>
              <a:t>Conocimiento básico del idioma inglés</a:t>
            </a:r>
          </a:p>
          <a:p>
            <a:pPr lvl="1"/>
            <a:r>
              <a:rPr lang="es-SV" sz="2400" dirty="0"/>
              <a:t>Visa Americana vigente</a:t>
            </a:r>
          </a:p>
          <a:p>
            <a:pPr lvl="1"/>
            <a:r>
              <a:rPr lang="es-SV" sz="2400" dirty="0"/>
              <a:t>Poseer vehículo </a:t>
            </a:r>
            <a:r>
              <a:rPr lang="es-SV" sz="2400" dirty="0" smtClean="0"/>
              <a:t>propio</a:t>
            </a:r>
          </a:p>
          <a:p>
            <a:pPr lvl="1"/>
            <a:r>
              <a:rPr lang="es-SV" sz="2400" dirty="0" smtClean="0"/>
              <a:t>Solvencias crediticias y penales</a:t>
            </a:r>
            <a:endParaRPr lang="es-SV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Vendedor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800" b="1" dirty="0" smtClean="0"/>
              <a:t>Perfil del Candidato </a:t>
            </a:r>
            <a:r>
              <a:rPr lang="es-SV" sz="2800" dirty="0" smtClean="0"/>
              <a:t>(Habilidades, Aptitudes y  Actitudes)</a:t>
            </a:r>
            <a:endParaRPr lang="es-SV" sz="2800" dirty="0"/>
          </a:p>
          <a:p>
            <a:pPr lvl="1"/>
            <a:r>
              <a:rPr lang="es-SV" sz="2400" dirty="0" smtClean="0"/>
              <a:t>Egresado en Mercadeo o Administración</a:t>
            </a:r>
          </a:p>
          <a:p>
            <a:pPr lvl="1"/>
            <a:r>
              <a:rPr lang="es-SV" sz="2400" dirty="0" smtClean="0"/>
              <a:t>Experiencia laboral de 1 año como mínimo.</a:t>
            </a:r>
          </a:p>
          <a:p>
            <a:pPr lvl="1"/>
            <a:r>
              <a:rPr lang="es-SV" sz="2400" dirty="0" smtClean="0"/>
              <a:t>Facilidad </a:t>
            </a:r>
            <a:r>
              <a:rPr lang="es-SV" sz="2400" dirty="0"/>
              <a:t>de expresión verbal y escrita</a:t>
            </a:r>
          </a:p>
          <a:p>
            <a:pPr lvl="1"/>
            <a:r>
              <a:rPr lang="es-SV" sz="2400" dirty="0"/>
              <a:t>Buena presentación </a:t>
            </a:r>
            <a:endParaRPr lang="es-SV" sz="2400" dirty="0" smtClean="0"/>
          </a:p>
          <a:p>
            <a:pPr lvl="1"/>
            <a:r>
              <a:rPr lang="es-SV" sz="2400" dirty="0" smtClean="0"/>
              <a:t>De </a:t>
            </a:r>
            <a:r>
              <a:rPr lang="es-SV" sz="2400" dirty="0"/>
              <a:t>buen </a:t>
            </a:r>
            <a:r>
              <a:rPr lang="es-SV" sz="2400" dirty="0" smtClean="0"/>
              <a:t>carácter</a:t>
            </a:r>
          </a:p>
          <a:p>
            <a:pPr lvl="1"/>
            <a:r>
              <a:rPr lang="es-SV" sz="2400" dirty="0" smtClean="0"/>
              <a:t>Con orientación de servicio y trabajo en equipo</a:t>
            </a:r>
            <a:endParaRPr lang="es-SV" sz="2400" dirty="0"/>
          </a:p>
          <a:p>
            <a:pPr lvl="1"/>
            <a:r>
              <a:rPr lang="es-SV" sz="2400" dirty="0"/>
              <a:t>Disposición de viajar al interior </a:t>
            </a:r>
            <a:r>
              <a:rPr lang="es-SV" sz="2400" dirty="0" smtClean="0"/>
              <a:t>y fuera del país</a:t>
            </a:r>
          </a:p>
          <a:p>
            <a:pPr lvl="1"/>
            <a:r>
              <a:rPr lang="es-SV" sz="2400" dirty="0" smtClean="0"/>
              <a:t>Habilidades numéricas y analíticas</a:t>
            </a:r>
          </a:p>
          <a:p>
            <a:pPr lvl="1"/>
            <a:r>
              <a:rPr lang="es-SV" sz="2400" dirty="0" smtClean="0"/>
              <a:t>Principios y valores cristianos</a:t>
            </a:r>
            <a:endParaRPr lang="es-SV" sz="2400" dirty="0"/>
          </a:p>
          <a:p>
            <a:pPr lvl="1"/>
            <a:endParaRPr lang="es-SV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michoacantrespuntocero.com/wp-content/uploads/2015/06/Las-empresas-espian-a-los-candidatos-en-los-procesos-de-selec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21" y="0"/>
            <a:ext cx="2806179" cy="13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3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Vendedor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Métodos de Reclutamiento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SV" sz="2400" dirty="0" smtClean="0"/>
              <a:t>Por observación directa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SV" sz="2400" dirty="0" smtClean="0"/>
              <a:t>Por referencia de otros 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SV" sz="2400" dirty="0" smtClean="0"/>
              <a:t>Por anuncios en medios de comunicación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SV" sz="2400" dirty="0" smtClean="0"/>
              <a:t>Por anuncios en el mismo establecimiento o la página web institucional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s-SV" sz="2400" dirty="0" smtClean="0"/>
              <a:t>Por medio de empresas especializadas</a:t>
            </a:r>
          </a:p>
          <a:p>
            <a:pPr marL="342900" lvl="1" indent="0">
              <a:buNone/>
            </a:pPr>
            <a:endParaRPr lang="en-US" sz="2400" dirty="0"/>
          </a:p>
        </p:txBody>
      </p:sp>
      <p:pic>
        <p:nvPicPr>
          <p:cNvPr id="17410" name="Picture 2" descr="http://trascendermx.com/wp-content/uploads/2015/11/reclutami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00" y="4653136"/>
            <a:ext cx="2988900" cy="21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3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Selección de Personal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SV" dirty="0" smtClean="0"/>
              <a:t>Proceso de elección del candidato adecuado para cubrir los requerimientos de una posición determinada dentro de una organización</a:t>
            </a:r>
          </a:p>
          <a:p>
            <a:pPr marL="0" indent="0" algn="ctr">
              <a:buNone/>
            </a:pPr>
            <a:endParaRPr lang="es-SV" dirty="0" smtClean="0"/>
          </a:p>
          <a:p>
            <a:pPr marL="0" indent="0" algn="ctr">
              <a:buNone/>
            </a:pPr>
            <a:r>
              <a:rPr lang="es-SV" b="1" i="1" dirty="0" smtClean="0"/>
              <a:t>“FUNCIONES DEL PUESTO  VS PERFIL DEL CANDIDATO”</a:t>
            </a:r>
            <a:endParaRPr lang="en-US" b="1" i="1" dirty="0"/>
          </a:p>
        </p:txBody>
      </p:sp>
      <p:pic>
        <p:nvPicPr>
          <p:cNvPr id="3074" name="Picture 2" descr="http://efiem.com/wp-content/uploads/2015/04/EJECUTIVO-PERFIL-PU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51082"/>
            <a:ext cx="4774332" cy="25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Bíblico: El Obispado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“…Si </a:t>
            </a:r>
            <a:r>
              <a:rPr lang="es-ES" sz="3200" dirty="0"/>
              <a:t>alguno anhela </a:t>
            </a:r>
            <a:r>
              <a:rPr lang="es-ES" sz="3200" b="1" i="1" dirty="0"/>
              <a:t>obispado</a:t>
            </a:r>
            <a:r>
              <a:rPr lang="es-ES" sz="3200" dirty="0"/>
              <a:t>, buena obra </a:t>
            </a:r>
            <a:r>
              <a:rPr lang="es-ES" sz="3200" dirty="0" smtClean="0"/>
              <a:t>desea. Pero </a:t>
            </a:r>
            <a:r>
              <a:rPr lang="es-ES" sz="3200" dirty="0"/>
              <a:t>es necesario que el obispo sea </a:t>
            </a:r>
            <a:r>
              <a:rPr lang="es-ES" sz="3200" b="1" i="1" dirty="0"/>
              <a:t>irreprensible,</a:t>
            </a:r>
            <a:r>
              <a:rPr lang="es-ES" sz="3200" dirty="0"/>
              <a:t> marido de una sola mujer, </a:t>
            </a:r>
            <a:r>
              <a:rPr lang="es-ES" sz="3200" b="1" i="1" dirty="0"/>
              <a:t>sobrio</a:t>
            </a:r>
            <a:r>
              <a:rPr lang="es-ES" sz="3200" dirty="0"/>
              <a:t>, prudente, </a:t>
            </a:r>
            <a:r>
              <a:rPr lang="es-ES" sz="3200" b="1" i="1" dirty="0"/>
              <a:t>decoroso,</a:t>
            </a:r>
            <a:r>
              <a:rPr lang="es-ES" sz="3200" dirty="0"/>
              <a:t> hospedador, </a:t>
            </a:r>
            <a:r>
              <a:rPr lang="es-ES" sz="3200" b="1" i="1" dirty="0"/>
              <a:t>apto para </a:t>
            </a:r>
            <a:r>
              <a:rPr lang="es-ES" sz="3200" b="1" i="1" dirty="0" smtClean="0"/>
              <a:t>enseñar</a:t>
            </a:r>
            <a:r>
              <a:rPr lang="es-ES" sz="3200" dirty="0" smtClean="0"/>
              <a:t>; no </a:t>
            </a:r>
            <a:r>
              <a:rPr lang="es-ES" sz="3200" dirty="0"/>
              <a:t>dado al vino, no </a:t>
            </a:r>
            <a:r>
              <a:rPr lang="es-ES" sz="3200" b="1" i="1" dirty="0"/>
              <a:t>pendenciero</a:t>
            </a:r>
            <a:r>
              <a:rPr lang="es-ES" sz="3200" dirty="0"/>
              <a:t>, no codicioso de ganancias deshonestas, </a:t>
            </a:r>
            <a:r>
              <a:rPr lang="es-ES" sz="3200" b="1" i="1" dirty="0"/>
              <a:t>sino amable</a:t>
            </a:r>
            <a:r>
              <a:rPr lang="es-ES" sz="3200" dirty="0"/>
              <a:t>, apacible, no </a:t>
            </a:r>
            <a:r>
              <a:rPr lang="es-ES" sz="3200" dirty="0" smtClean="0"/>
              <a:t>avaro;” </a:t>
            </a:r>
          </a:p>
          <a:p>
            <a:pPr lvl="2"/>
            <a:r>
              <a:rPr lang="es-ES" sz="2600" dirty="0" smtClean="0"/>
              <a:t>1 Timoteo 3:1-3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805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Bíblico: El Obispado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“que </a:t>
            </a:r>
            <a:r>
              <a:rPr lang="es-ES" sz="3200" b="1" i="1" dirty="0"/>
              <a:t>gobierne bien su casa</a:t>
            </a:r>
            <a:r>
              <a:rPr lang="es-ES" sz="3200" dirty="0"/>
              <a:t>, que tenga a sus hijos en sujeción con toda </a:t>
            </a:r>
            <a:r>
              <a:rPr lang="es-ES" sz="3200" b="1" i="1" dirty="0"/>
              <a:t>honestidad</a:t>
            </a:r>
            <a:r>
              <a:rPr lang="es-ES" sz="3200" dirty="0"/>
              <a:t>(pues el que no sabe gobernar su propia casa, </a:t>
            </a:r>
            <a:r>
              <a:rPr lang="es-ES" sz="3200" b="1" i="1" dirty="0"/>
              <a:t>¿cómo cuidará de la iglesia de Dios?)</a:t>
            </a:r>
            <a:r>
              <a:rPr lang="es-ES" sz="3200" dirty="0"/>
              <a:t>;no un neófito, no sea que envaneciéndose caiga en la condenación del diablo</a:t>
            </a:r>
            <a:r>
              <a:rPr lang="es-ES" sz="3200" dirty="0" smtClean="0"/>
              <a:t>.”</a:t>
            </a:r>
          </a:p>
          <a:p>
            <a:pPr lvl="2"/>
            <a:r>
              <a:rPr lang="es-ES" sz="2600" dirty="0" smtClean="0"/>
              <a:t>1 Timoteo 3:4-6</a:t>
            </a:r>
            <a:endParaRPr lang="es-E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por Observación: un caso Bíblico.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“La </a:t>
            </a:r>
            <a:r>
              <a:rPr lang="es-ES" sz="3200" dirty="0"/>
              <a:t>guerra contra los filisteos fue encarnizada todos los días de Saúl. </a:t>
            </a:r>
            <a:r>
              <a:rPr lang="es-ES" sz="3200" b="1" i="1" dirty="0"/>
              <a:t>Cuando Saúl veía algún hombre fuerte o valiente</a:t>
            </a:r>
            <a:r>
              <a:rPr lang="es-ES" sz="3200" dirty="0"/>
              <a:t>, lo unía a su servicio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1 Samuel 14:52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Sugerencia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2057082"/>
            <a:ext cx="7886700" cy="4351337"/>
          </a:xfrm>
        </p:spPr>
        <p:txBody>
          <a:bodyPr/>
          <a:lstStyle/>
          <a:p>
            <a:r>
              <a:rPr lang="es-ES_tradnl" sz="2800" dirty="0" smtClean="0"/>
              <a:t>El proceso de reclutamiento debe realizarse en una forma que </a:t>
            </a:r>
            <a:r>
              <a:rPr lang="es-ES_tradnl" sz="2800" b="1" i="1" dirty="0" smtClean="0"/>
              <a:t>desaliente a las personas no calificadas </a:t>
            </a:r>
            <a:r>
              <a:rPr lang="es-ES_tradnl" sz="2800" dirty="0" smtClean="0"/>
              <a:t>a presentar una solicitud.</a:t>
            </a:r>
          </a:p>
          <a:p>
            <a:pPr marL="0" indent="0">
              <a:buNone/>
            </a:pPr>
            <a:endParaRPr lang="es-ES_tradnl" sz="2800" dirty="0" smtClean="0"/>
          </a:p>
          <a:p>
            <a:r>
              <a:rPr lang="es-ES_tradnl" sz="3200" dirty="0" smtClean="0"/>
              <a:t>El uso de filtros: </a:t>
            </a:r>
          </a:p>
          <a:p>
            <a:pPr lvl="1"/>
            <a:r>
              <a:rPr lang="es-ES_tradnl" sz="2400" dirty="0" smtClean="0"/>
              <a:t>Cartas de presentación.</a:t>
            </a:r>
          </a:p>
          <a:p>
            <a:pPr lvl="1"/>
            <a:r>
              <a:rPr lang="es-ES_tradnl" sz="2400" dirty="0" smtClean="0"/>
              <a:t>Anuncios en otro idioma.</a:t>
            </a:r>
          </a:p>
          <a:p>
            <a:pPr lvl="1"/>
            <a:r>
              <a:rPr lang="es-ES_tradnl" sz="2400" dirty="0" smtClean="0"/>
              <a:t>Solicitud de referencias escritas.</a:t>
            </a:r>
          </a:p>
          <a:p>
            <a:pPr lvl="1"/>
            <a:r>
              <a:rPr lang="es-ES_tradnl" sz="2400" dirty="0" smtClean="0"/>
              <a:t>Llenando un formulario digital.</a:t>
            </a:r>
          </a:p>
          <a:p>
            <a:pPr lvl="1"/>
            <a:r>
              <a:rPr lang="es-ES_tradnl" sz="2400" dirty="0" smtClean="0"/>
              <a:t>Presentarlo personalmente a una hora fija.</a:t>
            </a:r>
            <a:endParaRPr lang="es-ES_tradnl" sz="2400" dirty="0"/>
          </a:p>
        </p:txBody>
      </p:sp>
      <p:pic>
        <p:nvPicPr>
          <p:cNvPr id="12290" name="Picture 2" descr="http://g01.a.alicdn.com/kf/HTB1Ye4ALFXXXXbaXVXXq6xXFXXXw/Cocina-de-acero-inoxidable-colador-de-malla-de-filtro-cuchara-frito-frito-alimento-colador-de-ac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29" y="0"/>
            <a:ext cx="2060271" cy="20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del proceso de Selección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70" y="1453198"/>
            <a:ext cx="7886700" cy="43513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SV" sz="2800" dirty="0" smtClean="0"/>
              <a:t>Recepción de solicitudes de empleo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800" dirty="0" smtClean="0"/>
              <a:t>Filtrar las solicitudes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800" dirty="0" smtClean="0"/>
              <a:t>Escoger los mejores 10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800" dirty="0" smtClean="0"/>
              <a:t>Búsqueda de referencias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800" dirty="0" smtClean="0"/>
              <a:t>Entrevistas</a:t>
            </a:r>
          </a:p>
          <a:p>
            <a:pPr lvl="1"/>
            <a:r>
              <a:rPr lang="es-SV" sz="2100" dirty="0" smtClean="0"/>
              <a:t>Individual</a:t>
            </a:r>
          </a:p>
          <a:p>
            <a:pPr lvl="1"/>
            <a:r>
              <a:rPr lang="es-SV" sz="2100" dirty="0" smtClean="0"/>
              <a:t>Grupal</a:t>
            </a:r>
          </a:p>
          <a:p>
            <a:pPr lvl="1"/>
            <a:r>
              <a:rPr lang="es-SV" sz="2100" dirty="0" smtClean="0"/>
              <a:t>Panel</a:t>
            </a:r>
          </a:p>
          <a:p>
            <a:pPr marL="800100" lvl="1" indent="-457200">
              <a:buFont typeface="+mj-lt"/>
              <a:buAutoNum type="arabicPeriod"/>
            </a:pPr>
            <a:endParaRPr lang="es-SV" sz="2100" dirty="0" smtClean="0"/>
          </a:p>
          <a:p>
            <a:pPr marL="457200" indent="-457200">
              <a:buFont typeface="+mj-lt"/>
              <a:buAutoNum type="arabicPeriod"/>
            </a:pPr>
            <a:endParaRPr lang="es-SV" dirty="0" smtClean="0"/>
          </a:p>
          <a:p>
            <a:endParaRPr lang="en-US" dirty="0"/>
          </a:p>
        </p:txBody>
      </p:sp>
      <p:pic>
        <p:nvPicPr>
          <p:cNvPr id="11266" name="Picture 2" descr="https://image.freepik.com/fotos-gratis/formulario-de-inscricao--cargos--posts--empregos_3250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6" y="4088884"/>
            <a:ext cx="4156994" cy="27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0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del proceso de selección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sz="2800" dirty="0" smtClean="0"/>
              <a:t>6. Pruebas </a:t>
            </a:r>
            <a:r>
              <a:rPr lang="es-SV" sz="2800" dirty="0"/>
              <a:t>psicológicas</a:t>
            </a:r>
          </a:p>
          <a:p>
            <a:pPr lvl="1"/>
            <a:r>
              <a:rPr lang="es-ES_tradnl" sz="2100" dirty="0"/>
              <a:t>Inteligencia (comprensión, razonamiento y aprendizaje).</a:t>
            </a:r>
          </a:p>
          <a:p>
            <a:pPr lvl="1"/>
            <a:r>
              <a:rPr lang="es-ES_tradnl" sz="2100" dirty="0"/>
              <a:t>Personalidad (sociabilidad, creatividad, independencia).</a:t>
            </a:r>
          </a:p>
          <a:p>
            <a:pPr lvl="1"/>
            <a:r>
              <a:rPr lang="es-ES_tradnl" sz="2100" dirty="0"/>
              <a:t>Aptitud (habilidades para tareas y actividades)</a:t>
            </a:r>
          </a:p>
          <a:p>
            <a:pPr lvl="1"/>
            <a:r>
              <a:rPr lang="es-ES_tradnl" sz="2100" dirty="0"/>
              <a:t>Actitud (forma de responder ante las circunstancias</a:t>
            </a:r>
            <a:r>
              <a:rPr lang="es-ES_tradnl" sz="2100" dirty="0" smtClean="0"/>
              <a:t>).</a:t>
            </a:r>
            <a:endParaRPr lang="es-SV" sz="2100" dirty="0"/>
          </a:p>
          <a:p>
            <a:pPr marL="0" indent="0">
              <a:buNone/>
            </a:pPr>
            <a:r>
              <a:rPr lang="es-SV" sz="2800" dirty="0" smtClean="0"/>
              <a:t>7. Buscar </a:t>
            </a:r>
            <a:r>
              <a:rPr lang="es-SV" sz="2800" dirty="0"/>
              <a:t>hechos concretos que </a:t>
            </a:r>
            <a:r>
              <a:rPr lang="es-SV" sz="2800" dirty="0" smtClean="0"/>
              <a:t>nos confirmen </a:t>
            </a:r>
            <a:r>
              <a:rPr lang="es-SV" sz="2800" dirty="0"/>
              <a:t>los </a:t>
            </a:r>
            <a:r>
              <a:rPr lang="es-SV" sz="2800" dirty="0" smtClean="0"/>
              <a:t>                                    resultados o ayuden a filtrar candidatos.</a:t>
            </a:r>
            <a:endParaRPr lang="es-SV" sz="2800" dirty="0"/>
          </a:p>
          <a:p>
            <a:pPr marL="0" indent="0">
              <a:buNone/>
            </a:pPr>
            <a:r>
              <a:rPr lang="es-SV" sz="2800" dirty="0" smtClean="0"/>
              <a:t>8. Preselección </a:t>
            </a:r>
            <a:r>
              <a:rPr lang="es-SV" sz="2800" dirty="0"/>
              <a:t>de 3 </a:t>
            </a:r>
            <a:r>
              <a:rPr lang="es-SV" sz="2800" dirty="0" smtClean="0"/>
              <a:t>candidatos</a:t>
            </a:r>
          </a:p>
          <a:p>
            <a:pPr marL="0" indent="0">
              <a:buNone/>
            </a:pPr>
            <a:r>
              <a:rPr lang="es-SV" sz="2800" dirty="0" smtClean="0"/>
              <a:t>9. Negociación</a:t>
            </a:r>
            <a:endParaRPr lang="es-SV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7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el filtro de solicitudes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2109183"/>
            <a:ext cx="7886700" cy="4351337"/>
          </a:xfrm>
        </p:spPr>
        <p:txBody>
          <a:bodyPr>
            <a:normAutofit/>
          </a:bodyPr>
          <a:lstStyle/>
          <a:p>
            <a:r>
              <a:rPr lang="es-ES_tradnl" sz="2600" dirty="0" smtClean="0"/>
              <a:t>Calidad de la carta de presentación</a:t>
            </a:r>
          </a:p>
          <a:p>
            <a:pPr lvl="1"/>
            <a:r>
              <a:rPr lang="es-ES_tradnl" dirty="0" smtClean="0"/>
              <a:t>Contenido, Gramática, Lenguaje, Diseño</a:t>
            </a:r>
          </a:p>
          <a:p>
            <a:r>
              <a:rPr lang="es-ES_tradnl" sz="2400" dirty="0" smtClean="0"/>
              <a:t>Tiempo de duración en los empleos anteriores</a:t>
            </a:r>
          </a:p>
          <a:p>
            <a:r>
              <a:rPr lang="es-ES_tradnl" sz="2400" dirty="0" smtClean="0"/>
              <a:t>Revisar que exista fechas de inicio y fin del empleo.</a:t>
            </a:r>
          </a:p>
          <a:p>
            <a:r>
              <a:rPr lang="es-ES_tradnl" sz="2400" dirty="0" smtClean="0"/>
              <a:t>Revisar que existan nombres de jefes inmediatos y de referencias.</a:t>
            </a:r>
          </a:p>
          <a:p>
            <a:r>
              <a:rPr lang="es-ES_tradnl" sz="2400" dirty="0" smtClean="0"/>
              <a:t>Fecha en que entregan el CV: inicio o final del período.</a:t>
            </a:r>
          </a:p>
          <a:p>
            <a:r>
              <a:rPr lang="es-ES_tradnl" sz="2400" dirty="0" smtClean="0"/>
              <a:t>La presentación / diseño del resume.</a:t>
            </a:r>
          </a:p>
          <a:p>
            <a:r>
              <a:rPr lang="es-ES_tradnl" sz="2400" dirty="0" smtClean="0"/>
              <a:t>Errores cronológicos. </a:t>
            </a:r>
          </a:p>
          <a:p>
            <a:r>
              <a:rPr lang="es-ES_tradnl" sz="2400" dirty="0" smtClean="0"/>
              <a:t>Envíos a múltiples correos simultáneamente.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17412" name="Picture 4" descr="http://t1.gstatic.com/images?q=tbn:ANd9GcSc3XjF3ekQGs1QSamWScmlR0t3vdS5xnVsQYm9lLiby05FoU1v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-19049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ejemplo Bíblico: Dios y Gedeón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“Y Jehová dijo a Gedeón: El pueblo que está contigo es demasiado numeroso para que yo entregue a los madianitas en su mano; no sea que se alabe Israel contra mi diciendo: “Mi mano me ha salvado”. Ahora pues, haz pregonar en oídos del pueblo, diciendo: </a:t>
            </a:r>
            <a:r>
              <a:rPr lang="es-ES" sz="2800" b="1" i="1" dirty="0" smtClean="0"/>
              <a:t>Quien tema y se estremezca, madrugue y devuélvase desde el monte de Galaad. </a:t>
            </a:r>
            <a:r>
              <a:rPr lang="es-ES" sz="2800" dirty="0" smtClean="0"/>
              <a:t>Y se devolvieron de los del pueblo veintidós mil, y quedaron diez mil.”</a:t>
            </a:r>
          </a:p>
          <a:p>
            <a:pPr lvl="1"/>
            <a:r>
              <a:rPr lang="es-ES" sz="2400" dirty="0" smtClean="0"/>
              <a:t>Jueces 7:2-3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703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31230"/>
            <a:ext cx="7886700" cy="1325562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ejemplo Bíblico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556792"/>
            <a:ext cx="7886700" cy="4351337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“Entonces llevó el pueblo a las aguas; y Jehová dijo a Gedeón: </a:t>
            </a:r>
            <a:r>
              <a:rPr lang="es-ES_tradnl" sz="3200" b="1" i="1" dirty="0" smtClean="0"/>
              <a:t>Cualquiera que lamiere las aguas con su lengua como lame el perro, a aquél pondrás aparte</a:t>
            </a:r>
            <a:r>
              <a:rPr lang="es-ES_tradnl" sz="3200" dirty="0" smtClean="0"/>
              <a:t>; asimismo a cualquiera que se doblare sobre sus rodillas para beber.”</a:t>
            </a:r>
          </a:p>
          <a:p>
            <a:pPr lvl="2"/>
            <a:r>
              <a:rPr lang="es-ES_tradnl" sz="2400" dirty="0" smtClean="0"/>
              <a:t>Jueces 7:5</a:t>
            </a:r>
            <a:endParaRPr lang="es-ES_tradnl" sz="2400" dirty="0"/>
          </a:p>
        </p:txBody>
      </p:sp>
      <p:pic>
        <p:nvPicPr>
          <p:cNvPr id="4098" name="Picture 2" descr="http://ceskatrebova.casd.cz/wp-content/uploads/2016/01/004-gideon-midian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57675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Entrevista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400" dirty="0" smtClean="0"/>
              <a:t>Estructurada</a:t>
            </a:r>
          </a:p>
          <a:p>
            <a:r>
              <a:rPr lang="es-ES_tradnl" sz="2400" dirty="0" smtClean="0"/>
              <a:t>Preparar cuestionario</a:t>
            </a:r>
          </a:p>
          <a:p>
            <a:pPr lvl="1"/>
            <a:r>
              <a:rPr lang="es-ES_tradnl" dirty="0" smtClean="0"/>
              <a:t>Preguntas directas</a:t>
            </a:r>
          </a:p>
          <a:p>
            <a:pPr lvl="2"/>
            <a:r>
              <a:rPr lang="es-ES_tradnl" dirty="0" smtClean="0"/>
              <a:t>Abiertas</a:t>
            </a:r>
          </a:p>
          <a:p>
            <a:pPr lvl="2"/>
            <a:r>
              <a:rPr lang="es-ES_tradnl" dirty="0" smtClean="0"/>
              <a:t>Cerradas</a:t>
            </a:r>
          </a:p>
          <a:p>
            <a:pPr lvl="1"/>
            <a:r>
              <a:rPr lang="es-ES_tradnl" dirty="0" smtClean="0"/>
              <a:t>Preguntas Hipotéticas</a:t>
            </a:r>
          </a:p>
          <a:p>
            <a:r>
              <a:rPr lang="es-ES_tradnl" sz="2400" dirty="0" smtClean="0"/>
              <a:t>Escuche con atención</a:t>
            </a:r>
          </a:p>
          <a:p>
            <a:r>
              <a:rPr lang="es-ES_tradnl" sz="2400" dirty="0" smtClean="0"/>
              <a:t>Comente lo menos posible</a:t>
            </a:r>
          </a:p>
          <a:p>
            <a:r>
              <a:rPr lang="es-ES_tradnl" sz="2400" dirty="0" smtClean="0"/>
              <a:t>Observe naturalmente.</a:t>
            </a:r>
          </a:p>
          <a:p>
            <a:r>
              <a:rPr lang="es-ES_tradnl" sz="2400" dirty="0" smtClean="0"/>
              <a:t>Tome notas</a:t>
            </a:r>
          </a:p>
          <a:p>
            <a:r>
              <a:rPr lang="es-ES_tradnl" sz="2400" dirty="0" smtClean="0"/>
              <a:t>No menos de una hora de duración.</a:t>
            </a:r>
          </a:p>
          <a:p>
            <a:endParaRPr lang="es-ES_tradnl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sp>
        <p:nvSpPr>
          <p:cNvPr id="14338" name="AutoShape 2" descr="data:image/jpeg;base64,/9j/4AAQSkZJRgABAQAAAQABAAD/2wCEAAkGBhQSERQUEhIUFBUWGBQXFhUVFBUVGBcXFBUWFxUYFRUXHCYeFxokGRQUHy8gIycpLCwsFR8xNTAqNSYrLCkBCQoKDgwOGg8PGiwkHhwsLCkpKSwsKSwpKSkwKSksKikpLCw1LykpKSksKSwpKSkpKSwsLCwpLTMpKSkpLCksKf/AABEIAKgBLAMBIgACEQEDEQH/xAAcAAABBQEBAQAAAAAAAAAAAAAAAQMEBQYCBwj/xABCEAABAwEFBAcGBQIFAwUAAAABAAIRAwQFEiExBkFRYRMicYGRobEHIzJCwdEUUnKC8DNikqKy4fEVFsJDRFSDs//EABoBAAMBAQEBAAAAAAAAAAAAAAABAgMEBQb/xAAuEQACAgEDAgMIAQUAAAAAAAAAAQIRAxIhMQRBEyJRFEJhgcHR4fBxBTIzkbH/2gAMAwEAAhEDEQA/AN0hEoWYxUJEqAOgqq/NpqNlb7wy6JawZuO7uHMpjavaRtjo44xPdLabdxMSS7+0b+4b14xeV5vr1S+o4uc45n0AG6NIRVjN/avaw7MMoNB4ueXeQAURvtario0Op0y3V2EOniNSsNjByzz85EfbwSkbuU+iqhnrV1+1Og84agdT5kYh3kc1tbFbG1WB7CHNOhGh7F83U/DtOfL6LZbDbWOsj8LyXUXGHCT1ObRxHDeEmgPaEoXFN4IBBkEAgjQg6QuwkJg5Ra2oUtyh1tQkxnSEgSqQBCEiAEKEFIgAQgpEAI5Zukf6h5epK0dQrNUfhd+0en3TQGo2eHUd+r0AVwFVXAPdnm5/rCtQqJOglXISpWAIKEhTARCEIAEIQgASIQgARKSUhQOihlCRCBCoKEIA8Z9pF7dLb3tB6tIClHMDE8/4jHcsyDOYP8n/AJUvbJsW60jP+q/XXMz9VUNqQrGS8XP/AHToqSAI/gUOlmtpcmzjatOZUylpLjHU9jMvr6bzvy+iesFsl0b9dN/it/Y9jqIABaCeJUmy7FUmuLg0eo7gs/FRr4DND7N7a59lLHE+7dhbOuEtDgO6SFrQqrZ+gxtL3cGScUfmblHcIVoFV2c75Byi1dVKKi1dUmMVCEJABSFCRACIQjuQAiEIQA3aTDT2O9FnLN8J/U0eQ+yv7cfdv/S70VFZTl+/0TQGpuiqGWfE5wa0Y3EnIAYjmU9Yb9o1XBjHy45gFrm4gN7cQGIa6KnvCwvqXfhpiXQ10DUgOxEDiY3ckl2MZWrUHGtXc+nmGOohgbl1g5wYBECNV14sUZQ1NnFlzTjk0pbfks9nLe+qyoXukirUaMgOq2IGSkWu/aNJ+GpUDSImWuIE5iSBAUHZCkRRqSCCa1U5gjeOKr7/ALe/FaKb6jqbcAFJgpYhVxNzl8Hflkq8KM8zj2I8aWPBGXc0NqvelTDcdRrcQlupkcRhnLmihe9F+HDUBx4g3IjFhEuiRuBCy9rtHROs5xCmTZQwuqMe5sGMgGicWv8ACnnVadE2F7XOqUWNqs6RrS7MiBkMwZnLkr9mjXf9sldVK+1Kvp9zQ1L2pNa5xqNAa7A455O/Kea7sV406wJpPa8AwY3HmDmFl6N4VKdGq9jS3Ha3YnOpkmmxwHWLCnbktzWVLZWc81WNFIl4YG4oBmGiByUy6dKLa7fgqPVNyS7Pk1aFzTqSAYMEA57pE5pOlGeYy1z07eC4uDu5O0i5FQHQg9hlGJIaFQUiCmMoJSFEolMkWUSkQgDxHai78d61WGQHVCSd8YMRieMQFGvnZYN61EOAw4ix7g46/KQBPerf2nWarStza7RkejLD/c0Zt47vByvrKwVWMrsaDI+E6jKCORH05qMknFpnVhhGacXyYbZO6W1q0PkgNmPut+8Oosii0d+TRzMKjuWi1lpqYeLuW+VrbPaBoRIWc5WzbFCkZm17Q12gGab5OjWPy/cFZ0rXan2dz2hocCAIkxO879VbG7KR65blrG5OXbWhx0DXCIOkKHKzSMH6ml2asnRWam0xMS4ic3HMkznMq1ChXYfdjtPqpq6VwebNUwcotXVSlFqfEkwOkiESkAhKSUFCAEQhBKABCSUFAES83e7f2fZUlm0/c7yBVxe59079v+oKms56o7H+ipCNrdoikz9LfQKZKj2RsMb+lvoFICBCylnmuUspjIdtsT3kYa76QiCGtY4HPXrA57u5dXdYG0KYpsmBOpzJMkk9pT9UdU54cjnwy17tViqFp/BGKlnZUqdHUcKtGoHPeAJcXB3Lj5roxpzg1fHb99DkyNQmnXPf6F7btqqdnpNfaA6m8hx6EdepAMSGjdzXm20ftSq2jFTotbTpHLrAPc4czo3sHisRfF8PruBJ6rRhaOAknPnJKgmqY4z/ADgsnzsbpbbl/adoa9U++r1apmQDUeWzyGg1S0KsSesMolpOc7p3+io6VM57uzU9+id6U6nIaR/Ne1BZpbs2kr2Zr2scWAtJaAdSIgZaE7s9O5aPZ7b+o15bVJ6p94HHEASARhMF2pI3iFgKltDsxAzGInhwbw7V3QvANqDIEuJLsQkHKD1d47eCVBZ9DWC82VmBzHDMTGhHaCpJK+f7jvyrZCaeItGMgHdoMB4NyXt9w3v+Is9Oqci4dYf3Alro7wVNDsrRUBEggjjIjxUW1XvRpj3lam3tePQZrw6leDjk5x8cl2XFVQk/U9i/7xsf/wAmn/m+y8+2522fXPR0HvZSGUglpfO88uA8Vnwc1Btxy7wigGSzMZnUEnU8z4L0OzNq0W4WmOO8EEZFvaII7VgcGS9P2Yp/irCwt/q0h0Zn5ms+EH9pbmoyK1sa4Z6ZFZZaIFQv3kQfuragVWV2lpIIiNZyhdUrWQsas6lKi+rWwU2y85eqpbPZumrA0pYGkYpxEEHcATCV1uDgQXgGPBTrjAazDOmZnIE8XcSY9Fm1RrGSaNtYbRgYBGQ/5VhZ7QHDJZyyvaRIweEfRT6VeCIgfVOM2nuZTxJ7ouVFqaqQyoCAQo79VucQspEqRACFCEhKAApEIQAIQkJQBAvl0U+9qqKHwt7D5kBWd/HqDt/8Sq+yD4R2DxcFSEzc0xknVw1dhMQqEIQOhHMBBBEg5EHeDrKh0rnoUw7BSYzECHFrQMt+e4KaqjauvUZZKxpAF+HIEgZEgOzJHy4kW1smLSm7Z4ZtjRaythpDCwSRHaVR0o13rdWmyttFImMy06cYXnrnkZcPoljle3oa5IV8yQXneY48hy5rh9YjLdw+6srp2ZfXbIeGvLS5jCCcQHEz1ZgxIVMKmX0VKSeyIlFxW/c76Q5fzdvTrLS0OGUu/gUcM/nf/t5pCdDP87VRBZvt4ORIxYpzM8dPv2L2T2bW4mxZ/ndHeGn1JXh9Co0aiZg6ar2T2Z2kusjiMh0roH7KaVFI8UAfwCmU6kjPVRuhnMGOX3CWi/IzkQqJJyh3gOon21FxXcCwoAbpmRPFbn2V2yK1Sn+ZocO1hg+Id5LEWVgwZGdfVaHYWvgt9GPmLmH9zTHnCkaPTr+uNtRpeAA4DXQGBPW+6xl23b+Id7s9WYLsiB2Qc1o9srRUq0nUaUtB+IkHrgAnAIzwmIMarF7OW807Sx2IsqDJ9MZ0y1oxFpn4eqCRE6AzuSULL8RpUZ/a3K01GsOVNxY0mJOHIye2V3du0lV3VfUPoe/xUS11MZLznicXk/qM/VQLQS14cBlx48yqpE6mbu6L8dTeJcS3eCeO/NbuyW3LcQV5DZrRibO9a/Zh9oqMaQwuZLhikD4SImTnrqOBWOSFqzbFkrZnpt3WvcdDp2qQ/VZ9llqvZ0YbBdliJENneRMmFe4hic0EnBhaSd/Ua6e8OCiCaQZau0OJEEpCVZkBSFJKSUACEIQAISIKAKq/z1W9p9FHsA6zBzp+spy/zk393/ikuse9YP7meQJVCZtGrsJtq7CYCoQklIYqrr9vEUqTjALjIa07zxPIaqwWG22tT+np4XMcxwIiTiaW5uIyhwMjQ6wonNR29S4Rt7lPRosY0gakkntOqx9y7PB9rrY29RjjhB062Y8lpqZzT9OqGydBvXNrav4nc4J18CCK7KRqubqyKYygYonq8fiA7l5laqBY8tdrJ14L0C8KxrVAGgNpt0AAE8ysPtMIrujetOn/ALqM+qXlRBL8wOZ+nlvXVXqxny5yorZmTmuzU46fyF2Hnkim4kgASTkB2nd4r6Q2RuD8JZKdIgYoxP8A1u17Y07l897P0iaoePkhw1ydu+/cvR7N7QbWxsY8XNwa4+JzVxgpe9RlPI4e7f8AB5kCN/ePsUrgRzEa929N1REHzXL6vVJHOR9QpNR6g6Whdvza4KLZXQ0KTRmCgAsLurHM+qsLrrYK9J3Cow92IKtsOReOfqpUIA9yvhgFF7nGMAJxDUYd+Wa8vp2MvdhcS2H4aZkS4v1EjIyHYsQyAMZyF6FtHbAbAXGYqNpyW5mH4SYnImJ8Vgy7rNc4DCwg0ADrHWDQd4+Yk54ssi5VBbEy7GZ6HCYO6Qe7L6LiswQRHH0VntCALXXA06RxHY84h5OVbaND2eqkoiWCqQw93mV6F7Pb2OF9LKGmR2Oz9ZXnFL4XDs9Qplgtz6Ty6mSx2Q6ukRpEZpDs9wtV/soNx1HQB58gN5VVsVtC6vXtGL/1PeNHDDDY/wAOH/CvKK9tfUdiqPc88XEn10Wl2LvLorVSM5E4Xdj4b9kmtgs9kSEpCkWRQEoSJCgBSUSuSUIA7SErmUhQBS3+c29h9R9k9co98zt9GFRr9dLwOQ8yVLuDOuP3n/KAqEzXtXQXLUqYxUzabbTpialRjBuxOAnsnVPBeS7RXka1oqOOgJa0cGtJAA8J7119J0vtEmrpI4Ot6v2aCdW2ei2u9GvaOje1wOrmkEdkhZPaiiIp1IdiaSAQcgHDrYhv0EKzsNnwUmN/KBPbqfNUG3F6uotp5Ho3Yg48HCC0HzPcvkZZXl63yvZNpfwe9iWnCnLmtysFSASoz7ZOUqpdeuMDDmFNuaxPrvwsaXO8gOJO4c168sbCM0TW0uqTxWO2kugziAJPCPovTbebLYQBXca9aJFGmcIHN51A9eCzN57WV60tZhs9PcyiMGX9zx1nePctsOGSds58+eElSPN3EtJBaWneCCNOR5ptsGRxWrr2IHM58zn5qXs3dlIWhjntBzykZBw+EnLSV0zuKs5LNBcGxbmWZm57hicCN7s446J51yOBg0Se9y1lK0nhKmVKrWxiaZInIAx56ry45ckmGhS4Z85PrubqMt4XFUjCY3xruS13yJ4qLiyheqMkMqECBv5KXZhlA/kqDTHFTKD0gHaYLKn6su8aKUc1HrCW5ajMdqepVcTQeKYHpl42sOu+yhx6vR0y45nJrQ3dn/ws1aCPijqNzoDi4Z4Oeku/uA/Nna2Z2KwUZIAa2CXAkQKjhmBnEKstOktHUbBoAxOIag8SILnc2t3FaQ4Ik9yj2jB/EVJ16k9vRs1VbUqZQrXakxaqvCW//m1UjnLMsaxQHJyxVZfPZ/M1GrHI+Ccs5gjuQBNcIcRzPNS7NWjMblEe6cynaBkxxTA+gLHaMdNjzliYx3+JoJ9U6odz18dnouIAxU6Zy/SNFLlYMoCklBKSUhgUkpCqyx3nLQwO/EVgQKjWNbTInE6YJiABuM6cVcYuXAm6LSUjiuKDnFoL2Fk5gFwdIIBBkaTOmqUuU1TAor5d70djPX/dWWzg973P9Qqq8zNbvb5AK32XHXJ/t9X/AOyoGakLoLgLoFAWKCvL7VcDxaarTDWteTjMxhccTY4mOC9PJWavF5e6SDB+Hs3Qrx9VPDcIcyX+l6nPn6WGenP3XZDfezNweeeHLxMLutaqR6ryCDIhwkGDzBB3LqlRGIKUbHB59g15ryH/AEvC+7v1PRXVT4K6rddDCSaNKBn/AE29uUBZ6+L8bYWGjZWhtZ/WqHXopGQz1IGgOkzvV9f96/hqIPxVDLWNI+J0TJ5NmT3Lzg0CXFzyS5xJcTvJzJPeunoujeBtyd+hlmza6rYjNa57i4kucTLnEySTvJ1JTrruDh1i48g4tHg2FMDYSO0XpnKRBZGjKP52pBYgDJLss46R0eBKlYkjmA6+CdAjR7P7T5GmTDtWPIxEnQsJ4Hjqp1S78WdSpgO5vAbgZPGVkKLGgq8s1+w2HNDjxn1XJlxd4o3hNR2PHatURCSlG/VXNa62OOTYPEE5dyq6t21AYwk8CFsQGNPU6iYNie3Vp9fRctBKQFpTdzRdtYS5u8GR2b1EpgtEyuKIdjDmgl05ACSeIgaoA9KsFsH4GkwFoOJ0l3wgdITnOohRLUQWnCOoB7kHXrAipPMDETza3krG77pq/g6WGm4PJEAtOQdUJJcDnGH1US8bG5oPu3NDcqLXNIJLgcYPOMRPMNjJXjkq5JlGXNGf2rpxaH8HNouHY+jTP3VI8rS7ZWYNZZagzD7OGTxdRyH+VzfBZR9TKVLKG6pkgJ2j/Poo1N+adpOgpATwnrO7OB/yozTK9J2E9noqURabQCcWF1FlOo2SBnifAMSYy4SnYHpF13E9lGmzLqMY3UfK0A6cwrOjcgyxOnkMvNV9WwVsD3MIDgDl1iJiR8shZyz3ba21Guq1nVKWZeQZAMA4XNqD4ZJHVG4cVmlYaqNnbrTZ6LQHBkExqDnGp3qkvSvmHWYF4+dmR7CzOZTL77p03EPpUiwnI4WuHYfyntTNcBvvLMMIiTTxyD+icweXospSpnVjhtZIs9cPaCNZzGhnhHaqy8bvbTeajW4XPZhLmy10id7SIMcM8lF/6i2s7pGjCZ6+7EeJHELQVsVWiW04xFoLQfmcDBg8Y7uKvp8nmonqcWlWcXPYGspiXOJgE4nF3ytGpM7lIq4QNJhSbJSaym3EQ4lrcWQcZECRE5ZEd8p2vYQ8S0BoMg5kEDscfstci81nPHgx970orgj4XQ5vhBHcWnxVvsq3N36W+riot7WEtYJ+RzoJ3tIImOE4fFTdlm5PP6B5H7qCmaEJUgSpAN2t0Md2euX1WRsG0ZrMIcMJGUAnQZSOfYtfaGSxw4gryOmH0rW5gMQ866YXGR3QQsbrL8vqapXH5m6bTDoc0mZAMxqN54j7rm8L5pWamXV3Aa4Wgy5xj5Rv9ExUtbaFCpVf8LRP0A7yYXj9933UtFU1KjpJyAnJrdwHJdEfOZT8rour82s/EVcRGERDWjcO3mmaNrBGRWbeN4XdntJacluqMjRmsOKbNdQOm8EvTpiJpq80Y1EY9OtegCSyoDvT0BVr3pW1CgDOUazsyn2OnUz6eCj2qzvs7iyqwtdqN4I4gjIjmE0Kp1lY2nujVprZlrRqicv916/sx7LLN0Ida6YqVXwSCXAUwRk0YSJdnme4LynYqz9JbqDXfCHYzPCmMfqB4r3Nl74TBk79CUMSM3tF7O7tZ1W0Xh5Ew2tUAaDoSCT4JbiuajZm+6pBp/MAS7vdqolo2na5zy74iTM66wPIAdyrq22BaYbTJ5yAuWWps7ceiHJrqlQPbBcQc4LTmqai6o2WWgY6dQlrX6QRm2R8rtc+S5s17tqgOZlUAzafm5EceBU9luFZjgdPnaciI38nAjyUpaTodSRlNsLnAuyG5/hnNIP9v9N3Zk4H9q8wDZyX0vZrBYXMLKjwcYONlWpAOLUHIAhW127L2OnnQs1nHNlNh8812o8pvc80unYehVsFClWol7gwHGxruka5/XcA5oJyLtDI5LNXx7JbQwzQZVqMOhfTwuH6sJPiQ1fQopgZAR5eS5qUpB7D6J6Qs8XqV7Td72Wew06TWMDelqPa0urvIBcS4iQ3OBH0W4u+viaHBuGQDhEQ2c4yyyWrs1JrqbQ4B2UQQD5FZ61EMfUwjIEw1o4bgAoktgT3HmV92LPhi+iavKuRScYJ0yk8QqvoB03STlLTh6IF0tbAOOZmPI81c07IK8MJIDuWeWencorfYE21uZM37R6ToqhwuLZDXAHfGp17EV7LUaC6gZz+FpyI5TofJLtZ7PbOX4hVe6oTBwOzbAGHqGfoqSldlehk2u5zRueBPc4O+inJFs6cU4xLKwxUdjYAH/M05YiNcuO5aOzVoaS3EN+DSCNRKzNhtrXDrtIdvI1kcY3q7s9cce/j281xpuLO2SU40WzLaH0gGaDM5dYFsGGg6kckWS+Rm4OL2uOQAjfx7zvUZ1YkCM9dNR4A5ZaQqilTptLmgjrAy/HhAk54RE5H7rujJNWebKDjKi3vp003kuDidDvgbgJyGfknNlh1Hfq9Gj7qjrVzmKNai4aBtT4jyLogq42cvEGWdH0ZxEETliiOOmSz8RXRpLBJR1Fpel6toNBILnOOFjB8T3HcPqVXspWurm+u2iPyUmBxHa9+vcotgtArV6locZAJp0RwY09Z3a4z3ZKzdaN+Y5ldzaxeXv3+x5kdWZ6r27V/0YFz1R/720T/APWR4QqO/ricwtq/1XBpa8xGIHOcI+Yct3YtXTrYgkqQRB0XNnU8q2e64OrCo4ZWu55JtztE59KnQGUdd/M54B3CT3hYprAciPBWt/3iK1pqub8JccP6Rk3yAVc4LSC2VhN2xvogNCQkDwcsQ8E9iIXD8J1arJHKVTdKdDlDxAaJzpU0IlNenRUUIPXXSpgWdKo3epILOSqGUcYyK5dd1QaFKxm/tGw4vJzKQqCkWEvL8OI4Ywua0SMyS05ncr+xew2wMAxur1TvmoGA9zGiPFUFXbgXY5tQ0ulxyzDjwEAQ4kGDwA71ZWP2/wBkd/Us9en2YHjyIPkuHoneJWdfVf5Dc3TslZLLnQs1KmfzBoLv8bpd5q2ErHWH2v3bVj3zmng6m4eYC0dg2lstYe6tFJ/IPAPgc12nLZItFhZU+Omx/wCprT6qsr7GWR+tnYP04m+hV8IKXCEqHZlT7PLMDiaHtO7MH1C5bsExs4Xgk/mZ9iVqalRoEkgDiTA8SoFfaCg358R4NBd5tEeanShqTRm7XsbWJJHRkZADFHqFBfs1aGaUnDmwg/6TKv7TtkBkyjUPM9XyzVXatqLQ74Q1g/S4nxP2RsiGVlsr26m0mnVrsIGjw5ze/EDHam7r25twMVX0XcR0UHxaW+iW1VK9X43vI4daPBVtquZ7oLZBy1BAjmd0ITQjWUdrXHVuGdcD8s+AcDHimqFplx1EkxMTG6eKyN53k+i4NpdD0YgFznsl53nN2Q4K5u+10ngTVa4n5Q4OA5ZapSpjTo0rGjl4BQdo6TqlnfTpVCx7hALTDhnnGfCU2G0huHgfsnBWYNB4NWdFOSPO37K2xulpreL/AKOTNW7LyAhtqP7i76gr0eraW8Y7wPqotW8qYHxz2En0V2TZiLlZa6Rd+Ih4JnEDnzkRotZctQ13htMAzqToBvJUevfNMfCwny9ZXNw7RNp1XS0MDyCSOOncsZY03Z0wzyUaZ6ndN3spMAbmd7jqft2LP7X7JGo0vojOZc0ZGN5YRv0yVjYLdLQWmRxWN2v9pjg80bK6A3J9UQSXDVrJkADSeMxELZRTVGWtp2Zd12vbm2ThIMSJ18VoLhteInFkXAT28Rz+yyzL0c5xc8lxJkknMmZzK0mz9kY8F4qNnKBJxAjiNy5pwcGd8MqyKmy3slj6Om1rTk0QOMqU2sS3rER6lMs1hwy5JwvaZa4QNJHktYzeR2+TinjWHZcEZ20DaRwQTvJkAzpl2Khv72hxSqMYwh7gWMcDMOIInTcFX7X2N9FwmC1xlruzdPesfebiBkMxn5LpSVHPu3ZSuaWmVODyROUJhzpE4QR2IbWgRhEd6C6sH1UyarjoAkdamTnTP+Ip0XqAOqwBAhv8O/eENekrW0kQmKVaEiiWXwuW1JMKOJcYGqltpHJrQS47gJ8gnYqB9vLcm6rpt6Vtyvbt2Jrubi6Et/uqkUx/mzjuUv8A7QqjW0URya17wP3Bqwlnxx7mywzfYz+3Fvx2gMGlMR+52bvoO5Z5CFOCKjiivgPM7yMesxzP6X/6SpNrJaWwSOq0+SELUyJ127V2ukR0Vpqt5YyR4GQtjYvafb2iDVa+Qc3MEidCIjzlCENjSVnDbXWtJxVqr6h/uMx2AiB3K4sdkwkfYIQs22DirLUWnDuH87khvYj5QhCYaUdf9VP5R5/dRa1+EfI3wP3QhAnFFZabzbvpUz+0/dMM2iqDJuFo4BrfqEITQUjQ0a7nAHEc104E6knvQhA0M1KSidEhCAIlppQoYZ1kiEDZKt+1r7PR6Gm/rVBmZza3MdXgTn3SsqytzQhax4MpDzapCmULYW5hxaeIMIQr5Eti9uza4kw6Y/MPqF6XcHRvs7cbQ7ESQTrBOUEdiELB41GWxuskpw8x5ZtbtXLrTT6rqLajwwFokYSQ3C7UFZB1bGCd2UIQtTHsV9F0EtQ8hCEDItRspkZIQpGcPqQuGVeAJKRCQywuyy1a1VlKn8bzAA15kncABJK9asVlp2BnR0IdXI97aCAXTvayfhHZ6oQuDqpu1E7umgqchjGXGXOLjxJJXUJULmRtLk//2Q=="/>
          <p:cNvSpPr>
            <a:spLocks noChangeAspect="1" noChangeArrowheads="1"/>
          </p:cNvSpPr>
          <p:nvPr/>
        </p:nvSpPr>
        <p:spPr bwMode="auto">
          <a:xfrm>
            <a:off x="63500" y="-773113"/>
            <a:ext cx="2857500" cy="1600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340" name="AutoShape 4" descr="data:image/jpeg;base64,/9j/4AAQSkZJRgABAQAAAQABAAD/2wCEAAkGBhQSERQUEhIUFBUWGBQXFhUVFBUVGBcXFBUWFxUYFRUXHCYeFxokGRQUHy8gIycpLCwsFR8xNTAqNSYrLCkBCQoKDgwOGg8PGiwkHhwsLCkpKSwsKSwpKSkwKSksKikpLCw1LykpKSksKSwpKSkpKSwsLCwpLTMpKSkpLCksKf/AABEIAKgBLAMBIgACEQEDEQH/xAAcAAABBQEBAQAAAAAAAAAAAAAAAQMEBQYCBwj/xABCEAABAwEFBAcGBQIFAwUAAAABAAIRAwQFEiExBkFRYRMicYGRobEHIzJCwdEUUnKC8DNikqKy4fEVFsJDRFSDs//EABoBAAMBAQEBAAAAAAAAAAAAAAABAgMEBQb/xAAuEQACAgEDAgMIAQUAAAAAAAAAAQIRAxIhMQRBEyJRFEJhgcHR4fBxBTIzkbH/2gAMAwEAAhEDEQA/AN0hEoWYxUJEqAOgqq/NpqNlb7wy6JawZuO7uHMpjavaRtjo44xPdLabdxMSS7+0b+4b14xeV5vr1S+o4uc45n0AG6NIRVjN/avaw7MMoNB4ueXeQAURvtario0Op0y3V2EOniNSsNjByzz85EfbwSkbuU+iqhnrV1+1Og84agdT5kYh3kc1tbFbG1WB7CHNOhGh7F83U/DtOfL6LZbDbWOsj8LyXUXGHCT1ObRxHDeEmgPaEoXFN4IBBkEAgjQg6QuwkJg5Ra2oUtyh1tQkxnSEgSqQBCEiAEKEFIgAQgpEAI5Zukf6h5epK0dQrNUfhd+0en3TQGo2eHUd+r0AVwFVXAPdnm5/rCtQqJOglXISpWAIKEhTARCEIAEIQgASIQgARKSUhQOihlCRCBCoKEIA8Z9pF7dLb3tB6tIClHMDE8/4jHcsyDOYP8n/AJUvbJsW60jP+q/XXMz9VUNqQrGS8XP/AHToqSAI/gUOlmtpcmzjatOZUylpLjHU9jMvr6bzvy+iesFsl0b9dN/it/Y9jqIABaCeJUmy7FUmuLg0eo7gs/FRr4DND7N7a59lLHE+7dhbOuEtDgO6SFrQqrZ+gxtL3cGScUfmblHcIVoFV2c75Byi1dVKKi1dUmMVCEJABSFCRACIQjuQAiEIQA3aTDT2O9FnLN8J/U0eQ+yv7cfdv/S70VFZTl+/0TQGpuiqGWfE5wa0Y3EnIAYjmU9Yb9o1XBjHy45gFrm4gN7cQGIa6KnvCwvqXfhpiXQ10DUgOxEDiY3ckl2MZWrUHGtXc+nmGOohgbl1g5wYBECNV14sUZQ1NnFlzTjk0pbfks9nLe+qyoXukirUaMgOq2IGSkWu/aNJ+GpUDSImWuIE5iSBAUHZCkRRqSCCa1U5gjeOKr7/ALe/FaKb6jqbcAFJgpYhVxNzl8Hflkq8KM8zj2I8aWPBGXc0NqvelTDcdRrcQlupkcRhnLmihe9F+HDUBx4g3IjFhEuiRuBCy9rtHROs5xCmTZQwuqMe5sGMgGicWv8ACnnVadE2F7XOqUWNqs6RrS7MiBkMwZnLkr9mjXf9sldVK+1Kvp9zQ1L2pNa5xqNAa7A455O/Kea7sV406wJpPa8AwY3HmDmFl6N4VKdGq9jS3Ha3YnOpkmmxwHWLCnbktzWVLZWc81WNFIl4YG4oBmGiByUy6dKLa7fgqPVNyS7Pk1aFzTqSAYMEA57pE5pOlGeYy1z07eC4uDu5O0i5FQHQg9hlGJIaFQUiCmMoJSFEolMkWUSkQgDxHai78d61WGQHVCSd8YMRieMQFGvnZYN61EOAw4ix7g46/KQBPerf2nWarStza7RkejLD/c0Zt47vByvrKwVWMrsaDI+E6jKCORH05qMknFpnVhhGacXyYbZO6W1q0PkgNmPut+8Oosii0d+TRzMKjuWi1lpqYeLuW+VrbPaBoRIWc5WzbFCkZm17Q12gGab5OjWPy/cFZ0rXan2dz2hocCAIkxO879VbG7KR65blrG5OXbWhx0DXCIOkKHKzSMH6ml2asnRWam0xMS4ic3HMkznMq1ChXYfdjtPqpq6VwebNUwcotXVSlFqfEkwOkiESkAhKSUFCAEQhBKABCSUFAES83e7f2fZUlm0/c7yBVxe59079v+oKms56o7H+ipCNrdoikz9LfQKZKj2RsMb+lvoFICBCylnmuUspjIdtsT3kYa76QiCGtY4HPXrA57u5dXdYG0KYpsmBOpzJMkk9pT9UdU54cjnwy17tViqFp/BGKlnZUqdHUcKtGoHPeAJcXB3Lj5roxpzg1fHb99DkyNQmnXPf6F7btqqdnpNfaA6m8hx6EdepAMSGjdzXm20ftSq2jFTotbTpHLrAPc4czo3sHisRfF8PruBJ6rRhaOAknPnJKgmqY4z/ADgsnzsbpbbl/adoa9U++r1apmQDUeWzyGg1S0KsSesMolpOc7p3+io6VM57uzU9+id6U6nIaR/Ne1BZpbs2kr2Zr2scWAtJaAdSIgZaE7s9O5aPZ7b+o15bVJ6p94HHEASARhMF2pI3iFgKltDsxAzGInhwbw7V3QvANqDIEuJLsQkHKD1d47eCVBZ9DWC82VmBzHDMTGhHaCpJK+f7jvyrZCaeItGMgHdoMB4NyXt9w3v+Is9Oqci4dYf3Alro7wVNDsrRUBEggjjIjxUW1XvRpj3lam3tePQZrw6leDjk5x8cl2XFVQk/U9i/7xsf/wAmn/m+y8+2522fXPR0HvZSGUglpfO88uA8Vnwc1Btxy7wigGSzMZnUEnU8z4L0OzNq0W4WmOO8EEZFvaII7VgcGS9P2Yp/irCwt/q0h0Zn5ms+EH9pbmoyK1sa4Z6ZFZZaIFQv3kQfuragVWV2lpIIiNZyhdUrWQsas6lKi+rWwU2y85eqpbPZumrA0pYGkYpxEEHcATCV1uDgQXgGPBTrjAazDOmZnIE8XcSY9Fm1RrGSaNtYbRgYBGQ/5VhZ7QHDJZyyvaRIweEfRT6VeCIgfVOM2nuZTxJ7ouVFqaqQyoCAQo79VucQspEqRACFCEhKAApEIQAIQkJQBAvl0U+9qqKHwt7D5kBWd/HqDt/8Sq+yD4R2DxcFSEzc0xknVw1dhMQqEIQOhHMBBBEg5EHeDrKh0rnoUw7BSYzECHFrQMt+e4KaqjauvUZZKxpAF+HIEgZEgOzJHy4kW1smLSm7Z4ZtjRaythpDCwSRHaVR0o13rdWmyttFImMy06cYXnrnkZcPoljle3oa5IV8yQXneY48hy5rh9YjLdw+6srp2ZfXbIeGvLS5jCCcQHEz1ZgxIVMKmX0VKSeyIlFxW/c76Q5fzdvTrLS0OGUu/gUcM/nf/t5pCdDP87VRBZvt4ORIxYpzM8dPv2L2T2bW4mxZ/ndHeGn1JXh9Co0aiZg6ar2T2Z2kusjiMh0roH7KaVFI8UAfwCmU6kjPVRuhnMGOX3CWi/IzkQqJJyh3gOon21FxXcCwoAbpmRPFbn2V2yK1Sn+ZocO1hg+Id5LEWVgwZGdfVaHYWvgt9GPmLmH9zTHnCkaPTr+uNtRpeAA4DXQGBPW+6xl23b+Id7s9WYLsiB2Qc1o9srRUq0nUaUtB+IkHrgAnAIzwmIMarF7OW807Sx2IsqDJ9MZ0y1oxFpn4eqCRE6AzuSULL8RpUZ/a3K01GsOVNxY0mJOHIye2V3du0lV3VfUPoe/xUS11MZLznicXk/qM/VQLQS14cBlx48yqpE6mbu6L8dTeJcS3eCeO/NbuyW3LcQV5DZrRibO9a/Zh9oqMaQwuZLhikD4SImTnrqOBWOSFqzbFkrZnpt3WvcdDp2qQ/VZ9llqvZ0YbBdliJENneRMmFe4hic0EnBhaSd/Ua6e8OCiCaQZau0OJEEpCVZkBSFJKSUACEIQAISIKAKq/z1W9p9FHsA6zBzp+spy/zk393/ikuse9YP7meQJVCZtGrsJtq7CYCoQklIYqrr9vEUqTjALjIa07zxPIaqwWG22tT+np4XMcxwIiTiaW5uIyhwMjQ6wonNR29S4Rt7lPRosY0gakkntOqx9y7PB9rrY29RjjhB062Y8lpqZzT9OqGydBvXNrav4nc4J18CCK7KRqubqyKYygYonq8fiA7l5laqBY8tdrJ14L0C8KxrVAGgNpt0AAE8ysPtMIrujetOn/ALqM+qXlRBL8wOZ+nlvXVXqxny5yorZmTmuzU46fyF2Hnkim4kgASTkB2nd4r6Q2RuD8JZKdIgYoxP8A1u17Y07l897P0iaoePkhw1ydu+/cvR7N7QbWxsY8XNwa4+JzVxgpe9RlPI4e7f8AB5kCN/ePsUrgRzEa929N1REHzXL6vVJHOR9QpNR6g6Whdvza4KLZXQ0KTRmCgAsLurHM+qsLrrYK9J3Cow92IKtsOReOfqpUIA9yvhgFF7nGMAJxDUYd+Wa8vp2MvdhcS2H4aZkS4v1EjIyHYsQyAMZyF6FtHbAbAXGYqNpyW5mH4SYnImJ8Vgy7rNc4DCwg0ADrHWDQd4+Yk54ssi5VBbEy7GZ6HCYO6Qe7L6LiswQRHH0VntCALXXA06RxHY84h5OVbaND2eqkoiWCqQw93mV6F7Pb2OF9LKGmR2Oz9ZXnFL4XDs9Qplgtz6Ty6mSx2Q6ukRpEZpDs9wtV/soNx1HQB58gN5VVsVtC6vXtGL/1PeNHDDDY/wAOH/CvKK9tfUdiqPc88XEn10Wl2LvLorVSM5E4Xdj4b9kmtgs9kSEpCkWRQEoSJCgBSUSuSUIA7SErmUhQBS3+c29h9R9k9co98zt9GFRr9dLwOQ8yVLuDOuP3n/KAqEzXtXQXLUqYxUzabbTpialRjBuxOAnsnVPBeS7RXka1oqOOgJa0cGtJAA8J7119J0vtEmrpI4Ot6v2aCdW2ei2u9GvaOje1wOrmkEdkhZPaiiIp1IdiaSAQcgHDrYhv0EKzsNnwUmN/KBPbqfNUG3F6uotp5Ho3Yg48HCC0HzPcvkZZXl63yvZNpfwe9iWnCnLmtysFSASoz7ZOUqpdeuMDDmFNuaxPrvwsaXO8gOJO4c168sbCM0TW0uqTxWO2kugziAJPCPovTbebLYQBXca9aJFGmcIHN51A9eCzN57WV60tZhs9PcyiMGX9zx1nePctsOGSds58+eElSPN3EtJBaWneCCNOR5ptsGRxWrr2IHM58zn5qXs3dlIWhjntBzykZBw+EnLSV0zuKs5LNBcGxbmWZm57hicCN7s446J51yOBg0Se9y1lK0nhKmVKrWxiaZInIAx56ry45ckmGhS4Z85PrubqMt4XFUjCY3xruS13yJ4qLiyheqMkMqECBv5KXZhlA/kqDTHFTKD0gHaYLKn6su8aKUc1HrCW5ajMdqepVcTQeKYHpl42sOu+yhx6vR0y45nJrQ3dn/ws1aCPijqNzoDi4Z4Oeku/uA/Nna2Z2KwUZIAa2CXAkQKjhmBnEKstOktHUbBoAxOIag8SILnc2t3FaQ4Ik9yj2jB/EVJ16k9vRs1VbUqZQrXakxaqvCW//m1UjnLMsaxQHJyxVZfPZ/M1GrHI+Ccs5gjuQBNcIcRzPNS7NWjMblEe6cynaBkxxTA+gLHaMdNjzliYx3+JoJ9U6odz18dnouIAxU6Zy/SNFLlYMoCklBKSUhgUkpCqyx3nLQwO/EVgQKjWNbTInE6YJiABuM6cVcYuXAm6LSUjiuKDnFoL2Fk5gFwdIIBBkaTOmqUuU1TAor5d70djPX/dWWzg973P9Qqq8zNbvb5AK32XHXJ/t9X/AOyoGakLoLgLoFAWKCvL7VcDxaarTDWteTjMxhccTY4mOC9PJWavF5e6SDB+Hs3Qrx9VPDcIcyX+l6nPn6WGenP3XZDfezNweeeHLxMLutaqR6ryCDIhwkGDzBB3LqlRGIKUbHB59g15ryH/AEvC+7v1PRXVT4K6rddDCSaNKBn/AE29uUBZ6+L8bYWGjZWhtZ/WqHXopGQz1IGgOkzvV9f96/hqIPxVDLWNI+J0TJ5NmT3Lzg0CXFzyS5xJcTvJzJPeunoujeBtyd+hlmza6rYjNa57i4kucTLnEySTvJ1JTrruDh1i48g4tHg2FMDYSO0XpnKRBZGjKP52pBYgDJLss46R0eBKlYkjmA6+CdAjR7P7T5GmTDtWPIxEnQsJ4Hjqp1S78WdSpgO5vAbgZPGVkKLGgq8s1+w2HNDjxn1XJlxd4o3hNR2PHatURCSlG/VXNa62OOTYPEE5dyq6t21AYwk8CFsQGNPU6iYNie3Vp9fRctBKQFpTdzRdtYS5u8GR2b1EpgtEyuKIdjDmgl05ACSeIgaoA9KsFsH4GkwFoOJ0l3wgdITnOohRLUQWnCOoB7kHXrAipPMDETza3krG77pq/g6WGm4PJEAtOQdUJJcDnGH1US8bG5oPu3NDcqLXNIJLgcYPOMRPMNjJXjkq5JlGXNGf2rpxaH8HNouHY+jTP3VI8rS7ZWYNZZagzD7OGTxdRyH+VzfBZR9TKVLKG6pkgJ2j/Poo1N+adpOgpATwnrO7OB/yozTK9J2E9noqURabQCcWF1FlOo2SBnifAMSYy4SnYHpF13E9lGmzLqMY3UfK0A6cwrOjcgyxOnkMvNV9WwVsD3MIDgDl1iJiR8shZyz3ba21Guq1nVKWZeQZAMA4XNqD4ZJHVG4cVmlYaqNnbrTZ6LQHBkExqDnGp3qkvSvmHWYF4+dmR7CzOZTL77p03EPpUiwnI4WuHYfyntTNcBvvLMMIiTTxyD+icweXospSpnVjhtZIs9cPaCNZzGhnhHaqy8bvbTeajW4XPZhLmy10id7SIMcM8lF/6i2s7pGjCZ6+7EeJHELQVsVWiW04xFoLQfmcDBg8Y7uKvp8nmonqcWlWcXPYGspiXOJgE4nF3ytGpM7lIq4QNJhSbJSaym3EQ4lrcWQcZECRE5ZEd8p2vYQ8S0BoMg5kEDscfstci81nPHgx970orgj4XQ5vhBHcWnxVvsq3N36W+riot7WEtYJ+RzoJ3tIImOE4fFTdlm5PP6B5H7qCmaEJUgSpAN2t0Md2euX1WRsG0ZrMIcMJGUAnQZSOfYtfaGSxw4gryOmH0rW5gMQ866YXGR3QQsbrL8vqapXH5m6bTDoc0mZAMxqN54j7rm8L5pWamXV3Aa4Wgy5xj5Rv9ExUtbaFCpVf8LRP0A7yYXj9933UtFU1KjpJyAnJrdwHJdEfOZT8rour82s/EVcRGERDWjcO3mmaNrBGRWbeN4XdntJacluqMjRmsOKbNdQOm8EvTpiJpq80Y1EY9OtegCSyoDvT0BVr3pW1CgDOUazsyn2OnUz6eCj2qzvs7iyqwtdqN4I4gjIjmE0Kp1lY2nujVprZlrRqicv916/sx7LLN0Ida6YqVXwSCXAUwRk0YSJdnme4LynYqz9JbqDXfCHYzPCmMfqB4r3Nl74TBk79CUMSM3tF7O7tZ1W0Xh5Ew2tUAaDoSCT4JbiuajZm+6pBp/MAS7vdqolo2na5zy74iTM66wPIAdyrq22BaYbTJ5yAuWWps7ceiHJrqlQPbBcQc4LTmqai6o2WWgY6dQlrX6QRm2R8rtc+S5s17tqgOZlUAzafm5EceBU9luFZjgdPnaciI38nAjyUpaTodSRlNsLnAuyG5/hnNIP9v9N3Zk4H9q8wDZyX0vZrBYXMLKjwcYONlWpAOLUHIAhW127L2OnnQs1nHNlNh8812o8pvc80unYehVsFClWol7gwHGxruka5/XcA5oJyLtDI5LNXx7JbQwzQZVqMOhfTwuH6sJPiQ1fQopgZAR5eS5qUpB7D6J6Qs8XqV7Td72Wew06TWMDelqPa0urvIBcS4iQ3OBH0W4u+viaHBuGQDhEQ2c4yyyWrs1JrqbQ4B2UQQD5FZ61EMfUwjIEw1o4bgAoktgT3HmV92LPhi+iavKuRScYJ0yk8QqvoB03STlLTh6IF0tbAOOZmPI81c07IK8MJIDuWeWencorfYE21uZM37R6ToqhwuLZDXAHfGp17EV7LUaC6gZz+FpyI5TofJLtZ7PbOX4hVe6oTBwOzbAGHqGfoqSldlehk2u5zRueBPc4O+inJFs6cU4xLKwxUdjYAH/M05YiNcuO5aOzVoaS3EN+DSCNRKzNhtrXDrtIdvI1kcY3q7s9cce/j281xpuLO2SU40WzLaH0gGaDM5dYFsGGg6kckWS+Rm4OL2uOQAjfx7zvUZ1YkCM9dNR4A5ZaQqilTptLmgjrAy/HhAk54RE5H7rujJNWebKDjKi3vp003kuDidDvgbgJyGfknNlh1Hfq9Gj7qjrVzmKNai4aBtT4jyLogq42cvEGWdH0ZxEETliiOOmSz8RXRpLBJR1Fpel6toNBILnOOFjB8T3HcPqVXspWurm+u2iPyUmBxHa9+vcotgtArV6locZAJp0RwY09Z3a4z3ZKzdaN+Y5ldzaxeXv3+x5kdWZ6r27V/0YFz1R/720T/APWR4QqO/ricwtq/1XBpa8xGIHOcI+Yct3YtXTrYgkqQRB0XNnU8q2e64OrCo4ZWu55JtztE59KnQGUdd/M54B3CT3hYprAciPBWt/3iK1pqub8JccP6Rk3yAVc4LSC2VhN2xvogNCQkDwcsQ8E9iIXD8J1arJHKVTdKdDlDxAaJzpU0IlNenRUUIPXXSpgWdKo3epILOSqGUcYyK5dd1QaFKxm/tGw4vJzKQqCkWEvL8OI4Ywua0SMyS05ncr+xew2wMAxur1TvmoGA9zGiPFUFXbgXY5tQ0ulxyzDjwEAQ4kGDwA71ZWP2/wBkd/Us9en2YHjyIPkuHoneJWdfVf5Dc3TslZLLnQs1KmfzBoLv8bpd5q2ErHWH2v3bVj3zmng6m4eYC0dg2lstYe6tFJ/IPAPgc12nLZItFhZU+Omx/wCprT6qsr7GWR+tnYP04m+hV8IKXCEqHZlT7PLMDiaHtO7MH1C5bsExs4Xgk/mZ9iVqalRoEkgDiTA8SoFfaCg358R4NBd5tEeanShqTRm7XsbWJJHRkZADFHqFBfs1aGaUnDmwg/6TKv7TtkBkyjUPM9XyzVXatqLQ74Q1g/S4nxP2RsiGVlsr26m0mnVrsIGjw5ze/EDHam7r25twMVX0XcR0UHxaW+iW1VK9X43vI4daPBVtquZ7oLZBy1BAjmd0ITQjWUdrXHVuGdcD8s+AcDHimqFplx1EkxMTG6eKyN53k+i4NpdD0YgFznsl53nN2Q4K5u+10ngTVa4n5Q4OA5ZapSpjTo0rGjl4BQdo6TqlnfTpVCx7hALTDhnnGfCU2G0huHgfsnBWYNB4NWdFOSPO37K2xulpreL/AKOTNW7LyAhtqP7i76gr0eraW8Y7wPqotW8qYHxz2En0V2TZiLlZa6Rd+Ih4JnEDnzkRotZctQ13htMAzqToBvJUevfNMfCwny9ZXNw7RNp1XS0MDyCSOOncsZY03Z0wzyUaZ6ndN3spMAbmd7jqft2LP7X7JGo0vojOZc0ZGN5YRv0yVjYLdLQWmRxWN2v9pjg80bK6A3J9UQSXDVrJkADSeMxELZRTVGWtp2Zd12vbm2ThIMSJ18VoLhteInFkXAT28Rz+yyzL0c5xc8lxJkknMmZzK0mz9kY8F4qNnKBJxAjiNy5pwcGd8MqyKmy3slj6Om1rTk0QOMqU2sS3rER6lMs1hwy5JwvaZa4QNJHktYzeR2+TinjWHZcEZ20DaRwQTvJkAzpl2Khv72hxSqMYwh7gWMcDMOIInTcFX7X2N9FwmC1xlruzdPesfebiBkMxn5LpSVHPu3ZSuaWmVODyROUJhzpE4QR2IbWgRhEd6C6sH1UyarjoAkdamTnTP+Ip0XqAOqwBAhv8O/eENekrW0kQmKVaEiiWXwuW1JMKOJcYGqltpHJrQS47gJ8gnYqB9vLcm6rpt6Vtyvbt2Jrubi6Et/uqkUx/mzjuUv8A7QqjW0URya17wP3Bqwlnxx7mywzfYz+3Fvx2gMGlMR+52bvoO5Z5CFOCKjiivgPM7yMesxzP6X/6SpNrJaWwSOq0+SELUyJ127V2ukR0Vpqt5YyR4GQtjYvafb2iDVa+Qc3MEidCIjzlCENjSVnDbXWtJxVqr6h/uMx2AiB3K4sdkwkfYIQs22DirLUWnDuH87khvYj5QhCYaUdf9VP5R5/dRa1+EfI3wP3QhAnFFZabzbvpUz+0/dMM2iqDJuFo4BrfqEITQUjQ0a7nAHEc104E6knvQhA0M1KSidEhCAIlppQoYZ1kiEDZKt+1r7PR6Gm/rVBmZza3MdXgTn3SsqytzQhax4MpDzapCmULYW5hxaeIMIQr5Eti9uza4kw6Y/MPqF6XcHRvs7cbQ7ESQTrBOUEdiELB41GWxuskpw8x5ZtbtXLrTT6rqLajwwFokYSQ3C7UFZB1bGCd2UIQtTHsV9F0EtQ8hCEDItRspkZIQpGcPqQuGVeAJKRCQywuyy1a1VlKn8bzAA15kncABJK9asVlp2BnR0IdXI97aCAXTvayfhHZ6oQuDqpu1E7umgqchjGXGXOLjxJJXUJULmRtLk//2Q=="/>
          <p:cNvSpPr>
            <a:spLocks noChangeAspect="1" noChangeArrowheads="1"/>
          </p:cNvSpPr>
          <p:nvPr/>
        </p:nvSpPr>
        <p:spPr bwMode="auto">
          <a:xfrm>
            <a:off x="63500" y="-773113"/>
            <a:ext cx="2857500" cy="1600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4342" name="Picture 6" descr="http://images.google.com/url?source=imglanding&amp;ct=img&amp;q=http://www.elblogsalmon.com/images/2008/08/empleabilidad.jpg&amp;sa=X&amp;ei=_kmOT6y5M4O68ASUo9SmDg&amp;ved=0CAwQ8wc&amp;usg=AFQjCNGTvUwGvpXMQSya-yNZ-KbBHA1X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810000" cy="2141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 la Selección del Personal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73" y="1412777"/>
            <a:ext cx="8330643" cy="3445602"/>
          </a:xfrm>
        </p:spPr>
        <p:txBody>
          <a:bodyPr/>
          <a:lstStyle/>
          <a:p>
            <a:pPr marL="0" indent="0">
              <a:buNone/>
            </a:pPr>
            <a:endParaRPr lang="es-ES_tradnl" sz="2800" dirty="0" smtClean="0"/>
          </a:p>
          <a:p>
            <a:r>
              <a:rPr lang="es-ES_tradnl" sz="2800" dirty="0" smtClean="0"/>
              <a:t>Determina la capacidad de la empresa de </a:t>
            </a:r>
            <a:r>
              <a:rPr lang="es-ES_tradnl" sz="2800" b="1" i="1" dirty="0" smtClean="0"/>
              <a:t>alcanzar su potencial.</a:t>
            </a:r>
          </a:p>
          <a:p>
            <a:r>
              <a:rPr lang="es-ES_tradnl" sz="2800" dirty="0" smtClean="0"/>
              <a:t>Determina el nivel de </a:t>
            </a:r>
            <a:r>
              <a:rPr lang="es-ES_tradnl" sz="2800" b="1" i="1" dirty="0" smtClean="0"/>
              <a:t>productividad</a:t>
            </a:r>
            <a:r>
              <a:rPr lang="es-ES_tradnl" sz="2800" dirty="0" smtClean="0"/>
              <a:t> de una organización.</a:t>
            </a:r>
          </a:p>
          <a:p>
            <a:r>
              <a:rPr lang="es-ES_tradnl" sz="2800" dirty="0" smtClean="0"/>
              <a:t>Influye en el </a:t>
            </a:r>
            <a:r>
              <a:rPr lang="es-ES_tradnl" sz="2800" b="1" i="1" dirty="0" smtClean="0"/>
              <a:t>clima laboral </a:t>
            </a:r>
            <a:r>
              <a:rPr lang="es-ES_tradnl" sz="2800" dirty="0" smtClean="0"/>
              <a:t>de toda empresa.</a:t>
            </a:r>
          </a:p>
          <a:p>
            <a:r>
              <a:rPr lang="es-ES_tradnl" sz="2800" dirty="0" smtClean="0"/>
              <a:t>Determina la capacidad de </a:t>
            </a:r>
            <a:r>
              <a:rPr lang="es-ES_tradnl" sz="2800" b="1" i="1" dirty="0" smtClean="0"/>
              <a:t>trabajar en equipo</a:t>
            </a:r>
            <a:r>
              <a:rPr lang="es-ES_tradnl" sz="2800" dirty="0" smtClean="0"/>
              <a:t>. 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27650" name="Picture 2" descr="http://t1.gstatic.com/images?q=tbn:ANd9GcTYk6cyGMnS1iXb3FxpfhB1Kt9j69-0Tp5cxWZN1wgpIBgPri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502" y="4858378"/>
            <a:ext cx="3983383" cy="1991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la Entrevista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628800"/>
            <a:ext cx="3886200" cy="4351337"/>
          </a:xfrm>
        </p:spPr>
        <p:txBody>
          <a:bodyPr>
            <a:noAutofit/>
          </a:bodyPr>
          <a:lstStyle/>
          <a:p>
            <a:r>
              <a:rPr lang="es-ES_tradnl" sz="2400" dirty="0"/>
              <a:t>R</a:t>
            </a:r>
            <a:r>
              <a:rPr lang="es-ES_tradnl" sz="2400" dirty="0" smtClean="0"/>
              <a:t>azones de cambio de trabajo.</a:t>
            </a:r>
          </a:p>
          <a:p>
            <a:r>
              <a:rPr lang="es-ES_tradnl" sz="2400" dirty="0"/>
              <a:t>C</a:t>
            </a:r>
            <a:r>
              <a:rPr lang="es-ES_tradnl" sz="2400" dirty="0" smtClean="0"/>
              <a:t>apacidad de armonizar con el equipo y jefe.</a:t>
            </a:r>
          </a:p>
          <a:p>
            <a:r>
              <a:rPr lang="es-ES_tradnl" sz="2400" dirty="0" smtClean="0"/>
              <a:t>Nivel de responsabilidad.</a:t>
            </a:r>
          </a:p>
          <a:p>
            <a:r>
              <a:rPr lang="es-ES_tradnl" sz="2400" dirty="0" smtClean="0"/>
              <a:t>Conocer el entorno familiar.</a:t>
            </a:r>
          </a:p>
          <a:p>
            <a:r>
              <a:rPr lang="es-ES_tradnl" sz="2400" dirty="0" smtClean="0"/>
              <a:t>Averiguar sus principios y valores.</a:t>
            </a:r>
          </a:p>
          <a:p>
            <a:r>
              <a:rPr lang="es-ES_tradnl" sz="2400" dirty="0" smtClean="0"/>
              <a:t>Verificar Personalidad.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13316" name="Picture 4" descr="http://t2.gstatic.com/images?q=tbn:ANd9GcTRaS69uS-KwYpcpKOBz4s5hHbMxUy1-lE9QdITRPx1ufziqe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30117" cy="4536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google.com/url?source=imglanding&amp;ct=img&amp;q=http://concentradodeempleo.files.wordpress.com/2010/07/ziggy_relocation1.jpg&amp;sa=X&amp;ei=VUqOT8C_FIn5ggeBk4z8DQ&amp;ved=0CA0Q8wc4JQ&amp;usg=AFQjCNGLiRYoabd9GlE7l1WV45d-0a8O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02096" cy="612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la Entrevista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Averiguar Patrones de Comportamiento.</a:t>
            </a:r>
          </a:p>
          <a:p>
            <a:r>
              <a:rPr lang="es-ES_tradnl" sz="2400" dirty="0" smtClean="0"/>
              <a:t>Verificar Fortalezas y Debilidades.</a:t>
            </a:r>
          </a:p>
          <a:p>
            <a:r>
              <a:rPr lang="es-ES_tradnl" sz="2400" dirty="0" smtClean="0"/>
              <a:t>Verificar conocimientos y habilidades.</a:t>
            </a:r>
          </a:p>
          <a:p>
            <a:r>
              <a:rPr lang="es-ES_tradnl" sz="2400" dirty="0" smtClean="0"/>
              <a:t>Verificar intereses a mediano y largo plazo.</a:t>
            </a:r>
          </a:p>
          <a:p>
            <a:endParaRPr lang="es-ES_tradnl" sz="2400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41986" name="Picture 2" descr="http://t3.gstatic.com/images?q=tbn:ANd9GcQpENzfOW69z0l3SxHNS77lIgcgOH9s4CiRe8Q9VJT428WkrPKh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737839" cy="303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Abiertas: Relaciones interpersonales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91323"/>
            <a:ext cx="7886700" cy="4762014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¿Qué es lo que más le gusta de </a:t>
            </a:r>
            <a:r>
              <a:rPr lang="es-ES_tradnl" sz="2800" b="1" i="1" dirty="0" smtClean="0"/>
              <a:t>su trabajo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¿Qué es lo que más le agrada de </a:t>
            </a:r>
            <a:r>
              <a:rPr lang="es-ES_tradnl" sz="2800" b="1" i="1" dirty="0" smtClean="0"/>
              <a:t>su jefe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¿Qué nos diría su jefe anterior </a:t>
            </a:r>
            <a:r>
              <a:rPr lang="es-ES_tradnl" sz="2800" b="1" i="1" dirty="0" smtClean="0"/>
              <a:t>de su persona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¿Qué es lo que </a:t>
            </a:r>
            <a:r>
              <a:rPr lang="es-ES_tradnl" sz="2800" b="1" i="1" dirty="0" smtClean="0"/>
              <a:t>menos le agrada </a:t>
            </a:r>
            <a:r>
              <a:rPr lang="es-ES_tradnl" sz="2800" dirty="0" smtClean="0"/>
              <a:t>de su jefe?</a:t>
            </a:r>
          </a:p>
          <a:p>
            <a:r>
              <a:rPr lang="es-ES_tradnl" sz="2800" dirty="0" smtClean="0"/>
              <a:t>¿Qué nos dirían </a:t>
            </a:r>
            <a:r>
              <a:rPr lang="es-ES_tradnl" sz="2800" b="1" i="1" dirty="0" smtClean="0"/>
              <a:t>sus empleados </a:t>
            </a:r>
            <a:r>
              <a:rPr lang="es-ES_tradnl" sz="2800" dirty="0" smtClean="0"/>
              <a:t>de usted?</a:t>
            </a:r>
          </a:p>
          <a:p>
            <a:r>
              <a:rPr lang="es-ES_tradnl" sz="2800" dirty="0"/>
              <a:t>¿Por qué abandonó su trabajo </a:t>
            </a:r>
            <a:r>
              <a:rPr lang="es-ES_tradnl" sz="2800" b="1" i="1" dirty="0"/>
              <a:t>anterior</a:t>
            </a:r>
            <a:r>
              <a:rPr lang="es-ES_tradnl" sz="2800" dirty="0"/>
              <a:t>?</a:t>
            </a:r>
          </a:p>
          <a:p>
            <a:pPr marL="0" indent="0">
              <a:buNone/>
            </a:pPr>
            <a:endParaRPr lang="es-ES_tradnl" sz="2800" dirty="0" smtClean="0"/>
          </a:p>
          <a:p>
            <a:endParaRPr lang="es-ES_tradnl" sz="2800" dirty="0" smtClean="0"/>
          </a:p>
          <a:p>
            <a:endParaRPr lang="es-ES_tradnl" dirty="0" smtClean="0"/>
          </a:p>
        </p:txBody>
      </p:sp>
      <p:pic>
        <p:nvPicPr>
          <p:cNvPr id="18434" name="Picture 2" descr="http://www.starazona.com/images/vida/chica-pensando-seguro-de-v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3569"/>
            <a:ext cx="2195544" cy="23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Abiertas: Círculo de Influencia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412776"/>
            <a:ext cx="7886700" cy="4351337"/>
          </a:xfrm>
        </p:spPr>
        <p:txBody>
          <a:bodyPr/>
          <a:lstStyle/>
          <a:p>
            <a:endParaRPr lang="es-ES_tradnl" dirty="0"/>
          </a:p>
          <a:p>
            <a:r>
              <a:rPr lang="es-ES_tradnl" sz="2800" dirty="0" smtClean="0"/>
              <a:t>¿Con quién vive actualmente?</a:t>
            </a:r>
          </a:p>
          <a:p>
            <a:r>
              <a:rPr lang="es-ES_tradnl" sz="2800" dirty="0" smtClean="0"/>
              <a:t>¿</a:t>
            </a:r>
            <a:r>
              <a:rPr lang="es-ES_tradnl" sz="2800" dirty="0"/>
              <a:t>Cuántos hermanos tiene y a qué se dedican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¿Quién cuida de sus hijos mientras usted trabaja?</a:t>
            </a:r>
          </a:p>
          <a:p>
            <a:r>
              <a:rPr lang="es-ES_tradnl" sz="2800" dirty="0" smtClean="0"/>
              <a:t>¿A qué se dedica su cónyuge?</a:t>
            </a:r>
          </a:p>
          <a:p>
            <a:r>
              <a:rPr lang="es-ES_tradnl" sz="2800" dirty="0" smtClean="0"/>
              <a:t>¿En qué lugar trabaja?</a:t>
            </a:r>
          </a:p>
          <a:p>
            <a:r>
              <a:rPr lang="es-ES_tradnl" sz="2800" dirty="0" smtClean="0"/>
              <a:t>¿Cuánto tiempo tiene de laborar en esa empresa?</a:t>
            </a:r>
          </a:p>
          <a:p>
            <a:r>
              <a:rPr lang="es-ES_tradnl" sz="2800" dirty="0" smtClean="0"/>
              <a:t>¿Qué hace en su tiempo libre?</a:t>
            </a:r>
            <a:endParaRPr lang="es-ES_tradnl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462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Abiertas: Laboriosidad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2800" dirty="0" smtClean="0"/>
              <a:t>¿Cómo describe usted un día típico en su trabajo?</a:t>
            </a:r>
          </a:p>
          <a:p>
            <a:r>
              <a:rPr lang="es-ES_tradnl" sz="2800" dirty="0"/>
              <a:t>¿Por qué razones le llamaron la atención en el empleo anterior?</a:t>
            </a:r>
          </a:p>
          <a:p>
            <a:r>
              <a:rPr lang="es-ES_tradnl" sz="2800" dirty="0"/>
              <a:t>¿Por qué razones le felicitaron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¿Con qué frecuencia llegaba a sus metas?</a:t>
            </a:r>
            <a:endParaRPr lang="es-ES_tradnl" sz="2800" dirty="0"/>
          </a:p>
          <a:p>
            <a:endParaRPr lang="en-US" dirty="0"/>
          </a:p>
        </p:txBody>
      </p:sp>
      <p:pic>
        <p:nvPicPr>
          <p:cNvPr id="5122" name="Picture 2" descr="http://cursos.aiu.edu/images/Las_preguntas_de_la_entrevista_de_traba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12567"/>
            <a:ext cx="5904656" cy="22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92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Abiertas: Responsabilidad y Autoimagen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52" y="2348880"/>
            <a:ext cx="3886200" cy="4351337"/>
          </a:xfrm>
        </p:spPr>
        <p:txBody>
          <a:bodyPr>
            <a:normAutofit/>
          </a:bodyPr>
          <a:lstStyle/>
          <a:p>
            <a:r>
              <a:rPr lang="es-ES_tradnl" sz="2800" dirty="0"/>
              <a:t>¿Que causales, según su criterio, son de despido inmediato?</a:t>
            </a:r>
          </a:p>
          <a:p>
            <a:r>
              <a:rPr lang="es-ES_tradnl" sz="2800" dirty="0"/>
              <a:t>¿Por qué cree usted que debemos contratarlo?</a:t>
            </a:r>
          </a:p>
          <a:p>
            <a:endParaRPr lang="en-US" sz="2800" dirty="0"/>
          </a:p>
        </p:txBody>
      </p:sp>
      <p:pic>
        <p:nvPicPr>
          <p:cNvPr id="6" name="Picture 2" descr="http://2.bp.blogspot.com/-2XtWM75ipnU/USS3sqyiekI/AAAAAAAAGU0/WLbOL0YbajA/s1600/fase+entrevista+f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37"/>
            <a:ext cx="3458481" cy="28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29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Hipotéticas: Habilidades y Actitudes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Si usted fuera el supervisor de ventas de esta empresa ¿qué es lo primero que haría?</a:t>
            </a:r>
          </a:p>
          <a:p>
            <a:r>
              <a:rPr lang="es-SV" sz="2400" dirty="0" smtClean="0"/>
              <a:t>Si usted trabajara en el gobierno ¿qué medidas implementaría para mejorar las condiciones de los trabajadores en las empresas?</a:t>
            </a:r>
          </a:p>
          <a:p>
            <a:r>
              <a:rPr lang="es-SV" sz="2400" dirty="0" smtClean="0"/>
              <a:t>Si usted tuviera la opción de escoger ¿qué preferiría, trabajar sola o trabajar con otras personas?</a:t>
            </a:r>
          </a:p>
        </p:txBody>
      </p:sp>
      <p:pic>
        <p:nvPicPr>
          <p:cNvPr id="19460" name="Picture 4" descr="http://blog.paxfacturacion.com.mx/uploads/pensa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8019"/>
            <a:ext cx="2903215" cy="23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56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Hipotéticas: Valores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2400" dirty="0"/>
              <a:t>Si usted </a:t>
            </a:r>
            <a:r>
              <a:rPr lang="es-SV" sz="2400" dirty="0" smtClean="0"/>
              <a:t>fuera una doctora, ¿que </a:t>
            </a:r>
            <a:r>
              <a:rPr lang="es-SV" sz="2400" dirty="0"/>
              <a:t>opinaría sobre la legalización del aborto para proteger la salud de los pacientes?</a:t>
            </a:r>
          </a:p>
          <a:p>
            <a:r>
              <a:rPr lang="es-SV" sz="2400" dirty="0"/>
              <a:t>¿Cree usted que si se legalizara la droga, disminuiría su consumo?</a:t>
            </a:r>
          </a:p>
          <a:p>
            <a:r>
              <a:rPr lang="es-SV" sz="2400" dirty="0"/>
              <a:t>Si usted fuera el Procurador de los Derechos Humanos ¿estaría de acuerdo que las maras formaran un partido político como medida de reinserción en la sociedad?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35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cerradas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¿Ha estado alguna vez en Alcohólicos Anónimos?</a:t>
            </a:r>
          </a:p>
          <a:p>
            <a:r>
              <a:rPr lang="es-SV" sz="2800" dirty="0" smtClean="0"/>
              <a:t>¿Ha estado alguna vez detenida por la policía?</a:t>
            </a:r>
          </a:p>
          <a:p>
            <a:r>
              <a:rPr lang="es-SV" sz="2800" dirty="0" smtClean="0"/>
              <a:t>¿Alguna vez le han negado la visa americana?</a:t>
            </a:r>
          </a:p>
          <a:p>
            <a:r>
              <a:rPr lang="es-SV" sz="2800" dirty="0" smtClean="0"/>
              <a:t>¿Visita usted con alguna frecuencia los casinos?</a:t>
            </a:r>
          </a:p>
          <a:p>
            <a:r>
              <a:rPr lang="es-SV" sz="2800" dirty="0" smtClean="0"/>
              <a:t>¿Alguna vez ha tomado drogas?</a:t>
            </a:r>
          </a:p>
          <a:p>
            <a:r>
              <a:rPr lang="es-SV" sz="2800" dirty="0" smtClean="0"/>
              <a:t>¿Conoce a alguien que tome drogas?</a:t>
            </a:r>
          </a:p>
          <a:p>
            <a:r>
              <a:rPr lang="es-SV" sz="2800" dirty="0" smtClean="0"/>
              <a:t>¿Tiene usted algún tipo de adicción?</a:t>
            </a:r>
          </a:p>
        </p:txBody>
      </p:sp>
      <p:pic>
        <p:nvPicPr>
          <p:cNvPr id="7170" name="Picture 2" descr="http://cdns2.freepik.com/foto-gratis/marcas--cuestionario--si--por-escrito_3300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22330"/>
            <a:ext cx="2771800" cy="18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y la selección de los doce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b="1" baseline="30000" dirty="0" smtClean="0"/>
              <a:t>“</a:t>
            </a:r>
            <a:r>
              <a:rPr lang="es-ES" sz="3200" dirty="0" smtClean="0"/>
              <a:t>En </a:t>
            </a:r>
            <a:r>
              <a:rPr lang="es-ES" sz="3200" dirty="0"/>
              <a:t>aquellos días él fue al monte a orar, y pasó la noche orando a </a:t>
            </a:r>
            <a:r>
              <a:rPr lang="es-ES" sz="3200" dirty="0" smtClean="0"/>
              <a:t>Dios. Y </a:t>
            </a:r>
            <a:r>
              <a:rPr lang="es-ES" sz="3200" dirty="0"/>
              <a:t>cuando era de día, llamó a sus discípulos, </a:t>
            </a:r>
            <a:r>
              <a:rPr lang="es-ES" sz="3200" b="1" i="1" dirty="0"/>
              <a:t>y escogió a doce de ellos</a:t>
            </a:r>
            <a:r>
              <a:rPr lang="es-ES" sz="3200" dirty="0"/>
              <a:t>, a los cuales también llamó </a:t>
            </a:r>
            <a:r>
              <a:rPr lang="es-ES" sz="3200" dirty="0" smtClean="0"/>
              <a:t>apóstoles”</a:t>
            </a:r>
            <a:endParaRPr lang="es-ES" sz="3200" dirty="0"/>
          </a:p>
          <a:p>
            <a:pPr lvl="1"/>
            <a:r>
              <a:rPr lang="es-SV" dirty="0" smtClean="0"/>
              <a:t>Lucas 6:12-13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71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Psicológicas: DISC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kemp.es/wp-content/uploads/2014/07/Imagen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42" y="1691322"/>
            <a:ext cx="6668912" cy="48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hechos concretos de comportamiento fuera del ambiente de oficina.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2060848"/>
            <a:ext cx="7886700" cy="4351337"/>
          </a:xfrm>
        </p:spPr>
        <p:txBody>
          <a:bodyPr/>
          <a:lstStyle/>
          <a:p>
            <a:r>
              <a:rPr lang="es-ES_tradnl" sz="3200" dirty="0"/>
              <a:t>“Sea, pues, que la doncella a quien yo dijere: Baja tu cántaro, te ruego, para que yo beba, y ella respondiere: Bebe, y </a:t>
            </a:r>
            <a:r>
              <a:rPr lang="es-ES_tradnl" sz="3200" b="1" i="1" dirty="0"/>
              <a:t>también daré de beber a tus camellos</a:t>
            </a:r>
            <a:r>
              <a:rPr lang="es-ES_tradnl" sz="3200" dirty="0"/>
              <a:t>; que sea ésta la que tú has destinado para tu siervo Isaac; </a:t>
            </a:r>
            <a:r>
              <a:rPr lang="es-ES_tradnl" sz="3200" b="1" i="1" dirty="0"/>
              <a:t>y en esto conoceré</a:t>
            </a:r>
            <a:r>
              <a:rPr lang="es-ES_tradnl" sz="3200" dirty="0"/>
              <a:t> que habrás hecho misericordia con mi señor.”</a:t>
            </a:r>
          </a:p>
          <a:p>
            <a:pPr lvl="2"/>
            <a:r>
              <a:rPr lang="es-ES_tradnl" dirty="0"/>
              <a:t>Génesis 24:11</a:t>
            </a:r>
          </a:p>
          <a:p>
            <a:endParaRPr lang="en-US" dirty="0"/>
          </a:p>
        </p:txBody>
      </p:sp>
      <p:pic>
        <p:nvPicPr>
          <p:cNvPr id="8194" name="Picture 2" descr="http://4.bp.blogspot.com/-hamA39PguKM/UQFfIQX2B9I/AAAAAAAABVI/oYTOrI_k35g/s1600/eliezer+rebeca+camel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312"/>
            <a:ext cx="2555584" cy="19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6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Seleccionar la mejor terna de candidatos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86" y="1432249"/>
            <a:ext cx="78867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SV" sz="3200" dirty="0" smtClean="0"/>
          </a:p>
          <a:p>
            <a:pPr lvl="1"/>
            <a:r>
              <a:rPr lang="es-SV" sz="2400" dirty="0" smtClean="0"/>
              <a:t>Escoja los candidatos con mejores habilidades interpersonales,  actitud  y  pasión por lo que hace, aunque con un moderado conocimiento. </a:t>
            </a:r>
          </a:p>
          <a:p>
            <a:pPr marL="342900" lvl="1" indent="0">
              <a:buNone/>
            </a:pPr>
            <a:r>
              <a:rPr lang="es-SV" dirty="0" smtClean="0"/>
              <a:t> </a:t>
            </a:r>
          </a:p>
          <a:p>
            <a:pPr lvl="1"/>
            <a:endParaRPr lang="es-SV" dirty="0"/>
          </a:p>
          <a:p>
            <a:pPr lvl="1"/>
            <a:r>
              <a:rPr lang="es-ES" sz="2400" dirty="0"/>
              <a:t>Mejor es vivir en un rincón del </a:t>
            </a:r>
            <a:r>
              <a:rPr lang="es-ES" sz="2400" dirty="0" smtClean="0"/>
              <a:t>terrado, que </a:t>
            </a:r>
            <a:r>
              <a:rPr lang="es-ES" sz="2400" dirty="0"/>
              <a:t>con </a:t>
            </a:r>
            <a:r>
              <a:rPr lang="es-ES" sz="2400" dirty="0" smtClean="0"/>
              <a:t>mujer </a:t>
            </a:r>
            <a:r>
              <a:rPr lang="es-ES" sz="2400" b="1" dirty="0" smtClean="0"/>
              <a:t>rencillosa</a:t>
            </a:r>
            <a:r>
              <a:rPr lang="es-ES" sz="2400" dirty="0"/>
              <a:t> en casa espaciosa</a:t>
            </a:r>
            <a:r>
              <a:rPr lang="es-ES" sz="2400" dirty="0" smtClean="0"/>
              <a:t>.</a:t>
            </a:r>
          </a:p>
          <a:p>
            <a:pPr lvl="2"/>
            <a:r>
              <a:rPr lang="es-ES" sz="2400" dirty="0" smtClean="0"/>
              <a:t>Proverbios 21:9</a:t>
            </a:r>
          </a:p>
          <a:p>
            <a:pPr marL="685800" lvl="2" indent="0">
              <a:buNone/>
            </a:pPr>
            <a:endParaRPr lang="es-ES" dirty="0"/>
          </a:p>
        </p:txBody>
      </p:sp>
      <p:pic>
        <p:nvPicPr>
          <p:cNvPr id="9218" name="Picture 2" descr="http://www.eleccionesparaguay.com/imagen/informacion/imagen-candidatos-polit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77183"/>
            <a:ext cx="3191206" cy="17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08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Negociar con candidatos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Iniciar una negociación  Ganar-Ganar y decidir por el acuerdo más favorable.</a:t>
            </a:r>
          </a:p>
          <a:p>
            <a:pPr lvl="1"/>
            <a:r>
              <a:rPr lang="es-SV" sz="2400" dirty="0" smtClean="0"/>
              <a:t>Salario</a:t>
            </a:r>
          </a:p>
          <a:p>
            <a:pPr lvl="1"/>
            <a:r>
              <a:rPr lang="es-SV" sz="2400" dirty="0" smtClean="0"/>
              <a:t>Prestaciones		 	Aporte a la Organización</a:t>
            </a:r>
          </a:p>
          <a:p>
            <a:pPr lvl="1"/>
            <a:r>
              <a:rPr lang="es-SV" sz="2400" dirty="0" smtClean="0"/>
              <a:t>Concesiones</a:t>
            </a:r>
          </a:p>
          <a:p>
            <a:pPr marL="342900" lvl="1" indent="0">
              <a:buNone/>
            </a:pPr>
            <a:endParaRPr lang="es-SV" sz="2400" dirty="0" smtClean="0"/>
          </a:p>
          <a:p>
            <a:pPr marL="342900" lvl="1" indent="0">
              <a:buNone/>
            </a:pPr>
            <a:endParaRPr lang="es-SV" sz="2400" dirty="0" smtClean="0"/>
          </a:p>
        </p:txBody>
      </p:sp>
      <p:pic>
        <p:nvPicPr>
          <p:cNvPr id="10242" name="Picture 2" descr="http://acdc.sav.us.es/dpto_literatura/images/candidatoalum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40" y="4318840"/>
            <a:ext cx="5467746" cy="25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ket 3"/>
          <p:cNvSpPr/>
          <p:nvPr/>
        </p:nvSpPr>
        <p:spPr>
          <a:xfrm>
            <a:off x="3203848" y="2852936"/>
            <a:ext cx="144016" cy="1008112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s://lh3.ggpht.com/rwP_KWKCQB1IG2xzmcEFOrFEqq67YTrA-ZjjMerffYNpgLp1WrklLj3aXE1hfWdgWHI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91" y="2960390"/>
            <a:ext cx="793204" cy="7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8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Sugerencia</a:t>
            </a:r>
            <a:endParaRPr lang="es-ES_trad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 smtClean="0"/>
              <a:t>Otorgue mucho peso a la persona que esté mejor dispuesta a </a:t>
            </a:r>
            <a:r>
              <a:rPr lang="es-ES_tradnl" sz="3200" b="1" i="1" dirty="0" smtClean="0"/>
              <a:t>integrase con la visión y los valores</a:t>
            </a:r>
            <a:r>
              <a:rPr lang="es-ES_tradnl" sz="3200" dirty="0" smtClean="0"/>
              <a:t> de la organización.</a:t>
            </a:r>
          </a:p>
          <a:p>
            <a:pPr marL="0" indent="0">
              <a:buNone/>
            </a:pPr>
            <a:endParaRPr lang="es-ES_tradnl" sz="4000" dirty="0" smtClean="0"/>
          </a:p>
          <a:p>
            <a:pPr marL="0" indent="0" algn="ctr">
              <a:buNone/>
            </a:pPr>
            <a:r>
              <a:rPr lang="es-ES_tradnl" sz="4000" dirty="0" smtClean="0"/>
              <a:t>¿Andarán dos juntos, si no </a:t>
            </a:r>
            <a:r>
              <a:rPr lang="es-ES_tradnl" sz="4000" b="1" i="1" dirty="0" smtClean="0"/>
              <a:t>estuvieren de acuerdo</a:t>
            </a:r>
            <a:r>
              <a:rPr lang="es-ES_tradnl" sz="4000" dirty="0" smtClean="0"/>
              <a:t>? </a:t>
            </a:r>
          </a:p>
          <a:p>
            <a:pPr lvl="2" algn="ctr"/>
            <a:r>
              <a:rPr lang="es-ES_tradnl" dirty="0" smtClean="0"/>
              <a:t>Amós 3:2-4</a:t>
            </a:r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1763688" y="3861048"/>
            <a:ext cx="5688632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Recomendación final: Pida a Dios Sabiduría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35" y="2276872"/>
            <a:ext cx="8503920" cy="4455998"/>
          </a:xfrm>
        </p:spPr>
        <p:txBody>
          <a:bodyPr/>
          <a:lstStyle/>
          <a:p>
            <a:r>
              <a:rPr lang="es-ES_tradnl" sz="3200" dirty="0" smtClean="0"/>
              <a:t>“Da, pues a tu siervo </a:t>
            </a:r>
            <a:r>
              <a:rPr lang="es-ES_tradnl" sz="3200" b="1" i="1" dirty="0" smtClean="0"/>
              <a:t>corazón entendido </a:t>
            </a:r>
            <a:r>
              <a:rPr lang="es-ES_tradnl" sz="3200" dirty="0" smtClean="0"/>
              <a:t>para </a:t>
            </a:r>
            <a:r>
              <a:rPr lang="es-ES_tradnl" sz="3200" b="1" i="1" dirty="0" smtClean="0"/>
              <a:t>juzgar</a:t>
            </a:r>
            <a:r>
              <a:rPr lang="es-ES_tradnl" sz="3200" dirty="0" smtClean="0"/>
              <a:t> a tu pueblo, y para </a:t>
            </a:r>
            <a:r>
              <a:rPr lang="es-ES_tradnl" sz="3200" b="1" i="1" dirty="0" smtClean="0"/>
              <a:t>discernir</a:t>
            </a:r>
            <a:r>
              <a:rPr lang="es-ES_tradnl" sz="3200" dirty="0" smtClean="0"/>
              <a:t> entre lo bueno y lo malo; porque ¿quién podrá gobernar este </a:t>
            </a:r>
            <a:r>
              <a:rPr lang="es-ES_tradnl" sz="3200" b="1" i="1" dirty="0" smtClean="0"/>
              <a:t>tu pueblo </a:t>
            </a:r>
            <a:r>
              <a:rPr lang="es-ES_tradnl" sz="3200" dirty="0" smtClean="0"/>
              <a:t>tan grande?</a:t>
            </a:r>
          </a:p>
          <a:p>
            <a:pPr lvl="2"/>
            <a:r>
              <a:rPr lang="es-ES_tradnl" dirty="0" smtClean="0"/>
              <a:t>1 Reyes 3:9</a:t>
            </a:r>
            <a:endParaRPr lang="es-ES_tradn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Dios es la Fuente 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 smtClean="0"/>
              <a:t>“Porque Jehová da la </a:t>
            </a:r>
            <a:r>
              <a:rPr lang="es-ES_tradnl" sz="3600" b="1" i="1" dirty="0" smtClean="0"/>
              <a:t>sabiduría</a:t>
            </a:r>
            <a:r>
              <a:rPr lang="es-ES_tradnl" sz="3600" dirty="0" smtClean="0"/>
              <a:t>, y de su boca viene el </a:t>
            </a:r>
            <a:r>
              <a:rPr lang="es-ES_tradnl" sz="3600" b="1" i="1" dirty="0" smtClean="0"/>
              <a:t>conocimiento</a:t>
            </a:r>
            <a:r>
              <a:rPr lang="es-ES_tradnl" sz="3600" dirty="0" smtClean="0"/>
              <a:t> y la </a:t>
            </a:r>
            <a:r>
              <a:rPr lang="es-ES_tradnl" sz="3600" b="1" i="1" dirty="0" smtClean="0"/>
              <a:t>inteligencia</a:t>
            </a:r>
            <a:r>
              <a:rPr lang="es-ES_tradnl" sz="3600" dirty="0" smtClean="0"/>
              <a:t>. El provee de sana sabiduría a los rectos.”</a:t>
            </a:r>
          </a:p>
          <a:p>
            <a:pPr lvl="2"/>
            <a:r>
              <a:rPr lang="es-ES_tradnl" dirty="0" smtClean="0"/>
              <a:t>Proverbios 2:6-7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340768"/>
            <a:ext cx="7886700" cy="435133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“Fíate de Jehová de todo tu corazón, </a:t>
            </a:r>
            <a:br>
              <a:rPr lang="es-ES_tradnl" sz="3600" dirty="0" smtClean="0"/>
            </a:br>
            <a:r>
              <a:rPr lang="es-ES_tradnl" sz="3600" dirty="0" smtClean="0"/>
              <a:t>y no te apoyes en </a:t>
            </a:r>
            <a:r>
              <a:rPr lang="es-ES_tradnl" sz="3600" b="1" i="1" dirty="0" smtClean="0"/>
              <a:t>tu propia prudencia</a:t>
            </a:r>
            <a:r>
              <a:rPr lang="es-ES_tradnl" sz="3600" dirty="0" smtClean="0"/>
              <a:t>. Reconócelo en todos tus caminos, y él </a:t>
            </a:r>
            <a:r>
              <a:rPr lang="es-ES_tradnl" sz="3600" b="1" i="1" dirty="0" smtClean="0"/>
              <a:t>enderezará</a:t>
            </a:r>
            <a:r>
              <a:rPr lang="es-ES_tradnl" sz="3600" dirty="0" smtClean="0"/>
              <a:t> tus veredas.” </a:t>
            </a:r>
          </a:p>
          <a:p>
            <a:pPr lvl="2"/>
            <a:r>
              <a:rPr lang="es-ES_tradnl" sz="2400" dirty="0" smtClean="0"/>
              <a:t>Proverbios 3:5-6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también está reclutando:</a:t>
            </a:r>
            <a:b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su </a:t>
            </a:r>
            <a:r>
              <a:rPr lang="es-SV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“para </a:t>
            </a:r>
            <a:r>
              <a:rPr lang="es-ES" sz="3200" dirty="0"/>
              <a:t>que abras sus ojos, para que se conviertan </a:t>
            </a:r>
            <a:r>
              <a:rPr lang="es-ES" sz="3200" b="1" i="1" dirty="0"/>
              <a:t>de las tinieblas a la luz, </a:t>
            </a:r>
            <a:r>
              <a:rPr lang="es-ES" sz="3200" dirty="0"/>
              <a:t>y de la </a:t>
            </a:r>
            <a:r>
              <a:rPr lang="es-ES" sz="3200" b="1" i="1" dirty="0"/>
              <a:t>potestad de Satanás a Dios</a:t>
            </a:r>
            <a:r>
              <a:rPr lang="es-ES" sz="3200" dirty="0"/>
              <a:t>; para que reciban, por la fe que es en mí, perdón de pecados y herencia entre los santificados</a:t>
            </a:r>
            <a:r>
              <a:rPr lang="es-ES" sz="3200" dirty="0" smtClean="0"/>
              <a:t>.”</a:t>
            </a:r>
          </a:p>
          <a:p>
            <a:pPr lvl="1"/>
            <a:r>
              <a:rPr lang="es-ES" sz="2900" dirty="0" smtClean="0"/>
              <a:t>Hechos 26:18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568028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invitando a las bodas del Cordero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baseline="30000" dirty="0"/>
              <a:t> </a:t>
            </a:r>
            <a:r>
              <a:rPr lang="es-ES" sz="3200" b="1" baseline="30000" dirty="0" smtClean="0"/>
              <a:t>”</a:t>
            </a:r>
            <a:r>
              <a:rPr lang="es-ES" sz="3200" dirty="0" smtClean="0"/>
              <a:t>Y </a:t>
            </a:r>
            <a:r>
              <a:rPr lang="es-ES" sz="3200" dirty="0"/>
              <a:t>el ángel me dijo: Escribe: Bienaventurados los que son llamados </a:t>
            </a:r>
            <a:r>
              <a:rPr lang="es-ES" sz="3200" b="1" i="1" dirty="0"/>
              <a:t>a la cena de las bodas del Cordero.</a:t>
            </a:r>
            <a:r>
              <a:rPr lang="es-ES" sz="3200" dirty="0"/>
              <a:t> Y me dijo: Estas son palabras verdaderas de </a:t>
            </a:r>
            <a:r>
              <a:rPr lang="es-ES" sz="3200" dirty="0" smtClean="0"/>
              <a:t>Dios.”</a:t>
            </a:r>
          </a:p>
          <a:p>
            <a:pPr lvl="1"/>
            <a:r>
              <a:rPr lang="es-ES" dirty="0" smtClean="0"/>
              <a:t>Apocalipsis 19:9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7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a considerar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Hasta un 65% de la rotación no deseada es resultado de la insatisfacción laboral que se presenta en </a:t>
            </a:r>
            <a:r>
              <a:rPr lang="es-ES_tradnl" sz="3200" b="1" i="1" dirty="0" smtClean="0"/>
              <a:t>empleados frustrados </a:t>
            </a:r>
            <a:r>
              <a:rPr lang="es-ES_tradnl" sz="3200" dirty="0" smtClean="0"/>
              <a:t>contratados en puestos que nada tienen que ver  con ellos.</a:t>
            </a:r>
          </a:p>
        </p:txBody>
      </p:sp>
      <p:pic>
        <p:nvPicPr>
          <p:cNvPr id="16386" name="Picture 2" descr="http://gmcrh.mx/wp-content/uploads/2013/06/Sin-t%C3%ADtul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6312"/>
            <a:ext cx="4514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no todos están dispuestos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“El </a:t>
            </a:r>
            <a:r>
              <a:rPr lang="es-ES" sz="2800" dirty="0"/>
              <a:t>reino de los cielos es semejante a un rey que hizo fiesta de bodas a su </a:t>
            </a:r>
            <a:r>
              <a:rPr lang="es-ES" sz="2800" dirty="0" smtClean="0"/>
              <a:t>hijo; y </a:t>
            </a:r>
            <a:r>
              <a:rPr lang="es-ES" sz="2800" dirty="0"/>
              <a:t>envió a sus siervos a llamar a los convidados a las bodas; </a:t>
            </a:r>
            <a:r>
              <a:rPr lang="es-ES" sz="2800" b="1" i="1" dirty="0"/>
              <a:t>mas éstos no quisieron </a:t>
            </a:r>
            <a:r>
              <a:rPr lang="es-ES" sz="2800" b="1" i="1" dirty="0" smtClean="0"/>
              <a:t>venir.</a:t>
            </a:r>
            <a:r>
              <a:rPr lang="es-ES" sz="2800" dirty="0" smtClean="0"/>
              <a:t> Volvió </a:t>
            </a:r>
            <a:r>
              <a:rPr lang="es-ES" sz="2800" dirty="0"/>
              <a:t>a enviar otros siervos, diciendo: Decid a los convidados: He aquí, he preparado mi comida; mis toros y animales engordados han sido muertos, y todo está dispuesto; venid a las </a:t>
            </a:r>
            <a:r>
              <a:rPr lang="es-ES" sz="2800" dirty="0" smtClean="0"/>
              <a:t>bodas. </a:t>
            </a:r>
            <a:r>
              <a:rPr lang="es-ES" sz="2800" b="1" i="1" dirty="0" smtClean="0"/>
              <a:t>Mas </a:t>
            </a:r>
            <a:r>
              <a:rPr lang="es-ES" sz="2800" b="1" i="1" dirty="0"/>
              <a:t>ellos, sin hacer caso, se fueron, uno a su labranza, y otro a sus negocios</a:t>
            </a:r>
            <a:r>
              <a:rPr lang="es-ES" sz="2800" b="1" i="1" dirty="0" smtClean="0"/>
              <a:t>;”</a:t>
            </a:r>
          </a:p>
          <a:p>
            <a:pPr lvl="1"/>
            <a:r>
              <a:rPr lang="es-ES" dirty="0" smtClean="0"/>
              <a:t>Mateo 22:2-5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44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“Entonces </a:t>
            </a:r>
            <a:r>
              <a:rPr lang="es-ES" sz="2800" dirty="0"/>
              <a:t>dijo a sus siervos: Las bodas a la verdad están preparadas; </a:t>
            </a:r>
            <a:r>
              <a:rPr lang="es-ES" sz="2800" b="1" i="1" dirty="0"/>
              <a:t>mas los que fueron convidados no eran </a:t>
            </a:r>
            <a:r>
              <a:rPr lang="es-ES" sz="2800" b="1" i="1" dirty="0" smtClean="0"/>
              <a:t>dignos</a:t>
            </a:r>
            <a:r>
              <a:rPr lang="es-ES" sz="2800" dirty="0" smtClean="0"/>
              <a:t>. Id</a:t>
            </a:r>
            <a:r>
              <a:rPr lang="es-ES" sz="2800" dirty="0"/>
              <a:t>, pues, a las salidas de los caminos, y llamad a las bodas a cuantos </a:t>
            </a:r>
            <a:r>
              <a:rPr lang="es-ES" sz="2800" dirty="0" smtClean="0"/>
              <a:t>halléis. Y </a:t>
            </a:r>
            <a:r>
              <a:rPr lang="es-ES" sz="2800" dirty="0"/>
              <a:t>saliendo los siervos por los caminos, juntaron a todos los que hallaron, </a:t>
            </a:r>
            <a:r>
              <a:rPr lang="es-ES" sz="2800" b="1" i="1" dirty="0"/>
              <a:t>juntamente malos y buenos</a:t>
            </a:r>
            <a:r>
              <a:rPr lang="es-ES" sz="2800" dirty="0"/>
              <a:t>; y las bodas </a:t>
            </a:r>
            <a:r>
              <a:rPr lang="es-ES" sz="2800" b="1" i="1" dirty="0"/>
              <a:t>fueron llenas </a:t>
            </a:r>
            <a:r>
              <a:rPr lang="es-ES" sz="2800" dirty="0"/>
              <a:t>de convidados</a:t>
            </a:r>
            <a:r>
              <a:rPr lang="es-ES" sz="2800" dirty="0" smtClean="0"/>
              <a:t>.”</a:t>
            </a:r>
          </a:p>
          <a:p>
            <a:pPr lvl="1"/>
            <a:r>
              <a:rPr lang="es-ES" sz="2500" dirty="0" smtClean="0"/>
              <a:t>Mateo 22:8-10</a:t>
            </a:r>
            <a:endParaRPr lang="es-E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algunos no están vestidos de boda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2800" dirty="0" smtClean="0"/>
              <a:t>“Y entró el rey para ver a los convidados, y vio allí a un hombre que </a:t>
            </a:r>
            <a:r>
              <a:rPr lang="es-SV" sz="2800" b="1" i="1" dirty="0" smtClean="0"/>
              <a:t>no estaba vestido de boda</a:t>
            </a:r>
            <a:r>
              <a:rPr lang="es-SV" sz="2800" dirty="0" smtClean="0"/>
              <a:t>. Y le dijo: Amigo, ¿</a:t>
            </a:r>
            <a:r>
              <a:rPr lang="es-SV" sz="2800" b="1" i="1" dirty="0" smtClean="0"/>
              <a:t>cómo entraste aquí</a:t>
            </a:r>
            <a:r>
              <a:rPr lang="es-SV" sz="2800" dirty="0" smtClean="0"/>
              <a:t>, sin estar vestido de boda?. Mas él enmudeció…Porque muchos son llamados, y pocos escogidos”.</a:t>
            </a:r>
          </a:p>
          <a:p>
            <a:pPr lvl="1"/>
            <a:r>
              <a:rPr lang="es-SV" dirty="0" smtClean="0"/>
              <a:t>Mateo 22:11-14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80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¿Desea usted prepararse para entrar a  las bodas del Cordero?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5" y="2204864"/>
            <a:ext cx="7886700" cy="4351337"/>
          </a:xfrm>
        </p:spPr>
        <p:txBody>
          <a:bodyPr/>
          <a:lstStyle/>
          <a:p>
            <a:r>
              <a:rPr lang="es-ES" sz="3200" dirty="0" smtClean="0"/>
              <a:t>“Entonces </a:t>
            </a:r>
            <a:r>
              <a:rPr lang="es-ES" sz="3200" dirty="0"/>
              <a:t>uno de los ancianos habló, diciéndome: Estos que están </a:t>
            </a:r>
            <a:r>
              <a:rPr lang="es-ES" sz="3200" b="1" i="1" dirty="0"/>
              <a:t>vestidos de ropas blancas</a:t>
            </a:r>
            <a:r>
              <a:rPr lang="es-ES" sz="3200" dirty="0"/>
              <a:t>, ¿quiénes son, y de dónde han </a:t>
            </a:r>
            <a:r>
              <a:rPr lang="es-ES" sz="3200" dirty="0" smtClean="0"/>
              <a:t>venido? Yo </a:t>
            </a:r>
            <a:r>
              <a:rPr lang="es-ES" sz="3200" dirty="0"/>
              <a:t>le dije: Señor, tú lo sabes. Y él me dijo: Estos son los que han salido de la gran tribulación, y </a:t>
            </a:r>
            <a:r>
              <a:rPr lang="es-ES" sz="3200" b="1" i="1" dirty="0"/>
              <a:t>han lavado sus ropas, y las han emblanquecido en la sangre del Cordero</a:t>
            </a:r>
            <a:r>
              <a:rPr lang="es-ES" sz="3200" b="1" i="1" dirty="0" smtClean="0"/>
              <a:t>.”</a:t>
            </a:r>
            <a:endParaRPr lang="es-ES" sz="3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8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deserción de los discípulos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Al oírlas, </a:t>
            </a:r>
            <a:r>
              <a:rPr lang="es-ES" sz="3200" b="1" i="1" dirty="0"/>
              <a:t>muchos de sus discípulos dijeron: Dura es esta palabra</a:t>
            </a:r>
            <a:r>
              <a:rPr lang="es-ES" sz="3200" dirty="0"/>
              <a:t>; ¿quién la puede oír</a:t>
            </a:r>
            <a:r>
              <a:rPr lang="es-ES" sz="3200" dirty="0" smtClean="0"/>
              <a:t>? </a:t>
            </a:r>
            <a:r>
              <a:rPr lang="es-ES" sz="3200" dirty="0"/>
              <a:t>Sabiendo Jesús en sí mismo que sus discípulos murmuraban de esto, les dijo: ¿Esto os ofende</a:t>
            </a:r>
            <a:r>
              <a:rPr lang="es-ES" sz="3200" dirty="0" smtClean="0"/>
              <a:t>?... </a:t>
            </a:r>
            <a:r>
              <a:rPr lang="es-ES" sz="3200" dirty="0"/>
              <a:t>Porque Jesús sabía desde el principio quiénes eran los que no creían, y quién le había de </a:t>
            </a:r>
            <a:r>
              <a:rPr lang="es-ES" sz="3200" dirty="0" smtClean="0"/>
              <a:t>entregar….</a:t>
            </a:r>
            <a:r>
              <a:rPr lang="es-ES" sz="3200" b="1" i="1" dirty="0" smtClean="0"/>
              <a:t>Desde </a:t>
            </a:r>
            <a:r>
              <a:rPr lang="es-ES" sz="3200" b="1" i="1" dirty="0"/>
              <a:t>entonces muchos de sus discípulos volvieron atrás, y ya no andaban con él.</a:t>
            </a:r>
          </a:p>
          <a:p>
            <a:pPr lvl="1"/>
            <a:r>
              <a:rPr lang="es-SV" dirty="0" smtClean="0"/>
              <a:t>Juan 6:64-66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Errores en la selección de personal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P</a:t>
            </a:r>
            <a:r>
              <a:rPr lang="es-SV" sz="3200" dirty="0" smtClean="0"/>
              <a:t>or amistad</a:t>
            </a:r>
          </a:p>
          <a:p>
            <a:r>
              <a:rPr lang="es-SV" sz="3200" dirty="0"/>
              <a:t>P</a:t>
            </a:r>
            <a:r>
              <a:rPr lang="es-SV" sz="3200" dirty="0" smtClean="0"/>
              <a:t>or compromiso</a:t>
            </a:r>
          </a:p>
          <a:p>
            <a:r>
              <a:rPr lang="es-SV" sz="3200" dirty="0"/>
              <a:t>P</a:t>
            </a:r>
            <a:r>
              <a:rPr lang="es-SV" sz="3200" dirty="0" smtClean="0"/>
              <a:t>or urgencia</a:t>
            </a:r>
          </a:p>
          <a:p>
            <a:r>
              <a:rPr lang="es-SV" sz="3200" dirty="0"/>
              <a:t>P</a:t>
            </a:r>
            <a:r>
              <a:rPr lang="es-SV" sz="3200" dirty="0" smtClean="0"/>
              <a:t>or ser referido</a:t>
            </a:r>
          </a:p>
          <a:p>
            <a:r>
              <a:rPr lang="es-SV" sz="3200" dirty="0"/>
              <a:t>P</a:t>
            </a:r>
            <a:r>
              <a:rPr lang="es-SV" sz="3200" dirty="0" smtClean="0"/>
              <a:t>or imposición</a:t>
            </a:r>
          </a:p>
          <a:p>
            <a:r>
              <a:rPr lang="es-SV" sz="3200" dirty="0" smtClean="0"/>
              <a:t>Por que va a la iglesia</a:t>
            </a:r>
          </a:p>
          <a:p>
            <a:r>
              <a:rPr lang="es-SV" sz="3200" dirty="0"/>
              <a:t>P</a:t>
            </a:r>
            <a:r>
              <a:rPr lang="es-SV" sz="3200" dirty="0" smtClean="0"/>
              <a:t>or apariencia.</a:t>
            </a:r>
          </a:p>
        </p:txBody>
      </p:sp>
      <p:pic>
        <p:nvPicPr>
          <p:cNvPr id="15362" name="Picture 2" descr="http://www.iris-integra.net/wp-content/uploads/2014/06/11-pasos-para-encontrar-el-candidato-ideal-para-tu-empres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92770"/>
            <a:ext cx="3886200" cy="31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8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nos dice La Biblia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“Y </a:t>
            </a:r>
            <a:r>
              <a:rPr lang="es-ES" sz="3200" dirty="0"/>
              <a:t>Jehová respondió a Samuel: </a:t>
            </a:r>
            <a:r>
              <a:rPr lang="es-ES" sz="3200" b="1" i="1" dirty="0"/>
              <a:t>No mires a su parecer,</a:t>
            </a:r>
            <a:r>
              <a:rPr lang="es-ES" sz="3200" dirty="0"/>
              <a:t> ni a lo grande de su estatura, porque yo lo desecho; porque Jehová no mira lo que mira el hombre; </a:t>
            </a:r>
            <a:r>
              <a:rPr lang="es-ES" sz="3200" b="1" i="1" dirty="0"/>
              <a:t>pues el hombre mira lo que está delante de sus ojos</a:t>
            </a:r>
            <a:r>
              <a:rPr lang="es-ES" sz="3200" dirty="0"/>
              <a:t>, pero Jehová mira el corazón</a:t>
            </a:r>
            <a:r>
              <a:rPr lang="es-ES" sz="3200" dirty="0" smtClean="0"/>
              <a:t>.”</a:t>
            </a:r>
          </a:p>
          <a:p>
            <a:pPr lvl="1"/>
            <a:r>
              <a:rPr lang="es-ES" sz="2900" dirty="0" smtClean="0"/>
              <a:t>1 Samuel 16:7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42762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imparcialidad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“No </a:t>
            </a:r>
            <a:r>
              <a:rPr lang="es-ES" sz="3200" dirty="0"/>
              <a:t>harás injusticia en el juicio, ni favoreciendo al pobre ni complaciendo al grande; con justicia juzgarás a tu prójimo</a:t>
            </a:r>
            <a:r>
              <a:rPr lang="es-ES" sz="3200" dirty="0" smtClean="0"/>
              <a:t>.”</a:t>
            </a:r>
          </a:p>
          <a:p>
            <a:pPr lvl="1"/>
            <a:r>
              <a:rPr lang="es-ES" sz="2500" dirty="0" smtClean="0"/>
              <a:t>Levítico 19:15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87563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1653</TotalTime>
  <Words>2429</Words>
  <Application>Microsoft Office PowerPoint</Application>
  <PresentationFormat>On-screen Show (4:3)</PresentationFormat>
  <Paragraphs>288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Calibri</vt:lpstr>
      <vt:lpstr>Calibri Light</vt:lpstr>
      <vt:lpstr>Wingdings 2</vt:lpstr>
      <vt:lpstr>HDOfficeLightV0</vt:lpstr>
      <vt:lpstr>1_HDOfficeLightV0</vt:lpstr>
      <vt:lpstr>Técnicas Prácticas  de Selección de Personal</vt:lpstr>
      <vt:lpstr>La Selección de Personal</vt:lpstr>
      <vt:lpstr>La Importancia de la Selección del Personal </vt:lpstr>
      <vt:lpstr>Jesús y la selección de los doce</vt:lpstr>
      <vt:lpstr>Datos a considerar</vt:lpstr>
      <vt:lpstr>La deserción de los discípulos</vt:lpstr>
      <vt:lpstr>Errores en la selección de personal</vt:lpstr>
      <vt:lpstr>Lo que nos dice La Biblia</vt:lpstr>
      <vt:lpstr>Con imparcialidad</vt:lpstr>
      <vt:lpstr>Entendiendo los costos del Recurso Humano</vt:lpstr>
      <vt:lpstr>Datos a considerar</vt:lpstr>
      <vt:lpstr>Hechos a considerar</vt:lpstr>
      <vt:lpstr>Caso Global Imaging</vt:lpstr>
      <vt:lpstr>Entendiendo los Costos… </vt:lpstr>
      <vt:lpstr>Pasos Previos a la Selección </vt:lpstr>
      <vt:lpstr>Ejemplo: Vendedor</vt:lpstr>
      <vt:lpstr>Ejemplo: Vendedor</vt:lpstr>
      <vt:lpstr>Ejemplo: Vendedor </vt:lpstr>
      <vt:lpstr>Ejemplo: Vendedor </vt:lpstr>
      <vt:lpstr>Caso Bíblico: El Obispado</vt:lpstr>
      <vt:lpstr>Caso Bíblico: El Obispado</vt:lpstr>
      <vt:lpstr>Selección por Observación: un caso Bíblico.</vt:lpstr>
      <vt:lpstr>Sugerencia</vt:lpstr>
      <vt:lpstr>Fases del proceso de Selección</vt:lpstr>
      <vt:lpstr>Fases del proceso de selección</vt:lpstr>
      <vt:lpstr> Tips para el filtro de solicitudes</vt:lpstr>
      <vt:lpstr>Un ejemplo Bíblico: Dios y Gedeón</vt:lpstr>
      <vt:lpstr>Un ejemplo Bíblico </vt:lpstr>
      <vt:lpstr>La Entrevista</vt:lpstr>
      <vt:lpstr>Objetivos de la Entrevista</vt:lpstr>
      <vt:lpstr>PowerPoint Presentation</vt:lpstr>
      <vt:lpstr>Objetivos de la Entrevista</vt:lpstr>
      <vt:lpstr>Preguntas Abiertas: Relaciones interpersonales</vt:lpstr>
      <vt:lpstr>Preguntas Abiertas: Círculo de Influencia</vt:lpstr>
      <vt:lpstr>Preguntas Abiertas: Laboriosidad</vt:lpstr>
      <vt:lpstr>Preguntas Abiertas: Responsabilidad y Autoimagen</vt:lpstr>
      <vt:lpstr>Preguntas Hipotéticas: Habilidades y Actitudes</vt:lpstr>
      <vt:lpstr>Preguntas Hipotéticas: Valores</vt:lpstr>
      <vt:lpstr>Preguntas cerradas</vt:lpstr>
      <vt:lpstr>Pruebas Psicológicas: DISC</vt:lpstr>
      <vt:lpstr>Buscar hechos concretos de comportamiento fuera del ambiente de oficina.</vt:lpstr>
      <vt:lpstr>Seleccionar la mejor terna de candidatos</vt:lpstr>
      <vt:lpstr>Negociar con candidatos</vt:lpstr>
      <vt:lpstr>Sugerencia</vt:lpstr>
      <vt:lpstr>Recomendación final: Pida a Dios Sabiduría</vt:lpstr>
      <vt:lpstr>Solo Dios es la Fuente </vt:lpstr>
      <vt:lpstr>PowerPoint Presentation</vt:lpstr>
      <vt:lpstr>Dios también está reclutando: para su reino</vt:lpstr>
      <vt:lpstr>E invitando a las bodas del Cordero </vt:lpstr>
      <vt:lpstr>Pero no todos están dispuestos</vt:lpstr>
      <vt:lpstr> </vt:lpstr>
      <vt:lpstr>Y algunos no están vestidos de boda</vt:lpstr>
      <vt:lpstr>¿Desea usted prepararse para entrar a  las bodas del Cordero?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Reclutar, Seleccionar y Contratar Personal</dc:title>
  <dc:creator>Karla de Hasbun</dc:creator>
  <cp:lastModifiedBy>Guillermo Hasbun</cp:lastModifiedBy>
  <cp:revision>112</cp:revision>
  <cp:lastPrinted>2016-05-20T07:33:43Z</cp:lastPrinted>
  <dcterms:created xsi:type="dcterms:W3CDTF">2012-04-10T00:32:05Z</dcterms:created>
  <dcterms:modified xsi:type="dcterms:W3CDTF">2016-05-20T14:02:08Z</dcterms:modified>
</cp:coreProperties>
</file>