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7" r:id="rId5"/>
    <p:sldId id="300" r:id="rId6"/>
    <p:sldId id="258" r:id="rId7"/>
    <p:sldId id="259" r:id="rId8"/>
    <p:sldId id="262" r:id="rId9"/>
    <p:sldId id="264" r:id="rId10"/>
    <p:sldId id="314" r:id="rId11"/>
    <p:sldId id="266" r:id="rId12"/>
    <p:sldId id="271" r:id="rId13"/>
    <p:sldId id="272" r:id="rId14"/>
    <p:sldId id="290" r:id="rId15"/>
    <p:sldId id="291" r:id="rId16"/>
    <p:sldId id="275" r:id="rId17"/>
    <p:sldId id="305" r:id="rId18"/>
    <p:sldId id="313" r:id="rId19"/>
    <p:sldId id="303" r:id="rId20"/>
    <p:sldId id="302" r:id="rId21"/>
    <p:sldId id="307" r:id="rId22"/>
    <p:sldId id="306" r:id="rId23"/>
    <p:sldId id="308" r:id="rId24"/>
    <p:sldId id="315" r:id="rId25"/>
  </p:sldIdLst>
  <p:sldSz cx="11522075" cy="6858000"/>
  <p:notesSz cx="9223375" cy="7010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go Castillo" initials="HC" lastIdx="1" clrIdx="0">
    <p:extLst>
      <p:ext uri="{19B8F6BF-5375-455C-9EA6-DF929625EA0E}">
        <p15:presenceInfo xmlns:p15="http://schemas.microsoft.com/office/powerpoint/2012/main" userId="S-1-5-21-151147892-404053376-1012880758-1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9" autoAdjust="0"/>
    <p:restoredTop sz="95179" autoAdjust="0"/>
  </p:normalViewPr>
  <p:slideViewPr>
    <p:cSldViewPr showGuides="1">
      <p:cViewPr varScale="1">
        <p:scale>
          <a:sx n="79" d="100"/>
          <a:sy n="79" d="100"/>
        </p:scale>
        <p:origin x="78" y="24"/>
      </p:cViewPr>
      <p:guideLst>
        <p:guide orient="horz" pos="2160"/>
        <p:guide pos="3629"/>
      </p:guideLst>
    </p:cSldViewPr>
  </p:slideViewPr>
  <p:outlineViewPr>
    <p:cViewPr>
      <p:scale>
        <a:sx n="33" d="100"/>
        <a:sy n="33" d="100"/>
      </p:scale>
      <p:origin x="0" y="-1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23657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0309D-D8E4-436E-8B16-6BD6FDCEF47A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23657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F566A-0049-47B4-A881-716E08DD391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29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3657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70FCA-1C97-4C03-8598-08B17C453D84}" type="datetimeFigureOut">
              <a:rPr lang="es-SV" smtClean="0"/>
              <a:t>14/05/2016</a:t>
            </a:fld>
            <a:endParaRPr lang="es-S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1888" y="525463"/>
            <a:ext cx="4419600" cy="2630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173" y="3330242"/>
            <a:ext cx="7377029" cy="315407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3657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C9699-C458-421C-BA52-8738F1BCA085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563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7520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54878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813795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53828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67241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35687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972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22853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78453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7367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3168749" y="2708920"/>
            <a:ext cx="8088456" cy="490066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s-SV" dirty="0" smtClean="0"/>
              <a:t>TITULO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-1" y="6453336"/>
            <a:ext cx="11522075" cy="404664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  <p:sp>
        <p:nvSpPr>
          <p:cNvPr id="10" name="Flowchart: Document 9"/>
          <p:cNvSpPr/>
          <p:nvPr userDrawn="1"/>
        </p:nvSpPr>
        <p:spPr>
          <a:xfrm>
            <a:off x="-1" y="2420888"/>
            <a:ext cx="2808709" cy="1196752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393700" dist="482600" dir="16200000">
              <a:schemeClr val="tx2">
                <a:lumMod val="75000"/>
                <a:alpha val="32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25344"/>
            <a:ext cx="1152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Arial Narrow" pitchFamily="34" charset="0"/>
              </a:rPr>
              <a:t>IGLESIA CRISTIANA JOSUE					CONFERENCIAS</a:t>
            </a:r>
            <a:r>
              <a:rPr lang="es-SV" b="1" baseline="0" dirty="0" smtClean="0">
                <a:latin typeface="Arial Narrow" pitchFamily="34" charset="0"/>
              </a:rPr>
              <a:t>: LA BIBLIA Y LOS NEGOCIOS</a:t>
            </a:r>
            <a:endParaRPr lang="es-SV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700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-1" y="6453336"/>
            <a:ext cx="11522075" cy="404664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25344"/>
            <a:ext cx="1152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Arial Narrow" pitchFamily="34" charset="0"/>
              </a:rPr>
              <a:t>IGLESIA CRISTIANA JOSUE					CONFERENCIAS</a:t>
            </a:r>
            <a:r>
              <a:rPr lang="es-SV" b="1" baseline="0" dirty="0" smtClean="0">
                <a:latin typeface="Arial Narrow" pitchFamily="34" charset="0"/>
              </a:rPr>
              <a:t>: LA BIBLIA Y LOS NEGOCIOS</a:t>
            </a:r>
            <a:endParaRPr lang="es-SV" b="1" dirty="0">
              <a:latin typeface="Arial Narrow" pitchFamily="34" charset="0"/>
            </a:endParaRPr>
          </a:p>
        </p:txBody>
      </p:sp>
      <p:sp>
        <p:nvSpPr>
          <p:cNvPr id="7" name="5 Marcador de número de diapositiva"/>
          <p:cNvSpPr txBox="1">
            <a:spLocks/>
          </p:cNvSpPr>
          <p:nvPr userDrawn="1"/>
        </p:nvSpPr>
        <p:spPr>
          <a:xfrm>
            <a:off x="0" y="0"/>
            <a:ext cx="5689030" cy="40466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  <p:sp>
        <p:nvSpPr>
          <p:cNvPr id="8" name="5 Marcador de número de diapositiva"/>
          <p:cNvSpPr txBox="1">
            <a:spLocks/>
          </p:cNvSpPr>
          <p:nvPr userDrawn="1"/>
        </p:nvSpPr>
        <p:spPr>
          <a:xfrm>
            <a:off x="5756149" y="0"/>
            <a:ext cx="5689030" cy="404664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413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84B9-7F13-48A2-8365-4AA4CFC28833}" type="datetimeFigureOut">
              <a:rPr lang="es-SV" smtClean="0"/>
              <a:pPr/>
              <a:t>14/05/2016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57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84B9-7F13-48A2-8365-4AA4CFC28833}" type="datetimeFigureOut">
              <a:rPr lang="es-SV" smtClean="0"/>
              <a:pPr/>
              <a:t>14/05/2016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874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76105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6105" y="1600202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76104" y="6356352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84B9-7F13-48A2-8365-4AA4CFC28833}" type="datetimeFigureOut">
              <a:rPr lang="es-SV" smtClean="0"/>
              <a:pPr/>
              <a:t>14/05/2016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936709" y="6356352"/>
            <a:ext cx="3648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57488" y="6356352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151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2" r:id="rId3"/>
    <p:sldLayoutId id="2147483661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5149" y="2708920"/>
            <a:ext cx="8736528" cy="490066"/>
          </a:xfrm>
        </p:spPr>
        <p:txBody>
          <a:bodyPr/>
          <a:lstStyle/>
          <a:p>
            <a:r>
              <a:rPr lang="es-ES" sz="4000" dirty="0" smtClean="0"/>
              <a:t>“</a:t>
            </a:r>
            <a:r>
              <a:rPr lang="es-ES" sz="4000" u="sng" dirty="0" smtClean="0"/>
              <a:t>Principios </a:t>
            </a:r>
            <a:r>
              <a:rPr lang="es-ES" sz="4000" u="sng" dirty="0"/>
              <a:t>D</a:t>
            </a:r>
            <a:r>
              <a:rPr lang="es-ES" sz="4000" u="sng" dirty="0" smtClean="0"/>
              <a:t>e </a:t>
            </a:r>
            <a:r>
              <a:rPr lang="es-ES" sz="4000" u="sng" dirty="0"/>
              <a:t>Administración </a:t>
            </a:r>
            <a:r>
              <a:rPr lang="es-ES" sz="4000" u="sng" dirty="0" smtClean="0"/>
              <a:t>Financiera </a:t>
            </a:r>
            <a:r>
              <a:rPr lang="es-ES" sz="4000" u="sng" dirty="0"/>
              <a:t>a </a:t>
            </a:r>
            <a:r>
              <a:rPr lang="es-ES" sz="4000" u="sng" dirty="0" smtClean="0"/>
              <a:t>Inculcar </a:t>
            </a:r>
            <a:r>
              <a:rPr lang="es-ES" sz="4000" u="sng" dirty="0"/>
              <a:t>a los </a:t>
            </a:r>
            <a:r>
              <a:rPr lang="es-ES" sz="4000" u="sng" dirty="0"/>
              <a:t>H</a:t>
            </a:r>
            <a:r>
              <a:rPr lang="es-ES" sz="4000" u="sng" dirty="0" smtClean="0"/>
              <a:t>ijos”</a:t>
            </a:r>
            <a:br>
              <a:rPr lang="es-ES" sz="4000" u="sng" dirty="0" smtClean="0"/>
            </a:br>
            <a:r>
              <a:rPr lang="es-ES" sz="4000" u="sng" dirty="0" smtClean="0"/>
              <a:t>20-05-16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TextBox 4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6064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61037" y="260648"/>
            <a:ext cx="8088456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AHORRO E INVERSION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0437" y="1310918"/>
            <a:ext cx="6984181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LA COSTUMBRE Y CONSTANCIA EN EL AHORRO SE APRENDE EN CASA:</a:t>
            </a:r>
          </a:p>
          <a:p>
            <a:pPr marL="742950" indent="-742950" algn="just">
              <a:buAutoNum type="alphaUcParenR"/>
            </a:pPr>
            <a:r>
              <a:rPr lang="es-ES" sz="3600" dirty="0" smtClean="0"/>
              <a:t>EJEMPLO DE CONDUCTA</a:t>
            </a:r>
          </a:p>
          <a:p>
            <a:pPr marL="742950" indent="-742950" algn="just">
              <a:buAutoNum type="alphaUcParenR"/>
            </a:pPr>
            <a:r>
              <a:rPr lang="es-ES" sz="3600" dirty="0" smtClean="0"/>
              <a:t>ENSEÑANZA VERBAL</a:t>
            </a:r>
          </a:p>
          <a:p>
            <a:pPr marL="742950" indent="-742950" algn="just">
              <a:buAutoNum type="alphaUcParenR"/>
            </a:pPr>
            <a:r>
              <a:rPr lang="es-ES" sz="3600" dirty="0" smtClean="0"/>
              <a:t>MEDIANTE PRACTICAS EN EL HOGAR</a:t>
            </a:r>
            <a:endParaRPr lang="en-US" sz="3600" dirty="0"/>
          </a:p>
        </p:txBody>
      </p:sp>
      <p:pic>
        <p:nvPicPr>
          <p:cNvPr id="1026" name="Picture 2" descr="https://encrypted-tbn1.gstatic.com/images?q=tbn:ANd9GcRYG6mrixUfKzbwBSZoGvfE85gWyPXzpVMtD6emBmxfn9A4E5a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315" y="980728"/>
            <a:ext cx="22479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137301" y="3504500"/>
            <a:ext cx="3096344" cy="267765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PELIGRO</a:t>
            </a:r>
          </a:p>
          <a:p>
            <a:pPr algn="ctr"/>
            <a:r>
              <a:rPr lang="es-ES" sz="2400" b="1" dirty="0" smtClean="0">
                <a:solidFill>
                  <a:srgbClr val="FFFF00"/>
                </a:solidFill>
              </a:rPr>
              <a:t>SI SU HIJO VIVE EN UN ENTORNO ENDEUDADO, APRENDERA ESO COMO FORMA DE VIDA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1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AHORRO E INVERSION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08509" y="2780928"/>
            <a:ext cx="352839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ENSEÑAR AL HIJO: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5705831" y="1596806"/>
            <a:ext cx="4248472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USO DE TARJETA DE CREDITO COMO MEDIO DE FINANCIAMIENTO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89029" y="2780928"/>
            <a:ext cx="4248472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SOBRIEDAD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3855" y="3968769"/>
            <a:ext cx="4248472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MANTENER UNA VIDA ESPARTANA EN UN ENTORNO CONSUMISTA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83855" y="5207134"/>
            <a:ext cx="4248472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BUSCAR LA LLENURA DE LA PRESENCIA DE DIOS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01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201197" y="3459925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INICO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AHORRO E INVERSION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026" name="Picture 2" descr="http://study.com/cimages/multimages/16/exponential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37" y="433673"/>
            <a:ext cx="5248275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36501" y="4293096"/>
            <a:ext cx="439248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</a:rPr>
              <a:t>CRECIMIENTO PATRIMONIAL MEDIANTE EL AHORRO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www.itl.nist.gov/div898/handbook/eda/section3/gif/expisurv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093" y="1196752"/>
            <a:ext cx="4320480" cy="240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265093" y="4251094"/>
            <a:ext cx="439248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</a:rPr>
              <a:t>DECRECIMIENTO PATRIMONIAL MEDIANTE EL ENDEUDAMIENTO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4757" y="487025"/>
            <a:ext cx="94330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7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-30301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SV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0437" y="776943"/>
            <a:ext cx="698418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LA PLANIFICACION FINANCIERA DEBE CONSTAR DE TRES ELEMENTOS:</a:t>
            </a:r>
          </a:p>
          <a:p>
            <a:pPr algn="just"/>
            <a:endParaRPr lang="es-ES" sz="36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 smtClean="0"/>
              <a:t>OBJETIVOS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 smtClean="0"/>
              <a:t>SISTEMATIZACION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 smtClean="0"/>
              <a:t>DISCIPLINA EN EJECUCION</a:t>
            </a:r>
            <a:endParaRPr lang="es-ES" sz="3600" dirty="0"/>
          </a:p>
          <a:p>
            <a:pPr algn="just"/>
            <a:endParaRPr lang="en-US" sz="3600" dirty="0"/>
          </a:p>
        </p:txBody>
      </p:sp>
      <p:sp>
        <p:nvSpPr>
          <p:cNvPr id="13" name="Rectangle 12"/>
          <p:cNvSpPr/>
          <p:nvPr/>
        </p:nvSpPr>
        <p:spPr>
          <a:xfrm>
            <a:off x="7444453" y="825470"/>
            <a:ext cx="3817019" cy="40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OBJETIVOS: QUE DESEO LOGRAR?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44452" y="2556042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SISTEMATIZACION: CUANTO AHORRO Y EN QUE LO INVIERTO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444454" y="4540693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DISCIPLINA: PRESUPUESTO Y SEGUIMIENTO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425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05053" y="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SV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0437" y="597229"/>
            <a:ext cx="6984181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MUCHOS HOGARES EXPERIMENTAN PERMANENTES DESAJUSTES POR FALTA DE PLANIFICACION. GRAN PARTE DE LOS HOGARES NO CUENTAN CON UN PRESUPUESTO MENSUAL.</a:t>
            </a:r>
          </a:p>
          <a:p>
            <a:pPr algn="just"/>
            <a:r>
              <a:rPr lang="es-ES" sz="3600" dirty="0" smtClean="0"/>
              <a:t>EN EL HOGAR, LA PLANIFICACION FINANCIERA SE ENSEÑA MEDIANTE EL AHORRO PARA ADQUIRIR LO QUE SE DESEA</a:t>
            </a:r>
            <a:endParaRPr lang="en-US" sz="3600" dirty="0"/>
          </a:p>
        </p:txBody>
      </p:sp>
      <p:pic>
        <p:nvPicPr>
          <p:cNvPr id="2050" name="Picture 2" descr="https://encrypted-tbn2.gstatic.com/images?q=tbn:ANd9GcRyFULwvi7Vd5WcgXZUMaEJwaSky8BXxXLH3m9CfAv1jf1u-fs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032" y="490066"/>
            <a:ext cx="199072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wn Arrow 2"/>
          <p:cNvSpPr/>
          <p:nvPr/>
        </p:nvSpPr>
        <p:spPr>
          <a:xfrm>
            <a:off x="8954138" y="3058718"/>
            <a:ext cx="720080" cy="807704"/>
          </a:xfrm>
          <a:prstGeom prst="downArrow">
            <a:avLst/>
          </a:prstGeom>
          <a:solidFill>
            <a:schemeClr val="bg1"/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https://encrypted-tbn0.gstatic.com/images?q=tbn:ANd9GcQc1oMgNFto8KyYNuD4gOr6zyUksH490NEZuKc9iw7e6KgyQZyh6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915" y="4094987"/>
            <a:ext cx="1914525" cy="214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1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84757" y="487025"/>
            <a:ext cx="94330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54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EMPRESARIALISMO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0437" y="1009320"/>
            <a:ext cx="698418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LAMENTABLEMENTE A NUESTROS HIJOS LOS EDUCAMOS CON UNA VOCACION DEPENDIENTE Y NO CON UNA VOCACION AUTONOMICA. </a:t>
            </a:r>
          </a:p>
          <a:p>
            <a:pPr algn="just"/>
            <a:r>
              <a:rPr lang="es-ES" sz="3600" dirty="0" smtClean="0"/>
              <a:t>DEBEMOS HABLARLE A NUESTROS HIJOS SOBRE LA BONDAD DEL EMPRESARIALISMO EN ALGUNA ETAPA DE SU VIDA</a:t>
            </a:r>
            <a:endParaRPr lang="en-US" sz="3600" dirty="0"/>
          </a:p>
        </p:txBody>
      </p:sp>
      <p:sp>
        <p:nvSpPr>
          <p:cNvPr id="16" name="Rectangle 15"/>
          <p:cNvSpPr/>
          <p:nvPr/>
        </p:nvSpPr>
        <p:spPr>
          <a:xfrm>
            <a:off x="7417221" y="1025525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EL EMPRESARIO ADMINISTRA SU FUTURO ECONOMICO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17221" y="2204864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EL EMPRESARIALISMO TRAE SATISFACCION PERSONAL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17221" y="3384203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EL EMPRESARIO GENERAL EMPLEO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17221" y="4638119"/>
            <a:ext cx="3817019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FF00"/>
                </a:solidFill>
              </a:rPr>
              <a:t>EL EMPRESARIO CRISTIANO ES UNA PERSONA DE FE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29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EMPRESARIALISMO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81312" y="908720"/>
            <a:ext cx="575945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sz="2200" dirty="0">
                <a:solidFill>
                  <a:srgbClr val="000000"/>
                </a:solidFill>
                <a:latin typeface="Helvetica Neue"/>
              </a:rPr>
              <a:t>Dame ahora sabiduría y ciencia, para presentarme delante de este pueblo; porque ¿quién podrá gobernar a este tu pueblo tan grande?</a:t>
            </a:r>
          </a:p>
          <a:p>
            <a:pPr algn="just"/>
            <a:r>
              <a:rPr lang="es-ES" sz="2200" dirty="0" smtClean="0">
                <a:solidFill>
                  <a:srgbClr val="000000"/>
                </a:solidFill>
                <a:latin typeface="Helvetica Neue"/>
              </a:rPr>
              <a:t>Y </a:t>
            </a:r>
            <a:r>
              <a:rPr lang="es-ES" sz="2200" dirty="0">
                <a:solidFill>
                  <a:srgbClr val="000000"/>
                </a:solidFill>
                <a:latin typeface="Helvetica Neue"/>
              </a:rPr>
              <a:t>dijo Dios a Salomón: Por cuanto hubo esto en tu corazón, y no pediste riquezas, bienes o gloria, ni la vida de los que te quieren mal, ni pediste muchos días, sino que has pedido para ti sabiduría y ciencia para gobernar a mi pueblo, sobre el cual te he puesto por </a:t>
            </a:r>
            <a:r>
              <a:rPr lang="es-ES" sz="2200" dirty="0" smtClean="0">
                <a:solidFill>
                  <a:srgbClr val="000000"/>
                </a:solidFill>
                <a:latin typeface="Helvetica Neue"/>
              </a:rPr>
              <a:t>rey, sabiduría </a:t>
            </a:r>
            <a:r>
              <a:rPr lang="es-ES" sz="2200" dirty="0">
                <a:solidFill>
                  <a:srgbClr val="000000"/>
                </a:solidFill>
                <a:latin typeface="Helvetica Neue"/>
              </a:rPr>
              <a:t>y ciencia te son </a:t>
            </a:r>
            <a:r>
              <a:rPr lang="es-ES" sz="2200" dirty="0" smtClean="0">
                <a:solidFill>
                  <a:srgbClr val="000000"/>
                </a:solidFill>
                <a:latin typeface="Helvetica Neue"/>
              </a:rPr>
              <a:t>dadas (1 CRONICAS 1:10-12)</a:t>
            </a:r>
            <a:endParaRPr lang="es-ES" sz="2200" b="0" i="0" dirty="0">
              <a:solidFill>
                <a:srgbClr val="000000"/>
              </a:solidFill>
              <a:effectLst/>
              <a:latin typeface="Helvetica Neu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1312" y="5194359"/>
            <a:ext cx="597666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VITAL: JOVEN DEBE COMPRENDER EL VALOR DE LA SABIDURIA. ESTA ES LA QUE TRAE VISION EN TODOS LOS ASPECTOS DE LA VIDA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12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415927" y="-335992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84757" y="487025"/>
            <a:ext cx="94330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67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084757" y="487025"/>
            <a:ext cx="94330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26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8177" y="210867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DIEZMO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074" name="Picture 2" descr="http://image.slidesharecdn.com/secretosparaalcanzarlavictoria1-101016034759-phpapp02/95/secretos-para-alcanzar-la-victoria-1-5-728.jpg?cb=1287201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661" y="836712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25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728177" y="210867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DIEZMO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72605" y="1064461"/>
            <a:ext cx="6984181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EL DIEZMO ES UN ELEMENTO IMPRESCINDIBLE DE LA SALUD FINANCIERA.</a:t>
            </a:r>
          </a:p>
          <a:p>
            <a:pPr algn="just"/>
            <a:r>
              <a:rPr lang="es-ES" sz="3600" dirty="0" smtClean="0"/>
              <a:t>SI NO SE APRENDE ESTA DISCIPLINA EN LA EDAD TEMPRANA, ES MUY DIFICIL ADOPTARLA DESPUES. </a:t>
            </a:r>
          </a:p>
          <a:p>
            <a:pPr algn="just"/>
            <a:r>
              <a:rPr lang="es-ES" sz="3600" dirty="0" smtClean="0"/>
              <a:t>SUS HIJOS DEBEN APRENDER EL VALOR Y EL GOZO QUE OBEDECER DIEZMANDO GENERAN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97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761037" y="188640"/>
            <a:ext cx="8088456" cy="490066"/>
          </a:xfrm>
        </p:spPr>
        <p:txBody>
          <a:bodyPr>
            <a:normAutofit fontScale="90000"/>
          </a:bodyPr>
          <a:lstStyle/>
          <a:p>
            <a:pPr algn="l"/>
            <a:r>
              <a:rPr lang="es-SV" sz="36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</a:t>
            </a:r>
            <a:r>
              <a:rPr lang="es-SV" sz="3600" b="1" dirty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600" b="1" dirty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4" name="Rectangle 3"/>
          <p:cNvSpPr/>
          <p:nvPr/>
        </p:nvSpPr>
        <p:spPr>
          <a:xfrm>
            <a:off x="504453" y="1412776"/>
            <a:ext cx="698418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>
                <a:solidFill>
                  <a:srgbClr val="000000"/>
                </a:solidFill>
              </a:rPr>
              <a:t>ADMINISTRACION FINANCIERA ES EL LA PRACTICA POR MEDIO DE LA CUAL SE ORGANIZA EL FLUJO DE EFECTIVO PERSONAL O EMPRESARIAL CON LA FINALIDAD DE ALCANZAR OBJETIVOS PATRIMONIALES PREVIAMENTE ESTABLECIDOS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812251" y="1494034"/>
            <a:ext cx="3096344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PRACTICA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19853" y="2838399"/>
            <a:ext cx="3096344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FLUJO DE EFECTIVO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9853" y="4182765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ALCANZAR OBJETIVOS PATRIMONIALES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5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4757" y="487025"/>
            <a:ext cx="94330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09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04553" y="764704"/>
            <a:ext cx="997310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/>
          </a:p>
          <a:p>
            <a:pPr marL="914400" lvl="1" indent="-457200">
              <a:buFont typeface="Wingdings" panose="05000000000000000000" pitchFamily="2" charset="2"/>
              <a:buChar char="v"/>
            </a:pPr>
            <a:endParaRPr lang="es-ES" sz="2400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761037" y="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CONOCIMIENTO Y SU VALOR</a:t>
            </a: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0437" y="776943"/>
            <a:ext cx="6984181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MULTIPLES ESTUDIOS HAN DETERMINADO QUE EL NIVEL DE INGRESOS ESTA DIRECTAMENTE RELACIONADO AL CONOCIMIENTO PRACTICO Y TECNICO. LA DIFERENCIA DE INGRESO ENTRE LOS PAISES RICOS Y LOS PAISES POBRES SE EXPLICA ABSOLUTAMENTE POR ESTE FACTOR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7812967" y="1160154"/>
            <a:ext cx="3096344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VALOR DEL CONOCIMIENTO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60774" y="2024258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RELACIONADO A NIVEL DE INGRESOS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60774" y="2904915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DIFERENCIA ECONOMICA SE EXPLICA POR CONOCIMIENTO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0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CONOCIMIENTO Y VALOR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0437" y="668571"/>
            <a:ext cx="6984181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ES IMPORTANTE DIFERENCIA ENTRE CONOCIMIENTO ECONOMICAMENTE RENTABLE Y CONOCIMIENTO MENOS UTILIZABLE.</a:t>
            </a:r>
          </a:p>
          <a:p>
            <a:pPr algn="just"/>
            <a:r>
              <a:rPr lang="es-ES" sz="3600" dirty="0" smtClean="0"/>
              <a:t>EN GENERAL, EL CONOCIMIENTO TECNICO ES EL QUE MAS REDITO PROPORCIONA EN EL LARGO PLAZO (EJ: INGENIERIAS, SISTEMAS, BIOQUIMICA)</a:t>
            </a:r>
            <a:r>
              <a:rPr lang="es-ES" sz="3600" dirty="0" smtClean="0"/>
              <a:t> 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7819500" y="3057918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VALOR DE INGENIERIAS Y PROGRAMACION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12967" y="1160154"/>
            <a:ext cx="3096344" cy="92333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CONOCIMIENTO RENTABLE VRS. CONOCIMIENTO MENOS UTILITARIO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3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" name="TextBox 5"/>
          <p:cNvSpPr txBox="1"/>
          <p:nvPr/>
        </p:nvSpPr>
        <p:spPr>
          <a:xfrm>
            <a:off x="2084757" y="487025"/>
            <a:ext cx="94330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DEFINICION DE ADMINISTRACION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1: EL CONOCIMIENTO TIENE UN VALOR ECONOMICO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2: AHORRO E INVERSION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3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PLANIFICACION FINANCIERA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4: EMPRESARIALISMO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8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8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PRINCIPIO 5: DIEZMO</a:t>
            </a:r>
            <a:endParaRPr lang="es-SV" sz="28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AGENDA</a:t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76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</a:t>
            </a:r>
            <a:endParaRPr lang="es-SV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AHORRO E INVERSION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0437" y="668571"/>
            <a:ext cx="6984181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EL AHORRO ES UN PRINCIPIO DE VIDA. NACE DE LA CONCIENCIA SOBRE:</a:t>
            </a:r>
          </a:p>
          <a:p>
            <a:pPr marL="742950" indent="-742950" algn="just">
              <a:buAutoNum type="alphaUcParenR"/>
            </a:pPr>
            <a:r>
              <a:rPr lang="es-ES" sz="3600" dirty="0" smtClean="0"/>
              <a:t>NECESIDAD DE CONTAR CON UN FONDO DE CONTINGENCIA</a:t>
            </a:r>
          </a:p>
          <a:p>
            <a:pPr marL="742950" indent="-742950" algn="just">
              <a:buAutoNum type="alphaUcParenR"/>
            </a:pPr>
            <a:r>
              <a:rPr lang="es-ES" sz="3600" dirty="0" smtClean="0"/>
              <a:t>CREAR UNA BASE PATRIMONIAL PARA INCREMENTAR PAULATINAMENTE LA CALIDAD DE VIDA PERSONAL Y FAMILIAR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7812967" y="1160154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AHORRO ES PRINCIPIO DE VIDA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12967" y="2561396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NECESIDAD DE FONDO CONTINGENCIAL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21277" y="3819933"/>
            <a:ext cx="3096344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CREACION BASE PATRIMONIAL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</a:t>
            </a:r>
            <a:endParaRPr lang="es-SV" b="1" dirty="0"/>
          </a:p>
        </p:txBody>
      </p:sp>
      <p:sp>
        <p:nvSpPr>
          <p:cNvPr id="9" name="Title 1"/>
          <p:cNvSpPr>
            <a:spLocks noGrp="1"/>
          </p:cNvSpPr>
          <p:nvPr>
            <p:ph type="title" idx="4294967295"/>
          </p:nvPr>
        </p:nvSpPr>
        <p:spPr>
          <a:xfrm>
            <a:off x="2880717" y="548680"/>
            <a:ext cx="8088456" cy="490066"/>
          </a:xfrm>
        </p:spPr>
        <p:txBody>
          <a:bodyPr>
            <a:normAutofit fontScale="90000"/>
          </a:bodyPr>
          <a:lstStyle/>
          <a:p>
            <a: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905053" y="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SV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761037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AHORRO E INVERSION</a:t>
            </a:r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0437" y="668571"/>
            <a:ext cx="6984181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/>
              <a:t>INVERSION ES LA CAPACIDAD DE ASIGNAR LOS AHORROS A AQUELLAS ACTIVIDADES QUE GENEREN EL MAXIMO REDITO POSIBLE. </a:t>
            </a:r>
            <a:r>
              <a:rPr lang="es-ES" sz="3600" dirty="0" smtClean="0"/>
              <a:t>LA CAPACIDAD DE INVERTIR ESTA DIRECTAMENTE VINCULADA AL SENTIDO COMUN Y LA BUSQUEDA CONSTANTE DE OPORTUNIDADES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7812967" y="1160154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INVERSION COMO CAPACIDAD DE ASGINAR AHORROS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2967" y="2386443"/>
            <a:ext cx="3096344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BUSQUEDA DE MAXIMIZACION DE REDITOS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80587" y="3612732"/>
            <a:ext cx="3096344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SENTIDO COMUN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7E95B0CE6C02478A17CC124694DE43" ma:contentTypeVersion="2" ma:contentTypeDescription="Crear nuevo documento." ma:contentTypeScope="" ma:versionID="440316f51f8658df41aac95674277cc3">
  <xsd:schema xmlns:xsd="http://www.w3.org/2001/XMLSchema" xmlns:xs="http://www.w3.org/2001/XMLSchema" xmlns:p="http://schemas.microsoft.com/office/2006/metadata/properties" xmlns:ns2="0cc5c8eb-bf52-40a4-ab2c-a0d36e4a0abe" targetNamespace="http://schemas.microsoft.com/office/2006/metadata/properties" ma:root="true" ma:fieldsID="8105948b687eadb94a61dc436f7b9f19" ns2:_="">
    <xsd:import namespace="0cc5c8eb-bf52-40a4-ab2c-a0d36e4a0abe"/>
    <xsd:element name="properties">
      <xsd:complexType>
        <xsd:sequence>
          <xsd:element name="documentManagement">
            <xsd:complexType>
              <xsd:all>
                <xsd:element ref="ns2:Año" minOccurs="0"/>
                <xsd:element ref="ns2:M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5c8eb-bf52-40a4-ab2c-a0d36e4a0abe" elementFormDefault="qualified">
    <xsd:import namespace="http://schemas.microsoft.com/office/2006/documentManagement/types"/>
    <xsd:import namespace="http://schemas.microsoft.com/office/infopath/2007/PartnerControls"/>
    <xsd:element name="Año" ma:index="8" nillable="true" ma:displayName="Año" ma:default="2011" ma:format="Dropdown" ma:internalName="A_x00f1_o">
      <xsd:simpleType>
        <xsd:restriction base="dms:Choice">
          <xsd:enumeration value="2008"/>
          <xsd:enumeration value="2009"/>
          <xsd:enumeration value="2010"/>
          <xsd:enumeration value="2011"/>
          <xsd:enumeration value="2012"/>
          <xsd:enumeration value="2013"/>
          <xsd:enumeration value="2014"/>
        </xsd:restriction>
      </xsd:simpleType>
    </xsd:element>
    <xsd:element name="Mes" ma:index="9" nillable="true" ma:displayName="Mes" ma:default="Enero" ma:format="Dropdown" ma:internalName="Mes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ño xmlns="0cc5c8eb-bf52-40a4-ab2c-a0d36e4a0abe">2013</Año>
    <Mes xmlns="0cc5c8eb-bf52-40a4-ab2c-a0d36e4a0abe">Mayo</Me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2F033B-68EB-4369-AA18-A365E5E355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5c8eb-bf52-40a4-ab2c-a0d36e4a0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3DC481-A712-49D4-809F-7664EEC2DCC9}">
  <ds:schemaRefs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cc5c8eb-bf52-40a4-ab2c-a0d36e4a0ab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F1805E0-F79C-4CDA-9F84-2E7D733176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10719</TotalTime>
  <Words>915</Words>
  <Application>Microsoft Office PowerPoint</Application>
  <PresentationFormat>Custom</PresentationFormat>
  <Paragraphs>185</Paragraphs>
  <Slides>21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 Unicode MS</vt:lpstr>
      <vt:lpstr>Arial</vt:lpstr>
      <vt:lpstr>Arial Narrow</vt:lpstr>
      <vt:lpstr>Calibri</vt:lpstr>
      <vt:lpstr>Helvetica Neue</vt:lpstr>
      <vt:lpstr>Wingdings</vt:lpstr>
      <vt:lpstr>Tema de Office</vt:lpstr>
      <vt:lpstr>“Principios De Administración Financiera a Inculcar a los Hijos” 20-05-16</vt:lpstr>
      <vt:lpstr>PowerPoint Presentation</vt:lpstr>
      <vt:lpstr>DEFINICION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Alexander Siliezar</dc:creator>
  <cp:lastModifiedBy>Hugo Castillo</cp:lastModifiedBy>
  <cp:revision>312</cp:revision>
  <cp:lastPrinted>2013-10-05T00:26:35Z</cp:lastPrinted>
  <dcterms:created xsi:type="dcterms:W3CDTF">2013-01-30T21:40:10Z</dcterms:created>
  <dcterms:modified xsi:type="dcterms:W3CDTF">2016-05-14T18:00:38Z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0x0101002A7E95B0CE6C02478A17CC124694DE43</vt:lpwstr>
  </property>
</Properties>
</file>