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7" r:id="rId5"/>
    <p:sldId id="300" r:id="rId6"/>
    <p:sldId id="258" r:id="rId7"/>
    <p:sldId id="259" r:id="rId8"/>
    <p:sldId id="262" r:id="rId9"/>
    <p:sldId id="264" r:id="rId10"/>
    <p:sldId id="266" r:id="rId11"/>
    <p:sldId id="271" r:id="rId12"/>
    <p:sldId id="272" r:id="rId13"/>
    <p:sldId id="290" r:id="rId14"/>
    <p:sldId id="291" r:id="rId15"/>
    <p:sldId id="314" r:id="rId16"/>
    <p:sldId id="275" r:id="rId17"/>
    <p:sldId id="305" r:id="rId18"/>
    <p:sldId id="313" r:id="rId19"/>
    <p:sldId id="303" r:id="rId20"/>
    <p:sldId id="302" r:id="rId21"/>
    <p:sldId id="307" r:id="rId22"/>
    <p:sldId id="306" r:id="rId23"/>
    <p:sldId id="308" r:id="rId24"/>
    <p:sldId id="316" r:id="rId25"/>
    <p:sldId id="319" r:id="rId26"/>
  </p:sldIdLst>
  <p:sldSz cx="11522075" cy="6858000"/>
  <p:notesSz cx="9223375" cy="7010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go Castillo" initials="HC" lastIdx="1" clrIdx="0">
    <p:extLst>
      <p:ext uri="{19B8F6BF-5375-455C-9EA6-DF929625EA0E}">
        <p15:presenceInfo xmlns:p15="http://schemas.microsoft.com/office/powerpoint/2012/main" userId="S-1-5-21-151147892-404053376-1012880758-11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E167"/>
    <a:srgbClr val="B71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5179" autoAdjust="0"/>
  </p:normalViewPr>
  <p:slideViewPr>
    <p:cSldViewPr showGuides="1">
      <p:cViewPr varScale="1">
        <p:scale>
          <a:sx n="122" d="100"/>
          <a:sy n="122" d="100"/>
        </p:scale>
        <p:origin x="1152" y="90"/>
      </p:cViewPr>
      <p:guideLst>
        <p:guide orient="horz" pos="2160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0309D-D8E4-436E-8B16-6BD6FDCEF47A}" type="datetimeFigureOut">
              <a:rPr lang="es-ES" smtClean="0"/>
              <a:pPr/>
              <a:t>13/03/2015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F566A-0049-47B4-A881-716E08DD391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29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3657" y="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70FCA-1C97-4C03-8598-08B17C453D84}" type="datetimeFigureOut">
              <a:rPr lang="es-SV" smtClean="0"/>
              <a:t>13/03/2015</a:t>
            </a:fld>
            <a:endParaRPr lang="es-S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525463"/>
            <a:ext cx="4419600" cy="2630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173" y="3330242"/>
            <a:ext cx="7377029" cy="315407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3657" y="6658070"/>
            <a:ext cx="3997631" cy="3511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C9699-C458-421C-BA52-8738F1BCA085}" type="slidenum">
              <a:rPr lang="es-SV" smtClean="0"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95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17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873676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7520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54878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20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81379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21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75309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22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123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9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67241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3568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10268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20806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14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9728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15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22853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C9699-C458-421C-BA52-8738F1BCA085}" type="slidenum">
              <a:rPr lang="es-SV" smtClean="0"/>
              <a:t>16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7845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3168749" y="2708920"/>
            <a:ext cx="8088456" cy="490066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s-SV" dirty="0" smtClean="0"/>
              <a:t>TITULO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0" name="Flowchart: Document 9"/>
          <p:cNvSpPr/>
          <p:nvPr userDrawn="1"/>
        </p:nvSpPr>
        <p:spPr>
          <a:xfrm>
            <a:off x="-1" y="2420888"/>
            <a:ext cx="2808709" cy="1196752"/>
          </a:xfrm>
          <a:prstGeom prst="flowChartDocumen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393700" dist="482600" dir="16200000">
              <a:schemeClr val="tx2">
                <a:lumMod val="75000"/>
                <a:alpha val="32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00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-1" y="6453336"/>
            <a:ext cx="11522075" cy="404664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25344"/>
            <a:ext cx="11522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Arial Narrow" pitchFamily="34" charset="0"/>
              </a:rPr>
              <a:t>IGLESIA CRISTIANA JOSUE					CONFERENCIAS</a:t>
            </a:r>
            <a:r>
              <a:rPr lang="es-SV" b="1" baseline="0" dirty="0" smtClean="0">
                <a:latin typeface="Arial Narrow" pitchFamily="34" charset="0"/>
              </a:rPr>
              <a:t>: LA BIBLIA Y LOS NEGOCIOS</a:t>
            </a:r>
            <a:endParaRPr lang="es-SV" b="1" dirty="0">
              <a:latin typeface="Arial Narrow" pitchFamily="34" charset="0"/>
            </a:endParaRPr>
          </a:p>
        </p:txBody>
      </p:sp>
      <p:sp>
        <p:nvSpPr>
          <p:cNvPr id="7" name="5 Marcador de número de diapositiva"/>
          <p:cNvSpPr txBox="1">
            <a:spLocks/>
          </p:cNvSpPr>
          <p:nvPr userDrawn="1"/>
        </p:nvSpPr>
        <p:spPr>
          <a:xfrm>
            <a:off x="0" y="0"/>
            <a:ext cx="5689030" cy="404664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  <p:sp>
        <p:nvSpPr>
          <p:cNvPr id="8" name="5 Marcador de número de diapositiva"/>
          <p:cNvSpPr txBox="1">
            <a:spLocks/>
          </p:cNvSpPr>
          <p:nvPr userDrawn="1"/>
        </p:nvSpPr>
        <p:spPr>
          <a:xfrm>
            <a:off x="5756149" y="0"/>
            <a:ext cx="5689030" cy="404664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413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84B9-7F13-48A2-8365-4AA4CFC28833}" type="datetimeFigureOut">
              <a:rPr lang="es-SV" smtClean="0"/>
              <a:pPr/>
              <a:t>13/03/2015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95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84B9-7F13-48A2-8365-4AA4CFC28833}" type="datetimeFigureOut">
              <a:rPr lang="es-SV" smtClean="0"/>
              <a:pPr/>
              <a:t>13/03/2015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874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5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5" y="1600202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4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084B9-7F13-48A2-8365-4AA4CFC28833}" type="datetimeFigureOut">
              <a:rPr lang="es-SV" smtClean="0"/>
              <a:pPr/>
              <a:t>13/03/2015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09" y="6356352"/>
            <a:ext cx="3648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88" y="6356352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9020E-D38C-469B-B0C8-C7603E07C2A4}" type="slidenum">
              <a:rPr lang="es-SV" smtClean="0"/>
              <a:pPr/>
              <a:t>‹#›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151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2" r:id="rId3"/>
    <p:sldLayoutId id="2147483661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5149" y="2708920"/>
            <a:ext cx="8736528" cy="490066"/>
          </a:xfrm>
        </p:spPr>
        <p:txBody>
          <a:bodyPr/>
          <a:lstStyle/>
          <a:p>
            <a:pPr lvl="0"/>
            <a:r>
              <a:rPr lang="es-ES" sz="4000" dirty="0" smtClean="0"/>
              <a:t>“</a:t>
            </a:r>
            <a:r>
              <a:rPr lang="es-ES" sz="4000" dirty="0"/>
              <a:t>INFORMACION Y TECNOLOGIA: ELEMENTOS DE </a:t>
            </a:r>
            <a:r>
              <a:rPr lang="es-ES" sz="4000" dirty="0" smtClean="0"/>
              <a:t>ÉXITO”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s-SV" sz="4000" dirty="0" smtClean="0"/>
              <a:t>20-03-2015</a:t>
            </a:r>
            <a:endParaRPr lang="es-SV" sz="4000" dirty="0"/>
          </a:p>
        </p:txBody>
      </p:sp>
      <p:sp>
        <p:nvSpPr>
          <p:cNvPr id="4" name="Rectangle 3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5" name="TextBox 4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606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761037" y="-245033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IMPORTANCIA DE INFORMACION</a:t>
            </a: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84757" y="487025"/>
            <a:ext cx="943304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DEFINICION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INFORMACION Y SU IMPORTANCIA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AL ALCANCE DE TODOS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FORMAS DE UTILIZAR LA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INTERACCION ENTRE TECNOLOGIA E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VISIONARIO GANARA LA BATALLA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10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AL ALCANCE DE TODOS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01197" y="345992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INICO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441" y="1158919"/>
            <a:ext cx="10729192" cy="2123658"/>
          </a:xfrm>
          <a:prstGeom prst="rect">
            <a:avLst/>
          </a:prstGeom>
          <a:pattFill prst="sphere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>
            <a:defPPr>
              <a:defRPr lang="es-SV"/>
            </a:defPPr>
            <a:lvl1pPr algn="ctr">
              <a:defRPr sz="3600" b="1" i="1"/>
            </a:lvl1pPr>
          </a:lstStyle>
          <a:p>
            <a:r>
              <a:rPr lang="es-ES" dirty="0" smtClean="0"/>
              <a:t>LA TECNOLOGIA PUEDE ADQUIRIRSE DE TRES FORMAS: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s-ES" sz="3200" b="1" dirty="0" smtClean="0"/>
              <a:t>COMPRANDOLA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s-ES" sz="3200" b="1" dirty="0" smtClean="0"/>
              <a:t>DESARROLLANDOLA</a:t>
            </a:r>
          </a:p>
          <a:p>
            <a:pPr marL="1028700" lvl="1" indent="-571500">
              <a:buFont typeface="Wingdings" panose="05000000000000000000" pitchFamily="2" charset="2"/>
              <a:buChar char="Ø"/>
            </a:pPr>
            <a:r>
              <a:rPr lang="es-ES" sz="3200" b="1" dirty="0" smtClean="0"/>
              <a:t>COMPARTIENDOLA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4453" y="3690851"/>
            <a:ext cx="10729192" cy="1569660"/>
          </a:xfrm>
          <a:prstGeom prst="rect">
            <a:avLst/>
          </a:prstGeom>
          <a:gradFill>
            <a:gsLst>
              <a:gs pos="19285">
                <a:srgbClr val="FFFF00"/>
              </a:gs>
              <a:gs pos="52631">
                <a:srgbClr val="C4D5E9"/>
              </a:gs>
              <a:gs pos="42106">
                <a:srgbClr val="CEDCED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>
            <a:defPPr>
              <a:defRPr lang="es-SV"/>
            </a:defPPr>
            <a:lvl1pPr algn="ctr">
              <a:defRPr sz="3600" b="1" i="1"/>
            </a:lvl1pPr>
          </a:lstStyle>
          <a:p>
            <a:r>
              <a:rPr lang="es-ES" sz="3200" dirty="0" smtClean="0"/>
              <a:t>PRINCIPIO GENERAL: LA EXPERIENCIA HA DEMOSTRADO QUE LAS EMPRESAS EXITOSAS SON LAS QUE LA DESARROLLAN INTERNAMENTE</a:t>
            </a:r>
            <a:endParaRPr lang="es-E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5678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AL ALCANCE DE TODOS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01197" y="3459925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INICO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441" y="1158919"/>
            <a:ext cx="10729192" cy="584775"/>
          </a:xfrm>
          <a:prstGeom prst="rect">
            <a:avLst/>
          </a:prstGeom>
          <a:pattFill prst="sphere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 wrap="square">
            <a:spAutoFit/>
          </a:bodyPr>
          <a:lstStyle>
            <a:defPPr>
              <a:defRPr lang="es-SV"/>
            </a:defPPr>
            <a:lvl1pPr algn="ctr">
              <a:defRPr sz="3600" b="1" i="1"/>
            </a:lvl1pPr>
          </a:lstStyle>
          <a:p>
            <a:r>
              <a:rPr lang="es-ES" sz="3200" b="1" dirty="0" smtClean="0"/>
              <a:t>EL PROBLEMA ES: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6441" y="2398096"/>
            <a:ext cx="10729192" cy="304698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>
            <a:defPPr>
              <a:defRPr lang="es-SV"/>
            </a:defPPr>
            <a:lvl1pPr algn="ctr">
              <a:defRPr sz="3600" b="1" i="1"/>
            </a:lvl1pPr>
          </a:lstStyle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s-ES" sz="3200" b="1" dirty="0" smtClean="0"/>
              <a:t>EN ISRAEL SE HAN REGISTRADO 78,000 PATENTES DESDE EL 2001 A LA FECHA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s-ES" sz="3200" dirty="0" smtClean="0"/>
              <a:t>EN SUIZA SE HAN REGISTRADO 24,000 PATENTES DESDE EL </a:t>
            </a:r>
            <a:r>
              <a:rPr lang="es-ES" sz="3200" dirty="0" err="1" smtClean="0"/>
              <a:t>EL</a:t>
            </a:r>
            <a:r>
              <a:rPr lang="es-ES" sz="3200" dirty="0" smtClean="0"/>
              <a:t> 2001 A LA FECHA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r>
              <a:rPr lang="es-ES" sz="3200" b="1" dirty="0" smtClean="0"/>
              <a:t>EN EL SALVADOR SE HAN REGISTRADO MENOS DE 100 PATENTES LOCALES DESDE EL 2001 A LA FECHA</a:t>
            </a:r>
          </a:p>
        </p:txBody>
      </p:sp>
    </p:spTree>
    <p:extLst>
      <p:ext uri="{BB962C8B-B14F-4D97-AF65-F5344CB8AC3E}">
        <p14:creationId xmlns:p14="http://schemas.microsoft.com/office/powerpoint/2010/main" val="249388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AL ALCANCE DE TODOS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2465" y="859814"/>
            <a:ext cx="10297144" cy="19389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4000" dirty="0"/>
              <a:t>La soberbia es la madre de las contiendas,</a:t>
            </a:r>
            <a:br>
              <a:rPr lang="es-ES" sz="4000" dirty="0"/>
            </a:br>
            <a:r>
              <a:rPr lang="es-ES" sz="4000" dirty="0"/>
              <a:t>pero en los ingeniosos se halla la sabiduría.</a:t>
            </a:r>
            <a:br>
              <a:rPr lang="es-ES" sz="4000" dirty="0"/>
            </a:br>
            <a:r>
              <a:rPr lang="es-ES" sz="4000" b="1" dirty="0"/>
              <a:t>Proverbios 13:10 RVC</a:t>
            </a:r>
            <a:endParaRPr lang="en-US" sz="4000" dirty="0"/>
          </a:p>
        </p:txBody>
      </p:sp>
      <p:sp>
        <p:nvSpPr>
          <p:cNvPr id="14" name="Rectangle 13"/>
          <p:cNvSpPr/>
          <p:nvPr/>
        </p:nvSpPr>
        <p:spPr>
          <a:xfrm>
            <a:off x="612465" y="2979914"/>
            <a:ext cx="10297144" cy="25545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3200" b="1" dirty="0" smtClean="0"/>
              <a:t>IMPEDIMENTOS PARA EL DESARROLLO TECNOLOGICO: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b="1" dirty="0" smtClean="0"/>
              <a:t>EDUCACION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b="1" dirty="0" smtClean="0"/>
              <a:t>INVERSION PRIVADA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b="1" dirty="0" smtClean="0"/>
              <a:t>BAJA AUTOESTIMA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3200" b="1" dirty="0" smtClean="0"/>
              <a:t>IMPUESTOS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457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6969" y="1700808"/>
            <a:ext cx="10297144" cy="35394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3200" b="1" dirty="0" smtClean="0"/>
              <a:t>QUE PUEDE SER UNA NUEVA TECNOLOGIA:</a:t>
            </a:r>
          </a:p>
          <a:p>
            <a:endParaRPr lang="es-ES" sz="3200" b="1" dirty="0"/>
          </a:p>
          <a:p>
            <a:pPr marL="514350" indent="-514350">
              <a:buAutoNum type="alphaUcParenR"/>
            </a:pPr>
            <a:r>
              <a:rPr lang="es-ES" sz="3200" b="1" dirty="0" smtClean="0"/>
              <a:t>RECETA GASTRONOMICA</a:t>
            </a:r>
          </a:p>
          <a:p>
            <a:pPr marL="514350" indent="-514350">
              <a:buAutoNum type="alphaUcParenR"/>
            </a:pPr>
            <a:r>
              <a:rPr lang="es-ES" sz="3200" b="1" dirty="0" smtClean="0"/>
              <a:t>MEDICAMENTO CRIOLLO</a:t>
            </a:r>
          </a:p>
          <a:p>
            <a:pPr marL="514350" indent="-514350">
              <a:buAutoNum type="alphaUcParenR"/>
            </a:pPr>
            <a:r>
              <a:rPr lang="es-ES" sz="3200" b="1" dirty="0" smtClean="0"/>
              <a:t>PRODUCCION PLANTA CON PROPIEDAD CURATIVAS</a:t>
            </a:r>
          </a:p>
          <a:p>
            <a:pPr marL="514350" indent="-514350">
              <a:buAutoNum type="alphaUcParenR"/>
            </a:pPr>
            <a:r>
              <a:rPr lang="es-ES" sz="3200" b="1" dirty="0" smtClean="0"/>
              <a:t>SISTEMAS DE RIEGO</a:t>
            </a:r>
          </a:p>
          <a:p>
            <a:pPr marL="514350" indent="-514350">
              <a:buAutoNum type="alphaUcParenR"/>
            </a:pPr>
            <a:r>
              <a:rPr lang="es-ES" sz="3200" b="1" dirty="0" smtClean="0"/>
              <a:t>TRATAMIENTOS MEDICOS</a:t>
            </a:r>
            <a:endParaRPr lang="en-US" sz="3200" b="1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AL ALCANCE DE TODOS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42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84757" y="487025"/>
            <a:ext cx="943304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DEFINICION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INFORMACION Y SU IMPORTANCIA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AL ALCANCE DE TODOS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FORMAS DE UTILIZAR LA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INTERACCION ENTRE TECNOLOGIA E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VISIONARIO GANARA LA BATALLA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11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COMO UTILIZAR LA INFORMACION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6969" y="1700808"/>
            <a:ext cx="10297144" cy="30469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3200" b="1" dirty="0" smtClean="0"/>
              <a:t>QUE NECESITO SABER SOBRE MI NEGOCIO:</a:t>
            </a:r>
          </a:p>
          <a:p>
            <a:endParaRPr lang="es-ES" sz="3200" b="1" dirty="0"/>
          </a:p>
          <a:p>
            <a:pPr marL="514350" indent="-514350">
              <a:buAutoNum type="alphaUcParenR"/>
            </a:pPr>
            <a:r>
              <a:rPr lang="es-ES" sz="3200" b="1" dirty="0" smtClean="0"/>
              <a:t>PREFERENCIAS DE MIS CLIENTES</a:t>
            </a:r>
          </a:p>
          <a:p>
            <a:pPr marL="514350" indent="-514350">
              <a:buAutoNum type="alphaUcParenR"/>
            </a:pPr>
            <a:r>
              <a:rPr lang="es-ES" sz="3200" b="1" dirty="0" smtClean="0"/>
              <a:t>LA PERCEPCION DE SERVICIO DE MIS CLIENTES</a:t>
            </a:r>
          </a:p>
          <a:p>
            <a:pPr marL="514350" indent="-514350">
              <a:buAutoNum type="alphaUcParenR"/>
            </a:pPr>
            <a:r>
              <a:rPr lang="es-ES" sz="3200" b="1" dirty="0" smtClean="0"/>
              <a:t>DESARROLLO DE MI INDUSTRIA</a:t>
            </a:r>
          </a:p>
          <a:p>
            <a:pPr marL="514350" indent="-514350">
              <a:buAutoNum type="alphaUcParenR"/>
            </a:pPr>
            <a:r>
              <a:rPr lang="es-ES" sz="3200" b="1" dirty="0" smtClean="0"/>
              <a:t>EVOLUCION DE LOS COMPETIDORES</a:t>
            </a:r>
          </a:p>
        </p:txBody>
      </p:sp>
    </p:spTree>
    <p:extLst>
      <p:ext uri="{BB962C8B-B14F-4D97-AF65-F5344CB8AC3E}">
        <p14:creationId xmlns:p14="http://schemas.microsoft.com/office/powerpoint/2010/main" val="221054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58825" y="1194802"/>
            <a:ext cx="2448272" cy="40011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GASTRONOMIA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4813" y="1025525"/>
            <a:ext cx="7128792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EN TODO EL MUNDO, EL GASTO SEMANAL EN COMIDA EXPRESS SE HA INCREMENTADO APROXIMADAMENTE 30% EN LOS ULTIMOS 10 AÑOS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88784" y="2590165"/>
            <a:ext cx="2448272" cy="40011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FACTOR 1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44813" y="2420888"/>
            <a:ext cx="712879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EL FACTOR MAS IMPORTANTE VALORADO POR LOS CLIENTES ES EL PRECIO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94680" y="4052763"/>
            <a:ext cx="2448272" cy="40011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FACTOR 2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44813" y="4063387"/>
            <a:ext cx="712879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EL FACTOR 2 ES LA CALIDAD DE LA ALIMENTACION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88784" y="5330695"/>
            <a:ext cx="2448272" cy="40011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FACTOR 3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44813" y="5185232"/>
            <a:ext cx="712879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EL FACTOR 3 ES LA RAPIDEZ EN LA TOMA DE LA ORDEN Y LA RAPIDEZ EN LA ENTREGA</a:t>
            </a:r>
            <a:endParaRPr lang="en-US" sz="2000" b="1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COMO UTILIZAR LA INFORMACION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429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84757" y="487025"/>
            <a:ext cx="943304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DEFINICION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INFORMACION Y SU IMPORTANCIA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AL ALCANCE DE TODOS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FORMAS DE UTILIZAR LA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INTERACCION ENTRE TECNOLOGIA E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VISIONARIO GANARA LA BATALLA</a:t>
            </a: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123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415927" y="-335992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INTERACCION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84573" y="1025525"/>
            <a:ext cx="864096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LA INFORMACION GENERADA ES IMPORTANTISIMA PARA DESARROLLAR UNA O ADQUIRIR UNA TECNOLOGIA EN UN NEGOCIO</a:t>
            </a:r>
          </a:p>
          <a:p>
            <a:r>
              <a:rPr lang="es-ES" sz="2800" dirty="0" smtClean="0"/>
              <a:t>EJEMPLO CARPINTERIA: QUE TIPO DE MATERIAL ES EL MAS DEMANDADO POR EL MERCADO?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0469" y="3530248"/>
            <a:ext cx="8640960" cy="26776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LA FORMA MAS EFICIENTE DE OBTENER INFORMACION ES UTILIZANDO TECNOLOGIA DE BAJO COSTO:</a:t>
            </a:r>
          </a:p>
          <a:p>
            <a:pPr marL="514350" indent="-514350">
              <a:buAutoNum type="alphaUcParenR"/>
            </a:pPr>
            <a:r>
              <a:rPr lang="es-ES" sz="2800" dirty="0" smtClean="0">
                <a:solidFill>
                  <a:schemeClr val="bg1"/>
                </a:solidFill>
              </a:rPr>
              <a:t>HOJAS DE EXCEL</a:t>
            </a:r>
          </a:p>
          <a:p>
            <a:pPr marL="514350" indent="-514350">
              <a:buAutoNum type="alphaUcParenR"/>
            </a:pPr>
            <a:r>
              <a:rPr lang="es-ES" sz="2800" dirty="0" smtClean="0">
                <a:solidFill>
                  <a:schemeClr val="bg1"/>
                </a:solidFill>
              </a:rPr>
              <a:t>BASES DE DATOS ADQUIRIBLES</a:t>
            </a:r>
          </a:p>
          <a:p>
            <a:pPr marL="514350" indent="-514350">
              <a:buAutoNum type="alphaUcParenR"/>
            </a:pPr>
            <a:r>
              <a:rPr lang="es-ES" sz="2800" dirty="0" smtClean="0">
                <a:solidFill>
                  <a:schemeClr val="bg1"/>
                </a:solidFill>
              </a:rPr>
              <a:t>SOFTWARES SENCILLOS DISEÑADOS LOCALMENTE</a:t>
            </a:r>
          </a:p>
          <a:p>
            <a:pPr marL="514350" indent="-514350">
              <a:buAutoNum type="alphaUcParenR"/>
            </a:pPr>
            <a:r>
              <a:rPr lang="es-ES" sz="2800" dirty="0" smtClean="0">
                <a:solidFill>
                  <a:schemeClr val="bg1"/>
                </a:solidFill>
              </a:rPr>
              <a:t>ENCUESTAS TELEFONICAS</a:t>
            </a:r>
          </a:p>
        </p:txBody>
      </p:sp>
    </p:spTree>
    <p:extLst>
      <p:ext uri="{BB962C8B-B14F-4D97-AF65-F5344CB8AC3E}">
        <p14:creationId xmlns:p14="http://schemas.microsoft.com/office/powerpoint/2010/main" val="38567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30301"/>
            <a:ext cx="8088456" cy="490066"/>
          </a:xfrm>
        </p:spPr>
        <p:txBody>
          <a:bodyPr>
            <a:normAutofit fontScale="90000"/>
          </a:bodyPr>
          <a:lstStyle/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84757" y="487025"/>
            <a:ext cx="94330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DEFINICION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INFORMACION Y SU IMPORTANCIA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AL ALCANCE DE TODOS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FORMAS DE UTILIZAR LA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INTERACCION ENTRE TECNOLOGIA E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VISIONARIO GANARA LA BATALLA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26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28177" y="210867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84757" y="487025"/>
            <a:ext cx="94330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DEFINICION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INFORMACION Y SU IMPORTANCIA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AL ALCANCE DE TODOS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FORMAS DE UTILIZAR LA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INTERACCION ENTRE TECNOLOGIA E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VISIONARIO GANARA LA BATALLA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12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28177" y="210867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VISIONARIO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84573" y="1025525"/>
            <a:ext cx="8640960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EN LOS NEGOCIOS Y EN TODA AREA DE LA VIDA, TRIUNFA LA PERSONA CON LAS SIGUIENTES CARACTERISTICAS:</a:t>
            </a:r>
          </a:p>
          <a:p>
            <a:endParaRPr lang="es-ES" sz="32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3200" dirty="0" smtClean="0"/>
              <a:t>CAPACIDAD DE VER LA RUTA (VISION)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s-ES" sz="32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3200" dirty="0" smtClean="0"/>
              <a:t>AUDACIA (FE)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s-ES" sz="32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ES" sz="3200" dirty="0" smtClean="0"/>
              <a:t>TENACIDAD</a:t>
            </a:r>
          </a:p>
        </p:txBody>
      </p:sp>
    </p:spTree>
    <p:extLst>
      <p:ext uri="{BB962C8B-B14F-4D97-AF65-F5344CB8AC3E}">
        <p14:creationId xmlns:p14="http://schemas.microsoft.com/office/powerpoint/2010/main" val="343385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10" name="AutoShape 2" descr="data:image/jpeg;base64,/9j/4AAQSkZJRgABAQAAAQABAAD/2wCEAAkGBwgHBgkIBwgKCgkLDRYPDQwMDRsUFRAWIB0iIiAdHx8kKDQsJCYxJx8fLT0tMTU3Ojo6Iys/RD84QzQ5OjcBCgoKDQwNGg8PGjclHyU3Nzc3Nzc3Nzc3Nzc3Nzc3Nzc3Nzc3Nzc3Nzc3Nzc3Nzc3Nzc3Nzc3Nzc3Nzc3Nzc3N//AABEIAHoAkgMBIgACEQEDEQH/xAAcAAACAgMBAQAAAAAAAAAAAAAABgUHAgMEAQj/xABIEAABAgQDBQUDBwkFCQAAAAABAgMABAURBhIhEzFBUWEHInGBkaGxwRQVIzJCUoIkM0NTYnKSsuEWJaLR8DQ2N3N0dYPS4v/EABoBAQEAAwEBAAAAAAAAAAAAAAABAgMEBQb/xAAkEQACAgIBBAIDAQAAAAAAAAAAAQIDBBEhBRIxQSJREzJhgf/aAAwDAQACEQMRAD8AvGCCCACCPCRELVsQMyThl5dPyma+4k2CT1PPoPO2+AJoqA3xFTmI6XK3SZgOrGmVkZteV9wPiYWqiqYel1TeIKgiWk7/AFFHKjwCftH1PWIBOKJV2ZMrhehTVVmAbFa0lKR1IFzbxKYAcXMVOuEiSprih951diPIA39Y1GsYidP0EpLJB3XaUT/NEIzSe0OpG7s3TaKyfsMthTg9h/mjgreCagw20J/F9WnJyYWEttIWpCOGY5SoiwvwtqRADQqbxNxyp8GwPeDB8uxOgXShDn7zN/daPKbg6jSLCUOSLM07bvLmBtST4qvEZibBkg/JOPUxBkZltNwqVUWx6DT2RQSYxFW2T+UyLC/3EFHvUfdHSxjFm4E5JvMniUEKSPM2hYpuDK0uTbm6FjWohtwaMzt3AkjQpPeIBBBBsIxmJTHdMCjO06m1phP2pcZHCPIJ1/CYgLCkqxT54gS0yhSlahCu6o+RsY7rxTzFbos48qWm2nqPOpPfamU9xJ6mwt+JI8YZJSsVWj5Nqv5XKqF0lSioKHNKtTb1HIQA/QRHUisSlVazS6yFj6zarZk9eo6iJG8AEEEEAEEEEAEBgiNr9QNOpy3G/wA8s5GtL2UeNuNgCfKAIyv1d5b5p1NUQ7udeG9P7KevM8L2Gtyn2k0hmUbC1ouq1yfbEI/NN4eoMxVHk53h3WkqVcrWdwvvOup8CY7ezzEDeIMPNPKeDk4wS3Mi4JzXNlHoRr6jhAEYjCS8RYicma5Nrdl2Ug7Fs5Ui5NkJ5CwuSNTca74fZKSlZCXTLyUu2wynchtISB6QvTsnUabNKnaSA8CAlbKtcydSB1tc2I113GNkpjCUJ2dQlZmTe4gtlab+IF/UCAGWFWTX864rnpo95mQ/J2xwza5j43zeiYlxX6Sthx5qoyiw2kqUEvJJFhfUXuIgsCq2OGFVB4WW+tyYcvxIvf2gwB0vVKamaw7TqW2F/Jxd5ZVlAJ5mx8LAakHgIypFSXOPTUnNNlE3LKstCrag+zl4ggx7gWXIo655wHbTz63lE77Xyp8rC/4jGitt/IcXUydQAEzjapZ08yLZfXMf4RAGWGXPkNcqNIJOQ/lDIPLQKt6o9sNFoTKw6mn4xok4pQQ09nYcKjYbiB7VJ9IYH8Q0iXuF1CXUsfo2l7Rf8KbmACu0CmV2X2NSlkukfUc3Lb6pVvEJ9Cw3M0ibm6Yqc20mFHIhY3XF0rHI8COOvSJmaxcp87KjSDzyzptXklKU9cu8+eXxjRKB9kOvzLpXNOklZ5Ei3u000FuMAQkzLvSTwmpFam1pN+6fd/rXjcQ54driKtLd4JTMIH0iRuPUf5cPQmucW4kbptWkJRpaVKuVzDYOuS1reOt7dBziQYeXTakzOSigpKiCLHRYPwI+B4CKC0II1Sz6Jlht9o3bcSFJPMGNsQBBBBABCnilzbVeXlvstt3PUqP/AMj1hshMrarYkWCeCfcP6wAvY0aNVrtCoCdG1lLjv4lFJ8wlKvWJrEmDZxmpfP2D30SVTCQl6XVo1MpHAjcDYW/yOsR6037UaStW7Z6H/wADnxvFlQAg0vtClkviQxRJv0afAF0upJbV1B5dd3Uw2tLkqkyHGVMTTR3KQQsesbqjTJGqS5l6lKMTTJ+w8gKA6i/HrCnM9mtKS+X6RNz1MdP6h4ke3X2wBPu0WnPCy5ZAvyjNNMl26UqmshTcupCkaHUBW+3qYU5ikYuocst9GJUTku1Yq2zHeCb6781zbqIaXpl9FDEyypKpjYJUFOJuCdNSBaAOBOFpVtIQ1NTKEAaJSoADytHqcMSodadXMTC1NLCkFRBsQb6adIi5Sr4zmJZp9FDl1NuoC0kLQLgi4/SR6us4sYelxPUuVlWHXQ3tFEKtoTuCydwMAT1Sp0tPqZVMt5yySUdCd8c/zfKN6JYR5i8YYpmJpimk050NTKlhKFKSCCTwN4hzg3Ec8r+88UuIb4tSrRBP4rpH+ExQd9SqMhTWyZuZZYTyUdT4DeYVV1+q4ieVJ4Op7jovlXUH05Wmuov/AFP7MNNN7OMOyiy5My66g6frKnFZwfFOiT5gw2NMtstoaZbS22gWShAAAHQRAIaOz6XkMJ1RlxZnKtNN7V2bWNVOJ7yQOSbjzvrC9QnBN4Zlio5iypTFxxSLFP8AhVb8MXAr6pvyincKhKMOTJRo3t2yj+A/C0AWJg18u0tTZJOycIBPUBXvUR5RPwq4DUVMzR+z3PXvf0hqgAggggAhNxigy1Wlpv7DqMh6FJ+OYekOURWI6X860xxhIBdT32rm3eA3X4XBIv1gBHxGtctOUqtspKtgQhYHHKc1vNJUPKLJl325lht9lQW04gLQoblAi4MVxT325yWep09dJPdUSmxQoblW6HePERJYUqrlHmPmOqnIjN+Tuk91JOuW/I70nrblADzBHgI3R7AEbiRJXh+ogbxLLUPEC/wjjpyhN4abym+aXKfMXHwibeQHG1NqF0qSQfOFLAU3loq5N1X00jMOS6wTrcHX23gCcww5noMoP1aC0fFBKfhHLiM7WepMtxLynrdEjKf54xpb7dMnJmUfWlth5e1YWtVhe1im/kD1urlGkOidqbs+k3ZQgNME/aGpKh0JPmAk8YA58SuZ3aawN7k43p0zAfGG0QkLWZ7G9LlUm6ZZtcy4PIge3JDxABBBGqYfal2VvPOJbabSVLWo2CQN5JgCKxhURTaBNOJVZ51OxZtvzq0HoLnyivQE07D8s0e6p0qfIHIgBPsTfziSqs7/AGjqJmHs7dJk/q30Kr8f3lbgOA15xHMNv4jrqGWRlTmBJSNEJHwSLewcYAecDS6maNtFCxecKgD0sn3pJ84Yo1SzCJZhthlOVttISkcgI2wAQQQQAQQQQApYtw45ML+cqWLTSdVtj9J1HXpx8d60xPStSZEnU05VoBSlZTcp4EEHem99OGvG8WlC/iHC0lWLvD8nm+DyBorS3eHHxuDpv4QBH0qpVClIQ1MhU9J7m3UKzLA6E/WHQ2I67oZ5Gelp5srlXkuZfrAaKSeSgdQehitn2MQYZWouIU5LX1WO82odeHqB0jxNZp04tC3kuyU2kWS61fu+GoUPIwBaRiv5smhY5mmT3ZerNh9rlnTooe8/iEey9drjNvkU7JVNvih0hLlulyg+xURmL6rUKxTkNzGHp2WnZZwOS0w0SpKVcb3SNCPHhADW3PNbnm86fdGiYn0qN9EIGtr7oW6dVkTLIE2DLzAHfQvQeIPKI/EFRefYVJ0tt11TndccQgnKniBzMUDX2eNqn52q19wHK+58nl7/AHEbyPE2Hikw8RX9NxBUZOnsyNHwy+xLsNhKFzainTmdANd5ObjGiarE+6n+9q0xLg/WYkTe/S6ST6riAdqjWZSQUW1KLswBfYNar8+AHUkCFGuTD9RSl6rvCVkgcyJdBvntx4Zz1Nkjx1iEViNiVRsaPK6k/nHQCbnp9UHxvHTTsL1mvPCZqaly7SrEqevmV0y7/Ww5XgDgcfma1MNU+lsqSyCciEa+JJ4nmTu6aRY2GKAzRJPLcLmHANqsbvAdNT4+wdNGo0lR5cNSSLEgBbirFS7cz8BpEjABBBBABBBBABBGO0R99PrBtEffT6wLoygjwKSdygfAxg880w2XHnENtjepagAPOBNGZGm6ISo4Uo1QzFyTS2s652e5rzIGhPiDHfL1amzLmzl5+VdX91DySfS8dhIAuSIFcXHhoQ5vs5FyqQqSkD7rqL38wbD+GOE4MxLKn8knWso3ZH1A+4RZIWkmwUCehjK8CFZ/MuNUaJmJo+E2P/eD5hxm9ouamEj9ua09ijFlZ0E2zpvyvApaUJKlKASN5J0EBorZGA65MqvPT7A6hxSj/L8YlJLs5k0az069MHiEJCAfW8NCK1S3Hdk3UpNTl7ZA+km/heO4EEaEQ2VxcfKI+mUOmUyxk5NtCwLBw95dv3jcxIxjnQN6k+sG0R99PrAmjKCMQtJNgoE+MelQAuSB4wB7BGIWlW5QPgYygAggggCqJ7svnVKmZn56QAStzLsVbtTb60J+EKC/iioLk2p35MUMl0qWCq9iBa1xzi/57/Yn/wDlq9xinuxX/eR//oFfzojnlCKmkfT4efkTxLpyfMUtcIbsOUD+wclValPz4mmiylVkoKSMt9NSd9wIRWG632jVtzO9kZb7ygoktS6eACeKvabGLF7VUrVgucyA2DjRXblnHxtEN2KuMmlVFAKdsJhJUOOXKLe3NFkvkoejVj3yji2Zz07N63rx4ImsdlczJSSpqmVAzTzSc2yLWRSiOKSCdentjv7NcUu1TaYfrajMZmiGVum6lpAspCuenHxizjoL7oonDx2vaahUnqg1J1SSndkzL9loSShJdoxsifUMe2ORy4raftGycbnMA4zQ4lTjksk527k/SsnQg8yPeAYsbGmK2KVhlE1IvJW/PItJkHgRfP5AjztG/HuHUYhoa0NACcl7uS6jprxT4Eaehin8MU2axPVpGlLfXsGUknMfzTQN1BPUk+2I9wfavZtpVGfXHIu4df7f1ehz7KaAci8RVHNlTmEtnN+inPeB5xBVis1fHleFOpylJkytQZZzEJyD9I5z59L28bYrksJfCs9KyLYQluTWhtCeACSLRWnYwtkVycSsjaqlvo+dswvb2QcdagY4+R+RX5zjuUeIr6OuY7I3EyN2aqhyZAvkXL5UK6XuSPHWObAWKZ+jVlNBrSnSwp3YAOm6mHL2AB+6Tp6ERcHCKL7Qyl7Hr4kbF3aNI7v6yw/pCcVXpxJgZNnUO+jJ5Wm0/obK52bTlUrE5PN1dDKZh0rCC0Ta/W8V9JUZ+cxQaEmcKXBMuMbaxIui+tr/ALMfRCdwvvtFIYf/AOK5/wC5TPvXCyCTTMul5186rVJ/pHjheh0whgKZw/W01B6pomUpbUjZhsp3+JMQvbJWyZiVo7CyA2Nu9lPE6JHvPmItGbfalZZ2YfUENNIK1qPAAXigpCfl6xjNFSrb4YllzO3cK9QEpN0o08AItiUV2r2aumOzKyJZV3PYvry/Xgk+z2ov0DGAkqhnbTMfk7qVn6qt6T66fii7xFFdo83S52voqVDnUPF1A2uzBBQtOgOo5W9IuDClWTW6DJz4IzuNgOgcFjRQ9YtT1uJh1ip2Qryu3XctNf1EvBBBG48E5p+/yJ+2v0atPKKk7G5aYYxG+p6XebSZFQu42Ui+dHOLjMYJ3xi47kmdlGW6aLKkv3NNQlGahJPyc0jOy8goWnmDFMzVIxFgGsLm6elx6WOgeDZUhxHJYG4/6Bi7jAdYk4b5Lh50sbui13RflMpio9oder0sqn06SDKnRlWZZKluEchyhn7NsFvUUqqlUQEzjiMjTP6lJ336n2Q/BtCTdKEg9BGcSMOdt7N1/Uk6nTRWoRfn23/pg8Pol/umKb7JpaYZxetTsu8hPyRwZltkC+ZHExcx4RikajwjKUdtM0Y+W6abKkt95kQCCCLgxTWJcJVbC1Y+dcPodXKpWXGyynMpi/2Skb08L8t8XNHnEQnBSGHmzxJNxW0+Gn4ZTj3ahXZiW+SMSUuibIylxCVKVfojn6x39n2CZ1dSRXK82tGVe1aZdHfW4dc6gd1t/O/hraWzQFXCEg87RkNwjBV8/J7OqzqcVXKvHrUO7y97Z7YCKUoUrMI7Uy6qXeDfzjMHOWzlsSvjF2RrHGM5R7tHLi5jxozilvuWhI7WKi+xQ0U+UadccnF2Xs0k5W06ndzNh6xCdn+BJCp0VU7XZV0uOOkNJzqbKUjS9hbebxaR3xknjEdacts2VdSsqxvwVfF722nyV5ivs7pEvQJt+jyrqZxlG0R9Ktea2pFieV44ex2dmZZ+bpU0w8htz6dkrbUAFDRQueYsfIxaK90eD60PxpPaK+p2Sx5UW/LftvlGcEEEZnnH/9k="/>
          <p:cNvSpPr>
            <a:spLocks noChangeAspect="1" noChangeArrowheads="1"/>
          </p:cNvSpPr>
          <p:nvPr/>
        </p:nvSpPr>
        <p:spPr bwMode="auto">
          <a:xfrm>
            <a:off x="63500" y="-136525"/>
            <a:ext cx="13906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728177" y="210867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VISIONARIO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84573" y="1025525"/>
            <a:ext cx="8640960" cy="5324535"/>
          </a:xfrm>
          <a:prstGeom prst="rect">
            <a:avLst/>
          </a:prstGeom>
          <a:gradFill>
            <a:gsLst>
              <a:gs pos="0">
                <a:srgbClr val="D8E167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3400" dirty="0"/>
              <a:t>También se levanta cuando aún es de noche,</a:t>
            </a:r>
            <a:br>
              <a:rPr lang="es-ES" sz="3400" dirty="0"/>
            </a:br>
            <a:r>
              <a:rPr lang="es-ES" sz="3400" dirty="0"/>
              <a:t>y da alimento a los de su casa,</a:t>
            </a:r>
            <a:br>
              <a:rPr lang="es-ES" sz="3400" dirty="0"/>
            </a:br>
            <a:r>
              <a:rPr lang="es-ES" sz="3400" dirty="0"/>
              <a:t>y </a:t>
            </a:r>
            <a:r>
              <a:rPr lang="es-ES" sz="3400" dirty="0" smtClean="0"/>
              <a:t>tarea</a:t>
            </a:r>
            <a:r>
              <a:rPr lang="es-ES" sz="3400" baseline="30000" dirty="0"/>
              <a:t> </a:t>
            </a:r>
            <a:r>
              <a:rPr lang="es-ES" sz="3400" dirty="0" smtClean="0"/>
              <a:t>a </a:t>
            </a:r>
            <a:r>
              <a:rPr lang="es-ES" sz="3400" dirty="0"/>
              <a:t>sus doncellas.</a:t>
            </a:r>
            <a:br>
              <a:rPr lang="es-ES" sz="3400" dirty="0"/>
            </a:br>
            <a:r>
              <a:rPr lang="es-ES" sz="3400" dirty="0" smtClean="0"/>
              <a:t>Evalúa </a:t>
            </a:r>
            <a:r>
              <a:rPr lang="es-ES" sz="3400" dirty="0"/>
              <a:t>un campo y lo compra;</a:t>
            </a:r>
            <a:br>
              <a:rPr lang="es-ES" sz="3400" dirty="0"/>
            </a:br>
            <a:r>
              <a:rPr lang="es-ES" sz="3400" dirty="0"/>
              <a:t>con sus </a:t>
            </a:r>
            <a:r>
              <a:rPr lang="es-ES" sz="3400" dirty="0" smtClean="0"/>
              <a:t>ganancias</a:t>
            </a:r>
            <a:r>
              <a:rPr lang="es-ES" sz="3400" baseline="30000" dirty="0"/>
              <a:t> </a:t>
            </a:r>
            <a:r>
              <a:rPr lang="es-ES" sz="3400" dirty="0" smtClean="0"/>
              <a:t>planta </a:t>
            </a:r>
            <a:r>
              <a:rPr lang="es-ES" sz="3400" dirty="0"/>
              <a:t>una viña.</a:t>
            </a:r>
            <a:br>
              <a:rPr lang="es-ES" sz="3400" dirty="0"/>
            </a:br>
            <a:r>
              <a:rPr lang="es-ES" sz="3400" dirty="0" smtClean="0"/>
              <a:t>Ella </a:t>
            </a:r>
            <a:r>
              <a:rPr lang="es-ES" sz="3400" dirty="0"/>
              <a:t>se </a:t>
            </a:r>
            <a:r>
              <a:rPr lang="es-ES" sz="3400" dirty="0" smtClean="0"/>
              <a:t>ciñe</a:t>
            </a:r>
            <a:r>
              <a:rPr lang="es-ES" sz="3400" baseline="30000" dirty="0"/>
              <a:t> </a:t>
            </a:r>
            <a:r>
              <a:rPr lang="es-ES" sz="3400" dirty="0" smtClean="0"/>
              <a:t>de </a:t>
            </a:r>
            <a:r>
              <a:rPr lang="es-ES" sz="3400" dirty="0"/>
              <a:t>fuerza,</a:t>
            </a:r>
            <a:br>
              <a:rPr lang="es-ES" sz="3400" dirty="0"/>
            </a:br>
            <a:r>
              <a:rPr lang="es-ES" sz="3400" dirty="0"/>
              <a:t>y fortalece sus brazos.</a:t>
            </a:r>
            <a:br>
              <a:rPr lang="es-ES" sz="3400" dirty="0"/>
            </a:br>
            <a:r>
              <a:rPr lang="es-ES" sz="3400" dirty="0" smtClean="0"/>
              <a:t>Nota </a:t>
            </a:r>
            <a:r>
              <a:rPr lang="es-ES" sz="3400" dirty="0"/>
              <a:t>que su ganancia es buena,</a:t>
            </a:r>
            <a:br>
              <a:rPr lang="es-ES" sz="3400" dirty="0"/>
            </a:br>
            <a:r>
              <a:rPr lang="es-ES" sz="3400" dirty="0"/>
              <a:t>no se apaga de noche su lámpara</a:t>
            </a:r>
            <a:r>
              <a:rPr lang="es-ES" sz="3400" dirty="0" smtClean="0"/>
              <a:t>. </a:t>
            </a:r>
          </a:p>
          <a:p>
            <a:r>
              <a:rPr lang="es-ES" sz="3400" dirty="0" smtClean="0"/>
              <a:t>(PROVERBIOS 31:15-16)</a:t>
            </a:r>
          </a:p>
        </p:txBody>
      </p:sp>
    </p:spTree>
    <p:extLst>
      <p:ext uri="{BB962C8B-B14F-4D97-AF65-F5344CB8AC3E}">
        <p14:creationId xmlns:p14="http://schemas.microsoft.com/office/powerpoint/2010/main" val="183262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761037" y="188640"/>
            <a:ext cx="8088456" cy="490066"/>
          </a:xfrm>
        </p:spPr>
        <p:txBody>
          <a:bodyPr>
            <a:normAutofit fontScale="90000"/>
          </a:bodyPr>
          <a:lstStyle/>
          <a:p>
            <a:pPr algn="l"/>
            <a:r>
              <a:rPr lang="es-SV" sz="36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DEFINICION</a:t>
            </a:r>
            <a:r>
              <a:rPr lang="es-SV" sz="36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600" b="1" dirty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4" name="Rectangle 3"/>
          <p:cNvSpPr/>
          <p:nvPr/>
        </p:nvSpPr>
        <p:spPr>
          <a:xfrm>
            <a:off x="504453" y="1412776"/>
            <a:ext cx="6984181" cy="4524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S" sz="3600" dirty="0"/>
              <a:t>T</a:t>
            </a:r>
            <a:r>
              <a:rPr lang="es-ES" sz="3600" dirty="0" smtClean="0"/>
              <a:t>ecnología </a:t>
            </a:r>
            <a:r>
              <a:rPr lang="es-ES" sz="3600" dirty="0"/>
              <a:t>es la aplicación de un conjunto de conocimientos y habilidades con un claro objetivo: conseguir una solución que permita al ser humano desde resolver un problema determinado hasta el lograr satisfacer una necesidad en un ámbito </a:t>
            </a:r>
            <a:r>
              <a:rPr lang="es-ES" sz="3600" dirty="0" smtClean="0"/>
              <a:t>concreto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849269" y="1376100"/>
            <a:ext cx="3096344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APLICACIÓN DE CONOCIMIENTOS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9269" y="2404242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OBJETIVO CLARO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49269" y="3212976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OBTENER UNA SOLUCION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15495" y="3933056"/>
            <a:ext cx="3096344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PARA: RESOLVER UN PROBLEMA DETERMINADO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15495" y="5013176"/>
            <a:ext cx="3096344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LA FINALIDAD ES SATISFACER UNA NECESIDAD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5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DEFINICION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4453" y="980728"/>
            <a:ext cx="6984181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ES" sz="3600" dirty="0" smtClean="0"/>
              <a:t>Según esta definición, la TECNOLOGIA puede ser un proceso, un aparato, un sistema informático o incluso una sistema de reglas y principios que facilitan la convivencia de un grupo de personal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7849269" y="1016117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PROCESOS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49269" y="1547500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APARATO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9269" y="2204864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SISTEMA INFORMATICO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49269" y="2843644"/>
            <a:ext cx="3096344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REGLAS DE CONVIVENCIA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8" name="TextBox 7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04553" y="764704"/>
            <a:ext cx="997310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pPr marL="914400" lvl="1" indent="-457200">
              <a:buFont typeface="Wingdings" panose="05000000000000000000" pitchFamily="2" charset="2"/>
              <a:buChar char="v"/>
            </a:pPr>
            <a:endParaRPr lang="es-ES" sz="2400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750655" y="156474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DEFINICION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44613" y="862120"/>
            <a:ext cx="8136904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600" b="1" i="1" dirty="0" smtClean="0"/>
              <a:t>DE LA NECESIDAD SURGEN LAS GRANDES HABILIDADES (DICHO ALEMAN)</a:t>
            </a:r>
            <a:endParaRPr lang="en-US" sz="3600" b="1" i="1" dirty="0"/>
          </a:p>
        </p:txBody>
      </p:sp>
      <p:sp>
        <p:nvSpPr>
          <p:cNvPr id="14" name="Rectangle 13"/>
          <p:cNvSpPr/>
          <p:nvPr/>
        </p:nvSpPr>
        <p:spPr>
          <a:xfrm>
            <a:off x="504453" y="2385612"/>
            <a:ext cx="10585176" cy="33239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sz="3000" dirty="0" smtClean="0"/>
              <a:t>LOS GRANDES AVANCES TECNOLOGICAS HAN SURGIDO DE SITUACIONES QUE HAN PUESTO EN RIESGO LA EXISTENCIA DE LA HUMANIDAD:</a:t>
            </a:r>
          </a:p>
          <a:p>
            <a:pPr marL="742950" indent="-742950">
              <a:buAutoNum type="alphaUcParenR"/>
            </a:pPr>
            <a:r>
              <a:rPr lang="es-ES" sz="3000" dirty="0" smtClean="0"/>
              <a:t>MEDICINA: VACUNAS SURGIERON ANTE LAS PANDEMIAS</a:t>
            </a:r>
          </a:p>
          <a:p>
            <a:pPr marL="742950" indent="-742950">
              <a:buAutoNum type="alphaUcParenR"/>
            </a:pPr>
            <a:r>
              <a:rPr lang="es-ES" sz="3000" dirty="0" smtClean="0"/>
              <a:t>SISTEMAS DE RIEGO: AUSENCIA DE TIERRA FERTIL</a:t>
            </a:r>
          </a:p>
          <a:p>
            <a:pPr marL="742950" indent="-742950">
              <a:buAutoNum type="alphaUcParenR"/>
            </a:pPr>
            <a:r>
              <a:rPr lang="es-ES" sz="3000" dirty="0" smtClean="0"/>
              <a:t>INTERNET: NECESIDAD DE COMUNICACIÓN MILITAR EN TIEMPO DE GUERRA</a:t>
            </a:r>
          </a:p>
        </p:txBody>
      </p:sp>
    </p:spTree>
    <p:extLst>
      <p:ext uri="{BB962C8B-B14F-4D97-AF65-F5344CB8AC3E}">
        <p14:creationId xmlns:p14="http://schemas.microsoft.com/office/powerpoint/2010/main" val="34888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30301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600" dirty="0" smtClean="0">
                <a:solidFill>
                  <a:srgbClr val="002060"/>
                </a:solidFill>
                <a:latin typeface="+mn-lt"/>
              </a:rPr>
              <a:t>AGENDA</a:t>
            </a:r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761037" y="18864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AGENDA</a:t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84757" y="487025"/>
            <a:ext cx="94330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DEFINICION</a:t>
            </a:r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INFORMACION Y SU IMPORTANCIA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TECNOLOGIA: AL ALCANCE DE TODOS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FORMAS DE UTILIZAR LA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INTERACCION ENTRE TECNOLOGIA E INFORMACION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s-SV" sz="28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 VISIONARIO GANARA LA BATALLA</a:t>
            </a:r>
          </a:p>
          <a:p>
            <a:endParaRPr lang="es-SV" sz="28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s-SV" sz="2400" b="1" dirty="0">
              <a:solidFill>
                <a:schemeClr val="tx2"/>
              </a:solidFill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3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61037" y="-245033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IMPORTANCIA DE INFORMACION</a:t>
            </a: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453" y="1412776"/>
            <a:ext cx="10729192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>
            <a:defPPr>
              <a:defRPr lang="es-SV"/>
            </a:defPPr>
            <a:lvl1pPr algn="ctr">
              <a:defRPr sz="3600" b="1" i="1"/>
            </a:lvl1pPr>
          </a:lstStyle>
          <a:p>
            <a:pPr algn="l"/>
            <a:r>
              <a:rPr lang="es-ES" dirty="0"/>
              <a:t>NO ES EXTRAÑO, QUE LAS EMPRESAS QUE MAS HAN CRECIDO EN LOS ULTIMOS AÑOS SON LAS QUE GENERAN Y DISTRIBUYEN INFORMACION Y, QUE ADEMAS, CONECTAN A LA GENTE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</a:t>
            </a:r>
            <a:endParaRPr lang="es-SV" b="1" dirty="0"/>
          </a:p>
        </p:txBody>
      </p:sp>
      <p:sp>
        <p:nvSpPr>
          <p:cNvPr id="9" name="Title 1"/>
          <p:cNvSpPr>
            <a:spLocks noGrp="1"/>
          </p:cNvSpPr>
          <p:nvPr>
            <p:ph type="title" idx="4294967295"/>
          </p:nvPr>
        </p:nvSpPr>
        <p:spPr>
          <a:xfrm>
            <a:off x="2880717" y="548680"/>
            <a:ext cx="8088456" cy="490066"/>
          </a:xfrm>
        </p:spPr>
        <p:txBody>
          <a:bodyPr>
            <a:normAutofit fontScale="90000"/>
          </a:bodyPr>
          <a:lstStyle/>
          <a:p>
            <a: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endParaRPr lang="es-SV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905053" y="0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SV" sz="36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02" y="1126141"/>
            <a:ext cx="4536503" cy="3762375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2304653" y="1916832"/>
            <a:ext cx="2232248" cy="1224136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404553" y="5337598"/>
            <a:ext cx="2952327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PRECIO ACCION FACEBOOK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037" y="1126141"/>
            <a:ext cx="4847966" cy="3762375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V="1">
            <a:off x="6553125" y="1556792"/>
            <a:ext cx="3528392" cy="1584176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09109" y="5319167"/>
            <a:ext cx="2952327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PRECIO ACCION APPLE</a:t>
            </a:r>
            <a:endParaRPr lang="en-US" b="1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5761037" y="-245033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IMPORTANCIA DE INFORMACION</a:t>
            </a: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25344"/>
            <a:ext cx="11522075" cy="332656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TextBox 6"/>
          <p:cNvSpPr txBox="1"/>
          <p:nvPr/>
        </p:nvSpPr>
        <p:spPr>
          <a:xfrm>
            <a:off x="144413" y="6525344"/>
            <a:ext cx="1123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IGLESIA CRISTIANA JOSUE						</a:t>
            </a:r>
            <a:endParaRPr lang="es-SV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761037" y="-245033"/>
            <a:ext cx="8088456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</a:br>
            <a:r>
              <a:rPr lang="es-SV" sz="3200" b="1" dirty="0" smtClean="0">
                <a:solidFill>
                  <a:schemeClr val="tx2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IMPORTANCIA DE INFORMACION</a:t>
            </a:r>
            <a:endParaRPr lang="es-SV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453" y="1124744"/>
            <a:ext cx="10729192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>
            <a:defPPr>
              <a:defRPr lang="es-SV"/>
            </a:defPPr>
            <a:lvl1pPr algn="ctr">
              <a:defRPr sz="3600" b="1" i="1"/>
            </a:lvl1pPr>
          </a:lstStyle>
          <a:p>
            <a:r>
              <a:rPr lang="es-ES" dirty="0" smtClean="0"/>
              <a:t>LA IMPORTANCIA DE LA INFORMACION ESTA RELACIONADA CON UN FENOMENO: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96353" y="2706824"/>
            <a:ext cx="8208912" cy="707886"/>
          </a:xfrm>
          <a:prstGeom prst="rect">
            <a:avLst/>
          </a:prstGeom>
          <a:pattFill prst="trellis">
            <a:fgClr>
              <a:srgbClr val="FFFF00"/>
            </a:fgClr>
            <a:bgClr>
              <a:schemeClr val="bg1"/>
            </a:bgClr>
          </a:pattFill>
          <a:ln>
            <a:gradFill>
              <a:gsLst>
                <a:gs pos="19285">
                  <a:srgbClr val="E4ECF5"/>
                </a:gs>
                <a:gs pos="52631">
                  <a:srgbClr val="C4D5E9"/>
                </a:gs>
                <a:gs pos="42106">
                  <a:srgbClr val="CEDCED"/>
                </a:gs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CAMBIO PERMANENTE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01" y="4179158"/>
            <a:ext cx="2094880" cy="17257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00797" y="3703207"/>
            <a:ext cx="7128792" cy="2677656"/>
          </a:xfrm>
          <a:prstGeom prst="rect">
            <a:avLst/>
          </a:prstGeom>
          <a:pattFill prst="trellis">
            <a:fgClr>
              <a:srgbClr val="FFFF00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LA INFORMACION ES LA UNICA ALARMA CAPAZ DE INDICAR QUE UN CAMBIO INMINENTE SE ESTA DANDO EN LAS VARIABLES PRINCIPALES DE UN NEGOCIO: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/>
              <a:t>COMPETENCIA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/>
              <a:t>CLIENTES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/>
              <a:t>PROVEEDORES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400" dirty="0" smtClean="0"/>
              <a:t>ENTORNO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801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ño xmlns="0cc5c8eb-bf52-40a4-ab2c-a0d36e4a0abe">2013</Año>
    <Mes xmlns="0cc5c8eb-bf52-40a4-ab2c-a0d36e4a0abe">Mayo</Me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7E95B0CE6C02478A17CC124694DE43" ma:contentTypeVersion="2" ma:contentTypeDescription="Crear nuevo documento." ma:contentTypeScope="" ma:versionID="440316f51f8658df41aac95674277cc3">
  <xsd:schema xmlns:xsd="http://www.w3.org/2001/XMLSchema" xmlns:xs="http://www.w3.org/2001/XMLSchema" xmlns:p="http://schemas.microsoft.com/office/2006/metadata/properties" xmlns:ns2="0cc5c8eb-bf52-40a4-ab2c-a0d36e4a0abe" targetNamespace="http://schemas.microsoft.com/office/2006/metadata/properties" ma:root="true" ma:fieldsID="8105948b687eadb94a61dc436f7b9f19" ns2:_="">
    <xsd:import namespace="0cc5c8eb-bf52-40a4-ab2c-a0d36e4a0abe"/>
    <xsd:element name="properties">
      <xsd:complexType>
        <xsd:sequence>
          <xsd:element name="documentManagement">
            <xsd:complexType>
              <xsd:all>
                <xsd:element ref="ns2:Año" minOccurs="0"/>
                <xsd:element ref="ns2:M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c5c8eb-bf52-40a4-ab2c-a0d36e4a0abe" elementFormDefault="qualified">
    <xsd:import namespace="http://schemas.microsoft.com/office/2006/documentManagement/types"/>
    <xsd:import namespace="http://schemas.microsoft.com/office/infopath/2007/PartnerControls"/>
    <xsd:element name="Año" ma:index="8" nillable="true" ma:displayName="Año" ma:default="2011" ma:format="Dropdown" ma:internalName="A_x00f1_o">
      <xsd:simpleType>
        <xsd:restriction base="dms:Choice"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</xsd:restriction>
      </xsd:simpleType>
    </xsd:element>
    <xsd:element name="Mes" ma:index="9" nillable="true" ma:displayName="Mes" ma:default="Enero" ma:format="Dropdown" ma:internalName="Mes">
      <xsd:simpleType>
        <xsd:restriction base="dms:Choice">
          <xsd:enumeration value="Enero"/>
          <xsd:enumeration value="Febrero"/>
          <xsd:enumeration value="Marzo"/>
          <xsd:enumeration value="Abril"/>
          <xsd:enumeration value="Mayo"/>
          <xsd:enumeration value="Junio"/>
          <xsd:enumeration value="Julio"/>
          <xsd:enumeration value="Agosto"/>
          <xsd:enumeration value="Septiembre"/>
          <xsd:enumeration value="Octubre"/>
          <xsd:enumeration value="Noviembre"/>
          <xsd:enumeration value="Diciembr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1805E0-F79C-4CDA-9F84-2E7D733176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3DC481-A712-49D4-809F-7664EEC2DCC9}">
  <ds:schemaRefs>
    <ds:schemaRef ds:uri="http://purl.org/dc/elements/1.1/"/>
    <ds:schemaRef ds:uri="http://schemas.openxmlformats.org/package/2006/metadata/core-properties"/>
    <ds:schemaRef ds:uri="0cc5c8eb-bf52-40a4-ab2c-a0d36e4a0abe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12F033B-68EB-4369-AA18-A365E5E35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c5c8eb-bf52-40a4-ab2c-a0d36e4a0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10851</TotalTime>
  <Words>848</Words>
  <Application>Microsoft Office PowerPoint</Application>
  <PresentationFormat>Custom</PresentationFormat>
  <Paragraphs>217</Paragraphs>
  <Slides>22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 Unicode MS</vt:lpstr>
      <vt:lpstr>Arial</vt:lpstr>
      <vt:lpstr>Arial Narrow</vt:lpstr>
      <vt:lpstr>Calibri</vt:lpstr>
      <vt:lpstr>Courier New</vt:lpstr>
      <vt:lpstr>Wingdings</vt:lpstr>
      <vt:lpstr>Tema de Office</vt:lpstr>
      <vt:lpstr>“INFORMACION Y TECNOLOGIA: ELEMENTOS DE ÉXITO” 20-03-2015</vt:lpstr>
      <vt:lpstr>AGENDA</vt:lpstr>
      <vt:lpstr>TECNOLOGIA: DEFINICION 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Alexander Siliezar</dc:creator>
  <cp:lastModifiedBy>Hugo Castillo</cp:lastModifiedBy>
  <cp:revision>306</cp:revision>
  <cp:lastPrinted>2013-10-05T00:26:35Z</cp:lastPrinted>
  <dcterms:created xsi:type="dcterms:W3CDTF">2013-01-30T21:40:10Z</dcterms:created>
  <dcterms:modified xsi:type="dcterms:W3CDTF">2015-03-14T00:06:22Z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0x0101002A7E95B0CE6C02478A17CC124694DE43</vt:lpwstr>
  </property>
</Properties>
</file>