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392" r:id="rId3"/>
    <p:sldId id="393" r:id="rId4"/>
    <p:sldId id="261" r:id="rId5"/>
    <p:sldId id="394" r:id="rId6"/>
    <p:sldId id="425" r:id="rId7"/>
    <p:sldId id="426" r:id="rId8"/>
    <p:sldId id="441" r:id="rId9"/>
    <p:sldId id="395" r:id="rId10"/>
    <p:sldId id="301" r:id="rId11"/>
    <p:sldId id="260" r:id="rId12"/>
    <p:sldId id="273" r:id="rId13"/>
    <p:sldId id="413" r:id="rId14"/>
    <p:sldId id="365" r:id="rId15"/>
    <p:sldId id="419" r:id="rId16"/>
    <p:sldId id="277" r:id="rId17"/>
    <p:sldId id="417" r:id="rId18"/>
    <p:sldId id="418" r:id="rId19"/>
    <p:sldId id="280" r:id="rId20"/>
    <p:sldId id="420" r:id="rId21"/>
    <p:sldId id="281" r:id="rId22"/>
    <p:sldId id="299" r:id="rId23"/>
    <p:sldId id="442" r:id="rId24"/>
    <p:sldId id="282" r:id="rId25"/>
    <p:sldId id="283" r:id="rId26"/>
    <p:sldId id="264" r:id="rId27"/>
    <p:sldId id="284" r:id="rId28"/>
    <p:sldId id="285" r:id="rId29"/>
    <p:sldId id="306" r:id="rId30"/>
    <p:sldId id="421" r:id="rId31"/>
    <p:sldId id="439" r:id="rId32"/>
    <p:sldId id="385" r:id="rId33"/>
    <p:sldId id="308" r:id="rId34"/>
    <p:sldId id="290" r:id="rId35"/>
    <p:sldId id="311" r:id="rId36"/>
    <p:sldId id="312" r:id="rId37"/>
    <p:sldId id="318" r:id="rId38"/>
    <p:sldId id="386" r:id="rId39"/>
    <p:sldId id="428" r:id="rId40"/>
    <p:sldId id="291" r:id="rId41"/>
    <p:sldId id="443" r:id="rId42"/>
    <p:sldId id="446" r:id="rId43"/>
    <p:sldId id="292" r:id="rId44"/>
    <p:sldId id="445" r:id="rId45"/>
    <p:sldId id="444" r:id="rId46"/>
    <p:sldId id="414" r:id="rId47"/>
    <p:sldId id="328" r:id="rId48"/>
    <p:sldId id="416" r:id="rId49"/>
    <p:sldId id="329" r:id="rId50"/>
    <p:sldId id="331" r:id="rId51"/>
    <p:sldId id="423" r:id="rId52"/>
    <p:sldId id="424" r:id="rId53"/>
    <p:sldId id="293" r:id="rId54"/>
    <p:sldId id="333" r:id="rId55"/>
    <p:sldId id="332" r:id="rId56"/>
    <p:sldId id="440" r:id="rId57"/>
    <p:sldId id="294" r:id="rId58"/>
    <p:sldId id="336" r:id="rId59"/>
    <p:sldId id="422" r:id="rId60"/>
    <p:sldId id="354" r:id="rId61"/>
    <p:sldId id="297" r:id="rId62"/>
    <p:sldId id="352" r:id="rId63"/>
    <p:sldId id="353" r:id="rId64"/>
    <p:sldId id="355" r:id="rId65"/>
    <p:sldId id="361" r:id="rId66"/>
    <p:sldId id="364" r:id="rId67"/>
    <p:sldId id="429" r:id="rId68"/>
    <p:sldId id="430" r:id="rId69"/>
    <p:sldId id="431" r:id="rId70"/>
    <p:sldId id="432" r:id="rId71"/>
    <p:sldId id="434" r:id="rId72"/>
    <p:sldId id="433" r:id="rId73"/>
    <p:sldId id="437" r:id="rId74"/>
    <p:sldId id="436" r:id="rId75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E6A"/>
    <a:srgbClr val="00272E"/>
    <a:srgbClr val="16D6FC"/>
    <a:srgbClr val="25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964" autoAdjust="0"/>
  </p:normalViewPr>
  <p:slideViewPr>
    <p:cSldViewPr>
      <p:cViewPr varScale="1">
        <p:scale>
          <a:sx n="67" d="100"/>
          <a:sy n="67" d="100"/>
        </p:scale>
        <p:origin x="6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192A8-FF97-4ACD-88CA-48EAC07B8052}" type="datetimeFigureOut">
              <a:rPr lang="es-ES_tradnl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_trad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0BF7F6-CCBE-4DB1-A549-4F9F1D1889A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1764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BF7F6-CCBE-4DB1-A549-4F9F1D1889AF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93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1007C-1849-4139-90B5-221C39836D42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CDCC9-D671-40BF-83D1-CF98AFBFE7E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4F98E-88D3-416A-8D2E-9197870B2172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BADE4-0774-46D4-B47A-D23727EC890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F05FA-C6CC-44CA-B95F-BD1B98F92259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E64A6-3A11-46EE-9C99-09B20BC7BEB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B56D4D-1FEB-4684-88EE-0501078EEB3B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F6B57-6FD9-414E-8939-7649EE1507CE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306D8-EED0-453B-908B-1073BDDEF19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4B8022-F6E9-4711-8400-7E62BCDC1F9D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9881E-23BA-4B7C-849B-9F0F3E18258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93705-F63A-4A3B-835B-76A0728B9E2C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AAA60-EF9B-4067-93DA-401726D6755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F6B3A-DEA2-41C2-BC54-65CB3917B9B8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AE76C-96A9-45F1-AA6E-1D9EF1A3282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99162-E84B-4E58-9D42-812E4399AA5C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5DC3E-5828-4E01-99BF-DFB4C682834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AC437-8B9D-4CD3-A696-78763ABFBABB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4DDBC4B0-773C-4EAF-A1B5-6A399CAD817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52D5022F-0D34-4F58-8C43-786860578035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70BC1-2152-446D-A334-3C84B75E004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9367A4E-5C1C-4CBA-B34E-B0CA140910EB}" type="datetime1">
              <a:rPr lang="es-ES_tradnl" smtClean="0"/>
              <a:pPr>
                <a:defRPr/>
              </a:pPr>
              <a:t>19/03/2015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ACD02C8-91F7-4179-831D-6C162362032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ficionado" TargetMode="External"/><Relationship Id="rId7" Type="http://schemas.openxmlformats.org/officeDocument/2006/relationships/hyperlink" Target="http://es.wikipedia.org/wiki/Sociedad" TargetMode="External"/><Relationship Id="rId2" Type="http://schemas.openxmlformats.org/officeDocument/2006/relationships/hyperlink" Target="http://es.wikipedia.org/wiki/Afici%C3%B3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Trabajo_(sociolog%C3%ADa)" TargetMode="External"/><Relationship Id="rId5" Type="http://schemas.openxmlformats.org/officeDocument/2006/relationships/hyperlink" Target="http://es.wikipedia.org/wiki/Dilettante" TargetMode="External"/><Relationship Id="rId4" Type="http://schemas.openxmlformats.org/officeDocument/2006/relationships/hyperlink" Target="http://es.wikipedia.org/wiki/Amateur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29064" y="1857364"/>
            <a:ext cx="6480048" cy="26432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dirty="0" smtClean="0">
                <a:solidFill>
                  <a:srgbClr val="280E6A"/>
                </a:solidFill>
              </a:rPr>
              <a:t>Técnicas</a:t>
            </a:r>
            <a:br>
              <a:rPr lang="es-ES_tradnl" dirty="0" smtClean="0">
                <a:solidFill>
                  <a:srgbClr val="280E6A"/>
                </a:solidFill>
              </a:rPr>
            </a:br>
            <a:r>
              <a:rPr lang="es-ES_tradnl" dirty="0" smtClean="0">
                <a:solidFill>
                  <a:srgbClr val="280E6A"/>
                </a:solidFill>
              </a:rPr>
              <a:t>Profesionales </a:t>
            </a:r>
            <a:r>
              <a:rPr lang="es-ES_tradnl" dirty="0">
                <a:solidFill>
                  <a:srgbClr val="280E6A"/>
                </a:solidFill>
              </a:rPr>
              <a:t/>
            </a:r>
            <a:br>
              <a:rPr lang="es-ES_tradnl" dirty="0">
                <a:solidFill>
                  <a:srgbClr val="280E6A"/>
                </a:solidFill>
              </a:rPr>
            </a:br>
            <a:r>
              <a:rPr lang="es-ES_tradnl" dirty="0" smtClean="0">
                <a:solidFill>
                  <a:srgbClr val="280E6A"/>
                </a:solidFill>
              </a:rPr>
              <a:t> de  Ventas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33050" y="5572140"/>
            <a:ext cx="6480048" cy="785818"/>
          </a:xfrm>
        </p:spPr>
        <p:txBody>
          <a:bodyPr/>
          <a:lstStyle/>
          <a:p>
            <a:pPr eaLnBrk="1" hangingPunct="1"/>
            <a:r>
              <a:rPr lang="es-ES_tradnl" sz="1600" dirty="0" smtClean="0">
                <a:solidFill>
                  <a:srgbClr val="280E6A"/>
                </a:solidFill>
              </a:rPr>
              <a:t>Lic. Guillermo Hasbún</a:t>
            </a:r>
          </a:p>
          <a:p>
            <a:pPr eaLnBrk="1" hangingPunct="1"/>
            <a:r>
              <a:rPr lang="es-ES_tradnl" sz="1200" dirty="0" smtClean="0">
                <a:solidFill>
                  <a:srgbClr val="280E6A"/>
                </a:solidFill>
              </a:rPr>
              <a:t>Todos los derechos reservados.</a:t>
            </a:r>
          </a:p>
          <a:p>
            <a:pPr eaLnBrk="1" hangingPunct="1"/>
            <a:r>
              <a:rPr lang="es-ES_tradnl" sz="1200" dirty="0" smtClean="0">
                <a:solidFill>
                  <a:srgbClr val="280E6A"/>
                </a:solidFill>
              </a:rPr>
              <a:t>Prohibida su reproducción total o parcial.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ED4F0-C232-4150-8155-5910B7D6F0C8}" type="slidenum">
              <a:rPr lang="es-ES_tradnl"/>
              <a:pPr>
                <a:defRPr/>
              </a:pPr>
              <a:t>1</a:t>
            </a:fld>
            <a:endParaRPr lang="es-ES_trad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s-ES_tradnl" sz="4400" dirty="0" smtClean="0"/>
              <a:t>¿</a:t>
            </a:r>
            <a:r>
              <a:rPr lang="es-ES_tradnl" sz="4400" b="1" dirty="0" smtClean="0"/>
              <a:t>Por qué compran los clientes?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28596" y="2332037"/>
            <a:ext cx="7467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4000" dirty="0" smtClean="0"/>
              <a:t>Para satisfacer necesidades </a:t>
            </a:r>
            <a:r>
              <a:rPr lang="es-ES_tradnl" sz="4000" b="1" i="1" dirty="0" smtClean="0"/>
              <a:t>racionales </a:t>
            </a:r>
            <a:r>
              <a:rPr lang="es-ES_tradnl" sz="4000" b="1" i="1" dirty="0" smtClean="0"/>
              <a:t>y </a:t>
            </a:r>
            <a:r>
              <a:rPr lang="es-ES_tradnl" sz="4000" b="1" i="1" dirty="0" smtClean="0"/>
              <a:t>emocionales </a:t>
            </a:r>
            <a:r>
              <a:rPr lang="es-ES_tradnl" sz="4000" dirty="0" smtClean="0"/>
              <a:t>que se manifiestan en </a:t>
            </a:r>
            <a:r>
              <a:rPr lang="es-ES_tradnl" sz="4000" b="1" i="1" dirty="0" smtClean="0"/>
              <a:t>deseos</a:t>
            </a:r>
            <a:r>
              <a:rPr lang="es-ES_tradnl" sz="4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523F5-947A-426F-8233-D25C096A8144}" type="slidenum">
              <a:rPr lang="es-ES_tradnl"/>
              <a:pPr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dirty="0" smtClean="0"/>
              <a:t>Las Nuevas Condiciones del Mercado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La oferta es mayor que la demanda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Los productos son más homogéneos a los ojos del consumidor.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Existe una guerra de precios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El cliente tiene más información a su alcance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El cliente tiene más poder de negociación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El cliente demanda más productos y servicios con menos proveedores que antes.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Hay menos lealtad a las marcas de prestigio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Mayor aceptación de productos genéricos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13BB3-49E8-4B49-9D19-EDA87232D9BC}" type="slidenum">
              <a:rPr lang="es-ES_tradnl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500034" y="3714752"/>
            <a:ext cx="6480048" cy="2301240"/>
          </a:xfrm>
        </p:spPr>
        <p:txBody>
          <a:bodyPr/>
          <a:lstStyle/>
          <a:p>
            <a:pPr eaLnBrk="1" hangingPunct="1"/>
            <a:r>
              <a:rPr lang="es-ES_tradnl" dirty="0" smtClean="0"/>
              <a:t>El Proceso de la Venta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D799A-6926-4B7E-910F-6563D014E7E9}" type="slidenum">
              <a:rPr lang="es-ES_tradnl"/>
              <a:pPr>
                <a:defRPr/>
              </a:pPr>
              <a:t>12</a:t>
            </a:fld>
            <a:endParaRPr lang="es-ES_tradnl"/>
          </a:p>
        </p:txBody>
      </p:sp>
      <p:pic>
        <p:nvPicPr>
          <p:cNvPr id="5" name="Picture 4" descr="PPP_IBUSI_CLP_BusinessDeal_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85728"/>
            <a:ext cx="4191000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Objetivos del Proceso de Ventas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/>
          <a:lstStyle/>
          <a:p>
            <a:r>
              <a:rPr lang="es-ES_tradnl" dirty="0"/>
              <a:t>Captar la </a:t>
            </a:r>
            <a:r>
              <a:rPr lang="es-ES_tradnl" dirty="0" smtClean="0"/>
              <a:t>      </a:t>
            </a:r>
            <a:r>
              <a:rPr lang="es-ES_tradnl" b="1" dirty="0" smtClean="0"/>
              <a:t>A</a:t>
            </a:r>
            <a:r>
              <a:rPr lang="es-ES_tradnl" dirty="0" smtClean="0"/>
              <a:t>tención</a:t>
            </a:r>
            <a:endParaRPr lang="es-ES_tradnl" dirty="0"/>
          </a:p>
          <a:p>
            <a:r>
              <a:rPr lang="es-ES_tradnl" dirty="0"/>
              <a:t>Generar el </a:t>
            </a:r>
            <a:r>
              <a:rPr lang="es-ES_tradnl" dirty="0" smtClean="0"/>
              <a:t>   </a:t>
            </a:r>
            <a:r>
              <a:rPr lang="es-ES_tradnl" b="1" dirty="0" smtClean="0"/>
              <a:t>I</a:t>
            </a:r>
            <a:r>
              <a:rPr lang="es-ES_tradnl" dirty="0" smtClean="0"/>
              <a:t>nterés</a:t>
            </a:r>
            <a:endParaRPr lang="es-ES_tradnl" dirty="0"/>
          </a:p>
          <a:p>
            <a:r>
              <a:rPr lang="es-ES_tradnl" dirty="0"/>
              <a:t>Despertar el </a:t>
            </a:r>
            <a:r>
              <a:rPr lang="es-ES_tradnl" b="1" dirty="0"/>
              <a:t>D</a:t>
            </a:r>
            <a:r>
              <a:rPr lang="es-ES_tradnl" dirty="0"/>
              <a:t>eseo</a:t>
            </a:r>
          </a:p>
          <a:p>
            <a:r>
              <a:rPr lang="es-ES_tradnl" dirty="0"/>
              <a:t>Mover a la </a:t>
            </a:r>
            <a:r>
              <a:rPr lang="es-ES_tradnl" dirty="0" smtClean="0"/>
              <a:t>    </a:t>
            </a:r>
            <a:r>
              <a:rPr lang="es-ES_tradnl" b="1" dirty="0" smtClean="0"/>
              <a:t>A</a:t>
            </a:r>
            <a:r>
              <a:rPr lang="es-ES_tradnl" dirty="0" smtClean="0"/>
              <a:t>cción</a:t>
            </a:r>
            <a:endParaRPr lang="es-ES_tradnl" dirty="0"/>
          </a:p>
          <a:p>
            <a:endParaRPr lang="es-ES_tradnl" dirty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  <p:pic>
        <p:nvPicPr>
          <p:cNvPr id="5" name="Picture 5" descr="C:\Users\Karla de Hasbun\Downloads\PPP_IBUSI_PRD_Shake_On_It_S\PPP_IBUSI_CLP_Shake_On_It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57525"/>
            <a:ext cx="4362450" cy="380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65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Preparación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dice La Biblia?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“Porque ¿quién de vosotros, queriendo edificar una torre, </a:t>
            </a:r>
            <a:r>
              <a:rPr lang="es-ES_tradnl" b="1" i="1" dirty="0"/>
              <a:t>no se sienta primero y calcula los gastos</a:t>
            </a:r>
            <a:r>
              <a:rPr lang="es-ES_tradnl" dirty="0"/>
              <a:t>, a ver si tiene lo que necesita para acabarla? No sea que después que haya puesto el cimiento, y no pueda acabarla, todos los que lo vean comiencen a hacer burla de él, diciendo: Este hombre comenzó a edificar, y no pudo acabar”.</a:t>
            </a:r>
          </a:p>
          <a:p>
            <a:pPr lvl="1"/>
            <a:r>
              <a:rPr lang="es-ES_tradnl" dirty="0"/>
              <a:t>Lucas 14:28-30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4548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Productos y Servicios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¿En qué negocio estoy?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¿Qué productos vendo?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¿Cómo se utilizan?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¿Quiénes lo usan?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¿Qué características tiene?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¿Qué beneficios produce?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800" b="1" i="1" dirty="0" smtClean="0">
                <a:solidFill>
                  <a:srgbClr val="C00000"/>
                </a:solidFill>
              </a:rPr>
              <a:t>¿Cómo se diferencia de mi competencia?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¿Qué servicios respaldan la venta?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¿Cuáles son las políticas y procedimientos ?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2F881-36C9-486E-A327-93504538614A}" type="slidenum">
              <a:rPr lang="es-ES_tradnl"/>
              <a:pPr>
                <a:defRPr/>
              </a:pPr>
              <a:t>16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hace mi producto?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4000" i="1" dirty="0" smtClean="0"/>
              <a:t>¿Cómo le ayudo al cliente a </a:t>
            </a:r>
            <a:r>
              <a:rPr lang="es-SV" sz="4000" b="1" i="1" dirty="0" smtClean="0"/>
              <a:t>resolver</a:t>
            </a:r>
            <a:r>
              <a:rPr lang="es-SV" sz="4000" i="1" dirty="0" smtClean="0"/>
              <a:t> un problema o a </a:t>
            </a:r>
            <a:r>
              <a:rPr lang="es-SV" sz="4000" b="1" i="1" dirty="0" smtClean="0"/>
              <a:t>mejorar</a:t>
            </a:r>
            <a:r>
              <a:rPr lang="es-SV" sz="4000" i="1" dirty="0" smtClean="0"/>
              <a:t> su productividad de manera </a:t>
            </a:r>
            <a:r>
              <a:rPr lang="es-SV" sz="4000" b="1" i="1" dirty="0" smtClean="0">
                <a:solidFill>
                  <a:srgbClr val="C00000"/>
                </a:solidFill>
              </a:rPr>
              <a:t>diferente</a:t>
            </a:r>
            <a:r>
              <a:rPr lang="es-SV" sz="4000" i="1" dirty="0" smtClean="0"/>
              <a:t> a la competencia?</a:t>
            </a:r>
            <a:endParaRPr lang="es-SV" sz="4000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  <p:pic>
        <p:nvPicPr>
          <p:cNvPr id="5122" name="Picture 2" descr="http://www.mirelasolucion.es/blog/wp-content/uploads/2015/02/Eres-una-pyme-peque%C3%B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69" y="4634938"/>
            <a:ext cx="3276775" cy="19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7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  <p:pic>
        <p:nvPicPr>
          <p:cNvPr id="5" name="Picture 2" descr="http://advenio.es/wp-content/uploads/2010/11/Propuestadevalor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29" y="306588"/>
            <a:ext cx="6992471" cy="61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5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La Competencia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Productos </a:t>
            </a:r>
          </a:p>
          <a:p>
            <a:pPr eaLnBrk="1" hangingPunct="1"/>
            <a:r>
              <a:rPr lang="es-ES_tradnl" dirty="0" smtClean="0"/>
              <a:t>Estrategias de Ventas</a:t>
            </a:r>
          </a:p>
          <a:p>
            <a:pPr eaLnBrk="1" hangingPunct="1"/>
            <a:r>
              <a:rPr lang="es-ES_tradnl" dirty="0" smtClean="0"/>
              <a:t>Conocimiento del producto</a:t>
            </a:r>
          </a:p>
          <a:p>
            <a:pPr eaLnBrk="1" hangingPunct="1"/>
            <a:r>
              <a:rPr lang="en-US" dirty="0" err="1" smtClean="0"/>
              <a:t>Garant</a:t>
            </a:r>
            <a:r>
              <a:rPr lang="es-ES_tradnl" dirty="0" err="1" smtClean="0"/>
              <a:t>ías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Servicio Post Venta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32079-1779-4DC2-B765-B04C26B935FD}" type="slidenum">
              <a:rPr lang="es-ES_tradnl"/>
              <a:pPr>
                <a:defRPr/>
              </a:pPr>
              <a:t>19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Entendiendo Conceptos…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 profesional es toda aquella persona que puede brindar un servicio o elaborar un bien, garantizando el resultado con </a:t>
            </a:r>
            <a:r>
              <a:rPr lang="es-ES" b="1" i="1" dirty="0" smtClean="0"/>
              <a:t>calidad de excelencia</a:t>
            </a:r>
            <a:r>
              <a:rPr lang="es-ES" dirty="0" smtClean="0"/>
              <a:t>. Puede ser una persona con un reconocimiento de grado universitario, técnico o </a:t>
            </a:r>
            <a:r>
              <a:rPr lang="es-ES" b="1" i="1" dirty="0" smtClean="0"/>
              <a:t>experto en cierto tema</a:t>
            </a:r>
            <a:r>
              <a:rPr lang="es-ES" dirty="0" smtClean="0"/>
              <a:t>, disciplina o arte.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Un principio Bíblico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dirty="0"/>
              <a:t>“Porque </a:t>
            </a:r>
            <a:r>
              <a:rPr lang="es-ES_tradnl" sz="3600" b="1" i="1" dirty="0"/>
              <a:t>con ingenio </a:t>
            </a:r>
            <a:r>
              <a:rPr lang="es-ES_tradnl" sz="3600" dirty="0"/>
              <a:t>harás la guerra, y en la multitud de consejeros está la victoria”.</a:t>
            </a:r>
          </a:p>
          <a:p>
            <a:pPr lvl="2"/>
            <a:r>
              <a:rPr lang="es-ES_tradnl" dirty="0"/>
              <a:t>Proverbios 24:6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0016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Prospección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FCFBA-AC55-413A-B3E9-BAB1766A9DD8}" type="slidenum">
              <a:rPr lang="es-ES_tradnl"/>
              <a:pPr>
                <a:defRPr/>
              </a:pPr>
              <a:t>21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¿Qué es la Prospección?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El proceso de localizar clientes potenciales de un producto o servicio</a:t>
            </a:r>
          </a:p>
          <a:p>
            <a:pPr eaLnBrk="1" hangingPunct="1"/>
            <a:endParaRPr lang="es-ES_trad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54BF6-BE9F-4AE4-937C-9FC8C7BCE1E3}" type="slidenum">
              <a:rPr lang="es-ES_tradnl"/>
              <a:pPr>
                <a:defRPr/>
              </a:pPr>
              <a:t>22</a:t>
            </a:fld>
            <a:endParaRPr lang="es-ES_tradnl"/>
          </a:p>
        </p:txBody>
      </p:sp>
      <p:pic>
        <p:nvPicPr>
          <p:cNvPr id="39941" name="Picture 5" descr="C:\Users\Karla de Hasbun\Downloads\PPP_IPEOB_PRD_Service_Is_Key_B\PPP_IPEOB_CLP_Service_Is_Key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57525"/>
            <a:ext cx="4362450" cy="380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Un Principio Bíblico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 smtClean="0"/>
              <a:t>“</a:t>
            </a:r>
            <a:r>
              <a:rPr lang="es-SV" sz="3200" b="1" i="1" dirty="0" smtClean="0"/>
              <a:t>Pedid</a:t>
            </a:r>
            <a:r>
              <a:rPr lang="es-SV" sz="3200" dirty="0"/>
              <a:t>, y se os dará; </a:t>
            </a:r>
            <a:r>
              <a:rPr lang="es-SV" sz="3200" b="1" i="1" dirty="0"/>
              <a:t>buscad</a:t>
            </a:r>
            <a:r>
              <a:rPr lang="es-SV" sz="3200" dirty="0"/>
              <a:t>, y hallaréis; </a:t>
            </a:r>
            <a:r>
              <a:rPr lang="es-SV" sz="3200" b="1" i="1" dirty="0"/>
              <a:t>llamad</a:t>
            </a:r>
            <a:r>
              <a:rPr lang="es-SV" sz="3200" dirty="0"/>
              <a:t>, y se os </a:t>
            </a:r>
            <a:r>
              <a:rPr lang="es-SV" sz="3200" dirty="0" smtClean="0"/>
              <a:t>abrirá. Porque </a:t>
            </a:r>
            <a:r>
              <a:rPr lang="es-SV" sz="3200" dirty="0"/>
              <a:t>todo aquel que pide, </a:t>
            </a:r>
            <a:r>
              <a:rPr lang="es-SV" sz="3200" b="1" i="1" dirty="0"/>
              <a:t>recibe</a:t>
            </a:r>
            <a:r>
              <a:rPr lang="es-SV" sz="3200" dirty="0"/>
              <a:t>; y el que busca</a:t>
            </a:r>
            <a:r>
              <a:rPr lang="es-SV" sz="3200" b="1" i="1" dirty="0"/>
              <a:t>, halla</a:t>
            </a:r>
            <a:r>
              <a:rPr lang="es-SV" sz="3200" dirty="0"/>
              <a:t>; y al que llama, se le </a:t>
            </a:r>
            <a:r>
              <a:rPr lang="es-SV" sz="3200" b="1" i="1" dirty="0"/>
              <a:t>abrirá</a:t>
            </a:r>
            <a:r>
              <a:rPr lang="es-SV" sz="3200" b="1" i="1" dirty="0" smtClean="0"/>
              <a:t>.</a:t>
            </a:r>
            <a:r>
              <a:rPr lang="es-SV" sz="3200" dirty="0" smtClean="0"/>
              <a:t>”</a:t>
            </a:r>
            <a:endParaRPr lang="es-SV" sz="3200" dirty="0"/>
          </a:p>
          <a:p>
            <a:pPr lvl="1"/>
            <a:r>
              <a:rPr lang="es-SV" dirty="0" smtClean="0"/>
              <a:t>Mateo 7:7-8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21123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b="1" dirty="0" smtClean="0"/>
              <a:t>Pasos para la Prospección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Identificar Contactos</a:t>
            </a:r>
          </a:p>
          <a:p>
            <a:pPr eaLnBrk="1" hangingPunct="1"/>
            <a:r>
              <a:rPr lang="es-ES_tradnl" dirty="0" smtClean="0"/>
              <a:t>Calificar el Contacto</a:t>
            </a:r>
          </a:p>
          <a:p>
            <a:pPr eaLnBrk="1" hangingPunct="1"/>
            <a:r>
              <a:rPr lang="es-ES_tradnl" dirty="0" smtClean="0"/>
              <a:t>Aceptar como Prospecto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8C84E-70D5-41BD-857D-6583910A697C}" type="slidenum">
              <a:rPr lang="es-ES_tradnl"/>
              <a:pPr>
                <a:defRPr/>
              </a:pPr>
              <a:t>24</a:t>
            </a:fld>
            <a:endParaRPr lang="es-ES_tradnl"/>
          </a:p>
        </p:txBody>
      </p:sp>
      <p:pic>
        <p:nvPicPr>
          <p:cNvPr id="41989" name="Picture 5" descr="C:\Users\Karla de Hasbun\Downloads\PPP_IPEOB_PRD_BusinessTeam_B\PPP_IPEOB_CLP_BusinessTeam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357562"/>
            <a:ext cx="4362450" cy="380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dirty="0" smtClean="0"/>
              <a:t> </a:t>
            </a:r>
            <a:br>
              <a:rPr lang="es-ES_tradnl" b="1" dirty="0" smtClean="0"/>
            </a:br>
            <a:r>
              <a:rPr lang="es-ES_tradnl" b="1" dirty="0" smtClean="0"/>
              <a:t>Cómo Calificar a los Contactos</a:t>
            </a:r>
            <a:endParaRPr lang="es-ES_tradnl" b="1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467600" cy="4209331"/>
          </a:xfrm>
        </p:spPr>
        <p:txBody>
          <a:bodyPr/>
          <a:lstStyle/>
          <a:p>
            <a:pPr eaLnBrk="1" hangingPunct="1"/>
            <a:r>
              <a:rPr lang="es-ES_tradnl" dirty="0" smtClean="0"/>
              <a:t>¿Tiene el contacto alguna necesidad presente o futura de mi producto?</a:t>
            </a:r>
          </a:p>
          <a:p>
            <a:pPr eaLnBrk="1" hangingPunct="1"/>
            <a:r>
              <a:rPr lang="es-ES_tradnl" dirty="0" smtClean="0"/>
              <a:t>¿Tiene la capacidad de pago?</a:t>
            </a:r>
          </a:p>
          <a:p>
            <a:pPr eaLnBrk="1" hangingPunct="1"/>
            <a:r>
              <a:rPr lang="es-ES_tradnl" dirty="0" smtClean="0"/>
              <a:t>¿Tiene la autoridad para comprar?</a:t>
            </a:r>
          </a:p>
          <a:p>
            <a:pPr eaLnBrk="1" hangingPunct="1"/>
            <a:r>
              <a:rPr lang="es-ES_tradnl" dirty="0" smtClean="0"/>
              <a:t>¿Puede hacerse una reunión favorable con el contacto?</a:t>
            </a:r>
          </a:p>
          <a:p>
            <a:pPr eaLnBrk="1" hangingPunct="1"/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04BCA-0339-436D-AC2B-BDA40397F3DE}" type="slidenum">
              <a:rPr lang="es-ES_tradnl"/>
              <a:pPr>
                <a:defRPr/>
              </a:pPr>
              <a:t>25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Cómo Obtener Contactos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Clientes satisfechos</a:t>
            </a:r>
          </a:p>
          <a:p>
            <a:pPr lvl="1" eaLnBrk="1" hangingPunct="1"/>
            <a:r>
              <a:rPr lang="es-ES_tradnl" dirty="0" smtClean="0"/>
              <a:t>75% de los nuevos clientes se obtienen de referencias.</a:t>
            </a:r>
          </a:p>
          <a:p>
            <a:pPr lvl="1" eaLnBrk="1" hangingPunct="1"/>
            <a:r>
              <a:rPr lang="es-ES_tradnl" dirty="0" smtClean="0"/>
              <a:t>80% de los clientes están dispuestos a hacerlo</a:t>
            </a:r>
          </a:p>
          <a:p>
            <a:pPr lvl="1" eaLnBrk="1" hangingPunct="1"/>
            <a:r>
              <a:rPr lang="es-ES_tradnl" dirty="0" smtClean="0"/>
              <a:t>Solamente el 20% de los vendedores solicita referencias.</a:t>
            </a:r>
          </a:p>
          <a:p>
            <a:pPr lvl="1" eaLnBrk="1" hangingPunct="1"/>
            <a:r>
              <a:rPr lang="es-ES_tradnl" dirty="0" smtClean="0"/>
              <a:t>Una recomendación tiene el mismo valor que 12 llamadas en frío a los contactos.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50833-DD9A-4D9B-8C77-2D771F8E06AE}" type="slidenum">
              <a:rPr lang="es-ES_tradnl"/>
              <a:pPr>
                <a:defRPr/>
              </a:pPr>
              <a:t>26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Fuentes de Contactos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Recomendación de </a:t>
            </a:r>
            <a:r>
              <a:rPr lang="es-ES_tradnl" dirty="0" smtClean="0"/>
              <a:t>clientes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Ferias y Exposiciones</a:t>
            </a:r>
          </a:p>
          <a:p>
            <a:pPr eaLnBrk="1" hangingPunct="1"/>
            <a:r>
              <a:rPr lang="es-ES_tradnl" dirty="0" smtClean="0"/>
              <a:t>Seminarios</a:t>
            </a:r>
          </a:p>
          <a:p>
            <a:pPr eaLnBrk="1" hangingPunct="1"/>
            <a:r>
              <a:rPr lang="es-ES_tradnl" dirty="0" smtClean="0"/>
              <a:t>Asociaciones</a:t>
            </a:r>
          </a:p>
          <a:p>
            <a:pPr eaLnBrk="1" hangingPunct="1"/>
            <a:r>
              <a:rPr lang="es-ES_tradnl" dirty="0" smtClean="0"/>
              <a:t>Directorios</a:t>
            </a:r>
          </a:p>
          <a:p>
            <a:pPr eaLnBrk="1" hangingPunct="1"/>
            <a:r>
              <a:rPr lang="es-ES_tradnl" dirty="0" smtClean="0"/>
              <a:t>Internet</a:t>
            </a:r>
          </a:p>
          <a:p>
            <a:pPr eaLnBrk="1" hangingPunct="1"/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83EEF-4494-49E1-B5B3-0CCC51490DE9}" type="slidenum">
              <a:rPr lang="es-ES_tradnl"/>
              <a:pPr>
                <a:defRPr/>
              </a:pPr>
              <a:t>27</a:t>
            </a:fld>
            <a:endParaRPr lang="es-ES_tradnl"/>
          </a:p>
        </p:txBody>
      </p:sp>
      <p:pic>
        <p:nvPicPr>
          <p:cNvPr id="45061" name="Picture 5" descr="C:\Users\Karla de Hasbun\Downloads\PPP_IPEOB_PRD_Trainees_B\PPP_IPEOB_CLP_Trainees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3214686"/>
            <a:ext cx="4362450" cy="380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Planeación de la Entrevista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ED0BA-81B6-457D-A30A-4C808F30BA38}" type="slidenum">
              <a:rPr lang="es-ES_tradnl"/>
              <a:pPr>
                <a:defRPr/>
              </a:pPr>
              <a:t>28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A Considerar…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_tradnl" dirty="0" smtClean="0"/>
              <a:t>El tiempo es un recurso bien limitado.</a:t>
            </a:r>
          </a:p>
          <a:p>
            <a:pPr eaLnBrk="1" hangingPunct="1"/>
            <a:r>
              <a:rPr lang="es-ES_tradnl" dirty="0" smtClean="0"/>
              <a:t>Respete el tiempo de su cliente.</a:t>
            </a:r>
          </a:p>
          <a:p>
            <a:pPr eaLnBrk="1" hangingPunct="1"/>
            <a:r>
              <a:rPr lang="es-ES_tradnl" dirty="0" smtClean="0"/>
              <a:t>El </a:t>
            </a:r>
            <a:r>
              <a:rPr lang="es-ES_tradnl" b="1" i="1" dirty="0" smtClean="0"/>
              <a:t>35% de las ventas se pierden </a:t>
            </a:r>
            <a:r>
              <a:rPr lang="es-ES_tradnl" dirty="0" smtClean="0"/>
              <a:t>por una deficiente planificación de la visita.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3796-8527-4FA6-AC02-71AB47AEE415}" type="slidenum">
              <a:rPr lang="es-ES_tradnl"/>
              <a:pPr>
                <a:defRPr/>
              </a:pPr>
              <a:t>29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Entendiendo Conceptos…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concepto de "profesión" se opone al de "</a:t>
            </a:r>
            <a:r>
              <a:rPr lang="es-ES" dirty="0" smtClean="0">
                <a:hlinkClick r:id="rId2" action="ppaction://hlinkfile" tooltip="Afición"/>
              </a:rPr>
              <a:t>afición</a:t>
            </a:r>
            <a:r>
              <a:rPr lang="es-ES" dirty="0" smtClean="0"/>
              <a:t>", y el de "profesional" al de "</a:t>
            </a:r>
            <a:r>
              <a:rPr lang="es-ES" dirty="0" smtClean="0">
                <a:hlinkClick r:id="rId3" action="ppaction://hlinkfile" tooltip="Aficionado"/>
              </a:rPr>
              <a:t>aficionado</a:t>
            </a:r>
            <a:r>
              <a:rPr lang="es-ES" dirty="0" smtClean="0"/>
              <a:t>" (</a:t>
            </a:r>
            <a:r>
              <a:rPr lang="es-ES" i="1" dirty="0" smtClean="0">
                <a:hlinkClick r:id="rId4" action="ppaction://hlinkfile" tooltip="Amateur"/>
              </a:rPr>
              <a:t>amateur</a:t>
            </a:r>
            <a:r>
              <a:rPr lang="es-ES" dirty="0" smtClean="0"/>
              <a:t>, </a:t>
            </a:r>
            <a:r>
              <a:rPr lang="es-ES" i="1" dirty="0" err="1" smtClean="0">
                <a:hlinkClick r:id="rId5" action="ppaction://hlinkfile" tooltip="Dilettante"/>
              </a:rPr>
              <a:t>dilettante</a:t>
            </a:r>
            <a:r>
              <a:rPr lang="es-ES" dirty="0" smtClean="0"/>
              <a:t>). </a:t>
            </a:r>
          </a:p>
          <a:p>
            <a:endParaRPr lang="es-ES" dirty="0" smtClean="0"/>
          </a:p>
          <a:p>
            <a:r>
              <a:rPr lang="es-ES" dirty="0" smtClean="0"/>
              <a:t>Una profesión es una </a:t>
            </a:r>
            <a:r>
              <a:rPr lang="es-ES" b="1" i="1" dirty="0" smtClean="0"/>
              <a:t>actividad especializada </a:t>
            </a:r>
            <a:r>
              <a:rPr lang="es-ES" dirty="0" smtClean="0"/>
              <a:t>del </a:t>
            </a:r>
            <a:r>
              <a:rPr lang="es-ES" dirty="0" smtClean="0">
                <a:hlinkClick r:id="rId6" action="ppaction://hlinkfile" tooltip="Trabajo (sociología)"/>
              </a:rPr>
              <a:t>trabajo</a:t>
            </a:r>
            <a:r>
              <a:rPr lang="es-ES" dirty="0" smtClean="0"/>
              <a:t> dentro de la </a:t>
            </a:r>
            <a:r>
              <a:rPr lang="es-ES" dirty="0" smtClean="0">
                <a:hlinkClick r:id="rId7" action="ppaction://hlinkfile" tooltip="Sociedad"/>
              </a:rPr>
              <a:t>sociedad</a:t>
            </a:r>
            <a:r>
              <a:rPr lang="es-ES" dirty="0" smtClean="0"/>
              <a:t>. A quien la ejerce se le denomina </a:t>
            </a:r>
            <a:r>
              <a:rPr lang="es-ES" b="1" dirty="0" smtClean="0"/>
              <a:t>profesional</a:t>
            </a:r>
            <a:r>
              <a:rPr lang="es-ES" dirty="0" smtClean="0"/>
              <a:t>.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dice La Biblia?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4000" dirty="0"/>
              <a:t>“La mano negligente empobrece, más la mano de los </a:t>
            </a:r>
            <a:r>
              <a:rPr lang="es-ES_tradnl" sz="4000" b="1" i="1" dirty="0"/>
              <a:t>diligentes</a:t>
            </a:r>
            <a:r>
              <a:rPr lang="es-ES_tradnl" sz="4000" dirty="0"/>
              <a:t> enriquece”.</a:t>
            </a:r>
          </a:p>
          <a:p>
            <a:pPr lvl="2"/>
            <a:r>
              <a:rPr lang="es-ES_tradnl" dirty="0"/>
              <a:t>Proverbios 10:4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915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Qué debo preparar?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Determinación de los Objetivos de la visita.</a:t>
            </a:r>
          </a:p>
          <a:p>
            <a:r>
              <a:rPr lang="es-SV" dirty="0" smtClean="0"/>
              <a:t>Elaboración del Cuestionario</a:t>
            </a:r>
          </a:p>
          <a:p>
            <a:r>
              <a:rPr lang="es-SV" dirty="0" smtClean="0"/>
              <a:t>Revisar la presentación de ventas</a:t>
            </a:r>
          </a:p>
          <a:p>
            <a:r>
              <a:rPr lang="es-SV" dirty="0" smtClean="0"/>
              <a:t>Preparar material impreso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926226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86" y="260648"/>
            <a:ext cx="7467600" cy="114300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Ejemplo  de Objetivos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00808"/>
            <a:ext cx="7858180" cy="4896833"/>
          </a:xfrm>
        </p:spPr>
        <p:txBody>
          <a:bodyPr>
            <a:normAutofit fontScale="92500"/>
          </a:bodyPr>
          <a:lstStyle/>
          <a:p>
            <a:pPr marL="36576" indent="0" algn="just">
              <a:buNone/>
            </a:pPr>
            <a:endParaRPr lang="es-ES" sz="3200" dirty="0" smtClean="0"/>
          </a:p>
          <a:p>
            <a:pPr algn="just"/>
            <a:r>
              <a:rPr lang="es-ES" dirty="0" smtClean="0"/>
              <a:t>Hacer que el prospecto </a:t>
            </a:r>
            <a:r>
              <a:rPr lang="es-ES" b="1" i="1" dirty="0" smtClean="0"/>
              <a:t>convenga en usar nuestro nuevo papel</a:t>
            </a:r>
            <a:r>
              <a:rPr lang="es-ES" dirty="0" smtClean="0"/>
              <a:t> para computadora durante un período de prueba de un mes.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Hacer que el detallista </a:t>
            </a:r>
            <a:r>
              <a:rPr lang="es-ES" b="1" i="1" dirty="0" smtClean="0"/>
              <a:t>convenga en asignarnos un lugar de exhibición </a:t>
            </a:r>
            <a:r>
              <a:rPr lang="es-ES" dirty="0" smtClean="0"/>
              <a:t>al final del pasillo para nuestra promoción  de verano del repelente Raid para insectos.</a:t>
            </a:r>
            <a:endParaRPr lang="es-SV" dirty="0" smtClean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32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Entendiendo los deseos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El 80% de los gerentes de compras desean mejoras en lo siguiente: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_tradnl" dirty="0" smtClean="0"/>
              <a:t>Entregas a tiempo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_tradnl" dirty="0" smtClean="0"/>
              <a:t>Calidad de productos de acuerdo a las especificaciones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_tradnl" dirty="0" smtClean="0"/>
              <a:t>Precio competitivo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_tradnl" dirty="0" smtClean="0"/>
              <a:t>Respaldo y servicio técnico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_tradnl" dirty="0" smtClean="0"/>
              <a:t>Innovación tecnológica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_tradnl" dirty="0" smtClean="0"/>
              <a:t>Atención en situaciones de emergencia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4B5B2-9A6D-4DF4-B376-654DE9637E26}" type="slidenum">
              <a:rPr lang="es-ES_tradnl"/>
              <a:pPr>
                <a:defRPr/>
              </a:pPr>
              <a:t>33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La Entrevista de Ventas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8A0D3-8D72-4CFA-92D3-B200CE5217C5}" type="slidenum">
              <a:rPr lang="es-ES_tradnl"/>
              <a:pPr>
                <a:defRPr/>
              </a:pPr>
              <a:t>34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Puntos de Verificación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En este punto del proceso de ventas suponemos:</a:t>
            </a:r>
          </a:p>
          <a:p>
            <a:pPr lvl="1" eaLnBrk="1" hangingPunct="1"/>
            <a:r>
              <a:rPr lang="es-ES_tradnl" dirty="0" smtClean="0"/>
              <a:t>Se ha concertado una cita</a:t>
            </a:r>
          </a:p>
          <a:p>
            <a:pPr lvl="1" eaLnBrk="1" hangingPunct="1"/>
            <a:r>
              <a:rPr lang="es-ES_tradnl" dirty="0" smtClean="0"/>
              <a:t>Se ha reunido la información suficiente sobre el prospecto y su organización</a:t>
            </a:r>
          </a:p>
          <a:p>
            <a:pPr lvl="1" eaLnBrk="1" hangingPunct="1"/>
            <a:r>
              <a:rPr lang="es-ES_tradnl" dirty="0"/>
              <a:t>E</a:t>
            </a:r>
            <a:r>
              <a:rPr lang="es-ES_tradnl" dirty="0" smtClean="0"/>
              <a:t>l </a:t>
            </a:r>
            <a:r>
              <a:rPr lang="es-ES_tradnl" dirty="0" smtClean="0"/>
              <a:t>vendedor ha fijado objetivos para la entrevista.</a:t>
            </a:r>
          </a:p>
          <a:p>
            <a:pPr lvl="1" eaLnBrk="1" hangingPunct="1"/>
            <a:r>
              <a:rPr lang="es-ES_tradnl" dirty="0" smtClean="0"/>
              <a:t>Posee un cuestionario escrito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AE76D-46B5-4179-B7F5-88F78D7AEBDA}" type="slidenum">
              <a:rPr lang="es-ES_tradnl"/>
              <a:pPr>
                <a:defRPr/>
              </a:pPr>
              <a:t>35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La Primera Impresión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3000" dirty="0" smtClean="0"/>
              <a:t>Presentación Personal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600" dirty="0" smtClean="0"/>
              <a:t>Vestimenta e higiene personal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3000" dirty="0" smtClean="0"/>
              <a:t>Llegar antes de la cita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600" dirty="0" smtClean="0"/>
              <a:t>Máximo 10 minutos</a:t>
            </a:r>
          </a:p>
          <a:p>
            <a:pPr>
              <a:lnSpc>
                <a:spcPct val="80000"/>
              </a:lnSpc>
            </a:pPr>
            <a:r>
              <a:rPr lang="es-ES_tradnl" sz="3000" dirty="0" smtClean="0"/>
              <a:t>Saludo personal </a:t>
            </a:r>
          </a:p>
          <a:p>
            <a:pPr marL="36576" indent="0" eaLnBrk="1" hangingPunct="1">
              <a:lnSpc>
                <a:spcPct val="80000"/>
              </a:lnSpc>
              <a:buNone/>
            </a:pPr>
            <a:endParaRPr lang="es-ES_tradnl" sz="3000" dirty="0" smtClean="0"/>
          </a:p>
          <a:p>
            <a:pPr marL="36576" indent="0" eaLnBrk="1" hangingPunct="1">
              <a:lnSpc>
                <a:spcPct val="80000"/>
              </a:lnSpc>
              <a:buNone/>
            </a:pPr>
            <a:endParaRPr lang="es-ES_tradnl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9756-EBF7-4E94-BB25-123B9CE183D5}" type="slidenum">
              <a:rPr lang="es-ES_tradnl"/>
              <a:pPr>
                <a:defRPr/>
              </a:pPr>
              <a:t>36</a:t>
            </a:fld>
            <a:endParaRPr lang="es-ES_tradnl"/>
          </a:p>
        </p:txBody>
      </p:sp>
      <p:pic>
        <p:nvPicPr>
          <p:cNvPr id="62469" name="Picture 5" descr="C:\Users\Karla de Hasbun\Downloads\PPP_IPEOB_PRD_Shake_B\PPP_IPEOB_CLP_Shake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71678"/>
            <a:ext cx="4116445" cy="35861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b="1" dirty="0" smtClean="0"/>
              <a:t>Identificar las Necesidades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500034" y="1700809"/>
            <a:ext cx="7888390" cy="5157192"/>
          </a:xfrm>
        </p:spPr>
        <p:txBody>
          <a:bodyPr/>
          <a:lstStyle/>
          <a:p>
            <a:pPr eaLnBrk="1" hangingPunct="1"/>
            <a:r>
              <a:rPr lang="es-ES_tradnl" dirty="0" smtClean="0"/>
              <a:t>TIEMPO DE HACER PREGUNTAS</a:t>
            </a:r>
            <a:endParaRPr lang="es-ES_tradnl" dirty="0" smtClean="0"/>
          </a:p>
          <a:p>
            <a:pPr lvl="1" eaLnBrk="1" hangingPunct="1"/>
            <a:r>
              <a:rPr lang="es-ES_tradnl" dirty="0"/>
              <a:t>a</a:t>
            </a:r>
            <a:r>
              <a:rPr lang="es-ES_tradnl" dirty="0" smtClean="0"/>
              <a:t>yudan </a:t>
            </a:r>
            <a:r>
              <a:rPr lang="es-ES_tradnl" dirty="0" smtClean="0"/>
              <a:t>a descubrir fortalezas y debilidades de la </a:t>
            </a:r>
            <a:r>
              <a:rPr lang="es-ES_tradnl" dirty="0" smtClean="0"/>
              <a:t>competencia y las expectativas del cliente.</a:t>
            </a:r>
            <a:endParaRPr lang="es-ES_tradnl" dirty="0" smtClean="0"/>
          </a:p>
          <a:p>
            <a:pPr eaLnBrk="1" hangingPunct="1">
              <a:buNone/>
            </a:pPr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B923A-46FF-472D-81F8-2B3B73C43A17}" type="slidenum">
              <a:rPr lang="es-ES_tradnl"/>
              <a:pPr>
                <a:defRPr/>
              </a:pPr>
              <a:t>37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38</a:t>
            </a:fld>
            <a:endParaRPr lang="es-ES_tradnl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262840"/>
              </p:ext>
            </p:extLst>
          </p:nvPr>
        </p:nvGraphicFramePr>
        <p:xfrm>
          <a:off x="285720" y="428604"/>
          <a:ext cx="8515352" cy="6035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257676"/>
                <a:gridCol w="4257676"/>
              </a:tblGrid>
              <a:tr h="324327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Sondeo del vendedor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Respuesta del prospecto</a:t>
                      </a:r>
                      <a:endParaRPr lang="es-SV" sz="1600" dirty="0"/>
                    </a:p>
                  </a:txBody>
                  <a:tcPr/>
                </a:tc>
              </a:tr>
              <a:tr h="5513563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¿Ha tenido negocios antes con nuestro banco? (cerrada)</a:t>
                      </a:r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r>
                        <a:rPr lang="es-ES" sz="1600" dirty="0" smtClean="0"/>
                        <a:t>Entonces, ¿supongo que su cuenta actual de cheques es con el mismo</a:t>
                      </a:r>
                      <a:r>
                        <a:rPr lang="es-ES" sz="1600" baseline="0" dirty="0" smtClean="0"/>
                        <a:t> banco</a:t>
                      </a:r>
                      <a:r>
                        <a:rPr lang="es-ES" sz="1600" dirty="0" smtClean="0"/>
                        <a:t>? (cerrada)</a:t>
                      </a:r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r>
                        <a:rPr lang="es-ES" sz="1600" b="1" i="1" dirty="0" smtClean="0"/>
                        <a:t>Si pudiera diseñar una cuenta de cheques ideal para su empresa, ¿Cómo sería? </a:t>
                      </a:r>
                      <a:r>
                        <a:rPr lang="es-ES" sz="1600" dirty="0" smtClean="0"/>
                        <a:t>(abierta)</a:t>
                      </a:r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r>
                        <a:rPr lang="es-ES" sz="1600" dirty="0" smtClean="0"/>
                        <a:t>Cuando dice “buen estado de cuenta”, ¿exactamente a qué se refiere? (abierta)</a:t>
                      </a:r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r>
                        <a:rPr lang="es-ES" sz="1600" dirty="0" smtClean="0"/>
                        <a:t> ¿Algo más en una cuenta de cheques ideal? (cerrada)</a:t>
                      </a:r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r>
                        <a:rPr lang="es-ES" sz="1600" dirty="0" smtClean="0"/>
                        <a:t>¿</a:t>
                      </a:r>
                      <a:r>
                        <a:rPr lang="es-ES" sz="1600" b="1" i="1" dirty="0" smtClean="0"/>
                        <a:t>Qué cosas, si es que las hay, no le han gustado de sus cuentas anteriores</a:t>
                      </a:r>
                      <a:r>
                        <a:rPr lang="es-ES" sz="1600" b="1" i="1" baseline="0" dirty="0" smtClean="0"/>
                        <a:t> de cheques?</a:t>
                      </a:r>
                      <a:r>
                        <a:rPr lang="es-ES" sz="1600" baseline="0" dirty="0" smtClean="0"/>
                        <a:t>(abierta)</a:t>
                      </a:r>
                    </a:p>
                    <a:p>
                      <a:pPr algn="just"/>
                      <a:endParaRPr lang="es-E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No, siempre hemos usado el Banco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Promérica</a:t>
                      </a:r>
                      <a:endParaRPr lang="es-ES" sz="1600" dirty="0" smtClean="0"/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r>
                        <a:rPr lang="es-ES" sz="1600" dirty="0" smtClean="0"/>
                        <a:t>Sí.</a:t>
                      </a:r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endParaRPr lang="es-ES" sz="1600" dirty="0" smtClean="0"/>
                    </a:p>
                    <a:p>
                      <a:pPr algn="l"/>
                      <a:r>
                        <a:rPr lang="es-ES" sz="1600" dirty="0" smtClean="0"/>
                        <a:t>Bueno, pagaría interés sobre todo el dinero ocioso, no tendría </a:t>
                      </a:r>
                      <a:r>
                        <a:rPr lang="es-ES" sz="1600" baseline="0" dirty="0" smtClean="0"/>
                        <a:t>cargos por servicio y proporcionaría un buen estado de cuenta.</a:t>
                      </a:r>
                    </a:p>
                    <a:p>
                      <a:pPr algn="l"/>
                      <a:endParaRPr lang="es-ES" sz="1600" baseline="0" dirty="0" smtClean="0"/>
                    </a:p>
                    <a:p>
                      <a:pPr algn="l"/>
                      <a:r>
                        <a:rPr lang="es-ES" sz="1600" baseline="0" dirty="0" smtClean="0"/>
                        <a:t>Nos debería llegar una vez al mes, debería ser fácil de leer y nos ayudaría a reconciliar nuestros libros con rapidez.</a:t>
                      </a:r>
                    </a:p>
                    <a:p>
                      <a:pPr algn="l"/>
                      <a:endParaRPr lang="es-ES" sz="1600" baseline="0" dirty="0" smtClean="0"/>
                    </a:p>
                    <a:p>
                      <a:pPr algn="l"/>
                      <a:r>
                        <a:rPr lang="es-ES" sz="1600" baseline="0" dirty="0" smtClean="0"/>
                        <a:t>No, creo que eso es todo.</a:t>
                      </a:r>
                    </a:p>
                    <a:p>
                      <a:pPr algn="l"/>
                      <a:endParaRPr lang="es-ES" sz="1600" baseline="0" dirty="0" smtClean="0"/>
                    </a:p>
                    <a:p>
                      <a:pPr algn="l"/>
                      <a:endParaRPr lang="es-ES" sz="1600" baseline="0" dirty="0" smtClean="0"/>
                    </a:p>
                    <a:p>
                      <a:pPr algn="l"/>
                      <a:r>
                        <a:rPr lang="es-ES" sz="1600" baseline="0" dirty="0" smtClean="0"/>
                        <a:t>¡Tener que pagar tanto por nuestros cheques! También, a veces cuando tenemos una duda, el banco no la puede resolver con rapidez porque sus computadoras fallan. ¡Es algo frustrante!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La importancia de las preguntas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“Y </a:t>
            </a:r>
            <a:r>
              <a:rPr lang="es-SV" dirty="0"/>
              <a:t>aconteció que tres días después le hallaron en el templo, sentado en medio de los doctores de la ley, </a:t>
            </a:r>
            <a:r>
              <a:rPr lang="es-SV" b="1" i="1" dirty="0"/>
              <a:t>oyéndoles y preguntándoles</a:t>
            </a:r>
            <a:r>
              <a:rPr lang="es-SV" dirty="0" smtClean="0"/>
              <a:t>.</a:t>
            </a:r>
            <a:r>
              <a:rPr lang="es-SV" dirty="0"/>
              <a:t> Y todos los que le oían, se maravillaban de su inteligencia y de sus respuestas</a:t>
            </a:r>
            <a:r>
              <a:rPr lang="es-SV" dirty="0" smtClean="0"/>
              <a:t>.”</a:t>
            </a:r>
          </a:p>
          <a:p>
            <a:pPr lvl="1"/>
            <a:r>
              <a:rPr lang="es-SV" dirty="0" smtClean="0"/>
              <a:t>Lucas 2:46-47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89299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b="1" dirty="0" smtClean="0"/>
              <a:t>¿En qué Consiste la Venta?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Es un proceso </a:t>
            </a:r>
            <a:r>
              <a:rPr lang="es-ES_tradnl" b="1" i="1" dirty="0" smtClean="0"/>
              <a:t>voluntario de intercambio</a:t>
            </a:r>
            <a:r>
              <a:rPr lang="es-ES_tradnl" dirty="0" smtClean="0"/>
              <a:t> de bienes y servicios por una remuneración económica.</a:t>
            </a:r>
          </a:p>
          <a:p>
            <a:pPr eaLnBrk="1" hangingPunct="1">
              <a:buNone/>
            </a:pPr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6EF09-FE31-40D8-B42E-A1BF4F8EA28D}" type="slidenum">
              <a:rPr lang="es-ES_tradnl"/>
              <a:pPr>
                <a:defRPr/>
              </a:pPr>
              <a:t>4</a:t>
            </a:fld>
            <a:endParaRPr lang="es-ES_tradnl"/>
          </a:p>
        </p:txBody>
      </p:sp>
      <p:pic>
        <p:nvPicPr>
          <p:cNvPr id="3074" name="Picture 2" descr="Resultado de imagen de v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30" y="3820318"/>
            <a:ext cx="3854746" cy="25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La Presentación de Ventas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EE377-470F-4480-9065-C6556B96B01D}" type="slidenum">
              <a:rPr lang="es-ES_tradnl"/>
              <a:pPr>
                <a:defRPr/>
              </a:pPr>
              <a:t>40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41</a:t>
            </a:fld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332656"/>
            <a:ext cx="7467600" cy="5793507"/>
          </a:xfrm>
        </p:spPr>
        <p:txBody>
          <a:bodyPr>
            <a:normAutofit/>
          </a:bodyPr>
          <a:lstStyle/>
          <a:p>
            <a:pPr algn="ctr"/>
            <a:r>
              <a:rPr lang="es-SV" sz="3600" dirty="0" smtClean="0"/>
              <a:t>PRESENTACIÓN DE LA SOLUCIÓN AL PROBLEMA</a:t>
            </a:r>
            <a:endParaRPr lang="es-SV" sz="3600" dirty="0"/>
          </a:p>
        </p:txBody>
      </p:sp>
      <p:pic>
        <p:nvPicPr>
          <p:cNvPr id="1026" name="Picture 2" descr="http://idnews.idaccion.com/wp-content/uploads/2012/06/presentaciones-de-venta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63609"/>
            <a:ext cx="4765656" cy="455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3597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es-SV" dirty="0" smtClean="0"/>
              <a:t>Debe responder lo siguiente</a:t>
            </a:r>
            <a:endParaRPr lang="es-SV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¿Cuál es su especialidad?</a:t>
            </a:r>
          </a:p>
          <a:p>
            <a:r>
              <a:rPr lang="es-SV" dirty="0" smtClean="0"/>
              <a:t>¿Cómo me resuelve eso mi problema?</a:t>
            </a:r>
          </a:p>
          <a:p>
            <a:r>
              <a:rPr lang="es-SV" dirty="0" smtClean="0"/>
              <a:t>¿Cuál es su elemento diferenciador?</a:t>
            </a:r>
          </a:p>
          <a:p>
            <a:r>
              <a:rPr lang="es-SV" dirty="0" smtClean="0"/>
              <a:t>¿Por qué debo creerle?</a:t>
            </a:r>
            <a:endParaRPr lang="es-SV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5DC3E-5828-4E01-99BF-DFB4C6828342}" type="slidenum">
              <a:rPr lang="es-ES_tradnl" smtClean="0"/>
              <a:pPr>
                <a:defRPr/>
              </a:pPr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168179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_tradnl" b="1" dirty="0" smtClean="0"/>
              <a:t>Hablar de los beneficios</a:t>
            </a:r>
            <a:endParaRPr lang="es-ES_tradn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0D40CE-EB91-44F4-88BE-F6A67F95D31D}" type="slidenum">
              <a:rPr lang="es-ES_tradnl"/>
              <a:pPr>
                <a:defRPr/>
              </a:pPr>
              <a:t>43</a:t>
            </a:fld>
            <a:endParaRPr lang="es-ES_tradnl"/>
          </a:p>
        </p:txBody>
      </p:sp>
      <p:pic>
        <p:nvPicPr>
          <p:cNvPr id="2050" name="Picture 2" descr="https://nopalifeblog.files.wordpress.com/2013/07/beneficios-del-produc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480720" cy="43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Atributos / ¿Beneficios ?</a:t>
            </a:r>
            <a:endParaRPr lang="es-SV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AE76C-96A9-45F1-AA6E-1D9EF1A3282D}" type="slidenum">
              <a:rPr lang="es-ES_tradnl" smtClean="0"/>
              <a:pPr>
                <a:defRPr/>
              </a:pPr>
              <a:t>44</a:t>
            </a:fld>
            <a:endParaRPr lang="es-ES_tradnl"/>
          </a:p>
        </p:txBody>
      </p:sp>
      <p:pic>
        <p:nvPicPr>
          <p:cNvPr id="4098" name="Picture 2" descr="http://www.grupohermi.com/wp/wp-content/uploads/2012/12/propiedadesCdC.ai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9167"/>
            <a:ext cx="3859904" cy="49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oticias.emisorasunidas.com/sites/default/files/2010/07/06/carne_de_cone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11197"/>
            <a:ext cx="2838541" cy="36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4916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Construcción de Credibilidad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209331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Respetar el tiempo solicitado.</a:t>
            </a:r>
            <a:endParaRPr lang="es-ES_tradnl" sz="3200" dirty="0"/>
          </a:p>
          <a:p>
            <a:r>
              <a:rPr lang="es-ES_tradnl" sz="3200" dirty="0"/>
              <a:t>Ofrecer </a:t>
            </a:r>
            <a:r>
              <a:rPr lang="es-ES_tradnl" sz="3200" b="1" i="1" dirty="0"/>
              <a:t>pruebas</a:t>
            </a:r>
            <a:r>
              <a:rPr lang="es-ES_tradnl" sz="3200" dirty="0"/>
              <a:t> </a:t>
            </a:r>
            <a:r>
              <a:rPr lang="es-ES_tradnl" sz="3200" dirty="0" smtClean="0"/>
              <a:t>concretas.</a:t>
            </a:r>
            <a:endParaRPr lang="es-ES_tradnl" sz="3200" dirty="0"/>
          </a:p>
          <a:p>
            <a:r>
              <a:rPr lang="es-ES_tradnl" sz="3200" dirty="0"/>
              <a:t>No prometer más allá de sus </a:t>
            </a:r>
            <a:r>
              <a:rPr lang="es-ES_tradnl" sz="3200" b="1" i="1" dirty="0"/>
              <a:t>posibilidades</a:t>
            </a:r>
          </a:p>
          <a:p>
            <a:r>
              <a:rPr lang="es-ES_tradnl" sz="3200" dirty="0"/>
              <a:t>Generar </a:t>
            </a:r>
            <a:r>
              <a:rPr lang="es-ES_tradnl" sz="3200" b="1" i="1" dirty="0"/>
              <a:t>expectativas correctas</a:t>
            </a:r>
            <a:r>
              <a:rPr lang="es-ES_tradnl" sz="3200" dirty="0"/>
              <a:t> y realistas acerca del producto o servicio.</a:t>
            </a:r>
          </a:p>
          <a:p>
            <a:r>
              <a:rPr lang="es-ES_tradnl" sz="3200" dirty="0"/>
              <a:t>No hablar </a:t>
            </a:r>
            <a:r>
              <a:rPr lang="es-ES_tradnl" sz="3200" b="1" i="1" dirty="0"/>
              <a:t>nunca mal </a:t>
            </a:r>
            <a:r>
              <a:rPr lang="es-ES_tradnl" sz="3200" dirty="0"/>
              <a:t>de la competencia</a:t>
            </a:r>
          </a:p>
          <a:p>
            <a:endParaRPr lang="es-SV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38013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46</a:t>
            </a:fld>
            <a:endParaRPr lang="es-ES_tradnl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11795"/>
              </p:ext>
            </p:extLst>
          </p:nvPr>
        </p:nvGraphicFramePr>
        <p:xfrm>
          <a:off x="457200" y="1772815"/>
          <a:ext cx="8572560" cy="50143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11410"/>
                <a:gridCol w="2161150"/>
              </a:tblGrid>
              <a:tr h="38083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Propiedades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Beneficios</a:t>
                      </a:r>
                      <a:endParaRPr lang="es-SV" dirty="0"/>
                    </a:p>
                  </a:txBody>
                  <a:tcPr/>
                </a:tc>
              </a:tr>
              <a:tr h="856886">
                <a:tc>
                  <a:txBody>
                    <a:bodyPr/>
                    <a:lstStyle/>
                    <a:p>
                      <a:pPr algn="l"/>
                      <a:r>
                        <a:rPr lang="es-ES" sz="1600" dirty="0" err="1" smtClean="0"/>
                        <a:t>Transmisi</a:t>
                      </a:r>
                      <a:r>
                        <a:rPr lang="es-ES_tradnl" sz="1600" dirty="0" err="1" smtClean="0"/>
                        <a:t>ón</a:t>
                      </a:r>
                      <a:r>
                        <a:rPr lang="es-ES_tradnl" sz="1600" baseline="0" dirty="0" smtClean="0"/>
                        <a:t> </a:t>
                      </a:r>
                      <a:r>
                        <a:rPr lang="es-ES" sz="1600" dirty="0" smtClean="0"/>
                        <a:t>que permite hacer cambios sobre la marcha</a:t>
                      </a:r>
                      <a:r>
                        <a:rPr lang="es-ES" sz="1600" baseline="0" dirty="0" smtClean="0"/>
                        <a:t> entre</a:t>
                      </a:r>
                      <a:r>
                        <a:rPr lang="es-ES" sz="1600" dirty="0" smtClean="0"/>
                        <a:t> las cuatro velocidades y avance a reversa.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Puede trabajar con más </a:t>
                      </a:r>
                    </a:p>
                    <a:p>
                      <a:pPr algn="l"/>
                      <a:r>
                        <a:rPr lang="es-ES" sz="1600" dirty="0" smtClean="0"/>
                        <a:t>rapidez</a:t>
                      </a:r>
                      <a:r>
                        <a:rPr lang="es-ES" sz="1600" baseline="0" dirty="0" smtClean="0"/>
                        <a:t> y eficiencia.</a:t>
                      </a:r>
                      <a:endParaRPr lang="es-SV" sz="1600" dirty="0"/>
                    </a:p>
                  </a:txBody>
                  <a:tcPr/>
                </a:tc>
              </a:tr>
              <a:tr h="602995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Disco</a:t>
                      </a:r>
                      <a:r>
                        <a:rPr lang="es-ES" sz="1600" baseline="0" dirty="0" smtClean="0"/>
                        <a:t> de </a:t>
                      </a:r>
                      <a:r>
                        <a:rPr lang="es-ES" sz="1600" dirty="0" smtClean="0"/>
                        <a:t>embrague de mayor diámetro, que mejora la</a:t>
                      </a:r>
                      <a:r>
                        <a:rPr lang="es-ES" sz="1600" baseline="0" dirty="0" smtClean="0"/>
                        <a:t> eficiencia </a:t>
                      </a:r>
                      <a:r>
                        <a:rPr lang="es-ES" sz="1600" dirty="0" smtClean="0"/>
                        <a:t>de operación y tiene mayor duración.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No gastará tanto </a:t>
                      </a:r>
                    </a:p>
                    <a:p>
                      <a:pPr algn="l"/>
                      <a:r>
                        <a:rPr lang="es-ES" sz="1600" dirty="0" smtClean="0"/>
                        <a:t>en mantenimiento.</a:t>
                      </a:r>
                      <a:endParaRPr lang="es-SV" sz="1600" dirty="0"/>
                    </a:p>
                  </a:txBody>
                  <a:tcPr/>
                </a:tc>
              </a:tr>
              <a:tr h="602995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El</a:t>
                      </a:r>
                      <a:r>
                        <a:rPr lang="es-ES" sz="1600" baseline="0" dirty="0" smtClean="0"/>
                        <a:t> PTO i</a:t>
                      </a:r>
                      <a:r>
                        <a:rPr lang="es-ES" sz="1600" dirty="0" smtClean="0"/>
                        <a:t>ndependiente puede ser encendido y apagado sin tener que parar.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Podrá trabajar </a:t>
                      </a:r>
                    </a:p>
                    <a:p>
                      <a:pPr algn="l"/>
                      <a:r>
                        <a:rPr lang="es-ES" sz="1600" dirty="0" smtClean="0"/>
                        <a:t>sin interrupciones.</a:t>
                      </a:r>
                      <a:endParaRPr lang="es-SV" sz="1600" dirty="0"/>
                    </a:p>
                  </a:txBody>
                  <a:tcPr/>
                </a:tc>
              </a:tr>
              <a:tr h="856886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El motor diesel de bajo ruido y bajas emisiones, E-</a:t>
                      </a:r>
                      <a:r>
                        <a:rPr lang="es-ES" sz="1600" dirty="0" err="1" smtClean="0"/>
                        <a:t>tvcs</a:t>
                      </a:r>
                      <a:r>
                        <a:rPr lang="es-ES" sz="1600" dirty="0" smtClean="0"/>
                        <a:t>, es más potente y tiene mayor aumento de torsión.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Podrá hacer más trabajo </a:t>
                      </a:r>
                    </a:p>
                    <a:p>
                      <a:pPr algn="l"/>
                      <a:r>
                        <a:rPr lang="es-ES" sz="1600" dirty="0" smtClean="0"/>
                        <a:t>en menos tiempo.</a:t>
                      </a:r>
                      <a:endParaRPr lang="es-SV" sz="1600" dirty="0"/>
                    </a:p>
                  </a:txBody>
                  <a:tcPr/>
                </a:tc>
              </a:tr>
              <a:tr h="602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La plana, totalmente flotante,</a:t>
                      </a:r>
                      <a:r>
                        <a:rPr lang="es-ES" sz="1600" baseline="0" dirty="0" smtClean="0"/>
                        <a:t> con montura que proporciona amplio espacio para las piernas y vibración mínima.</a:t>
                      </a:r>
                      <a:endParaRPr lang="es-SV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Estará más cómodo.</a:t>
                      </a:r>
                      <a:endParaRPr lang="es-SV" sz="1600" dirty="0"/>
                    </a:p>
                  </a:txBody>
                  <a:tcPr/>
                </a:tc>
              </a:tr>
              <a:tr h="1110779"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El cargador frontal de fijación rápida tiene gran altura de manejo y gran capacidad.</a:t>
                      </a:r>
                      <a:endParaRPr lang="es-S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Podrá mover mayores </a:t>
                      </a:r>
                    </a:p>
                    <a:p>
                      <a:pPr algn="l"/>
                      <a:r>
                        <a:rPr lang="es-ES" sz="1600" dirty="0" smtClean="0"/>
                        <a:t>cargas</a:t>
                      </a:r>
                      <a:r>
                        <a:rPr lang="es-ES" sz="1600" baseline="0" dirty="0" smtClean="0"/>
                        <a:t> con menos esfuerzo.</a:t>
                      </a:r>
                      <a:endParaRPr lang="es-SV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 descr="tra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2030"/>
            <a:ext cx="2073608" cy="16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Mantener la Atención 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Herramientas de comunicación</a:t>
            </a:r>
          </a:p>
          <a:p>
            <a:pPr lvl="1" eaLnBrk="1" hangingPunct="1"/>
            <a:r>
              <a:rPr lang="es-ES_tradnl" smtClean="0"/>
              <a:t>Apoyos visuales</a:t>
            </a:r>
          </a:p>
          <a:p>
            <a:pPr lvl="1" eaLnBrk="1" hangingPunct="1"/>
            <a:r>
              <a:rPr lang="es-ES_tradnl" smtClean="0"/>
              <a:t>Catálogos y Folletos</a:t>
            </a:r>
          </a:p>
          <a:p>
            <a:pPr lvl="1" eaLnBrk="1" hangingPunct="1"/>
            <a:r>
              <a:rPr lang="es-ES_tradnl" smtClean="0"/>
              <a:t>A través de preguntas</a:t>
            </a:r>
          </a:p>
          <a:p>
            <a:pPr lvl="2" eaLnBrk="1" hangingPunct="1"/>
            <a:r>
              <a:rPr lang="es-ES_tradnl" smtClean="0"/>
              <a:t>Implicación</a:t>
            </a:r>
          </a:p>
          <a:p>
            <a:pPr lvl="2" eaLnBrk="1" hangingPunct="1"/>
            <a:r>
              <a:rPr lang="es-ES_tradnl" smtClean="0"/>
              <a:t>Percepcción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0D88D-B15B-48B4-B610-1A993C769D52}" type="slidenum">
              <a:rPr lang="es-ES_tradnl"/>
              <a:pPr>
                <a:defRPr/>
              </a:pPr>
              <a:t>47</a:t>
            </a:fld>
            <a:endParaRPr lang="es-ES_tradnl"/>
          </a:p>
        </p:txBody>
      </p:sp>
      <p:pic>
        <p:nvPicPr>
          <p:cNvPr id="86022" name="Picture 6" descr="C:\Users\Karla de Hasbun\Downloads\PPP_IBUSI_PRD_Sale_Sign_S\PPP_IBUSI_CLP_Sale_Sign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86124"/>
            <a:ext cx="4362450" cy="380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Modelo de Atributos Múltiples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48</a:t>
            </a:fld>
            <a:endParaRPr lang="es-ES_tradnl"/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457200" y="1600200"/>
          <a:ext cx="8429688" cy="492922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29024"/>
                <a:gridCol w="1714512"/>
                <a:gridCol w="1785950"/>
                <a:gridCol w="1500202"/>
              </a:tblGrid>
              <a:tr h="683818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Característica / Marca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Toshiba</a:t>
                      </a:r>
                      <a:endParaRPr lang="es-SV" dirty="0" smtClean="0"/>
                    </a:p>
                    <a:p>
                      <a:pPr algn="l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HP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Apple</a:t>
                      </a:r>
                      <a:endParaRPr lang="es-SV" dirty="0"/>
                    </a:p>
                  </a:txBody>
                  <a:tcPr/>
                </a:tc>
              </a:tr>
              <a:tr h="461870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Confiabilidad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Muy buena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Muy buena</a:t>
                      </a:r>
                      <a:endParaRPr lang="es-SV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Excelente</a:t>
                      </a:r>
                      <a:endParaRPr lang="es-SV" dirty="0"/>
                    </a:p>
                  </a:txBody>
                  <a:tcPr/>
                </a:tc>
              </a:tr>
              <a:tr h="461870">
                <a:tc>
                  <a:txBody>
                    <a:bodyPr/>
                    <a:lstStyle/>
                    <a:p>
                      <a:r>
                        <a:rPr lang="es-ES" dirty="0" smtClean="0"/>
                        <a:t>Peso (libras)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3.0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4.5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6.5</a:t>
                      </a:r>
                      <a:endParaRPr lang="es-SV" dirty="0"/>
                    </a:p>
                  </a:txBody>
                  <a:tcPr/>
                </a:tc>
              </a:tr>
              <a:tr h="461870">
                <a:tc>
                  <a:txBody>
                    <a:bodyPr/>
                    <a:lstStyle/>
                    <a:p>
                      <a:r>
                        <a:rPr lang="es-ES" dirty="0" smtClean="0"/>
                        <a:t>Tamaño (pulgadas cúbicas)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14”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16”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21”</a:t>
                      </a:r>
                      <a:endParaRPr lang="es-SV" dirty="0"/>
                    </a:p>
                  </a:txBody>
                  <a:tcPr/>
                </a:tc>
              </a:tr>
              <a:tr h="797199">
                <a:tc>
                  <a:txBody>
                    <a:bodyPr/>
                    <a:lstStyle/>
                    <a:p>
                      <a:r>
                        <a:rPr lang="es-ES" dirty="0" smtClean="0"/>
                        <a:t>Velocidad</a:t>
                      </a:r>
                      <a:r>
                        <a:rPr lang="es-ES" baseline="0" dirty="0" smtClean="0"/>
                        <a:t> </a:t>
                      </a:r>
                    </a:p>
                    <a:p>
                      <a:r>
                        <a:rPr lang="es-SV" dirty="0" smtClean="0"/>
                        <a:t>Tarjeta de Video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1.6</a:t>
                      </a:r>
                    </a:p>
                    <a:p>
                      <a:r>
                        <a:rPr lang="es-SV" dirty="0" smtClean="0"/>
                        <a:t>no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1.8</a:t>
                      </a:r>
                    </a:p>
                    <a:p>
                      <a:r>
                        <a:rPr lang="es-ES" dirty="0" smtClean="0"/>
                        <a:t>no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r>
                        <a:rPr lang="es-ES" baseline="0" dirty="0" smtClean="0"/>
                        <a:t>.4</a:t>
                      </a:r>
                    </a:p>
                    <a:p>
                      <a:r>
                        <a:rPr lang="es-ES" baseline="0" dirty="0" smtClean="0"/>
                        <a:t>sí</a:t>
                      </a:r>
                      <a:endParaRPr lang="es-SV" dirty="0"/>
                    </a:p>
                  </a:txBody>
                  <a:tcPr/>
                </a:tc>
              </a:tr>
              <a:tr h="461870">
                <a:tc>
                  <a:txBody>
                    <a:bodyPr/>
                    <a:lstStyle/>
                    <a:p>
                      <a:r>
                        <a:rPr lang="es-ES" dirty="0" smtClean="0"/>
                        <a:t>Memoria RAM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2GB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4GB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6GB</a:t>
                      </a:r>
                      <a:endParaRPr lang="es-SV" dirty="0"/>
                    </a:p>
                  </a:txBody>
                  <a:tcPr/>
                </a:tc>
              </a:tr>
              <a:tr h="461870">
                <a:tc>
                  <a:txBody>
                    <a:bodyPr/>
                    <a:lstStyle/>
                    <a:p>
                      <a:r>
                        <a:rPr lang="es-ES" dirty="0" smtClean="0"/>
                        <a:t>Visibilidad en la</a:t>
                      </a:r>
                      <a:r>
                        <a:rPr lang="es-ES" baseline="0" dirty="0" smtClean="0"/>
                        <a:t> pantalla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Buena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Muy buena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Excelente</a:t>
                      </a:r>
                      <a:endParaRPr lang="es-SV" dirty="0"/>
                    </a:p>
                  </a:txBody>
                  <a:tcPr/>
                </a:tc>
              </a:tr>
              <a:tr h="1138856">
                <a:tc>
                  <a:txBody>
                    <a:bodyPr/>
                    <a:lstStyle/>
                    <a:p>
                      <a:r>
                        <a:rPr lang="es-ES" dirty="0" smtClean="0"/>
                        <a:t>Cantidad de Centros de servicio</a:t>
                      </a:r>
                      <a:r>
                        <a:rPr lang="es-ES" baseline="0" dirty="0" smtClean="0"/>
                        <a:t>.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S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24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Mejorar la Comprensión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Apelando a los cinco sentidos</a:t>
            </a:r>
          </a:p>
          <a:p>
            <a:pPr eaLnBrk="1" hangingPunct="1"/>
            <a:r>
              <a:rPr lang="es-ES_tradnl" dirty="0" smtClean="0"/>
              <a:t>Demostrando el uso del producto</a:t>
            </a:r>
          </a:p>
          <a:p>
            <a:pPr eaLnBrk="1" hangingPunct="1"/>
            <a:r>
              <a:rPr lang="es-ES_tradnl" dirty="0" smtClean="0"/>
              <a:t>Hacer uso de Videos demostrativos</a:t>
            </a:r>
            <a:endParaRPr lang="es-ES_tradnl" dirty="0" smtClean="0"/>
          </a:p>
          <a:p>
            <a:pPr eaLnBrk="1" hangingPunct="1"/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4E10A-BDFA-4D78-927E-56E819D69570}" type="slidenum">
              <a:rPr lang="es-ES_tradnl"/>
              <a:pPr>
                <a:defRPr/>
              </a:pPr>
              <a:t>49</a:t>
            </a:fld>
            <a:endParaRPr lang="es-ES_tradnl"/>
          </a:p>
        </p:txBody>
      </p:sp>
      <p:pic>
        <p:nvPicPr>
          <p:cNvPr id="5" name="Picture 5" descr="C:\Users\Karla de Hasbun\Downloads\PPP_IBUSI_PRD_Presentation_Discussion_B\PPP_IBUSI_CLP_Presentation_Discussion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4362450" cy="380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Característica de un Profesional en Ventas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Conoce en detalle el proceso para llevar a cabo la labor de ventas y lo ejecuta de manera </a:t>
            </a:r>
            <a:r>
              <a:rPr lang="es-ES_tradnl" b="1" i="1" dirty="0" smtClean="0"/>
              <a:t>sistemática y repetitiva.</a:t>
            </a:r>
            <a:endParaRPr lang="es-ES_tradnl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b="1" dirty="0" smtClean="0"/>
              <a:t>Respaldar las Afirmaciones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467600" cy="4209331"/>
          </a:xfrm>
        </p:spPr>
        <p:txBody>
          <a:bodyPr/>
          <a:lstStyle/>
          <a:p>
            <a:pPr eaLnBrk="1" hangingPunct="1"/>
            <a:r>
              <a:rPr lang="es-ES_tradnl" dirty="0" smtClean="0"/>
              <a:t>Testimonios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Resultados de pruebas</a:t>
            </a:r>
          </a:p>
          <a:p>
            <a:pPr eaLnBrk="1" hangingPunct="1"/>
            <a:r>
              <a:rPr lang="es-ES_tradnl" dirty="0" smtClean="0"/>
              <a:t>Estadísticas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B4DEE-2FA7-4A9A-9BC5-69190CEB9DE1}" type="slidenum">
              <a:rPr lang="es-ES_tradnl"/>
              <a:pPr>
                <a:defRPr/>
              </a:pPr>
              <a:t>50</a:t>
            </a:fld>
            <a:endParaRPr lang="es-ES_tradnl"/>
          </a:p>
        </p:txBody>
      </p:sp>
      <p:pic>
        <p:nvPicPr>
          <p:cNvPr id="3076" name="Picture 4" descr="http://amomidieta.com/wp-content/themes/amomidieta_theme/images/banner-testimon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09815"/>
            <a:ext cx="4783633" cy="28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La importancia del Testimonio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“Y </a:t>
            </a:r>
            <a:r>
              <a:rPr lang="es-SV" dirty="0"/>
              <a:t>todos daban </a:t>
            </a:r>
            <a:r>
              <a:rPr lang="es-SV" b="1" i="1" dirty="0"/>
              <a:t>buen testimonio</a:t>
            </a:r>
            <a:r>
              <a:rPr lang="es-SV" dirty="0"/>
              <a:t> de él, y estaban maravillados de las palabras de gracia que salían de su boca, y decían: ¿No es éste el hijo de José</a:t>
            </a:r>
            <a:r>
              <a:rPr lang="es-SV" dirty="0" smtClean="0"/>
              <a:t>?”</a:t>
            </a:r>
          </a:p>
          <a:p>
            <a:pPr lvl="1"/>
            <a:r>
              <a:rPr lang="es-SV" dirty="0" smtClean="0"/>
              <a:t>Lucas 4:22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6482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La importancia de las  Referencias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“Y </a:t>
            </a:r>
            <a:r>
              <a:rPr lang="es-SV" dirty="0"/>
              <a:t>muchos de los samaritanos de aquella ciudad creyeron en él </a:t>
            </a:r>
            <a:r>
              <a:rPr lang="es-SV" b="1" i="1" dirty="0"/>
              <a:t>por la palabra de la mujer, que daba testimonio diciendo</a:t>
            </a:r>
            <a:r>
              <a:rPr lang="es-SV" dirty="0"/>
              <a:t>: Me dijo todo lo que he </a:t>
            </a:r>
            <a:r>
              <a:rPr lang="es-SV" dirty="0" smtClean="0"/>
              <a:t>hecho. Entonces </a:t>
            </a:r>
            <a:r>
              <a:rPr lang="es-SV" dirty="0"/>
              <a:t>vinieron los samaritanos a él y le rogaron que se quedase con ellos; y se quedó allí dos </a:t>
            </a:r>
            <a:r>
              <a:rPr lang="es-SV" dirty="0" smtClean="0"/>
              <a:t>días.”</a:t>
            </a:r>
          </a:p>
          <a:p>
            <a:pPr lvl="1"/>
            <a:r>
              <a:rPr lang="es-SV" dirty="0" smtClean="0"/>
              <a:t>Juan 4:39-40</a:t>
            </a:r>
            <a:endParaRPr lang="es-SV" dirty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221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Manejo de Objeciones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72A5C-62A4-4CD0-AA3E-DC33DC32EAFC}" type="slidenum">
              <a:rPr lang="es-ES_tradnl"/>
              <a:pPr>
                <a:defRPr/>
              </a:pPr>
              <a:t>53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Las  Objeciones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sz="4400" dirty="0" smtClean="0"/>
              <a:t>¿Cómo se definen?</a:t>
            </a:r>
          </a:p>
          <a:p>
            <a:pPr eaLnBrk="1" hangingPunct="1"/>
            <a:endParaRPr lang="es-ES_tradnl" sz="4400" dirty="0" smtClean="0"/>
          </a:p>
          <a:p>
            <a:pPr eaLnBrk="1" hangingPunct="1"/>
            <a:r>
              <a:rPr lang="es-ES_tradnl" sz="4000" dirty="0" smtClean="0"/>
              <a:t>¿Qué motivos las producen?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611CD-4E18-41A5-BA98-26899F95173E}" type="slidenum">
              <a:rPr lang="es-ES_tradnl"/>
              <a:pPr>
                <a:defRPr/>
              </a:pPr>
              <a:t>54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b="1" dirty="0" smtClean="0"/>
              <a:t>Cinco Clases de Objeciones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Relacionadas con las </a:t>
            </a:r>
            <a:r>
              <a:rPr lang="es-ES_tradnl" i="1" dirty="0" smtClean="0"/>
              <a:t>Necesidades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Relacionadas con el </a:t>
            </a:r>
            <a:r>
              <a:rPr lang="es-ES_tradnl" i="1" dirty="0" smtClean="0"/>
              <a:t>Producto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Relacionadas con el </a:t>
            </a:r>
            <a:r>
              <a:rPr lang="es-ES_tradnl" i="1" dirty="0" smtClean="0"/>
              <a:t>Proveedor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Relacionadas con el </a:t>
            </a:r>
            <a:r>
              <a:rPr lang="es-ES_tradnl" i="1" dirty="0" smtClean="0"/>
              <a:t>Vendedor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Relacionadas con el </a:t>
            </a:r>
            <a:r>
              <a:rPr lang="es-ES_tradnl" i="1" dirty="0" smtClean="0"/>
              <a:t>Precio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Relacionadas con el </a:t>
            </a:r>
            <a:r>
              <a:rPr lang="es-ES_tradnl" i="1" dirty="0" smtClean="0"/>
              <a:t>Tiempo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2A798-85F9-4766-B6FA-5AFDDBE904B3}" type="slidenum">
              <a:rPr lang="es-ES_tradnl"/>
              <a:pPr>
                <a:defRPr/>
              </a:pPr>
              <a:t>55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Relacionadas al Riesgo 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Riesgo Económico</a:t>
            </a:r>
          </a:p>
          <a:p>
            <a:r>
              <a:rPr lang="es-SV" dirty="0" smtClean="0"/>
              <a:t>Riesgo Operativo</a:t>
            </a:r>
          </a:p>
          <a:p>
            <a:r>
              <a:rPr lang="es-SV" dirty="0" smtClean="0"/>
              <a:t>Riesgo Físico</a:t>
            </a:r>
          </a:p>
          <a:p>
            <a:r>
              <a:rPr lang="es-SV" dirty="0" smtClean="0"/>
              <a:t>Riesgo Psicológico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56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735427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b="1" dirty="0" smtClean="0"/>
              <a:t>Objeciones más Comunes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El precio es muy alto</a:t>
            </a:r>
          </a:p>
          <a:p>
            <a:pPr eaLnBrk="1" hangingPunct="1"/>
            <a:r>
              <a:rPr lang="es-ES_tradnl" dirty="0" smtClean="0"/>
              <a:t>No lo necesito</a:t>
            </a:r>
          </a:p>
          <a:p>
            <a:pPr eaLnBrk="1" hangingPunct="1"/>
            <a:r>
              <a:rPr lang="es-ES_tradnl" dirty="0" smtClean="0"/>
              <a:t>Así lo he hecho antes</a:t>
            </a:r>
          </a:p>
          <a:p>
            <a:pPr eaLnBrk="1" hangingPunct="1"/>
            <a:r>
              <a:rPr lang="es-ES_tradnl" dirty="0" smtClean="0"/>
              <a:t>No me gusta el producto</a:t>
            </a:r>
          </a:p>
          <a:p>
            <a:pPr eaLnBrk="1" hangingPunct="1"/>
            <a:r>
              <a:rPr lang="es-ES_tradnl" dirty="0" smtClean="0"/>
              <a:t>Necesito más información</a:t>
            </a:r>
          </a:p>
          <a:p>
            <a:pPr eaLnBrk="1" hangingPunct="1"/>
            <a:r>
              <a:rPr lang="es-ES_tradnl" dirty="0" smtClean="0"/>
              <a:t>No me da confianza</a:t>
            </a:r>
          </a:p>
          <a:p>
            <a:pPr eaLnBrk="1" hangingPunct="1"/>
            <a:r>
              <a:rPr lang="es-ES_tradnl" dirty="0" smtClean="0"/>
              <a:t>Estoy bien con el proveedor actual </a:t>
            </a:r>
          </a:p>
          <a:p>
            <a:pPr eaLnBrk="1" hangingPunct="1"/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15FF-6663-49E5-9E0B-867C8E871F14}" type="slidenum">
              <a:rPr lang="es-ES_tradnl"/>
              <a:pPr>
                <a:defRPr/>
              </a:pPr>
              <a:t>57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b="1" dirty="0" smtClean="0"/>
              <a:t>Anticiparse a las Objeciones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_tradnl" dirty="0" smtClean="0"/>
              <a:t>El 80% de las objeciones son predecibles.</a:t>
            </a:r>
          </a:p>
          <a:p>
            <a:pPr eaLnBrk="1" hangingPunct="1"/>
            <a:r>
              <a:rPr lang="es-ES_tradnl" dirty="0" smtClean="0"/>
              <a:t>Preparar </a:t>
            </a:r>
            <a:r>
              <a:rPr lang="es-ES_tradnl" dirty="0" smtClean="0"/>
              <a:t>una lista de objeciones con sus  respuestas y familiarizarse con ellas.</a:t>
            </a:r>
          </a:p>
          <a:p>
            <a:pPr eaLnBrk="1" hangingPunct="1"/>
            <a:r>
              <a:rPr lang="es-ES_tradnl" dirty="0" smtClean="0"/>
              <a:t>Responda con </a:t>
            </a:r>
            <a:r>
              <a:rPr lang="es-ES_tradnl" dirty="0" smtClean="0"/>
              <a:t>seguridad.</a:t>
            </a:r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BF364-C628-4B1C-892C-F3857AC06D91}" type="slidenum">
              <a:rPr lang="es-ES_tradnl"/>
              <a:pPr>
                <a:defRPr/>
              </a:pPr>
              <a:t>58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La importancia de la Previsión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dirty="0"/>
              <a:t>“Ve a la hormiga, oh perezoso, mira sus caminos y sé sabio; la cual no teniendo capitán, ni gobernador, ni señor, </a:t>
            </a:r>
            <a:r>
              <a:rPr lang="es-ES_tradnl" sz="3200" b="1" i="1" dirty="0"/>
              <a:t>prepara en el verano </a:t>
            </a:r>
            <a:r>
              <a:rPr lang="es-ES_tradnl" sz="3200" dirty="0"/>
              <a:t>su comida, y recoge en el tiempo de la siega su mantenimiento”.</a:t>
            </a:r>
          </a:p>
          <a:p>
            <a:pPr lvl="2"/>
            <a:r>
              <a:rPr lang="es-ES_tradnl" dirty="0"/>
              <a:t>Proverbios 6:6-8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59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3219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</a:t>
            </a:r>
            <a:r>
              <a:rPr lang="es-SV" dirty="0" smtClean="0"/>
              <a:t>a </a:t>
            </a:r>
            <a:r>
              <a:rPr lang="es-SV" dirty="0"/>
              <a:t>H</a:t>
            </a:r>
            <a:r>
              <a:rPr lang="es-SV" dirty="0" smtClean="0"/>
              <a:t>onradez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“y </a:t>
            </a:r>
            <a:r>
              <a:rPr lang="es-SV" dirty="0"/>
              <a:t>que procuréis tener tranquilidad, y </a:t>
            </a:r>
            <a:r>
              <a:rPr lang="es-SV" b="1" i="1" dirty="0"/>
              <a:t>ocuparos en vuestros negocios,</a:t>
            </a:r>
            <a:r>
              <a:rPr lang="es-SV" dirty="0"/>
              <a:t> y trabajar con vuestras manos de la manera que os hemos mandado</a:t>
            </a:r>
            <a:r>
              <a:rPr lang="es-SV" dirty="0" smtClean="0"/>
              <a:t>,</a:t>
            </a:r>
            <a:r>
              <a:rPr lang="es-SV" b="1" baseline="30000" dirty="0"/>
              <a:t> </a:t>
            </a:r>
            <a:r>
              <a:rPr lang="es-SV" dirty="0"/>
              <a:t>a fin de que os conduzcáis </a:t>
            </a:r>
            <a:r>
              <a:rPr lang="es-SV" b="1" i="1" dirty="0"/>
              <a:t>honradamente </a:t>
            </a:r>
            <a:r>
              <a:rPr lang="es-SV" dirty="0"/>
              <a:t>para con los de afuera, y no tengáis necesidad de nada</a:t>
            </a:r>
            <a:r>
              <a:rPr lang="es-SV" dirty="0" smtClean="0"/>
              <a:t>.”</a:t>
            </a:r>
          </a:p>
          <a:p>
            <a:endParaRPr lang="es-SV" dirty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66230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/>
          <a:lstStyle/>
          <a:p>
            <a:pPr eaLnBrk="1" hangingPunct="1"/>
            <a:r>
              <a:rPr lang="es-ES_tradnl" b="1" dirty="0" smtClean="0"/>
              <a:t>Enfóquese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200" dirty="0" smtClean="0"/>
              <a:t>Enfóquese en el beneficio </a:t>
            </a:r>
            <a:r>
              <a:rPr lang="es-ES_tradnl" sz="3200" b="1" i="1" dirty="0" smtClean="0"/>
              <a:t>que más le interesa</a:t>
            </a:r>
            <a:r>
              <a:rPr lang="es-ES_tradnl" sz="3200" dirty="0" smtClean="0"/>
              <a:t> al cliente.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200" dirty="0" smtClean="0"/>
              <a:t>Repita y enfatice los </a:t>
            </a:r>
            <a:r>
              <a:rPr lang="es-ES_tradnl" sz="3200" b="1" i="1" dirty="0" smtClean="0"/>
              <a:t>beneficios exclusivos vs la competencia.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3200" dirty="0" smtClean="0"/>
              <a:t>Hable de </a:t>
            </a:r>
            <a:r>
              <a:rPr lang="es-ES_tradnl" sz="3200" b="1" i="1" dirty="0" smtClean="0"/>
              <a:t>los costos de no adquirir </a:t>
            </a:r>
            <a:r>
              <a:rPr lang="es-ES_tradnl" sz="3200" dirty="0" smtClean="0"/>
              <a:t>su producto o del ahorro al adquirirlo</a:t>
            </a:r>
            <a:r>
              <a:rPr lang="es-ES_tradnl" sz="3200" dirty="0" smtClean="0"/>
              <a:t>.</a:t>
            </a:r>
            <a:endParaRPr lang="es-ES_tradnl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EAF92-4796-48C8-A928-3DBA4F8940A2}" type="slidenum">
              <a:rPr lang="es-ES_tradnl"/>
              <a:pPr>
                <a:defRPr/>
              </a:pPr>
              <a:t>60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ctrTitle"/>
          </p:nvPr>
        </p:nvSpPr>
        <p:spPr>
          <a:xfrm>
            <a:off x="500034" y="3643314"/>
            <a:ext cx="6480048" cy="2301240"/>
          </a:xfrm>
        </p:spPr>
        <p:txBody>
          <a:bodyPr/>
          <a:lstStyle/>
          <a:p>
            <a:pPr eaLnBrk="1" hangingPunct="1"/>
            <a:r>
              <a:rPr lang="es-ES_tradnl" dirty="0" smtClean="0"/>
              <a:t>Cierre de la venta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C020A-D205-477D-8DA0-84FDFB859AA8}" type="slidenum">
              <a:rPr lang="es-ES_tradnl"/>
              <a:pPr>
                <a:defRPr/>
              </a:pPr>
              <a:t>61</a:t>
            </a:fld>
            <a:endParaRPr lang="es-ES_tradnl"/>
          </a:p>
        </p:txBody>
      </p:sp>
      <p:pic>
        <p:nvPicPr>
          <p:cNvPr id="115717" name="Picture 5" descr="C:\Users\Karla de Hasbun\Downloads\PPP_IPEOB_PRD_Coed_Shake_S\PPP_IPEOB_CLP_Coed_Shake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4362450" cy="380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Señales de Compra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Preguntas del cliente:</a:t>
            </a:r>
          </a:p>
          <a:p>
            <a:pPr lvl="1" eaLnBrk="1" hangingPunct="1"/>
            <a:r>
              <a:rPr lang="es-ES_tradnl" sz="3200" dirty="0" smtClean="0"/>
              <a:t>¿Cuál es el período de garantía?</a:t>
            </a:r>
          </a:p>
          <a:p>
            <a:pPr lvl="1" eaLnBrk="1" hangingPunct="1"/>
            <a:r>
              <a:rPr lang="es-ES_tradnl" sz="3200" dirty="0" smtClean="0"/>
              <a:t>¿Pueden enviar el pedido en dos partes?</a:t>
            </a:r>
          </a:p>
          <a:p>
            <a:pPr lvl="1" eaLnBrk="1" hangingPunct="1"/>
            <a:r>
              <a:rPr lang="es-ES_tradnl" sz="3200" dirty="0" smtClean="0"/>
              <a:t>¿Cuáles son las facilidades de financiamiento?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9C8A2-4BD0-4A76-B620-08F0080CBB20}" type="slidenum">
              <a:rPr lang="es-ES_tradnl"/>
              <a:pPr>
                <a:defRPr/>
              </a:pPr>
              <a:t>62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Pruebas de Cierre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7467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dirty="0" smtClean="0"/>
              <a:t>¿Hay algo más que desee conocer de lo que hemos platicado?</a:t>
            </a:r>
          </a:p>
          <a:p>
            <a:pPr eaLnBrk="1" hangingPunct="1"/>
            <a:r>
              <a:rPr lang="es-ES_tradnl" dirty="0" smtClean="0"/>
              <a:t>¿En qué fecha le interesaría recibir el pedido?</a:t>
            </a:r>
          </a:p>
          <a:p>
            <a:pPr eaLnBrk="1" hangingPunct="1"/>
            <a:r>
              <a:rPr lang="es-ES_tradnl" dirty="0" smtClean="0"/>
              <a:t>¿De que cantidad estaría interesado?</a:t>
            </a:r>
          </a:p>
          <a:p>
            <a:pPr eaLnBrk="1" hangingPunct="1"/>
            <a:r>
              <a:rPr lang="es-ES_tradnl" dirty="0" smtClean="0"/>
              <a:t>¿Con qué urgencia lo necesita?</a:t>
            </a:r>
          </a:p>
          <a:p>
            <a:pPr eaLnBrk="1" hangingPunct="1"/>
            <a:r>
              <a:rPr lang="es-ES_tradnl" dirty="0" smtClean="0"/>
              <a:t>¿Cuándo le gustaría empezar?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62744-B105-47E7-AB7E-D8E6614CC165}" type="slidenum">
              <a:rPr lang="es-ES_tradnl"/>
              <a:pPr>
                <a:defRPr/>
              </a:pPr>
              <a:t>63</a:t>
            </a:fld>
            <a:endParaRPr lang="es-ES_tradnl"/>
          </a:p>
        </p:txBody>
      </p:sp>
      <p:pic>
        <p:nvPicPr>
          <p:cNvPr id="117765" name="Picture 5" descr="C:\Users\Karla de Hasbun\Downloads\PPP_IBUSI_PRD_Handshake2_B\PPP_IBUSI_CLP_Handshake2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429132"/>
            <a:ext cx="3143272" cy="27383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dirty="0" smtClean="0"/>
              <a:t>Solicite el Pedido</a:t>
            </a:r>
          </a:p>
        </p:txBody>
      </p:sp>
      <p:sp>
        <p:nvSpPr>
          <p:cNvPr id="11878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¿Le parece bien que el pedido se lo envíe el martes de la próxima semana o lo prefiere antes del fin de semana?</a:t>
            </a:r>
          </a:p>
          <a:p>
            <a:pPr eaLnBrk="1" hangingPunct="1">
              <a:lnSpc>
                <a:spcPct val="90000"/>
              </a:lnSpc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¿Le parece bien un pedido inicial de 75  amortiguadores o prefiere 100 y aprovecha la bonificación por volumen?</a:t>
            </a:r>
          </a:p>
          <a:p>
            <a:pPr eaLnBrk="1" hangingPunct="1">
              <a:lnSpc>
                <a:spcPct val="90000"/>
              </a:lnSpc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Lo tenemos en varios colores, ¿prefiere el rojo o el azul?</a:t>
            </a:r>
          </a:p>
          <a:p>
            <a:pPr eaLnBrk="1" hangingPunct="1">
              <a:lnSpc>
                <a:spcPct val="90000"/>
              </a:lnSpc>
            </a:pPr>
            <a:endParaRPr lang="es-ES_tradnl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eaLnBrk="1" hangingPunct="1"/>
            <a:r>
              <a:rPr lang="es-ES_tradnl" b="1" dirty="0" smtClean="0"/>
              <a:t>Facilite la Firma</a:t>
            </a:r>
          </a:p>
        </p:txBody>
      </p:sp>
      <p:sp>
        <p:nvSpPr>
          <p:cNvPr id="124931" name="Rectangle 3"/>
          <p:cNvSpPr>
            <a:spLocks noGrp="1"/>
          </p:cNvSpPr>
          <p:nvPr>
            <p:ph idx="1"/>
          </p:nvPr>
        </p:nvSpPr>
        <p:spPr>
          <a:xfrm>
            <a:off x="428596" y="1484784"/>
            <a:ext cx="7467600" cy="4184163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s-ES_tradnl" sz="3200" dirty="0" smtClean="0"/>
              <a:t>Hacer que la firma sea un </a:t>
            </a:r>
            <a:r>
              <a:rPr lang="es-ES_tradnl" sz="3200" b="1" i="1" dirty="0" smtClean="0"/>
              <a:t>procedimiento fácil.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s-ES_tradnl" sz="3200" dirty="0" smtClean="0"/>
              <a:t>Llenar correctamente y con rapidez </a:t>
            </a:r>
            <a:r>
              <a:rPr lang="es-ES_tradnl" sz="3200" b="1" i="1" dirty="0" smtClean="0"/>
              <a:t>el formulario </a:t>
            </a:r>
            <a:r>
              <a:rPr lang="es-ES_tradnl" sz="3200" dirty="0" smtClean="0"/>
              <a:t>de pedido</a:t>
            </a:r>
            <a:r>
              <a:rPr lang="es-ES_tradnl" sz="3200" dirty="0" smtClean="0"/>
              <a:t>.</a:t>
            </a:r>
            <a:endParaRPr lang="es-ES_tradnl" sz="3200" dirty="0" smtClean="0"/>
          </a:p>
        </p:txBody>
      </p:sp>
      <p:pic>
        <p:nvPicPr>
          <p:cNvPr id="124932" name="Picture 4" descr="C:\Users\Karla de Hasbun\Downloads\PPP_IBUSI_PRD_Data_Analysis_S\PPP_IBUSI_CLP_Data_Analysis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577" y="4143380"/>
            <a:ext cx="3681423" cy="32071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s-ES_tradnl" sz="4800" b="1" dirty="0" smtClean="0"/>
              <a:t>Seguimiento</a:t>
            </a:r>
          </a:p>
        </p:txBody>
      </p:sp>
      <p:sp>
        <p:nvSpPr>
          <p:cNvPr id="1269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La falta de seguimiento es una de las quejas principales. </a:t>
            </a:r>
          </a:p>
          <a:p>
            <a:pPr eaLnBrk="1" hangingPunct="1"/>
            <a:r>
              <a:rPr lang="es-ES_tradnl" dirty="0" smtClean="0"/>
              <a:t>Formas de seguimiento:</a:t>
            </a:r>
          </a:p>
          <a:p>
            <a:pPr lvl="1" eaLnBrk="1" hangingPunct="1"/>
            <a:r>
              <a:rPr lang="es-ES_tradnl" dirty="0" smtClean="0"/>
              <a:t>Llamadas telefónicas</a:t>
            </a:r>
          </a:p>
          <a:p>
            <a:pPr lvl="1" eaLnBrk="1" hangingPunct="1"/>
            <a:r>
              <a:rPr lang="es-ES_tradnl" dirty="0" smtClean="0"/>
              <a:t>Visitas personales</a:t>
            </a:r>
          </a:p>
          <a:p>
            <a:pPr lvl="1" eaLnBrk="1" hangingPunct="1"/>
            <a:r>
              <a:rPr lang="es-ES_tradnl" dirty="0" smtClean="0"/>
              <a:t>E-Mails</a:t>
            </a:r>
          </a:p>
          <a:p>
            <a:pPr lvl="1" eaLnBrk="1" hangingPunct="1"/>
            <a:r>
              <a:rPr lang="es-ES_tradnl" dirty="0" smtClean="0"/>
              <a:t>Facebook</a:t>
            </a:r>
          </a:p>
          <a:p>
            <a:pPr lvl="1" eaLnBrk="1" hangingPunct="1"/>
            <a:r>
              <a:rPr lang="es-ES_tradnl" dirty="0" smtClean="0"/>
              <a:t>Web</a:t>
            </a:r>
          </a:p>
          <a:p>
            <a:pPr eaLnBrk="1" hangingPunct="1">
              <a:buNone/>
            </a:pPr>
            <a:endParaRPr lang="es-ES_tradnl" dirty="0" smtClean="0"/>
          </a:p>
        </p:txBody>
      </p:sp>
      <p:pic>
        <p:nvPicPr>
          <p:cNvPr id="4" name="Picture 4" descr="C:\Users\Karla de Hasbun\Downloads\PPP_IPEOB_PRD_Team_Progress_B\PPP_IPEOB_CLP_Team_Progress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538" y="3969639"/>
            <a:ext cx="3315462" cy="28883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 </a:t>
            </a:r>
            <a:r>
              <a:rPr lang="es-SV" b="1" dirty="0" smtClean="0"/>
              <a:t>Actuar con Fe </a:t>
            </a:r>
            <a:endParaRPr lang="es-SV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/>
          </a:bodyPr>
          <a:lstStyle/>
          <a:p>
            <a:r>
              <a:rPr lang="es-SV" sz="3200" dirty="0" smtClean="0"/>
              <a:t>“</a:t>
            </a:r>
            <a:r>
              <a:rPr lang="es-SV" sz="3200" dirty="0" smtClean="0">
                <a:solidFill>
                  <a:schemeClr val="bg1">
                    <a:lumMod val="10000"/>
                  </a:schemeClr>
                </a:solidFill>
              </a:rPr>
              <a:t>Cuando </a:t>
            </a:r>
            <a:r>
              <a:rPr lang="es-SV" sz="3200" dirty="0">
                <a:solidFill>
                  <a:schemeClr val="bg1">
                    <a:lumMod val="10000"/>
                  </a:schemeClr>
                </a:solidFill>
              </a:rPr>
              <a:t>terminó de hablar, dijo a Simón: Boga mar adentro, y echad vuestras </a:t>
            </a:r>
            <a:r>
              <a:rPr lang="es-SV" sz="3200" dirty="0" smtClean="0">
                <a:solidFill>
                  <a:schemeClr val="bg1">
                    <a:lumMod val="10000"/>
                  </a:schemeClr>
                </a:solidFill>
              </a:rPr>
              <a:t>redes para pescar. </a:t>
            </a:r>
            <a:r>
              <a:rPr lang="es-SV" sz="3200" b="1" baseline="30000" dirty="0"/>
              <a:t> </a:t>
            </a:r>
            <a:r>
              <a:rPr lang="es-SV" sz="3200" i="1" dirty="0"/>
              <a:t>Respondiendo Simón, le dijo: Maestro, </a:t>
            </a:r>
            <a:r>
              <a:rPr lang="es-SV" sz="3200" b="1" i="1" dirty="0"/>
              <a:t>toda la noche hemos estado trabajando, y nada hemos pescado; mas en tu palabra echaré la </a:t>
            </a:r>
            <a:r>
              <a:rPr lang="es-SV" sz="3200" b="1" i="1" dirty="0" smtClean="0"/>
              <a:t>red</a:t>
            </a:r>
            <a:r>
              <a:rPr lang="es-SV" sz="3200" i="1" dirty="0" smtClean="0"/>
              <a:t>.  </a:t>
            </a:r>
            <a:r>
              <a:rPr lang="es-SV" sz="3200" dirty="0" smtClean="0">
                <a:solidFill>
                  <a:schemeClr val="bg1">
                    <a:lumMod val="10000"/>
                  </a:schemeClr>
                </a:solidFill>
              </a:rPr>
              <a:t>Y </a:t>
            </a:r>
            <a:r>
              <a:rPr lang="es-SV" sz="3200" dirty="0">
                <a:solidFill>
                  <a:schemeClr val="bg1">
                    <a:lumMod val="10000"/>
                  </a:schemeClr>
                </a:solidFill>
              </a:rPr>
              <a:t>habiéndolo hecho, encerraron gran cantidad de peces, y su red se rompía</a:t>
            </a:r>
            <a:r>
              <a:rPr lang="es-SV" sz="3200" dirty="0" smtClean="0">
                <a:solidFill>
                  <a:schemeClr val="bg1">
                    <a:lumMod val="10000"/>
                  </a:schemeClr>
                </a:solidFill>
              </a:rPr>
              <a:t>.”</a:t>
            </a:r>
          </a:p>
          <a:p>
            <a:pPr lvl="1"/>
            <a:r>
              <a:rPr lang="es-SV" dirty="0" smtClean="0"/>
              <a:t>Mateo 5:4-6</a:t>
            </a:r>
            <a:endParaRPr lang="es-SV" dirty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67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929010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Jesucristo es el fundamento de la fe.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b="1" baseline="30000" dirty="0"/>
              <a:t> </a:t>
            </a:r>
            <a:r>
              <a:rPr lang="es-SV" b="1" baseline="30000" dirty="0" smtClean="0"/>
              <a:t>”</a:t>
            </a:r>
            <a:r>
              <a:rPr lang="es-SV" dirty="0" smtClean="0"/>
              <a:t>Puestos </a:t>
            </a:r>
            <a:r>
              <a:rPr lang="es-SV" dirty="0"/>
              <a:t>los ojos en Jesús, </a:t>
            </a:r>
            <a:r>
              <a:rPr lang="es-SV" b="1" i="1" dirty="0"/>
              <a:t>el autor y consumador de la fe,</a:t>
            </a:r>
            <a:r>
              <a:rPr lang="es-SV" dirty="0"/>
              <a:t> el cual por el gozo puesto delante de él sufrió la cruz, menospreciando el oprobio, y se sentó a la diestra del trono de Dios</a:t>
            </a:r>
            <a:r>
              <a:rPr lang="es-SV" dirty="0" smtClean="0"/>
              <a:t>.”</a:t>
            </a:r>
          </a:p>
          <a:p>
            <a:pPr lvl="1"/>
            <a:r>
              <a:rPr lang="es-SV" dirty="0" smtClean="0"/>
              <a:t>Hebreos 12:2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68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415419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Todo subsiste en él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s-SV" b="1" baseline="30000" dirty="0" smtClean="0"/>
              <a:t>“</a:t>
            </a:r>
            <a:r>
              <a:rPr lang="es-SV" b="1" baseline="30000" dirty="0"/>
              <a:t> </a:t>
            </a:r>
            <a:r>
              <a:rPr lang="es-SV" dirty="0"/>
              <a:t>Porque en él fueron creadas todas las cosas, las que hay en los cielos y las que hay en la tierra, visibles e invisibles; sean tronos, sean dominios, sean principados, sean potestades; </a:t>
            </a:r>
            <a:r>
              <a:rPr lang="es-SV" b="1" i="1" dirty="0"/>
              <a:t>todo fue creado por medio de él y para </a:t>
            </a:r>
            <a:r>
              <a:rPr lang="es-SV" b="1" i="1" dirty="0" smtClean="0"/>
              <a:t>él</a:t>
            </a:r>
            <a:r>
              <a:rPr lang="es-SV" dirty="0" smtClean="0"/>
              <a:t>. Y </a:t>
            </a:r>
            <a:r>
              <a:rPr lang="es-SV" dirty="0"/>
              <a:t>él es antes de todas las cosas, y </a:t>
            </a:r>
            <a:r>
              <a:rPr lang="es-SV" b="1" i="1" dirty="0"/>
              <a:t>todas las cosas en él subsisten</a:t>
            </a:r>
            <a:r>
              <a:rPr lang="es-SV" dirty="0" smtClean="0"/>
              <a:t>;”</a:t>
            </a:r>
          </a:p>
          <a:p>
            <a:pPr lvl="1"/>
            <a:r>
              <a:rPr lang="es-SV" dirty="0" smtClean="0"/>
              <a:t>Col. 1:16-17</a:t>
            </a:r>
            <a:endParaRPr lang="es-SV" dirty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69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77306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Los valores y la confianza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dirty="0"/>
              <a:t>“No hurtaréis, y no engañaréis ni mentiréis el uno al otro”.</a:t>
            </a:r>
          </a:p>
          <a:p>
            <a:pPr lvl="2"/>
            <a:r>
              <a:rPr lang="es-ES_tradnl" dirty="0"/>
              <a:t>Levítico 19:11</a:t>
            </a:r>
          </a:p>
          <a:p>
            <a:pPr marL="36576" indent="0">
              <a:buNone/>
            </a:pP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  <p:pic>
        <p:nvPicPr>
          <p:cNvPr id="2052" name="Picture 4" descr="Resultado de imagen de la honrad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99316"/>
            <a:ext cx="5921488" cy="27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1798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/>
              <a:t>El es la Vida</a:t>
            </a:r>
            <a:endParaRPr lang="es-SV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“Todas </a:t>
            </a:r>
            <a:r>
              <a:rPr lang="es-SV" sz="3600" dirty="0"/>
              <a:t>las cosas </a:t>
            </a:r>
            <a:r>
              <a:rPr lang="es-SV" sz="3600" b="1" i="1" dirty="0"/>
              <a:t>por él fueron hechas</a:t>
            </a:r>
            <a:r>
              <a:rPr lang="es-SV" sz="3600" dirty="0"/>
              <a:t>, y sin él nada de lo que ha sido hecho, fue hecho</a:t>
            </a:r>
            <a:r>
              <a:rPr lang="es-SV" sz="3600" dirty="0" smtClean="0"/>
              <a:t>.</a:t>
            </a:r>
            <a:r>
              <a:rPr lang="es-SV" sz="3600" b="1" baseline="30000" dirty="0"/>
              <a:t> </a:t>
            </a:r>
            <a:r>
              <a:rPr lang="es-SV" sz="3600" b="1" i="1" dirty="0"/>
              <a:t>En</a:t>
            </a:r>
            <a:r>
              <a:rPr lang="es-SV" sz="3600" dirty="0"/>
              <a:t> </a:t>
            </a:r>
            <a:r>
              <a:rPr lang="es-SV" sz="3600" b="1" i="1" dirty="0"/>
              <a:t>él estaba la vida</a:t>
            </a:r>
            <a:r>
              <a:rPr lang="es-SV" sz="3600" dirty="0"/>
              <a:t>, y la vida era la luz de los hombres</a:t>
            </a:r>
            <a:r>
              <a:rPr lang="es-SV" sz="3600" dirty="0" smtClean="0"/>
              <a:t>.”</a:t>
            </a:r>
            <a:endParaRPr lang="es-SV" sz="3600" dirty="0"/>
          </a:p>
          <a:p>
            <a:pPr lvl="1"/>
            <a:r>
              <a:rPr lang="es-SV" dirty="0" smtClean="0"/>
              <a:t>Juan 1:3-4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70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657333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/>
              <a:t>El es la Luz</a:t>
            </a:r>
            <a:endParaRPr lang="es-SV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“Y </a:t>
            </a:r>
            <a:r>
              <a:rPr lang="es-SV" sz="3600" dirty="0"/>
              <a:t>esta es la condenación: que la luz vino al mundo, y los hombres </a:t>
            </a:r>
            <a:r>
              <a:rPr lang="es-SV" sz="3600" b="1" i="1" dirty="0"/>
              <a:t>amaron más las tinieblas que la luz</a:t>
            </a:r>
            <a:r>
              <a:rPr lang="es-SV" sz="3600" dirty="0"/>
              <a:t>, porque sus obras eran malas</a:t>
            </a:r>
            <a:r>
              <a:rPr lang="es-SV" sz="3600" dirty="0" smtClean="0"/>
              <a:t>.”</a:t>
            </a:r>
          </a:p>
          <a:p>
            <a:pPr lvl="1"/>
            <a:r>
              <a:rPr lang="es-SV" dirty="0" smtClean="0"/>
              <a:t>Juan 3:19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71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459522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/>
              <a:t>El es el Creador</a:t>
            </a:r>
            <a:endParaRPr lang="es-SV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b="1" baseline="30000" dirty="0"/>
              <a:t> </a:t>
            </a:r>
            <a:r>
              <a:rPr lang="es-SV" sz="3200" b="1" baseline="30000" dirty="0" smtClean="0"/>
              <a:t>”</a:t>
            </a:r>
            <a:r>
              <a:rPr lang="es-SV" sz="3200" dirty="0" smtClean="0"/>
              <a:t>Aquella </a:t>
            </a:r>
            <a:r>
              <a:rPr lang="es-SV" sz="3200" dirty="0"/>
              <a:t>luz verdadera, que alumbra a todo hombre, venía a este </a:t>
            </a:r>
            <a:r>
              <a:rPr lang="es-SV" sz="3200" dirty="0" smtClean="0"/>
              <a:t>mundo. En </a:t>
            </a:r>
            <a:r>
              <a:rPr lang="es-SV" sz="3200" dirty="0"/>
              <a:t>el mundo estaba, y </a:t>
            </a:r>
            <a:r>
              <a:rPr lang="es-SV" sz="3200" b="1" i="1" dirty="0"/>
              <a:t>el mundo por él fue hecho; pero el mundo no le </a:t>
            </a:r>
            <a:r>
              <a:rPr lang="es-SV" sz="3200" b="1" i="1" dirty="0" smtClean="0"/>
              <a:t>conoció</a:t>
            </a:r>
            <a:r>
              <a:rPr lang="es-SV" sz="3200" dirty="0" smtClean="0"/>
              <a:t>. A </a:t>
            </a:r>
            <a:r>
              <a:rPr lang="es-SV" sz="3200" dirty="0"/>
              <a:t>lo suyo vino, y los suyos no le recibieron</a:t>
            </a:r>
            <a:r>
              <a:rPr lang="es-SV" sz="3200" dirty="0" smtClean="0"/>
              <a:t>.”</a:t>
            </a:r>
            <a:endParaRPr lang="es-SV" sz="3200" dirty="0"/>
          </a:p>
          <a:p>
            <a:pPr lvl="1"/>
            <a:r>
              <a:rPr lang="es-SV" dirty="0" smtClean="0"/>
              <a:t>Juan 1:9-11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72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109755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b="1" dirty="0" smtClean="0"/>
              <a:t>El cambia nuestra relación con Dios</a:t>
            </a:r>
            <a:endParaRPr lang="es-SV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b="1" baseline="30000" dirty="0"/>
              <a:t> </a:t>
            </a:r>
            <a:r>
              <a:rPr lang="es-SV" sz="4000" b="1" baseline="30000" dirty="0" smtClean="0"/>
              <a:t>”</a:t>
            </a:r>
            <a:r>
              <a:rPr lang="es-SV" sz="4000" dirty="0" smtClean="0"/>
              <a:t>Mas </a:t>
            </a:r>
            <a:r>
              <a:rPr lang="es-SV" sz="4000" dirty="0"/>
              <a:t>a todos los que le recibieron, a los que creen en su nombre, les dio potestad </a:t>
            </a:r>
            <a:r>
              <a:rPr lang="es-SV" sz="4000" b="1" i="1" dirty="0"/>
              <a:t>de ser hechos hijos de Dios</a:t>
            </a:r>
            <a:r>
              <a:rPr lang="es-SV" sz="4000" dirty="0" smtClean="0"/>
              <a:t>;”</a:t>
            </a:r>
          </a:p>
          <a:p>
            <a:pPr lvl="1"/>
            <a:r>
              <a:rPr lang="es-SV" dirty="0" smtClean="0"/>
              <a:t>Juan 1:12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73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910672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/>
              <a:t>Para recibir su herencia </a:t>
            </a:r>
            <a:endParaRPr lang="es-SV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4000" dirty="0"/>
              <a:t>“Así que </a:t>
            </a:r>
            <a:r>
              <a:rPr lang="es-ES_tradnl" sz="4000" b="1" i="1" dirty="0"/>
              <a:t>ya no eres esclavo</a:t>
            </a:r>
            <a:r>
              <a:rPr lang="es-ES_tradnl" sz="4000" dirty="0"/>
              <a:t>, sino hijo</a:t>
            </a:r>
            <a:r>
              <a:rPr lang="en-US" sz="4000" dirty="0"/>
              <a:t>;y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hijo</a:t>
            </a:r>
            <a:r>
              <a:rPr lang="en-US" sz="4000" dirty="0"/>
              <a:t>, </a:t>
            </a:r>
            <a:r>
              <a:rPr lang="en-US" sz="4000" dirty="0" err="1"/>
              <a:t>tambi</a:t>
            </a:r>
            <a:r>
              <a:rPr lang="es-ES_tradnl" sz="4000" dirty="0" err="1"/>
              <a:t>én</a:t>
            </a:r>
            <a:r>
              <a:rPr lang="es-ES_tradnl" sz="4000" dirty="0"/>
              <a:t> </a:t>
            </a:r>
            <a:r>
              <a:rPr lang="es-ES_tradnl" sz="4000" b="1" i="1" dirty="0"/>
              <a:t>heredero de Dios </a:t>
            </a:r>
            <a:r>
              <a:rPr lang="es-ES_tradnl" sz="4000" dirty="0"/>
              <a:t>por medio de </a:t>
            </a:r>
            <a:r>
              <a:rPr lang="es-ES_tradnl" sz="4000" b="1" dirty="0"/>
              <a:t>Cristo</a:t>
            </a:r>
            <a:r>
              <a:rPr lang="es-ES_tradnl" sz="4000" dirty="0"/>
              <a:t>.”</a:t>
            </a:r>
          </a:p>
          <a:p>
            <a:pPr lvl="2"/>
            <a:r>
              <a:rPr lang="es-ES_tradnl" sz="3000" dirty="0"/>
              <a:t>Gálatas 4:7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74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99980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Soborno ciega los ojos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89" y="1538287"/>
            <a:ext cx="7467600" cy="4525963"/>
          </a:xfrm>
        </p:spPr>
        <p:txBody>
          <a:bodyPr/>
          <a:lstStyle/>
          <a:p>
            <a:r>
              <a:rPr lang="es-SV" dirty="0" smtClean="0"/>
              <a:t>“No </a:t>
            </a:r>
            <a:r>
              <a:rPr lang="es-SV" dirty="0"/>
              <a:t>tuerzas el derecho; no hagas acepción de personas, </a:t>
            </a:r>
            <a:r>
              <a:rPr lang="es-SV" b="1" i="1" dirty="0"/>
              <a:t>ni </a:t>
            </a:r>
            <a:r>
              <a:rPr lang="es-SV" b="1" i="1" dirty="0" smtClean="0"/>
              <a:t>tomes soborn</a:t>
            </a:r>
            <a:r>
              <a:rPr lang="es-SV" b="1" dirty="0" smtClean="0"/>
              <a:t>o</a:t>
            </a:r>
            <a:r>
              <a:rPr lang="es-SV" dirty="0"/>
              <a:t>; porque </a:t>
            </a:r>
            <a:r>
              <a:rPr lang="es-SV" b="1" i="1" dirty="0"/>
              <a:t>el soborno ciega </a:t>
            </a:r>
            <a:r>
              <a:rPr lang="es-SV" dirty="0"/>
              <a:t>los ojos de los sabios, </a:t>
            </a:r>
            <a:r>
              <a:rPr lang="es-SV" b="1" i="1" dirty="0"/>
              <a:t>y pervierte </a:t>
            </a:r>
            <a:r>
              <a:rPr lang="es-SV" dirty="0"/>
              <a:t>las palabras de los justos</a:t>
            </a:r>
            <a:r>
              <a:rPr lang="es-SV" dirty="0" smtClean="0"/>
              <a:t>.”</a:t>
            </a:r>
          </a:p>
          <a:p>
            <a:pPr lvl="1"/>
            <a:r>
              <a:rPr lang="es-SV" dirty="0" smtClean="0"/>
              <a:t>Deuteronomio 16:19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  <p:pic>
        <p:nvPicPr>
          <p:cNvPr id="1026" name="Picture 2" descr="http://deconceptos.com/wp-content/uploads/2009/01/concepto-de-corrup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18721"/>
            <a:ext cx="2522240" cy="23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345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El Proceso de la Venta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/>
            <a:r>
              <a:rPr lang="es-ES_tradnl" dirty="0" smtClean="0"/>
              <a:t>Planificación</a:t>
            </a:r>
            <a:endParaRPr lang="es-ES_tradnl" dirty="0" smtClean="0"/>
          </a:p>
          <a:p>
            <a:r>
              <a:rPr lang="es-ES_tradnl" dirty="0" smtClean="0"/>
              <a:t>Prospección</a:t>
            </a:r>
          </a:p>
          <a:p>
            <a:r>
              <a:rPr lang="es-ES_tradnl" dirty="0" smtClean="0"/>
              <a:t>Planeación de la Entrevista</a:t>
            </a:r>
          </a:p>
          <a:p>
            <a:r>
              <a:rPr lang="es-ES_tradnl" dirty="0" smtClean="0"/>
              <a:t>La </a:t>
            </a:r>
            <a:r>
              <a:rPr lang="es-ES_tradnl" dirty="0" smtClean="0"/>
              <a:t>Entrevista</a:t>
            </a:r>
          </a:p>
          <a:p>
            <a:r>
              <a:rPr lang="es-ES_tradnl" dirty="0" smtClean="0"/>
              <a:t>La Presentación</a:t>
            </a:r>
          </a:p>
          <a:p>
            <a:r>
              <a:rPr lang="es-ES_tradnl" dirty="0" smtClean="0"/>
              <a:t>Manejo de Objeciones</a:t>
            </a:r>
          </a:p>
          <a:p>
            <a:r>
              <a:rPr lang="es-ES_tradnl" dirty="0" smtClean="0"/>
              <a:t>Cierre de Ventas</a:t>
            </a:r>
          </a:p>
          <a:p>
            <a:r>
              <a:rPr lang="es-ES_tradnl" dirty="0" smtClean="0"/>
              <a:t>Seguimiento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C7407-6334-4C6E-8095-4F88B75C59D4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11">
      <a:dk1>
        <a:srgbClr val="F0F0F0"/>
      </a:dk1>
      <a:lt1>
        <a:srgbClr val="002060"/>
      </a:lt1>
      <a:dk2>
        <a:srgbClr val="C7CFBD"/>
      </a:dk2>
      <a:lt2>
        <a:srgbClr val="C7CFBD"/>
      </a:lt2>
      <a:accent1>
        <a:srgbClr val="4B7B8A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3C3C3C"/>
      </a:accent6>
      <a:hlink>
        <a:srgbClr val="009692"/>
      </a:hlink>
      <a:folHlink>
        <a:srgbClr val="A116E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6977</TotalTime>
  <Words>2303</Words>
  <Application>Microsoft Office PowerPoint</Application>
  <PresentationFormat>Presentación en pantalla (4:3)</PresentationFormat>
  <Paragraphs>429</Paragraphs>
  <Slides>74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9" baseType="lpstr">
      <vt:lpstr>Arial</vt:lpstr>
      <vt:lpstr>Calibri</vt:lpstr>
      <vt:lpstr>Rockwell</vt:lpstr>
      <vt:lpstr>Wingdings 2</vt:lpstr>
      <vt:lpstr>Technic</vt:lpstr>
      <vt:lpstr>Técnicas Profesionales   de  Ventas</vt:lpstr>
      <vt:lpstr>Entendiendo Conceptos…</vt:lpstr>
      <vt:lpstr>Entendiendo Conceptos…</vt:lpstr>
      <vt:lpstr>¿En qué Consiste la Venta?</vt:lpstr>
      <vt:lpstr>Característica de un Profesional en Ventas</vt:lpstr>
      <vt:lpstr>La Honradez</vt:lpstr>
      <vt:lpstr>Los valores y la confianza</vt:lpstr>
      <vt:lpstr>El Soborno ciega los ojos</vt:lpstr>
      <vt:lpstr>El Proceso de la Venta</vt:lpstr>
      <vt:lpstr>¿Por qué compran los clientes?</vt:lpstr>
      <vt:lpstr>Las Nuevas Condiciones del Mercado</vt:lpstr>
      <vt:lpstr>El Proceso de la Venta</vt:lpstr>
      <vt:lpstr>Objetivos del Proceso de Ventas</vt:lpstr>
      <vt:lpstr>Preparación</vt:lpstr>
      <vt:lpstr>¿Qué dice La Biblia?</vt:lpstr>
      <vt:lpstr>Productos y Servicios</vt:lpstr>
      <vt:lpstr>¿Qué hace mi producto?</vt:lpstr>
      <vt:lpstr>Presentación de PowerPoint</vt:lpstr>
      <vt:lpstr>La Competencia</vt:lpstr>
      <vt:lpstr>Un principio Bíblico</vt:lpstr>
      <vt:lpstr>Prospección</vt:lpstr>
      <vt:lpstr>¿Qué es la Prospección?</vt:lpstr>
      <vt:lpstr>Un Principio Bíblico</vt:lpstr>
      <vt:lpstr>Pasos para la Prospección</vt:lpstr>
      <vt:lpstr>  Cómo Calificar a los Contactos</vt:lpstr>
      <vt:lpstr>Cómo Obtener Contactos</vt:lpstr>
      <vt:lpstr>Fuentes de Contactos</vt:lpstr>
      <vt:lpstr>Planeación de la Entrevista</vt:lpstr>
      <vt:lpstr>A Considerar…</vt:lpstr>
      <vt:lpstr>¿Qué dice La Biblia?</vt:lpstr>
      <vt:lpstr>Qué debo preparar?</vt:lpstr>
      <vt:lpstr>Ejemplo  de Objetivos</vt:lpstr>
      <vt:lpstr>Entendiendo los deseos</vt:lpstr>
      <vt:lpstr>La Entrevista de Ventas</vt:lpstr>
      <vt:lpstr>Puntos de Verificación</vt:lpstr>
      <vt:lpstr>La Primera Impresión</vt:lpstr>
      <vt:lpstr>Identificar las Necesidades </vt:lpstr>
      <vt:lpstr>Presentación de PowerPoint</vt:lpstr>
      <vt:lpstr>La importancia de las preguntas</vt:lpstr>
      <vt:lpstr>La Presentación de Ventas</vt:lpstr>
      <vt:lpstr>Presentación de PowerPoint</vt:lpstr>
      <vt:lpstr>Debe responder lo siguiente</vt:lpstr>
      <vt:lpstr>Hablar de los beneficios</vt:lpstr>
      <vt:lpstr>Atributos / ¿Beneficios ?</vt:lpstr>
      <vt:lpstr>Construcción de Credibilidad</vt:lpstr>
      <vt:lpstr>Presentación de PowerPoint</vt:lpstr>
      <vt:lpstr>Mantener la Atención </vt:lpstr>
      <vt:lpstr>Modelo de Atributos Múltiples</vt:lpstr>
      <vt:lpstr>Mejorar la Comprensión</vt:lpstr>
      <vt:lpstr>Respaldar las Afirmaciones</vt:lpstr>
      <vt:lpstr>La importancia del Testimonio</vt:lpstr>
      <vt:lpstr>La importancia de las  Referencias</vt:lpstr>
      <vt:lpstr>Manejo de Objeciones</vt:lpstr>
      <vt:lpstr>Las  Objeciones</vt:lpstr>
      <vt:lpstr>Cinco Clases de Objeciones</vt:lpstr>
      <vt:lpstr>Relacionadas al Riesgo </vt:lpstr>
      <vt:lpstr>Objeciones más Comunes</vt:lpstr>
      <vt:lpstr>Anticiparse a las Objeciones</vt:lpstr>
      <vt:lpstr>La importancia de la Previsión</vt:lpstr>
      <vt:lpstr>Enfóquese</vt:lpstr>
      <vt:lpstr>Cierre de la venta</vt:lpstr>
      <vt:lpstr>Señales de Compra</vt:lpstr>
      <vt:lpstr>Pruebas de Cierre</vt:lpstr>
      <vt:lpstr>Solicite el Pedido</vt:lpstr>
      <vt:lpstr>Facilite la Firma</vt:lpstr>
      <vt:lpstr>Seguimiento</vt:lpstr>
      <vt:lpstr> Actuar con Fe </vt:lpstr>
      <vt:lpstr>Jesucristo es el fundamento de la fe.</vt:lpstr>
      <vt:lpstr>Todo subsiste en él</vt:lpstr>
      <vt:lpstr>El es la Vida</vt:lpstr>
      <vt:lpstr>El es la Luz</vt:lpstr>
      <vt:lpstr>El es el Creador</vt:lpstr>
      <vt:lpstr>El cambia nuestra relación con Dios</vt:lpstr>
      <vt:lpstr>Para recibir su herencia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Profesionales  de Ventas</dc:title>
  <dc:creator>Karla de Hasbun</dc:creator>
  <cp:lastModifiedBy>Guillermo Antonio Hasbún Gadala-María</cp:lastModifiedBy>
  <cp:revision>246</cp:revision>
  <dcterms:created xsi:type="dcterms:W3CDTF">2010-04-26T23:41:46Z</dcterms:created>
  <dcterms:modified xsi:type="dcterms:W3CDTF">2015-03-19T23:58:33Z</dcterms:modified>
</cp:coreProperties>
</file>