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96" r:id="rId4"/>
    <p:sldId id="298" r:id="rId5"/>
    <p:sldId id="299" r:id="rId6"/>
    <p:sldId id="277" r:id="rId7"/>
    <p:sldId id="278" r:id="rId8"/>
    <p:sldId id="264" r:id="rId9"/>
    <p:sldId id="265" r:id="rId10"/>
    <p:sldId id="266" r:id="rId11"/>
    <p:sldId id="257" r:id="rId12"/>
    <p:sldId id="294" r:id="rId13"/>
    <p:sldId id="305" r:id="rId14"/>
    <p:sldId id="258" r:id="rId15"/>
    <p:sldId id="307" r:id="rId16"/>
    <p:sldId id="308" r:id="rId17"/>
    <p:sldId id="267" r:id="rId18"/>
    <p:sldId id="268" r:id="rId19"/>
    <p:sldId id="272" r:id="rId20"/>
    <p:sldId id="276" r:id="rId21"/>
    <p:sldId id="269" r:id="rId22"/>
    <p:sldId id="300" r:id="rId23"/>
    <p:sldId id="314" r:id="rId24"/>
    <p:sldId id="270" r:id="rId25"/>
    <p:sldId id="271" r:id="rId26"/>
    <p:sldId id="302" r:id="rId27"/>
    <p:sldId id="293" r:id="rId28"/>
    <p:sldId id="292" r:id="rId29"/>
    <p:sldId id="303" r:id="rId30"/>
    <p:sldId id="274" r:id="rId31"/>
    <p:sldId id="301" r:id="rId32"/>
    <p:sldId id="304" r:id="rId33"/>
    <p:sldId id="275" r:id="rId34"/>
    <p:sldId id="306" r:id="rId35"/>
    <p:sldId id="297" r:id="rId36"/>
    <p:sldId id="309" r:id="rId37"/>
    <p:sldId id="312" r:id="rId38"/>
    <p:sldId id="310" r:id="rId39"/>
    <p:sldId id="311" r:id="rId40"/>
    <p:sldId id="313" r:id="rId41"/>
    <p:sldId id="325" r:id="rId42"/>
    <p:sldId id="318" r:id="rId43"/>
    <p:sldId id="326" r:id="rId44"/>
    <p:sldId id="319" r:id="rId45"/>
    <p:sldId id="320" r:id="rId46"/>
    <p:sldId id="322" r:id="rId47"/>
    <p:sldId id="323" r:id="rId48"/>
    <p:sldId id="324" r:id="rId49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_tradnl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B12072-85BF-4079-A673-73864BE2A4A4}" type="datetimeFigureOut">
              <a:rPr lang="es-ES_tradnl" smtClean="0"/>
              <a:pPr/>
              <a:t>20/02/2015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AB46B8-D3F4-40DE-841C-BF2227810FFC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1440160"/>
          </a:xfrm>
        </p:spPr>
        <p:txBody>
          <a:bodyPr>
            <a:normAutofit fontScale="70000" lnSpcReduction="20000"/>
          </a:bodyPr>
          <a:lstStyle/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sz="1600" dirty="0" smtClean="0"/>
              <a:t>Preparado por Guillermo Hasbún</a:t>
            </a:r>
          </a:p>
          <a:p>
            <a:r>
              <a:rPr lang="es-ES_tradnl" sz="1300" dirty="0" smtClean="0"/>
              <a:t>Febrero 20. Todos los derechos reservados.</a:t>
            </a:r>
          </a:p>
          <a:p>
            <a:endParaRPr lang="es-ES_tradn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Cómo Seleccionar, Contratar y Retener Exitosamente a su Personal </a:t>
            </a:r>
            <a:endParaRPr lang="es-ES_trad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Los Costos…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s-ES_tradnl" sz="2800" dirty="0" smtClean="0"/>
              <a:t>Costos de Contratación.</a:t>
            </a:r>
          </a:p>
          <a:p>
            <a:pPr lvl="1"/>
            <a:r>
              <a:rPr lang="es-ES_tradnl" sz="2800" dirty="0" smtClean="0"/>
              <a:t>Inducción</a:t>
            </a:r>
          </a:p>
          <a:p>
            <a:pPr lvl="1"/>
            <a:r>
              <a:rPr lang="es-ES_tradnl" sz="2800" dirty="0" smtClean="0"/>
              <a:t>Capacitación</a:t>
            </a:r>
          </a:p>
          <a:p>
            <a:pPr lvl="1"/>
            <a:r>
              <a:rPr lang="es-ES_tradnl" sz="2800" dirty="0" smtClean="0"/>
              <a:t>Errores de aprendizaje</a:t>
            </a:r>
          </a:p>
          <a:p>
            <a:pPr lvl="1"/>
            <a:r>
              <a:rPr lang="es-ES_tradnl" sz="2800" dirty="0" smtClean="0"/>
              <a:t>Desarrollo de la Curva de Experiencia </a:t>
            </a:r>
          </a:p>
          <a:p>
            <a:pPr lvl="1"/>
            <a:r>
              <a:rPr lang="es-ES_tradnl" sz="2800" dirty="0" smtClean="0"/>
              <a:t>Salario y prestaciones en el proceso.</a:t>
            </a:r>
          </a:p>
          <a:p>
            <a:pPr lvl="1"/>
            <a:endParaRPr lang="es-ES_tradnl" sz="2800" dirty="0" smtClean="0"/>
          </a:p>
          <a:p>
            <a:pPr lvl="1"/>
            <a:endParaRPr lang="es-ES_tradnl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s-ES_tradnl" sz="800" dirty="0" smtClean="0"/>
              <a:t>.</a:t>
            </a:r>
            <a:endParaRPr lang="es-ES_tradnl" sz="800" dirty="0"/>
          </a:p>
        </p:txBody>
      </p:sp>
      <p:pic>
        <p:nvPicPr>
          <p:cNvPr id="22530" name="Picture 2" descr="http://t1.gstatic.com/images?q=tbn:ANd9GcSS1QW0P0zh2cT1jfFkHdKRKzp8EmylT6-2acvqhsO6sSTotZSNC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564904"/>
            <a:ext cx="3315614" cy="24835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Definiendo Conceptos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b="1" i="1" dirty="0" smtClean="0"/>
              <a:t>Reclutamiento</a:t>
            </a:r>
            <a:r>
              <a:rPr lang="es-ES_tradnl" dirty="0" smtClean="0"/>
              <a:t> es el proceso de búsqueda de personal necesario para llenar una plaza dentro de una empresa u organización.</a:t>
            </a:r>
          </a:p>
          <a:p>
            <a:r>
              <a:rPr lang="es-ES_tradnl" b="1" i="1" dirty="0" smtClean="0"/>
              <a:t>Selección</a:t>
            </a:r>
            <a:r>
              <a:rPr lang="es-ES_tradnl" dirty="0" smtClean="0"/>
              <a:t> es el proceso por medio del cual filtramos los posibles candidatos para ocupar el puesto en cuestión.</a:t>
            </a:r>
          </a:p>
          <a:p>
            <a:r>
              <a:rPr lang="es-ES_tradnl" b="1" i="1" dirty="0" smtClean="0"/>
              <a:t>Contratación</a:t>
            </a:r>
            <a:r>
              <a:rPr lang="es-ES_tradnl" dirty="0" smtClean="0"/>
              <a:t>, es el proceso por medio del cual incorporamos a la empresa uno o varios candidatos para llenar puestos vacantes.</a:t>
            </a:r>
            <a:endParaRPr lang="es-ES_tradn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4" descr="http://t1.gstatic.com/images?q=tbn:ANd9GcRWaUw3UC7ytSPzRj17vJWu8JMDHMNs7Iy94aLLwhxUPaNeTO8h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92696"/>
            <a:ext cx="5527091" cy="52399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5 Aspectos Claves para la Selección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SV" dirty="0" smtClean="0"/>
              <a:t>HABILIDADES</a:t>
            </a:r>
          </a:p>
          <a:p>
            <a:r>
              <a:rPr lang="es-SV" dirty="0" smtClean="0"/>
              <a:t>CONOCIMIENTOS</a:t>
            </a:r>
          </a:p>
          <a:p>
            <a:r>
              <a:rPr lang="es-SV" dirty="0" smtClean="0"/>
              <a:t>EXPERIENCIA</a:t>
            </a:r>
          </a:p>
          <a:p>
            <a:r>
              <a:rPr lang="es-SV" dirty="0" smtClean="0"/>
              <a:t>ACTITUDES</a:t>
            </a:r>
          </a:p>
          <a:p>
            <a:r>
              <a:rPr lang="es-SV" dirty="0" smtClean="0"/>
              <a:t>VALORES</a:t>
            </a:r>
            <a:endParaRPr lang="es-SV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Pasos Previos al Reclutamiento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dirty="0" smtClean="0"/>
              <a:t>Determinar el objetivo del puesto. </a:t>
            </a:r>
            <a:endParaRPr lang="es-ES_tradnl" dirty="0"/>
          </a:p>
          <a:p>
            <a:r>
              <a:rPr lang="es-ES_tradnl" dirty="0" smtClean="0"/>
              <a:t>Definir las funciones del puesto.</a:t>
            </a:r>
          </a:p>
          <a:p>
            <a:pPr lvl="1"/>
            <a:r>
              <a:rPr lang="es-ES_tradnl" i="1" dirty="0" smtClean="0"/>
              <a:t>Responsabilidades, Actividades, Tareas.</a:t>
            </a:r>
          </a:p>
          <a:p>
            <a:r>
              <a:rPr lang="es-ES_tradnl" dirty="0" smtClean="0"/>
              <a:t>Determinar los requisitos del puesto.</a:t>
            </a:r>
          </a:p>
          <a:p>
            <a:pPr lvl="1"/>
            <a:r>
              <a:rPr lang="es-ES_tradnl" i="1" dirty="0"/>
              <a:t>A</a:t>
            </a:r>
            <a:r>
              <a:rPr lang="es-ES_tradnl" i="1" dirty="0" smtClean="0"/>
              <a:t>spectos técnicos u otros específicos.</a:t>
            </a:r>
          </a:p>
          <a:p>
            <a:r>
              <a:rPr lang="es-ES_tradnl" dirty="0" smtClean="0"/>
              <a:t>Determinar el perfil del candidato.</a:t>
            </a:r>
          </a:p>
          <a:p>
            <a:pPr lvl="1"/>
            <a:r>
              <a:rPr lang="es-ES_tradnl" i="1" dirty="0" smtClean="0"/>
              <a:t>Habilidad, Conocimiento, Actitud, Valores.</a:t>
            </a:r>
          </a:p>
          <a:p>
            <a:pPr>
              <a:buNone/>
            </a:pPr>
            <a:endParaRPr lang="es-ES_tradnl" dirty="0"/>
          </a:p>
        </p:txBody>
      </p:sp>
      <p:pic>
        <p:nvPicPr>
          <p:cNvPr id="4" name="Picture 12" descr="http://t2.gstatic.com/images?q=tbn:ANd9GcT7xMH-Uq_2M-QQkA9ZHSgSvRQLCWJdfe0kXJuie5A5X2DKIM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725144"/>
            <a:ext cx="3028950" cy="1514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Importancia</a:t>
            </a:r>
            <a:r>
              <a:rPr lang="en-US" dirty="0" smtClean="0"/>
              <a:t> del </a:t>
            </a:r>
            <a:r>
              <a:rPr lang="en-US" dirty="0" err="1" smtClean="0"/>
              <a:t>Perfil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200" dirty="0" smtClean="0"/>
              <a:t>“Palabra fiel: Si alguno anhela obispado, buena obra desea. Pero es necesario que el obispo sea </a:t>
            </a:r>
            <a:r>
              <a:rPr lang="es-ES_tradnl" sz="3200" b="1" i="1" dirty="0" smtClean="0"/>
              <a:t>irreprensible</a:t>
            </a:r>
            <a:r>
              <a:rPr lang="es-ES_tradnl" sz="3200" dirty="0" smtClean="0"/>
              <a:t>, marido de una sola mujer, sobrio, prudente, </a:t>
            </a:r>
            <a:r>
              <a:rPr lang="es-ES_tradnl" sz="3200" b="1" i="1" dirty="0" smtClean="0"/>
              <a:t>decoroso,</a:t>
            </a:r>
            <a:r>
              <a:rPr lang="es-ES_tradnl" sz="3200" dirty="0" smtClean="0"/>
              <a:t> hospedador, apto para enseñar; no dado al vino, no pendenciero, </a:t>
            </a:r>
            <a:r>
              <a:rPr lang="es-ES_tradnl" sz="3200" b="1" i="1" dirty="0" smtClean="0"/>
              <a:t>no codicioso de ganancias deshonestas</a:t>
            </a:r>
            <a:r>
              <a:rPr lang="es-ES_tradnl" sz="3200" dirty="0" smtClean="0"/>
              <a:t>, sino amable, apacible, no avaro;”</a:t>
            </a:r>
          </a:p>
          <a:p>
            <a:pPr lvl="2"/>
            <a:r>
              <a:rPr lang="es-ES_tradnl" dirty="0" smtClean="0"/>
              <a:t>1 Timoteo 3:1-3  </a:t>
            </a:r>
          </a:p>
          <a:p>
            <a:endParaRPr lang="es-SV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Importancia</a:t>
            </a:r>
            <a:r>
              <a:rPr lang="en-US" dirty="0" smtClean="0"/>
              <a:t> del </a:t>
            </a:r>
            <a:r>
              <a:rPr lang="en-US" dirty="0" err="1" smtClean="0"/>
              <a:t>Perfil</a:t>
            </a:r>
            <a:r>
              <a:rPr lang="en-US" dirty="0" smtClean="0"/>
              <a:t>…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200" dirty="0" smtClean="0"/>
              <a:t>“que </a:t>
            </a:r>
            <a:r>
              <a:rPr lang="es-ES_tradnl" sz="3200" b="1" i="1" dirty="0" smtClean="0"/>
              <a:t>gobierne bien su casa</a:t>
            </a:r>
            <a:r>
              <a:rPr lang="es-ES_tradnl" sz="3200" dirty="0" smtClean="0"/>
              <a:t>, que tenga a sus hijos en sujeción </a:t>
            </a:r>
            <a:r>
              <a:rPr lang="es-ES_tradnl" sz="3200" b="1" i="1" dirty="0" smtClean="0"/>
              <a:t>con toda honestidad </a:t>
            </a:r>
            <a:r>
              <a:rPr lang="es-ES_tradnl" sz="3200" dirty="0" smtClean="0"/>
              <a:t>(pues el que no sabe gobernar su propia casa, ¿cómo cuidará de la iglesia de Dios?); no un neófito, no sea que envaneciéndose caiga en la condenación del diablo.”</a:t>
            </a:r>
          </a:p>
          <a:p>
            <a:pPr lvl="2"/>
            <a:r>
              <a:rPr lang="es-ES_tradnl" dirty="0" smtClean="0"/>
              <a:t>1 Timoteo 3:4-6</a:t>
            </a:r>
          </a:p>
          <a:p>
            <a:endParaRPr lang="es-SV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Fuentes de Reclutamiento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Internas</a:t>
            </a:r>
          </a:p>
          <a:p>
            <a:pPr lvl="1"/>
            <a:r>
              <a:rPr lang="es-ES_tradnl" dirty="0" smtClean="0"/>
              <a:t>Referidos por Internos</a:t>
            </a:r>
          </a:p>
          <a:p>
            <a:pPr lvl="1"/>
            <a:r>
              <a:rPr lang="es-ES_tradnl" dirty="0" smtClean="0"/>
              <a:t>Conocidos del contratante o de los directivos.</a:t>
            </a:r>
          </a:p>
          <a:p>
            <a:r>
              <a:rPr lang="es-ES_tradnl" dirty="0" smtClean="0"/>
              <a:t>Externas</a:t>
            </a:r>
          </a:p>
          <a:p>
            <a:pPr lvl="1"/>
            <a:r>
              <a:rPr lang="es-ES_tradnl" dirty="0" smtClean="0"/>
              <a:t>Publicidad</a:t>
            </a:r>
          </a:p>
          <a:p>
            <a:pPr lvl="1"/>
            <a:r>
              <a:rPr lang="es-ES_tradnl" dirty="0" smtClean="0"/>
              <a:t>Agencias de Empleo</a:t>
            </a:r>
          </a:p>
          <a:p>
            <a:pPr lvl="1"/>
            <a:r>
              <a:rPr lang="es-ES_tradnl" dirty="0" smtClean="0"/>
              <a:t>Instituciones Educativas</a:t>
            </a:r>
          </a:p>
          <a:p>
            <a:pPr lvl="1"/>
            <a:r>
              <a:rPr lang="es-ES_tradnl" dirty="0" smtClean="0"/>
              <a:t>Referencias de Externos</a:t>
            </a:r>
          </a:p>
          <a:p>
            <a:pPr lvl="1"/>
            <a:r>
              <a:rPr lang="es-ES_tradnl" dirty="0" smtClean="0"/>
              <a:t>Ferias de Empleos</a:t>
            </a:r>
          </a:p>
          <a:p>
            <a:pPr lvl="1"/>
            <a:endParaRPr lang="es-ES_tradnl" dirty="0" smtClean="0"/>
          </a:p>
          <a:p>
            <a:endParaRPr lang="es-ES_tradnl" dirty="0"/>
          </a:p>
        </p:txBody>
      </p:sp>
      <p:pic>
        <p:nvPicPr>
          <p:cNvPr id="4" name="Picture 32" descr="http://t1.gstatic.com/images?q=tbn:ANd9GcS95td8OVOweT4fM78uxRDdPi5Eq0xyEOmEriMiDRHXHGYY-W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293096"/>
            <a:ext cx="2543175" cy="18002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Sugerencia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200" dirty="0" smtClean="0"/>
              <a:t>El proceso de reclutamiento debe realizarse en una forma que </a:t>
            </a:r>
            <a:r>
              <a:rPr lang="es-ES_tradnl" sz="3200" b="1" i="1" dirty="0" smtClean="0"/>
              <a:t>desaliente a las personas no calificadas </a:t>
            </a:r>
            <a:r>
              <a:rPr lang="es-ES_tradnl" sz="3200" dirty="0" smtClean="0"/>
              <a:t>a presentar una solicitud.</a:t>
            </a:r>
          </a:p>
          <a:p>
            <a:r>
              <a:rPr lang="es-ES_tradnl" dirty="0" smtClean="0"/>
              <a:t>El uso de filtros: </a:t>
            </a:r>
          </a:p>
          <a:p>
            <a:pPr lvl="1"/>
            <a:r>
              <a:rPr lang="es-ES_tradnl" dirty="0" smtClean="0"/>
              <a:t>Cartas de presentación.</a:t>
            </a:r>
          </a:p>
          <a:p>
            <a:pPr lvl="1"/>
            <a:r>
              <a:rPr lang="es-ES_tradnl" dirty="0" smtClean="0"/>
              <a:t>Anuncios en otro idioma.</a:t>
            </a:r>
          </a:p>
          <a:p>
            <a:pPr lvl="1"/>
            <a:r>
              <a:rPr lang="es-ES_tradnl" dirty="0" smtClean="0"/>
              <a:t>Solicitud de referencias escritas.</a:t>
            </a:r>
            <a:endParaRPr lang="es-ES_tradn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 Filtros de Evaluación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dirty="0" smtClean="0"/>
              <a:t>Alta </a:t>
            </a:r>
            <a:r>
              <a:rPr lang="es-ES_tradnl" b="1" i="1" dirty="0" smtClean="0"/>
              <a:t>rotación</a:t>
            </a:r>
            <a:r>
              <a:rPr lang="es-ES_tradnl" dirty="0" smtClean="0"/>
              <a:t> de empleos de poca duración.</a:t>
            </a:r>
          </a:p>
          <a:p>
            <a:r>
              <a:rPr lang="es-ES_tradnl" dirty="0" smtClean="0"/>
              <a:t>No ponen </a:t>
            </a:r>
            <a:r>
              <a:rPr lang="es-ES_tradnl" b="1" i="1" dirty="0" smtClean="0"/>
              <a:t>fecha</a:t>
            </a:r>
            <a:r>
              <a:rPr lang="es-ES_tradnl" dirty="0" smtClean="0"/>
              <a:t> de inicio y fin del empleo.</a:t>
            </a:r>
          </a:p>
          <a:p>
            <a:r>
              <a:rPr lang="es-ES_tradnl" dirty="0" smtClean="0"/>
              <a:t>Personas que entregan el CV los últimos días del anuncio y no al inicio.</a:t>
            </a:r>
          </a:p>
          <a:p>
            <a:r>
              <a:rPr lang="es-ES_tradnl" dirty="0" smtClean="0"/>
              <a:t>La presentación, diseño y gramática del resume.</a:t>
            </a:r>
          </a:p>
          <a:p>
            <a:r>
              <a:rPr lang="es-ES_tradnl" dirty="0" smtClean="0"/>
              <a:t>Errores cronológicos. </a:t>
            </a:r>
          </a:p>
          <a:p>
            <a:r>
              <a:rPr lang="es-ES_tradnl" dirty="0" smtClean="0"/>
              <a:t>Hablar con las referencias. 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</p:txBody>
      </p:sp>
      <p:pic>
        <p:nvPicPr>
          <p:cNvPr id="17412" name="Picture 4" descr="http://t1.gstatic.com/images?q=tbn:ANd9GcSc3XjF3ekQGs1QSamWScmlR0t3vdS5xnVsQYm9lLiby05FoU1vl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437112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 Importancia de la Contratación 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dirty="0" smtClean="0"/>
              <a:t>Ninguna empresa llega más allá de lo que es su gente. </a:t>
            </a:r>
          </a:p>
          <a:p>
            <a:r>
              <a:rPr lang="es-ES_tradnl" dirty="0" smtClean="0"/>
              <a:t>La productividad efectiva promedio comienza </a:t>
            </a:r>
            <a:r>
              <a:rPr lang="es-ES_tradnl" b="1" i="1" dirty="0" smtClean="0"/>
              <a:t>después del tercer mes </a:t>
            </a:r>
            <a:r>
              <a:rPr lang="es-ES_tradnl" dirty="0" smtClean="0"/>
              <a:t>de iniciar labores.</a:t>
            </a:r>
          </a:p>
          <a:p>
            <a:r>
              <a:rPr lang="es-ES_tradnl" dirty="0" smtClean="0"/>
              <a:t>La productividad de un recién contratado es en su período de prueba un </a:t>
            </a:r>
            <a:r>
              <a:rPr lang="es-ES_tradnl" b="1" i="1" dirty="0" smtClean="0"/>
              <a:t>50%</a:t>
            </a:r>
            <a:r>
              <a:rPr lang="es-ES_tradnl" dirty="0" smtClean="0"/>
              <a:t> del nivel de un empleado bien establecido.</a:t>
            </a:r>
          </a:p>
          <a:p>
            <a:pPr>
              <a:buNone/>
            </a:pPr>
            <a:endParaRPr lang="es-ES_tradnl" dirty="0"/>
          </a:p>
        </p:txBody>
      </p:sp>
      <p:pic>
        <p:nvPicPr>
          <p:cNvPr id="27650" name="Picture 2" descr="http://t1.gstatic.com/images?q=tbn:ANd9GcTYk6cyGMnS1iXb3FxpfhB1Kt9j69-0Tp5cxWZN1wgpIBgPriR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4581128"/>
            <a:ext cx="3028950" cy="1514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Un Caso Bíblico 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200" dirty="0" smtClean="0"/>
              <a:t>“Entonces llevó el pueblo a las aguas; y Jehová dijo a </a:t>
            </a:r>
            <a:r>
              <a:rPr lang="es-ES_tradnl" sz="3200" b="1" dirty="0" smtClean="0"/>
              <a:t>Gedeón</a:t>
            </a:r>
            <a:r>
              <a:rPr lang="es-ES_tradnl" sz="3200" dirty="0" smtClean="0"/>
              <a:t>: Cualquiera que lamiere las aguas con su lengua </a:t>
            </a:r>
            <a:r>
              <a:rPr lang="es-ES_tradnl" sz="3200" b="1" i="1" dirty="0" smtClean="0"/>
              <a:t>como lame el perro, </a:t>
            </a:r>
            <a:r>
              <a:rPr lang="es-ES_tradnl" sz="3200" dirty="0" smtClean="0"/>
              <a:t>a aquél pondrás aparte; asimismo a cualquiera que se doblare sobre sus rodillas para beber.”</a:t>
            </a:r>
          </a:p>
          <a:p>
            <a:pPr lvl="2"/>
            <a:r>
              <a:rPr lang="es-ES_tradnl" dirty="0" smtClean="0"/>
              <a:t>Jueces 7:4-6</a:t>
            </a:r>
            <a:endParaRPr lang="es-ES_tradn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Proceso de Selección 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Revisión de los CV</a:t>
            </a:r>
          </a:p>
          <a:p>
            <a:r>
              <a:rPr lang="es-ES_tradnl" dirty="0" smtClean="0"/>
              <a:t>Entrevistas personales</a:t>
            </a:r>
          </a:p>
          <a:p>
            <a:r>
              <a:rPr lang="es-ES_tradnl" dirty="0" smtClean="0"/>
              <a:t>Análisis de las Referencias</a:t>
            </a:r>
          </a:p>
          <a:p>
            <a:r>
              <a:rPr lang="es-ES_tradnl" dirty="0" smtClean="0"/>
              <a:t>Exámenes Médicos básicos</a:t>
            </a:r>
          </a:p>
          <a:p>
            <a:r>
              <a:rPr lang="es-ES_tradnl" dirty="0" smtClean="0"/>
              <a:t>Test psicológicos</a:t>
            </a:r>
          </a:p>
          <a:p>
            <a:pPr lvl="1"/>
            <a:r>
              <a:rPr lang="es-ES_tradnl" dirty="0" smtClean="0"/>
              <a:t>Inteligencia (comprensión, razonamiento y aprendizaje).</a:t>
            </a:r>
          </a:p>
          <a:p>
            <a:pPr lvl="1"/>
            <a:r>
              <a:rPr lang="es-ES_tradnl" dirty="0" smtClean="0"/>
              <a:t>Personalidad (sociabilidad, creatividad, independencia).</a:t>
            </a:r>
          </a:p>
          <a:p>
            <a:pPr lvl="1"/>
            <a:r>
              <a:rPr lang="es-ES_tradnl" dirty="0" smtClean="0"/>
              <a:t>Aptitud (habilidades para tareas y actividades):DISC.</a:t>
            </a:r>
          </a:p>
          <a:p>
            <a:r>
              <a:rPr lang="es-ES_tradnl" dirty="0" smtClean="0"/>
              <a:t>Prueba del Polígrafo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kemp.es/wp-content/uploads/2014/07/Imagen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5459"/>
            <a:ext cx="8647908" cy="578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744550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Comportamiento</a:t>
            </a:r>
            <a:r>
              <a:rPr lang="en-US" dirty="0" smtClean="0"/>
              <a:t> </a:t>
            </a:r>
            <a:r>
              <a:rPr lang="en-US" dirty="0" err="1" smtClean="0"/>
              <a:t>Refleja</a:t>
            </a:r>
            <a:r>
              <a:rPr lang="en-US" dirty="0" smtClean="0"/>
              <a:t> </a:t>
            </a:r>
            <a:r>
              <a:rPr lang="en-US" dirty="0" err="1" smtClean="0"/>
              <a:t>Actitudes</a:t>
            </a:r>
            <a:endParaRPr lang="es-SV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200" dirty="0" smtClean="0"/>
              <a:t>“Sea, pues, que la doncella a quien yo dijere: Baja tu cántaro, te ruego, para que yo beba, y ella respondiere: Bebe, y </a:t>
            </a:r>
            <a:r>
              <a:rPr lang="es-ES_tradnl" sz="3200" b="1" i="1" dirty="0" smtClean="0"/>
              <a:t>también daré de beber a tus camellos</a:t>
            </a:r>
            <a:r>
              <a:rPr lang="es-ES_tradnl" sz="3200" dirty="0" smtClean="0"/>
              <a:t>; que sea ésta la que tú has destinado para tu siervo Isaac;...”</a:t>
            </a:r>
          </a:p>
          <a:p>
            <a:pPr lvl="2"/>
            <a:r>
              <a:rPr lang="es-ES_tradnl" dirty="0" smtClean="0"/>
              <a:t>Génesis 24:11</a:t>
            </a:r>
            <a:endParaRPr lang="es-SV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 Entrevista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Estructurada</a:t>
            </a:r>
          </a:p>
          <a:p>
            <a:r>
              <a:rPr lang="es-ES_tradnl" dirty="0" smtClean="0"/>
              <a:t>Preparar cuestionario</a:t>
            </a:r>
          </a:p>
          <a:p>
            <a:pPr lvl="1"/>
            <a:r>
              <a:rPr lang="es-ES_tradnl" dirty="0" smtClean="0"/>
              <a:t>Preguntas directas</a:t>
            </a:r>
          </a:p>
          <a:p>
            <a:pPr lvl="2"/>
            <a:r>
              <a:rPr lang="es-ES_tradnl" dirty="0" smtClean="0"/>
              <a:t>Abiertas</a:t>
            </a:r>
          </a:p>
          <a:p>
            <a:pPr lvl="2"/>
            <a:r>
              <a:rPr lang="es-ES_tradnl" dirty="0" smtClean="0"/>
              <a:t>Cerradas</a:t>
            </a:r>
          </a:p>
          <a:p>
            <a:pPr lvl="1"/>
            <a:r>
              <a:rPr lang="es-ES_tradnl" dirty="0" smtClean="0"/>
              <a:t>Preguntas Hipotéticas</a:t>
            </a:r>
          </a:p>
          <a:p>
            <a:r>
              <a:rPr lang="es-ES_tradnl" dirty="0" smtClean="0"/>
              <a:t>Escuche con atención</a:t>
            </a:r>
          </a:p>
          <a:p>
            <a:r>
              <a:rPr lang="es-ES_tradnl" dirty="0" smtClean="0"/>
              <a:t>Observe naturalmente.</a:t>
            </a:r>
          </a:p>
          <a:p>
            <a:r>
              <a:rPr lang="es-ES_tradnl" dirty="0" smtClean="0"/>
              <a:t>Tome notas</a:t>
            </a:r>
          </a:p>
          <a:p>
            <a:r>
              <a:rPr lang="es-ES_tradnl" dirty="0" smtClean="0"/>
              <a:t>No menos de una hora de duración.</a:t>
            </a:r>
          </a:p>
          <a:p>
            <a:endParaRPr lang="es-ES_tradnl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800" dirty="0" smtClean="0"/>
              <a:t>.</a:t>
            </a:r>
            <a:endParaRPr lang="es-ES_tradnl" sz="800" dirty="0"/>
          </a:p>
        </p:txBody>
      </p:sp>
      <p:sp>
        <p:nvSpPr>
          <p:cNvPr id="14338" name="AutoShape 2" descr="data:image/jpeg;base64,/9j/4AAQSkZJRgABAQAAAQABAAD/2wCEAAkGBhQSERQUEhIUFBUWGBQXFhUVFBUVGBcXFBUWFxUYFRUXHCYeFxokGRQUHy8gIycpLCwsFR8xNTAqNSYrLCkBCQoKDgwOGg8PGiwkHhwsLCkpKSwsKSwpKSkwKSksKikpLCw1LykpKSksKSwpKSkpKSwsLCwpLTMpKSkpLCksKf/AABEIAKgBLAMBIgACEQEDEQH/xAAcAAABBQEBAQAAAAAAAAAAAAAAAQMEBQYCBwj/xABCEAABAwEFBAcGBQIFAwUAAAABAAIRAwQFEiExBkFRYRMicYGRobEHIzJCwdEUUnKC8DNikqKy4fEVFsJDRFSDs//EABoBAAMBAQEBAAAAAAAAAAAAAAABAgMEBQb/xAAuEQACAgEDAgMIAQUAAAAAAAAAAQIRAxIhMQRBEyJRFEJhgcHR4fBxBTIzkbH/2gAMAwEAAhEDEQA/AN0hEoWYxUJEqAOgqq/NpqNlb7wy6JawZuO7uHMpjavaRtjo44xPdLabdxMSS7+0b+4b14xeV5vr1S+o4uc45n0AG6NIRVjN/avaw7MMoNB4ueXeQAURvtario0Op0y3V2EOniNSsNjByzz85EfbwSkbuU+iqhnrV1+1Og84agdT5kYh3kc1tbFbG1WB7CHNOhGh7F83U/DtOfL6LZbDbWOsj8LyXUXGHCT1ObRxHDeEmgPaEoXFN4IBBkEAgjQg6QuwkJg5Ra2oUtyh1tQkxnSEgSqQBCEiAEKEFIgAQgpEAI5Zukf6h5epK0dQrNUfhd+0en3TQGo2eHUd+r0AVwFVXAPdnm5/rCtQqJOglXISpWAIKEhTARCEIAEIQgASIQgARKSUhQOihlCRCBCoKEIA8Z9pF7dLb3tB6tIClHMDE8/4jHcsyDOYP8n/AJUvbJsW60jP+q/XXMz9VUNqQrGS8XP/AHToqSAI/gUOlmtpcmzjatOZUylpLjHU9jMvr6bzvy+iesFsl0b9dN/it/Y9jqIABaCeJUmy7FUmuLg0eo7gs/FRr4DND7N7a59lLHE+7dhbOuEtDgO6SFrQqrZ+gxtL3cGScUfmblHcIVoFV2c75Byi1dVKKi1dUmMVCEJABSFCRACIQjuQAiEIQA3aTDT2O9FnLN8J/U0eQ+yv7cfdv/S70VFZTl+/0TQGpuiqGWfE5wa0Y3EnIAYjmU9Yb9o1XBjHy45gFrm4gN7cQGIa6KnvCwvqXfhpiXQ10DUgOxEDiY3ckl2MZWrUHGtXc+nmGOohgbl1g5wYBECNV14sUZQ1NnFlzTjk0pbfks9nLe+qyoXukirUaMgOq2IGSkWu/aNJ+GpUDSImWuIE5iSBAUHZCkRRqSCCa1U5gjeOKr7/ALe/FaKb6jqbcAFJgpYhVxNzl8Hflkq8KM8zj2I8aWPBGXc0NqvelTDcdRrcQlupkcRhnLmihe9F+HDUBx4g3IjFhEuiRuBCy9rtHROs5xCmTZQwuqMe5sGMgGicWv8ACnnVadE2F7XOqUWNqs6RrS7MiBkMwZnLkr9mjXf9sldVK+1Kvp9zQ1L2pNa5xqNAa7A455O/Kea7sV406wJpPa8AwY3HmDmFl6N4VKdGq9jS3Ha3YnOpkmmxwHWLCnbktzWVLZWc81WNFIl4YG4oBmGiByUy6dKLa7fgqPVNyS7Pk1aFzTqSAYMEA57pE5pOlGeYy1z07eC4uDu5O0i5FQHQg9hlGJIaFQUiCmMoJSFEolMkWUSkQgDxHai78d61WGQHVCSd8YMRieMQFGvnZYN61EOAw4ix7g46/KQBPerf2nWarStza7RkejLD/c0Zt47vByvrKwVWMrsaDI+E6jKCORH05qMknFpnVhhGacXyYbZO6W1q0PkgNmPut+8Oosii0d+TRzMKjuWi1lpqYeLuW+VrbPaBoRIWc5WzbFCkZm17Q12gGab5OjWPy/cFZ0rXan2dz2hocCAIkxO879VbG7KR65blrG5OXbWhx0DXCIOkKHKzSMH6ml2asnRWam0xMS4ic3HMkznMq1ChXYfdjtPqpq6VwebNUwcotXVSlFqfEkwOkiESkAhKSUFCAEQhBKABCSUFAES83e7f2fZUlm0/c7yBVxe59079v+oKms56o7H+ipCNrdoikz9LfQKZKj2RsMb+lvoFICBCylnmuUspjIdtsT3kYa76QiCGtY4HPXrA57u5dXdYG0KYpsmBOpzJMkk9pT9UdU54cjnwy17tViqFp/BGKlnZUqdHUcKtGoHPeAJcXB3Lj5roxpzg1fHb99DkyNQmnXPf6F7btqqdnpNfaA6m8hx6EdepAMSGjdzXm20ftSq2jFTotbTpHLrAPc4czo3sHisRfF8PruBJ6rRhaOAknPnJKgmqY4z/ADgsnzsbpbbl/adoa9U++r1apmQDUeWzyGg1S0KsSesMolpOc7p3+io6VM57uzU9+id6U6nIaR/Ne1BZpbs2kr2Zr2scWAtJaAdSIgZaE7s9O5aPZ7b+o15bVJ6p94HHEASARhMF2pI3iFgKltDsxAzGInhwbw7V3QvANqDIEuJLsQkHKD1d47eCVBZ9DWC82VmBzHDMTGhHaCpJK+f7jvyrZCaeItGMgHdoMB4NyXt9w3v+Is9Oqci4dYf3Alro7wVNDsrRUBEggjjIjxUW1XvRpj3lam3tePQZrw6leDjk5x8cl2XFVQk/U9i/7xsf/wAmn/m+y8+2522fXPR0HvZSGUglpfO88uA8Vnwc1Btxy7wigGSzMZnUEnU8z4L0OzNq0W4WmOO8EEZFvaII7VgcGS9P2Yp/irCwt/q0h0Zn5ms+EH9pbmoyK1sa4Z6ZFZZaIFQv3kQfuragVWV2lpIIiNZyhdUrWQsas6lKi+rWwU2y85eqpbPZumrA0pYGkYpxEEHcATCV1uDgQXgGPBTrjAazDOmZnIE8XcSY9Fm1RrGSaNtYbRgYBGQ/5VhZ7QHDJZyyvaRIweEfRT6VeCIgfVOM2nuZTxJ7ouVFqaqQyoCAQo79VucQspEqRACFCEhKAApEIQAIQkJQBAvl0U+9qqKHwt7D5kBWd/HqDt/8Sq+yD4R2DxcFSEzc0xknVw1dhMQqEIQOhHMBBBEg5EHeDrKh0rnoUw7BSYzECHFrQMt+e4KaqjauvUZZKxpAF+HIEgZEgOzJHy4kW1smLSm7Z4ZtjRaythpDCwSRHaVR0o13rdWmyttFImMy06cYXnrnkZcPoljle3oa5IV8yQXneY48hy5rh9YjLdw+6srp2ZfXbIeGvLS5jCCcQHEz1ZgxIVMKmX0VKSeyIlFxW/c76Q5fzdvTrLS0OGUu/gUcM/nf/t5pCdDP87VRBZvt4ORIxYpzM8dPv2L2T2bW4mxZ/ndHeGn1JXh9Co0aiZg6ar2T2Z2kusjiMh0roH7KaVFI8UAfwCmU6kjPVRuhnMGOX3CWi/IzkQqJJyh3gOon21FxXcCwoAbpmRPFbn2V2yK1Sn+ZocO1hg+Id5LEWVgwZGdfVaHYWvgt9GPmLmH9zTHnCkaPTr+uNtRpeAA4DXQGBPW+6xl23b+Id7s9WYLsiB2Qc1o9srRUq0nUaUtB+IkHrgAnAIzwmIMarF7OW807Sx2IsqDJ9MZ0y1oxFpn4eqCRE6AzuSULL8RpUZ/a3K01GsOVNxY0mJOHIye2V3du0lV3VfUPoe/xUS11MZLznicXk/qM/VQLQS14cBlx48yqpE6mbu6L8dTeJcS3eCeO/NbuyW3LcQV5DZrRibO9a/Zh9oqMaQwuZLhikD4SImTnrqOBWOSFqzbFkrZnpt3WvcdDp2qQ/VZ9llqvZ0YbBdliJENneRMmFe4hic0EnBhaSd/Ua6e8OCiCaQZau0OJEEpCVZkBSFJKSUACEIQAISIKAKq/z1W9p9FHsA6zBzp+spy/zk393/ikuse9YP7meQJVCZtGrsJtq7CYCoQklIYqrr9vEUqTjALjIa07zxPIaqwWG22tT+np4XMcxwIiTiaW5uIyhwMjQ6wonNR29S4Rt7lPRosY0gakkntOqx9y7PB9rrY29RjjhB062Y8lpqZzT9OqGydBvXNrav4nc4J18CCK7KRqubqyKYygYonq8fiA7l5laqBY8tdrJ14L0C8KxrVAGgNpt0AAE8ysPtMIrujetOn/ALqM+qXlRBL8wOZ+nlvXVXqxny5yorZmTmuzU46fyF2Hnkim4kgASTkB2nd4r6Q2RuD8JZKdIgYoxP8A1u17Y07l897P0iaoePkhw1ydu+/cvR7N7QbWxsY8XNwa4+JzVxgpe9RlPI4e7f8AB5kCN/ePsUrgRzEa929N1REHzXL6vVJHOR9QpNR6g6Whdvza4KLZXQ0KTRmCgAsLurHM+qsLrrYK9J3Cow92IKtsOReOfqpUIA9yvhgFF7nGMAJxDUYd+Wa8vp2MvdhcS2H4aZkS4v1EjIyHYsQyAMZyF6FtHbAbAXGYqNpyW5mH4SYnImJ8Vgy7rNc4DCwg0ADrHWDQd4+Yk54ssi5VBbEy7GZ6HCYO6Qe7L6LiswQRHH0VntCALXXA06RxHY84h5OVbaND2eqkoiWCqQw93mV6F7Pb2OF9LKGmR2Oz9ZXnFL4XDs9Qplgtz6Ty6mSx2Q6ukRpEZpDs9wtV/soNx1HQB58gN5VVsVtC6vXtGL/1PeNHDDDY/wAOH/CvKK9tfUdiqPc88XEn10Wl2LvLorVSM5E4Xdj4b9kmtgs9kSEpCkWRQEoSJCgBSUSuSUIA7SErmUhQBS3+c29h9R9k9co98zt9GFRr9dLwOQ8yVLuDOuP3n/KAqEzXtXQXLUqYxUzabbTpialRjBuxOAnsnVPBeS7RXka1oqOOgJa0cGtJAA8J7119J0vtEmrpI4Ot6v2aCdW2ei2u9GvaOje1wOrmkEdkhZPaiiIp1IdiaSAQcgHDrYhv0EKzsNnwUmN/KBPbqfNUG3F6uotp5Ho3Yg48HCC0HzPcvkZZXl63yvZNpfwe9iWnCnLmtysFSASoz7ZOUqpdeuMDDmFNuaxPrvwsaXO8gOJO4c168sbCM0TW0uqTxWO2kugziAJPCPovTbebLYQBXca9aJFGmcIHN51A9eCzN57WV60tZhs9PcyiMGX9zx1nePctsOGSds58+eElSPN3EtJBaWneCCNOR5ptsGRxWrr2IHM58zn5qXs3dlIWhjntBzykZBw+EnLSV0zuKs5LNBcGxbmWZm57hicCN7s446J51yOBg0Se9y1lK0nhKmVKrWxiaZInIAx56ry45ckmGhS4Z85PrubqMt4XFUjCY3xruS13yJ4qLiyheqMkMqECBv5KXZhlA/kqDTHFTKD0gHaYLKn6su8aKUc1HrCW5ajMdqepVcTQeKYHpl42sOu+yhx6vR0y45nJrQ3dn/ws1aCPijqNzoDi4Z4Oeku/uA/Nna2Z2KwUZIAa2CXAkQKjhmBnEKstOktHUbBoAxOIag8SILnc2t3FaQ4Ik9yj2jB/EVJ16k9vRs1VbUqZQrXakxaqvCW//m1UjnLMsaxQHJyxVZfPZ/M1GrHI+Ccs5gjuQBNcIcRzPNS7NWjMblEe6cynaBkxxTA+gLHaMdNjzliYx3+JoJ9U6odz18dnouIAxU6Zy/SNFLlYMoCklBKSUhgUkpCqyx3nLQwO/EVgQKjWNbTInE6YJiABuM6cVcYuXAm6LSUjiuKDnFoL2Fk5gFwdIIBBkaTOmqUuU1TAor5d70djPX/dWWzg973P9Qqq8zNbvb5AK32XHXJ/t9X/AOyoGakLoLgLoFAWKCvL7VcDxaarTDWteTjMxhccTY4mOC9PJWavF5e6SDB+Hs3Qrx9VPDcIcyX+l6nPn6WGenP3XZDfezNweeeHLxMLutaqR6ryCDIhwkGDzBB3LqlRGIKUbHB59g15ryH/AEvC+7v1PRXVT4K6rddDCSaNKBn/AE29uUBZ6+L8bYWGjZWhtZ/WqHXopGQz1IGgOkzvV9f96/hqIPxVDLWNI+J0TJ5NmT3Lzg0CXFzyS5xJcTvJzJPeunoujeBtyd+hlmza6rYjNa57i4kucTLnEySTvJ1JTrruDh1i48g4tHg2FMDYSO0XpnKRBZGjKP52pBYgDJLss46R0eBKlYkjmA6+CdAjR7P7T5GmTDtWPIxEnQsJ4Hjqp1S78WdSpgO5vAbgZPGVkKLGgq8s1+w2HNDjxn1XJlxd4o3hNR2PHatURCSlG/VXNa62OOTYPEE5dyq6t21AYwk8CFsQGNPU6iYNie3Vp9fRctBKQFpTdzRdtYS5u8GR2b1EpgtEyuKIdjDmgl05ACSeIgaoA9KsFsH4GkwFoOJ0l3wgdITnOohRLUQWnCOoB7kHXrAipPMDETza3krG77pq/g6WGm4PJEAtOQdUJJcDnGH1US8bG5oPu3NDcqLXNIJLgcYPOMRPMNjJXjkq5JlGXNGf2rpxaH8HNouHY+jTP3VI8rS7ZWYNZZagzD7OGTxdRyH+VzfBZR9TKVLKG6pkgJ2j/Poo1N+adpOgpATwnrO7OB/yozTK9J2E9noqURabQCcWF1FlOo2SBnifAMSYy4SnYHpF13E9lGmzLqMY3UfK0A6cwrOjcgyxOnkMvNV9WwVsD3MIDgDl1iJiR8shZyz3ba21Guq1nVKWZeQZAMA4XNqD4ZJHVG4cVmlYaqNnbrTZ6LQHBkExqDnGp3qkvSvmHWYF4+dmR7CzOZTL77p03EPpUiwnI4WuHYfyntTNcBvvLMMIiTTxyD+icweXospSpnVjhtZIs9cPaCNZzGhnhHaqy8bvbTeajW4XPZhLmy10id7SIMcM8lF/6i2s7pGjCZ6+7EeJHELQVsVWiW04xFoLQfmcDBg8Y7uKvp8nmonqcWlWcXPYGspiXOJgE4nF3ytGpM7lIq4QNJhSbJSaym3EQ4lrcWQcZECRE5ZEd8p2vYQ8S0BoMg5kEDscfstci81nPHgx970orgj4XQ5vhBHcWnxVvsq3N36W+riot7WEtYJ+RzoJ3tIImOE4fFTdlm5PP6B5H7qCmaEJUgSpAN2t0Md2euX1WRsG0ZrMIcMJGUAnQZSOfYtfaGSxw4gryOmH0rW5gMQ866YXGR3QQsbrL8vqapXH5m6bTDoc0mZAMxqN54j7rm8L5pWamXV3Aa4Wgy5xj5Rv9ExUtbaFCpVf8LRP0A7yYXj9933UtFU1KjpJyAnJrdwHJdEfOZT8rour82s/EVcRGERDWjcO3mmaNrBGRWbeN4XdntJacluqMjRmsOKbNdQOm8EvTpiJpq80Y1EY9OtegCSyoDvT0BVr3pW1CgDOUazsyn2OnUz6eCj2qzvs7iyqwtdqN4I4gjIjmE0Kp1lY2nujVprZlrRqicv916/sx7LLN0Ida6YqVXwSCXAUwRk0YSJdnme4LynYqz9JbqDXfCHYzPCmMfqB4r3Nl74TBk79CUMSM3tF7O7tZ1W0Xh5Ew2tUAaDoSCT4JbiuajZm+6pBp/MAS7vdqolo2na5zy74iTM66wPIAdyrq22BaYbTJ5yAuWWps7ceiHJrqlQPbBcQc4LTmqai6o2WWgY6dQlrX6QRm2R8rtc+S5s17tqgOZlUAzafm5EceBU9luFZjgdPnaciI38nAjyUpaTodSRlNsLnAuyG5/hnNIP9v9N3Zk4H9q8wDZyX0vZrBYXMLKjwcYONlWpAOLUHIAhW127L2OnnQs1nHNlNh8812o8pvc80unYehVsFClWol7gwHGxruka5/XcA5oJyLtDI5LNXx7JbQwzQZVqMOhfTwuH6sJPiQ1fQopgZAR5eS5qUpB7D6J6Qs8XqV7Td72Wew06TWMDelqPa0urvIBcS4iQ3OBH0W4u+viaHBuGQDhEQ2c4yyyWrs1JrqbQ4B2UQQD5FZ61EMfUwjIEw1o4bgAoktgT3HmV92LPhi+iavKuRScYJ0yk8QqvoB03STlLTh6IF0tbAOOZmPI81c07IK8MJIDuWeWencorfYE21uZM37R6ToqhwuLZDXAHfGp17EV7LUaC6gZz+FpyI5TofJLtZ7PbOX4hVe6oTBwOzbAGHqGfoqSldlehk2u5zRueBPc4O+inJFs6cU4xLKwxUdjYAH/M05YiNcuO5aOzVoaS3EN+DSCNRKzNhtrXDrtIdvI1kcY3q7s9cce/j281xpuLO2SU40WzLaH0gGaDM5dYFsGGg6kckWS+Rm4OL2uOQAjfx7zvUZ1YkCM9dNR4A5ZaQqilTptLmgjrAy/HhAk54RE5H7rujJNWebKDjKi3vp003kuDidDvgbgJyGfknNlh1Hfq9Gj7qjrVzmKNai4aBtT4jyLogq42cvEGWdH0ZxEETliiOOmSz8RXRpLBJR1Fpel6toNBILnOOFjB8T3HcPqVXspWurm+u2iPyUmBxHa9+vcotgtArV6locZAJp0RwY09Z3a4z3ZKzdaN+Y5ldzaxeXv3+x5kdWZ6r27V/0YFz1R/720T/APWR4QqO/ricwtq/1XBpa8xGIHOcI+Yct3YtXTrYgkqQRB0XNnU8q2e64OrCo4ZWu55JtztE59KnQGUdd/M54B3CT3hYprAciPBWt/3iK1pqub8JccP6Rk3yAVc4LSC2VhN2xvogNCQkDwcsQ8E9iIXD8J1arJHKVTdKdDlDxAaJzpU0IlNenRUUIPXXSpgWdKo3epILOSqGUcYyK5dd1QaFKxm/tGw4vJzKQqCkWEvL8OI4Ywua0SMyS05ncr+xew2wMAxur1TvmoGA9zGiPFUFXbgXY5tQ0ulxyzDjwEAQ4kGDwA71ZWP2/wBkd/Us9en2YHjyIPkuHoneJWdfVf5Dc3TslZLLnQs1KmfzBoLv8bpd5q2ErHWH2v3bVj3zmng6m4eYC0dg2lstYe6tFJ/IPAPgc12nLZItFhZU+Omx/wCprT6qsr7GWR+tnYP04m+hV8IKXCEqHZlT7PLMDiaHtO7MH1C5bsExs4Xgk/mZ9iVqalRoEkgDiTA8SoFfaCg358R4NBd5tEeanShqTRm7XsbWJJHRkZADFHqFBfs1aGaUnDmwg/6TKv7TtkBkyjUPM9XyzVXatqLQ74Q1g/S4nxP2RsiGVlsr26m0mnVrsIGjw5ze/EDHam7r25twMVX0XcR0UHxaW+iW1VK9X43vI4daPBVtquZ7oLZBy1BAjmd0ITQjWUdrXHVuGdcD8s+AcDHimqFplx1EkxMTG6eKyN53k+i4NpdD0YgFznsl53nN2Q4K5u+10ngTVa4n5Q4OA5ZapSpjTo0rGjl4BQdo6TqlnfTpVCx7hALTDhnnGfCU2G0huHgfsnBWYNB4NWdFOSPO37K2xulpreL/AKOTNW7LyAhtqP7i76gr0eraW8Y7wPqotW8qYHxz2En0V2TZiLlZa6Rd+Ih4JnEDnzkRotZctQ13htMAzqToBvJUevfNMfCwny9ZXNw7RNp1XS0MDyCSOOncsZY03Z0wzyUaZ6ndN3spMAbmd7jqft2LP7X7JGo0vojOZc0ZGN5YRv0yVjYLdLQWmRxWN2v9pjg80bK6A3J9UQSXDVrJkADSeMxELZRTVGWtp2Zd12vbm2ThIMSJ18VoLhteInFkXAT28Rz+yyzL0c5xc8lxJkknMmZzK0mz9kY8F4qNnKBJxAjiNy5pwcGd8MqyKmy3slj6Om1rTk0QOMqU2sS3rER6lMs1hwy5JwvaZa4QNJHktYzeR2+TinjWHZcEZ20DaRwQTvJkAzpl2Khv72hxSqMYwh7gWMcDMOIInTcFX7X2N9FwmC1xlruzdPesfebiBkMxn5LpSVHPu3ZSuaWmVODyROUJhzpE4QR2IbWgRhEd6C6sH1UyarjoAkdamTnTP+Ip0XqAOqwBAhv8O/eENekrW0kQmKVaEiiWXwuW1JMKOJcYGqltpHJrQS47gJ8gnYqB9vLcm6rpt6Vtyvbt2Jrubi6Et/uqkUx/mzjuUv8A7QqjW0URya17wP3Bqwlnxx7mywzfYz+3Fvx2gMGlMR+52bvoO5Z5CFOCKjiivgPM7yMesxzP6X/6SpNrJaWwSOq0+SELUyJ127V2ukR0Vpqt5YyR4GQtjYvafb2iDVa+Qc3MEidCIjzlCENjSVnDbXWtJxVqr6h/uMx2AiB3K4sdkwkfYIQs22DirLUWnDuH87khvYj5QhCYaUdf9VP5R5/dRa1+EfI3wP3QhAnFFZabzbvpUz+0/dMM2iqDJuFo4BrfqEITQUjQ0a7nAHEc104E6knvQhA0M1KSidEhCAIlppQoYZ1kiEDZKt+1r7PR6Gm/rVBmZza3MdXgTn3SsqytzQhax4MpDzapCmULYW5hxaeIMIQr5Eti9uza4kw6Y/MPqF6XcHRvs7cbQ7ESQTrBOUEdiELB41GWxuskpw8x5ZtbtXLrTT6rqLajwwFokYSQ3C7UFZB1bGCd2UIQtTHsV9F0EtQ8hCEDItRspkZIQpGcPqQuGVeAJKRCQywuyy1a1VlKn8bzAA15kncABJK9asVlp2BnR0IdXI97aCAXTvayfhHZ6oQuDqpu1E7umgqchjGXGXOLjxJJXUJULmRtLk//2Q=="/>
          <p:cNvSpPr>
            <a:spLocks noChangeAspect="1" noChangeArrowheads="1"/>
          </p:cNvSpPr>
          <p:nvPr/>
        </p:nvSpPr>
        <p:spPr bwMode="auto">
          <a:xfrm>
            <a:off x="63500" y="-773113"/>
            <a:ext cx="2857500" cy="1600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4340" name="AutoShape 4" descr="data:image/jpeg;base64,/9j/4AAQSkZJRgABAQAAAQABAAD/2wCEAAkGBhQSERQUEhIUFBUWGBQXFhUVFBUVGBcXFBUWFxUYFRUXHCYeFxokGRQUHy8gIycpLCwsFR8xNTAqNSYrLCkBCQoKDgwOGg8PGiwkHhwsLCkpKSwsKSwpKSkwKSksKikpLCw1LykpKSksKSwpKSkpKSwsLCwpLTMpKSkpLCksKf/AABEIAKgBLAMBIgACEQEDEQH/xAAcAAABBQEBAQAAAAAAAAAAAAAAAQMEBQYCBwj/xABCEAABAwEFBAcGBQIFAwUAAAABAAIRAwQFEiExBkFRYRMicYGRobEHIzJCwdEUUnKC8DNikqKy4fEVFsJDRFSDs//EABoBAAMBAQEBAAAAAAAAAAAAAAABAgMEBQb/xAAuEQACAgEDAgMIAQUAAAAAAAAAAQIRAxIhMQRBEyJRFEJhgcHR4fBxBTIzkbH/2gAMAwEAAhEDEQA/AN0hEoWYxUJEqAOgqq/NpqNlb7wy6JawZuO7uHMpjavaRtjo44xPdLabdxMSS7+0b+4b14xeV5vr1S+o4uc45n0AG6NIRVjN/avaw7MMoNB4ueXeQAURvtario0Op0y3V2EOniNSsNjByzz85EfbwSkbuU+iqhnrV1+1Og84agdT5kYh3kc1tbFbG1WB7CHNOhGh7F83U/DtOfL6LZbDbWOsj8LyXUXGHCT1ObRxHDeEmgPaEoXFN4IBBkEAgjQg6QuwkJg5Ra2oUtyh1tQkxnSEgSqQBCEiAEKEFIgAQgpEAI5Zukf6h5epK0dQrNUfhd+0en3TQGo2eHUd+r0AVwFVXAPdnm5/rCtQqJOglXISpWAIKEhTARCEIAEIQgASIQgARKSUhQOihlCRCBCoKEIA8Z9pF7dLb3tB6tIClHMDE8/4jHcsyDOYP8n/AJUvbJsW60jP+q/XXMz9VUNqQrGS8XP/AHToqSAI/gUOlmtpcmzjatOZUylpLjHU9jMvr6bzvy+iesFsl0b9dN/it/Y9jqIABaCeJUmy7FUmuLg0eo7gs/FRr4DND7N7a59lLHE+7dhbOuEtDgO6SFrQqrZ+gxtL3cGScUfmblHcIVoFV2c75Byi1dVKKi1dUmMVCEJABSFCRACIQjuQAiEIQA3aTDT2O9FnLN8J/U0eQ+yv7cfdv/S70VFZTl+/0TQGpuiqGWfE5wa0Y3EnIAYjmU9Yb9o1XBjHy45gFrm4gN7cQGIa6KnvCwvqXfhpiXQ10DUgOxEDiY3ckl2MZWrUHGtXc+nmGOohgbl1g5wYBECNV14sUZQ1NnFlzTjk0pbfks9nLe+qyoXukirUaMgOq2IGSkWu/aNJ+GpUDSImWuIE5iSBAUHZCkRRqSCCa1U5gjeOKr7/ALe/FaKb6jqbcAFJgpYhVxNzl8Hflkq8KM8zj2I8aWPBGXc0NqvelTDcdRrcQlupkcRhnLmihe9F+HDUBx4g3IjFhEuiRuBCy9rtHROs5xCmTZQwuqMe5sGMgGicWv8ACnnVadE2F7XOqUWNqs6RrS7MiBkMwZnLkr9mjXf9sldVK+1Kvp9zQ1L2pNa5xqNAa7A455O/Kea7sV406wJpPa8AwY3HmDmFl6N4VKdGq9jS3Ha3YnOpkmmxwHWLCnbktzWVLZWc81WNFIl4YG4oBmGiByUy6dKLa7fgqPVNyS7Pk1aFzTqSAYMEA57pE5pOlGeYy1z07eC4uDu5O0i5FQHQg9hlGJIaFQUiCmMoJSFEolMkWUSkQgDxHai78d61WGQHVCSd8YMRieMQFGvnZYN61EOAw4ix7g46/KQBPerf2nWarStza7RkejLD/c0Zt47vByvrKwVWMrsaDI+E6jKCORH05qMknFpnVhhGacXyYbZO6W1q0PkgNmPut+8Oosii0d+TRzMKjuWi1lpqYeLuW+VrbPaBoRIWc5WzbFCkZm17Q12gGab5OjWPy/cFZ0rXan2dz2hocCAIkxO879VbG7KR65blrG5OXbWhx0DXCIOkKHKzSMH6ml2asnRWam0xMS4ic3HMkznMq1ChXYfdjtPqpq6VwebNUwcotXVSlFqfEkwOkiESkAhKSUFCAEQhBKABCSUFAES83e7f2fZUlm0/c7yBVxe59079v+oKms56o7H+ipCNrdoikz9LfQKZKj2RsMb+lvoFICBCylnmuUspjIdtsT3kYa76QiCGtY4HPXrA57u5dXdYG0KYpsmBOpzJMkk9pT9UdU54cjnwy17tViqFp/BGKlnZUqdHUcKtGoHPeAJcXB3Lj5roxpzg1fHb99DkyNQmnXPf6F7btqqdnpNfaA6m8hx6EdepAMSGjdzXm20ftSq2jFTotbTpHLrAPc4czo3sHisRfF8PruBJ6rRhaOAknPnJKgmqY4z/ADgsnzsbpbbl/adoa9U++r1apmQDUeWzyGg1S0KsSesMolpOc7p3+io6VM57uzU9+id6U6nIaR/Ne1BZpbs2kr2Zr2scWAtJaAdSIgZaE7s9O5aPZ7b+o15bVJ6p94HHEASARhMF2pI3iFgKltDsxAzGInhwbw7V3QvANqDIEuJLsQkHKD1d47eCVBZ9DWC82VmBzHDMTGhHaCpJK+f7jvyrZCaeItGMgHdoMB4NyXt9w3v+Is9Oqci4dYf3Alro7wVNDsrRUBEggjjIjxUW1XvRpj3lam3tePQZrw6leDjk5x8cl2XFVQk/U9i/7xsf/wAmn/m+y8+2522fXPR0HvZSGUglpfO88uA8Vnwc1Btxy7wigGSzMZnUEnU8z4L0OzNq0W4WmOO8EEZFvaII7VgcGS9P2Yp/irCwt/q0h0Zn5ms+EH9pbmoyK1sa4Z6ZFZZaIFQv3kQfuragVWV2lpIIiNZyhdUrWQsas6lKi+rWwU2y85eqpbPZumrA0pYGkYpxEEHcATCV1uDgQXgGPBTrjAazDOmZnIE8XcSY9Fm1RrGSaNtYbRgYBGQ/5VhZ7QHDJZyyvaRIweEfRT6VeCIgfVOM2nuZTxJ7ouVFqaqQyoCAQo79VucQspEqRACFCEhKAApEIQAIQkJQBAvl0U+9qqKHwt7D5kBWd/HqDt/8Sq+yD4R2DxcFSEzc0xknVw1dhMQqEIQOhHMBBBEg5EHeDrKh0rnoUw7BSYzECHFrQMt+e4KaqjauvUZZKxpAF+HIEgZEgOzJHy4kW1smLSm7Z4ZtjRaythpDCwSRHaVR0o13rdWmyttFImMy06cYXnrnkZcPoljle3oa5IV8yQXneY48hy5rh9YjLdw+6srp2ZfXbIeGvLS5jCCcQHEz1ZgxIVMKmX0VKSeyIlFxW/c76Q5fzdvTrLS0OGUu/gUcM/nf/t5pCdDP87VRBZvt4ORIxYpzM8dPv2L2T2bW4mxZ/ndHeGn1JXh9Co0aiZg6ar2T2Z2kusjiMh0roH7KaVFI8UAfwCmU6kjPVRuhnMGOX3CWi/IzkQqJJyh3gOon21FxXcCwoAbpmRPFbn2V2yK1Sn+ZocO1hg+Id5LEWVgwZGdfVaHYWvgt9GPmLmH9zTHnCkaPTr+uNtRpeAA4DXQGBPW+6xl23b+Id7s9WYLsiB2Qc1o9srRUq0nUaUtB+IkHrgAnAIzwmIMarF7OW807Sx2IsqDJ9MZ0y1oxFpn4eqCRE6AzuSULL8RpUZ/a3K01GsOVNxY0mJOHIye2V3du0lV3VfUPoe/xUS11MZLznicXk/qM/VQLQS14cBlx48yqpE6mbu6L8dTeJcS3eCeO/NbuyW3LcQV5DZrRibO9a/Zh9oqMaQwuZLhikD4SImTnrqOBWOSFqzbFkrZnpt3WvcdDp2qQ/VZ9llqvZ0YbBdliJENneRMmFe4hic0EnBhaSd/Ua6e8OCiCaQZau0OJEEpCVZkBSFJKSUACEIQAISIKAKq/z1W9p9FHsA6zBzp+spy/zk393/ikuse9YP7meQJVCZtGrsJtq7CYCoQklIYqrr9vEUqTjALjIa07zxPIaqwWG22tT+np4XMcxwIiTiaW5uIyhwMjQ6wonNR29S4Rt7lPRosY0gakkntOqx9y7PB9rrY29RjjhB062Y8lpqZzT9OqGydBvXNrav4nc4J18CCK7KRqubqyKYygYonq8fiA7l5laqBY8tdrJ14L0C8KxrVAGgNpt0AAE8ysPtMIrujetOn/ALqM+qXlRBL8wOZ+nlvXVXqxny5yorZmTmuzU46fyF2Hnkim4kgASTkB2nd4r6Q2RuD8JZKdIgYoxP8A1u17Y07l897P0iaoePkhw1ydu+/cvR7N7QbWxsY8XNwa4+JzVxgpe9RlPI4e7f8AB5kCN/ePsUrgRzEa929N1REHzXL6vVJHOR9QpNR6g6Whdvza4KLZXQ0KTRmCgAsLurHM+qsLrrYK9J3Cow92IKtsOReOfqpUIA9yvhgFF7nGMAJxDUYd+Wa8vp2MvdhcS2H4aZkS4v1EjIyHYsQyAMZyF6FtHbAbAXGYqNpyW5mH4SYnImJ8Vgy7rNc4DCwg0ADrHWDQd4+Yk54ssi5VBbEy7GZ6HCYO6Qe7L6LiswQRHH0VntCALXXA06RxHY84h5OVbaND2eqkoiWCqQw93mV6F7Pb2OF9LKGmR2Oz9ZXnFL4XDs9Qplgtz6Ty6mSx2Q6ukRpEZpDs9wtV/soNx1HQB58gN5VVsVtC6vXtGL/1PeNHDDDY/wAOH/CvKK9tfUdiqPc88XEn10Wl2LvLorVSM5E4Xdj4b9kmtgs9kSEpCkWRQEoSJCgBSUSuSUIA7SErmUhQBS3+c29h9R9k9co98zt9GFRr9dLwOQ8yVLuDOuP3n/KAqEzXtXQXLUqYxUzabbTpialRjBuxOAnsnVPBeS7RXka1oqOOgJa0cGtJAA8J7119J0vtEmrpI4Ot6v2aCdW2ei2u9GvaOje1wOrmkEdkhZPaiiIp1IdiaSAQcgHDrYhv0EKzsNnwUmN/KBPbqfNUG3F6uotp5Ho3Yg48HCC0HzPcvkZZXl63yvZNpfwe9iWnCnLmtysFSASoz7ZOUqpdeuMDDmFNuaxPrvwsaXO8gOJO4c168sbCM0TW0uqTxWO2kugziAJPCPovTbebLYQBXca9aJFGmcIHN51A9eCzN57WV60tZhs9PcyiMGX9zx1nePctsOGSds58+eElSPN3EtJBaWneCCNOR5ptsGRxWrr2IHM58zn5qXs3dlIWhjntBzykZBw+EnLSV0zuKs5LNBcGxbmWZm57hicCN7s446J51yOBg0Se9y1lK0nhKmVKrWxiaZInIAx56ry45ckmGhS4Z85PrubqMt4XFUjCY3xruS13yJ4qLiyheqMkMqECBv5KXZhlA/kqDTHFTKD0gHaYLKn6su8aKUc1HrCW5ajMdqepVcTQeKYHpl42sOu+yhx6vR0y45nJrQ3dn/ws1aCPijqNzoDi4Z4Oeku/uA/Nna2Z2KwUZIAa2CXAkQKjhmBnEKstOktHUbBoAxOIag8SILnc2t3FaQ4Ik9yj2jB/EVJ16k9vRs1VbUqZQrXakxaqvCW//m1UjnLMsaxQHJyxVZfPZ/M1GrHI+Ccs5gjuQBNcIcRzPNS7NWjMblEe6cynaBkxxTA+gLHaMdNjzliYx3+JoJ9U6odz18dnouIAxU6Zy/SNFLlYMoCklBKSUhgUkpCqyx3nLQwO/EVgQKjWNbTInE6YJiABuM6cVcYuXAm6LSUjiuKDnFoL2Fk5gFwdIIBBkaTOmqUuU1TAor5d70djPX/dWWzg973P9Qqq8zNbvb5AK32XHXJ/t9X/AOyoGakLoLgLoFAWKCvL7VcDxaarTDWteTjMxhccTY4mOC9PJWavF5e6SDB+Hs3Qrx9VPDcIcyX+l6nPn6WGenP3XZDfezNweeeHLxMLutaqR6ryCDIhwkGDzBB3LqlRGIKUbHB59g15ryH/AEvC+7v1PRXVT4K6rddDCSaNKBn/AE29uUBZ6+L8bYWGjZWhtZ/WqHXopGQz1IGgOkzvV9f96/hqIPxVDLWNI+J0TJ5NmT3Lzg0CXFzyS5xJcTvJzJPeunoujeBtyd+hlmza6rYjNa57i4kucTLnEySTvJ1JTrruDh1i48g4tHg2FMDYSO0XpnKRBZGjKP52pBYgDJLss46R0eBKlYkjmA6+CdAjR7P7T5GmTDtWPIxEnQsJ4Hjqp1S78WdSpgO5vAbgZPGVkKLGgq8s1+w2HNDjxn1XJlxd4o3hNR2PHatURCSlG/VXNa62OOTYPEE5dyq6t21AYwk8CFsQGNPU6iYNie3Vp9fRctBKQFpTdzRdtYS5u8GR2b1EpgtEyuKIdjDmgl05ACSeIgaoA9KsFsH4GkwFoOJ0l3wgdITnOohRLUQWnCOoB7kHXrAipPMDETza3krG77pq/g6WGm4PJEAtOQdUJJcDnGH1US8bG5oPu3NDcqLXNIJLgcYPOMRPMNjJXjkq5JlGXNGf2rpxaH8HNouHY+jTP3VI8rS7ZWYNZZagzD7OGTxdRyH+VzfBZR9TKVLKG6pkgJ2j/Poo1N+adpOgpATwnrO7OB/yozTK9J2E9noqURabQCcWF1FlOo2SBnifAMSYy4SnYHpF13E9lGmzLqMY3UfK0A6cwrOjcgyxOnkMvNV9WwVsD3MIDgDl1iJiR8shZyz3ba21Guq1nVKWZeQZAMA4XNqD4ZJHVG4cVmlYaqNnbrTZ6LQHBkExqDnGp3qkvSvmHWYF4+dmR7CzOZTL77p03EPpUiwnI4WuHYfyntTNcBvvLMMIiTTxyD+icweXospSpnVjhtZIs9cPaCNZzGhnhHaqy8bvbTeajW4XPZhLmy10id7SIMcM8lF/6i2s7pGjCZ6+7EeJHELQVsVWiW04xFoLQfmcDBg8Y7uKvp8nmonqcWlWcXPYGspiXOJgE4nF3ytGpM7lIq4QNJhSbJSaym3EQ4lrcWQcZECRE5ZEd8p2vYQ8S0BoMg5kEDscfstci81nPHgx970orgj4XQ5vhBHcWnxVvsq3N36W+riot7WEtYJ+RzoJ3tIImOE4fFTdlm5PP6B5H7qCmaEJUgSpAN2t0Md2euX1WRsG0ZrMIcMJGUAnQZSOfYtfaGSxw4gryOmH0rW5gMQ866YXGR3QQsbrL8vqapXH5m6bTDoc0mZAMxqN54j7rm8L5pWamXV3Aa4Wgy5xj5Rv9ExUtbaFCpVf8LRP0A7yYXj9933UtFU1KjpJyAnJrdwHJdEfOZT8rour82s/EVcRGERDWjcO3mmaNrBGRWbeN4XdntJacluqMjRmsOKbNdQOm8EvTpiJpq80Y1EY9OtegCSyoDvT0BVr3pW1CgDOUazsyn2OnUz6eCj2qzvs7iyqwtdqN4I4gjIjmE0Kp1lY2nujVprZlrRqicv916/sx7LLN0Ida6YqVXwSCXAUwRk0YSJdnme4LynYqz9JbqDXfCHYzPCmMfqB4r3Nl74TBk79CUMSM3tF7O7tZ1W0Xh5Ew2tUAaDoSCT4JbiuajZm+6pBp/MAS7vdqolo2na5zy74iTM66wPIAdyrq22BaYbTJ5yAuWWps7ceiHJrqlQPbBcQc4LTmqai6o2WWgY6dQlrX6QRm2R8rtc+S5s17tqgOZlUAzafm5EceBU9luFZjgdPnaciI38nAjyUpaTodSRlNsLnAuyG5/hnNIP9v9N3Zk4H9q8wDZyX0vZrBYXMLKjwcYONlWpAOLUHIAhW127L2OnnQs1nHNlNh8812o8pvc80unYehVsFClWol7gwHGxruka5/XcA5oJyLtDI5LNXx7JbQwzQZVqMOhfTwuH6sJPiQ1fQopgZAR5eS5qUpB7D6J6Qs8XqV7Td72Wew06TWMDelqPa0urvIBcS4iQ3OBH0W4u+viaHBuGQDhEQ2c4yyyWrs1JrqbQ4B2UQQD5FZ61EMfUwjIEw1o4bgAoktgT3HmV92LPhi+iavKuRScYJ0yk8QqvoB03STlLTh6IF0tbAOOZmPI81c07IK8MJIDuWeWencorfYE21uZM37R6ToqhwuLZDXAHfGp17EV7LUaC6gZz+FpyI5TofJLtZ7PbOX4hVe6oTBwOzbAGHqGfoqSldlehk2u5zRueBPc4O+inJFs6cU4xLKwxUdjYAH/M05YiNcuO5aOzVoaS3EN+DSCNRKzNhtrXDrtIdvI1kcY3q7s9cce/j281xpuLO2SU40WzLaH0gGaDM5dYFsGGg6kckWS+Rm4OL2uOQAjfx7zvUZ1YkCM9dNR4A5ZaQqilTptLmgjrAy/HhAk54RE5H7rujJNWebKDjKi3vp003kuDidDvgbgJyGfknNlh1Hfq9Gj7qjrVzmKNai4aBtT4jyLogq42cvEGWdH0ZxEETliiOOmSz8RXRpLBJR1Fpel6toNBILnOOFjB8T3HcPqVXspWurm+u2iPyUmBxHa9+vcotgtArV6locZAJp0RwY09Z3a4z3ZKzdaN+Y5ldzaxeXv3+x5kdWZ6r27V/0YFz1R/720T/APWR4QqO/ricwtq/1XBpa8xGIHOcI+Yct3YtXTrYgkqQRB0XNnU8q2e64OrCo4ZWu55JtztE59KnQGUdd/M54B3CT3hYprAciPBWt/3iK1pqub8JccP6Rk3yAVc4LSC2VhN2xvogNCQkDwcsQ8E9iIXD8J1arJHKVTdKdDlDxAaJzpU0IlNenRUUIPXXSpgWdKo3epILOSqGUcYyK5dd1QaFKxm/tGw4vJzKQqCkWEvL8OI4Ywua0SMyS05ncr+xew2wMAxur1TvmoGA9zGiPFUFXbgXY5tQ0ulxyzDjwEAQ4kGDwA71ZWP2/wBkd/Us9en2YHjyIPkuHoneJWdfVf5Dc3TslZLLnQs1KmfzBoLv8bpd5q2ErHWH2v3bVj3zmng6m4eYC0dg2lstYe6tFJ/IPAPgc12nLZItFhZU+Omx/wCprT6qsr7GWR+tnYP04m+hV8IKXCEqHZlT7PLMDiaHtO7MH1C5bsExs4Xgk/mZ9iVqalRoEkgDiTA8SoFfaCg358R4NBd5tEeanShqTRm7XsbWJJHRkZADFHqFBfs1aGaUnDmwg/6TKv7TtkBkyjUPM9XyzVXatqLQ74Q1g/S4nxP2RsiGVlsr26m0mnVrsIGjw5ze/EDHam7r25twMVX0XcR0UHxaW+iW1VK9X43vI4daPBVtquZ7oLZBy1BAjmd0ITQjWUdrXHVuGdcD8s+AcDHimqFplx1EkxMTG6eKyN53k+i4NpdD0YgFznsl53nN2Q4K5u+10ngTVa4n5Q4OA5ZapSpjTo0rGjl4BQdo6TqlnfTpVCx7hALTDhnnGfCU2G0huHgfsnBWYNB4NWdFOSPO37K2xulpreL/AKOTNW7LyAhtqP7i76gr0eraW8Y7wPqotW8qYHxz2En0V2TZiLlZa6Rd+Ih4JnEDnzkRotZctQ13htMAzqToBvJUevfNMfCwny9ZXNw7RNp1XS0MDyCSOOncsZY03Z0wzyUaZ6ndN3spMAbmd7jqft2LP7X7JGo0vojOZc0ZGN5YRv0yVjYLdLQWmRxWN2v9pjg80bK6A3J9UQSXDVrJkADSeMxELZRTVGWtp2Zd12vbm2ThIMSJ18VoLhteInFkXAT28Rz+yyzL0c5xc8lxJkknMmZzK0mz9kY8F4qNnKBJxAjiNy5pwcGd8MqyKmy3slj6Om1rTk0QOMqU2sS3rER6lMs1hwy5JwvaZa4QNJHktYzeR2+TinjWHZcEZ20DaRwQTvJkAzpl2Khv72hxSqMYwh7gWMcDMOIInTcFX7X2N9FwmC1xlruzdPesfebiBkMxn5LpSVHPu3ZSuaWmVODyROUJhzpE4QR2IbWgRhEd6C6sH1UyarjoAkdamTnTP+Ip0XqAOqwBAhv8O/eENekrW0kQmKVaEiiWXwuW1JMKOJcYGqltpHJrQS47gJ8gnYqB9vLcm6rpt6Vtyvbt2Jrubi6Et/uqkUx/mzjuUv8A7QqjW0URya17wP3Bqwlnxx7mywzfYz+3Fvx2gMGlMR+52bvoO5Z5CFOCKjiivgPM7yMesxzP6X/6SpNrJaWwSOq0+SELUyJ127V2ukR0Vpqt5YyR4GQtjYvafb2iDVa+Qc3MEidCIjzlCENjSVnDbXWtJxVqr6h/uMx2AiB3K4sdkwkfYIQs22DirLUWnDuH87khvYj5QhCYaUdf9VP5R5/dRa1+EfI3wP3QhAnFFZabzbvpUz+0/dMM2iqDJuFo4BrfqEITQUjQ0a7nAHEc104E6knvQhA0M1KSidEhCAIlppQoYZ1kiEDZKt+1r7PR6Gm/rVBmZza3MdXgTn3SsqytzQhax4MpDzapCmULYW5hxaeIMIQr5Eti9uza4kw6Y/MPqF6XcHRvs7cbQ7ESQTrBOUEdiELB41GWxuskpw8x5ZtbtXLrTT6rqLajwwFokYSQ3C7UFZB1bGCd2UIQtTHsV9F0EtQ8hCEDItRspkZIQpGcPqQuGVeAJKRCQywuyy1a1VlKn8bzAA15kncABJK9asVlp2BnR0IdXI97aCAXTvayfhHZ6oQuDqpu1E7umgqchjGXGXOLjxJJXUJULmRtLk//2Q=="/>
          <p:cNvSpPr>
            <a:spLocks noChangeAspect="1" noChangeArrowheads="1"/>
          </p:cNvSpPr>
          <p:nvPr/>
        </p:nvSpPr>
        <p:spPr bwMode="auto">
          <a:xfrm>
            <a:off x="63500" y="-773113"/>
            <a:ext cx="2857500" cy="1600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14342" name="Picture 6" descr="http://images.google.com/url?source=imglanding&amp;ct=img&amp;q=http://www.elblogsalmon.com/images/2008/08/empleabilidad.jpg&amp;sa=X&amp;ei=_kmOT6y5M4O68ASUo9SmDg&amp;ved=0CAwQ8wc&amp;usg=AFQjCNGTvUwGvpXMQSya-yNZ-KbBHA1X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780928"/>
            <a:ext cx="3810000" cy="21412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Objetivos de la Entrevista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s-ES_tradnl" sz="2800" dirty="0" smtClean="0"/>
              <a:t>Verificar responsabilidad.</a:t>
            </a:r>
          </a:p>
          <a:p>
            <a:r>
              <a:rPr lang="es-ES_tradnl" sz="2800" dirty="0" smtClean="0"/>
              <a:t>Conocer el entorno familiar.</a:t>
            </a:r>
          </a:p>
          <a:p>
            <a:r>
              <a:rPr lang="es-ES_tradnl" sz="2800" dirty="0" smtClean="0"/>
              <a:t>Averiguar su educación, principios y valores.</a:t>
            </a:r>
          </a:p>
          <a:p>
            <a:r>
              <a:rPr lang="es-ES_tradnl" sz="2800" dirty="0" smtClean="0"/>
              <a:t>Verificar personalidad.</a:t>
            </a:r>
          </a:p>
          <a:p>
            <a:r>
              <a:rPr lang="es-ES_tradnl" sz="2800" dirty="0" smtClean="0"/>
              <a:t>Verificar razones de cambio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800" dirty="0" smtClean="0"/>
              <a:t>.</a:t>
            </a:r>
            <a:endParaRPr lang="es-ES_tradnl" sz="800" dirty="0"/>
          </a:p>
        </p:txBody>
      </p:sp>
      <p:pic>
        <p:nvPicPr>
          <p:cNvPr id="13316" name="Picture 4" descr="http://t2.gstatic.com/images?q=tbn:ANd9GcTRaS69uS-KwYpcpKOBz4s5hHbMxUy1-lE9QdITRPx1ufziqe5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628800"/>
            <a:ext cx="3830117" cy="45366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¿Qué dice La Biblia?</a:t>
            </a:r>
            <a:endParaRPr lang="es-SV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SV" sz="3200" dirty="0"/>
              <a:t>¿Andarán dos juntos, si no estuvieren </a:t>
            </a:r>
            <a:r>
              <a:rPr lang="es-SV" sz="3200" b="1" dirty="0"/>
              <a:t>de</a:t>
            </a:r>
            <a:r>
              <a:rPr lang="es-SV" sz="3200" dirty="0"/>
              <a:t> </a:t>
            </a:r>
            <a:r>
              <a:rPr lang="es-SV" sz="3200" b="1" dirty="0"/>
              <a:t>acuerdo</a:t>
            </a:r>
            <a:r>
              <a:rPr lang="es-SV" sz="3200" dirty="0" smtClean="0"/>
              <a:t>?</a:t>
            </a:r>
          </a:p>
          <a:p>
            <a:pPr lvl="1"/>
            <a:r>
              <a:rPr lang="es-SV" dirty="0" smtClean="0"/>
              <a:t>Amós 3:3</a:t>
            </a:r>
          </a:p>
          <a:p>
            <a:pPr lvl="1"/>
            <a:endParaRPr lang="es-SV" dirty="0"/>
          </a:p>
          <a:p>
            <a:r>
              <a:rPr lang="es-SV" sz="3200" dirty="0" smtClean="0"/>
              <a:t>“No </a:t>
            </a:r>
            <a:r>
              <a:rPr lang="es-SV" sz="3200" dirty="0"/>
              <a:t>os unáis en </a:t>
            </a:r>
            <a:r>
              <a:rPr lang="es-SV" sz="3200" b="1" i="1" dirty="0"/>
              <a:t>yugo desigual </a:t>
            </a:r>
            <a:r>
              <a:rPr lang="es-SV" sz="3200" dirty="0"/>
              <a:t>con los incrédulos; porque ¿qué compañerismo tiene la justicia con la injusticia? </a:t>
            </a:r>
            <a:r>
              <a:rPr lang="es-SV" sz="3200" b="1" i="1" dirty="0"/>
              <a:t>¿Y qué comunión la luz con las tinieblas</a:t>
            </a:r>
            <a:r>
              <a:rPr lang="es-SV" sz="3200" b="1" i="1" dirty="0" smtClean="0"/>
              <a:t>?</a:t>
            </a:r>
            <a:r>
              <a:rPr lang="es-SV" sz="3200" dirty="0" smtClean="0"/>
              <a:t> ¿Y </a:t>
            </a:r>
            <a:r>
              <a:rPr lang="es-SV" sz="3200" dirty="0"/>
              <a:t>qué concordia Cristo con </a:t>
            </a:r>
            <a:r>
              <a:rPr lang="es-SV" sz="3200" dirty="0" err="1"/>
              <a:t>Belial</a:t>
            </a:r>
            <a:r>
              <a:rPr lang="es-SV" sz="3200" dirty="0"/>
              <a:t>? ¿O qué parte </a:t>
            </a:r>
            <a:r>
              <a:rPr lang="es-SV" sz="3200" b="1" i="1" dirty="0"/>
              <a:t>el creyente con el incrédulo</a:t>
            </a:r>
            <a:r>
              <a:rPr lang="es-SV" sz="3200" b="1" i="1" dirty="0" smtClean="0"/>
              <a:t>?”</a:t>
            </a:r>
          </a:p>
          <a:p>
            <a:pPr lvl="1"/>
            <a:r>
              <a:rPr lang="es-SV" dirty="0" smtClean="0"/>
              <a:t>2 Corintios 6:14-15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41095017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s.google.com/url?source=imglanding&amp;ct=img&amp;q=http://concentradodeempleo.files.wordpress.com/2010/07/ziggy_relocation1.jpg&amp;sa=X&amp;ei=VUqOT8C_FIn5ggeBk4z8DQ&amp;ved=0CA0Q8wc4JQ&amp;usg=AFQjCNGLiRYoabd9GlE7l1WV45d-0a8OI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88640"/>
            <a:ext cx="6102096" cy="61255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Objetivos de la Entrevista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_tradnl" sz="2800" dirty="0" smtClean="0"/>
              <a:t>Averiguar Patrones de Comportamiento.</a:t>
            </a:r>
          </a:p>
          <a:p>
            <a:r>
              <a:rPr lang="es-ES_tradnl" sz="2800" dirty="0" smtClean="0"/>
              <a:t>Verificar Fortalezas y Debilidades.</a:t>
            </a:r>
          </a:p>
          <a:p>
            <a:r>
              <a:rPr lang="es-ES_tradnl" sz="2800" dirty="0" smtClean="0"/>
              <a:t>Verificar Conocimientos y habilidades.</a:t>
            </a:r>
          </a:p>
          <a:p>
            <a:r>
              <a:rPr lang="es-ES_tradnl" sz="2800" dirty="0" smtClean="0"/>
              <a:t>Verificar intereses a mediano y largo plazo.</a:t>
            </a:r>
          </a:p>
          <a:p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800" dirty="0" smtClean="0"/>
              <a:t>.</a:t>
            </a:r>
            <a:endParaRPr lang="es-ES_tradnl" sz="800" dirty="0"/>
          </a:p>
        </p:txBody>
      </p:sp>
      <p:pic>
        <p:nvPicPr>
          <p:cNvPr id="41986" name="Picture 2" descr="http://t3.gstatic.com/images?q=tbn:ANd9GcQpENzfOW69z0l3SxHNS77lIgcgOH9s4CiRe8Q9VJT428WkrPKhD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204864"/>
            <a:ext cx="3737839" cy="30323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La Diversidad del Talento Humano</a:t>
            </a:r>
            <a:endParaRPr lang="es-SV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SV" sz="3200" dirty="0" smtClean="0"/>
              <a:t>“Ahora </a:t>
            </a:r>
            <a:r>
              <a:rPr lang="es-SV" sz="3200" dirty="0"/>
              <a:t>bien, hay </a:t>
            </a:r>
            <a:r>
              <a:rPr lang="es-SV" sz="3200" b="1" i="1" dirty="0"/>
              <a:t>diversidad de dones</a:t>
            </a:r>
            <a:r>
              <a:rPr lang="es-SV" sz="3200" dirty="0"/>
              <a:t>, pero el Espíritu es el </a:t>
            </a:r>
            <a:r>
              <a:rPr lang="es-SV" sz="3200" dirty="0" smtClean="0"/>
              <a:t>mismo. Y </a:t>
            </a:r>
            <a:r>
              <a:rPr lang="es-SV" sz="3200" dirty="0"/>
              <a:t>hay </a:t>
            </a:r>
            <a:r>
              <a:rPr lang="es-SV" sz="3200" b="1" i="1" dirty="0"/>
              <a:t>diversidad de ministerios</a:t>
            </a:r>
            <a:r>
              <a:rPr lang="es-SV" sz="3200" dirty="0"/>
              <a:t>, pero el Señor es el </a:t>
            </a:r>
            <a:r>
              <a:rPr lang="es-SV" sz="3200" dirty="0" smtClean="0"/>
              <a:t>mismo. Y </a:t>
            </a:r>
            <a:r>
              <a:rPr lang="es-SV" sz="3200" dirty="0"/>
              <a:t>hay </a:t>
            </a:r>
            <a:r>
              <a:rPr lang="es-SV" sz="3200" b="1" i="1" dirty="0"/>
              <a:t>diversidad de operaciones</a:t>
            </a:r>
            <a:r>
              <a:rPr lang="es-SV" sz="3200" dirty="0"/>
              <a:t>, pero Dios, que hace todas las cosas en todos, es el </a:t>
            </a:r>
            <a:r>
              <a:rPr lang="es-SV" sz="3200" dirty="0" smtClean="0"/>
              <a:t>mismo.”</a:t>
            </a:r>
          </a:p>
          <a:p>
            <a:pPr lvl="1"/>
            <a:r>
              <a:rPr lang="es-SV" dirty="0" smtClean="0"/>
              <a:t>1 Corintios 12:4-7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2829515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 Importancia…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600" dirty="0" smtClean="0"/>
              <a:t>Hasta un </a:t>
            </a:r>
            <a:r>
              <a:rPr lang="es-ES_tradnl" sz="3600" b="1" i="1" dirty="0" smtClean="0"/>
              <a:t>65% de la rotación indeseada </a:t>
            </a:r>
            <a:r>
              <a:rPr lang="es-ES_tradnl" sz="3600" dirty="0" smtClean="0"/>
              <a:t>es resultado de la insatisfacción laboral que se presenta en </a:t>
            </a:r>
            <a:r>
              <a:rPr lang="es-ES_tradnl" sz="3600" b="1" i="1" dirty="0" smtClean="0"/>
              <a:t>empleados frustrados </a:t>
            </a:r>
            <a:r>
              <a:rPr lang="es-ES_tradnl" sz="3600" dirty="0" smtClean="0"/>
              <a:t>contratados en puestos que nada tienen que ver  con ellos.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Preguntas Abiertas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¿Qué es lo que más le agrada de su jefe?</a:t>
            </a:r>
          </a:p>
          <a:p>
            <a:r>
              <a:rPr lang="es-ES_tradnl" dirty="0" smtClean="0"/>
              <a:t>¿Qué nos diría su jefe anterior de su persona?</a:t>
            </a:r>
          </a:p>
          <a:p>
            <a:r>
              <a:rPr lang="es-ES_tradnl" dirty="0" smtClean="0"/>
              <a:t>¿Qué nos dirían sus empleados de usted?</a:t>
            </a:r>
          </a:p>
          <a:p>
            <a:r>
              <a:rPr lang="es-ES_tradnl" dirty="0" smtClean="0"/>
              <a:t>¿Qué es lo que más le gusta de su trabajo?</a:t>
            </a:r>
          </a:p>
          <a:p>
            <a:r>
              <a:rPr lang="es-ES_tradnl" dirty="0" smtClean="0"/>
              <a:t>Si usted fuera el _______ de esta compañía ¿qué es lo primero que haría?</a:t>
            </a:r>
          </a:p>
          <a:p>
            <a:r>
              <a:rPr lang="es-ES_tradnl" dirty="0" smtClean="0"/>
              <a:t>¿Que causales, según su criterio, son de despido inmediato?</a:t>
            </a:r>
          </a:p>
          <a:p>
            <a:r>
              <a:rPr lang="es-ES_tradnl" dirty="0" smtClean="0"/>
              <a:t>¿Qué piensa de la legalización de la droga?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Preguntas Abiertas Hipotéticas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buNone/>
            </a:pPr>
            <a:endParaRPr lang="es-SV" dirty="0"/>
          </a:p>
          <a:p>
            <a:r>
              <a:rPr lang="es-SV" sz="3200" dirty="0" smtClean="0"/>
              <a:t>Si al salir inmediatamente del restaurante se dio cuenta que no le cobraron el café ¿usted qué haría?</a:t>
            </a:r>
          </a:p>
          <a:p>
            <a:pPr>
              <a:buNone/>
            </a:pPr>
            <a:endParaRPr lang="es-SV" sz="3200" dirty="0" smtClean="0"/>
          </a:p>
          <a:p>
            <a:r>
              <a:rPr lang="es-SV" sz="3200" dirty="0" smtClean="0"/>
              <a:t>Cuál sería su reacción si se encuentra en el piso un billete de $20 dólares en una reunión de amigos.?</a:t>
            </a:r>
          </a:p>
          <a:p>
            <a:endParaRPr lang="es-SV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19125535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Lo que sale de adentro…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SV" sz="3200" dirty="0" smtClean="0"/>
              <a:t>“El </a:t>
            </a:r>
            <a:r>
              <a:rPr lang="es-SV" sz="3200" dirty="0"/>
              <a:t>hombre bueno, </a:t>
            </a:r>
            <a:r>
              <a:rPr lang="es-SV" sz="3200" b="1" i="1" dirty="0"/>
              <a:t>del buen tesoro de su corazón </a:t>
            </a:r>
            <a:r>
              <a:rPr lang="es-SV" sz="3200" dirty="0"/>
              <a:t>saca lo bueno; y el hombre malo, </a:t>
            </a:r>
            <a:r>
              <a:rPr lang="es-SV" sz="3200" b="1" i="1" dirty="0"/>
              <a:t>del mal tesoro de su corazón</a:t>
            </a:r>
            <a:r>
              <a:rPr lang="es-SV" sz="3200" dirty="0"/>
              <a:t> saca lo malo; porque de </a:t>
            </a:r>
            <a:r>
              <a:rPr lang="es-SV" sz="3200" b="1" i="1" dirty="0"/>
              <a:t>la abundancia del corazón habla la boca</a:t>
            </a:r>
            <a:r>
              <a:rPr lang="es-SV" sz="3200" dirty="0" smtClean="0"/>
              <a:t>.”</a:t>
            </a:r>
          </a:p>
          <a:p>
            <a:pPr lvl="1"/>
            <a:r>
              <a:rPr lang="es-SV" dirty="0" smtClean="0"/>
              <a:t>Lucas 6:45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36321223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 Contratación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_tradnl" dirty="0" smtClean="0"/>
              <a:t>Obligaciones del puesto.</a:t>
            </a:r>
          </a:p>
          <a:p>
            <a:pPr lvl="1"/>
            <a:r>
              <a:rPr lang="es-ES_tradnl" dirty="0" smtClean="0"/>
              <a:t>Horarios, Objetivos, Actividades, Políticas y Procedimientos.</a:t>
            </a:r>
          </a:p>
          <a:p>
            <a:r>
              <a:rPr lang="es-ES_tradnl" dirty="0" smtClean="0"/>
              <a:t>Derechos del puesto</a:t>
            </a:r>
          </a:p>
          <a:p>
            <a:pPr lvl="1"/>
            <a:r>
              <a:rPr lang="es-ES_tradnl" dirty="0" smtClean="0"/>
              <a:t>Salarios, bonificaciones, beneficios, retenciones.</a:t>
            </a:r>
          </a:p>
          <a:p>
            <a:r>
              <a:rPr lang="es-ES_tradnl" dirty="0" smtClean="0"/>
              <a:t>Contrato de trabajo.</a:t>
            </a:r>
          </a:p>
          <a:p>
            <a:r>
              <a:rPr lang="es-ES_tradnl" dirty="0" smtClean="0"/>
              <a:t>Razones de suspensión de contrato.</a:t>
            </a:r>
          </a:p>
          <a:p>
            <a:r>
              <a:rPr lang="es-ES_tradnl" dirty="0" smtClean="0"/>
              <a:t>Período de prueba.</a:t>
            </a:r>
          </a:p>
          <a:p>
            <a:endParaRPr lang="es-ES_tradnl" dirty="0"/>
          </a:p>
        </p:txBody>
      </p:sp>
      <p:pic>
        <p:nvPicPr>
          <p:cNvPr id="4" name="Picture 14" descr="http://t2.gstatic.com/images?q=tbn:ANd9GcQkLa881XvoUZ3O0oRA3nhk_sdZ5y6N9AqbGur6TC-LSpvfk6q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628800"/>
            <a:ext cx="2902991" cy="2366696"/>
          </a:xfrm>
          <a:prstGeom prst="rect">
            <a:avLst/>
          </a:prstGeom>
          <a:noFill/>
        </p:spPr>
      </p:pic>
      <p:pic>
        <p:nvPicPr>
          <p:cNvPr id="6" name="Picture 26" descr="http://t0.gstatic.com/images?q=tbn:ANd9GcQH-zAqYjODyN48pboPiUmoAPZSCDn4-40TxrWR7s1xymbsz7NT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1" y="4278046"/>
            <a:ext cx="3587562" cy="18687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Retención</a:t>
            </a:r>
            <a:endParaRPr lang="es-SV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Practique</a:t>
            </a:r>
            <a:r>
              <a:rPr lang="en-US" sz="3200" dirty="0" smtClean="0"/>
              <a:t> </a:t>
            </a:r>
            <a:r>
              <a:rPr lang="en-US" sz="3200" dirty="0" err="1" smtClean="0"/>
              <a:t>siempre</a:t>
            </a:r>
            <a:r>
              <a:rPr lang="en-US" sz="3200" dirty="0" smtClean="0"/>
              <a:t> la </a:t>
            </a:r>
            <a:r>
              <a:rPr lang="en-US" sz="3200" b="1" i="1" dirty="0" err="1" smtClean="0"/>
              <a:t>amabilidad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i="1" dirty="0" err="1" smtClean="0"/>
              <a:t>Capacite</a:t>
            </a:r>
            <a:r>
              <a:rPr lang="en-US" sz="3200" dirty="0" smtClean="0"/>
              <a:t> a </a:t>
            </a:r>
            <a:r>
              <a:rPr lang="en-US" sz="3200" dirty="0" err="1" smtClean="0"/>
              <a:t>su</a:t>
            </a:r>
            <a:r>
              <a:rPr lang="en-US" sz="3200" dirty="0" smtClean="0"/>
              <a:t> personal </a:t>
            </a:r>
            <a:r>
              <a:rPr lang="en-US" sz="3200" dirty="0" err="1" smtClean="0"/>
              <a:t>nuevo</a:t>
            </a:r>
            <a:r>
              <a:rPr lang="en-US" sz="3200" dirty="0" smtClean="0"/>
              <a:t> y </a:t>
            </a:r>
            <a:r>
              <a:rPr lang="en-US" sz="3200" dirty="0" err="1" smtClean="0"/>
              <a:t>antiguo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i="1" dirty="0" err="1" smtClean="0"/>
              <a:t>Apoye</a:t>
            </a:r>
            <a:r>
              <a:rPr lang="en-US" sz="3200" dirty="0" smtClean="0"/>
              <a:t> a </a:t>
            </a:r>
            <a:r>
              <a:rPr lang="en-US" sz="3200" dirty="0" err="1" smtClean="0"/>
              <a:t>sus</a:t>
            </a:r>
            <a:r>
              <a:rPr lang="en-US" sz="3200" dirty="0" smtClean="0"/>
              <a:t> </a:t>
            </a:r>
            <a:r>
              <a:rPr lang="en-US" sz="3200" dirty="0" err="1" smtClean="0"/>
              <a:t>empleados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Mantenga</a:t>
            </a:r>
            <a:r>
              <a:rPr lang="en-US" sz="3200" dirty="0" smtClean="0"/>
              <a:t> </a:t>
            </a:r>
            <a:r>
              <a:rPr lang="en-US" sz="3200" b="1" i="1" dirty="0" err="1" smtClean="0"/>
              <a:t>reglas</a:t>
            </a:r>
            <a:r>
              <a:rPr lang="en-US" sz="3200" dirty="0" smtClean="0"/>
              <a:t> </a:t>
            </a:r>
            <a:r>
              <a:rPr lang="en-US" sz="3200" dirty="0" err="1" smtClean="0"/>
              <a:t>claras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i="1" dirty="0" err="1" smtClean="0"/>
              <a:t>Cumpla</a:t>
            </a:r>
            <a:r>
              <a:rPr lang="en-US" sz="3200" dirty="0" smtClean="0"/>
              <a:t> </a:t>
            </a:r>
            <a:r>
              <a:rPr lang="en-US" sz="3200" dirty="0" err="1" smtClean="0"/>
              <a:t>sus</a:t>
            </a:r>
            <a:r>
              <a:rPr lang="en-US" sz="3200" dirty="0" smtClean="0"/>
              <a:t> </a:t>
            </a:r>
            <a:r>
              <a:rPr lang="en-US" sz="3200" dirty="0" err="1" smtClean="0"/>
              <a:t>promesas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 smtClean="0"/>
          </a:p>
          <a:p>
            <a:pPr marL="514350" indent="-514350" algn="ctr">
              <a:buNone/>
            </a:pPr>
            <a:r>
              <a:rPr lang="en-US" sz="3200" b="1" dirty="0" smtClean="0"/>
              <a:t>INSPIRE CONFIANZA</a:t>
            </a:r>
          </a:p>
          <a:p>
            <a:endParaRPr lang="es-SV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 </a:t>
            </a:r>
            <a:r>
              <a:rPr lang="en-US" dirty="0" err="1" smtClean="0"/>
              <a:t>caso</a:t>
            </a:r>
            <a:r>
              <a:rPr lang="en-US" dirty="0" smtClean="0"/>
              <a:t> de </a:t>
            </a:r>
            <a:r>
              <a:rPr lang="en-US" dirty="0" err="1" smtClean="0"/>
              <a:t>estudio</a:t>
            </a:r>
            <a:endParaRPr lang="es-SV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s-SV" dirty="0"/>
          </a:p>
          <a:p>
            <a:r>
              <a:rPr lang="es-SV" dirty="0" smtClean="0"/>
              <a:t>“</a:t>
            </a:r>
            <a:r>
              <a:rPr lang="es-SV" b="1" i="1" dirty="0" smtClean="0"/>
              <a:t>Estoy </a:t>
            </a:r>
            <a:r>
              <a:rPr lang="es-SV" b="1" i="1" dirty="0"/>
              <a:t>desconcertada</a:t>
            </a:r>
            <a:r>
              <a:rPr lang="es-SV" dirty="0"/>
              <a:t>, recientemente desvincularon a un compañero, al que a juicio de la mayoría </a:t>
            </a:r>
            <a:r>
              <a:rPr lang="es-SV" b="1" i="1" dirty="0"/>
              <a:t>su trabajo era excelente.</a:t>
            </a:r>
            <a:r>
              <a:rPr lang="es-SV" dirty="0"/>
              <a:t/>
            </a:r>
            <a:br>
              <a:rPr lang="es-SV" dirty="0"/>
            </a:br>
            <a:r>
              <a:rPr lang="es-SV" dirty="0"/>
              <a:t>Somos un departamento pequeño, y sacando la cuenta con mis compañeros </a:t>
            </a:r>
            <a:r>
              <a:rPr lang="es-SV" b="1" i="1" dirty="0"/>
              <a:t>nadie supera los dos años laborales,</a:t>
            </a:r>
            <a:r>
              <a:rPr lang="es-SV" dirty="0"/>
              <a:t> y el despido es en </a:t>
            </a:r>
            <a:r>
              <a:rPr lang="es-SV" b="1" i="1" dirty="0"/>
              <a:t>promedio cada tres meses.</a:t>
            </a:r>
            <a:r>
              <a:rPr lang="es-SV" dirty="0"/>
              <a:t> Creo que las gerencias deberían colocar el foco no en los empleados, en este caso, sino en la jefatura que los lidera, porque a mi juicio no lo está haciendo correctamente</a:t>
            </a:r>
            <a:r>
              <a:rPr lang="es-SV" dirty="0" smtClean="0"/>
              <a:t>.”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16156091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Pida</a:t>
            </a:r>
            <a:r>
              <a:rPr lang="en-US" dirty="0" smtClean="0"/>
              <a:t> a Dios </a:t>
            </a:r>
            <a:r>
              <a:rPr lang="en-US" dirty="0" err="1" smtClean="0"/>
              <a:t>Sabiduría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600" dirty="0" smtClean="0"/>
              <a:t>“Y si alguno de vosotros tiene falta de sabiduría, </a:t>
            </a:r>
            <a:r>
              <a:rPr lang="es-ES_tradnl" sz="3600" b="1" i="1" dirty="0" smtClean="0"/>
              <a:t>pídala a Dios</a:t>
            </a:r>
            <a:r>
              <a:rPr lang="es-ES_tradnl" sz="3600" dirty="0" smtClean="0"/>
              <a:t>, el cual da a todos abundantemente y sin reproche, y le será dada.” </a:t>
            </a:r>
          </a:p>
          <a:p>
            <a:pPr lvl="2"/>
            <a:r>
              <a:rPr lang="es-ES_tradnl" dirty="0" smtClean="0"/>
              <a:t>Santiago 1:4-6</a:t>
            </a:r>
          </a:p>
          <a:p>
            <a:endParaRPr lang="es-SV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560" y="1527175"/>
            <a:ext cx="7892678" cy="4572000"/>
          </a:xfrm>
        </p:spPr>
        <p:txBody>
          <a:bodyPr/>
          <a:lstStyle/>
          <a:p>
            <a:r>
              <a:rPr lang="es-ES_tradnl" sz="3600" dirty="0" smtClean="0"/>
              <a:t>“Porque Jehová da la </a:t>
            </a:r>
            <a:r>
              <a:rPr lang="es-ES_tradnl" sz="3600" b="1" i="1" dirty="0" smtClean="0"/>
              <a:t>sabiduría</a:t>
            </a:r>
            <a:r>
              <a:rPr lang="es-ES_tradnl" sz="3600" dirty="0" smtClean="0"/>
              <a:t>, y de su boca viene el </a:t>
            </a:r>
            <a:r>
              <a:rPr lang="es-ES_tradnl" sz="3600" b="1" i="1" dirty="0" smtClean="0"/>
              <a:t>conocimiento</a:t>
            </a:r>
            <a:r>
              <a:rPr lang="es-ES_tradnl" sz="3600" dirty="0" smtClean="0"/>
              <a:t> y la </a:t>
            </a:r>
            <a:r>
              <a:rPr lang="es-ES_tradnl" sz="3600" b="1" i="1" dirty="0" smtClean="0"/>
              <a:t>inteligencia</a:t>
            </a:r>
            <a:r>
              <a:rPr lang="es-ES_tradnl" sz="3600" dirty="0" smtClean="0"/>
              <a:t>. El provee de sana sabiduría a los rectos.”</a:t>
            </a:r>
          </a:p>
          <a:p>
            <a:pPr lvl="2"/>
            <a:r>
              <a:rPr lang="es-ES_tradnl" dirty="0" smtClean="0"/>
              <a:t>Proverbios 2:6-7</a:t>
            </a:r>
          </a:p>
          <a:p>
            <a:endParaRPr lang="es-SV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Pida</a:t>
            </a:r>
            <a:r>
              <a:rPr lang="en-US" dirty="0" smtClean="0"/>
              <a:t> </a:t>
            </a:r>
            <a:r>
              <a:rPr lang="en-US" dirty="0" err="1" smtClean="0"/>
              <a:t>Discernimiento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600" dirty="0" smtClean="0"/>
              <a:t>“Da, pues a tu siervo </a:t>
            </a:r>
            <a:r>
              <a:rPr lang="es-ES_tradnl" sz="3600" b="1" i="1" dirty="0" smtClean="0"/>
              <a:t>corazón entendido </a:t>
            </a:r>
            <a:r>
              <a:rPr lang="es-ES_tradnl" sz="3600" dirty="0" smtClean="0"/>
              <a:t>para juzgar a tu pueblo, y para </a:t>
            </a:r>
            <a:r>
              <a:rPr lang="es-ES_tradnl" sz="3600" b="1" i="1" dirty="0" smtClean="0"/>
              <a:t>discernir</a:t>
            </a:r>
            <a:r>
              <a:rPr lang="es-ES_tradnl" sz="3600" dirty="0" smtClean="0"/>
              <a:t> entre lo bueno y lo malo; porque ¿quién podrá gobernar este tu pueblo tan grande?</a:t>
            </a:r>
          </a:p>
          <a:p>
            <a:pPr lvl="2"/>
            <a:r>
              <a:rPr lang="es-ES_tradnl" dirty="0" smtClean="0"/>
              <a:t>1 Reyes 3:9</a:t>
            </a:r>
          </a:p>
          <a:p>
            <a:endParaRPr lang="es-SV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confíe</a:t>
            </a:r>
            <a:r>
              <a:rPr lang="en-US" dirty="0" smtClean="0"/>
              <a:t> en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prudencia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600" dirty="0" smtClean="0"/>
              <a:t>“Fíate de Jehová de todo tu corazón, </a:t>
            </a:r>
            <a:br>
              <a:rPr lang="es-ES_tradnl" sz="3600" dirty="0" smtClean="0"/>
            </a:br>
            <a:r>
              <a:rPr lang="es-ES_tradnl" sz="3600" dirty="0" smtClean="0"/>
              <a:t>y no te apoyes en </a:t>
            </a:r>
            <a:r>
              <a:rPr lang="es-ES_tradnl" sz="3600" b="1" i="1" dirty="0" smtClean="0"/>
              <a:t>tu propia prudencia</a:t>
            </a:r>
            <a:r>
              <a:rPr lang="es-ES_tradnl" sz="3600" dirty="0" smtClean="0"/>
              <a:t>. Reconócelo en todos tus caminos, y él </a:t>
            </a:r>
            <a:r>
              <a:rPr lang="es-ES_tradnl" sz="3600" b="1" i="1" dirty="0" smtClean="0"/>
              <a:t>enderezará</a:t>
            </a:r>
            <a:r>
              <a:rPr lang="es-ES_tradnl" sz="3600" dirty="0" smtClean="0"/>
              <a:t> tus veredas.” </a:t>
            </a:r>
          </a:p>
          <a:p>
            <a:pPr lvl="2"/>
            <a:r>
              <a:rPr lang="es-ES_tradnl" dirty="0" smtClean="0"/>
              <a:t>Proverbios 3:5-6</a:t>
            </a:r>
          </a:p>
          <a:p>
            <a:endParaRPr lang="es-SV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600" dirty="0"/>
              <a:t>Global </a:t>
            </a:r>
            <a:r>
              <a:rPr lang="es-ES_tradnl" sz="3600" dirty="0" err="1"/>
              <a:t>Imaging</a:t>
            </a:r>
            <a:r>
              <a:rPr lang="es-ES_tradnl" sz="3600" dirty="0"/>
              <a:t> calculó que los </a:t>
            </a:r>
            <a:r>
              <a:rPr lang="es-ES_tradnl" sz="3600" b="1" i="1" dirty="0"/>
              <a:t>costos de rotación </a:t>
            </a:r>
            <a:r>
              <a:rPr lang="es-ES_tradnl" sz="3600" dirty="0"/>
              <a:t>representan para ellos $11.25 millones de dólares anuales. </a:t>
            </a: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13689154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Nuestro caminar es torcido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254224"/>
          </a:xfrm>
        </p:spPr>
        <p:txBody>
          <a:bodyPr/>
          <a:lstStyle/>
          <a:p>
            <a:r>
              <a:rPr lang="en-US" sz="3600" dirty="0" smtClean="0"/>
              <a:t>“Hay </a:t>
            </a:r>
            <a:r>
              <a:rPr lang="en-US" sz="3600" dirty="0" err="1" smtClean="0"/>
              <a:t>camino</a:t>
            </a:r>
            <a:r>
              <a:rPr lang="en-US" sz="3600" dirty="0" smtClean="0"/>
              <a:t> </a:t>
            </a:r>
            <a:r>
              <a:rPr lang="en-US" sz="3600" dirty="0" err="1" smtClean="0"/>
              <a:t>que</a:t>
            </a:r>
            <a:r>
              <a:rPr lang="en-US" sz="3600" dirty="0" smtClean="0"/>
              <a:t> al hombre </a:t>
            </a:r>
            <a:r>
              <a:rPr lang="en-US" sz="3600" b="1" i="1" dirty="0" err="1" smtClean="0"/>
              <a:t>parece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derecho</a:t>
            </a:r>
            <a:r>
              <a:rPr lang="en-US" sz="3600" dirty="0" err="1" smtClean="0"/>
              <a:t>;pero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fin </a:t>
            </a:r>
            <a:r>
              <a:rPr lang="en-US" sz="3600" dirty="0" err="1" smtClean="0"/>
              <a:t>es</a:t>
            </a:r>
            <a:r>
              <a:rPr lang="en-US" sz="3600" dirty="0" smtClean="0"/>
              <a:t> </a:t>
            </a:r>
            <a:r>
              <a:rPr lang="en-US" sz="3600" b="1" i="1" dirty="0" err="1" smtClean="0"/>
              <a:t>camino</a:t>
            </a:r>
            <a:r>
              <a:rPr lang="en-US" sz="3600" b="1" i="1" dirty="0" smtClean="0"/>
              <a:t> de </a:t>
            </a:r>
            <a:r>
              <a:rPr lang="en-US" sz="3600" b="1" i="1" dirty="0" err="1" smtClean="0"/>
              <a:t>muerte</a:t>
            </a:r>
            <a:r>
              <a:rPr lang="en-US" sz="3600" b="1" i="1" dirty="0" smtClean="0"/>
              <a:t>.”</a:t>
            </a:r>
          </a:p>
          <a:p>
            <a:pPr lvl="1"/>
            <a:r>
              <a:rPr lang="en-US" dirty="0" err="1" smtClean="0"/>
              <a:t>Proverbios</a:t>
            </a:r>
            <a:r>
              <a:rPr lang="en-US" dirty="0" smtClean="0"/>
              <a:t> 14:12</a:t>
            </a:r>
            <a:endParaRPr lang="es-SV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El Pensamiento errado del hombre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SV" sz="3200" dirty="0" smtClean="0"/>
              <a:t>“Pues habiendo conocido a Dios, no le glorificaron como a Dios, ni le dieron gracias, sino que </a:t>
            </a:r>
            <a:r>
              <a:rPr lang="es-SV" sz="3200" b="1" i="1" dirty="0" smtClean="0"/>
              <a:t>se envanecieron en sus razonamientos</a:t>
            </a:r>
            <a:r>
              <a:rPr lang="es-SV" sz="3200" dirty="0" smtClean="0"/>
              <a:t>, y su necio corazón fue entenebrecido.”</a:t>
            </a:r>
          </a:p>
          <a:p>
            <a:pPr lvl="1"/>
            <a:r>
              <a:rPr lang="es-SV" dirty="0" smtClean="0"/>
              <a:t>Romanos 1:21</a:t>
            </a:r>
            <a:endParaRPr lang="es-SV" dirty="0" smtClean="0"/>
          </a:p>
          <a:p>
            <a:r>
              <a:rPr lang="es-SV" sz="3500" dirty="0" smtClean="0"/>
              <a:t>“Profesando ser sabios,  </a:t>
            </a:r>
            <a:r>
              <a:rPr lang="es-SV" sz="3500" b="1" i="1" dirty="0" smtClean="0"/>
              <a:t>se hicieron necios </a:t>
            </a:r>
            <a:r>
              <a:rPr lang="es-SV" sz="3500" dirty="0" smtClean="0"/>
              <a:t>y </a:t>
            </a:r>
            <a:r>
              <a:rPr lang="es-SV" sz="3500" b="1" i="1" dirty="0" smtClean="0"/>
              <a:t>cambiaron la gloria del Dios incorruptible </a:t>
            </a:r>
            <a:r>
              <a:rPr lang="es-SV" sz="3500" dirty="0" smtClean="0"/>
              <a:t>en semejanza de imagen de hombre corruptible”.</a:t>
            </a:r>
          </a:p>
          <a:p>
            <a:pPr lvl="1"/>
            <a:r>
              <a:rPr lang="es-SV" dirty="0" smtClean="0"/>
              <a:t>Romanos 1:22-23</a:t>
            </a:r>
            <a:endParaRPr lang="es-SV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El ejemplo del joven rico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s-SV" sz="3200" dirty="0" smtClean="0"/>
              <a:t>“Entonces vino uno y le dijo: Maestro bueno, </a:t>
            </a:r>
            <a:r>
              <a:rPr lang="es-SV" sz="3200" b="1" i="1" dirty="0" smtClean="0"/>
              <a:t>Qué bien haré para tener la vida eterna?</a:t>
            </a:r>
            <a:r>
              <a:rPr lang="es-SV" sz="3200" dirty="0" smtClean="0"/>
              <a:t> El le </a:t>
            </a:r>
            <a:r>
              <a:rPr lang="es-SV" sz="3200" dirty="0" smtClean="0"/>
              <a:t>dijo, </a:t>
            </a:r>
            <a:r>
              <a:rPr lang="es-SV" sz="3200" dirty="0" smtClean="0"/>
              <a:t>Por qué me llamas bueno? Ninguno hay bueno sino uno: Dios. Mas si quieres entrar en la vida, </a:t>
            </a:r>
            <a:r>
              <a:rPr lang="es-SV" sz="3200" b="1" i="1" dirty="0" smtClean="0"/>
              <a:t>guarda los mandamientos</a:t>
            </a:r>
            <a:r>
              <a:rPr lang="es-SV" sz="3200" dirty="0" smtClean="0"/>
              <a:t>. Le dijo: Cuáles? Y Jesús dijo: No matarás. No adulterarás. No hurtarás. No dirás falso testimonio. Honra a tu padre y a tu madre; y amarás a tu prójimo como a ti mismo.”</a:t>
            </a:r>
          </a:p>
          <a:p>
            <a:pPr lvl="1"/>
            <a:r>
              <a:rPr lang="es-SV" dirty="0" smtClean="0"/>
              <a:t>Mateo 19:16-19</a:t>
            </a:r>
            <a:endParaRPr lang="es-SV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Creyó que tenía los méritos 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SV" sz="3600" dirty="0" smtClean="0"/>
              <a:t>“El Joven le dijo: </a:t>
            </a:r>
            <a:r>
              <a:rPr lang="es-SV" sz="3600" b="1" i="1" dirty="0" smtClean="0"/>
              <a:t>Todo esto lo he guardado desde mi juventud</a:t>
            </a:r>
            <a:r>
              <a:rPr lang="es-SV" sz="3600" dirty="0" smtClean="0"/>
              <a:t>. Qué mas me falta?”</a:t>
            </a:r>
          </a:p>
          <a:p>
            <a:pPr lvl="1"/>
            <a:r>
              <a:rPr lang="es-SV" dirty="0" smtClean="0"/>
              <a:t>Mateo 19:20</a:t>
            </a:r>
            <a:endParaRPr lang="es-SV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El asombro de los discípulos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SV" sz="3600" dirty="0" smtClean="0"/>
              <a:t>“Sus discípulos, oyendo esto, se asombraron en gran manera, diciendo: </a:t>
            </a:r>
            <a:r>
              <a:rPr lang="es-SV" sz="3600" b="1" i="1" dirty="0" smtClean="0"/>
              <a:t>Quién pues podrá ser salvo? </a:t>
            </a:r>
            <a:r>
              <a:rPr lang="es-SV" sz="3600" dirty="0" smtClean="0"/>
              <a:t>Y mirándolos Jesús, les dijo: </a:t>
            </a:r>
            <a:r>
              <a:rPr lang="es-SV" sz="3600" b="1" i="1" dirty="0" smtClean="0"/>
              <a:t>Para los hombres esto es imposible</a:t>
            </a:r>
            <a:r>
              <a:rPr lang="es-SV" sz="3600" dirty="0" smtClean="0"/>
              <a:t>; mas para Dios todo es posible.”</a:t>
            </a:r>
          </a:p>
          <a:p>
            <a:pPr lvl="1"/>
            <a:r>
              <a:rPr lang="es-SV" dirty="0" smtClean="0"/>
              <a:t>Mateo 19: 25-26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La Unidad de la Ley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smtClean="0"/>
              <a:t>“</a:t>
            </a:r>
            <a:r>
              <a:rPr lang="en-US" sz="3600" dirty="0" err="1" smtClean="0"/>
              <a:t>Porque</a:t>
            </a:r>
            <a:r>
              <a:rPr lang="en-US" sz="3600" dirty="0" smtClean="0"/>
              <a:t> </a:t>
            </a:r>
            <a:r>
              <a:rPr lang="en-US" sz="3600" dirty="0" err="1" smtClean="0"/>
              <a:t>cualquiera</a:t>
            </a:r>
            <a:r>
              <a:rPr lang="en-US" sz="3600" dirty="0" smtClean="0"/>
              <a:t> </a:t>
            </a:r>
            <a:r>
              <a:rPr lang="en-US" sz="3600" dirty="0" err="1" smtClean="0"/>
              <a:t>que</a:t>
            </a:r>
            <a:r>
              <a:rPr lang="en-US" sz="3600" dirty="0" smtClean="0"/>
              <a:t> </a:t>
            </a:r>
            <a:r>
              <a:rPr lang="en-US" sz="3600" dirty="0" err="1" smtClean="0"/>
              <a:t>guardare</a:t>
            </a:r>
            <a:r>
              <a:rPr lang="en-US" sz="3600" dirty="0" smtClean="0"/>
              <a:t> </a:t>
            </a:r>
            <a:r>
              <a:rPr lang="en-US" sz="3600" dirty="0" err="1" smtClean="0"/>
              <a:t>toda</a:t>
            </a:r>
            <a:r>
              <a:rPr lang="en-US" sz="3600" dirty="0" smtClean="0"/>
              <a:t> la </a:t>
            </a:r>
            <a:r>
              <a:rPr lang="en-US" sz="3600" dirty="0" err="1" smtClean="0"/>
              <a:t>ley</a:t>
            </a:r>
            <a:r>
              <a:rPr lang="en-US" sz="3600" dirty="0" smtClean="0"/>
              <a:t>, </a:t>
            </a:r>
            <a:r>
              <a:rPr lang="en-US" sz="3600" b="1" i="1" dirty="0" err="1" smtClean="0"/>
              <a:t>pero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ofendiere</a:t>
            </a:r>
            <a:r>
              <a:rPr lang="en-US" sz="3600" b="1" i="1" dirty="0" smtClean="0"/>
              <a:t> en un </a:t>
            </a:r>
            <a:r>
              <a:rPr lang="en-US" sz="3600" b="1" i="1" dirty="0" err="1" smtClean="0"/>
              <a:t>punto</a:t>
            </a:r>
            <a:r>
              <a:rPr lang="en-US" sz="3600" dirty="0" smtClean="0"/>
              <a:t>, se </a:t>
            </a:r>
            <a:r>
              <a:rPr lang="en-US" sz="3600" dirty="0" err="1" smtClean="0"/>
              <a:t>hace</a:t>
            </a:r>
            <a:r>
              <a:rPr lang="en-US" sz="3600" dirty="0" smtClean="0"/>
              <a:t> culpable de </a:t>
            </a:r>
            <a:r>
              <a:rPr lang="en-US" sz="3600" dirty="0" err="1" smtClean="0"/>
              <a:t>todos</a:t>
            </a:r>
            <a:r>
              <a:rPr lang="en-US" sz="3600" dirty="0" smtClean="0"/>
              <a:t>.” </a:t>
            </a:r>
          </a:p>
          <a:p>
            <a:pPr lvl="1"/>
            <a:r>
              <a:rPr lang="en-US" sz="2800" dirty="0" smtClean="0"/>
              <a:t>Santiago 2:10</a:t>
            </a:r>
            <a:endParaRPr lang="es-ES_tradnl" sz="2800" dirty="0" smtClean="0"/>
          </a:p>
          <a:p>
            <a:endParaRPr lang="es-SV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Ante la Ley todos hemos pecado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SV" sz="3600" dirty="0" smtClean="0"/>
              <a:t>“Si decimos que no tenemos pecado, </a:t>
            </a:r>
            <a:r>
              <a:rPr lang="es-SV" sz="3600" b="1" i="1" dirty="0" smtClean="0"/>
              <a:t>nos engañamos a nosotros mismos</a:t>
            </a:r>
            <a:r>
              <a:rPr lang="es-SV" sz="3600" dirty="0" smtClean="0"/>
              <a:t>, y la verdad no está en nosotros.”</a:t>
            </a:r>
          </a:p>
          <a:p>
            <a:pPr lvl="1"/>
            <a:r>
              <a:rPr lang="es-SV" dirty="0" smtClean="0"/>
              <a:t>1 Juan 1:8</a:t>
            </a:r>
          </a:p>
          <a:p>
            <a:pPr lvl="1"/>
            <a:endParaRPr lang="es-SV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Cómo podemos limpiarnos del pecado?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SV" sz="3200" dirty="0" smtClean="0"/>
              <a:t>“Si confesamos nuestros pecados, </a:t>
            </a:r>
            <a:r>
              <a:rPr lang="es-SV" sz="3200" b="1" i="1" dirty="0" smtClean="0"/>
              <a:t>él es fiel y justo para perdonar nuestros pecados </a:t>
            </a:r>
            <a:r>
              <a:rPr lang="es-SV" sz="3200" dirty="0" smtClean="0"/>
              <a:t>y limpiarnos de toda maldad”. </a:t>
            </a:r>
          </a:p>
          <a:p>
            <a:pPr lvl="1"/>
            <a:r>
              <a:rPr lang="es-SV" dirty="0" smtClean="0"/>
              <a:t>1 Juan </a:t>
            </a:r>
            <a:r>
              <a:rPr lang="es-SV" dirty="0" smtClean="0"/>
              <a:t>1:9</a:t>
            </a:r>
          </a:p>
          <a:p>
            <a:pPr lvl="1"/>
            <a:endParaRPr lang="es-SV" dirty="0" smtClean="0"/>
          </a:p>
          <a:p>
            <a:r>
              <a:rPr lang="es-SV" sz="3200" dirty="0" smtClean="0"/>
              <a:t>“…y si alguno hubiere pecado, </a:t>
            </a:r>
            <a:r>
              <a:rPr lang="es-SV" sz="3200" b="1" i="1" dirty="0" smtClean="0"/>
              <a:t>abogado tenemos para con el Padre</a:t>
            </a:r>
            <a:r>
              <a:rPr lang="es-SV" sz="3200" dirty="0" smtClean="0"/>
              <a:t>, a Jesucristo el justo.”</a:t>
            </a:r>
          </a:p>
          <a:p>
            <a:pPr lvl="1"/>
            <a:r>
              <a:rPr lang="es-SV" dirty="0" smtClean="0"/>
              <a:t>1 Juan 2:1</a:t>
            </a:r>
          </a:p>
          <a:p>
            <a:endParaRPr lang="es-SV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Y Heredar la Vida Eterna</a:t>
            </a:r>
            <a:endParaRPr lang="es-SV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SV" sz="3600" dirty="0" smtClean="0"/>
              <a:t>“De cierto, de cierto os digo: El que oye mi palabra y </a:t>
            </a:r>
            <a:r>
              <a:rPr lang="es-SV" sz="3600" b="1" i="1" dirty="0" smtClean="0"/>
              <a:t>cree al que me envió</a:t>
            </a:r>
            <a:r>
              <a:rPr lang="es-SV" sz="3600" dirty="0" smtClean="0"/>
              <a:t>, tiene vida eterna; y </a:t>
            </a:r>
            <a:r>
              <a:rPr lang="es-SV" sz="3600" b="1" i="1" dirty="0" smtClean="0"/>
              <a:t>no vendrá a condenación</a:t>
            </a:r>
            <a:r>
              <a:rPr lang="es-SV" sz="3600" dirty="0" smtClean="0"/>
              <a:t>, más ha pasado de muerte a vida”.</a:t>
            </a:r>
          </a:p>
          <a:p>
            <a:pPr lvl="1"/>
            <a:r>
              <a:rPr lang="es-SV" dirty="0" smtClean="0"/>
              <a:t>Juan 5:24</a:t>
            </a:r>
            <a:endParaRPr lang="es-SV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sz="4000" dirty="0"/>
              <a:t>Al cambiar el proceso de selección, GIS experimentó una </a:t>
            </a:r>
            <a:r>
              <a:rPr lang="es-ES_tradnl" sz="4000" b="1" i="1" dirty="0"/>
              <a:t>reducción de 25% </a:t>
            </a:r>
            <a:r>
              <a:rPr lang="es-ES_tradnl" sz="4000" dirty="0"/>
              <a:t>en su rotación laboral, lo que se tradujo en un ahorro de $2.8 millones.</a:t>
            </a:r>
            <a:endParaRPr lang="es-SV" sz="4000" dirty="0"/>
          </a:p>
        </p:txBody>
      </p:sp>
    </p:spTree>
    <p:extLst>
      <p:ext uri="{BB962C8B-B14F-4D97-AF65-F5344CB8AC3E}">
        <p14:creationId xmlns:p14="http://schemas.microsoft.com/office/powerpoint/2010/main" xmlns="" val="780176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Casos Bíblicos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200" dirty="0" smtClean="0"/>
              <a:t>“Además </a:t>
            </a:r>
            <a:r>
              <a:rPr lang="es-ES_tradnl" sz="3200" b="1" i="1" dirty="0" smtClean="0"/>
              <a:t>escoge</a:t>
            </a:r>
            <a:r>
              <a:rPr lang="es-ES_tradnl" sz="3200" dirty="0" smtClean="0"/>
              <a:t> tú de entre todo el pueblo </a:t>
            </a:r>
            <a:r>
              <a:rPr lang="es-ES_tradnl" sz="3200" b="1" i="1" dirty="0" smtClean="0"/>
              <a:t>varones de virtud</a:t>
            </a:r>
            <a:r>
              <a:rPr lang="es-ES_tradnl" sz="3200" dirty="0" smtClean="0"/>
              <a:t>, temerosos de Dios, varones de verdad, </a:t>
            </a:r>
            <a:r>
              <a:rPr lang="es-ES_tradnl" sz="3200" b="1" i="1" dirty="0" smtClean="0"/>
              <a:t>que aborrezcan la avaricia</a:t>
            </a:r>
            <a:r>
              <a:rPr lang="es-ES_tradnl" sz="3200" dirty="0" smtClean="0"/>
              <a:t>; y ponlos sobre el pueblo por jefes de millares, de centenas, de cincuenta y de diez.” </a:t>
            </a:r>
          </a:p>
          <a:p>
            <a:pPr lvl="2"/>
            <a:r>
              <a:rPr lang="es-ES_tradnl" dirty="0" smtClean="0"/>
              <a:t>Éxodo 18:20-22</a:t>
            </a:r>
            <a:endParaRPr lang="es-ES_trad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Casos Bíblicos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600" dirty="0" smtClean="0"/>
              <a:t>“Escogió Moisés </a:t>
            </a:r>
            <a:r>
              <a:rPr lang="es-ES_tradnl" sz="3600" b="1" dirty="0" smtClean="0"/>
              <a:t>varones</a:t>
            </a:r>
            <a:r>
              <a:rPr lang="es-ES_tradnl" sz="3600" dirty="0" smtClean="0"/>
              <a:t> </a:t>
            </a:r>
            <a:r>
              <a:rPr lang="es-ES_tradnl" sz="3600" b="1" dirty="0" smtClean="0"/>
              <a:t>de</a:t>
            </a:r>
            <a:r>
              <a:rPr lang="es-ES_tradnl" sz="3600" dirty="0" smtClean="0"/>
              <a:t> </a:t>
            </a:r>
            <a:r>
              <a:rPr lang="es-ES_tradnl" sz="3600" b="1" dirty="0" smtClean="0"/>
              <a:t>virtud</a:t>
            </a:r>
            <a:r>
              <a:rPr lang="es-ES_tradnl" sz="3600" dirty="0" smtClean="0"/>
              <a:t> </a:t>
            </a:r>
            <a:r>
              <a:rPr lang="es-ES_tradnl" sz="3600" b="1" dirty="0" smtClean="0"/>
              <a:t>de</a:t>
            </a:r>
            <a:r>
              <a:rPr lang="es-ES_tradnl" sz="3600" dirty="0" smtClean="0"/>
              <a:t> entre todo Israel, y los puso por jefes sobre el pueblo, sobre mil, sobre ciento, sobre cincuenta, y sobre diez.”</a:t>
            </a:r>
          </a:p>
          <a:p>
            <a:pPr lvl="2"/>
            <a:r>
              <a:rPr lang="es-ES_tradnl" dirty="0" smtClean="0"/>
              <a:t> Éxodo 18:24-26</a:t>
            </a:r>
            <a:endParaRPr lang="es-ES_tradnl" dirty="0"/>
          </a:p>
        </p:txBody>
      </p:sp>
      <p:pic>
        <p:nvPicPr>
          <p:cNvPr id="4" name="Picture 8" descr="http://t1.gstatic.com/images?q=tbn:ANd9GcRL66gSs1E1QUmI27eCMnsFtSBau0RG-O6t_Dt4ByKvhuQ4kYv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005064"/>
            <a:ext cx="3177464" cy="23800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Entendiendo los Costos Implicados 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s-ES_tradnl" sz="2800" dirty="0" smtClean="0"/>
              <a:t>Costos de separación.</a:t>
            </a:r>
          </a:p>
          <a:p>
            <a:pPr lvl="1"/>
            <a:r>
              <a:rPr lang="es-ES_tradnl" sz="2800" dirty="0" smtClean="0"/>
              <a:t>Indemnizaciones.</a:t>
            </a:r>
          </a:p>
          <a:p>
            <a:pPr lvl="1"/>
            <a:r>
              <a:rPr lang="es-ES_tradnl" sz="2800" dirty="0" smtClean="0"/>
              <a:t>Fuga de Cartera de clientes.</a:t>
            </a:r>
          </a:p>
          <a:p>
            <a:pPr lvl="1"/>
            <a:r>
              <a:rPr lang="es-ES_tradnl" sz="2800" dirty="0" smtClean="0"/>
              <a:t>Demandas Legales.</a:t>
            </a:r>
          </a:p>
          <a:p>
            <a:pPr lvl="1"/>
            <a:r>
              <a:rPr lang="es-ES_tradnl" sz="2800" dirty="0" smtClean="0"/>
              <a:t>Fuga de información.</a:t>
            </a:r>
          </a:p>
          <a:p>
            <a:pPr lvl="1"/>
            <a:r>
              <a:rPr lang="es-ES_tradnl" sz="2800" dirty="0" smtClean="0"/>
              <a:t>Baja la Productividad (cuando son injustificados).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s-SV" sz="800" dirty="0" smtClean="0"/>
              <a:t>.</a:t>
            </a:r>
            <a:endParaRPr lang="es-SV" sz="800" dirty="0"/>
          </a:p>
        </p:txBody>
      </p:sp>
      <p:pic>
        <p:nvPicPr>
          <p:cNvPr id="4" name="Picture 2" descr="http://t3.gstatic.com/images?q=tbn:ANd9GcTwhb5Bj3ldEGGBp3c2vmAgRhaLb9n2PUahgPurCBFwGfxzaeR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2071678"/>
            <a:ext cx="3128963" cy="3128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Los Costos…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dirty="0" smtClean="0"/>
              <a:t>De reemplazo o búsqueda</a:t>
            </a:r>
          </a:p>
          <a:p>
            <a:pPr lvl="1"/>
            <a:r>
              <a:rPr lang="es-ES_tradnl" dirty="0" smtClean="0"/>
              <a:t>Anuncios en medios de comunicación.</a:t>
            </a:r>
          </a:p>
          <a:p>
            <a:pPr lvl="1"/>
            <a:r>
              <a:rPr lang="es-ES_tradnl" dirty="0" smtClean="0"/>
              <a:t>Tiempo de selección de candidatos.</a:t>
            </a:r>
          </a:p>
          <a:p>
            <a:pPr lvl="1"/>
            <a:r>
              <a:rPr lang="es-ES_tradnl" dirty="0" smtClean="0"/>
              <a:t>Tiempo para entrevistas.</a:t>
            </a:r>
          </a:p>
          <a:p>
            <a:pPr lvl="1"/>
            <a:r>
              <a:rPr lang="es-ES_tradnl" dirty="0" smtClean="0"/>
              <a:t>Evaluaciones psicológicas.</a:t>
            </a:r>
          </a:p>
          <a:p>
            <a:pPr lvl="1"/>
            <a:r>
              <a:rPr lang="es-ES_tradnl" dirty="0" smtClean="0"/>
              <a:t>Tiempo de búsqueda de referencias.</a:t>
            </a:r>
          </a:p>
          <a:p>
            <a:endParaRPr lang="es-ES_tradnl" dirty="0"/>
          </a:p>
        </p:txBody>
      </p:sp>
      <p:pic>
        <p:nvPicPr>
          <p:cNvPr id="23556" name="Picture 4" descr="http://t3.gstatic.com/images?q=tbn:ANd9GcSqYotHXztQPUWobDM6rUuNMqHkX06nf2lLZ5SlRNlBhxEoiNf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149080"/>
            <a:ext cx="3549929" cy="20839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1125</TotalTime>
  <Words>1800</Words>
  <Application>Microsoft Office PowerPoint</Application>
  <PresentationFormat>On-screen Show (4:3)</PresentationFormat>
  <Paragraphs>223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Civic</vt:lpstr>
      <vt:lpstr>Cómo Seleccionar, Contratar y Retener Exitosamente a su Personal </vt:lpstr>
      <vt:lpstr>La Importancia de la Contratación </vt:lpstr>
      <vt:lpstr>La Importancia…</vt:lpstr>
      <vt:lpstr>Slide 4</vt:lpstr>
      <vt:lpstr>Slide 5</vt:lpstr>
      <vt:lpstr>Casos Bíblicos</vt:lpstr>
      <vt:lpstr>Casos Bíblicos</vt:lpstr>
      <vt:lpstr>Entendiendo los Costos Implicados </vt:lpstr>
      <vt:lpstr>Los Costos…</vt:lpstr>
      <vt:lpstr>Los Costos…</vt:lpstr>
      <vt:lpstr>Definiendo Conceptos</vt:lpstr>
      <vt:lpstr>Slide 12</vt:lpstr>
      <vt:lpstr>5 Aspectos Claves para la Selección</vt:lpstr>
      <vt:lpstr>Pasos Previos al Reclutamiento</vt:lpstr>
      <vt:lpstr>La Importancia del Perfil</vt:lpstr>
      <vt:lpstr>La Importancia del Perfil…</vt:lpstr>
      <vt:lpstr>Fuentes de Reclutamiento</vt:lpstr>
      <vt:lpstr>Sugerencia</vt:lpstr>
      <vt:lpstr> Filtros de Evaluación</vt:lpstr>
      <vt:lpstr>Un Caso Bíblico </vt:lpstr>
      <vt:lpstr>Proceso de Selección </vt:lpstr>
      <vt:lpstr>Slide 22</vt:lpstr>
      <vt:lpstr>El Comportamiento Refleja Actitudes</vt:lpstr>
      <vt:lpstr>La Entrevista</vt:lpstr>
      <vt:lpstr>Objetivos de la Entrevista</vt:lpstr>
      <vt:lpstr>¿Qué dice La Biblia?</vt:lpstr>
      <vt:lpstr>Slide 27</vt:lpstr>
      <vt:lpstr>Objetivos de la Entrevista</vt:lpstr>
      <vt:lpstr>La Diversidad del Talento Humano</vt:lpstr>
      <vt:lpstr>Preguntas Abiertas</vt:lpstr>
      <vt:lpstr>Preguntas Abiertas Hipotéticas</vt:lpstr>
      <vt:lpstr>Lo que sale de adentro…</vt:lpstr>
      <vt:lpstr>La Contratación</vt:lpstr>
      <vt:lpstr>La Retención</vt:lpstr>
      <vt:lpstr>Un caso de estudio</vt:lpstr>
      <vt:lpstr>Pida a Dios Sabiduría</vt:lpstr>
      <vt:lpstr>Slide 37</vt:lpstr>
      <vt:lpstr>Pida Discernimiento</vt:lpstr>
      <vt:lpstr>No confíe en su prudencia</vt:lpstr>
      <vt:lpstr>Nuestro caminar es torcido</vt:lpstr>
      <vt:lpstr>El Pensamiento errado del hombre</vt:lpstr>
      <vt:lpstr>El ejemplo del joven rico</vt:lpstr>
      <vt:lpstr>Creyó que tenía los méritos </vt:lpstr>
      <vt:lpstr>El asombro de los discípulos</vt:lpstr>
      <vt:lpstr>La Unidad de la Ley</vt:lpstr>
      <vt:lpstr>Ante la Ley todos hemos pecado</vt:lpstr>
      <vt:lpstr>Cómo podemos limpiarnos del pecado?</vt:lpstr>
      <vt:lpstr>Y Heredar la Vida Eterna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Cómo Reclutar, Seleccionar y Contratar Personal</dc:title>
  <dc:creator>Karla de Hasbun</dc:creator>
  <cp:lastModifiedBy>Ale</cp:lastModifiedBy>
  <cp:revision>43</cp:revision>
  <dcterms:created xsi:type="dcterms:W3CDTF">2012-04-10T00:32:05Z</dcterms:created>
  <dcterms:modified xsi:type="dcterms:W3CDTF">2015-02-20T12:31:18Z</dcterms:modified>
</cp:coreProperties>
</file>