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324" r:id="rId4"/>
    <p:sldId id="284" r:id="rId5"/>
    <p:sldId id="338" r:id="rId6"/>
    <p:sldId id="341" r:id="rId7"/>
    <p:sldId id="258" r:id="rId8"/>
    <p:sldId id="285" r:id="rId9"/>
    <p:sldId id="286" r:id="rId10"/>
    <p:sldId id="312" r:id="rId11"/>
    <p:sldId id="260" r:id="rId12"/>
    <p:sldId id="313" r:id="rId13"/>
    <p:sldId id="334" r:id="rId14"/>
    <p:sldId id="261" r:id="rId15"/>
    <p:sldId id="264" r:id="rId16"/>
    <p:sldId id="339" r:id="rId17"/>
    <p:sldId id="317" r:id="rId18"/>
    <p:sldId id="333" r:id="rId19"/>
    <p:sldId id="265" r:id="rId20"/>
    <p:sldId id="337" r:id="rId21"/>
    <p:sldId id="279" r:id="rId22"/>
    <p:sldId id="340" r:id="rId23"/>
    <p:sldId id="280" r:id="rId24"/>
    <p:sldId id="327" r:id="rId25"/>
    <p:sldId id="335" r:id="rId26"/>
    <p:sldId id="328" r:id="rId27"/>
    <p:sldId id="331" r:id="rId28"/>
    <p:sldId id="282" r:id="rId29"/>
    <p:sldId id="325" r:id="rId30"/>
    <p:sldId id="283" r:id="rId31"/>
    <p:sldId id="287" r:id="rId32"/>
    <p:sldId id="288" r:id="rId33"/>
    <p:sldId id="329" r:id="rId34"/>
    <p:sldId id="289" r:id="rId35"/>
    <p:sldId id="290" r:id="rId36"/>
    <p:sldId id="291" r:id="rId37"/>
    <p:sldId id="342" r:id="rId38"/>
    <p:sldId id="330" r:id="rId39"/>
    <p:sldId id="298" r:id="rId40"/>
    <p:sldId id="292" r:id="rId41"/>
    <p:sldId id="343" r:id="rId42"/>
    <p:sldId id="293" r:id="rId43"/>
    <p:sldId id="294" r:id="rId44"/>
    <p:sldId id="344" r:id="rId45"/>
    <p:sldId id="295" r:id="rId46"/>
    <p:sldId id="332" r:id="rId47"/>
    <p:sldId id="296" r:id="rId48"/>
    <p:sldId id="299" r:id="rId49"/>
    <p:sldId id="297" r:id="rId50"/>
    <p:sldId id="263" r:id="rId51"/>
    <p:sldId id="262" r:id="rId52"/>
    <p:sldId id="301" r:id="rId53"/>
    <p:sldId id="316" r:id="rId54"/>
    <p:sldId id="302" r:id="rId55"/>
    <p:sldId id="303" r:id="rId56"/>
    <p:sldId id="304" r:id="rId57"/>
    <p:sldId id="305" r:id="rId58"/>
    <p:sldId id="308" r:id="rId59"/>
    <p:sldId id="309" r:id="rId60"/>
    <p:sldId id="310" r:id="rId61"/>
    <p:sldId id="346" r:id="rId62"/>
    <p:sldId id="347" r:id="rId63"/>
    <p:sldId id="323" r:id="rId64"/>
    <p:sldId id="348" r:id="rId65"/>
    <p:sldId id="349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83" autoAdjust="0"/>
    <p:restoredTop sz="86380" autoAdjust="0"/>
  </p:normalViewPr>
  <p:slideViewPr>
    <p:cSldViewPr>
      <p:cViewPr varScale="1">
        <p:scale>
          <a:sx n="92" d="100"/>
          <a:sy n="92" d="100"/>
        </p:scale>
        <p:origin x="5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643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1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1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3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0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7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8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C887F-92AA-44C6-AA1E-49A85191A3D8}" type="datetimeFigureOut">
              <a:rPr lang="en-US" smtClean="0"/>
              <a:pPr/>
              <a:t>18/08/2016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0C64-7407-4ED2-9825-3837E9B10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hyperlink" Target="//commons.wikimedia.org/wiki/File:Cirque7.jpg?uselang=es" TargetMode="External"/><Relationship Id="rId7" Type="http://schemas.openxmlformats.org/officeDocument/2006/relationships/image" Target="../media/image92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jpeg"/><Relationship Id="rId5" Type="http://schemas.openxmlformats.org/officeDocument/2006/relationships/hyperlink" Target="//commons.wikimedia.org/wiki/File:A_Cirque_du_Soleil_clown_at_the_Mirage_Hotel_and_Casino_in_Las_Vegas.jpg?uselang=es" TargetMode="External"/><Relationship Id="rId4" Type="http://schemas.openxmlformats.org/officeDocument/2006/relationships/image" Target="../media/image9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DIFERENCIAR SU NEGOCIO DE LA COMPETENCIA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614375"/>
            <a:ext cx="6400800" cy="228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1600" dirty="0"/>
              <a:t>Guillermo Hasbún. Derechos </a:t>
            </a:r>
            <a:r>
              <a:rPr lang="en-US" sz="1600" dirty="0" err="1"/>
              <a:t>reservados</a:t>
            </a:r>
            <a:r>
              <a:rPr lang="en-US" sz="1600" dirty="0"/>
              <a:t>.</a:t>
            </a:r>
          </a:p>
        </p:txBody>
      </p:sp>
      <p:pic>
        <p:nvPicPr>
          <p:cNvPr id="31746" name="Picture 2" descr="http://t0.gstatic.com/images?q=tbn:ANd9GcQxnzpM06xD_7p6mbwtJvsyFuv6XdVlid7cEoGgfjeDhtsOyL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810000"/>
            <a:ext cx="4114800" cy="23042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Problema</a:t>
            </a:r>
            <a:r>
              <a:rPr lang="en-US" dirty="0"/>
              <a:t> Principal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886200" cy="435133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b="1" i="1" dirty="0" err="1"/>
              <a:t>homogéneos</a:t>
            </a:r>
            <a:endParaRPr lang="en-US" b="1" i="1" dirty="0"/>
          </a:p>
          <a:p>
            <a:r>
              <a:rPr lang="en-US" dirty="0" err="1"/>
              <a:t>Diferencia</a:t>
            </a:r>
            <a:r>
              <a:rPr lang="en-US" dirty="0"/>
              <a:t> </a:t>
            </a:r>
            <a:r>
              <a:rPr lang="en-US" dirty="0" err="1"/>
              <a:t>funcional</a:t>
            </a:r>
            <a:r>
              <a:rPr lang="en-US" dirty="0"/>
              <a:t> </a:t>
            </a:r>
            <a:r>
              <a:rPr lang="en-US" b="1" i="1" dirty="0"/>
              <a:t>no </a:t>
            </a:r>
            <a:r>
              <a:rPr lang="en-US" b="1" i="1" dirty="0" err="1"/>
              <a:t>percibida</a:t>
            </a:r>
            <a:r>
              <a:rPr lang="en-US" b="1" i="1" dirty="0"/>
              <a:t> </a:t>
            </a:r>
          </a:p>
          <a:p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b="1" i="1" dirty="0" err="1"/>
              <a:t>comunicación</a:t>
            </a:r>
            <a:r>
              <a:rPr lang="en-US" b="1" i="1" dirty="0"/>
              <a:t> </a:t>
            </a:r>
            <a:r>
              <a:rPr lang="en-US" b="1" i="1" dirty="0" err="1"/>
              <a:t>clara</a:t>
            </a:r>
            <a:r>
              <a:rPr lang="en-US" b="1" i="1" dirty="0"/>
              <a:t> </a:t>
            </a:r>
            <a:r>
              <a:rPr lang="en-US" dirty="0" err="1"/>
              <a:t>hacia</a:t>
            </a:r>
            <a:r>
              <a:rPr lang="en-US" dirty="0"/>
              <a:t> el </a:t>
            </a:r>
            <a:r>
              <a:rPr lang="en-US" dirty="0" err="1"/>
              <a:t>consumidor</a:t>
            </a:r>
            <a:endParaRPr lang="en-US" dirty="0"/>
          </a:p>
          <a:p>
            <a:r>
              <a:rPr lang="en-US" dirty="0" err="1"/>
              <a:t>Comunicación</a:t>
            </a:r>
            <a:r>
              <a:rPr lang="en-US" dirty="0"/>
              <a:t>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b="1" i="1" dirty="0" err="1"/>
              <a:t>convincente</a:t>
            </a:r>
            <a:endParaRPr lang="en-US" b="1" i="1" dirty="0"/>
          </a:p>
          <a:p>
            <a:r>
              <a:rPr lang="en-US" dirty="0"/>
              <a:t>Personal no </a:t>
            </a:r>
            <a:r>
              <a:rPr lang="en-US" b="1" i="1" dirty="0" err="1"/>
              <a:t>capacitado</a:t>
            </a:r>
            <a:endParaRPr lang="en-US" b="1" i="1" dirty="0"/>
          </a:p>
          <a:p>
            <a:r>
              <a:rPr lang="en-US" dirty="0" err="1"/>
              <a:t>Poca</a:t>
            </a:r>
            <a:r>
              <a:rPr lang="en-US" dirty="0"/>
              <a:t> </a:t>
            </a:r>
            <a:r>
              <a:rPr lang="en-US" b="1" i="1" dirty="0" err="1"/>
              <a:t>supervisión</a:t>
            </a:r>
            <a:r>
              <a:rPr lang="en-US" b="1" i="1" dirty="0"/>
              <a:t>.</a:t>
            </a:r>
          </a:p>
          <a:p>
            <a:r>
              <a:rPr lang="en-US" dirty="0"/>
              <a:t>No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b="1" i="1" dirty="0" err="1"/>
              <a:t>relevante</a:t>
            </a:r>
            <a:endParaRPr lang="en-US" b="1" i="1" dirty="0"/>
          </a:p>
        </p:txBody>
      </p:sp>
      <p:pic>
        <p:nvPicPr>
          <p:cNvPr id="8" name="Picture 4" descr="http://k38.kn3.net/taringa/3/5/5/3/7/2/2/six6strings/DA6.jpg?325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038600" cy="26818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Características</a:t>
            </a:r>
            <a:r>
              <a:rPr lang="en-US" dirty="0"/>
              <a:t> de la </a:t>
            </a:r>
            <a:r>
              <a:rPr lang="en-US" dirty="0" err="1"/>
              <a:t>Diferenciación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1200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basa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i="1" dirty="0" err="1"/>
              <a:t>fortaleza</a:t>
            </a:r>
            <a:r>
              <a:rPr lang="en-US" dirty="0"/>
              <a:t>.</a:t>
            </a:r>
          </a:p>
          <a:p>
            <a:r>
              <a:rPr lang="en-US" dirty="0" err="1"/>
              <a:t>Representa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i="1" dirty="0" err="1"/>
              <a:t>debilidad</a:t>
            </a:r>
            <a:r>
              <a:rPr lang="en-US" b="1" i="1" dirty="0"/>
              <a:t> del </a:t>
            </a:r>
            <a:r>
              <a:rPr lang="en-US" b="1" i="1" dirty="0" err="1"/>
              <a:t>líder</a:t>
            </a:r>
            <a:r>
              <a:rPr lang="en-US" dirty="0"/>
              <a:t>.</a:t>
            </a:r>
          </a:p>
          <a:p>
            <a:r>
              <a:rPr lang="en-US" dirty="0" err="1" smtClean="0"/>
              <a:t>Representa</a:t>
            </a:r>
            <a:r>
              <a:rPr lang="en-US" dirty="0" smtClean="0"/>
              <a:t> </a:t>
            </a:r>
            <a:r>
              <a:rPr lang="en-US" dirty="0"/>
              <a:t>un  </a:t>
            </a:r>
            <a:r>
              <a:rPr lang="en-US" dirty="0" err="1"/>
              <a:t>atributo</a:t>
            </a:r>
            <a:r>
              <a:rPr lang="en-US" dirty="0"/>
              <a:t> </a:t>
            </a:r>
            <a:r>
              <a:rPr lang="en-US" b="1" i="1" dirty="0" err="1"/>
              <a:t>difícil</a:t>
            </a:r>
            <a:r>
              <a:rPr lang="en-US" b="1" i="1" dirty="0"/>
              <a:t> de </a:t>
            </a:r>
            <a:r>
              <a:rPr lang="en-US" b="1" i="1" dirty="0" err="1"/>
              <a:t>imitar</a:t>
            </a:r>
            <a:r>
              <a:rPr lang="en-US" dirty="0"/>
              <a:t>.</a:t>
            </a:r>
          </a:p>
          <a:p>
            <a:r>
              <a:rPr lang="en-US" dirty="0"/>
              <a:t>El </a:t>
            </a:r>
            <a:r>
              <a:rPr lang="en-US" dirty="0" err="1"/>
              <a:t>beneficio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b="1" i="1" dirty="0" err="1"/>
              <a:t>ser</a:t>
            </a:r>
            <a:r>
              <a:rPr lang="en-US" b="1" i="1" dirty="0"/>
              <a:t> </a:t>
            </a:r>
            <a:r>
              <a:rPr lang="en-US" b="1" i="1" dirty="0" err="1"/>
              <a:t>percibido</a:t>
            </a:r>
            <a:r>
              <a:rPr lang="en-US" dirty="0"/>
              <a:t>. </a:t>
            </a:r>
          </a:p>
          <a:p>
            <a:r>
              <a:rPr lang="en-US" dirty="0"/>
              <a:t>El </a:t>
            </a:r>
            <a:r>
              <a:rPr lang="en-US" dirty="0" err="1"/>
              <a:t>beneficio</a:t>
            </a:r>
            <a:r>
              <a:rPr lang="en-US" dirty="0"/>
              <a:t>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b="1" i="1" dirty="0" err="1"/>
              <a:t>relevante</a:t>
            </a:r>
            <a:r>
              <a:rPr lang="en-US" dirty="0"/>
              <a:t> para el </a:t>
            </a:r>
            <a:r>
              <a:rPr lang="en-US" dirty="0" err="1"/>
              <a:t>cliente</a:t>
            </a:r>
            <a:r>
              <a:rPr lang="en-US" dirty="0"/>
              <a:t>.</a:t>
            </a:r>
          </a:p>
          <a:p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permitir</a:t>
            </a:r>
            <a:r>
              <a:rPr lang="en-US" dirty="0"/>
              <a:t>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estrategia</a:t>
            </a:r>
            <a:r>
              <a:rPr lang="en-US" dirty="0"/>
              <a:t> </a:t>
            </a:r>
            <a:r>
              <a:rPr lang="en-US" b="1" i="1" dirty="0"/>
              <a:t>rentable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http://www.laplumadigital.com/wp-content/uploads/2015/02/fortalez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Diferenciación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la </a:t>
            </a:r>
            <a:r>
              <a:rPr lang="en-US" dirty="0" err="1"/>
              <a:t>perspectiva</a:t>
            </a:r>
            <a:r>
              <a:rPr lang="en-US" dirty="0"/>
              <a:t> </a:t>
            </a:r>
            <a:r>
              <a:rPr lang="en-US" dirty="0" err="1"/>
              <a:t>Bíblica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399"/>
            <a:ext cx="7886700" cy="4119563"/>
          </a:xfrm>
        </p:spPr>
        <p:txBody>
          <a:bodyPr>
            <a:norm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Vosotros</a:t>
            </a:r>
            <a:r>
              <a:rPr lang="en-US" sz="3200" dirty="0"/>
              <a:t> </a:t>
            </a:r>
            <a:r>
              <a:rPr lang="en-US" sz="3200" dirty="0" err="1"/>
              <a:t>sois</a:t>
            </a:r>
            <a:r>
              <a:rPr lang="en-US" sz="3200" dirty="0"/>
              <a:t> </a:t>
            </a:r>
            <a:r>
              <a:rPr lang="en-US" sz="3200" b="1" i="1" dirty="0"/>
              <a:t>la </a:t>
            </a:r>
            <a:r>
              <a:rPr lang="en-US" sz="3200" b="1" i="1" dirty="0" err="1"/>
              <a:t>sal</a:t>
            </a:r>
            <a:r>
              <a:rPr lang="en-US" sz="3200" b="1" i="1" dirty="0"/>
              <a:t> de la </a:t>
            </a:r>
            <a:r>
              <a:rPr lang="en-US" sz="3200" b="1" i="1" dirty="0" err="1"/>
              <a:t>tierra</a:t>
            </a:r>
            <a:r>
              <a:rPr lang="en-US" sz="3200" dirty="0"/>
              <a:t>; </a:t>
            </a:r>
            <a:r>
              <a:rPr lang="en-US" sz="3200" dirty="0" err="1"/>
              <a:t>pero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la </a:t>
            </a:r>
            <a:r>
              <a:rPr lang="en-US" sz="3200" dirty="0" err="1"/>
              <a:t>sal</a:t>
            </a:r>
            <a:r>
              <a:rPr lang="en-US" sz="3200" dirty="0"/>
              <a:t> se </a:t>
            </a:r>
            <a:r>
              <a:rPr lang="en-US" sz="3200" dirty="0" err="1"/>
              <a:t>desvaneciere</a:t>
            </a:r>
            <a:r>
              <a:rPr lang="en-US" sz="3200" dirty="0"/>
              <a:t>, Con 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será</a:t>
            </a:r>
            <a:r>
              <a:rPr lang="en-US" sz="3200" dirty="0"/>
              <a:t> </a:t>
            </a:r>
            <a:r>
              <a:rPr lang="en-US" sz="3200" dirty="0" err="1"/>
              <a:t>salada</a:t>
            </a:r>
            <a:r>
              <a:rPr lang="en-US" sz="3200" dirty="0"/>
              <a:t>?...</a:t>
            </a:r>
            <a:r>
              <a:rPr lang="en-US" sz="3200" dirty="0" err="1"/>
              <a:t>Vosotros</a:t>
            </a:r>
            <a:r>
              <a:rPr lang="en-US" sz="3200" dirty="0"/>
              <a:t> </a:t>
            </a:r>
            <a:r>
              <a:rPr lang="en-US" sz="3200" dirty="0" err="1"/>
              <a:t>sois</a:t>
            </a:r>
            <a:r>
              <a:rPr lang="en-US" sz="3200" dirty="0"/>
              <a:t> la </a:t>
            </a:r>
            <a:r>
              <a:rPr lang="en-US" sz="3200" b="1" i="1" dirty="0" err="1"/>
              <a:t>luz</a:t>
            </a:r>
            <a:r>
              <a:rPr lang="en-US" sz="3200" b="1" i="1" dirty="0"/>
              <a:t> del </a:t>
            </a:r>
            <a:r>
              <a:rPr lang="en-US" sz="3200" b="1" i="1" dirty="0" err="1"/>
              <a:t>mundo</a:t>
            </a:r>
            <a:r>
              <a:rPr lang="en-US" sz="3200" dirty="0"/>
              <a:t>…</a:t>
            </a:r>
            <a:r>
              <a:rPr lang="en-US" sz="3200" dirty="0" err="1"/>
              <a:t>Así</a:t>
            </a:r>
            <a:r>
              <a:rPr lang="en-US" sz="3200" dirty="0"/>
              <a:t> </a:t>
            </a:r>
            <a:r>
              <a:rPr lang="en-US" sz="3200" dirty="0" err="1"/>
              <a:t>alumbre</a:t>
            </a:r>
            <a:r>
              <a:rPr lang="en-US" sz="3200" dirty="0"/>
              <a:t> </a:t>
            </a:r>
            <a:r>
              <a:rPr lang="en-US" sz="3200" dirty="0" err="1"/>
              <a:t>vuestra</a:t>
            </a:r>
            <a:r>
              <a:rPr lang="en-US" sz="3200" dirty="0"/>
              <a:t> </a:t>
            </a:r>
            <a:r>
              <a:rPr lang="en-US" sz="3200" dirty="0" err="1"/>
              <a:t>luz</a:t>
            </a:r>
            <a:r>
              <a:rPr lang="en-US" sz="3200" dirty="0"/>
              <a:t> </a:t>
            </a:r>
            <a:r>
              <a:rPr lang="en-US" sz="3200" dirty="0" err="1"/>
              <a:t>delante</a:t>
            </a:r>
            <a:r>
              <a:rPr lang="en-US" sz="3200" dirty="0"/>
              <a:t> de los hombres, </a:t>
            </a:r>
            <a:r>
              <a:rPr lang="en-US" sz="3200" dirty="0" err="1"/>
              <a:t>para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b="1" i="1" dirty="0" err="1"/>
              <a:t>vean</a:t>
            </a:r>
            <a:r>
              <a:rPr lang="en-US" sz="3200" dirty="0"/>
              <a:t> </a:t>
            </a:r>
            <a:r>
              <a:rPr lang="en-US" sz="3200" dirty="0" err="1"/>
              <a:t>vuestras</a:t>
            </a:r>
            <a:r>
              <a:rPr lang="en-US" sz="3200" dirty="0"/>
              <a:t> </a:t>
            </a:r>
            <a:r>
              <a:rPr lang="en-US" sz="3200" dirty="0" err="1"/>
              <a:t>buenas</a:t>
            </a:r>
            <a:r>
              <a:rPr lang="en-US" sz="3200" dirty="0"/>
              <a:t> </a:t>
            </a:r>
            <a:r>
              <a:rPr lang="en-US" sz="3200" dirty="0" err="1"/>
              <a:t>obras</a:t>
            </a:r>
            <a:r>
              <a:rPr lang="en-US" sz="3200" dirty="0"/>
              <a:t>, y </a:t>
            </a:r>
            <a:r>
              <a:rPr lang="en-US" sz="3200" b="1" i="1" dirty="0" err="1"/>
              <a:t>glorifiquen</a:t>
            </a:r>
            <a:r>
              <a:rPr lang="en-US" sz="3200" b="1" i="1" dirty="0"/>
              <a:t> a </a:t>
            </a:r>
            <a:r>
              <a:rPr lang="en-US" sz="3200" b="1" i="1" dirty="0" err="1"/>
              <a:t>vuestro</a:t>
            </a:r>
            <a:r>
              <a:rPr lang="en-US" sz="3200" b="1" i="1" dirty="0"/>
              <a:t> Padre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está</a:t>
            </a:r>
            <a:r>
              <a:rPr lang="en-US" sz="3200" dirty="0"/>
              <a:t> en los </a:t>
            </a:r>
            <a:r>
              <a:rPr lang="en-US" sz="3200" dirty="0" err="1"/>
              <a:t>cielos</a:t>
            </a:r>
            <a:r>
              <a:rPr lang="en-US" sz="3200" dirty="0"/>
              <a:t>”.</a:t>
            </a:r>
          </a:p>
          <a:p>
            <a:pPr lvl="2"/>
            <a:r>
              <a:rPr lang="en-US" sz="2800" dirty="0"/>
              <a:t>Mateo 5:13-16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Factores críticos que acompañan la diferenciación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s-SV" dirty="0"/>
              <a:t>Segmentar el mercado</a:t>
            </a:r>
          </a:p>
          <a:p>
            <a:pPr marL="514350" indent="-514350">
              <a:buFont typeface="+mj-lt"/>
              <a:buAutoNum type="arabicParenR"/>
            </a:pPr>
            <a:r>
              <a:rPr lang="es-SV" dirty="0"/>
              <a:t>Elegir el mercado meta</a:t>
            </a:r>
          </a:p>
          <a:p>
            <a:pPr marL="514350" indent="-514350">
              <a:buFont typeface="+mj-lt"/>
              <a:buAutoNum type="arabicParenR"/>
            </a:pPr>
            <a:r>
              <a:rPr lang="es-SV" b="1" i="1" dirty="0">
                <a:solidFill>
                  <a:srgbClr val="C00000"/>
                </a:solidFill>
              </a:rPr>
              <a:t>Diferenciar</a:t>
            </a:r>
          </a:p>
          <a:p>
            <a:pPr marL="514350" indent="-514350">
              <a:buFont typeface="+mj-lt"/>
              <a:buAutoNum type="arabicParenR"/>
            </a:pPr>
            <a:r>
              <a:rPr lang="es-SV" dirty="0"/>
              <a:t>Posicionar la marca</a:t>
            </a:r>
          </a:p>
        </p:txBody>
      </p:sp>
      <p:pic>
        <p:nvPicPr>
          <p:cNvPr id="5122" name="Picture 2" descr="https://complicescom.files.wordpress.com/2014/12/4pasos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58808"/>
            <a:ext cx="4724400" cy="20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2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Posicionamiento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/>
          <a:p>
            <a:r>
              <a:rPr lang="en-US" sz="3200" dirty="0"/>
              <a:t>El </a:t>
            </a:r>
            <a:r>
              <a:rPr lang="en-US" sz="3200" dirty="0" err="1"/>
              <a:t>proceso</a:t>
            </a:r>
            <a:r>
              <a:rPr lang="en-US" sz="3200" dirty="0"/>
              <a:t> de </a:t>
            </a:r>
            <a:r>
              <a:rPr lang="en-US" sz="3200" b="1" i="1" dirty="0" err="1"/>
              <a:t>comunicar</a:t>
            </a:r>
            <a:r>
              <a:rPr lang="en-US" sz="3200" b="1" i="1" dirty="0"/>
              <a:t>  de </a:t>
            </a:r>
            <a:r>
              <a:rPr lang="en-US" sz="3200" b="1" i="1" dirty="0" err="1"/>
              <a:t>manera</a:t>
            </a:r>
            <a:r>
              <a:rPr lang="en-US" sz="3200" b="1" i="1" dirty="0"/>
              <a:t> memorable </a:t>
            </a:r>
            <a:r>
              <a:rPr lang="en-US" sz="3200" b="1" i="1" dirty="0" err="1"/>
              <a:t>en</a:t>
            </a:r>
            <a:r>
              <a:rPr lang="en-US" sz="3200" b="1" i="1" dirty="0"/>
              <a:t> la </a:t>
            </a:r>
            <a:r>
              <a:rPr lang="en-US" sz="3200" b="1" i="1" dirty="0" err="1"/>
              <a:t>mente</a:t>
            </a:r>
            <a:r>
              <a:rPr lang="en-US" sz="3200" b="1" i="1" dirty="0"/>
              <a:t> del </a:t>
            </a:r>
            <a:r>
              <a:rPr lang="en-US" sz="3200" b="1" i="1" dirty="0" err="1"/>
              <a:t>consumidor</a:t>
            </a:r>
            <a:r>
              <a:rPr lang="en-US" sz="3200" b="1" i="1" dirty="0"/>
              <a:t>, </a:t>
            </a:r>
            <a:r>
              <a:rPr lang="en-US" sz="3200" dirty="0"/>
              <a:t>los </a:t>
            </a:r>
            <a:r>
              <a:rPr lang="en-US" sz="3200" dirty="0" err="1"/>
              <a:t>atributos</a:t>
            </a:r>
            <a:r>
              <a:rPr lang="en-US" sz="3200" dirty="0"/>
              <a:t> que me </a:t>
            </a:r>
            <a:r>
              <a:rPr lang="en-US" sz="3200" dirty="0" err="1"/>
              <a:t>separan</a:t>
            </a:r>
            <a:r>
              <a:rPr lang="en-US" sz="3200" dirty="0"/>
              <a:t> de la </a:t>
            </a:r>
            <a:r>
              <a:rPr lang="en-US" sz="3200" dirty="0" err="1"/>
              <a:t>competencia</a:t>
            </a:r>
            <a:r>
              <a:rPr lang="en-US" sz="3200" dirty="0"/>
              <a:t>. </a:t>
            </a:r>
          </a:p>
          <a:p>
            <a:pPr>
              <a:buNone/>
            </a:pPr>
            <a:endParaRPr lang="en-US" sz="3200" dirty="0"/>
          </a:p>
          <a:p>
            <a:endParaRPr lang="en-US" sz="3200" dirty="0"/>
          </a:p>
        </p:txBody>
      </p:sp>
      <p:pic>
        <p:nvPicPr>
          <p:cNvPr id="9" name="Picture 2" descr="http://3.bp.blogspot.com/-bQQQNeh2MtA/UvVxrC4Yg3I/AAAAAAAAAGA/NAlJCoEm5AM/s1600/pensand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82" y="3934191"/>
            <a:ext cx="3809524" cy="29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Atributo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27575"/>
          </a:xfrm>
        </p:spPr>
        <p:txBody>
          <a:bodyPr>
            <a:normAutofit/>
          </a:bodyPr>
          <a:lstStyle/>
          <a:p>
            <a:r>
              <a:rPr lang="en-US" dirty="0"/>
              <a:t>Es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característica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peculiaridad</a:t>
            </a:r>
            <a:r>
              <a:rPr lang="en-US" dirty="0"/>
              <a:t> o un </a:t>
            </a:r>
            <a:r>
              <a:rPr lang="en-US" dirty="0" err="1"/>
              <a:t>rasgo</a:t>
            </a:r>
            <a:r>
              <a:rPr lang="en-US" dirty="0"/>
              <a:t> </a:t>
            </a:r>
            <a:r>
              <a:rPr lang="en-US" dirty="0" err="1"/>
              <a:t>distintivo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posee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producto</a:t>
            </a:r>
            <a:r>
              <a:rPr lang="en-US" dirty="0"/>
              <a:t>, </a:t>
            </a:r>
            <a:r>
              <a:rPr lang="en-US" dirty="0" err="1"/>
              <a:t>ya</a:t>
            </a:r>
            <a:r>
              <a:rPr lang="en-US" dirty="0"/>
              <a:t> sea </a:t>
            </a:r>
            <a:r>
              <a:rPr lang="en-US" dirty="0" err="1"/>
              <a:t>racional</a:t>
            </a:r>
            <a:r>
              <a:rPr lang="en-US" dirty="0"/>
              <a:t> o </a:t>
            </a:r>
            <a:r>
              <a:rPr lang="en-US" dirty="0" err="1"/>
              <a:t>emocional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 err="1"/>
              <a:t>Ejemplos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Volvo: </a:t>
            </a:r>
            <a:r>
              <a:rPr lang="en-US" sz="2000" dirty="0" err="1"/>
              <a:t>Seguridad</a:t>
            </a:r>
            <a:r>
              <a:rPr lang="en-US" sz="2000" dirty="0"/>
              <a:t>/</a:t>
            </a:r>
            <a:r>
              <a:rPr lang="en-US" sz="2000" dirty="0" err="1"/>
              <a:t>Prestigio</a:t>
            </a:r>
            <a:endParaRPr lang="en-US" sz="2000" dirty="0"/>
          </a:p>
          <a:p>
            <a:pPr lvl="1"/>
            <a:r>
              <a:rPr lang="en-US" sz="2000" dirty="0"/>
              <a:t>Toyota: </a:t>
            </a:r>
            <a:r>
              <a:rPr lang="en-US" sz="2000" dirty="0" err="1"/>
              <a:t>Durabilidad</a:t>
            </a:r>
            <a:r>
              <a:rPr lang="en-US" sz="2000" dirty="0"/>
              <a:t>/</a:t>
            </a:r>
            <a:r>
              <a:rPr lang="en-US" sz="2000" dirty="0" err="1"/>
              <a:t>Economía</a:t>
            </a:r>
            <a:endParaRPr lang="en-US" sz="2000" dirty="0"/>
          </a:p>
          <a:p>
            <a:pPr lvl="1"/>
            <a:r>
              <a:rPr lang="en-US" sz="2000" dirty="0"/>
              <a:t>BMW: </a:t>
            </a:r>
            <a:r>
              <a:rPr lang="en-US" sz="2000" dirty="0" err="1"/>
              <a:t>Prestigio</a:t>
            </a:r>
            <a:r>
              <a:rPr lang="en-US" sz="2000" dirty="0"/>
              <a:t>/</a:t>
            </a:r>
            <a:r>
              <a:rPr lang="en-US" sz="2000" dirty="0" err="1"/>
              <a:t>Conducción</a:t>
            </a:r>
            <a:endParaRPr lang="en-US" sz="2000" dirty="0"/>
          </a:p>
          <a:p>
            <a:pPr lvl="1"/>
            <a:r>
              <a:rPr lang="en-US" sz="2000" dirty="0"/>
              <a:t>Mercedes: </a:t>
            </a:r>
            <a:r>
              <a:rPr lang="en-US" sz="2000" dirty="0" err="1"/>
              <a:t>Prestigio</a:t>
            </a:r>
            <a:r>
              <a:rPr lang="en-US" sz="2000" dirty="0"/>
              <a:t>/</a:t>
            </a:r>
            <a:r>
              <a:rPr lang="en-US" sz="2000" dirty="0" err="1"/>
              <a:t>Ingeniería</a:t>
            </a:r>
            <a:endParaRPr lang="en-US" sz="2000" dirty="0"/>
          </a:p>
          <a:p>
            <a:pPr lvl="1"/>
            <a:r>
              <a:rPr lang="en-US" sz="2000" dirty="0"/>
              <a:t>Honda: </a:t>
            </a:r>
            <a:r>
              <a:rPr lang="en-US" sz="2000" dirty="0" err="1"/>
              <a:t>Estabilidad</a:t>
            </a:r>
            <a:r>
              <a:rPr lang="en-US" sz="2000" dirty="0"/>
              <a:t>/</a:t>
            </a:r>
            <a:r>
              <a:rPr lang="en-US" sz="2000" dirty="0" err="1"/>
              <a:t>Diseño</a:t>
            </a:r>
            <a:endParaRPr lang="en-US" sz="2000" dirty="0"/>
          </a:p>
          <a:p>
            <a:pPr lvl="1"/>
            <a:r>
              <a:rPr lang="en-US" sz="2000" dirty="0"/>
              <a:t>Hyundai: </a:t>
            </a:r>
            <a:r>
              <a:rPr lang="en-US" sz="2000" dirty="0" err="1"/>
              <a:t>Precio</a:t>
            </a:r>
            <a:r>
              <a:rPr lang="en-US" sz="2000" dirty="0"/>
              <a:t>/</a:t>
            </a:r>
            <a:r>
              <a:rPr lang="en-US" sz="2000" dirty="0" err="1"/>
              <a:t>Diseño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6" name="Picture 2" descr="http://www.todoautos.com.pe/portal/images/stories/hilu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763851" cy="30660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Un atributo diferenciador conforme a la Biblia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/>
          </a:p>
          <a:p>
            <a:r>
              <a:rPr lang="es-SV" dirty="0"/>
              <a:t>“En esto </a:t>
            </a:r>
            <a:r>
              <a:rPr lang="es-SV" b="1" i="1" dirty="0"/>
              <a:t>conocerán todos </a:t>
            </a:r>
            <a:r>
              <a:rPr lang="es-SV" dirty="0"/>
              <a:t>que sois mis discípulos, </a:t>
            </a:r>
            <a:r>
              <a:rPr lang="es-SV" b="1" i="1" dirty="0"/>
              <a:t>si tuviereis amor</a:t>
            </a:r>
            <a:r>
              <a:rPr lang="es-SV" dirty="0"/>
              <a:t> los unos con los otros”.</a:t>
            </a:r>
          </a:p>
          <a:p>
            <a:pPr lvl="1"/>
            <a:r>
              <a:rPr lang="es-SV" dirty="0"/>
              <a:t>Juan 13:35</a:t>
            </a:r>
          </a:p>
          <a:p>
            <a:pPr lvl="1"/>
            <a:endParaRPr lang="es-SV" dirty="0"/>
          </a:p>
          <a:p>
            <a:r>
              <a:rPr lang="es-SV" dirty="0"/>
              <a:t>“Rabí, sabemos que has venido de Dios como maestro; porque</a:t>
            </a:r>
            <a:r>
              <a:rPr lang="es-SV" b="1" i="1" dirty="0"/>
              <a:t> nadie puede hacer estas señales</a:t>
            </a:r>
            <a:r>
              <a:rPr lang="es-SV" dirty="0"/>
              <a:t> que tú haces, si no está Dios con él.”</a:t>
            </a:r>
          </a:p>
          <a:p>
            <a:pPr lvl="1"/>
            <a:r>
              <a:rPr lang="es-SV" dirty="0"/>
              <a:t>Juan 3:2</a:t>
            </a:r>
          </a:p>
        </p:txBody>
      </p:sp>
    </p:spTree>
    <p:extLst>
      <p:ext uri="{BB962C8B-B14F-4D97-AF65-F5344CB8AC3E}">
        <p14:creationId xmlns:p14="http://schemas.microsoft.com/office/powerpoint/2010/main" val="234453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¿CÓMO SE DIFERENCIAN?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32841"/>
            <a:ext cx="2724150" cy="43513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AGUA EVIAN</a:t>
            </a:r>
          </a:p>
          <a:p>
            <a:r>
              <a:rPr lang="en-US" dirty="0"/>
              <a:t>SPLENDA</a:t>
            </a:r>
          </a:p>
          <a:p>
            <a:r>
              <a:rPr lang="en-US" b="1" dirty="0"/>
              <a:t>WENDY’S</a:t>
            </a:r>
          </a:p>
          <a:p>
            <a:r>
              <a:rPr lang="en-US" dirty="0"/>
              <a:t>ZARA</a:t>
            </a:r>
          </a:p>
          <a:p>
            <a:r>
              <a:rPr lang="en-US" b="1" dirty="0"/>
              <a:t>CASTROL</a:t>
            </a:r>
          </a:p>
          <a:p>
            <a:r>
              <a:rPr lang="en-US" dirty="0"/>
              <a:t>STARBUCKS</a:t>
            </a:r>
          </a:p>
          <a:p>
            <a:r>
              <a:rPr lang="en-US" b="1" dirty="0"/>
              <a:t>TOYOTA</a:t>
            </a:r>
          </a:p>
          <a:p>
            <a:r>
              <a:rPr lang="en-US" dirty="0"/>
              <a:t>PRICESMART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832841"/>
            <a:ext cx="2762250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CRISTAL</a:t>
            </a:r>
          </a:p>
          <a:p>
            <a:r>
              <a:rPr lang="en-US" dirty="0"/>
              <a:t>NEVELLA</a:t>
            </a:r>
          </a:p>
          <a:p>
            <a:r>
              <a:rPr lang="en-US" b="1" dirty="0"/>
              <a:t>BURGUER KING</a:t>
            </a:r>
          </a:p>
          <a:p>
            <a:r>
              <a:rPr lang="en-US" dirty="0"/>
              <a:t>FOREVER 21</a:t>
            </a:r>
          </a:p>
          <a:p>
            <a:r>
              <a:rPr lang="en-US" b="1" dirty="0"/>
              <a:t>PENZOIL</a:t>
            </a:r>
          </a:p>
          <a:p>
            <a:r>
              <a:rPr lang="en-US" dirty="0"/>
              <a:t>COFFE CUP</a:t>
            </a:r>
          </a:p>
          <a:p>
            <a:r>
              <a:rPr lang="en-US" b="1" dirty="0"/>
              <a:t>NISSAN</a:t>
            </a:r>
          </a:p>
          <a:p>
            <a:r>
              <a:rPr lang="en-US" dirty="0"/>
              <a:t>WALMART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20574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30480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14800" y="41148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00945" y="51054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 diferenciación </a:t>
            </a:r>
            <a:r>
              <a:rPr lang="es-SV" dirty="0" smtClean="0"/>
              <a:t>desde la perspectiva </a:t>
            </a:r>
            <a:r>
              <a:rPr lang="es-SV" dirty="0"/>
              <a:t>de Jesús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28650" y="2286000"/>
            <a:ext cx="7886700" cy="4351338"/>
          </a:xfrm>
        </p:spPr>
        <p:txBody>
          <a:bodyPr>
            <a:normAutofit/>
          </a:bodyPr>
          <a:lstStyle/>
          <a:p>
            <a:r>
              <a:rPr lang="es-SV" dirty="0"/>
              <a:t>“Pero a vosotros los que oís, os digo: </a:t>
            </a:r>
            <a:r>
              <a:rPr lang="es-SV" b="1" i="1" dirty="0"/>
              <a:t>Amad a vuestros enemigos</a:t>
            </a:r>
            <a:r>
              <a:rPr lang="es-SV" dirty="0"/>
              <a:t>, haced bien a los que os aborrecen; </a:t>
            </a:r>
            <a:r>
              <a:rPr lang="es-SV" b="1" i="1" dirty="0"/>
              <a:t>bendecid a los que os maldicen</a:t>
            </a:r>
            <a:r>
              <a:rPr lang="es-SV" dirty="0"/>
              <a:t>, y orad por los que os calumnian. Porque </a:t>
            </a:r>
            <a:r>
              <a:rPr lang="es-SV" b="1" i="1" dirty="0"/>
              <a:t>si amáis a los que os aman, ¿qué mérito tenéis? </a:t>
            </a:r>
            <a:r>
              <a:rPr lang="es-SV" dirty="0"/>
              <a:t>Porque también los pecadores aman a los que los aman. </a:t>
            </a:r>
            <a:r>
              <a:rPr lang="es-SV" b="1" i="1" dirty="0"/>
              <a:t>Y si hacéis bien a los que os hacen bien, ¿qué mérito tenéis? </a:t>
            </a:r>
            <a:r>
              <a:rPr lang="es-SV" dirty="0"/>
              <a:t>Porque también los pecadores hacen lo mismo.”</a:t>
            </a:r>
          </a:p>
          <a:p>
            <a:pPr lvl="1"/>
            <a:r>
              <a:rPr lang="es-SV" dirty="0"/>
              <a:t>Lucas 6:27-28, 32-33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4566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Diferenciación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5625"/>
            <a:ext cx="3886200" cy="4351338"/>
          </a:xfrm>
        </p:spPr>
        <p:txBody>
          <a:bodyPr>
            <a:normAutofit/>
          </a:bodyPr>
          <a:lstStyle/>
          <a:p>
            <a:r>
              <a:rPr lang="en-US" dirty="0" err="1"/>
              <a:t>Imagen</a:t>
            </a:r>
            <a:r>
              <a:rPr lang="en-US" dirty="0"/>
              <a:t> / </a:t>
            </a:r>
            <a:r>
              <a:rPr lang="en-US" dirty="0" err="1"/>
              <a:t>Prestigio</a:t>
            </a:r>
            <a:endParaRPr lang="en-US" dirty="0"/>
          </a:p>
          <a:p>
            <a:r>
              <a:rPr lang="en-US" dirty="0" err="1"/>
              <a:t>Servicio</a:t>
            </a:r>
            <a:r>
              <a:rPr lang="en-US" dirty="0"/>
              <a:t> al </a:t>
            </a:r>
            <a:r>
              <a:rPr lang="en-US" dirty="0" err="1"/>
              <a:t>Cliente</a:t>
            </a:r>
            <a:endParaRPr lang="en-US" dirty="0"/>
          </a:p>
          <a:p>
            <a:r>
              <a:rPr lang="en-US" dirty="0" err="1"/>
              <a:t>Especialización</a:t>
            </a:r>
            <a:r>
              <a:rPr lang="en-US" dirty="0"/>
              <a:t> / </a:t>
            </a:r>
            <a:r>
              <a:rPr lang="en-US" dirty="0" err="1"/>
              <a:t>Formato</a:t>
            </a:r>
            <a:endParaRPr lang="en-US" dirty="0"/>
          </a:p>
          <a:p>
            <a:r>
              <a:rPr lang="en-US" dirty="0"/>
              <a:t>Canal de </a:t>
            </a:r>
            <a:r>
              <a:rPr lang="en-US" dirty="0" err="1"/>
              <a:t>Distribución</a:t>
            </a:r>
            <a:endParaRPr lang="en-US" dirty="0"/>
          </a:p>
          <a:p>
            <a:r>
              <a:rPr lang="en-US" dirty="0" err="1"/>
              <a:t>Conveniencia</a:t>
            </a:r>
            <a:endParaRPr lang="en-US" dirty="0"/>
          </a:p>
          <a:p>
            <a:r>
              <a:rPr lang="en-US" dirty="0" err="1"/>
              <a:t>Ubicación</a:t>
            </a:r>
            <a:endParaRPr lang="en-US" dirty="0"/>
          </a:p>
          <a:p>
            <a:r>
              <a:rPr lang="en-US" dirty="0" err="1"/>
              <a:t>Producto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 de </a:t>
            </a:r>
            <a:r>
              <a:rPr lang="en-US" dirty="0" err="1"/>
              <a:t>Entrega</a:t>
            </a:r>
            <a:endParaRPr lang="en-US" dirty="0"/>
          </a:p>
          <a:p>
            <a:r>
              <a:rPr lang="en-US" dirty="0" err="1"/>
              <a:t>Exclusividad</a:t>
            </a:r>
            <a:endParaRPr lang="en-US" dirty="0"/>
          </a:p>
          <a:p>
            <a:r>
              <a:rPr lang="en-US" dirty="0" err="1"/>
              <a:t>Calidad</a:t>
            </a:r>
            <a:endParaRPr lang="en-US" dirty="0"/>
          </a:p>
          <a:p>
            <a:r>
              <a:rPr lang="en-US" dirty="0" err="1"/>
              <a:t>Geográfico</a:t>
            </a:r>
            <a:endParaRPr lang="en-US" dirty="0"/>
          </a:p>
          <a:p>
            <a:r>
              <a:rPr lang="en-US" dirty="0" err="1"/>
              <a:t>Desempeño</a:t>
            </a:r>
            <a:r>
              <a:rPr lang="en-US" dirty="0"/>
              <a:t> </a:t>
            </a:r>
          </a:p>
          <a:p>
            <a:r>
              <a:rPr lang="en-US" dirty="0" err="1"/>
              <a:t>Precios</a:t>
            </a:r>
            <a:endParaRPr lang="en-US" dirty="0"/>
          </a:p>
          <a:p>
            <a:r>
              <a:rPr lang="en-US" dirty="0" err="1"/>
              <a:t>Estilo</a:t>
            </a:r>
            <a:r>
              <a:rPr lang="en-US" dirty="0"/>
              <a:t> de Vida</a:t>
            </a:r>
          </a:p>
          <a:p>
            <a:r>
              <a:rPr lang="en-US" dirty="0" err="1"/>
              <a:t>Innovación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Necesidad</a:t>
            </a:r>
            <a:r>
              <a:rPr lang="en-US" dirty="0"/>
              <a:t> de la </a:t>
            </a:r>
            <a:r>
              <a:rPr lang="en-US" dirty="0" err="1"/>
              <a:t>Diferenciación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199"/>
            <a:ext cx="3886200" cy="4195763"/>
          </a:xfrm>
        </p:spPr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b="1" i="1" dirty="0" err="1"/>
              <a:t>oferta</a:t>
            </a:r>
            <a:r>
              <a:rPr lang="en-US" dirty="0"/>
              <a:t> de </a:t>
            </a:r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b="1" i="1" dirty="0" err="1"/>
              <a:t>supera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gran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b="1" i="1" dirty="0"/>
              <a:t>la </a:t>
            </a:r>
            <a:r>
              <a:rPr lang="en-US" b="1" i="1" dirty="0" err="1"/>
              <a:t>demanda</a:t>
            </a:r>
            <a:r>
              <a:rPr lang="en-US" b="1" i="1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mayoría</a:t>
            </a:r>
            <a:r>
              <a:rPr lang="en-US" dirty="0"/>
              <a:t> de </a:t>
            </a:r>
            <a:r>
              <a:rPr lang="en-US" dirty="0" err="1"/>
              <a:t>sectores</a:t>
            </a:r>
            <a:r>
              <a:rPr lang="en-US" dirty="0"/>
              <a:t> y </a:t>
            </a:r>
            <a:r>
              <a:rPr lang="en-US" dirty="0" err="1"/>
              <a:t>categorías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Estamos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Mercado </a:t>
            </a:r>
            <a:r>
              <a:rPr lang="en-US" dirty="0" err="1"/>
              <a:t>Hiper</a:t>
            </a:r>
            <a:r>
              <a:rPr lang="en-US" dirty="0"/>
              <a:t> </a:t>
            </a:r>
            <a:r>
              <a:rPr lang="en-US" dirty="0" err="1"/>
              <a:t>Competitivo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" dirty="0"/>
              <a:t>.</a:t>
            </a:r>
          </a:p>
        </p:txBody>
      </p:sp>
      <p:pic>
        <p:nvPicPr>
          <p:cNvPr id="1026" name="Picture 2" descr="http://blog.fil3ub.net/wp-content/uploads/2016/01/Packaging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3660775" cy="24417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Lo mejor es combinar</a:t>
            </a:r>
          </a:p>
        </p:txBody>
      </p:sp>
      <p:pic>
        <p:nvPicPr>
          <p:cNvPr id="20482" name="Picture 2" descr="http://advenio.es/wp-content/uploads/2010/11/Propuestadevalor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301897"/>
            <a:ext cx="3886200" cy="33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29150" y="2301897"/>
            <a:ext cx="3886200" cy="4351338"/>
          </a:xfrm>
        </p:spPr>
        <p:txBody>
          <a:bodyPr/>
          <a:lstStyle/>
          <a:p>
            <a:r>
              <a:rPr lang="es-SV" dirty="0"/>
              <a:t>Sustentar la diferenciación en la combinación de varios atributos relevantes y sostenibles en el tiempo.</a:t>
            </a:r>
          </a:p>
          <a:p>
            <a:r>
              <a:rPr lang="es-SV" dirty="0"/>
              <a:t>El todo sea mayor que la suma de sus partes</a:t>
            </a:r>
          </a:p>
        </p:txBody>
      </p:sp>
    </p:spTree>
    <p:extLst>
      <p:ext uri="{BB962C8B-B14F-4D97-AF65-F5344CB8AC3E}">
        <p14:creationId xmlns:p14="http://schemas.microsoft.com/office/powerpoint/2010/main" val="1717357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Prestigio</a:t>
            </a:r>
            <a:r>
              <a:rPr lang="en-US" dirty="0"/>
              <a:t> / Imagen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relacionado</a:t>
            </a:r>
            <a:r>
              <a:rPr lang="en-US" dirty="0"/>
              <a:t> con el </a:t>
            </a:r>
            <a:r>
              <a:rPr lang="en-US" b="1" i="1" dirty="0" err="1"/>
              <a:t>aspecto</a:t>
            </a:r>
            <a:r>
              <a:rPr lang="en-US" b="1" i="1" dirty="0"/>
              <a:t> </a:t>
            </a:r>
            <a:r>
              <a:rPr lang="en-US" b="1" i="1" dirty="0" err="1"/>
              <a:t>emocional</a:t>
            </a:r>
            <a:r>
              <a:rPr lang="en-US" b="1" i="1" dirty="0"/>
              <a:t> </a:t>
            </a:r>
            <a:r>
              <a:rPr lang="en-US" dirty="0"/>
              <a:t>de la </a:t>
            </a:r>
            <a:r>
              <a:rPr lang="en-US" dirty="0" err="1"/>
              <a:t>compra</a:t>
            </a:r>
            <a:r>
              <a:rPr lang="en-US" dirty="0"/>
              <a:t>.</a:t>
            </a:r>
          </a:p>
          <a:p>
            <a:r>
              <a:rPr lang="en-US" dirty="0"/>
              <a:t>Se </a:t>
            </a:r>
            <a:r>
              <a:rPr lang="en-US" dirty="0" err="1"/>
              <a:t>requiere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i="1" dirty="0" err="1"/>
              <a:t>estrategia</a:t>
            </a:r>
            <a:r>
              <a:rPr lang="en-US" b="1" i="1" dirty="0"/>
              <a:t> integral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abarque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el </a:t>
            </a:r>
            <a:r>
              <a:rPr lang="en-US" dirty="0" err="1"/>
              <a:t>proceso</a:t>
            </a:r>
            <a:r>
              <a:rPr lang="en-US" dirty="0"/>
              <a:t> de la </a:t>
            </a:r>
            <a:r>
              <a:rPr lang="en-US" dirty="0" err="1"/>
              <a:t>entrega</a:t>
            </a:r>
            <a:r>
              <a:rPr lang="en-US" dirty="0"/>
              <a:t> de valor. </a:t>
            </a:r>
          </a:p>
        </p:txBody>
      </p:sp>
      <p:sp>
        <p:nvSpPr>
          <p:cNvPr id="1040" name="AutoShape 16" descr="data:image/jpeg;base64,/9j/4AAQSkZJRgABAQAAAQABAAD/2wCEAAkGBhQSERQUEhQUFRUUFhcXFhgXFhUYFRcYFRcXFBUUFRQXHCYfFxkkGRQVHy8gIycpLCwsFR4xNTAqNSYrLCkBCQoKDgwOGg8PGiwkHyQpLCwpKSwsKSkpLCwsKSwpLCwsLCksLCwsLCksLCwpLCwpLCksKSwpLCksLCkpLCksLP/AABEIALkBEAMBIgACEQEDEQH/xAAcAAACAgMBAQAAAAAAAAAAAAAEBQMGAAIHAQj/xABIEAACAAMFAwkECAQEBAcAAAABAgADEQQFEiExQVFxBhMiYYGRobHBIzLR8AdCUnJzgrLhFDNDYiSSovE0Y8LTFRYXRFOzw//EABoBAAIDAQEAAAAAAAAAAAAAAAMEAQIFAAb/xAAuEQACAgEDAgMHBQEBAAAAAAAAAQIRAxIhMQRBIlFhEzJxgZHB8AUUsdHhoUL/2gAMAwEAAhEDEQA/AKuixPLWNEETDLXKMtjxuoiQCAJ99SU95xwFWPhAJ5WqWCy5bGppViAO4ViVCT7EakPwIlQQga9Zh3KOoeprAtqYtkzkg72PlFtJWx+15SpajHMRctCwr3DOALRyxkL7uN+C0He1Iptqs2FiFzHVEFN8GWNA3Nloncu2PuSlHWxJ8BSApvKu0N9en3QB46wkQQRZ7E8xsMtGZjsUFj3CCaYoFKdK2zedeLsasS3Ek+cQNNJgxbhn86kkypgmTCAispUtU0FMVK57Yf2nkFPs0h588ykVKdEuMbNUDAi06TZ1pXQGOtIG80FJRb3fC8yrSsVcqwYt1GaCcw3zrFl5E2eTapjS3co9KooWuMCpbpUotBTXWsWa8bDZLK00fw9oncxzPPTMctJac+EKbcTe+Pqjs1irk0Bn1cIzeNJtpX2+7RyO0WRpZowp5d8NeTVkd56AK7AGvRBPDTSLxeF82eyXnMs7yZPNVle0w1aWzSZdcySMOMknaCSeqLnfF5/wkqdbCxdFky5UuQEXmxMLMVZmUVwVOImo1IqarFJNzhTXIH9/OGdY1Gm0nG3z5r0rl7/U5zftg9qqT1cdHGoIIqGJGLPUVBHEGLdyE5Afw86RNtMqVNlWlSssEhsDMpmIzKRQ1RW30rHLrRyjnTppmz5jzXIpVjWgqSANygk5DIVjsn0P2z+Js3NuxLWWcsyXU1orqylR1e93xmzxSxrSnseh9rqhqfPcfXakwSrGiKET+MmrgIBwypZnFUr1BaV4RUPpGu+yzLJPtk8FLS855cmlaOJL80KLtGBaljt7BHXUsqilBozMOLFif1GOGfTleA5+TZ092RLqR/dMOInjQKe2Ox42pL8/O4KOTU3X5+bHKJkRGN5kRmNuPApLkwx5GRkWKmRkZHkcQZGRkZEnHkZGRkccZHkexkcceR6qVjIwGOOLE18z30IXgAPE5xoZcxz0nPfWBZUiYdNOMTGUUFS0ApLgJZpNu8g65bzGKQhGE1I2/CBmtROprHgm9UTTJTGku2u31o6jyG+jlGAm2xHxh0pKdegyOOixO3Op1yw0Oscjss7Max9PchbYZ9hkTWJZigViTU1lswqeuMzrHK1FbJjCemGoovLT6NrObM06zhbM8pHmuGYlXWrYVzPRPQNOIHWKTyE5MWe2Flnc7jVlyXCEwNlXF72KtctKUjpH04XgJdilyhkZ0wV+7KBP6mWKP9E46c9jp7MVOQ1ckV7onp9UYO3wZP6tllDpXOLp2u9cyS5N7Dctin2a1OlmaSspZmGY01nYmWpbGDkNQBShGdNYmtc//wAJu2W0mi2i0MAXKqxXo43IxVGVVUZfWJ1gi5rTPvCy2yz2hKTV6NAgl4WpilYlUDDSYu3ZrAd4zZN42VJDz5Ui0WWZRucdAtVHNTcJLAMpwhgVJ92h1rDEXu7Zjwc/a1ktxU5Wt5V4Vp821y+NpEt72g2u4+enGs2WQytQA4hOEliKaYlOYG0A7BGn0t/8JZB/zH8JaD1hff8Ayhsgl2ewS5rNZ0IM+dLUMTgBKrLB97pksxGWeVaZz8oeXV3WgIJkm0zhKLFRVJS1YKDUh2J90bIKrJwYM8MmOeh0tbrbZSey3a/wH5E8nXstus5mFTz9lacuEk0ViVAaoGfROlYfcr7/AJc1rZYMBE2Y9lVSikmYPYzJjzWrQFVFBloBuis2r6UazRMlWSUCspZUvnGd2RVZ2IBTBkcYyp9WAbR9KVtauEyZddSklCTs96ZjMTUmuBj9rnlmeZqN6YpbvZq7ey9fMPsv0ehrzeQpf+GlMuKY20YUZlBAAJqxGWgjoV03g897VKey83ZpREgK1BVcC1SaAciVKuCNMQGq1jizcrLWcX+JnDGxZgsxkBY0qcKUGwQumTyxJYliTUliSSd5J1MTFTXIxm6KWfect9tLS3jXlvy/gWTljyZSxzBzc+XNR2bCqurTEVcNBNC5A9KgO3CTlD76JuVaWS1+2bDLmKUZjopyKseqopXrjnlY2WdSBzxalTNfFLTGnufUVp5cSpVXmzrIsoVpgnc7NbdhRQM++Pn3ljeT2u0zrRQ4XckDUhdFB4KAIQNOMMLmtlWwHaKQBYpYlru/z0Dw0N6eLE7RqYOvKx4G+coBMaEJKStCs4uLpmsZGxjaXJLEBQSTkAASTXQACL2UoijII/g2+zTjQecbS7vZjQYdK+8Dl+WsV1LzJ0S8gUxkFz7uKUxkCuej18VEbSbtxCuLLh+8drjVk+zldAMZDuTcIOrHsAixXFyJkTGAfGR96nkIXy9Xjxq2Gj005FCpGQVNkipppU04bIgpDSdi7VGkZSJqZaZ7/SkbKuWsdZKjbokmWogZEwOXJ1MY8YBEEHvOHfHqvHkeRxwRLnUjrH0e/SjJs1kNnnM8tg5ZXEvnBhalVwgghq1ocxnHIlMbBoWzYI5VTDRyUqLx9JPLsXhPUywwlSlwpipiapqzsBkKmmQ3CK5Y+VVqky+akz5ktKk0Q4czqcQ6XjCqsZgJiYYowjpKy8fY3nWhnLMzMxY1YsSSxO1idTxiOGFmuKa9KBc88z6CsWux/RRMYIXtMkY6e6ruVB2tksVn1OHH70i66fI+xQ6xlY6jeH0PypBUG0vMrrhlqnYtWasQDkLYZbe1mEKDpMmoh8AIC/1DD2t/Iuukm1ZzWseCLHyos9mSaFsoUoFzIZmBNT9Zjup3wrs0guwVQKn0FfSGoZdcbS+pSWDTywIJXSsSLZ3+ye6LFZrjca4eyp9ImnXS4FQCeyIeR+RKxR8xJKuCeyYxKYpUjEASKjUVHERGl2n6xpwUk9xp5x2Lkff82RYkkLJcUZmZ6yaEsxbRmrpQabIcWS9ZTgNa5ErFn0Qkpk41IBrGbLrpptUNrp41b/k4M93iuTMR1qFPcGMFWe5gQGBasdG5aWGyzsBs6S5GHFjwgVatKZA0FM++K/LsqKubZDbSJfVSlHYPDDhW7QnF3g1LqHO4ls+4iILROlIqUs0pWUkNixlidhKsxptGgiwyrykSyGxVIz0JGXZATJZ5rMyjGSSzdI1qTUkrWoz6ojHKd+JOvmRkWO/CyO4ppm4gsmzIBQYmIShatACddDls81l+zJqzcLpzZWlBlp9oMMmGWRBIiy3becuznHLlUZdCKBuxjoe2JbbfYtD4qAttxVx+OvYSIvF1PUolHVVZz+arbASeoGMk2WdsWZn1MK9R3iL9Jsbv7oEQWy7ZyiuEcMif3htZJJcCsoRlLZlUtV3zXw0lMtB9Zlr6UEMLFdLhVBoKDePSC5VuINHHgAR2HIwXIvOXUVYgb6HD+0UcpNUTSTv+iKTdjbx4/CGdldpWjgdnxMGNIlFMQoa6GtQfGEdvsiTDlQNvBBJpvXb5wLJhvloJDKLZnJ5B9Zz3fCNJPJsN7ilu0QPPtk2UpAbKuRGYB6jsPUYFsF/zpUzGGLbw2YMOQUmrsWm4p1Q4fkwV1QDi1fIwLMu8KaFQN2WvCGtp5VmYAVUdYNar874Da0tNBAz6gvjtiG/UlLvRVyIwLBE2zkfPVXSJBYtc/nGB5CsHFiKXZQdvcOH790EmxywPeJMHXPYRRsWRNKAnPTPxPhBUy6zsYjiAw+PjC85b1YeMNrB7H/DhaGXiY6E5iuytTpCq0S2JyU02UGUPVlzUGSqw6jTwPxjUzgxyDHeKMO/KKJuLb5+dhNKYjSxOfqn54wTJux9wHEj0hubGxFRiXiARG8oOozwsa7Fw5dh1iJZGEjFI8sNgmAg4wtNCK5RZ5E+ZVWe0sMOhUAU7orZvBh7yOO5x3mh7oks95q3u69WND4iE8mJz3Y1HNRYbfaVnHFMtE2YwyqWA7svKFk6wydqs3Wxc+sDPbN9e0A+OsRC102dxI84rDE48HPJZObuknRU7vjB9x3chnKpFAQ3uhdgJ3dUK2tVDQgg/3LDC4bfLScDMYKoDZ50qRQCkHhaasDPeLouCXNKH2j+b4CAb/sctJBKLRqgA1Y6nrO4GJjyksw+uTwV/hCflHfCzpOCQzK2INiKilADUUNd4hmWSNNbC0YStbMVpNm0pUkdTEHw9RGNZ21DsD1k5fmGndEdlt01KYpaTdc1bAerJq9e6GDTywzUAnY2vevxhJpLgbt9yKVZnbJsJO8EGvauRgmbcLgVBFd1c++AJljpmVI6x+/xjZXY0BmGn9xOXbX1i0ZR4aKuL5TILXd3207dD3iFUzk6oNVJ1qKmhHAj4RZTyeJXGJqg7OkSP82zxhRbDPl7EmdQIJPCmfeIutceHRHhe/JlhcquGfKaYK++je0AzyCuaTGJK/XFANDtkt1kT+mzUAB9pLeWQTqoLgYiNKiCLlnGbWsmYtNTkVHUSKEd0T26XKzJU13qB/tEPb8/ESn6AlmtsyVQg145g9sFzLynzfdXsCnzqRCorTNGI45d+o74Is3KF5WTICN4y7dx8IvCXays490gG3T3rSYOwqP2PcRANpRAMnAroG38dnbl1w5tV9c8KAS26iDi7AT5VhLbrKr5HokbtO0HMfOUEi1ZSSdANmWbLBAph1KNmrdajbxXOLCl1F5CzkwFSOkEcPgO56ZoaZ0YCm+F90XMWOFZq0JzUgntKmlD10BhlaeTRWpRjiIo1Cyhh9nXMdRJi899ykPDsCS2+rMUEHImnS7a+8IIst0Sa1cOVO1WNBxAz84yy2J16LS2psNRl2E07qQ4sMlF99RvrWvVmN8VjL1JkhLPl2cNVR2nF6mIJ1iaWcaVpqPnaId3jYJcwGgwnYQPMbYVLdk1VwidQcCQOsAnKJcr7kJUV6bOY7uNKGIsR+eMTzFyjQJB7EzEY7zBsi1uNCYjkSxDKzyRugM5INCLfB7LvN6dJQfA6RHPvbMFBvqGFQd0ET5YCnLYfIwoeZFFT3QxG7phYvSYfsjgojcW6YTr/AKV+EBJMguzsSYrLYZhFMJlT5tcmOfAekGyrtmvnVvLyiS75RJEWqwSjSM7P1LhwP4+nT5Ks1xzNpY9sAz7CynbF7timkVu3E1ziuLqZS5InhSEDyWrnXtjU2cxNaCaxCzmHk2C0jO4ZObAgEYRrXfB06y0NVCkbjXtziK5EoW4L6wzmQNzATj4qBHnKR/LA7z3kZxCs2mhpwb/paGKcnnZQ9QA2Y0r5VHfG/wD5bbaw8x3MDFactzrUdgA29tGanEUPwiO12RyuKXOl12hqMKdmY8IZLyZIGb0+7Ud40j2VycpmWB/LQ94IrBVHzBN+QjSeymhUNvMth+gmp74nQyXGjV60ZCOrMUJ74eTrlRhQheOE178URyOTqoa434VFO4xZYyHMSTJQXaaf3LUd+fgIMslpAyAQnqOfcf2hvMuhTqz96/CIjyckkglSSNMyPKkTGFPZkSna3Qqt1gmUqJakdRz7oUNOUGjhl4io7f8AaLnMuyWfeBP5m+MY13yjkUUjrFfOLezRCyOioG4JcxcWLCDoRp2g/tDa6bMEkquIPSvS1r0jt8OyHyWNAKBFAHUIFazgMQAAKmgAoO4RXJtFI5buyFRGGzE7DB0qVuEErIhZzoKoCSZZjGhs5h7MsuW2A5kjKJU7IcBQ8uInSDpzqNWXvEAT7Wn21/zCDJtg2kinzJeQiEJ89kEs+nCPbOPXyh2UqRnxVhF22IuQKHsFYeLcrqQuBiTwy4xLdQAC017d5ixSR0xiOWWpoP8AVSMjL1EtRoRgoiC2XBMEpmIA2ZsNtBu64p89OlT51MdhvZ0MhqUPSXQg5Aj7IJjkc+mM8fWDdJllNOy7itiOWkNrss9TAUkLD25guNR/cvmItmnSY7hh3LHcVws83DSgBzJGzLrFeyLtd/JA85TEClPsiteFfWIbqlBplfqhicyozy+0wBi12ZcL4sJH5WpxqFoe+MnHF5qbK9RmlCTUWVq2ckyJjLiXAR0TQVHZv+MLv/TYTQcc3m9aELWvXlSLXOtmKa6/Z1qWAFdNSB/tEaMaGlPylT/+sSo1LwgPbTcd2cRvq6eYnTJVcXNsVxU1ptpC3mos/KOYv8ROrrzjV41PHzhN0Ydx5HW48o7Ib2GRSvBfWCGSCbPLBrTqjx5cChK4WAyrxstV1XC7WeU1GoVB741nXSFyNe8D0hxye5U2VZMqW04KyIqsGDChAz6VKeMPEvSTM92ZKf8AMjeEIvqMkd239F/gu8ji/FD+SgTbMo2N3/tEXNr9k95+EW2/ZctczKQ12jEv6TSK01pWvRxrwao8gY6PWt92Mwxqa1JECSwdF8THos5Jpg849SWhOeI57WJ8yYsFz3en1Q2eZ0+EdLrK7sl41FW0Jku5vsiNZ1iK6hFrkMRAqdwqczF3S7V6/D4RubtXr7x8IF+9b7/yL+2xo55MlMDon+2sYZMwAGiAHIGjHP8AKDHQFutK5g95icXcn2fFvjF49Xq4+/8ARDz415nN1lTq5qCM9En7NdZdIDnI2M1BB3EZ+MdWFhT7A7an1ig8qJQFrmAAAdHIae4sM4MuqXy9SFljPZC2TLhnZLFi3wNZpcWa4rNUiLZp6UEWytnJ72LLNmribJ3Gp2MRFZtN9HEVwVoSM23Gm6LZymFLXaPxpv62il20e0/M3nGzgppX5CeS+US22cRQqhwkChZcOdMxQE7a7c+rSNJ+KgKIxBAqSv1toFCcuuDJc12AVQW0yGepoKDbmREYtLCoFdOqopntgmuXY6OODl4nsAN6RPZlziGlTE9mXPhWOlwJQ5Ra7olDChrnT5+svnDoTHr0STl2/wCh2MVuxZBeHGHdkUnYPzU/eMecd7ZouS8iS+7TMaSwatKg58622v1qeeyOcTV6Rjol6yaymFUGaCgpuc/9PiOulCnyukezyEO9OlGJMd2eShD24ErMTP6y+YhPKkmLDycspM1PvCK52tLNDEjpd3AADNqkn3VRtu7EG7obK7qRQDDl/TnK+pqRiV9lND+6WzpkPka/3FVPDF2Q0s0lh/TpvrLmKO1lVR4tGRi2SAZ/fZM0ybWpqpJ6RJZaigpnMQDWvfHqWjo9Miu2hsxHZVwY8m2VlBbCFpWuELltzL4T4mAploy1mH/KF/zFCPGDcOwHJy7lA1bROIp/Mf8AUdxI8TxMLAOsQ1vaSTNmHe7H/UYAWzmsMwktJprsWe7X97iPWJ5rCIbqk0x13jygiesCTqKF8nvsUNMGI57TEoPWIXFSXb7x8zBUtTCs4D8Q5EmHRiODEQ3s8o4VqSTQV7oX2V8odSR0V4DyEIZJMuySx2IuwUbSBFaXlRa5RKrOYCp0Cb/uxebkHtV4iOUWknEc9p374P0iU27BRSk3FryHrcsraf68zvHoIhblVbT/AO4nf5yPKFUqyzGFVVyN4UkZcIjmqymjVU7jUHujQ0naMfZL6B9p5S2pRVrTPA/FmehiI8obSVDfxM/C2ntZmfZir4QpvKZ0D2+RgMWr2aCuY27O6GMeBONmb1fUvDJKMV9CwTb0tGIKZ02raDnXOu+jZdsWG6HLS1LNiOdSWxHJiNa5xRZtsq4IOgz6+EXXkznZ5Z34v1NEyhpVi2Pqp5npkkvgP7KBvEWu42FRmIrFlWLNdBoRGfnYzJeBnIOVLf4y0/jTf1tFKt83pnqZvOLhypb/ABlp/Hm/raKTeOUxuJ+Meh6dXFfAQyukYJtdaHjDKVYJrqGWWxFNQjEEZ5nfoRUU0hSqHce4wfLvKcqhQ8wACgAZgKZ5U3Znvgs0/wDyDg13ICYIsZqePqaesCMYmsrUPd5g+kcxaPJYLFQkVGXZWg4kCsMpFtVDnlxB3jdUbPA74RWZv7W7KeZEHSrWF1X9LHwpGfKNsbbHNotCtLcivRKUz6mArUdfbSKZerjn5mEUGKgHAAekPrZbKpllVhsC6AnrJit2g1dzvY+ZhjHSiExXdm8lzFn5MTaTULVIqdDTPCaeNIrMlYsVwkh17fIwtn91mriRf7NMyU51pqKV27wcuEMrDMUVY6UzKrLBFSASKksSKwmspqFGEMaDICW7DrMqgenWrQwkc2wJYIVApUTMWdQAMLATV10LECh3Rmw2oXy7yY3m23Nh0lGKbphNMOHoqSNFxYga0NTupCt7Stf5qni0oN20tHpEM+TZ1zUICMVCShUFCFapIY0q2RocQzFI8R5h9xlb7k5T3KAh8RBJgoryOeW21Eu33ju3mB5c81HERtaMyTlqd8RyhmMhqPODpKjVLbdj1Dfe9BE06IbqFVY/3egieesB4ihTJ77LUfo4syy+cabMHRxtXBQZYjsj2y/RvKmKHSc+FhUVQV7qikWGfb7M8sI02SQyYWHOIMiAGGuUa3Zyisy+yDpLWWABVpeEjYFKuawWGOLyVNbCHt81bN2Ui/uTosk0JixhkxVpSmZFKVO6JZS5LwHkIL5b2xJs9TKdXAlgEqaiuJjSsCyxkOA/SIxetUY5ZKPFm108pSxRc+RndK+0EcumoCY6bYLSqNic0Hadh2COaTZZU9JSOIIPjBOjT3ZMZVNr0X3OrfRlYx/Bq1KjFNHe4HpFH+kaSBeE2u6Xpp/LWGPJPkjMtEpZiT2l1L5BSaYWK6hhFc5WWF5FqeW7mYy4ekdTVQw2nYaRqt3Cq78iWGKWeT1Xzt8yv3kgwfO4whD6DwhzebdHv8jCHHnD3TrwCf6jvNBiMSwpmeMdF5Kqf4aVXcf1NCy22YWZJDSnBJlqGphNaoKkCmhG/f3ObheshDTaRrTaYBlyKUdimLC8ct/IsFlGcWS6UzEVi73IdeojbUdxMWa5pxeZVq6HTIdwNIzcqTQ1NtRfwOL8qv8AjLT+PN/W0VK+5JE5sj9U6b0U+sXXlig/irQQP60z9bRVLzvQiaQGYAYRkcslUekehw2oKvJCE6fIJZr5nIQRMc02FnK6U0r80hlI5R2hvdVTns5zVvz9XhCOUwDA9cdC5IyikjnA5AJqQZasKCoAqzDI6nMbO2+VqKuiMUXLaygtrG8tqRGdfnrjZYsxWIzszce6DpbabO30ELrM3zWDJbfNPjlCckMWS26bRRQ79gGwd8J+ezPE+cH3g+Q7dp6uyFSCCQXhGcQfIn9UWC5bQMQy3+UVqUId3TTEO2FM6WlmniZepUyqjooyilcSno5f/JLqU/MBxg0yWdA2AuN+JLQB+YETAPzHhC2z6Ag0wgdJcymWj83SYg66kdUEFtGYqCdHqFDfdtUkAE9TrCCQtN7mSrOMYMvBiU6B1qKin8uelfGPbUVB9rKVTvKtJP8AmQvLPhHtomk0Ewqa6LaFAJ+5aEyYdcQzkKKaGbKFDkfayTwYeoiSEU+ZhjWUq4hntHnApU7vER5LU4hltHnDGnY0C7XSBgNPtHyEbWmIrh/lfmb0iS2HKA9qFZ++ypS7wz12mDJVvrCmRL6xB8hBXWOyRih+KHVmteUNbPf8ljhWYpZTQgVqDpSlN4PdCqxKKRTLs5QS7NaJzTLOs+sx6B2oB0mB6OEhtdulIWwdJHqHLnbyr7gOqzvElXc6FfttxyiiEAsBrUdEnZltAI4NFTvCecQUf01VTr71Mb0r/c7d0bzvpGlEjDYrMi0zUyZMypzzrRDu7oPlcvLsIAawU3lUQHswuKQ/DpZYo0ov/gjHq3qt0XDkTy0l2eyy5cyTPJGM41lllNZhbIgdnZFN5aXws+2zZssMEbBQMKEYUVTUHTMQwkcvLqC0WTPlkaYXnLnsBKTDl3wLZuUF1z5rNaBMSoGfPz3NRlTpSq952Rep1Ti/oUhljCbmlu/Uqt6TvZ9/kYHuS6Jsw85LQuFIxUKDCCcNekRnn2DOOhS7FcrnK2OBuMxR1asgiK08nbsCuUt3RbCCq81Ncio3EMc88qU64vDLpjpp/RlcslknrYrv2zGUJYIIYDpA0ZVIJFFIyIoBoYc3A/sE4nzMeSOTsmdLWlo6KLRayWWq1OFmLNSp6qw5sl2S7PKALq4ANCF+0KjKtFIzzzy2QtKcWqCLfc3sbdIRZeTbdLsit2N1rlU6ZZZ0BLEN+2yLDyacc5QbjCmbj6Ez9x/A5Lywb/E2j8aZ+toolvasxuPwi58rZn+Jn/jzP1tFItR6TcTHpsPur4GZkNAYvV1XwTZ5aItRRVemq0ND2EZgnLPeIQLyRmuQJLS52Iy1XCSuIzU5xaCaFoKVzNBurDG5bJMWWRN51VBYIeaR0IU1mYGZTWjVJYGgzG2K5VHIi+FyxyvzKyT6xsp+e6ND8Y2XX56ouxSIxkNBS9/j+wgSziClhZhrNLc2levbASKN8EXhs009TASRZLYcwsPlSxvh1dEnpDPYYr8oQ3uuuIcOuFM68LNLGy6rlQ6bFJai8FmjOU3Ueid0EI+E6lWOvuy3P3lb2U4deRMBo1MwcJoAa5o24TAfd46dcESz9VaIdsp85bdaE6dlO2E0hVsnApUAEbSJYwni1meqsOtcoGdOi5l0PRNTKJlsMvry9D3CPcvdHszWvNvnLJ3o31T1ih64ht03JsQIcK2po+QOj6OOo59Zi1ELkqJlHdGol5iNzazHq2rqgu5o2W7k4vsB95vOJbeOieBiPk81bOp62/UY3vE9BuB8oBIWl7zOfSZkHWaZnAMplyiVLUAdIPONjsZFnsDVHdHNLWfaP99v1GLfZLzYmi57dQNIps1qkneT4mC9BicJTb9DM/UpJqPzNS0a4oyMjWMezZHjd5tTEUYIiidW1EoaMBzHZGuKPZWo4jziKOsezJhU5O43AE0HjBBv60EUNonEDYXYjuJMB2yaAcyI0DCmnj4wNwT5QdSa7jmw8qrUjDDOrUhTVEb3iPtL1aw25N8p57Wli85zgDmiqqA4a5EIFyNIq9gWs2UN82WO9osXI5UDz2cqoImKpYgAsxIVVrqTXQZwh1kYqEtu33GcDbe4lve0Fp0wk1rMc97E+sIFlhnNdKnTj1w5vT+dN/Ef9ZivzGzPE+caeNeFfASyPdlxF+SMeMS3Q84r9HCCMCYVGRH1s+0xvYL9KIAJ87Lnag+77XWXQGolGtWXQkAxSKx6HPXA/wBtFcNkrOyavrG6nPt+EQholl69sXYBDKzwUvzu7d8C2aaBrB8vCRkYUk6DKNgdtWpHD1MCLLgm8DRtdnqYESad8XV0N4qonVIa3WpxdkK5c8w3um0dL53wvmvSx/HyW1G4ggV3mh1ZftKdqd0TLpQAMDnzZOR/ukt6d4iAHeKUzy1FdJi+FR2xMqbCAa50Gjf3yzsbq2+SYu0ZzhwkD2iDVG99OHV1jKB7S3sXwnGgRui3vJlqD8iJ2OjEkgaTB76ncwge8ACjFqAlTRl91st2wxJC5KlTj3xsnbExkiPOY64K2PplvuAD+HTL7X6mje9spT0+w3kY1uMUkS+B/UY8vh6Sn+43lAJCz5ZzSVJmN1QXKuuvvMT4xi2g9ZiRJhh2Updtgat8sMstiRfdrXSphRfVhQsOawUoa0O2vzpDOWTvhIUPyIrgT1OVg+oaUUqA2sT/AGSeGflGjSGGqkdhhhhp/vEqzD80h32jEKQnpHpWHSgHXxqY0eSh+qviIn2vodpQnwRJJHSHEeYhk1jQ6DuY+tY1S7xUUJ1B2b+yLLKmRoRDejdPsEPeTy9Nvw5Y71HwhParKWYkEf7Q+uOXRpnUJY7lispJqiyW4Rbk9vZeucv60gu9RUSzutErxb94gtq+3sv4y/qSCLevQQ/86Sf9YHrCsuUMLgrF4NWdM/Ef9RhE2p4nzhza29o5/vb9RhKT5xoQ4QpPk8pHlI9ArGFouDCZNnDCoO7xNPOCpN3MTQZ57M9rfA90DWXZ+X9cM7n/AJy/f/70CnaTYSMU2kGWe4XOtBxhjIuRB7zV4fEwc0CTdsI6nIZWOMTS3T5EtWQKuIqaCmJswRXTLjlFbFnG0EQdYP5Uz7z+QiOXpFl4bRCk+xCkgb4Ms8lh7rEcPUGNLNqYPXSKzYWOWQ8uu+sKgTVLsK9IBRkfq03cTDFL1kEUIcCtR0TkeogmkIbFpE83ZwhGUE2GWbs0PRbJJNRNAOhqDn94EAGEV4XmMMxVRgDUbGXcGB2CITA9o29sTGNMOqkrQtMyPUm50rGxjwww+AilZarsvNVkoKrUDa2epOgEBXze+JWVTWoINBQU21Jz8oUj3RE7e52QNx7ikpvU0Lll12QRLkn5EbWeCJuyOlLsSjJa9Q7IVmUd1O2HMnXshXM9PWOxPdgs/YHaTT108M4jMn5pE0vbGk6GkxWjQycojMoxJL0iVNsTZ1ApQjSneI8lk1Fd8SzdI0T3ovFkEUyYaniYslzrnM+8B3KIrDbeJ9YtN0/1PxD+kRMu5MSW3fzrN+MPQ+kEW4ey4PKPdMSBrd/Ns34o8oKtX8o8U/8AsSAS7fncNEpk1ukeJ84UB4atqeMJ40ooTk9yQPHkaRkWopZ//9k="/>
          <p:cNvSpPr>
            <a:spLocks noChangeAspect="1" noChangeArrowheads="1"/>
          </p:cNvSpPr>
          <p:nvPr/>
        </p:nvSpPr>
        <p:spPr bwMode="auto">
          <a:xfrm>
            <a:off x="63500" y="-858838"/>
            <a:ext cx="259080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data:image/jpeg;base64,/9j/4AAQSkZJRgABAQAAAQABAAD/2wCEAAkGBhQSERQUEhQUFRUUFhcXFhgXFhUYFRcYFRcXFBUUFRQXHCYfFxkkGRQVHy8gIycpLCwsFR4xNTAqNSYrLCkBCQoKDgwOGg8PGiwkHyQpLCwpKSwsKSkpLCwsKSwpLCwsLCksLCwsLCksLCwpLCwpLCksKSwpLCksLCkpLCksLP/AABEIALkBEAMBIgACEQEDEQH/xAAcAAACAgMBAQAAAAAAAAAAAAAEBQMGAAIHAQj/xABIEAACAAMFAwkECAQEBAcAAAABAgADEQQFEiExQVFxBhMiYYGRobHBIzLR8AdCUnJzgrLhFDNDYiSSovE0Y8LTFRYXRFOzw//EABoBAAIDAQEAAAAAAAAAAAAAAAMEAQIFAAb/xAAuEQACAgEDAgMHBQEBAAAAAAAAAQIRAxIhMQRBIlFhEzJxgZHB8AUUsdHhoUL/2gAMAwEAAhEDEQA/AKuixPLWNEETDLXKMtjxuoiQCAJ99SU95xwFWPhAJ5WqWCy5bGppViAO4ViVCT7EakPwIlQQga9Zh3KOoeprAtqYtkzkg72PlFtJWx+15SpajHMRctCwr3DOALRyxkL7uN+C0He1Iptqs2FiFzHVEFN8GWNA3Nloncu2PuSlHWxJ8BSApvKu0N9en3QB46wkQQRZ7E8xsMtGZjsUFj3CCaYoFKdK2zedeLsasS3Ek+cQNNJgxbhn86kkypgmTCAispUtU0FMVK57Yf2nkFPs0h588ykVKdEuMbNUDAi06TZ1pXQGOtIG80FJRb3fC8yrSsVcqwYt1GaCcw3zrFl5E2eTapjS3co9KooWuMCpbpUotBTXWsWa8bDZLK00fw9oncxzPPTMctJac+EKbcTe+Pqjs1irk0Bn1cIzeNJtpX2+7RyO0WRpZowp5d8NeTVkd56AK7AGvRBPDTSLxeF82eyXnMs7yZPNVle0w1aWzSZdcySMOMknaCSeqLnfF5/wkqdbCxdFky5UuQEXmxMLMVZmUVwVOImo1IqarFJNzhTXIH9/OGdY1Gm0nG3z5r0rl7/U5zftg9qqT1cdHGoIIqGJGLPUVBHEGLdyE5Afw86RNtMqVNlWlSssEhsDMpmIzKRQ1RW30rHLrRyjnTppmz5jzXIpVjWgqSANygk5DIVjsn0P2z+Js3NuxLWWcsyXU1orqylR1e93xmzxSxrSnseh9rqhqfPcfXakwSrGiKET+MmrgIBwypZnFUr1BaV4RUPpGu+yzLJPtk8FLS855cmlaOJL80KLtGBaljt7BHXUsqilBozMOLFif1GOGfTleA5+TZ092RLqR/dMOInjQKe2Ox42pL8/O4KOTU3X5+bHKJkRGN5kRmNuPApLkwx5GRkWKmRkZHkcQZGRkZEnHkZGRkccZHkexkcceR6qVjIwGOOLE18z30IXgAPE5xoZcxz0nPfWBZUiYdNOMTGUUFS0ApLgJZpNu8g65bzGKQhGE1I2/CBmtROprHgm9UTTJTGku2u31o6jyG+jlGAm2xHxh0pKdegyOOixO3Op1yw0Oscjss7Max9PchbYZ9hkTWJZigViTU1lswqeuMzrHK1FbJjCemGoovLT6NrObM06zhbM8pHmuGYlXWrYVzPRPQNOIHWKTyE5MWe2Flnc7jVlyXCEwNlXF72KtctKUjpH04XgJdilyhkZ0wV+7KBP6mWKP9E46c9jp7MVOQ1ckV7onp9UYO3wZP6tllDpXOLp2u9cyS5N7Dctin2a1OlmaSspZmGY01nYmWpbGDkNQBShGdNYmtc//wAJu2W0mi2i0MAXKqxXo43IxVGVVUZfWJ1gi5rTPvCy2yz2hKTV6NAgl4WpilYlUDDSYu3ZrAd4zZN42VJDz5Ui0WWZRucdAtVHNTcJLAMpwhgVJ92h1rDEXu7Zjwc/a1ktxU5Wt5V4Vp821y+NpEt72g2u4+enGs2WQytQA4hOEliKaYlOYG0A7BGn0t/8JZB/zH8JaD1hff8Ayhsgl2ewS5rNZ0IM+dLUMTgBKrLB97pksxGWeVaZz8oeXV3WgIJkm0zhKLFRVJS1YKDUh2J90bIKrJwYM8MmOeh0tbrbZSey3a/wH5E8nXstus5mFTz9lacuEk0ViVAaoGfROlYfcr7/AJc1rZYMBE2Y9lVSikmYPYzJjzWrQFVFBloBuis2r6UazRMlWSUCspZUvnGd2RVZ2IBTBkcYyp9WAbR9KVtauEyZddSklCTs96ZjMTUmuBj9rnlmeZqN6YpbvZq7ey9fMPsv0ehrzeQpf+GlMuKY20YUZlBAAJqxGWgjoV03g897VKey83ZpREgK1BVcC1SaAciVKuCNMQGq1jizcrLWcX+JnDGxZgsxkBY0qcKUGwQumTyxJYliTUliSSd5J1MTFTXIxm6KWfect9tLS3jXlvy/gWTljyZSxzBzc+XNR2bCqurTEVcNBNC5A9KgO3CTlD76JuVaWS1+2bDLmKUZjopyKseqopXrjnlY2WdSBzxalTNfFLTGnufUVp5cSpVXmzrIsoVpgnc7NbdhRQM++Pn3ljeT2u0zrRQ4XckDUhdFB4KAIQNOMMLmtlWwHaKQBYpYlru/z0Dw0N6eLE7RqYOvKx4G+coBMaEJKStCs4uLpmsZGxjaXJLEBQSTkAASTXQACL2UoijII/g2+zTjQecbS7vZjQYdK+8Dl+WsV1LzJ0S8gUxkFz7uKUxkCuej18VEbSbtxCuLLh+8drjVk+zldAMZDuTcIOrHsAixXFyJkTGAfGR96nkIXy9Xjxq2Gj005FCpGQVNkipppU04bIgpDSdi7VGkZSJqZaZ7/SkbKuWsdZKjbokmWogZEwOXJ1MY8YBEEHvOHfHqvHkeRxwRLnUjrH0e/SjJs1kNnnM8tg5ZXEvnBhalVwgghq1ocxnHIlMbBoWzYI5VTDRyUqLx9JPLsXhPUywwlSlwpipiapqzsBkKmmQ3CK5Y+VVqky+akz5ktKk0Q4czqcQ6XjCqsZgJiYYowjpKy8fY3nWhnLMzMxY1YsSSxO1idTxiOGFmuKa9KBc88z6CsWux/RRMYIXtMkY6e6ruVB2tksVn1OHH70i66fI+xQ6xlY6jeH0PypBUG0vMrrhlqnYtWasQDkLYZbe1mEKDpMmoh8AIC/1DD2t/Iuukm1ZzWseCLHyos9mSaFsoUoFzIZmBNT9Zjup3wrs0guwVQKn0FfSGoZdcbS+pSWDTywIJXSsSLZ3+ye6LFZrjca4eyp9ImnXS4FQCeyIeR+RKxR8xJKuCeyYxKYpUjEASKjUVHERGl2n6xpwUk9xp5x2Lkff82RYkkLJcUZmZ6yaEsxbRmrpQabIcWS9ZTgNa5ErFn0Qkpk41IBrGbLrpptUNrp41b/k4M93iuTMR1qFPcGMFWe5gQGBasdG5aWGyzsBs6S5GHFjwgVatKZA0FM++K/LsqKubZDbSJfVSlHYPDDhW7QnF3g1LqHO4ls+4iILROlIqUs0pWUkNixlidhKsxptGgiwyrykSyGxVIz0JGXZATJZ5rMyjGSSzdI1qTUkrWoz6ojHKd+JOvmRkWO/CyO4ppm4gsmzIBQYmIShatACddDls81l+zJqzcLpzZWlBlp9oMMmGWRBIiy3becuznHLlUZdCKBuxjoe2JbbfYtD4qAttxVx+OvYSIvF1PUolHVVZz+arbASeoGMk2WdsWZn1MK9R3iL9Jsbv7oEQWy7ZyiuEcMif3htZJJcCsoRlLZlUtV3zXw0lMtB9Zlr6UEMLFdLhVBoKDePSC5VuINHHgAR2HIwXIvOXUVYgb6HD+0UcpNUTSTv+iKTdjbx4/CGdldpWjgdnxMGNIlFMQoa6GtQfGEdvsiTDlQNvBBJpvXb5wLJhvloJDKLZnJ5B9Zz3fCNJPJsN7ilu0QPPtk2UpAbKuRGYB6jsPUYFsF/zpUzGGLbw2YMOQUmrsWm4p1Q4fkwV1QDi1fIwLMu8KaFQN2WvCGtp5VmYAVUdYNar874Da0tNBAz6gvjtiG/UlLvRVyIwLBE2zkfPVXSJBYtc/nGB5CsHFiKXZQdvcOH790EmxywPeJMHXPYRRsWRNKAnPTPxPhBUy6zsYjiAw+PjC85b1YeMNrB7H/DhaGXiY6E5iuytTpCq0S2JyU02UGUPVlzUGSqw6jTwPxjUzgxyDHeKMO/KKJuLb5+dhNKYjSxOfqn54wTJux9wHEj0hubGxFRiXiARG8oOozwsa7Fw5dh1iJZGEjFI8sNgmAg4wtNCK5RZ5E+ZVWe0sMOhUAU7orZvBh7yOO5x3mh7oks95q3u69WND4iE8mJz3Y1HNRYbfaVnHFMtE2YwyqWA7svKFk6wydqs3Wxc+sDPbN9e0A+OsRC102dxI84rDE48HPJZObuknRU7vjB9x3chnKpFAQ3uhdgJ3dUK2tVDQgg/3LDC4bfLScDMYKoDZ50qRQCkHhaasDPeLouCXNKH2j+b4CAb/sctJBKLRqgA1Y6nrO4GJjyksw+uTwV/hCflHfCzpOCQzK2INiKilADUUNd4hmWSNNbC0YStbMVpNm0pUkdTEHw9RGNZ21DsD1k5fmGndEdlt01KYpaTdc1bAerJq9e6GDTywzUAnY2vevxhJpLgbt9yKVZnbJsJO8EGvauRgmbcLgVBFd1c++AJljpmVI6x+/xjZXY0BmGn9xOXbX1i0ZR4aKuL5TILXd3207dD3iFUzk6oNVJ1qKmhHAj4RZTyeJXGJqg7OkSP82zxhRbDPl7EmdQIJPCmfeIutceHRHhe/JlhcquGfKaYK++je0AzyCuaTGJK/XFANDtkt1kT+mzUAB9pLeWQTqoLgYiNKiCLlnGbWsmYtNTkVHUSKEd0T26XKzJU13qB/tEPb8/ESn6AlmtsyVQg145g9sFzLynzfdXsCnzqRCorTNGI45d+o74Is3KF5WTICN4y7dx8IvCXays490gG3T3rSYOwqP2PcRANpRAMnAroG38dnbl1w5tV9c8KAS26iDi7AT5VhLbrKr5HokbtO0HMfOUEi1ZSSdANmWbLBAph1KNmrdajbxXOLCl1F5CzkwFSOkEcPgO56ZoaZ0YCm+F90XMWOFZq0JzUgntKmlD10BhlaeTRWpRjiIo1Cyhh9nXMdRJi899ykPDsCS2+rMUEHImnS7a+8IIst0Sa1cOVO1WNBxAz84yy2J16LS2psNRl2E07qQ4sMlF99RvrWvVmN8VjL1JkhLPl2cNVR2nF6mIJ1iaWcaVpqPnaId3jYJcwGgwnYQPMbYVLdk1VwidQcCQOsAnKJcr7kJUV6bOY7uNKGIsR+eMTzFyjQJB7EzEY7zBsi1uNCYjkSxDKzyRugM5INCLfB7LvN6dJQfA6RHPvbMFBvqGFQd0ET5YCnLYfIwoeZFFT3QxG7phYvSYfsjgojcW6YTr/AKV+EBJMguzsSYrLYZhFMJlT5tcmOfAekGyrtmvnVvLyiS75RJEWqwSjSM7P1LhwP4+nT5Ks1xzNpY9sAz7CynbF7timkVu3E1ziuLqZS5InhSEDyWrnXtjU2cxNaCaxCzmHk2C0jO4ZObAgEYRrXfB06y0NVCkbjXtziK5EoW4L6wzmQNzATj4qBHnKR/LA7z3kZxCs2mhpwb/paGKcnnZQ9QA2Y0r5VHfG/wD5bbaw8x3MDFactzrUdgA29tGanEUPwiO12RyuKXOl12hqMKdmY8IZLyZIGb0+7Ud40j2VycpmWB/LQ94IrBVHzBN+QjSeymhUNvMth+gmp74nQyXGjV60ZCOrMUJ74eTrlRhQheOE178URyOTqoa434VFO4xZYyHMSTJQXaaf3LUd+fgIMslpAyAQnqOfcf2hvMuhTqz96/CIjyckkglSSNMyPKkTGFPZkSna3Qqt1gmUqJakdRz7oUNOUGjhl4io7f8AaLnMuyWfeBP5m+MY13yjkUUjrFfOLezRCyOioG4JcxcWLCDoRp2g/tDa6bMEkquIPSvS1r0jt8OyHyWNAKBFAHUIFazgMQAAKmgAoO4RXJtFI5buyFRGGzE7DB0qVuEErIhZzoKoCSZZjGhs5h7MsuW2A5kjKJU7IcBQ8uInSDpzqNWXvEAT7Wn21/zCDJtg2kinzJeQiEJ89kEs+nCPbOPXyh2UqRnxVhF22IuQKHsFYeLcrqQuBiTwy4xLdQAC017d5ixSR0xiOWWpoP8AVSMjL1EtRoRgoiC2XBMEpmIA2ZsNtBu64p89OlT51MdhvZ0MhqUPSXQg5Aj7IJjkc+mM8fWDdJllNOy7itiOWkNrss9TAUkLD25guNR/cvmItmnSY7hh3LHcVws83DSgBzJGzLrFeyLtd/JA85TEClPsiteFfWIbqlBplfqhicyozy+0wBi12ZcL4sJH5WpxqFoe+MnHF5qbK9RmlCTUWVq2ckyJjLiXAR0TQVHZv+MLv/TYTQcc3m9aELWvXlSLXOtmKa6/Z1qWAFdNSB/tEaMaGlPylT/+sSo1LwgPbTcd2cRvq6eYnTJVcXNsVxU1ptpC3mos/KOYv8ROrrzjV41PHzhN0Ydx5HW48o7Ib2GRSvBfWCGSCbPLBrTqjx5cChK4WAyrxstV1XC7WeU1GoVB741nXSFyNe8D0hxye5U2VZMqW04KyIqsGDChAz6VKeMPEvSTM92ZKf8AMjeEIvqMkd239F/gu8ji/FD+SgTbMo2N3/tEXNr9k95+EW2/ZctczKQ12jEv6TSK01pWvRxrwao8gY6PWt92Mwxqa1JECSwdF8THos5Jpg849SWhOeI57WJ8yYsFz3en1Q2eZ0+EdLrK7sl41FW0Jku5vsiNZ1iK6hFrkMRAqdwqczF3S7V6/D4RubtXr7x8IF+9b7/yL+2xo55MlMDon+2sYZMwAGiAHIGjHP8AKDHQFutK5g95icXcn2fFvjF49Xq4+/8ARDz415nN1lTq5qCM9En7NdZdIDnI2M1BB3EZ+MdWFhT7A7an1ig8qJQFrmAAAdHIae4sM4MuqXy9SFljPZC2TLhnZLFi3wNZpcWa4rNUiLZp6UEWytnJ72LLNmribJ3Gp2MRFZtN9HEVwVoSM23Gm6LZymFLXaPxpv62il20e0/M3nGzgppX5CeS+US22cRQqhwkChZcOdMxQE7a7c+rSNJ+KgKIxBAqSv1toFCcuuDJc12AVQW0yGepoKDbmREYtLCoFdOqopntgmuXY6OODl4nsAN6RPZlziGlTE9mXPhWOlwJQ5Ra7olDChrnT5+svnDoTHr0STl2/wCh2MVuxZBeHGHdkUnYPzU/eMecd7ZouS8iS+7TMaSwatKg58622v1qeeyOcTV6Rjol6yaymFUGaCgpuc/9PiOulCnyukezyEO9OlGJMd2eShD24ErMTP6y+YhPKkmLDycspM1PvCK52tLNDEjpd3AADNqkn3VRtu7EG7obK7qRQDDl/TnK+pqRiV9lND+6WzpkPka/3FVPDF2Q0s0lh/TpvrLmKO1lVR4tGRi2SAZ/fZM0ybWpqpJ6RJZaigpnMQDWvfHqWjo9Miu2hsxHZVwY8m2VlBbCFpWuELltzL4T4mAploy1mH/KF/zFCPGDcOwHJy7lA1bROIp/Mf8AUdxI8TxMLAOsQ1vaSTNmHe7H/UYAWzmsMwktJprsWe7X97iPWJ5rCIbqk0x13jygiesCTqKF8nvsUNMGI57TEoPWIXFSXb7x8zBUtTCs4D8Q5EmHRiODEQ3s8o4VqSTQV7oX2V8odSR0V4DyEIZJMuySx2IuwUbSBFaXlRa5RKrOYCp0Cb/uxebkHtV4iOUWknEc9p374P0iU27BRSk3FryHrcsraf68zvHoIhblVbT/AO4nf5yPKFUqyzGFVVyN4UkZcIjmqymjVU7jUHujQ0naMfZL6B9p5S2pRVrTPA/FmehiI8obSVDfxM/C2ntZmfZir4QpvKZ0D2+RgMWr2aCuY27O6GMeBONmb1fUvDJKMV9CwTb0tGIKZ02raDnXOu+jZdsWG6HLS1LNiOdSWxHJiNa5xRZtsq4IOgz6+EXXkznZ5Z34v1NEyhpVi2Pqp5npkkvgP7KBvEWu42FRmIrFlWLNdBoRGfnYzJeBnIOVLf4y0/jTf1tFKt83pnqZvOLhypb/ABlp/Hm/raKTeOUxuJ+Meh6dXFfAQyukYJtdaHjDKVYJrqGWWxFNQjEEZ5nfoRUU0hSqHce4wfLvKcqhQ8wACgAZgKZ5U3Znvgs0/wDyDg13ICYIsZqePqaesCMYmsrUPd5g+kcxaPJYLFQkVGXZWg4kCsMpFtVDnlxB3jdUbPA74RWZv7W7KeZEHSrWF1X9LHwpGfKNsbbHNotCtLcivRKUz6mArUdfbSKZerjn5mEUGKgHAAekPrZbKpllVhsC6AnrJit2g1dzvY+ZhjHSiExXdm8lzFn5MTaTULVIqdDTPCaeNIrMlYsVwkh17fIwtn91mriRf7NMyU51pqKV27wcuEMrDMUVY6UzKrLBFSASKksSKwmspqFGEMaDICW7DrMqgenWrQwkc2wJYIVApUTMWdQAMLATV10LECh3Rmw2oXy7yY3m23Nh0lGKbphNMOHoqSNFxYga0NTupCt7Stf5qni0oN20tHpEM+TZ1zUICMVCShUFCFapIY0q2RocQzFI8R5h9xlb7k5T3KAh8RBJgoryOeW21Eu33ju3mB5c81HERtaMyTlqd8RyhmMhqPODpKjVLbdj1Dfe9BE06IbqFVY/3egieesB4ihTJ77LUfo4syy+cabMHRxtXBQZYjsj2y/RvKmKHSc+FhUVQV7qikWGfb7M8sI02SQyYWHOIMiAGGuUa3Zyisy+yDpLWWABVpeEjYFKuawWGOLyVNbCHt81bN2Ui/uTosk0JixhkxVpSmZFKVO6JZS5LwHkIL5b2xJs9TKdXAlgEqaiuJjSsCyxkOA/SIxetUY5ZKPFm108pSxRc+RndK+0EcumoCY6bYLSqNic0Hadh2COaTZZU9JSOIIPjBOjT3ZMZVNr0X3OrfRlYx/Bq1KjFNHe4HpFH+kaSBeE2u6Xpp/LWGPJPkjMtEpZiT2l1L5BSaYWK6hhFc5WWF5FqeW7mYy4ekdTVQw2nYaRqt3Cq78iWGKWeT1Xzt8yv3kgwfO4whD6DwhzebdHv8jCHHnD3TrwCf6jvNBiMSwpmeMdF5Kqf4aVXcf1NCy22YWZJDSnBJlqGphNaoKkCmhG/f3ObheshDTaRrTaYBlyKUdimLC8ct/IsFlGcWS6UzEVi73IdeojbUdxMWa5pxeZVq6HTIdwNIzcqTQ1NtRfwOL8qv8AjLT+PN/W0VK+5JE5sj9U6b0U+sXXlig/irQQP60z9bRVLzvQiaQGYAYRkcslUekehw2oKvJCE6fIJZr5nIQRMc02FnK6U0r80hlI5R2hvdVTns5zVvz9XhCOUwDA9cdC5IyikjnA5AJqQZasKCoAqzDI6nMbO2+VqKuiMUXLaygtrG8tqRGdfnrjZYsxWIzszce6DpbabO30ELrM3zWDJbfNPjlCckMWS26bRRQ79gGwd8J+ezPE+cH3g+Q7dp6uyFSCCQXhGcQfIn9UWC5bQMQy3+UVqUId3TTEO2FM6WlmniZepUyqjooyilcSno5f/JLqU/MBxg0yWdA2AuN+JLQB+YETAPzHhC2z6Ag0wgdJcymWj83SYg66kdUEFtGYqCdHqFDfdtUkAE9TrCCQtN7mSrOMYMvBiU6B1qKin8uelfGPbUVB9rKVTvKtJP8AmQvLPhHtomk0Ewqa6LaFAJ+5aEyYdcQzkKKaGbKFDkfayTwYeoiSEU+ZhjWUq4hntHnApU7vER5LU4hltHnDGnY0C7XSBgNPtHyEbWmIrh/lfmb0iS2HKA9qFZ++ypS7wz12mDJVvrCmRL6xB8hBXWOyRih+KHVmteUNbPf8ljhWYpZTQgVqDpSlN4PdCqxKKRTLs5QS7NaJzTLOs+sx6B2oB0mB6OEhtdulIWwdJHqHLnbyr7gOqzvElXc6FfttxyiiEAsBrUdEnZltAI4NFTvCecQUf01VTr71Mb0r/c7d0bzvpGlEjDYrMi0zUyZMypzzrRDu7oPlcvLsIAawU3lUQHswuKQ/DpZYo0ov/gjHq3qt0XDkTy0l2eyy5cyTPJGM41lllNZhbIgdnZFN5aXws+2zZssMEbBQMKEYUVTUHTMQwkcvLqC0WTPlkaYXnLnsBKTDl3wLZuUF1z5rNaBMSoGfPz3NRlTpSq952Rep1Ti/oUhljCbmlu/Uqt6TvZ9/kYHuS6Jsw85LQuFIxUKDCCcNekRnn2DOOhS7FcrnK2OBuMxR1asgiK08nbsCuUt3RbCCq81Ncio3EMc88qU64vDLpjpp/RlcslknrYrv2zGUJYIIYDpA0ZVIJFFIyIoBoYc3A/sE4nzMeSOTsmdLWlo6KLRayWWq1OFmLNSp6qw5sl2S7PKALq4ANCF+0KjKtFIzzzy2QtKcWqCLfc3sbdIRZeTbdLsit2N1rlU6ZZZ0BLEN+2yLDyacc5QbjCmbj6Ez9x/A5Lywb/E2j8aZ+toolvasxuPwi58rZn+Jn/jzP1tFItR6TcTHpsPur4GZkNAYvV1XwTZ5aItRRVemq0ND2EZgnLPeIQLyRmuQJLS52Iy1XCSuIzU5xaCaFoKVzNBurDG5bJMWWRN51VBYIeaR0IU1mYGZTWjVJYGgzG2K5VHIi+FyxyvzKyT6xsp+e6ND8Y2XX56ouxSIxkNBS9/j+wgSziClhZhrNLc2levbASKN8EXhs009TASRZLYcwsPlSxvh1dEnpDPYYr8oQ3uuuIcOuFM68LNLGy6rlQ6bFJai8FmjOU3Ueid0EI+E6lWOvuy3P3lb2U4deRMBo1MwcJoAa5o24TAfd46dcESz9VaIdsp85bdaE6dlO2E0hVsnApUAEbSJYwni1meqsOtcoGdOi5l0PRNTKJlsMvry9D3CPcvdHszWvNvnLJ3o31T1ih64ht03JsQIcK2po+QOj6OOo59Zi1ELkqJlHdGol5iNzazHq2rqgu5o2W7k4vsB95vOJbeOieBiPk81bOp62/UY3vE9BuB8oBIWl7zOfSZkHWaZnAMplyiVLUAdIPONjsZFnsDVHdHNLWfaP99v1GLfZLzYmi57dQNIps1qkneT4mC9BicJTb9DM/UpJqPzNS0a4oyMjWMezZHjd5tTEUYIiidW1EoaMBzHZGuKPZWo4jziKOsezJhU5O43AE0HjBBv60EUNonEDYXYjuJMB2yaAcyI0DCmnj4wNwT5QdSa7jmw8qrUjDDOrUhTVEb3iPtL1aw25N8p57Wli85zgDmiqqA4a5EIFyNIq9gWs2UN82WO9osXI5UDz2cqoImKpYgAsxIVVrqTXQZwh1kYqEtu33GcDbe4lve0Fp0wk1rMc97E+sIFlhnNdKnTj1w5vT+dN/Ef9ZivzGzPE+caeNeFfASyPdlxF+SMeMS3Q84r9HCCMCYVGRH1s+0xvYL9KIAJ87Lnag+77XWXQGolGtWXQkAxSKx6HPXA/wBtFcNkrOyavrG6nPt+EQholl69sXYBDKzwUvzu7d8C2aaBrB8vCRkYUk6DKNgdtWpHD1MCLLgm8DRtdnqYESad8XV0N4qonVIa3WpxdkK5c8w3um0dL53wvmvSx/HyW1G4ggV3mh1ZftKdqd0TLpQAMDnzZOR/ukt6d4iAHeKUzy1FdJi+FR2xMqbCAa50Gjf3yzsbq2+SYu0ZzhwkD2iDVG99OHV1jKB7S3sXwnGgRui3vJlqD8iJ2OjEkgaTB76ncwge8ACjFqAlTRl91st2wxJC5KlTj3xsnbExkiPOY64K2PplvuAD+HTL7X6mje9spT0+w3kY1uMUkS+B/UY8vh6Sn+43lAJCz5ZzSVJmN1QXKuuvvMT4xi2g9ZiRJhh2Updtgat8sMstiRfdrXSphRfVhQsOawUoa0O2vzpDOWTvhIUPyIrgT1OVg+oaUUqA2sT/AGSeGflGjSGGqkdhhhhp/vEqzD80h32jEKQnpHpWHSgHXxqY0eSh+qviIn2vodpQnwRJJHSHEeYhk1jQ6DuY+tY1S7xUUJ1B2b+yLLKmRoRDejdPsEPeTy9Nvw5Y71HwhParKWYkEf7Q+uOXRpnUJY7lispJqiyW4Rbk9vZeucv60gu9RUSzutErxb94gtq+3sv4y/qSCLevQQ/86Sf9YHrCsuUMLgrF4NWdM/Ef9RhE2p4nzhza29o5/vb9RhKT5xoQ4QpPk8pHlI9ArGFouDCZNnDCoO7xNPOCpN3MTQZ57M9rfA90DWXZ+X9cM7n/AJy/f/70CnaTYSMU2kGWe4XOtBxhjIuRB7zV4fEwc0CTdsI6nIZWOMTS3T5EtWQKuIqaCmJswRXTLjlFbFnG0EQdYP5Uz7z+QiOXpFl4bRCk+xCkgb4Ms8lh7rEcPUGNLNqYPXSKzYWOWQ8uu+sKgTVLsK9IBRkfq03cTDFL1kEUIcCtR0TkeogmkIbFpE83ZwhGUE2GWbs0PRbJJNRNAOhqDn94EAGEV4XmMMxVRgDUbGXcGB2CITA9o29sTGNMOqkrQtMyPUm50rGxjwww+AilZarsvNVkoKrUDa2epOgEBXze+JWVTWoINBQU21Jz8oUj3RE7e52QNx7ikpvU0Lll12QRLkn5EbWeCJuyOlLsSjJa9Q7IVmUd1O2HMnXshXM9PWOxPdgs/YHaTT108M4jMn5pE0vbGk6GkxWjQycojMoxJL0iVNsTZ1ApQjSneI8lk1Fd8SzdI0T3ovFkEUyYaniYslzrnM+8B3KIrDbeJ9YtN0/1PxD+kRMu5MSW3fzrN+MPQ+kEW4ey4PKPdMSBrd/Ns34o8oKtX8o8U/8AsSAS7fncNEpk1ukeJ84UB4atqeMJ40ooTk9yQPHkaRkWopZ//9k="/>
          <p:cNvSpPr>
            <a:spLocks noChangeAspect="1" noChangeArrowheads="1"/>
          </p:cNvSpPr>
          <p:nvPr/>
        </p:nvSpPr>
        <p:spPr bwMode="auto">
          <a:xfrm>
            <a:off x="63500" y="-858838"/>
            <a:ext cx="259080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http://www.ofiespriu.com/media/catalog/product/cache/1/image/9df78eab33525d08d6e5fb8d27136e95/c/r/cruise.boli.blanc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1" y="4174331"/>
            <a:ext cx="2670175" cy="200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nus.com.pe/images/productos/2016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895" y="4001294"/>
            <a:ext cx="27241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crexpress.es/tienda/8152/BOLIGRAFO-PARKER-JOTTER-ACERO-G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012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Consejos bíblicos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/>
              <a:t>“De más estima </a:t>
            </a:r>
            <a:r>
              <a:rPr lang="es-ES_tradnl" sz="3600" b="1" i="1" dirty="0"/>
              <a:t>es el buen nombre </a:t>
            </a:r>
            <a:r>
              <a:rPr lang="es-ES_tradnl" sz="3600" dirty="0"/>
              <a:t>que las muchas riquezas, </a:t>
            </a:r>
            <a:r>
              <a:rPr lang="es-ES_tradnl" sz="3600" b="1" i="1" dirty="0"/>
              <a:t>y la buena fama </a:t>
            </a:r>
            <a:r>
              <a:rPr lang="es-ES_tradnl" sz="3600" dirty="0"/>
              <a:t>más que la plata y el oro.”</a:t>
            </a:r>
          </a:p>
          <a:p>
            <a:pPr lvl="1"/>
            <a:r>
              <a:rPr lang="es-ES_tradnl" sz="3200" dirty="0"/>
              <a:t>Proverbios 22:1</a:t>
            </a:r>
            <a:endParaRPr lang="es-SV" sz="3200" dirty="0"/>
          </a:p>
        </p:txBody>
      </p:sp>
    </p:spTree>
    <p:extLst>
      <p:ext uri="{BB962C8B-B14F-4D97-AF65-F5344CB8AC3E}">
        <p14:creationId xmlns:p14="http://schemas.microsoft.com/office/powerpoint/2010/main" val="172260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4028"/>
          </a:xfrm>
        </p:spPr>
        <p:txBody>
          <a:bodyPr/>
          <a:lstStyle/>
          <a:p>
            <a:r>
              <a:rPr lang="en-US" dirty="0" err="1"/>
              <a:t>Servicio</a:t>
            </a:r>
            <a:r>
              <a:rPr lang="en-US" dirty="0"/>
              <a:t> al </a:t>
            </a:r>
            <a:r>
              <a:rPr lang="en-US" dirty="0" err="1"/>
              <a:t>Cliente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4000"/>
            <a:ext cx="3886200" cy="5181600"/>
          </a:xfrm>
        </p:spPr>
        <p:txBody>
          <a:bodyPr/>
          <a:lstStyle/>
          <a:p>
            <a:r>
              <a:rPr lang="en-US" dirty="0"/>
              <a:t>Es un factor </a:t>
            </a:r>
            <a:r>
              <a:rPr lang="en-US" dirty="0" err="1"/>
              <a:t>diferenciador</a:t>
            </a:r>
            <a:r>
              <a:rPr lang="en-US" dirty="0"/>
              <a:t>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influyente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Requiere</a:t>
            </a:r>
            <a:r>
              <a:rPr lang="en-US" dirty="0"/>
              <a:t> de </a:t>
            </a:r>
            <a:r>
              <a:rPr lang="en-US" dirty="0" err="1"/>
              <a:t>capacitación</a:t>
            </a:r>
            <a:r>
              <a:rPr lang="en-US" dirty="0"/>
              <a:t> </a:t>
            </a:r>
            <a:r>
              <a:rPr lang="en-US" dirty="0" err="1"/>
              <a:t>frecuente</a:t>
            </a:r>
            <a:r>
              <a:rPr lang="en-US" dirty="0"/>
              <a:t> ,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supervisión</a:t>
            </a:r>
            <a:r>
              <a:rPr lang="en-US" dirty="0"/>
              <a:t> y </a:t>
            </a:r>
            <a:r>
              <a:rPr lang="en-US" dirty="0" err="1"/>
              <a:t>estándares</a:t>
            </a:r>
            <a:r>
              <a:rPr lang="en-US" dirty="0"/>
              <a:t> de </a:t>
            </a:r>
            <a:r>
              <a:rPr lang="en-US" dirty="0" err="1"/>
              <a:t>desempeño</a:t>
            </a:r>
            <a:r>
              <a:rPr lang="en-US" dirty="0"/>
              <a:t> y </a:t>
            </a:r>
            <a:r>
              <a:rPr lang="en-US" dirty="0" err="1"/>
              <a:t>buena</a:t>
            </a:r>
            <a:r>
              <a:rPr lang="en-US" dirty="0"/>
              <a:t> </a:t>
            </a:r>
            <a:r>
              <a:rPr lang="en-US" dirty="0" err="1"/>
              <a:t>estrategia</a:t>
            </a:r>
            <a:r>
              <a:rPr lang="en-US" dirty="0"/>
              <a:t> de </a:t>
            </a:r>
            <a:r>
              <a:rPr lang="en-US" dirty="0" err="1"/>
              <a:t>selección</a:t>
            </a:r>
            <a:r>
              <a:rPr lang="en-US" dirty="0"/>
              <a:t> de personal. </a:t>
            </a:r>
          </a:p>
        </p:txBody>
      </p:sp>
      <p:pic>
        <p:nvPicPr>
          <p:cNvPr id="11" name="Picture 6" descr="https://media.expedia.com/hotels/1000000/200000/199200/199119/199119_310_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371600"/>
            <a:ext cx="3886200" cy="2378354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ncierge-at-The-Ritz-Lond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36" y="3586164"/>
            <a:ext cx="3886200" cy="259079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El servicio al cliente es rentable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“ Un famoso estudio publicado en la Harvard Business </a:t>
            </a:r>
            <a:r>
              <a:rPr lang="es-SV" dirty="0" err="1"/>
              <a:t>Review</a:t>
            </a:r>
            <a:r>
              <a:rPr lang="es-SV" dirty="0"/>
              <a:t> declaraba que las empresas podían </a:t>
            </a:r>
            <a:r>
              <a:rPr lang="es-SV" b="1" i="1" dirty="0"/>
              <a:t>mejorar sus utilidades</a:t>
            </a:r>
            <a:r>
              <a:rPr lang="es-SV" dirty="0"/>
              <a:t> al menos </a:t>
            </a:r>
            <a:r>
              <a:rPr lang="es-SV" b="1" i="1" dirty="0"/>
              <a:t>en 25% </a:t>
            </a:r>
            <a:r>
              <a:rPr lang="es-SV" dirty="0"/>
              <a:t>por ciento con sólo </a:t>
            </a:r>
            <a:r>
              <a:rPr lang="es-SV" b="1" i="1" dirty="0"/>
              <a:t>reducir en 5% </a:t>
            </a:r>
            <a:r>
              <a:rPr lang="es-SV" dirty="0"/>
              <a:t>la deserción de los clientes”.</a:t>
            </a:r>
          </a:p>
        </p:txBody>
      </p:sp>
      <p:sp>
        <p:nvSpPr>
          <p:cNvPr id="2" name="AutoShape 2" descr="Resultado de imagen de desercion de clien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8196" name="Picture 4" descr="http://www.krestonbsg.com.mx/blog/wp-content/uploads/Cli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2188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981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Consejos bíblicos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“y a cualquiera que te obligue a llevar carga por una milla, </a:t>
            </a:r>
            <a:r>
              <a:rPr lang="es-SV" sz="3200" b="1" i="1" dirty="0"/>
              <a:t>ve con él dos</a:t>
            </a:r>
            <a:r>
              <a:rPr lang="es-SV" sz="3200" dirty="0"/>
              <a:t>”.</a:t>
            </a:r>
          </a:p>
          <a:p>
            <a:pPr lvl="1"/>
            <a:r>
              <a:rPr lang="es-SV" dirty="0"/>
              <a:t>Mateo 5:41</a:t>
            </a:r>
          </a:p>
          <a:p>
            <a:pPr lvl="1"/>
            <a:endParaRPr lang="es-SV" dirty="0"/>
          </a:p>
          <a:p>
            <a:r>
              <a:rPr lang="es-SV" sz="3200" dirty="0"/>
              <a:t>“Y como queréis que hagan los hombres con vosotros, </a:t>
            </a:r>
            <a:r>
              <a:rPr lang="es-SV" sz="3200" b="1" i="1" dirty="0"/>
              <a:t>así también haced vosotros </a:t>
            </a:r>
            <a:r>
              <a:rPr lang="es-SV" sz="3200" dirty="0"/>
              <a:t>con ellos.”</a:t>
            </a:r>
          </a:p>
          <a:p>
            <a:pPr lvl="1"/>
            <a:r>
              <a:rPr lang="es-SV" dirty="0"/>
              <a:t>Lucas 6:31</a:t>
            </a:r>
          </a:p>
        </p:txBody>
      </p:sp>
    </p:spTree>
    <p:extLst>
      <p:ext uri="{BB962C8B-B14F-4D97-AF65-F5344CB8AC3E}">
        <p14:creationId xmlns:p14="http://schemas.microsoft.com/office/powerpoint/2010/main" val="843702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Programas de Lealtad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SV" dirty="0"/>
              <a:t>Crean </a:t>
            </a:r>
            <a:r>
              <a:rPr lang="es-SV" b="1" i="1" dirty="0"/>
              <a:t>fidelidad</a:t>
            </a:r>
            <a:r>
              <a:rPr lang="es-SV" dirty="0"/>
              <a:t> y la recompensan.</a:t>
            </a:r>
          </a:p>
          <a:p>
            <a:r>
              <a:rPr lang="es-SV" dirty="0"/>
              <a:t>Permite crear una </a:t>
            </a:r>
            <a:r>
              <a:rPr lang="es-SV" b="1" i="1" dirty="0"/>
              <a:t>base de datos </a:t>
            </a:r>
            <a:r>
              <a:rPr lang="es-SV" dirty="0"/>
              <a:t>y evaluar el comportamiento de los clientes.</a:t>
            </a:r>
          </a:p>
          <a:p>
            <a:r>
              <a:rPr lang="es-SV" dirty="0"/>
              <a:t>Permite </a:t>
            </a:r>
            <a:r>
              <a:rPr lang="es-SV" b="1" i="1" dirty="0"/>
              <a:t>clasificar a los clientes</a:t>
            </a:r>
            <a:r>
              <a:rPr lang="es-SV" dirty="0"/>
              <a:t>: Ocasionales, Habituales y Frecuentes.</a:t>
            </a:r>
          </a:p>
        </p:txBody>
      </p:sp>
      <p:pic>
        <p:nvPicPr>
          <p:cNvPr id="6146" name="Picture 2" descr="https://www.aa.com/content/images/production/generic/aadvantage-membership-cards-stack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72469"/>
            <a:ext cx="30670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m-statics.s3.amazonaws.com/uploads/creditcards/_thumbs/avianca-lifemiles-citi-visa.png.220x150_q8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724399"/>
            <a:ext cx="2332581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61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¿Por qué son importantes?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SV" dirty="0"/>
              <a:t>Investigaciones realizadas por el </a:t>
            </a:r>
            <a:r>
              <a:rPr lang="es-SV" dirty="0" err="1"/>
              <a:t>Quality</a:t>
            </a:r>
            <a:r>
              <a:rPr lang="es-SV" dirty="0"/>
              <a:t> </a:t>
            </a:r>
            <a:r>
              <a:rPr lang="es-SV" dirty="0" err="1"/>
              <a:t>Institute</a:t>
            </a:r>
            <a:r>
              <a:rPr lang="es-SV" dirty="0"/>
              <a:t> </a:t>
            </a:r>
            <a:r>
              <a:rPr lang="es-SV" dirty="0" smtClean="0"/>
              <a:t>International </a:t>
            </a:r>
            <a:r>
              <a:rPr lang="es-SV" dirty="0"/>
              <a:t>Inc. Demuestran que</a:t>
            </a:r>
            <a:r>
              <a:rPr lang="es-SV" dirty="0" smtClean="0"/>
              <a:t>:</a:t>
            </a:r>
          </a:p>
          <a:p>
            <a:pPr marL="0" indent="0">
              <a:buNone/>
            </a:pPr>
            <a:endParaRPr lang="es-SV" dirty="0"/>
          </a:p>
          <a:p>
            <a:pPr lvl="1"/>
            <a:r>
              <a:rPr lang="es-SV" b="1" i="1" dirty="0"/>
              <a:t>Más de 40% de los consumidores </a:t>
            </a:r>
            <a:r>
              <a:rPr lang="es-SV" dirty="0"/>
              <a:t>que manifestaron estar satisfechos con una marca, </a:t>
            </a:r>
            <a:r>
              <a:rPr lang="es-SV" b="1" i="1" dirty="0"/>
              <a:t>cambió proveedor </a:t>
            </a:r>
            <a:r>
              <a:rPr lang="es-SV" dirty="0"/>
              <a:t>sin inmutarse</a:t>
            </a:r>
            <a:r>
              <a:rPr lang="es-SV" dirty="0" smtClean="0"/>
              <a:t>.</a:t>
            </a:r>
          </a:p>
          <a:p>
            <a:pPr marL="457200" lvl="1" indent="0">
              <a:buNone/>
            </a:pPr>
            <a:endParaRPr lang="es-SV" dirty="0"/>
          </a:p>
          <a:p>
            <a:pPr lvl="1"/>
            <a:r>
              <a:rPr lang="es-SV" dirty="0"/>
              <a:t>El 89% de los propietarios de autos de cierta marca afirmaron estar muy satisfechos con el vehículo, </a:t>
            </a:r>
            <a:r>
              <a:rPr lang="es-SV" b="1" i="1" dirty="0"/>
              <a:t>sin embargo,  solo el 67% dijo que compraría </a:t>
            </a:r>
            <a:r>
              <a:rPr lang="es-SV" dirty="0"/>
              <a:t>otro auto del mismo fabricante. Al final, </a:t>
            </a:r>
            <a:r>
              <a:rPr lang="es-SV" b="1" i="1" dirty="0"/>
              <a:t>menos del 20% </a:t>
            </a:r>
            <a:r>
              <a:rPr lang="es-SV" dirty="0"/>
              <a:t>realmente lo hizo. </a:t>
            </a:r>
          </a:p>
        </p:txBody>
      </p:sp>
    </p:spTree>
    <p:extLst>
      <p:ext uri="{BB962C8B-B14F-4D97-AF65-F5344CB8AC3E}">
        <p14:creationId xmlns:p14="http://schemas.microsoft.com/office/powerpoint/2010/main" val="2414652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338"/>
            <a:ext cx="7886700" cy="982663"/>
          </a:xfrm>
        </p:spPr>
        <p:txBody>
          <a:bodyPr/>
          <a:lstStyle/>
          <a:p>
            <a:pPr algn="ctr"/>
            <a:r>
              <a:rPr lang="en-US" dirty="0" err="1"/>
              <a:t>Producto</a:t>
            </a:r>
            <a:endParaRPr lang="en-US" dirty="0"/>
          </a:p>
        </p:txBody>
      </p:sp>
      <p:sp>
        <p:nvSpPr>
          <p:cNvPr id="39944" name="AutoShape 8" descr="data:image/jpeg;base64,/9j/4AAQSkZJRgABAQAAAQABAAD/2wCEAAkGBhQRERUTEBQVFRQVGBYVFxgUFB4dHBwhGhkcGBwdGRgdICYiGB0kHBgaIC8gIyopLS0uFyAxNjAqNSYrLCkBCQoKDgwOGg8PGiwkHyQsLzI1MjItNSwvLS0vMDUrNC4yKjAuNTIsNTUvLDQtNDIsMiwvMjUsLi4sMSksLC8sL//AABEIAGwAoAMBIgACEQEDEQH/xAAcAAABBQEBAQAAAAAAAAAAAAAABAUGBwgDAQL/xABAEAACAQMCBAQEAwQGCwEAAAABAgMABBESIQUGMVEHE0FhIjJxgRSRoQgjQlJigpKxstEkJTRTcnSTweHw8RX/xAAaAQACAwEBAAAAAAAAAAAAAAAABAECAwUG/8QAMxEAAQMBBgIJAgcBAAAAAAAAAQACEQMEEiExQVFhoQUTFCJxgbHB8JHxIzJCUmLR4RX/2gAMAwEAAhEDEQA/ALwooooQiiiihCKKKKEIooooQikM3G4VDEyL8Gx36faunEeIJBG0khwqjJ/uAA9STsB71XkESyYeRkSTBA0oCQMkgFmzk7+gwN+vWuT0l0h2MNgSSnLNZuumclN7Dj6yyeXgqSCVyQdQHXp0PQ47U65qr57KSJ1liuYgUYMPN+HPcZBIwRkdKkfDeMy3B1W8gc6gDpdXQAH4tRA+HbPTelbF0wKoa1zSXE6DAcStbTYxTgsOEa7qXUUUV6Bc5FFFFCEUUUUIRRRRQhFI24qgJBJyOo0mllI7uEg+ZH846j+YdvrSlqdWa29SjDPCcOAkLSndJhy8/wD2I+7f2G/ypHxbmqK3j8xw7Lq04VDn5S3Q49AadLacOoZen93sfeop4l/7MmDg+Yd/6jViX1m0+svtcODY53it6NNlSqGEEef+LuPEW2IGlZnYnGhI8uNsj4c/xDcY7HtXa157t5DGF15kfQBp6H4cFt/lOsYP17VGOHWi8P4iqzyAqVJWRlCgFl0gnfA3Vlz3Yd6j6Tqt+J/lh80HPQY8/XjT3CsDjH8YFV7VUbF6JJjwy/vmE4LHSdN2YuyDvnh82KtKLmqFvP3YC3+csuB1K/D33Uj8qQR+IlqThvNQYzl4iAevQ+uSCox1Ix1qCy8ZiK3Wlx++ljZOu6+bKcnsBkdcbjFOPMUsM9taRxEK2gIxA3j+QHUO4ZWbB/3ZNT2t5EiNOZj54qvYmNIDpx5d2fX0TvxedOLr5NrM8bwkyEPEQpOCqhs/0j6dj2qv7+2ntjKt0GUxAthZAQVwSCCuOoHQ71P+QOJnzHgyrpgujr7MMjvg+ZkKd1OtaYfEny9d00pYJpSNigy3xKBsO/xUpbAx9FtUjvEgc4I9k9Ya77PVdRB7kE4xtnMKO2tncvGky2FwY3VXV1RWypGQdmLdPaibiT26tcRZjliDMCylWBAzpdTg4PQqeufpUg4dzJciIQpJOnlIFWNrYRuVQBRjWoDdAMg03cO5Xm4gv4q+zFYqfNZC+uacqejkbKCRjHX0+mTaNN1X8CQWnGcIHnj7Lb/oVG0iK91wIgRqfRW/wa/M9vDMV0mWOOQr21KGx9s4pZVS3niS5naJZjEY8akihDJGPQSSFT09TsPpTzc+IzxxOsgRJItJeZx+70sPhZRndjgjTnbGd8gHqdvo6yNRgcRw3zXD7FU0IPnl4qwajfGOd0t5Wi8qR2XTkrpC/EM9Sw9D2qLcL8RpZQRDPbTnrupDAb7hVI1Dp6DHc104k0V7a23EY0Mck3zDOxGls6hnBIKDB6gVnVtt6k59E4txMgj5ktKVlayq1tbEHYqZ8u8xx3sCzR7AllIPoynSwz64I6inTzB3H51DPCixU8ItSyglld9x/PIxqUXFrEgzoXsAB1Patq1StTBdDbo3JHsUlDScJSwNXtI7CyCAnA1HrjoPYUsrag972B1QQToquABgIrw17RWyqkM6GNjIvyn5wP8AEPeus0EcyjWqSLsw1KCPYjPrSgio1zRx8cLhacxtJFnGlSowx6bsQApP1x2pK4aL8BLSfod/A8jjlK1m8OISfnHmuwgtpJ5vw9x5Wyx6kdixOAoG+nJ67bY9qZeVPEHhXEmit0hVJTqKxSQLgHGptLAafTOds4qnfEnn9eJtHi1jgePX5jKyuXJwANYUZUY9+tdvBzgFzPxATWukG3BkLSKSmSCoRsEEahqGRnGM4OKcutOYWcrSC8s2o6W0H/SX/L3ryPla1UkrbQgsCDiJRkEYPp6janC1digLqFbHxKG1AH1w22R74Fdai6Bopvu3TLdcIhtoJ3giSNvKkyUXB2UnqPeq94jfcOMRinuIgpKlgZyWyuMb5LZBUflVuUhXgkAYuIYgxOS3lLkk9STjJrnW2wdpLYeW3dt90xStJpzImVB+B8VkveHyXEh1rDcv5LndmjU6WZvsX6eiikXEOM21tFI34hfLyZWiSZPjYENsvXJIzgEZNWgsQAwAAOwG1NKcn2QYsLS21Ekk+Qmcnc7kVnaejTWqB7XluEGP1DiVLLTdaQWzjPgq6vODmZzNFeFI2AOnEY0bb51xsRnY4OCN+9IrCCC4byHulupIJopyzRqI205AiOnAfHbPqMbAirS4vydZ3TB7m2hkYDGpkGcdiR1HsaUJy/brCbcQRCE7GMRjQfquMH69aXZ0Q9kRUyyN0SPE68ld1rnMHHPE+igvEeYIpLmOGaSIzaZNKxgBYhpOSxJJGRtufsOtIuCXP+jrYeZBos1Cear/ADs8b746DBbJwTSO98QeAWqvDDah9baJVS3A2BwSWbGQMbAfpU7suVeGXNvG8VrbNA+JEKxKAdsZ29cbb1o7o2rdfNb8wAMgaemBy81AtLRHcyyxXHw5v41sRACCbI/hnZflYqobUp9QQw+9SS3jLHW/9Udh/maRcI4LDEMQRJFFnUFRQoY9NRA+gxTxTdIG0EPdi0ZfyP7o22HnslibuWfpwRRRRXQWaKKKKEIqC+L/ABqC1sDJNFHNIW0wJKoZdZUjUVOx0rk//anVZ+/aP4kWu7aD+FIjJj3diP7kFQdkKoWbJyfXf/0VoTwJ54jmt/wczKJ4sCPOAXTGwB/iK7jvjHvWeaX33DpbUxlsKzosqFXBIB3GcHKN64ODVghbRFe1kq38VuKIAFvJTj+bS36kEmpdwznjmKWONoleRJw0cb+QpBOSNWoDCsO7YG1QhXRxTmtUtp5oQHaGUQFWOAX1qmnP1cV35k5phsY9c7AE50rqALY3O52AG2/uO+KrPmbkZre5s5pbm5aKeeJbo+YoKygAQyfCgBw22SM7DfenjnTwd/GtHILyZ3j2C3J1oRnJXKhSufU71V0xgpbE4pJwvxfuLptcFsnlKwDCRtJIO4COWGSVGfkxUz4bx+4mtZLlIUcEl4EVzl4x1ydwHOG0+h26VX1x4OSTSM0dwsR1IsyxyMyYUD4dGFKnSdhn19M1YNh4e2UaKhhD6Rj94WI77KTpXc9AKWs7qriS/LQR768ITNbqgLrc9104PzhFdTmOF4yhghmQ6vjbzDJ0TrhVQZ9QWpbxu6uFULaRLJI22qV9Mae7Yyzf8KjfuKjfhtwS3h/GNBGg/wBNuEGAMqFwoUHqAN9veo3zT4wyRcWisbZUEazRxTtIu5LOA2jfYAN17+1NZpVURx3h7wXM0UudaSOpyCM4J3wdwD1HsauXwN4cLm1Ia6uAIpGBgSfC42YfABqAJznfBqGeLnOkN7dSpBbxKEk0mfrJJ5YKdegTsOpwN/SoTwzisttKstvI0cinIZTg/wDkexqj2XxdOXrwVgYMraoWvaZOTeYhf2UFyMZkUagPRhs4+zA091pEKqKKKKEIooooQis4ftDj/Waf8un+N60fVUeN/h5Pf+TcWaeZJGGjdAQCVJ1KVz1wdW3vUHRCzrRSvivCZbaVobhDHIuNStjIyMjOPY1zs7J5W0xqWOGb7KpZj9AAT9qlC+bY/GuOuRj8622vSsQxtgg9t62jwriHmxqSMPpUsO2QD+W9Vc9rSGnMypgkSox4lgyiytlOGnvId+wizKT9fhH50984cwfgbOW5wreUA2ljjV8QGkHuQdvemPmi6V+L8LgGdatPOdttPlMg3759Krnxp47PcXcnD0bVDF5M7d1OnSw2+YfvA2D0IqHENElWY0uMBcbPxAntbW9uk1NDez3BhJ2aNzjQ/wBCoII9DEMbE1dvLfGRcwI2pTIqxiYL0V2jV2X6jUNveqY4pYxTQrZLgKrpKyg4wpLZI+pzsO9d/AzmvypRw7GppZbiV3P9GNAoU+uSjE+2PslYLV2hrr2YOHhpyTlssjrPE5H11Vk8jqol4lp6fjpPz8mHV+uapHxU4k9rx6aaJFRwEKlhqDZiA14PQ77diuaV+Jl/cxrdRR61hPELhpSpwCTHCY1bHpgsd9ifpVYPIW3Yknpuc0+CDEfMEiusdjIyPKqMY49IdwDpXUcLqPoSaT098L5xube3ktkYG3lDB4nUFTq9e4YYBBz6CmSpUK+v2cONlorm1Y/IyzJ9H+Fv1VT/AFques3/ALPFyV4m6jo9u4P2ZD/2rSFSUIoooqEIooooQiiiihCxzxNTc38geYDzZ3Bml2G7kanxnSOnTOKuXlPwmkseH3zOElu5oZYovLbI0smwUnG7H9APvYnHeSbO9QJcW6MAxcYGkgnqdS4O/r3pdwbgsVpCsEAKxpnSCxbGTnqxJx7VXSETisdWHCJJpxboAJWYoA7BRnfYsTgbjHWtgx2LLHGVwJERV+uAAVP5dajFz4LcLkDZgYFmLlhK2rJ6jOentUp4FwRLSEQxtIyLnHmyF2GfTUd8D0HpVKtMVW3XfY7hS1xBlRTmbjcMfEOGzu6rhruF9Rxp1RAnV2wyD+1UN5z5Tmi4rPdhHaKYK6yKuVGE0ukn8vQHJ7fap1zL4Z2d1MbmeJpHONX71hsABlQCMEY/SveM8v3V3OqrPos9EellOZAQTrOCMNIQFCu2QuWONWCFj+K00HnvR9eI4Jqz1uoqtrNEgaKjeFWEyzROBJqlL+YgVtgNWB3wMgferE8NuU3S7N/LEYYoovJgRlKs5bqwU7gbkDO5zXvD4FPEb3h6C6hX4HWQE6YvJjOmVX1ZZ3YoSW66SN87Svkngd6jTPfzeYh0+So9Dj45Bj5Ax3C+ntVOqLXSwi+RhwE58Yy+YNV7cKtPqw2BM7nLlJxKb+UTFNe8VScROsz27AEgqyvDjTg9caRn3qqvGDkS04dMDazgM/xG2bJZAc/EG/l26Nv9auThHhPaW95+MDTSTamf94405bO5UKM4zn6709cxclWd/j8XAkjAYDbhgO2oEHHtTrGBjQB91yyZWO8V5Wrx4Q8L8oxfhEwd9WptefZ85H06VHZ/2drBmystyo/lDof1KZrRQoT+zrw1n4hLNvpihIJ93YAD8lY/atFUy8q8pW/DYfJtU0qTqZicsx6ZZvX6dBT1QhFFFFCEUUUUIRRRRQhFFFFCEUUUUIQaROPKOofIfmH8p7j270trxhnrWFaj1gBBhwyPzQ6j3VmuhJFHmnP8A6f0j3+lLBXijHSvaihR6sEky45n5oNAhxlFFFFMKqKKKKEIooooQiiiihC//9k="/>
          <p:cNvSpPr>
            <a:spLocks noChangeAspect="1" noChangeArrowheads="1"/>
          </p:cNvSpPr>
          <p:nvPr/>
        </p:nvSpPr>
        <p:spPr bwMode="auto">
          <a:xfrm>
            <a:off x="63500" y="-500063"/>
            <a:ext cx="152400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AutoShape 10" descr="data:image/jpeg;base64,/9j/4AAQSkZJRgABAQAAAQABAAD/2wCEAAkGBhQRERUTEBQVFRQVGBYVFxgUFB4dHBwhGhkcGBwdGRgdICYiGB0kHBgaIC8gIyopLS0uFyAxNjAqNSYrLCkBCQoKDgwOGg8PGiwkHyQsLzI1MjItNSwvLS0vMDUrNC4yKjAuNTIsNTUvLDQtNDIsMiwvMjUsLi4sMSksLC8sL//AABEIAGwAoAMBIgACEQEDEQH/xAAcAAABBQEBAQAAAAAAAAAAAAAABAUGBwgDAQL/xABAEAACAQMCBAQEAwQGCwEAAAABAgMABBESIQUGMVEHE0FhIjJxgRSRoQgjQlJigpKxstEkJTRTcnSTweHw8RX/xAAaAQACAwEBAAAAAAAAAAAAAAAABAECAwUG/8QAMxEAAQMBBgIJAgcBAAAAAAAAAQACEQMEEiExQVFhoQUTFCJxgbHB8JHxIzJCUmLR4RX/2gAMAwEAAhEDEQA/ALwooooQiiiihCKKKKEIooooQikM3G4VDEyL8Gx36faunEeIJBG0khwqjJ/uAA9STsB71XkESyYeRkSTBA0oCQMkgFmzk7+gwN+vWuT0l0h2MNgSSnLNZuumclN7Dj6yyeXgqSCVyQdQHXp0PQ47U65qr57KSJ1liuYgUYMPN+HPcZBIwRkdKkfDeMy3B1W8gc6gDpdXQAH4tRA+HbPTelbF0wKoa1zSXE6DAcStbTYxTgsOEa7qXUUUV6Bc5FFFFCEUUUUIRRRRQhFI24qgJBJyOo0mllI7uEg+ZH846j+YdvrSlqdWa29SjDPCcOAkLSndJhy8/wD2I+7f2G/ypHxbmqK3j8xw7Lq04VDn5S3Q49AadLacOoZen93sfeop4l/7MmDg+Yd/6jViX1m0+svtcODY53it6NNlSqGEEef+LuPEW2IGlZnYnGhI8uNsj4c/xDcY7HtXa157t5DGF15kfQBp6H4cFt/lOsYP17VGOHWi8P4iqzyAqVJWRlCgFl0gnfA3Vlz3Yd6j6Tqt+J/lh80HPQY8/XjT3CsDjH8YFV7VUbF6JJjwy/vmE4LHSdN2YuyDvnh82KtKLmqFvP3YC3+csuB1K/D33Uj8qQR+IlqThvNQYzl4iAevQ+uSCox1Ix1qCy8ZiK3Wlx++ljZOu6+bKcnsBkdcbjFOPMUsM9taRxEK2gIxA3j+QHUO4ZWbB/3ZNT2t5EiNOZj54qvYmNIDpx5d2fX0TvxedOLr5NrM8bwkyEPEQpOCqhs/0j6dj2qv7+2ntjKt0GUxAthZAQVwSCCuOoHQ71P+QOJnzHgyrpgujr7MMjvg+ZkKd1OtaYfEny9d00pYJpSNigy3xKBsO/xUpbAx9FtUjvEgc4I9k9Ya77PVdRB7kE4xtnMKO2tncvGky2FwY3VXV1RWypGQdmLdPaibiT26tcRZjliDMCylWBAzpdTg4PQqeufpUg4dzJciIQpJOnlIFWNrYRuVQBRjWoDdAMg03cO5Xm4gv4q+zFYqfNZC+uacqejkbKCRjHX0+mTaNN1X8CQWnGcIHnj7Lb/oVG0iK91wIgRqfRW/wa/M9vDMV0mWOOQr21KGx9s4pZVS3niS5naJZjEY8akihDJGPQSSFT09TsPpTzc+IzxxOsgRJItJeZx+70sPhZRndjgjTnbGd8gHqdvo6yNRgcRw3zXD7FU0IPnl4qwajfGOd0t5Wi8qR2XTkrpC/EM9Sw9D2qLcL8RpZQRDPbTnrupDAb7hVI1Dp6DHc104k0V7a23EY0Mck3zDOxGls6hnBIKDB6gVnVtt6k59E4txMgj5ktKVlayq1tbEHYqZ8u8xx3sCzR7AllIPoynSwz64I6inTzB3H51DPCixU8ItSyglld9x/PIxqUXFrEgzoXsAB1Patq1StTBdDbo3JHsUlDScJSwNXtI7CyCAnA1HrjoPYUsrag972B1QQToquABgIrw17RWyqkM6GNjIvyn5wP8AEPeus0EcyjWqSLsw1KCPYjPrSgio1zRx8cLhacxtJFnGlSowx6bsQApP1x2pK4aL8BLSfod/A8jjlK1m8OISfnHmuwgtpJ5vw9x5Wyx6kdixOAoG+nJ67bY9qZeVPEHhXEmit0hVJTqKxSQLgHGptLAafTOds4qnfEnn9eJtHi1jgePX5jKyuXJwANYUZUY9+tdvBzgFzPxATWukG3BkLSKSmSCoRsEEahqGRnGM4OKcutOYWcrSC8s2o6W0H/SX/L3ryPla1UkrbQgsCDiJRkEYPp6janC1digLqFbHxKG1AH1w22R74Fdai6Bopvu3TLdcIhtoJ3giSNvKkyUXB2UnqPeq94jfcOMRinuIgpKlgZyWyuMb5LZBUflVuUhXgkAYuIYgxOS3lLkk9STjJrnW2wdpLYeW3dt90xStJpzImVB+B8VkveHyXEh1rDcv5LndmjU6WZvsX6eiikXEOM21tFI34hfLyZWiSZPjYENsvXJIzgEZNWgsQAwAAOwG1NKcn2QYsLS21Ekk+Qmcnc7kVnaejTWqB7XluEGP1DiVLLTdaQWzjPgq6vODmZzNFeFI2AOnEY0bb51xsRnY4OCN+9IrCCC4byHulupIJopyzRqI205AiOnAfHbPqMbAirS4vydZ3TB7m2hkYDGpkGcdiR1HsaUJy/brCbcQRCE7GMRjQfquMH69aXZ0Q9kRUyyN0SPE68ld1rnMHHPE+igvEeYIpLmOGaSIzaZNKxgBYhpOSxJJGRtufsOtIuCXP+jrYeZBos1Cear/ADs8b746DBbJwTSO98QeAWqvDDah9baJVS3A2BwSWbGQMbAfpU7suVeGXNvG8VrbNA+JEKxKAdsZ29cbb1o7o2rdfNb8wAMgaemBy81AtLRHcyyxXHw5v41sRACCbI/hnZflYqobUp9QQw+9SS3jLHW/9Udh/maRcI4LDEMQRJFFnUFRQoY9NRA+gxTxTdIG0EPdi0ZfyP7o22HnslibuWfpwRRRRXQWaKKKKEIqC+L/ABqC1sDJNFHNIW0wJKoZdZUjUVOx0rk//anVZ+/aP4kWu7aD+FIjJj3diP7kFQdkKoWbJyfXf/0VoTwJ54jmt/wczKJ4sCPOAXTGwB/iK7jvjHvWeaX33DpbUxlsKzosqFXBIB3GcHKN64ODVghbRFe1kq38VuKIAFvJTj+bS36kEmpdwznjmKWONoleRJw0cb+QpBOSNWoDCsO7YG1QhXRxTmtUtp5oQHaGUQFWOAX1qmnP1cV35k5phsY9c7AE50rqALY3O52AG2/uO+KrPmbkZre5s5pbm5aKeeJbo+YoKygAQyfCgBw22SM7DfenjnTwd/GtHILyZ3j2C3J1oRnJXKhSufU71V0xgpbE4pJwvxfuLptcFsnlKwDCRtJIO4COWGSVGfkxUz4bx+4mtZLlIUcEl4EVzl4x1ydwHOG0+h26VX1x4OSTSM0dwsR1IsyxyMyYUD4dGFKnSdhn19M1YNh4e2UaKhhD6Rj94WI77KTpXc9AKWs7qriS/LQR768ITNbqgLrc9104PzhFdTmOF4yhghmQ6vjbzDJ0TrhVQZ9QWpbxu6uFULaRLJI22qV9Mae7Yyzf8KjfuKjfhtwS3h/GNBGg/wBNuEGAMqFwoUHqAN9veo3zT4wyRcWisbZUEazRxTtIu5LOA2jfYAN17+1NZpVURx3h7wXM0UudaSOpyCM4J3wdwD1HsauXwN4cLm1Ia6uAIpGBgSfC42YfABqAJznfBqGeLnOkN7dSpBbxKEk0mfrJJ5YKdegTsOpwN/SoTwzisttKstvI0cinIZTg/wDkexqj2XxdOXrwVgYMraoWvaZOTeYhf2UFyMZkUagPRhs4+zA091pEKqKKKKEIooooQis4ftDj/Waf8un+N60fVUeN/h5Pf+TcWaeZJGGjdAQCVJ1KVz1wdW3vUHRCzrRSvivCZbaVobhDHIuNStjIyMjOPY1zs7J5W0xqWOGb7KpZj9AAT9qlC+bY/GuOuRj8622vSsQxtgg9t62jwriHmxqSMPpUsO2QD+W9Vc9rSGnMypgkSox4lgyiytlOGnvId+wizKT9fhH50984cwfgbOW5wreUA2ljjV8QGkHuQdvemPmi6V+L8LgGdatPOdttPlMg3759Krnxp47PcXcnD0bVDF5M7d1OnSw2+YfvA2D0IqHENElWY0uMBcbPxAntbW9uk1NDez3BhJ2aNzjQ/wBCoII9DEMbE1dvLfGRcwI2pTIqxiYL0V2jV2X6jUNveqY4pYxTQrZLgKrpKyg4wpLZI+pzsO9d/AzmvypRw7GppZbiV3P9GNAoU+uSjE+2PslYLV2hrr2YOHhpyTlssjrPE5H11Vk8jqol4lp6fjpPz8mHV+uapHxU4k9rx6aaJFRwEKlhqDZiA14PQ77diuaV+Jl/cxrdRR61hPELhpSpwCTHCY1bHpgsd9ifpVYPIW3Yknpuc0+CDEfMEiusdjIyPKqMY49IdwDpXUcLqPoSaT098L5xube3ktkYG3lDB4nUFTq9e4YYBBz6CmSpUK+v2cONlorm1Y/IyzJ9H+Fv1VT/AFques3/ALPFyV4m6jo9u4P2ZD/2rSFSUIoooqEIooooQiiiihCxzxNTc38geYDzZ3Bml2G7kanxnSOnTOKuXlPwmkseH3zOElu5oZYovLbI0smwUnG7H9APvYnHeSbO9QJcW6MAxcYGkgnqdS4O/r3pdwbgsVpCsEAKxpnSCxbGTnqxJx7VXSETisdWHCJJpxboAJWYoA7BRnfYsTgbjHWtgx2LLHGVwJERV+uAAVP5dajFz4LcLkDZgYFmLlhK2rJ6jOentUp4FwRLSEQxtIyLnHmyF2GfTUd8D0HpVKtMVW3XfY7hS1xBlRTmbjcMfEOGzu6rhruF9Rxp1RAnV2wyD+1UN5z5Tmi4rPdhHaKYK6yKuVGE0ukn8vQHJ7fap1zL4Z2d1MbmeJpHONX71hsABlQCMEY/SveM8v3V3OqrPos9EellOZAQTrOCMNIQFCu2QuWONWCFj+K00HnvR9eI4Jqz1uoqtrNEgaKjeFWEyzROBJqlL+YgVtgNWB3wMgferE8NuU3S7N/LEYYoovJgRlKs5bqwU7gbkDO5zXvD4FPEb3h6C6hX4HWQE6YvJjOmVX1ZZ3YoSW66SN87Svkngd6jTPfzeYh0+So9Dj45Bj5Ax3C+ntVOqLXSwi+RhwE58Yy+YNV7cKtPqw2BM7nLlJxKb+UTFNe8VScROsz27AEgqyvDjTg9caRn3qqvGDkS04dMDazgM/xG2bJZAc/EG/l26Nv9auThHhPaW95+MDTSTamf94405bO5UKM4zn6709cxclWd/j8XAkjAYDbhgO2oEHHtTrGBjQB91yyZWO8V5Wrx4Q8L8oxfhEwd9WptefZ85H06VHZ/2drBmystyo/lDof1KZrRQoT+zrw1n4hLNvpihIJ93YAD8lY/atFUy8q8pW/DYfJtU0qTqZicsx6ZZvX6dBT1QhFFFFCEUUUUIRRRRQhFFFFCEUUUUIQaROPKOofIfmH8p7j270trxhnrWFaj1gBBhwyPzQ6j3VmuhJFHmnP8A6f0j3+lLBXijHSvaihR6sEky45n5oNAhxlFFFFMKqKKKKEIooooQiiiihC//9k="/>
          <p:cNvSpPr>
            <a:spLocks noChangeAspect="1" noChangeArrowheads="1"/>
          </p:cNvSpPr>
          <p:nvPr/>
        </p:nvSpPr>
        <p:spPr bwMode="auto">
          <a:xfrm>
            <a:off x="63500" y="-500063"/>
            <a:ext cx="152400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burgerking.s3-website-us-east-1.amazonaws.com/sites/default/files/styles/promos_grandes/public/BANNER%20940x378%20A%20LA%20PARRIL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2" y="1162319"/>
            <a:ext cx="3021512" cy="12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nterdiciplinary1practice.files.wordpress.com/2014/02/im-loving-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981773"/>
            <a:ext cx="2268381" cy="160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jpeg;base64,/9j/4AAQSkZJRgABAQAAAQABAAD/2wCEAAkGBxMTEhUTExQVFhUXFx8XGBgYGBgbGhYeGBgaGhoYGhgbHCggGholHRgZITEiJSkrLi4uGh8/ODMtNygtLisBCgoKDg0OGxAQGysmICUwLTAtMTIwLi0tLSstLS8yKy0tLTI1LS0tLS01LS0tKy0tLy0tLS0tLS0tLS8tLS0tLf/AABEIAOkA2AMBIgACEQEDEQH/xAAcAAABBQEBAQAAAAAAAAAAAAAAAwQFBgcCAQj/xABLEAACAQIEAwQFCAYGCQUBAAABAhEAAwQSITEFQVEGImFxEzKBkaEHFEJSscHR8CNygrLS4RYzVGJzkhVDRFOTlKLC8TR0o7PjNf/EABoBAQADAQEBAAAAAAAAAAAAAAABAgMEBQb/xAAyEQACAQIEBAMHBAMBAAAAAAAAAQIDEQQSITETQVHwImGRBTJCUnGhsRQVgfFiwdEj/9oADAMBAAIRAxEAPwDcaKKKAKKKKAKKKKAKKKKAKKKKAKKKKAKKKKAKKKKAKKKKAKKKKAKKKKAKKKKAKKKKAKKKKAKKKKAKKKKAKKKKAKKKKAKKKKAKKKKAKKKKAKKKKAKKKKAKKKKAKKKKAKKKKAKKKKAKKKKAKKKKAKKKKAKKKKAKKKKAKKKKAKKKKAKKKKAKKKKAKKKKAKKKKAKKKKAKKKKAKKKjONcesYYD0jd8iVtqM1x4+qg1jxOg5mlyUr7EnRTPhHEreJspftGUcSJ3HIgxzBBB8qKEPQeUUUUAUUUUAUUUUAUUUUAUUUUAUUUUAUUUUAUUUUAUUUUAUUUUAUUUUBy7gAkkADUk6AeJNV7GduMEjZFu+mc7JYVrhPgMoifbTntph8+BxCnPGSWCZQxCkMwBYECQCNvLWsz7M8Mw7PhgbH6LEXGtljimc9216QBhaCAMdsrDSOVUlJp2RrTgmrsv97tLcK5itnCr1xd1Q48fQoftdTVFu8UDXcUFzYt7rgh7FvNaYFFGUhhdIAMjKFJ370GB2RZt47EYZEw9sFbiWStu36S262kuI5dgSQ0svnTbB8Uu3ivzx8tq9g7lq33mClrYVxcKqYzyY23UjlWblc2jBIvnyc4Z7eHdXzgm6WyumTLmVTCjMxiZ3jWdAKKivkkx1trdy2iQ4yu5VCqyVy5SS5zOMpJaBOaitYbGFRWkzQKKKKsZhRRRQBRRRQBRTDF446C3B11PIeA6mm1y8zfSYeUAD4GsZV4x0NY0pMkcRi0TQnU7Aak+ymV7jaAkKlxz/dGnvmkfRjYmT4mY9hrgoR9Jz0H0V8e7B9grCVefI1jSjzEn41eYmEyKOZGYz7wBTJuK4ksBoFkQdAd920j2bVKMoMaFo2BgR467E0leJnYFjplFtmH7wC+0+yspVJv4jVRgvhI7ivFcTbbJPdiSSoV/Yw0A9k1HYjj+IyQjMG+sWzfdvUvicLvm/wC3/t+8k6VGYjCeGlYVKlS7s2bU4U7K6Qhb4ledQGuE3CSUysO6RtOY6V3a4/i7YzXLwcH6Itr3CPWBIOnTUUG1byd8sxGgUAiPEHQT50lYt2wbn6M95cqLngFuRY8hMbzGtRxpq2v3/Jfhwd9Pt+Aw/aHGM5ZVABIJztAiI5jbyHSpF+2NxACy22ABkpnYGOrQMo8YNRHE2dsqtk0EHKwMnqTMj26e6kLKG0xI1lY7rkDXaSh+FFiakXa7Dw8JK9kXFO2mFBy3Ga2f7ymNN9pK/tAVMYLiVq6oe24KkwOUxpsdazBME8LnBNuQYObLG0lVOYDXel8TbVe6l9ro+pBKfqyWkEdd9q6IY2XxIwng4fCzU6Kz/h3am/af0dxQ6aBQCWaTEQ86j2dKtfDuNpcORoS59UnfyPM9RuK7KdeE9jjnRnDckcTazoyfWUr7xG1YXicQ5wNi3nAFps6BEIf9Kl0IGOgYhrZQxJ7xmSNd4qpnse5u3LnzhbQdy/6DD2EfckZrjK5ZhPraSZ61ecWyaU1Hco/DsDYDjKlzF2lxALIgN5XRsJKEQIbI5KanTSa7xGEixZtPZS0MPduMr3ruHTNbuNc7pW6WI09FJKkztqAav/8AQ7Dn+tfEXvC5iLpH+UMF+FPsF2cwlr+rw1lT1FtZ98TVcjLOsim9j8RaGMe4jq4YXQq4dLrrDuLpz3cgtjKVZVAP0omitGAoq6VjKUrsKKKKsUCiiksVfCIztson3VDdldhK55i8SttczGPvqv4riJcmSY5Aer7efwpji+Im6M9zuqGyrGp1EnToIHv8KbekTk20kk8+gA+t/PpXk4jFuXu7fk9Ojhsu+5Lq4IJkmNwCZE7Dko5aTrzpa4+UgADloeQjwG/ht41C2brswALMforOi9T9uprpcfEplBae85M+e2k+NYKurXNHSdyXW6ANSFnQAaydecDkOlc+lJYAFQDzPreWugHjvUeL9s5QVIYGc5nTyUb9NaTxN1TIBlT1ET7OVS62gVLUf3cT9UK4OmpIBHWRrXiwqAAgTJIXMvPXWdR5mmFrEgEEiQOQ0rtb5fMxdVRdlZtdtNSJNQqif1JcGh36dQO8QFncKS0xsDOs+NNr1xSYz5iBqsaW/AnYsfupsMRqDy6dfCnD3yQSEIsgg5SQAzeJ1JExt9mlFUzdvuwyW7QmWESVRgo2zZGadZ5hopm1kkFsugPnE7CedOLVp3aYVmnNAgKI5AE6/wDmi8B/rWZCdgq93TXvBdSZI3qvvLv8lr5X3+DmybBMFQsCZdyAx9m350qKiR+Y9k617dfSlcaiIqkXUct9EaEezeOXKqZm1stDVRyvd6jcWzqwzQN4JgT4A0retNbYQSrRMiQVOxU9D9oPjSCO+oQtqIIUbjmI8q5u4osZYyQAJjUwSdTz3qFJWLOLuSF4o9ruRmUD0isoE7xcVgRLeHPnTBrlsJluZt+6QoOXz0zfk1yuNCSciOYgZxopP0hXPzt2PfCfrBcpPmAY+FacS/1KcO30LRwbj120oFwrdtBgucNLKD+8OeuvnyuVtwwBBBB1BGxrJFeD+H39etWPstxZrTraaclwjLP0S2xH91jH5Nd2GxTuoyOLEYbTNEvVFFFekecFFFFAFFFeMwGp0oD2oPtXbd7QS2MxzgkDpDePWKcYniRS9kbLlIUg66SSDOvh8ageJYxQz5XV4OpBnUiYrzsXioKnKP8ADL055JKQx9DcVgBKgCDEEifWYgHn1pulwqzWogmNfrCfonmpMbV7gHuwr5gMzGJEmNsw91K3MY7Oqk5uuYTBmc3gfGvnlioXs7nZHHO/iQvawjAnUjkYp1cRu6AQQnqmAI0+yfsFK8LBbMrGWDe8ZdNPKnz2gNDOuvmBGnxFd8EsmZbd6G0sQt2RxtaAFRqZZt2bWSNduVJ3rIJ0XKOn3k9af5edJt191RKSy3ewVVJZmNfmShc7kgTGgkzoB9tNvm8yQCBOgMTHjFTdqxn2G3XkY/D7a5fCMOVaKlminFaExrrqQos17dtyOZPISY8zyqWOEOWYPuP4U1xuHyCW0HU/neo4bjrYvxU+ZGMaSuyxEnRQYEDw577Cu0xAYSAfhUBxjHtbvoymVIEjlBJX+fma53USWj3M6mLhFJ7ksLGYxMeOtM7qKC3qtlOXMOsiQD8K4u458gdRrAlTI16A7hvwqH4hx636IAAq+b1R9oO3vqknmj4dzOtjoqm7PXkTuGvlCGU/zB5UwYkkkxJJOm2pJj41HYfjRPdEaEjUa7/EVJYYeknQablZ69PwpxlFWkmRT9p0pWunfmJXGpWbZtZg5FwGGQxrrEr15fHpTv8A0aSJyvrtpM+4Uhf4PcWP0T+xTXRT8Suk/RnV+pjJXQ2wqPcbKsTBOvh406vX3UoCwOVRBHKCSBPgfupXh1gpndhlMQAd9d9NwdBv1pFVBbWT1jy0qka1ptckrs55YpOduSRrWBv57aP9ZQ3vE0vUBwPj1g21t5spQKgDaFphQw8J36VLY3H27S5rjBR9vkK+ihVhKOZNWPNduQ5opnwziVu+pa02YAweoPiKK0jJSV0Bn2nxT27YZWKjNBI5SND79PaKg8Lxs+juB2NwOsDNECZB9hnbwqwcdx1tLV0PrFstH1pkADxkVkt3jt1Q2W2pA1BmPLu8+uleF7Rq1IVk6Ut1125bbFJSUdya44mMQPiPnAa1ayqE0l007xA235zz1gCeeBYi3et4hkAzB5gzGokQBznN7657MP8AOES4/wBHNbvKJBYQSNCII1nTTcda9xVk4W0LIYNbLlk7yhoIkZ9Y30keEgV59a1m7a26kL5lsKrcuIge4bYyiAudS2g0AVZhvOpHCsqg4i4sIfVU/S21j6sn8zVJ/wBJLddEZlWXAgnQyYAkSKsGL4zZu45cMWVlQRkmCxCyo+xvKueNKzvl19f578i0W2XvhnDUn0xBzuJ3OUbgELMAwajcbxVUxTWmJ9WFPQ+sy6eEa+BqWwuNHowRqQNhHl9xqldoBcVc6L32eZ6EGfbOx8POvUxlRRowjTt17/k0m2kSkjNlNx9RmKyOZG2m3erjHcTBcKSdIEE8vCN/LeqU3anEEm0iQwMkETA1+lG341NcL4VdvW0u3CttXAaHYZoMGY8vbXlShWkrPbp3yMnWlLRXLXe7RBQCgV1+llZZTaMy79fdT1cYGdRO+prMe3rrhibiMHcKUWIJaYgsQfoc/DTpXfZfj7XLCR/XbN4EfS8jE+2vVhiqqjmltt/K3Lxqau5sZYDWahOJcUtlghAIJgzFQ/aPtKLeEuXeanJB+uQNN/Gsl4nxe8rIxzMty3myFjAzM8rIE6KV2jlXZUxTnpTSt3oWzJOxofbRUt2S9nugkBpcKsebED461X8TZtXLNpXBLBiQobXURHdM7kGBzAqq3Fwt1lZ7LJctpCARkfL6ikaZQDp4jTkKiU4tckqU74JEqDrB1EQeg2rilh+I7w0+3oVVGVR3ijR+C5WR1JOQarmBHqgmMzbkZfPYc6p/DMF6Q51ZjJ1YxAk9DuPLpXrcfuZYYt+lRrRdpdrcrGbXbRjrypDgbZEuLczgWWyZhGx+kBHWDJ3BqkaLpwbW7/r8lKmHkkkxu4/S5QxBLfSEkTpDa6meelTnZntCXR8+htQGExOpgHxnTwry7hrN6L6otxgMratML6rZQwG0a+FIcfw3oFt3UELcBDLPPQ76kz5yCPdMpQqJU2vF/wA3+3UxlTaduZqnZjFXblhXJTTRRryPhsPfyqQ4zxZbdmXZVnQTtmb1R74FUvsTxhRh4ICgazrJ3BJk+Hwqpdp+19vF/o0ByK+YFvpZZAMHbXXWu6nN8Oy+h0KVoDodornpCl1pysVb1RqDvGg/GrHa4uly3lAylAFAiBqfWJnlzJNUzhiI7NcFpWeSSzM0EnclS2UnXaD5VMYfBsfV7p9VlUQT7OX8q8utGKdlp1OVN8ixcRY+ibI8sIjKFMAgZtTyOuo1185d8c4qMSG9Cwdh9AAg5eeQGC0cxvUJj7N6cqOoQoJOYzvGSDLACOW8HUaimAwdy04D+sQGVgdNzqToQdPsq0JunFx5f6LynJfQ0j5LsMVw9xz9O5A/ZGvlqSPZRTvsBdvGyxvTGbukz011J15UV9Bg7cGNjaC0Pe1PDkWzmLMWLZWLMe/mnToI5ARpNMeCdjLTBbl1ABuFE5iORZjJHkIPjyq34vBpdULcUMoIaDtI2NKuwAJOwE1i/Z9N1nUltbbz6sZUzNu3fBrOCHzuyzI7MFFsZSkhWZmMiYyBu7MEmqNwztEGuMMSND3g0QACs5Sq6FTAIgTJPXTR/lM4Rdx1uylgTlZmaWC7iBE+2s/udhcaszhy5OWCHQwF3HdadRpXLi8PCUnaPoj3/Z2Hwc6DVVpN+aTX0C0uCvbIkmTB0Omp0I10mn3ZXgNnEXheFsABs+ckZiQ0gtOqgwZ1kyPGoX+jmLt917F0LMk+iJJ2nvZZ+iIExVi7L4xcNnF/0traD6J2zb6wNo8eoiuSFHLK13bzN6ns2jCEnSlm6c/wXuwlu6ciMQANWSQOkZv/ADTriltVyZgCmwHXkAOp2FUDDdqG7iKoys8IAcjQWCqGiR+APhV2s2L9y8DdK5bbequwMECN+s6ms3dLJl3as1t6crfc8XE4edF5ZL6Gd9s8Nfw7q6KotPIdhBbMzMASCNVygAGem3OOs9oVuXbj3LIGeTBUXFUldDpr3WJEc1jY7KfKj2sxQv3cGQiWlKkDLLMNHUlj9g8RVKHaK+AQpRZMyEWfKTOnPrW0cI3BZUvx/wB75D9vnOKasSjWDmKlzcYGNdCdNO79GenjV77BcFNtM7etG0TA+t57islwHEXsuXEMSZOeTJ6nWZ8at/CvlOe1o1oZSR6plo5iG0IPw9tTWw9XaKuu+RlPATpyutUX7thg7Rs27d05bZu5nYbiFiR1bWmHD+BYX0Vu4XDBENw5iBCiRmcbKNDv0O8TSuM7cYXE2wbDozCTlde+CAIAUjmT6wBArL+LcaVVvobju95gXCyFJUkgkxBXXRRpHSBGNKlKbdOz9DKNK9TX+jjF9oXuZCUWV3bYttJgaLMTGtTHBLSi415j3uvQnXMI57e+qhh32MGDr5iasOGxasIXN/lOnXaa7501BWgj6XD06EF4bIXx+Me4MrMQN9zOuvX89BXVjGKLJs3FzKYjxjVZLAyBoQBHidq4TDsZy25J0nITvyEjQ+NdXOG4hiWa3cczJkNqTz9w+FZqJ6Tjh5pKTWnmiJwKrbupcOYBWnuaNpyBnY7HwJ3q88E4mmJUqRGWR6MwZViIYfYfZ1qrPwjEf7i5/kb8++i1gcVaYOlu6jDYhTPjyqKtPib78jmxvs/DV1eMkpctUXZuyltoTMFSfVKgx4gxIO20U0x/Y3D+kDyZ9UQNNCQJB1LfyqvcP49irGlxLlxJnvhsw11hiD7jPspl2i7S3cS49a2imVQEyCRBYtpLGT5AnqSc40aqdr6dTwf2uop5bq3W/wDosPaxktWrQttaLI4VkUrnAZGIBA7wBifdUDZ4xf8ASxZU6nbmZ0k8gI09lQiEBp6eW8beU1Y+G3VUhiDrz1jQHcHkYjwJroWHglZq51/t1OEdVdkhjcS6BZRBJ9I5T1mIG7k6mB0Jq24HGF0yN6MPAKrci4hIO+XruJ3E6GqRxfGqxIBmLbDSZJIjxP8AOvoHD8NtNZtq9pDCLoVGhgbdDT9Cpu8HZo87FYeNJRsrXIDsWly6JuzktEhVB/RliQ0iPWiee2nOirPgMCllcqCATO/M0V6WHpOnTUXucqHNI4u0WUqDE8/bS1BrdgYJg2HMfGqvg/lDwDNHpWBGmtt408QIqO498q9u3eFvC2fnCg9+4bgtr+xKktHXbpO9YkMQSxJOWW56akzGtclWeX3Dpp0m9ZH0pY7UYRx3Lyn2N+HnTfE8cwzAy6QN5IHLxrD+F8RW2w766iGgrIB5rOgYTvympDFX0izkBya/pGiHA9U5oy6a7TGp1JrjeKqdEa8CNyzcXu4S4S1tgdZ/mCfEb1T34/dwzucNfa0z6vqDmM7kMCCdd96LN5HIS2Q76AZSAoMGcxO/WQY+5rxPgiBfSret3ADlHrK2kTCkd4SdxPL2ZQm27y0PWw+CnUinpZ9e7epXsZcu3bjXLjs7sZZmJJPiSfZ8KvfZ3BWAqNcsWnBHNFMaf3t6qdvDhgVVZca5s0QBqe7z0G9Xa3Z9Gqq7BcqroxAOwjTxmqYurOMVlIxMY0/Ai38OwXD2UFsNhRP1rNnXzld/Cp/D9ncB/Y8JHX0Fn7ctUHDWXHfykwdTGh0/J9lSHFsY0CHdtAwAEAAidRMaGI/lWFL2lOK1V/seXOnd7lyvdm8DM/NcKCR63obQOojfLO2lNP6JcLHrYTBg+Nu2Puqj4rHswRGOYLrbJCnKSCDlYiV0kED76Y43Fs6C26i4qsGUOqNlPVSwlSPA10x9qJv3X6998in6d9TQb3ZvhaifmuDUTubdoD2Eimd7CcLUwLeGBP1FTbzSqF85ZVOs5oDDSDHMjamGKvkkhjuOusHn1p+vlLaJpGhZ6svHEcThFEWnVdeRkD3zVa4x2z+bCUCXoYAiTyI0zCY0qpcRuNqV115anTw++lbaoLKl9C85WljEHXMIgggrGUmBO8gV0RnK2Zo9Gng6dRWjP7Fjw/ysK7A3MEwj6jhvtValsL2/wDaul23GsFAdTzhGNZuFGUmVBBjLrJ8RpEe2abtcIMgwRsfzyrXiXexafsyMYNqevobDhu1PDnj9Oo/WzJ784HSnNi9g7olHtPy0ZG+yaxM3s0mBqZ2+FcooO422q2byPLcPM29+FYYx+jtnn6q/hXScHweUZrVsmOg61i9jEuoAR3SCfVZl06aGKmcJxzERPpHISAZM+tIEz41VzS5EZZdTe+yeFsr6T0SIo09UefP3VYqwngPa2/hrqtcut6Bbx9IERWzACCu0nYHTYEmtp4RxWzibYu2Li3EJiV5EbgjcEdDXXRmpROWpFp6j2iiitTMKTxFlXRkYSrKVI6giD8KUooD547X9kr/D3OYF8OTC3okGdlcD1G0g7A7joIzhr2zAZrevSJggaTup8v519D9p72TCXm/uEDzbuj4kVjR7OWW1a2oJ6Aa9PhXmYpxpu3U9TCuVRXZBYa7bgBu7HujMTBI3jMYnr5QzvcQRTdDSdUCSWYMG9dp1hcoAy6zI8YsK9jbU89+p0EU5tfJ8jsFV3AiDqPaTpWEK8L6nROm7dCHwvF0KHKFtaO1sgEaEkKr7DPGZdORO8mVzjlZPRAg2y4JEEQS0BiWbaInXk24WTZm+TNBorsNI0M+0zv7a4X5OmAMX3HlAj4fmal1U+RELRtqVvhbW0Ykd1DzykkaaqQYO5CyWmJ0OtdcU44HxN1XW06BO6DbGhjQK8h13nfTKN96sln5OBIJv3NOWkE9SI1NM8R2AJbR38suvvmojNJ6kzalrfUheB3bLOykspQTOc5hEQUIWPpDSQO6etL3eKMSgS89z0h7oJYHMNApSdXJhdOfno6xvYK6gGW4T1DAAb6aqJ2B3mou72Qvqp71sjlBYkeElQfjyo3Te9iFEf4zHXkGRrlm2W8RPgZA2zchB5RpSVzH/AKX0YuWiJbvxlMKQNO/67SIgdYmDENiOzt46kCRoNxAiI0FNX7P3iAQYJH/n4VGSh0RGSXQVxnEG9OEtOoSSC7EAMQJZszSABrBB1CzpMUYUoLdxl9I5ZWtk/wB7N3nmJZQpT1o1eNSKSfss51LajmN/fXljs7dtzlgz9YTyPs0mtoyoxWlrlHSm3toI2UC5zbIfukkFlBQg6kLB7sQZ8efMxl4sVfJC7EympyLmAWTGy7cvEGlr3A8QdCRA2MdYBM+we4Ur/Ri6YBuaAnl4bxO+gq3Eh1LZZLkRFpUOZmMAE92eswOXSuzh7ZIE7RyJJ8z10GnQ86sGH7Fhl7zux8IAn3TXb9iLYOtx46SPONqh1IdQ3Ue5VMcLbOAoiASxXYbAAeOkbc+dO1s2xlLGW1O58dwPIiedWFeytgH6f+aOnQUsvZvCgf1U6aEs5I8fW0q7rQasYqlJMrTZIlW1JEaRA56bHUjeuLdwjMpIhoBjQMAZB12O386ticGw6mVtqCPM/aae3Am2RCsRqq6xI1EeVVzRJyMrhutfK2gr3CGBRVE97LC6KNenkBpW8dgeAvhMMVuR6S45uMoMhJVVygjQ6LMjr4VFfJaAFvhQAAV0AAH0ulXqu2klbMcNZ2eUKKKK2MQopC/ilXc69BvUdicax0HdHh+NZzqxiXjTcht24uj5pdE690keAdSfLQTVBwt0EAabVcOKYQ3LbIGK5gQSI2OhqnnsdiUMpeB/WB+0EV5eJi6rzHpYaUaayskrFpZBqUw94Az1+NV23wrHKCItN5MR8INd+ixij+o6eq49u8Vy8Ga5HS5wfMt1q/p1pdLv5GtU4YzFDfD3T11T+KlV43dG+HvDr3QfjPjUqM1yMnGL5ouCsNa4fqKqv9I2/wB1e/yN9teHtGd/R3Z/w302/u+HOrPNbZlVDzRbWUEa/nwpniLSsCpGnh91Vg9qDMejvAdfRtO52gfmaSvdqwCf0V468rTfw7VDUnyZKhbmTd7hiGBtHvNIPwa3prt+FV652vP+6vT/AIbj7vz8aSftk2WBZvg/4b/hNV4U/lZqpf5L1LL/AKJs9Np32P5/CliiDXKPYB+etU09rLp2s3R0/RXNOX302u9or5/1N72W3H3VKpz+Um65yXqW27grZDd0AzpHKkntKq5APhqfz91VW7xvEsAPQ3tP7jSdefj+FM7uOxhMixe/yxVlSqdBmh8yLTeuhRHuH3VHYnFD8fD2+yq/cONb/Z73/SOfnSTYLHt/s9z2lPh3quqMyHUguZJ3MWOtJ/PBzMVGHgPED/qI82X8a9/orxA/QQebn7lrRUWUdWI+OKg789aHxygamkrHYfHtubY/aY/cKksN8nV8kelvKP1R+NW4dt2UdVdDRvkpsn5s90gxcfuzzCCCR4Zsw9hq71S+BC5h7a2xcZgoCiY0A2FWDD8W+sPaPwrtpVoJZTgq05OTkSlFJWcQreqQft91FdCd9jntYL+HVhDCR0kxUA9zho19PZXyxGX7HqyV88dsuF/NsbftRC586fqv3hHlOX2VSo7cjajHM7XN1w3DLJAZCzKRIIuuwIOxBzEEUxucV4crFWxWHBBIIN9AQQYIILaEHlVe7HdpAnBnuk97DBrfmdDaH/Wi1kBJOpMk6k9fGqSypKyRpCnJt3b0PpS3grTAMoBBEggkgg7EGdRUceIYD+0WP+Mn8VVrs12ljgty4T38OrWfboLXwdB7DWS4HCNduJaT1nZUXzYgD7aSyq1khCnJ3u3ob7icZgFyh8TZXModZvhSymYYd4Spg6+FLYHD4S8CbNwXADBKX2cA9DDmKyj5VMOtvGW7a6KmGtqB0ClwKtHyK/1OI/xF/cosua1kRKLUM12W/Gpg7RAu3Etltg97KTG8SwnevMDawd0kWri3CBJCXy0dCQHMVQfls/rcN+o/7yU0+SfHJY+e3rhhLdpWPXQtoPE7Cp8Oa1kMj4ea7NSvYCwilnhVG7M7ADzJaoj/AE5wucvzix5+l0/zTHxrHe03aO9jbhe6xCA9y2D3LY8Bzbq258oA6bspjRa9McNdyRMwJjeck5o9lVbXKJdUml4pG62eG4a4oZIZTsVuMQfIhoprxDDYG0QLz27ZaSA94pMbkS4mJHvrEuzHaK7grouWyShPftz3bg56bZujcvKQbZ8ruMS8MDdtmUe27KfA+jInoanNG17FeFJSSvoXYXeFf2jD/wDM/wD6U9weCwV3+qZX/UvM32PWFcF4FfxRZbCZygBYZlEAmB6xFJYnDXsLeysHs3kPIwy8wQwO3iDUZl8pbhclLU37GYTCWVDXWW2pMAvdKgmCYlmiYB91NBj+G/2jD/8AML/HWe9o+PtjOEWnua3LeKFtztmItOQ0cpBE+M1TeFcMu4i4LVlczkEgSBsJOpIG1S5K+iIjSdtWb7hTgrpi3ctOeiXQT/0tS1/hmHUZnGUDcl2AHtLV8/8AFuEX8K4S/ba226zGvirAkH2HStA7HcefF4O/hr91Q1vIVu3WiVLbMx3IIieeYVDkrPw6lalOSjeDuXb0GBP07f8Axj/HQcJgT9O3/wAY/wAdUq5gbK74zC+xyfgBTW62GX/arZ/VS6fsSuT9RNbwXqjGNLGy92nL0ZoDWMEiljcRUESxvsFEmBJzwJNJjGcO/tFj/mB/HWd8TuW24fi8jh4axPdYb3DHrAVScDg3vXFtW1zOxhV0EmJ3JA5VvCalFNxR0Qo1Uv8A1vFrdG+2hgbhhLttj0W+T8A9PRwiyomCBue+/wDFWA8W7OYrDANfsMikwCcpWemZSQDVm+Tbj103xg3dmtXQQoJn0bKpcFZ+icpBXbUeNapxvZxIlSdrqVzW8LhLJGZIYdcxYfaaK84Rw0WEyAzrP51JPmSTRWqiuhzNj6st+WjhmtjEgdbLH3un/f8ACtSqC7b8M+cYG/bAlsmdf1k7wA84j20mrovSllkmYLa4g62blgHuXGVmHimaP3vgK6s8NuNYuYgD9HbZUY+LzHuIAP6y0zmtt7LdmR/oj0DCGxFsu3g1wShPioCe6ueMcx21JqCuY5ax7rZuWQe5cZWYeNvNH73wFWz5JeF+lxvpSO7YTN+08qvwzn9mqUykEgiCNCDyI3FbX8k3DPRYIXCO9eYv+yO6o8tC37VTBXkVrSywfmUn5X//AOgP8BP3rlVDDNdE+jNwdcmb45auHyw/+vX/ANun792rF8in9TiP8Rf3am152IUstNMyvEG5P6TPPLPM/GpbhBPzLHR0sT5emP3xVu+Wz+tw36j/ALyUz+SrAJiPntl/VuWVU9RJaCPEHUeVRl8Vic94Zu9ytdjygx2G9JGT0qzO0/Rn9rLX0TXzj2g4Fewd02ry/qvHduDqp+7cU4btdjja9CcTcyREd3NHT0kZ/jUwnl0ZWpT4lmmN+04T55iPRRk9K+WNvWMx4TNPuOk/MeHZvq348vTCKZ9m+z17GXBbtL3Z79yO7bHUnr0Xc/EWz5W8Gtn5lZQQtu06r5D0Y18arbRs0bSko97Ff7G9qTgHuOLQuZ1CwXyxBmfVM0x7RcauYy+1+4ACYUKuygbKOZOu/U+yrD8mHAsPi7t5cQmcKgK95lgliD6pFalwvslgsOwe1h0DjZjLMPEFySD5VaMXJeRnOpCEttTMOKcFfDcFQ3QVe7ihcyndQbTqoI5GBMcpqudmeMnB4hMQEz5Qwylss5lK7wY3natR+WT/ANFb/wDcL/8AXcrO+wPDLWJxtu1eXMhViRJGykjVSDvSStKyJhK8G35nnbDtXcx7ozottbYIVQSfWiSWMTsOQqR4JwprXDMXirikLc9ElvTVgLqkvB+jMAeR8J07B9h+H22DLhkJG2Ys49zkinvaXA272He3dXMhyysldmBGqkEaikoaNy6FYYjLKPD0s1+TBBjU/ve4fxU7s4zC/TOI/ZS399yr6OyOA/s//wAt3+KuW7H4E/6gjyu3f4q4b0V2z1n7RxT+L7RKwMRh24fjhZF8a4fN6UoQf0pjKEGh0Mz1FV3gfEjhr9u+qhjbMhToDII39tXztJwWxh+H4k2UyFmshu87TluGPWJjc7VTex+FS7jbFu4oZGeGU7EZT08a6YWaWXvU4qlSU3KU9Xz9ESnant5fxtr0LW7dtJDHLJLEbCTsJ125DWpH5JuAPcxIxTKRatA5SdndlKwOoAJJPWKiO33Zo4LEQo/Q3Ja2enVCeqz7iPGrh8kvacMvzK63eWTZJ+ku5TzGpHhP1a1XveIwlpT8BpdFFFdBwhRRRQEJ/RDAbfNMP/w1/CppRGg2r2ioskS23uQ1/spgnZmbC2SzEsxKCSSZJPiTUrh7C20VEUKigKqgQFAEAAcgBSlFLINt7jLGcHw91s12zauNEZnRWMCYEkban313geHWbIIs2kthjJCKFk9TA1p1RU2F2MsfwmxfIN6zbuFdAXRWid4kabCjAcIsWCTZs27ZbQlEVZjaYGtPaKiwu9hLFYZLilLiK6ndWAIPsNQo7F8Pmfmtr/Lp/l2qfopZMKTWwlh8OltQqKqKNlUAAeQFN+IcJsXyDes27hWQudFaJiYkabD3U9oqRdjLAcIw9kk2bNu2SIJRFUkDkYGtPaKKEXuN8bgrV1Qt22lxQZAdQwB1EwecE++m+F4Jhrbh7diyjjZltqCJ0OoFSFFLE3YVy6AiCAR0NdUUIEfmlv6i+4V4cFb+ovuFL0VXJHoWzS6jXEcNsuhR7SMhiVZQQY1EgjlTbDdnsJbYOmGsqymQy21BHiCBpUnRU2RGZ9Rtj+H2ryhb1tLigyA6hgDBEgHnBPvppZ7OYNGDrhrCsplWFtAQRsQQNDUpRSyF2FFFF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3086" name="Picture 14" descr="http://pics.topsavings.com/96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944425"/>
            <a:ext cx="1981201" cy="165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40.media.tumblr.com/25486598ec170c0a688a2d90b383ff79/tumblr_nljckmXGxa1trqjmno1_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32039"/>
            <a:ext cx="2667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inventivegadget.com/gadget/images/wend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95" y="4816904"/>
            <a:ext cx="1628126" cy="180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sanduich.cl/wp-content/uploads/2012/04/wendys-hot-n-juicy-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943475"/>
            <a:ext cx="25527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/>
          <p:cNvSpPr/>
          <p:nvPr/>
        </p:nvSpPr>
        <p:spPr>
          <a:xfrm>
            <a:off x="4505152" y="1527609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Arrow: Right 4"/>
          <p:cNvSpPr/>
          <p:nvPr/>
        </p:nvSpPr>
        <p:spPr>
          <a:xfrm>
            <a:off x="3934807" y="3656473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Arrow: Right 5"/>
          <p:cNvSpPr/>
          <p:nvPr/>
        </p:nvSpPr>
        <p:spPr>
          <a:xfrm>
            <a:off x="4585252" y="5543021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z616578.vo.msecnd.net/files/2016/03/12/635933572400280183859715303_wendys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56" y="5125119"/>
            <a:ext cx="1752600" cy="152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oodfacts.info/blog/uploaded_images/wendys-frosty-sh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86490"/>
            <a:ext cx="3015803" cy="18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bs.twimg.com/media/BmA0Q1CCMAAuDE-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13" y="3017178"/>
            <a:ext cx="3032125" cy="145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vignette2.wikia.nocookie.net/logopedia/images/b/ba/Mcdonalds_logo.png/revision/latest?cb=201306031854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790924"/>
            <a:ext cx="16764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-media-cache-ak0.pinimg.com/736x/4a/51/8e/4a518e0c584794a7928c629fd22ad1d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44932"/>
            <a:ext cx="3102557" cy="18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upload.wikimedia.org/wikipedia/en/thumb/3/3a/Burger_King_Logo.svg/768px-Burger_King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7195"/>
            <a:ext cx="1604912" cy="16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/>
          <p:cNvSpPr/>
          <p:nvPr/>
        </p:nvSpPr>
        <p:spPr>
          <a:xfrm>
            <a:off x="3780352" y="13596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Arrow: Right 2"/>
          <p:cNvSpPr/>
          <p:nvPr/>
        </p:nvSpPr>
        <p:spPr>
          <a:xfrm>
            <a:off x="2482752" y="36291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Arrow: Right 3"/>
          <p:cNvSpPr/>
          <p:nvPr/>
        </p:nvSpPr>
        <p:spPr>
          <a:xfrm>
            <a:off x="3969674" y="56876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627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Datos a considerar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USA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/>
              <a:t>promedio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satisfacer</a:t>
            </a:r>
            <a:r>
              <a:rPr lang="en-US" dirty="0"/>
              <a:t> </a:t>
            </a:r>
            <a:r>
              <a:rPr lang="en-US" b="1" i="1" dirty="0"/>
              <a:t>el 85% de </a:t>
            </a:r>
            <a:r>
              <a:rPr lang="en-US" b="1" i="1" dirty="0" err="1"/>
              <a:t>sus</a:t>
            </a:r>
            <a:r>
              <a:rPr lang="en-US" b="1" i="1" dirty="0"/>
              <a:t> </a:t>
            </a:r>
            <a:r>
              <a:rPr lang="en-US" b="1" i="1" dirty="0" err="1"/>
              <a:t>necesidades</a:t>
            </a:r>
            <a:r>
              <a:rPr lang="en-US" b="1" i="1" dirty="0"/>
              <a:t> </a:t>
            </a:r>
            <a:r>
              <a:rPr lang="en-US" dirty="0"/>
              <a:t>con un </a:t>
            </a:r>
            <a:r>
              <a:rPr lang="en-US" dirty="0" err="1"/>
              <a:t>estimado</a:t>
            </a:r>
            <a:r>
              <a:rPr lang="en-US" dirty="0"/>
              <a:t> de </a:t>
            </a:r>
            <a:r>
              <a:rPr lang="en-US" b="1" i="1" dirty="0"/>
              <a:t>150 </a:t>
            </a:r>
            <a:r>
              <a:rPr lang="en-US" b="1" i="1" dirty="0" err="1"/>
              <a:t>productos</a:t>
            </a:r>
            <a:r>
              <a:rPr lang="en-US" dirty="0"/>
              <a:t> </a:t>
            </a:r>
            <a:r>
              <a:rPr lang="en-US" dirty="0" err="1"/>
              <a:t>estándar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un </a:t>
            </a:r>
            <a:r>
              <a:rPr lang="en-US" dirty="0" err="1"/>
              <a:t>supermercado</a:t>
            </a:r>
            <a:r>
              <a:rPr lang="en-US" dirty="0"/>
              <a:t>. </a:t>
            </a:r>
          </a:p>
          <a:p>
            <a:endParaRPr lang="es-SV" dirty="0"/>
          </a:p>
        </p:txBody>
      </p:sp>
      <p:pic>
        <p:nvPicPr>
          <p:cNvPr id="1026" name="Picture 2" descr="http://www.duna.cl/media/2016/04/IP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866817" cy="257787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130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990600"/>
          </a:xfrm>
        </p:spPr>
        <p:txBody>
          <a:bodyPr/>
          <a:lstStyle/>
          <a:p>
            <a:r>
              <a:rPr lang="en-US" dirty="0" err="1"/>
              <a:t>Especialización</a:t>
            </a:r>
            <a:r>
              <a:rPr lang="en-US" dirty="0"/>
              <a:t> / </a:t>
            </a:r>
            <a:r>
              <a:rPr lang="en-US" dirty="0" err="1"/>
              <a:t>Formato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S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400" dirty="0"/>
              <a:t>Requiere un buen sistema de manejo de inventarios.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sz="2400" dirty="0"/>
              <a:t>Mayor inversión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SV" sz="1800" dirty="0"/>
              <a:t>Espacio físico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SV" sz="1800" dirty="0"/>
              <a:t>Inventarios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SV" sz="1800" dirty="0"/>
              <a:t>Personal de ventas</a:t>
            </a:r>
            <a:endParaRPr lang="es-SV" sz="2000" dirty="0"/>
          </a:p>
          <a:p>
            <a:pPr lvl="1"/>
            <a:endParaRPr lang="es-SV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sz="2000" dirty="0"/>
          </a:p>
          <a:p>
            <a:endParaRPr lang="es-SV" dirty="0"/>
          </a:p>
        </p:txBody>
      </p:sp>
      <p:pic>
        <p:nvPicPr>
          <p:cNvPr id="17414" name="Picture 6" descr="http://t3.gstatic.com/images?q=tbn:ANd9GcRFhFdfWzzfc6J4mjckYJuUH-YHX-eFF-IyBg0G0oAIe6-0tBeK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4766" y="3424238"/>
            <a:ext cx="2320889" cy="1243876"/>
          </a:xfrm>
          <a:prstGeom prst="rect">
            <a:avLst/>
          </a:prstGeom>
          <a:noFill/>
        </p:spPr>
      </p:pic>
      <p:pic>
        <p:nvPicPr>
          <p:cNvPr id="5122" name="Picture 2" descr="Resultado de imagen de juguet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53" y="1148332"/>
            <a:ext cx="1968858" cy="13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Resultado de imagen de juguet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5" name="AutoShape 8" descr="Resultado de imagen de jugueto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5130" name="Picture 10" descr="http://jugueton.com/wp-content/themes/jugueton/images/internacional/logo-mob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94" y="5274768"/>
            <a:ext cx="2578391" cy="108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archivo.elsalvador.com/mwedh/aspnet/imagen.aspx?idArt=5342428&amp;idImag=12776066&amp;res=0&amp;idcat=6374&amp;w=6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07" y="5080785"/>
            <a:ext cx="2362199" cy="15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revistaojo.com/wp/wp-content/uploads/2013/10/Logo-EP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91" y="3372162"/>
            <a:ext cx="2172261" cy="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www.comerzzia.com/portal/image/journal/article?img_id=1158744&amp;t=14490708680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1147259"/>
            <a:ext cx="2286000" cy="171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Canal de </a:t>
            </a:r>
            <a:r>
              <a:rPr lang="en-US" dirty="0" err="1"/>
              <a:t>Distribución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Ocupar</a:t>
            </a:r>
            <a:r>
              <a:rPr lang="en-US" dirty="0"/>
              <a:t> un canal no </a:t>
            </a:r>
            <a:r>
              <a:rPr lang="en-US" dirty="0" err="1"/>
              <a:t>tradicional</a:t>
            </a:r>
            <a:r>
              <a:rPr lang="en-US" dirty="0"/>
              <a:t> de </a:t>
            </a:r>
            <a:r>
              <a:rPr lang="en-US" dirty="0" err="1"/>
              <a:t>ventas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5058" name="Picture 2" descr="http://t3.gstatic.com/images?q=tbn:ANd9GcTNuyxGH3xLo_sJC5aG2vrN_VfxVFDkZj8CWiYLWIHyc0igzW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599"/>
            <a:ext cx="2133600" cy="2133601"/>
          </a:xfrm>
          <a:prstGeom prst="rect">
            <a:avLst/>
          </a:prstGeom>
          <a:noFill/>
        </p:spPr>
      </p:pic>
      <p:pic>
        <p:nvPicPr>
          <p:cNvPr id="45060" name="Picture 4" descr="http://t1.gstatic.com/images?q=tbn:ANd9GcS5L1vWrvNdVkCd2NaZjq4Zz_GEXJlg4ke8xW0T8KQ28SgVDBlz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491" y="3276600"/>
            <a:ext cx="3489729" cy="677418"/>
          </a:xfrm>
          <a:prstGeom prst="rect">
            <a:avLst/>
          </a:prstGeom>
          <a:noFill/>
        </p:spPr>
      </p:pic>
      <p:pic>
        <p:nvPicPr>
          <p:cNvPr id="45062" name="Picture 6" descr="http://t1.gstatic.com/images?q=tbn:ANd9GcQDtxLfi9xlkRwVbTCzdmChxuuPZXnFHgX7zYks9zh4e2mg_Be-j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095668"/>
            <a:ext cx="3200400" cy="1210014"/>
          </a:xfrm>
          <a:prstGeom prst="rect">
            <a:avLst/>
          </a:prstGeom>
          <a:noFill/>
        </p:spPr>
      </p:pic>
      <p:pic>
        <p:nvPicPr>
          <p:cNvPr id="45064" name="Picture 8" descr="http://t0.gstatic.com/images?q=tbn:ANd9GcSNWge1_XFzqwqODLl7cu3Oqxtibh1MFg3QhwjFBWmrXy_1rQw4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648200"/>
            <a:ext cx="3724275" cy="122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Conveniencia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One-Stop-Shopping</a:t>
            </a:r>
          </a:p>
          <a:p>
            <a:r>
              <a:rPr lang="en-US" dirty="0" err="1"/>
              <a:t>Horarios</a:t>
            </a:r>
            <a:r>
              <a:rPr lang="en-US" dirty="0"/>
              <a:t> </a:t>
            </a:r>
            <a:r>
              <a:rPr lang="en-US" dirty="0" err="1"/>
              <a:t>especiales</a:t>
            </a:r>
            <a:r>
              <a:rPr lang="en-US" dirty="0"/>
              <a:t> o 24/7.</a:t>
            </a:r>
          </a:p>
          <a:p>
            <a:r>
              <a:rPr lang="en-US" dirty="0" err="1"/>
              <a:t>Servicio</a:t>
            </a:r>
            <a:r>
              <a:rPr lang="en-US" dirty="0"/>
              <a:t> a </a:t>
            </a:r>
            <a:r>
              <a:rPr lang="en-US" dirty="0" err="1"/>
              <a:t>domicilio</a:t>
            </a:r>
            <a:endParaRPr lang="en-US" dirty="0"/>
          </a:p>
          <a:p>
            <a:r>
              <a:rPr lang="en-US" dirty="0" err="1"/>
              <a:t>Tiendas</a:t>
            </a:r>
            <a:r>
              <a:rPr lang="en-US" dirty="0"/>
              <a:t> con auto </a:t>
            </a:r>
            <a:r>
              <a:rPr lang="en-US" dirty="0" err="1"/>
              <a:t>servicio</a:t>
            </a:r>
            <a:r>
              <a:rPr lang="en-US" dirty="0" smtClean="0"/>
              <a:t>.</a:t>
            </a:r>
          </a:p>
          <a:p>
            <a:r>
              <a:rPr lang="es-SV" dirty="0" smtClean="0"/>
              <a:t>Farmacias y gasolineras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6" descr="http://www.tampabay.com/resources/images/dti/rendered/2014/08/starbucks.1_13705987_8c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49" y="180123"/>
            <a:ext cx="2754027" cy="185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AutoShape 2" descr="data:image/jpeg;base64,/9j/4AAQSkZJRgABAQAAAQABAAD/2wBDAAkGBwgHBgkIBwgKCgkLDRYPDQwMDRsUFRAWIB0iIiAdHx8kKDQsJCYxJx8fLT0tMTU3Ojo6Iys/RD84QzQ5Ojf/2wBDAQoKCg0MDRoPDxo3JR8lNzc3Nzc3Nzc3Nzc3Nzc3Nzc3Nzc3Nzc3Nzc3Nzc3Nzc3Nzc3Nzc3Nzc3Nzc3Nzc3Nzf/wAARCACMALoDASIAAhEBAxEB/8QAHAAAAQUBAQEAAAAAAAAAAAAABQIDBAYHAQAI/8QAShAAAgEDAgMEBgYFCQUJAAAAAQIDAAQRBSEGEjETQVFxFCJhgZGhFSMyQmKxFlKywdEkM1NjcoKS4fBDk6LS8QcXJjVVVnOUs//EABoBAAMBAQEBAAAAAAAAAAAAAAABAgMEBQb/xAAzEQACAgEDAQUFBwUBAAAAAAAAAQIRAwQhMRIFMkFxgQYTIlGhFGGRscHR4RUzQ3Lw8f/aAAwDAQACEQMRAD8AxyugZO1cFGeGdL+lNTjhkdY4AC9xITjs4V3kb4bD2kVkikrdA+O0ldQ6xsVP3gNvjSCih+QsnN4cwzW58OSS3A0uPTZpdOh1G+nDJCF9VFiTlXBBG2APjVlFhPd3MsHplvcxxx5YXNlDIznOBgpjw3zv0qvI1jglVyaX3b/Oj5naMikclfQT8FWV5Hcm54d4flkSRkVrcy2xfAySSo9Tb/rQS/4D0IWZuZeH76EiPtOytdV55FX9blfO3vpbJWX9nm3Sp+qMXxXsVen4c4SuA3YazrFm3cbqzSRf+A5NMycD20gU6dxVpEwPddJLbH5hqhTg+JGk9DqsfextejKViu4q6f8AdpxC4zatpl3tkC2vVYn3HFDb3griaxGbnQb8Dxii7X5pmrpnK1T32K5ivEVKns7iAkT288JHdLEyn5imQnN9kg+RopgNYr2Kd5D4GuFDSAaIr2KWVrmKKFQk1zFKxXqQCa5SiK9igQmuUojauYoA9Xq9iu0AORqWYKOp2q32Uf0Vw0MZW71QBmDDBS2UnlH99hze0Be41X9F0/0++WKQN6OgMlwV6rEv2vjsPNhVz7cXd/c65fxJ2ERXs7c7CSTH1cQ8QAuT+FSe+oyS4ivE9Xs3FFOWoyd2H1fgG4Bqw4c0SbRre8a4t7u75nghLmP7I3ABxkZ61Ji4i4qtXJuVuXUjDJc2Xqt7ThRv76r+lQXMzy3slzcxSSuWZ4pWiLsepPLj/WBVht7vVohyw63qSDwM/N+1n/KlPE5StSaHp+1oYsfu54Yy3e753d/Il2/H+rQcxukt5ZCSVaRCnKT3YzuPYaV+mfMhuZNPifUjbm39JDkAqfw9KlWDcSzIWGpPdovUTWULfMID86Rc3F7zCO+07RZx39pZFT+dZvDl4WT6G0e09C3ctPXk/wDvwKGYEGBg7eykPEo6E+VW+Y2DP9ZwxaFR32t/LFn3YxUaRNF7+H9ZTO38nvI5P2yK5Hosi4kj3Ye02kfKkvRfuVPK5wUB91WqLULqz4GtpLS5mhb6SZcxuQcdmxx5dKbOm6BIvMZ9bsc9Bc2Ky/8A5k1Oay0eThpdOTX7dJFu/SA9zbyQjHKVxg+daY9Nlje3gGp7a7P1CguriSbtPjcHQ8Va8cBtTmkQfdlRJB81NOS6zFef+aaFol7+J7MK3xH8Kag0LtpezsNa0S8cdUivlD/4TvUp+FddQZGnPIv60Tqw+Rrnf2uHFmsv6Rn46Pov2Bz2nCNwxNxw3PAT19Dv5APcGOPyqLLw1wfcHMV7rVgfCWFJl/4Tmp82k6jA2J7C7Tzhb+FRJY2TaRGQ/iGKa1Wpj3l9DJ9jdn5O5t5P/wBBNzwNblebT+J9IlHct0JLZvgQ2PjUObgDiEDNpb2uoLj7VleRyfLINFrhUK+tUQwQsQfV2766Ia5vvRMJ+zGOSvHka81f7FfuOHdbtQTdaLqcIBwS9nIB8cYNDJF7NykmUcfdccp+BrSLDVtVtD/J9TvEHdiZiB7jtRA8SarIvLdyQXid6XVpHID5nAJ+NWtdi8UziyezOpj3Zxf4r9DJ+Wkla1CZ9Au1UX3CunZH37J3tT8FOD76G3uk8ISxMYrfWrGTuMUsc6+8OQfnWsdThlxI4MnYmuh/jvyaKBjauYq2DhTTp9rTia2Vu9buzkh+YLD510cAa1MD9HTaXqRHVbO+Qt8GxWyafDPPnp8sO9Fr0KlivY9lHbzhPX7I4utGvo/xG3Zl/wAQBX51COk3vfbv/hNV0sxtB/Rrfs9Kt7W3iaS+1SZSygb9ip9RfJmy/kFz3UTdV1G8jsbSUSabZZ+uXpM5+0/vOw6+qB4mmbyW47eO7hMS3d8ZEhiVd4oiOXmHgMDkB6nDUd0zT1srZIk372bxNZQpvrPQ12R4oLRx4W7++X8EqCIKoVRhQAAB3VLiXGDiuwxbqDtmpJj5fH2ZqjzQrpeuXWnQGGIqEznBUVH1XUptSdXn5cqMDCgYqEcDavHeixcDTDc7UkYJ3FR9TaaCJXjYbuFwRUGK5uWkRTynmYDwqHNJ0NfMNhvxZrzEMdxXEt5MAty58M052WOuKoCNJbW8387BE+f1kBpuLTbOI/UQCH/4WMf7JFTeTFdVMmnYxELXVvvb6jfx+V05/MmnGv8AWe/VXlX9We1icfHlz86cSEt0G1NTryHFV1MabXBDuJJrgn0zT9FuVx19EaJz/eV/3UN+jrNpDz8PRBSdjBqkin4MpoqxpUEgSRGZQwUgkHoanpi+Ubx1eoh3cjXqwbFoumj7dvrdvnvBglQfMH5U7Jw7aYzHrEiD+v0+QY8ypNWq84kimszAmn2y5GM8vTyoA87EYPdUz0+F8xOvH21r4cZL80n+gHm0ZFPLHrWjEnYCW8ELE+AVwKjT8Oa1HE0g0554+oa3ZZgfLlJPyondEOpDAEe2hS2NiLgyCzgEvUOsYDfEVzvR4Vwd2L2k1ke8ov0Bs1ldxb3FhdR/24GXHxFRjjcAAjwPdVmS7ubc/wAnvr2L2JcyYHuzilyaxqbKqyajJLH3pPBDKG8+ZCfnSelj4M7cftRJf3Ma9H/AGsNT1G1YejX91DjoFlYD4Zop+lGvf+qz+8L/AAp1dStic3GkaTIMdEtjEfirfurnp+mf+3rT/wC5L/Cpemyruz/M1fbnZ+TfJh38osG6RE1xO2qXMYSSUcsMQ3EEQ2VR7v8AW9WC3KKykjIBGR0zQPT9c0n0lY7y4kt4gcO/YMxX3CptxxDoENxywXzTRjo5gZfliuyz4x29y13d1pkqKLOzeGQEEsZuYe3bFRmdWoJFxNw8DiS65cfhI/dXrzVbOeM3GlXXPbqvrtjOCP8AKlJ0rEuaDWR4ilAp1zQqHUtJjjVbrUAtxjLIWA8vlUq1ubW9l7GxkNw/XljPMce6mtx1uK1CNZbfGRscihkMWJ4yRjDj86NNZuJVSTkVgd4+cM42OCQOnTvrjWDPIqoBzk+qCcb1zzfxFJNcoc5xSWb4VAa5COyFhzKcHBzvUx9St2sRAtnGJehmDtnPjjOK6CTzOPGlwODJvQ0O7HANSreC5ZgUUfGmgbSLLp15Z2tvIZrVZHPQsxqvXsgaZmGACcgDurt721rGrT4AY4GDUHmklQSKo5SepNNvwBM6zVzmHTNMSMy+GfOoklwR30rKoLQxiXq4HnUtLKBlHNcIvnVcS8ZM74pqW/bf1h7zTsmmHNZt4ILJ3huFkkBGFxVWsJ5Li5KSuqDlJyBTsV8k9wIBIGYg7Bs9BmoE0gtA03IzY2woyTms5PcaiE5lRScSk/vqM7gDY0KfUbmT+aspW9pwv50nm1OU+rFEgPi2SKLKCLynxpvtT41CayvyOaS5UA9yJ/GuehP/AE0vxpdSKRDLG6nMkrNzMcsc7k1J1iO0mmD2UAgTkAMfMW9bG5yd96GRzAdxqakgnaKKCKaSZjgqBnm32Cgb1m07s0jVURmtpJbrso4y8jyBFVerMTgAeZxV40Th++03TntdYs2t5JXLGJ2HNy4AGcE+FVa0uFtNftbiYKYob2N2yCcKrgk4G+2M7eFalcalZawxvLC7W6R2PM6wvHg+GGAPTFPI/gJ6U1ZlXE8Sprk6KMBQgA8PVFHf+y2V7TiS4mislvGFi4EOPtZkiHgdh191DeK0/wDEFz5L+yKjRubTs3s7i4ikKeu0blCDnoCDnHSnGWyHFK02rNftdPvheT317brCtxKCqqwIGzdwO1L1W3zp91t/sX/ZNU3gHVdQuNYMV3qN7cRLEWCT3LyAHI3AYnB3NXy/kV7C6Ax/Mv8Asms5Vew9RlllydUvoYOAwxykgY6A4qy6Ff28OnXlrcRRmS45ES4kyTAMnmZce74UBC5UeQpQyK0TtEONkiR5452WO6lYA7MJG3HjUu3uboYxcz/7w1BRt96tfA1/bWOpSyXQtd4cJ6SSFzzDvwcbZrWLJcVdCNPkuJI5DO8jKMcpckimLuedLhkjdsYGwq2axdx3cMjJqUF0zS84jgkYrEN9hkYxvVSutr8g96iknvY5RUXSdnLa6v4J1nhdFkToXVWx7iKRdtfXMjzyXC88hy2IwP4Cj0+lrCoS30u9uJCisJTIVQ5GdsJ++ohtr2GB+30uGMAZMhkJZfcX6+6plM6locrh1ukqvlAL0KaTJlupSMHYYFaA+lcC6Zbn01raa7Vd45g8pDeBGcCmuH7/AEaxs4hdW1tNdynAWSaNCdzuOc7+G1F4NUuIpJGh0ixJdyVdixKju+xGcn30XsRp8UJPqyLb/ZL87K1YXcV9bXSR2FjDEkPMrW8AXB51H2vImgNtZT312tvaxNNM5PKi9TitBvdZvr7TJ4pEtjAfUYx2kwKkNv6zAAbjwqq6JqMGi6smoNE101uHJt4mUO3qkHqQNs591ZpeF2XrHGWW8cVFfJf8jycH6zJIIjZRxOfuyXEQPwDE1Hk0K7i0a61WVI0t7U/WK/Or42yQCozjNFNQ1nUL5wH0W/VipuWMrRrzIxPIRyliO74HpRBLLVrjSbzTHsdMEN0pHaC7kJQEYyQIvWPTvpQp2n+Zh7qWzorDQ6H1fVLlx/V2ZH7Rpvs+H/6bVP8AdR/81WWXhSOGJpVgsVVdj2huZd/D7SiodvpnbQRym30dS6BiPRJjjI8e2qbyLxR7EYdlpdyb9UZOrRDvHvoloesfRt6kqqhx0PLnegIbxpyNDISF6jfJOAK6JYVJUzw1ma3QS1Cb6+Riq4LkYUVbeG7maw4fErQ47SYlQzdVx1+VA9D06zvotUnvJVX0dFeJzI2EJ5uoX7XQbb1dNMfQ7TTC8Y5bUSY5pctzN0yM7+6onFKFIOtt7lM4un5Nfm2U8yIxAzlcqNvbQtrjlOAqkn21pg4Z0TiFp9TeFpcsBzrM6DlCjuDDw8Kqmu6HZQcURWFksi2ZhSR/XLEKepyST4DbxrSMFS2J62kwpwJZzwX1vdytF2dzAxjVGywHMNzt7KLW905uplMjsCJQylyRjBpOgw6bY3UUFibhnCE4nckoNsAb4Gc5ovPb26xXEqQgP2bnIHT1TWU18exKle5j5vecFoowkZJKA7sFPQE+wV0TyNuGVSO4jrTMEJMcYCk4Ud1G9RuIrpbAQ2TRejWkcDkpjtGXOWOOucjfqcV0qER9bB8NxIkgIxkZHQHux31MtRLJhUJyR3GpGh2oOpBrmBmjCuxDJkbAmpd9HEupfVRsiFRhAAO6moq6oXU+SRoskqR3LqAVVQW/dTdzMJbxJOmYwSPDeiemsqLcEI3Zxx5C7b70G1Gdri9MkS8p7LlCnpms6uQ26IGoSnnly56DGTTFjbJ6UsymIdmQfWYBmJ/VHfXkV31O1FwM80yAhtxjPTFEOIHX0OFLNVLRzhQAnJg4bOD5iqla+H5i53FjWPQdUieYJhGKgcpJAx3jzFXOw4rvIdG9PuJ7WSMukXYpEnaKc9QNtunxrPL2/tdRWOfUH7WTIU7BX9XG+cb/ABHtorFc28EZW0kujE7BnHKrDlUbnwz0qZQS8Cou3uGZdbvL/VRbSwyxwxTSMCvqq5ZsgEAYPf5VT52EXEcrA8rrI3LkZG4IPyNGbG/kuNU04vNKxlmDOHAAyScbjqevWlalf2Frc3sBiuDKzsrSKnfnYeWaiXe2RcZdDYev9QmlmtnmmiHZaUgPNgZCtsNh1yam6jqtisC2C3UsUwiDOqwMS2enrcu2fOq5bXyTdiUTDR25iKnB25h7Om2d96Re60JJuzfmZuX1igy2B5+dTCDlUp7CnkUNkgqkzWlq9qtxdlZHEzp2SjuI3zkH/Kh1tfacbeIy310snIOZVUkA43A3oc2trPcojxbqmMkkZ3x099LWK0CgejDp+pJ/z1vHBe8eCY5rW4Jh06z6cqDPeRmrHYcBnUoDLaXNgydCUc5B8DttVMS/PiD5GiOn6xJaXCTQyvDKOjqfzoUfmZl0g4KuNEsbtFxOt2qxuYgXMZBODjYnr8um9IHD1+ukmCKF5nMvP6qHpgDvAwfZRDQuPY5UWHV4QcjHbxD8x/D4VdbO+guoVlhKSg/fQ5BqnG1uNOiraPpFz6Haxlpba4h5yUeLIIOM9/THdTHEHDFvfR+nF2aUQHkIUcvKi9fZ1xV7WdB/swaD63JrbTu+nRWUsDwmIxyDlcA9cHGN9vhR0ITlZmuixdhcvGn2WtJG2ON/V3+dMaQZW1e3Ekkjh5QrA9dzuM++rZZaHOjmWbT9QSQRNEoQwuoBxnvUnp301Z8HX8OoRXMSTFI5hIqyJGDgHOD9YazUXY7DZ4J0yIcqWtzkf1opB4Tsx1tXHt7Qmrla315MCbmyEB7gJA2fhT7Sc3WMVt0gZ8/DscUhNvb+tjYiRgfb30MvOHLqSft2VjJ3MSTgfGtPZQfuIPdTTW4buT3UboDNYtGvIUkXJIZOQ5jHTbwPsFNDh8ID2rFgd94jt8M1pT2Afryim20skfbpdIWZhJw1bmRZo5MSIwdSeYYIOR1rl1oFxdKIw1sih+fmSQ8xbfr8TWlnQyejmkPw8zdJfcVopgZQeC2tkJ5gQTuFJb5AGo8lpHp8It4UkdCGViitgA/2sb1rTcLhvtlG8x0pDcJQ+C+7NJwbGpNcGRW8yR39k5R0VLlZHZgMBRzdMH8Q7u41H1thcajcyW55leVmUjvHjWy/otAB4fOlLw3bKN2HvGKPdu7E5N8mSQ2UZHNFDIrFfW7MkZ86ito1uC31c4JOT9Yf31tI0OJRhcEeyknSIR1UH+6KPdsLMXXTOVWEfpAVvbmvfR0/9PdfL+FbOdOgA2VfeKT6DB4R/KqUGlyFnzcYIx9gMvkx/fXh2kZyr84HcR++uq2RtXef2nzpkjtreyIx5W5X68tWbQuJrnT5Q9tMYmP2lO6t7CKqUirJgnAPjSA7w7E8y/rAb0qGbxovGlneBY70ejzY+0T6je/u99WVblThl6dxG9fOVnqTx49bmUd3hVt0Tie4tVVYpS8ffGx2H8KAo2Htwf8AOlC5x3/Os+PGMSrzPBNjG5TDAU5BxfaXChonLKd8jB/fRYqL96bjqwpQvx3tVGXiOBvv48xTq65A3S4QeZxRY6Ln6ePGlC9FU5dTjbpOhPsYU4L/APHTsKLeL1aUL0friqf9JfjpQ1IePzp2BcBfqPvCujUFPeKp41PH/WlDUx/o07At/p4/WpJv/aKqf0p7fnXvpPNAFpN/+Km3vgfbVcF/nrSWvcnHd1zTAOSXisQM4bwpprtu5/jQCW/SNuZpVRcfebH51El4gsIyea9hyO7nB/KnsFFke7fqRn+zTPpi+PyqqTcV6cu/pBY/hUmo36X2P60n+GnaCmZMzMu5BxSldjuMe81HZ2DkZ6eNJ5jy5rERM5mwSWXyBpQORvk1DjZi4BO1Odo3Pj20wHGiIYNHse8Gnop5I8MDyH2GmkYkZJ76XLCj2qynPPzYzn20DsM2WqA4Vjyt+dSJYI5VY2xFvMTzc6LjfxPjVZmjWGPnTOc43NT9JuZX9V3LDrvU0VyErLVpY5hbX+A5OFlB2Y0XE5zVcugJJHDgHdT+VFA5zjPTakyQktx7TTqXbr9liPKhgds9aWWbHWmMLpqUq/fJ86eTUx98e/NAkYnqa8aLAsa6lAR/OKPM0h9XgQ/aJ8hVdY46UgscUWAek4gVfsW7E+JOKjScR3JH1cUan2kmgrMc0gk5pdTGFJNb1Bjn0kr7FAqJLqF1IfrLmVvNzUQnNIajqYC5JixPMcn270y0vhXDTZpcgeaQ0jtDXHOBTdBSZ//Z"/>
          <p:cNvSpPr>
            <a:spLocks noChangeAspect="1" noChangeArrowheads="1"/>
          </p:cNvSpPr>
          <p:nvPr/>
        </p:nvSpPr>
        <p:spPr bwMode="auto">
          <a:xfrm>
            <a:off x="63500" y="-569913"/>
            <a:ext cx="1552575" cy="1162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eg;base64,/9j/4AAQSkZJRgABAQAAAQABAAD/2wBDAAkGBwgHBgkIBwgKCgkLDRYPDQwMDRsUFRAWIB0iIiAdHx8kKDQsJCYxJx8fLT0tMTU3Ojo6Iys/RD84QzQ5Ojf/2wBDAQoKCg0MDRoPDxo3JR8lNzc3Nzc3Nzc3Nzc3Nzc3Nzc3Nzc3Nzc3Nzc3Nzc3Nzc3Nzc3Nzc3Nzc3Nzc3Nzc3Nzf/wAARCABHAWwDASIAAhEBAxEB/8QAHAAAAgIDAQEAAAAAAAAAAAAAAAYFBwEDBAII/8QARhAAAQMDAgQDBgEJBAgHAAAAAQIDBAAFEQYhEjFBURNhcQcUIoGRoTIVI0JSYpSxwdEXU3LwFiUzVaLS4fEkRWSCo7LC/8QAGgEAAgMBAQAAAAAAAAAAAAAAAAIBAwQFBv/EADIRAAEDAgQEBAUDBQAAAAAAAAEAAgMEERIhMVEFE0FhIjJxkRQzUoHRI7HwU6GiweH/2gAMAwEAAhEDEQA/AGlr2kqf1Ixb27eEQ1yRHUt1WHASrhzjkN+hqx08qrP2rWBphlq/QWw0+26kSFpONv0VnpkKwM+flTTofUjeo7Kh8qT7218EhAPJXf0POtMrGmMSMGXVUMcQ8scUyUVjNGazK9ZrRNktQ4jsh9XC20kqUfKtpVUZEuse5uTYyGHSI6i2vjb+FZ6gHkaglM1pOfQLnmlq+WmO9EnrjMuqStDqPhKwTsN++am2xhtIyVYHM8zS9Gjw9T24e/W52O2zIJbbcHCcg7Kx2PPsfOmFGEpCRgADAFA3TyZeHa/8uvVFYzRnapVSzRWM0ZoQs0VjNeVLA5kD1oQvdFYBrgul6t9pSkz5TbXF+FJOVH0HOoJsma1zzZouVIUVyW64xbnGEmC+28yTjjQrO/auupUEEGxRRRRQoRRWM0ZoQs0VzvzI8YZkSGmh0K1hP8a2ocS4kKQUqSeRByDQpsbXXuiiihQiiiihCKKKKEIooooQiiiihCKKKKEIooooQiiiihCKKKKEIoorFCFmisZrNCFWPtBm6msT6Xo91U5bZKuFKFxmiW18+E5RuMDI+dJ7WtNRMklm4hsnmURGBn/gq0fai0HNGTM4yhbaknseMf8AX61SFdakaySPNo9lz57tfkSmP/T3VP8Avhf7uz/yUf6e6q/3wv8Ad2f+SluitXJi+keypxu3TIde6pAybwrHnHZ/5K3QdZaplTWYybuELecCOJcdlIyTjc8NQFqmm23GPMS0h0tK4uBwZCuh+xP/AFr08mRcZMuaxEUElSnXQyk8LeTknPqaQxR3thCYPdbzFMV31fqu1T34jt7QtTJwVNR2iD1yMo7EU2vX28adsLT15mGXdJnxNsKbShDCfPhAJI/icVWunI6JGoLaysfAqS3kY2/EP6Yq4r7pBq+XtE6dJcEdthLaGGxg5yokk9jkcu1c+uGBoawC66PDeUZsc5OEKun9WahfcUs3V5vPJLaUAJ9Nv61tj6z1Ex/5kXcdHmkH+AFO7vs7syvwrlI9Hc/xFJusLZaLI8mFAW87LGFuqWvIbHQbDmfsPWuK5sjRclewgqKCocI2R/4hdkPVWqb3Kagw32m3V81tMD4R1UeLOwqzYDDkWI2y9IcfcSnCnXPxLPU7bfIUu6AsSbVakyn0YlygFKJG6E/op/mfWs+0C/m02wR4yymXKBSlQ5oT1V674HrV7PA3E5ceqwVNSIKdoAv0/f0Ufq7XHubjkGzlDj6TwuP5CktnsO5+w+1V9KuM+Y74sua+6vOcqWdvQf0ph0FZWJ78m5XIJMKGc/HyWvGST5AYPz8qi48NepNSutxUltEmQtZKR/s288/LbHzNUPLnZrtUsdNTF0Yb5Rm477KztGuypGlYi5C1F0oPCtXxEjJCSc89sVVupI8+NepLV1dL0rIJcP6aeaSOw8um4q7IkduJFajMICWmkBCEjoAMCqj9oMpuZqiQWSCGW0MkjqRkn/7Y+VWTCzBdc/g8uOreWjI3PpmpL2VyHk3iVGST4K2PEUM7BQIA+xP0q0Ryqv8A2dxmLVaZF5uC0MIfIShThx8A6/M5+gr1dvaOw2Si0w1SMbeK6ooT8hjJ+1NG4MYMRVNdBJV1juS29su3un/NYBB5Gqjd9oF9Wolsxmx+qGs/zpi0Vqq63q4KjSo7LjSEcS328p4D0GNwc7/SmbM1xsFRNwqohjL32sO6eSQBnIHnVear1y4HFwLGv48lKpSQFfF2QOR9a2e0fUa2f9Twl8K1JzJWFbpHRI9evl61HWWJF0zp/wDLtwQlc99P/gmVjHDkbY8znJ7D7q95JwhX0dGyNgnlbcnJrd+57JPmLfekOKmqcU+FEL8UkqB6g55elWp7NGH2dNpU+o8DrqlspP6KNgPuCfnSNpXT8jUVzU4+D7qhwqkun9IncpHmTz8jVl3m+2zTsVCH1AK4cMx2x8SgNth0HLekhFrvK18WmEgbSxNu7t07KbBrNVLcPaHdpLikw0MQ0b8IHxqx3yRj7VwM6z1Cy54huSnR+q40jH2SD96f4hl1jZwOpc25IHa/4V05rBUAMkgAd6htLTrjcbYmTdIqY7ij8AB/GnorHSk32kaifXNXZ4rim2mkjxyk4KyRkJz2wR61Y6QNbiWOnopJp+SNRqVYkWdDmFwRJTD5bVwuBpwK4D2OOVb8jvVI2bUUyyRXmba2w248QVvFHEogZwMZxtk/WmbQ0zUl1uokSJzzlvbyHS4lPCs4OAnbnnHKkbMHWC11PCJIWueSMI31KsnNYyO9cF1usK0RS/PeDSOQHMqPYDrVfzte3W4SCxZInhpP4Tw+K4od8YwPvTukDdVjp6KaozYMtzorPyO9ZzVMMaz1FGeBXcFOlJIU260jGx5HAGKtm1ThcLZGm8JQHm0r4T0yKhkjX6J6yglpQC8gg7LurGR3FJOpdesQHVRLWhMl8HCnFH4EH/8AR/zmlC6XfVTjCJs5+XHjOr4WynDSScZwAN8YB59qh0zWm2qsg4XNKAXENB0v+Fc2RRVeezO73GbMmRpclyQy20lafEVxFCiSOfPBx9qc7vdodoiqkT3g2kfhHMqPYDqadrw5uJZqilkgm5JzPZSGRWMjvVSzdV3y/wB4YYtLi4vE5hhps54vNffYZI5Dfnzpv1Hq9ixsCOlSJVx4QFNg4Sk91HfHpzpRK0i6vk4bOxzWaud029U15HcVmqo05L1JqG+oktzXQ0y4C8rk0gbZQE8iSPU757VaucCpY/ELqmrpTTODHOBPW3RClJSMqIA7ml9vWNkduLcFmUp11xYQhSEEoKjyHFypW17qxMgLtVrdy2DiQ8k/i/YHl3+lQ/s6aQ5quPxpCghpxac9FDGD9z9aQy+PCFvh4XamdPNcZXA/KuIVmsCs1cuMlT2nq4dFTj3U0Pq4kVRtXf7UwToqZjo4yf8A5U1SFdeg+UfX8Ln1XnRRR0yeVd8WBIEZNzciurt7bqQ4tBG+/wCHr/CthIGqoAupKI2vT8GPcn40CYi4NLQhtzCy0MEE5wQCQcYz1IxzqMiXCfbmH2ozi2G5jeHAlOOJOSBg8xg55VIC3xNQX91iyqRDieGVJElRGAB0O/MkduflXHeLxNuvgImuIWIqPCb4EkDA6779v571SwXOY9f9JybI024GdRWxf/qmx9VAfzr6KAr5xsaC5fLalIJPvbO3/vFfR4rFX+ZvotNJoVHX+4otNokzV7+EjKRnmrkB9cVSkMOXC8xRKX4jkmU2l1StyriWAatD2mpWrS6uAEpD7ZX6Z/riqnjuqYkMvt442nEOJzyykgj+FcSd3iAOi9lwWEfDvePMcl9AhISAlIAAGAKprXc1czU8wKzwRyGWx6Dc/Un6U6j2h2X3RK1e8e8FOSwGVc+3F+H71Wdyle/XCVL4CgPOqXw5zjJqZ3tIABScHo5Y5nPkaRl1Ug3dZLtjYsMFpf51wl3h/E8Sdkjy7/0qydF6dTYoHE+Aqa+AXiN+H9kHsKr7Rd5g2W5LfuDJWlSOFDqU8SmjvnA8/LfanGf7RbQ2yfcUPynegLZbTnzKgPtUxFoGIlHEoqh7jDBGcJNydz6qZ1ZfW7DalvbKkr+Fhsn8Sv6DmaqKDFElbsqcpfujR45DiT8S1E7JH7Sj9NzUxFhXfW91Ml5WGQeFTuPgaT+qkZ3P8+ddGvmGLUq32aCngYaaLy+7i1Ep4ie/wmleS7xdFZRRspiKcG73anYLosNskazkqk3JzwLdGIbRGZJCU7Z4U+gxvz9Kn73bNI2GFxzbdGUo/wCzTwcTiz5Hn86r62aguVnjOswZIaZWeNQ4QcKxjO/LYD6VruES4+6NXW5F4iS74aFvKJWvYnODyG232qBILZC5VslFIZgHPws6AZEqQ0vZ2tR31bXhlmGgF1xCFElCc4CQTvzzv5GrSRGt+nLRIXHZRHjMNqcWR1wMkk9TVS6a1BI09LdkR2UPeOgJWhauHOCSN/mfrXfe9a3O8Mrhhplhl0cJabSVKV5Z68ugqWSNa3uq66iqqicNHyxbr7/dQMiWqZPXMmJ4y674jqSeeTnGe2NqZbfbbrrW4+9SyWYLZ4QpI+FCf1Wwevc/9qURvy3HpkU4t+0O4swkRmIERDiEhCVJ4iM8hhA/hmkYQScRyW6sjlDW/DtFxle+g7JvvdzgaNsrbERtHihOI8cHdR6qUe3Uml7SWm1X9xd8v61PpdUfDaJ2WO57JG4CeX1pNu7s56e8u6FZlbcYXzTkZAx0GDXXE1Ld4luFviyihkZCSlI4x6HtT81pdnoFibw6WOD9J3jdqe3Ypy1vcLHa7eq2RYENyUoYDYaSEsj9Y4Gx7Uh2a2OXa5x4LWR4isLUP0Ujmfp/KuNRUolSySonJJJJJ880+6RZj6asD2oLmCl1/wDNsJP4iknYD/ERn0ApQeY/srnNHD6Yhpu937pvvN1haatKVukYSkNstDmsgbAf16VWTlvduMSZqO9PGMy6vLSUAFchXQJzyGwGT2+rDbNP3HVFzTdtSpU1GGC1Eydx2x0T36nyG1RXtJlLVfG4OAiPFYSW0AYGVZyR9h8qskNxc6LDQMbHKIo3eM5uOw2HfcqM0nYzf7oI6iUx2xxvKSdwOg+fL61bcl2Fp+zrd4EtRYzeyUJ6DkAO5/jVSaZ1A9p2S+8zHQ8l9KULSpfDyyQQceZro1FrKZfo4hvMx47QUFlDaionHLJONs+VLG9rW91orqKoqqkA/Ly/791G3i6Sr7clSZbnCXDwoQVfA0knkOw7nrTC9qO22K1GDppPiSFjD89aOHJ6kZxny6Ck/wAz1pl0/cdN2xtL0qBLmTB1dCChB/ZGf45NVsdne621UDAxoDSQNGjT7r1pfSEu8upfmoW1AJyVqOFu+nr3qd19qP3FoWO1qLawgB5be3Anogdif4etck/2jS3cNWuAhkq2BdPGr0CRt9/lSVJfdkvuvyFEuuKKlqPUmnLg1tmLNFTT1M4kqgAG6BSumZNpt8pUy6NqeUykGPHS3kKV+sSdhjG2fXpXRLkXnW1zAYZKkIOEtJV+bZHdRPX79hUVbHrfHdU5cIrskDdDaXAhB/xbZ+9S/wCXLzev9WWaOmKzjaNBTw4B/WV09dqVp8NitE0ZEpla3P6nHIegTA3dLZoi3LgxVpm3Ve7vBsnixtxHoB250kXS5zLrLVJnPKcWfwg/hQOyR0qTvVlZ0/EQ3NWl+6Ppz4aPwMJ6nPU9j6nFRdrtsu7SxFgMl5zmeyQeqj0/zzoeXE4f7JaOOBjXTk3J1cevpsFstt0dtjb6oY4JTyeD3jq0nrw9ie/kK022G5c7kxDQs+JIc4fEUcnuSSeZwCamdVWJvTsWBGz40mSFOOvkYA4eEcKew39agY77kZ9D7Dim3WzlK0nBSaV3hIBWiFzZo3Sw6nr+32V4RY0CxWxLSCiPFZGSpWw8yT1JpDv+q5uopAtOnEO+E6MFacpccHXnjhTy3PfpUNAhX7V8hIVIddaSd3XVHwm/kNifSpaTe4eki7bLBHQ/KT8MiZIGSVdsDH9KvMhI2C4kVEIpP6kutug7lQWpLCqwORGHHkuOutFawkbI35CpP2ZoK9ThY5IjuE/UCoC7XOXdpZlT3A47whAIGAAM9Pma1wJ0q3v+PBkLZcxjiQeY7EciKoDmh9xouy6CaSkMbyMZGqv3NYKx1UB86ppetL+pvg9/IJ2BS2niJ+nOnPT+l1yLcJN8Lj019RWrxl8RQNgE+XLOPM1rbKHeULy8/DXUzcUzgL7Kc1fb1XXTVwhtjLjjJ4B+0Nx9xXz2CFDiHI719NqzjaqW9pdotluvKnLfKQl9/wDOPQwCfDJ/SBGwzzwfUV1aCWxLN1waplxiUZpKO8H5NzbZhvtW9lTjjcleAcggfz37AjrW4SWWLbFnKnCQ25MLq7RnCEpClemOeNhvselLfpkf9sfwJHzoreYsTrkrOH20TNNjQG58S7XWOwq23DjcTCjOcKkJI2J5HI4s5GMHG9LkhbTkl1bCChpayUIOPhTnIHyBrWBjkOufn/kCsjnv6ZxTMZh6pS66Z/ZtAXO1dEUBluMFPuH0BCf+Ij6Veg5Uo+zW0W2BYxJgSUzHJWFOvgY3H6IHMAdjvTfXHqpOZIbaBdCBmFi0TorM2K5GkoDjLqSlaT1BqvZvs1e8UmBcUFvOwfSSofMc/pVk1jArI5gdqt9PWTU1+U611XcT2fQ4afHvlzSWkncJIbT8yT/St1807pmchswbpDhOoTwgpdQUqHmM/fNOsyGxMbS3JbS4hLiXAlQyOJJyPod6ULFFjO661g04w2pvw4gCSgYwWjmmZBGWnLREnE6vmB+PP+dFCxPZ87MbD0a8xHWSSPEbaJBwcHG+KnbZ7PbZEIdnvuSyN+FWEI+YHP5mo7Td8f0/ZLWh2K0ba9JeYDiXSXEEFZB4cYx8J65pksF/k3Z2MpVuebiyYwkIf4SEoJwQhRPM4IIIyNj5ZHUgZnbJO7jFVKMJf7ZLvjXK0NpbYizYSU7JQ2h1P0AzUZerFaNVu8YlEvxfzanI6weHO/CrmPPypaYt7tyOtbbFhMvqkzSgKdWEobJQMKPXbJOwrXabhL0pG1BIQy1KjxJ7SJS1OFKz+aaQSkYIJ67kVeacEEA57eywxVL4nh7TY7pqtGiLNbHEu+GuS8nkuQeID0HL7VIagsUW/QUxpZUngWFoWjmlWCMj5Eio2XqZ+LeGIRYZUHpfuwSl7Kk/AVJUrAwMkcueN6jU6zuy7RLuqbRH90YU6jjMo7rQ5wYxw57/AEqoU5ta2StdWSOfzC4kha2vZnE8TLtykKR+qlCQfrTPZ9O2yzoxCjBK8YLizxLPzNQEzVt0iKuyHLdEKrWhp57hkqwptYyOH4OYweeBtXVK1aqLcYrLrLRZfk+AQh3iW0OArClYGBnB+HOeR9IFNbQJ5eIzTDC95std09n1snSlyGnnopWcrQ1gpJ8gRtXdZNIWuzLS60hb745OvEEp9ByFcb2pLuuxJvdvtrD8NcUykoLxDgTzAIwcq4TnA7EVruuqZKLJKnxBHWz7uyWH21FWXHB2I6DB+YpXQhviIVjKuontAHmxysvWprPpyfdWfyhKUzPdw2lDLmFL7ZTg/WojV0S1aYtBi2xlKZ0z4fFWeJaUfpHJ38vnSda7qu23hF0WgSHkKUo+Io/EogjOfmamoNmvGsbkqdMHgsqwFPKSUgJHJKB15+nOs2MOBwjNd34R1M5vOk/TaL9r7WXHpKw/lqcS/hMCP8UhZOBjnw5/ztVyIbZW03wpQUAAowNh2IpYu8WJb7XHsENl4NSyUuhhJW4GgPjVtvuSlOf2qiLRqeZatJLbfZD822yUQ3EuqLZUlSglteME7gj6GtcNMQ3LVcPiPETUzX0aNFYQGOVL+pNJQL+4l59brMhCeEOtEbjsQdjUZK1dcopuPi2+KfybIabkFMhR4kr4SCj4eYCt84rcnV0mQwqVCtrj0bL6ePCkhHh8XxKVgjBKSNs4ynzwxhcRmMlkiqTE/FG6xXPE9nNpYcCpcqVIGdklQQD9Bn70wr09anLcu3+5tIjqxlKBg56HPPPnSm9e5FyRp6fdrMyiO/MYchuolKJClNqPEUgDkAdieo+Uy1qKfIt0e6R4kX8myW/EDrsjgLQKgAVZGDkEnAPMYqPh8I0VsnEJpTd7yoW4ez61xfzq7w5HZJwPeCnGe2dsmtUXR+mUrT7zfkv8RwEpkNoz5bb0yWSczqVLzkyKkO22c4ykAkpUoJxxYOOaV8jyNKjEhm2QNbTXILMhDFyOW1Hh+EpSNiBnr0xQ2mYb3GYVjuLVdgMeSfLXYrZa04gw2mldV4yo/M71C3bQVruMpclDj0ZxZJWGscKieZwRtXuJf7oq9t2ubbI8dx6O8+0RJKshBSBnCds8Xnyrgb10pdqtk5yKmMmey44lbxUWkqCgEoUoD4SRk5O21Hw5OVlUytlY/G15ut0T2c2dlXFIelScdFrCR/wgH700woES3shqHHbZbHRCcb0pNamurP5blyWG3osSWGUpY4lqQk8HxYA3ACio755gUx2C5pu9uTLbcYcSpakhTKiUkAkDngg9weRqDDgGiJKyWo87yVwXTR1rut0VcJhfW4oAFAcwk45ef3qYg2+Jb2QxCYbZbH6KE4rropcIvdS6aR7QxzjYdFG3mzQr1GEe4NcaAcpIOFJPcHpUPE0DYozocW29II5B5zI+gwD86asUVBaCbkKWVEzG4GuIHqtLDLTLaW2W0toTySkYAqCnaKsc6Y5Lkx3C44riXwvKSCe+AaY6KkgFLHLJGcTHEFQrWlbE03wJtcYj9pGT9TWl7Run3jvbW0/4CU/wNMFFRhbsmFRMDcPPuVB23Stltr4fiwkh0fhWtSllPpknFTQGK9UYqQANEj5HyG7zf1WCKVbl7P7Hc5782YmSp99XEsh9QGeXIelFFO17mm7TZVOa12oXN/Zjpv8Au5X7yqj+zHTf93K/eVUUU/Pl+opeTHsj+zHTf93K/eVUf2Y6b/u5X7yqiijny/UUcmPZT2ntPQdPR3mLcHQ2854ikuOlfxYAyM8tgKlqKKrJJNynAAyCKKKKhSsEbbVCw9Nxod0lXJmRK95lgB9SnchwAYGRjGw5YooqQSNFBAK0jSFvESNELkgsRny+0lTgOFnOTnG43O3ma6rTYI1pSlER2SWm0lLTTjylIaB6JB/nmiipLnEWJUBoCxadPxrVKlyYzsguS1+I/wCI5xBau/Lb5VzSdIW6VHuUd5cktXJ0PSUh3HEoYxggZH4U8uwoooxuBvdThCwdH27xi8HJQX7z70CHyMO4wVY5ZIr2nScBFoftQckmI+6XVpLu5UpXErBxkZJzRRU43bqMDdkSNJwZKpyn3ZKjPaQzJ/OAcaU7J6bdeXc1qRou2JUlRXLUUyPeU8T52cxgq+YJHoaKKOY8aFGBuy67bp+JZ2VIhmQplAV4UZb5KEZ3wkE4+vKtFq03Eb04m1zIqPDdy480lZIStR4iArngHYHblRRSlxOqZvhILciF7gaQsUBYWxb2ytPJTqlOkehUTipoJwMbAdhRRSgAaJ3yPkN3kk91wfklH5WNy8d/xi2G+Hj+DhznHDjvvnnUbO0ZbZ0yVKkOS/ElFBe4XsBXAQUbYwMECiinD3DMFVFoOq2yNKQJBnl12Uoz1IVI/O/iKMBJ5bbAcqwxpODHafZZemIZfKitoSDwBSvxKA7nJ8s74ooqcbt0YG7L0dKwjDt0QuyfBtywuKPEGUEDA3xuACRg960HRVrMMQwuYmMh0OtMiSrhZWFcQKR69DnHSiioxu3RgbspG12ONajLMNb4Mtwuu8bpX8ZGCoZ6mo46Ktqo8+Op+apq4L45aVP58VWQcnbbl0x2oooxuve6MDdl2ytPRZMiJJcekiTFbU0h5DxSpSFYyFY55wK5WNH26PATAackiIGiyWi7kKbJzwnI7k7jB3O9FFGN26MIW4aYhoekOsPSmS86l4pbeKUpWMYIHyGxyKkbdb2beypqOD8TinFqPNSlHJJxt9KKKguJ1UgAaLroooqFKKKKKEIooooQiiiihCKKKKEL/9k="/>
          <p:cNvSpPr>
            <a:spLocks noChangeAspect="1" noChangeArrowheads="1"/>
          </p:cNvSpPr>
          <p:nvPr/>
        </p:nvSpPr>
        <p:spPr bwMode="auto">
          <a:xfrm>
            <a:off x="63500" y="-173038"/>
            <a:ext cx="1704975" cy="333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8" name="Picture 8" descr="http://www.moneysavingmadness.com/wp-content/uploads/2012/07/walgreens_log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488" y="4262391"/>
            <a:ext cx="2675488" cy="527019"/>
          </a:xfrm>
          <a:prstGeom prst="rect">
            <a:avLst/>
          </a:prstGeom>
          <a:noFill/>
        </p:spPr>
      </p:pic>
      <p:pic>
        <p:nvPicPr>
          <p:cNvPr id="46090" name="Picture 10" descr="http://t3.gstatic.com/images?q=tbn:ANd9GcQrOy4MVofql3iyAxDOOkGWD02WpACLjBSnMRIIjk2JIWZ2zt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653" y="5016217"/>
            <a:ext cx="2503583" cy="1371600"/>
          </a:xfrm>
          <a:prstGeom prst="rect">
            <a:avLst/>
          </a:prstGeom>
          <a:noFill/>
        </p:spPr>
      </p:pic>
      <p:pic>
        <p:nvPicPr>
          <p:cNvPr id="8196" name="Picture 4" descr="https://cdn1.vox-cdn.com/thumbor/P6aV_h3dhNTzn2Y15el5K-Mq2wc=/0x20:500x301/1310x737/cdn0.vox-cdn.com/uploads/chorus_image/image/38978368/ch2013-04-02-at-1.43.06-PM.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804" y="2168076"/>
            <a:ext cx="3461808" cy="194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cmgdigital.com/shared/lt/lt_cache/thumbnail/600/img/photos/2015/11/05/e2/7e/mcdonalds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3886200" cy="245586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0.wp.com/www.ofertasahora.com/wp-content/uploads/2013/07/Mister-Donut-24-horas-de-servic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85899"/>
            <a:ext cx="3053822" cy="3886201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ofertaselsalvador.com/media/comercio/0/large-2280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18" y="3429000"/>
            <a:ext cx="3868882" cy="2905294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Ubicación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busca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</a:t>
            </a:r>
            <a:r>
              <a:rPr lang="en-US" dirty="0" err="1"/>
              <a:t>cercanía</a:t>
            </a:r>
            <a:r>
              <a:rPr lang="en-US" dirty="0"/>
              <a:t> a </a:t>
            </a:r>
            <a:r>
              <a:rPr lang="en-US" dirty="0" err="1"/>
              <a:t>nuestro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de </a:t>
            </a:r>
            <a:r>
              <a:rPr lang="en-US" dirty="0" err="1"/>
              <a:t>residencia</a:t>
            </a:r>
            <a:r>
              <a:rPr lang="en-US" dirty="0"/>
              <a:t> o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en el </a:t>
            </a:r>
            <a:r>
              <a:rPr lang="en-US" dirty="0" err="1"/>
              <a:t>camino</a:t>
            </a:r>
            <a:r>
              <a:rPr lang="en-US" dirty="0" smtClean="0"/>
              <a:t>.</a:t>
            </a:r>
          </a:p>
          <a:p>
            <a:r>
              <a:rPr lang="es-SV" dirty="0" smtClean="0"/>
              <a:t>Esquinas de alto tráfico en centros comerciales</a:t>
            </a:r>
            <a:endParaRPr lang="en-US" dirty="0"/>
          </a:p>
        </p:txBody>
      </p:sp>
      <p:pic>
        <p:nvPicPr>
          <p:cNvPr id="2050" name="Picture 2" descr="http://www.lapagina.com.sv/userfiles/Apr_2011/XWEV_Super-Selec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20" y="4676774"/>
            <a:ext cx="2971800" cy="218122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ipse.com/imgs/102015/151015b5040a6bd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6486"/>
            <a:ext cx="3726720" cy="205502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raderaconcepcion.com/web/images/tiendas/pierrecard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23" y="3216395"/>
            <a:ext cx="2196327" cy="1325443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Tiempo</a:t>
            </a:r>
            <a:r>
              <a:rPr lang="en-US" dirty="0"/>
              <a:t> de </a:t>
            </a:r>
            <a:r>
              <a:rPr lang="en-US" dirty="0" err="1"/>
              <a:t>Entrega</a:t>
            </a:r>
            <a:endParaRPr lang="en-US" dirty="0"/>
          </a:p>
        </p:txBody>
      </p:sp>
      <p:pic>
        <p:nvPicPr>
          <p:cNvPr id="7" name="Picture 2" descr="http://t1.gstatic.com/images?q=tbn:ANd9GcQF7g-TwY9twNon_43JPioAoNmZK8VeTkhLTaUnBksltcYVFA1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430" y="4104067"/>
            <a:ext cx="4029703" cy="2715990"/>
          </a:xfrm>
          <a:prstGeom prst="rect">
            <a:avLst/>
          </a:prstGeom>
          <a:noFill/>
          <a:effectLst>
            <a:softEdge rad="76200"/>
          </a:effectLst>
        </p:spPr>
      </p:pic>
      <p:sp>
        <p:nvSpPr>
          <p:cNvPr id="23554" name="AutoShape 2" descr="data:image/jpeg;base64,/9j/4AAQSkZJRgABAQAAAQABAAD/2wCEAAkGBhQRDxQPEhQSEBMSEBEXGRYUFBUYFhYQHBcVFxQUFhUYGyYgFxojGhgWHy8gIycpLSwuFh49NTArNycrLCkBCQoKDgwOGg8PGjIkHyQvLCkuLCk2Mi8tLC8sLS01KTA1LCwuMSwsLC4wLS8sLCwsKS0sLDUtLCwpLC8pLCksLP/AABEIAI0BZQMBIgACEQEDEQH/xAAcAAEAAgMBAQEAAAAAAAAAAAAABQYBBAcDAgj/xABMEAABAwIDBAUHBwgHCQEAAAABAAIDBBEFEiEGBzFBEyJRYXEyQoGRobHBFBVSYnKS0SMzQ0STorLCFlRjgoPS4SU0U2RzlKOzwyT/xAAaAQEAAgMBAAAAAAAAAAAAAAAAAwQBAgUG/8QANxEAAgECAwQHBgQHAAAAAAAAAAECAxEEEiEFMUGREyJhcaGx0RQyUYHh8BUzQvEjUmJygqLB/9oADAMBAAIRAxEAPwDuKIiAIiIAiIgCIiAIiIAiIgCIiAIiIAiIgCIiAIiIAiIgCIiAIiIAiIgCIiAIiIAiIgCIiAIiIAiIgCwsrCAIiIDKIiAIiIAiIgCIiAIiIAiIgCLQxrHIaOF1RUPEUbbC5ubk8GtA1cT2BUKt39UbdIoqmY/ZYwfvOv7EB0xFxis38zu/MUTG98kjnewNb71EP3u4qbvHydoGthECAO67iT61rmiuJPHDVpK8YPkzvyKmbstunYnBIZWsZPA8NeGXDS0jqPAJNrkOFr+b3q04nikVNE6ed7Yo2C5c7gOQHaSToANStiA2kXPH78KG5yx1cjAfLbCMvteD7Fadm9saWvYX00okLbZmEFr2+LDrbv4d6AmkVK2h3uUNJIYcz6mRpIc2BocGkcQXkhtx2AmysuA45FWU0dVCSY5ASLixBBIc1w5EEEehASCIiAIiIAi8qmpbGx0j3BjGNLnOcbBrRqSSeAXPot80TqhjW005pJKgQCqOjTKeFmFuo58b25ckB0ZFUMY3qUFLU/JZJXZwbPLGFzI3dj3DmOdr252VuY8EAg3BFwRzHagMoiisf2opqFgkqpWwtc6zbhxLjxOVrQSbeGl0BKotXDMTiqYmzwvbLG8Xa5vA8j4EHQg6iy2kAREQBERAEREAREQBERAYREQGUREAREQBERAEREARFqYpi0VNEZp5GRRt4uebC/YO09w1KA215VFUyNpfI5sbRxc5wa0eJOi5BtNvwe8mLDo7Dh00o18WR8B4uv8AZVCrI6irf0lXNJMfrOJA+yODfQAtJVIx3l3DYGviX/Dj8+BO7wtqTild0Ubr0lMSG24PfwfL334D6o+sVGMpGjgFilo2xizRa/HvXuqFWpnZ7jZuzo4SlaSTk97PkRAch6l9JdYuojrJJHrsFte3Cq6WWVkjoZo8pyWuHZg4OsSAbdYWv5yt+8jaunxSmpqOhcaqeaqY5sbWkWDWuBEodbKOtfwaTwF1R5YGu42XRN32zsOG0kmLTDrvjOTTUQ+aGj6UjrejL3q9Sq5tGeF2nsp0JdJF3zPRcbvgja2s3ivwgUtO6OCeVzC6VkOaJjI+DRECXW1zAX45DoLqB3oUMBooMboyaV8+Rriz8mZIpWOJzhvnC1jbiL3vYKs1+IUE1S+ur3V1RJI4OMMccccYIAAi6TpSSxoGUWymwvzXQNnW/OTGYnWMZS4fRgupqcHqDoxY1EpsMwaGkNFgND4usJp6o4M4Sg8slZnJnyRNa2ngfG0ylrXSk9VrDoXPcOA7hwF+5dah23psPpqXDsMaMTlIcA2J4Gou+R7zY2c4lzrdx4AKtbIzPxGWTo8JoZYTUTuFRMzJla+Rzw1zg09I8B1rN7r24r023ipGTw0WFQM+chK0mSluzoiAczbg2uRe4OjRe5WStQoKkrXu3q297LN/SzG5fzWFxxDtmmHuzsK+aPe38ndNT4rD8jnha1wEd3tkaeAaATY/3iOOosvKfEZsFo/lFZUVGIVkrSGRZnmBh0vewAsNLvdqeDQNVFbq8JbiElTi1VlqqoS5WNk8hpDAWvy2NhqGt0OUMNrlCcm272Z3jpIcKrpYeT8rgSO0NDCD6HLdg3xUPyYVExfA/pHxmBzS6VsjbZuqOWo1NuzjovXAKiobNUNqK+mqazoiWUsTg2KHyiLjynXOUEuFwPFcMhqKmgxMSERy1cc1yCWytfK+9xdhsS7OeBBBPIhAdMr8adtFVNoaUyR4fFlkqJLZXPN7tjty4aA8wSfJF61vKx9r62nw2gDRHQvayNkdjerJAs0cy02bc+cX3XWNqNrG4ZQtqZo2OmcY29FGcodORd4DiCcrQHG5HADtUZu720fibp5nU8NNDDlAIJc4ym7jd2VoADdTp5wQFL20wAYfhkGGRMdNVVsrH1D2NLnvLSCGA2JsZHNDe3K48SVfdj9v4p+kpZYpKCWlhDnRT8oGgdfMQNALXuBoQdVzqLE5sdxwRNllFHHN0gY1xDRBERZ+Uee91rE6jpO5WTa3YabEMWdM9/yKlEcVOX3Akn1LnMjZzBc7Ld2nU0DggPPEt6dRVzxwYc2OmjkfI1tTVjLHI5gvkZcEA9xu7UaNW3R7IzmSXE8WkpJp2xllPHI+1Kzq6OddtrX5AHmdTa0DtxhsdTi2H4FCMlPTsaHNHIOGeTxPRMBv2vKlZ6FmNYyactBw/C2FhaLhr6g9XKC21gC22nKI/SQFNpcYnwuF0FPitKeu54ip4nTZpCALB7osrb2A8r0LuGyNfNPQwTVLOjmfGC9ti3W5scp8m4sbcrr7wvZSkprGCngiI85sbc33yM3tUqhgIiIAiIgCIiAIiIAiIgMIiIDKIiAIiIAiIgCIiAL8xbY49JWV0zql7g2KaRjIiSBGwOLQ0DkbDU8SV+nVW9pt3tHX6zRBshI/Kx2ZJ2aut1h3OBWGrqxJSmoSUmk+x7j87R4rGwWaPU38Vh2PHsd7Au10m4zD2HrfKJfty2H/AI2tU1S7sMNj4UcLvt5n/wAZKi6CHE6j2zibWi0l2I/OjsbPYfS7/Refzs48A0+klfqKDZOjZ5FLSt8II/flVfxveLQULzCwCWVpsWQMbZruxz9Gg9oBJHYjp0470Rxx+MrO0ZNvst6HAhNNa/ROI7ejfb1rw+dj2N9v4rqeP71pqiKSBkUcLJY3sN3Oe/K4Fps7qgGx7FTsH2mkooxEaWlqWAnrGICTjfrOA19IPioJyhbqRu+RbnDaFKOabduzW3fYiMIr2SVEMcpZHE+aNr3l1g2MuAe4nlYX1Vw3kbxW1M7aalyupaewaWk5ZJALZgB5jR1W+k8wsRb2mN/UYwfqyNH/AMl9HfMR5NIwf4x+Eah6SvuVD/ZFN4qbkpupqt2m4otVPJKb5HAG2jWutpz8VfqPbTpaKiw2opqoU8Lmio6KNx6aFgPRNFrGxfkLx9XQ6rWdvmn82niHi+Q+6y8nb4Ks8IoB/dlP862VXEpWVJL/AC+hBUfTSzTk2+4v1Vt9SywfJG0mLQw2Df8A89OYrM+i0tcC0eFlFbO4bSUsjpqE4jSSvjyXqaCWZrW3DjbKwEagecVUH71688Gwjwif8XrwfvMxE+cweELfjdZ6TFfyx5v0NVRXBPkdCxTaPFIY3GKcVb/NazC52X14ue94a3S/J3guc4zRYtVy9PPFVPfly6MyAM45WtbYAX/1Xy7eHiJ/S28Iof8AIvg7c4if07x4MhH8qZ8V/Rzfob+zvhGXI0P6FVv9Un/ZqR2cwGrpayCpfRVEjYZmPLRGbkA305XHEd4Xkdr8RP6zL64x7gvn+k2In9Zm++B7ltnxHxh4mfZZv9EuRP7xq+txOoY4UdXFDE0hjHRuJuT13uyi1zZosL2De8qv0j8SpqeWljZVxQz/AJxogf1tMp62S4uNDYi44p8/Yif1mf8AbH8U+eMQ/rVR+3f+KyqlXi4+Jt7FVe6EuRnZTaCqwuoNRHCSXRljmyxvDS0kHlYgggL3xTeVWT1kNXK5t6eVr2RAFsQI49W9ySLgkkmxNlr/ADtiH9bn/wC4k/FYdW1x41Up8aiQ/FSKs+Nuf0M/h+Ie6nLkWrBqDEa6rmx2ijju+aVjWyStzMvF0eYcB1ARa9uWhC6vsDsmMOom05IfK4l8rxfrSnjYnUgABo8L81wPZwVFLUMqI5MhY4nQkhxIIILeBvfmum7NbxKp9ZFDPkeyR7WEZA1wLtGkW77aHktnXhexNHY+KlTdRq1uD36HU0RFOcgIiIAiIgCIiAIiIAiIgMIiIDKIiAIiIAiIgCIiAIi167pchEPRh54GTMWjvLW2LvC48UCPdzgBc6AKFrdtKKLR9TFccmuzn1MuqVtJu5xGqcXProp+yNzHxxjwY3M30kE9653j2A1lCQKiLK0mweLOjJ7A9vA9xse5QTqTW5HXwmDw1T8yp8l9fQ6rtXvHp3UE4pZj05jysGSRrruIaS0lo1DST6FxChHX8AfwW5T1odpwPvX30Qvm5kKrOo5e8ejwuApUetSd1fibuE4RJVTCCLKXuBsHODQbC5AJ525dymcT3c1dPF00vQsYHsaT0nk5nBoc7TRoJFyvHd9Bmxik7nSu9Aiefeun71NcO6L/AItTSs9crT8FvTpqULsq43H1KOJjSja2lygV26arihkmc6nIjjc8gPeSQ0Em12AXsO1amxu7uTEGOlzthia7LmLcznOABIa240FxqSuwbZTZMNqnf8tMPW0j4qL3V0+TCIDzeZXn+9K+3sspehjmsc38TrOg5u172WnZqVeo3IEMOSqu+2gdFZpPYSHkjxsVGbL7pzV04nknMJMkrMgjDiCx7o3XdmGuZp5LpuyOMvqqd0z8v+81LG5Rb8myVzGX77Diq/sJj0stfXUvVEFNLNlAGpkfUzOLi716dy26OF0QrHYrJLraq2unoUzbbdxHh1J04lfM900bBdoaBcPc42BN9G2VS2Zw5lRWwU0ucMmkDCYy0OFwbEFwI425cLq3b4calfWmkLz0MTInBlhbpS03de1ybOtqVB7t4c+L0g7JJHfdikPwUDSz2R1Kc6iwrqTd3Zvw0Okt3KUPN1SfGRnwjVYwTd9B89VGHTB8sUcAlY7OWuAJjsHZbX8sjl5PeukTVLjjEUQc4Mbh87y25ylxmha0kcCQA6x7yonCWX2jrX/QoqZv3iHfBWHCOmhxqeKrZZXk/dv4lZ3jbH0NDRiSCO0xniaA6WRxLdS4ZS7hYe1eW9PZelo4IHU8Qie+VwNnPN2hhJHWJ52Wd6OzkDKuGZjnOnq6yMPaXNIDOo3RoFx5vElbO/WazaZvdUu9kYHvKjmlaWnwLuGqTc6Szt3zN37voek2C00eGYdUmnhEk02HB5y+U2S3SA3Ot239Kl63Z+nhramX5PAIIsLDy3o2ZelzzdYC1gcsdrhRe8KTocHw9vAsmoj9yIlWPebUiLC6qQaOkiZFftBcRb1Oet7JX7CrnqycVmfWbW/tRG0FfTUmD0lRURRl8tPEAWwsLnSmMuF9OwcStzYOoDMNoA9oc+dpbms24syaQE6cMrLekLR2jx1tHg1PCWF7pqIRNtbqO6BoLjfXnyVg2PszDqOLTOaKJzQfsMufW8etZj71uwjrOXQ5nfrSfHfa/kQ2E0QqG1dM05RTY217QNMsYfFM5o7BrKPSqnJW9NjwkGo+XRtHgxzWD+FSe7PEpBLikkg6wyTO5WltNnFuWrfYqvsm4nEKYniaiMnxzXKrVJXUbHfwFCVOWIzO+WNuau/JHe0QIr544IiIAiIgCIiAIiIAiIgMIvOWcN48+4n3BEB6oiIAiIgCIiAIi0sYmmbC407GyTEWYHODW5jpmcfojiQNTZDKV3Yj9p9tKbD2Xnf13C7Y2ayO7w3kO82CoNdvdqJPzMLKdvIvJkkt220a3w1W5he6GSSoNViNR073HMWx31dyvIbaDsDR3WspPFdzlHKDkdPA7kRIXi/e199PAhV59JLdodjDSwNF3qpzfh9/I5/U7ZVr3ZjUzD7Lsg9TbBe426qHwSU1RlqopY3NIkAzAkdVzXgXuDY634clHbT7u6zD7yC80I/SR3sB/aM4t8dR3qAgxK+jtO8cPUqrVSL3npKVTB4iNsiS++K3HxT0JDgTaw7OZW4V9XvqNV8kqJu5fhTjTVolq3Vw5sXjP0Ked38LP5l2XEMVihdE2VwaZpWxxixOaU3sBYG3PU6Lk+5yK+Iyu+jR2+9Iz/Krrtl1sRwqPtq5n/ciJ+Kv0dIHjdprpMY0+C8lc2N5c2XCak9rGD1yMHxW1sTFkwqjHZSQk+lgcfeobfBLlwp4+nLEPbm/lU/stZ+G0tjdrqOAadnRtBUn633FGStho/3PyRGbsB/smnd9Ppn/AHppHfFV3c+7PPiU306hn8Uzv5grkYY8Nw4taSI6WndYuIubA2udAXE+0qkbl6uOKkqXSSRxk1IBzva3QRssdT2l3qKxulFEq61KrNcWvNspm86bNi1T3Oib6oowtjdJDmxeM/Qhnd+7l/mUXtvIHYlUva5kjXTEhzHBzS0gZbOGnC3pBWxu92lioK01E4kc0072Do2hxzFzDwJGlmlVk/4l+07tSL9kyxWuVLwO1xUTzi0k5aRGKCGMO5F5mle8DwAZfxCidlJOkxjFpB5rqOP7sbg72hQddvzhAPQ00zjbQyOYwX5XylxsqRs5vGqKN1Q9rIpX1UvSOdJm0f1r2DSNOtwvop3Uimjj08HXlCV420SXNehacZ2CfBiMVbLIx3yjGIcrGA3DXSOk6xI5NbbRWLepswyemfVve4fJqabKwWs57rZSTx0OXTnZc0xreJWVbonPfHGYJRKzo2WtIAQCcxdewJ46arSxPayrqWGOeplkY612kta02NxdrQAdQPUo3OFmrF6OExMpQm5JW0+X7HQd97S2kpmAGwdJ4XDAAPVf1FfG9vHWS4bTxse15ltIcrgTYR6XA4avHqXN+mln0LpqjxMkv4rdpdmal3k08gHe0MH75CgqYqEb5mlf4stUsFCCp55q8b+PodTxnbTDjRuY2WKeWOmeIsrC8iTo7Nyuy2YbgcxwUGzeJBG6gdG2Z7aenfFI3IG6OjiALS5wvZ0Y9vpi8P3V10oDiIYQfpyEm3gxp96nKTcy/wDSVTR3Rwk/vOf8FMp1Jq8UVOj2fSVp1G9+79ivUO2RilxB3Q5215OpkyuY20otYNOY9fu4L42HpXPxCnDRfLIHnuY3Uk9g/EK/UO6OkYQZHzzW5OeGtPoja0+1WvDcGhp25YYmRDnlbqfE8T6UVCbacnuJp7Ww1KnONCLvLS73breBuhERXDywREQBERAEREAREQBERAYREQGUREAREQBERAEREAREQGCFU8U3WYfO8yGExuJueie5gJ+yNB6AFbV8veALnQDmexYaT3m8KkoPqu3cfn/engsFHVxU9Mzo2ima52riXPc9+riSSTZoVeoh+THp96tu8mlfXVrqmljlnYyJrHFjHOtlLusABfKb+zvVXw7Dqh35NtPUPP1YZCR3EWXPnaesT2GBn0SSquztx7SwbD7YNw6eaR8MkwlijaMltC0uOt+Rv7FJ43vRM1RTVUdLkkpXykdJLcOY9hY5pa1otyN76Ze9RdLsFXyeTSyN/wCoWM9j3A+xeFbsbVw/nYuiHabkfeaC32o6k4R10QlQwdas55ryfwZt7Q7xaiuhdTzR07WOIPVa8uBBuCHOcbHlcDgSovCNr62ki6CCocyMXs0sY/LfU5c7Tl11001X1HgF/Kk+634kn3Lbi2fi5l7vF1v4QFWljEne5Y9joqGTJoReJ7RVVSLTzyzNvfK42bftyNsL+hRIiDjoA49wufUr/h9HDEbthhcf7SNsn/surLRbXSRCzI6do+rHl/hIWixlN+839/Mjmp01lpwVu+3/AA5fS7K1cv5ulqHDt6J4H3nABSrN19flzvjjgb2yysHsaXH0WXQ37azu4ZG+DfxJUfUYi+U3ke557zw8BwCjq4+lFdRNvt0RXTxUn1rJfNspUW72QnrTRtH1Wud78qkabd1EPLlld9kMb8CrC169mvXHqY3ES/VbuJXm+JG02xVI3jGX/bkefYCB7FYsO2NYBmjpomDkSxgPrIup/AsByASSi7zqGnzfH63uUtW1rYmZ3G3YOZPYF0aOzZ1IdJi6jS+F/O/kcWvjm5ZKWpUHMLSWEWINiOwqXwTC7/lXjTzR2/WK1cOonVMhlcLMLiT3/VH4q0tbYWGgCg2TstSqOvNdVPq349pHi8Q4rIt/EyERF685IREQBERAEREAREQBERAEREARFgoAiIgMoiIAiIgCIiAIiIAiIgC0cTw/p2iNxIjJ64BILxyZfk3ttqfWt5FhpNWZtGTi7reeVNSsjaGMa1jRwDRYepelllFlKxhtvVhYLbrKIYILE9i6aa5ydG4+dH1fWPJPqVUxHd1MzWFzZh2HqO9uh9YXSEVaphaVTeuR0KG0cRR0Urr4PU4tU0UsJtLG+P7TSB6DwK+WSLtLmAixAIPI8FGVOy9LJq6GO/a0ZT+7Zc6psx/plzOrT23F/mQ5fX1OXtkXq2RX87CUv0Xj/Ectin2QpWfo832nOd7CbKt+FVW96+/kSS2vh7aJ+HqUOjp3yuyxtc89gHvPL0q64BsyIrSS2dJyA4N/E96nIadrBlY1rR2NAA9QXor2G2ZTpPPLV+BycTtGdZZYqy8TBC0XYJEXZ3AyO+u5zvYTZb6Lozpwn76v3nOjOUfddjDWgCw0CyiKQ1CIiAIiIAiIgCIiAIiIAiIgCIiALCysIAiIgMoiIAiIgCIiAIiIAiIgCIiAIiIAiIgCIiAIiIAiIgCIiAIiIAiIgCIiAIiIAiIgCIiAIiIAiIgCIiAwUREBhERAf//Z"/>
          <p:cNvSpPr>
            <a:spLocks noChangeAspect="1" noChangeArrowheads="1"/>
          </p:cNvSpPr>
          <p:nvPr/>
        </p:nvSpPr>
        <p:spPr bwMode="auto">
          <a:xfrm>
            <a:off x="63500" y="-561975"/>
            <a:ext cx="287655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hQRDxQPEhQSEBMSEBEXGRYUFBUYFhYQHBcVFxQUFhUYGyYgFxojGhgWHy8gIycpLSwuFh49NTArNycrLCkBCQoKDgwOGg8PGjIkHyQvLCkuLCk2Mi8tLC8sLS01KTA1LCwuMSwsLC4wLS8sLCwsKS0sLDUtLCwpLC8pLCksLP/AABEIAI0BZQMBIgACEQEDEQH/xAAcAAEAAgMBAQEAAAAAAAAAAAAABQYBBAcDAgj/xABMEAABAwIDBAUHBwgHCQEAAAABAAIDBBEFEiEGBzFBEyJRYXEyQoGRobHBFBVSYnKS0SMzQ0STorLCFlRjgoPS4SU0U2RzlKOzwyT/xAAaAQEAAgMBAAAAAAAAAAAAAAAAAwQBAgUG/8QANxEAAgECAwQHBgQHAAAAAAAAAAECAxEEEiEFMUGREyJhcaGx0RQyUYHh8BUzQvEjUmJygqLB/9oADAMBAAIRAxEAPwDuKIiAIiIAiIgCIiAIiIAiIgCIiAIiIAiIgCIiAIiIAiIgCIiAIiIAiIgCIiAIiIAiIgCIiAIiIAiIgCwsrCAIiIDKIiAIiIAiIgCIiAIiIAiIgCLQxrHIaOF1RUPEUbbC5ubk8GtA1cT2BUKt39UbdIoqmY/ZYwfvOv7EB0xFxis38zu/MUTG98kjnewNb71EP3u4qbvHydoGthECAO67iT61rmiuJPHDVpK8YPkzvyKmbstunYnBIZWsZPA8NeGXDS0jqPAJNrkOFr+b3q04nikVNE6ed7Yo2C5c7gOQHaSToANStiA2kXPH78KG5yx1cjAfLbCMvteD7Fadm9saWvYX00okLbZmEFr2+LDrbv4d6AmkVK2h3uUNJIYcz6mRpIc2BocGkcQXkhtx2AmysuA45FWU0dVCSY5ASLixBBIc1w5EEEehASCIiAIiIAi8qmpbGx0j3BjGNLnOcbBrRqSSeAXPot80TqhjW005pJKgQCqOjTKeFmFuo58b25ckB0ZFUMY3qUFLU/JZJXZwbPLGFzI3dj3DmOdr252VuY8EAg3BFwRzHagMoiisf2opqFgkqpWwtc6zbhxLjxOVrQSbeGl0BKotXDMTiqYmzwvbLG8Xa5vA8j4EHQg6iy2kAREQBERAEREAREQBERAYREQGUREAREQBERAEREARFqYpi0VNEZp5GRRt4uebC/YO09w1KA215VFUyNpfI5sbRxc5wa0eJOi5BtNvwe8mLDo7Dh00o18WR8B4uv8AZVCrI6irf0lXNJMfrOJA+yODfQAtJVIx3l3DYGviX/Dj8+BO7wtqTild0Ubr0lMSG24PfwfL334D6o+sVGMpGjgFilo2xizRa/HvXuqFWpnZ7jZuzo4SlaSTk97PkRAch6l9JdYuojrJJHrsFte3Cq6WWVkjoZo8pyWuHZg4OsSAbdYWv5yt+8jaunxSmpqOhcaqeaqY5sbWkWDWuBEodbKOtfwaTwF1R5YGu42XRN32zsOG0kmLTDrvjOTTUQ+aGj6UjrejL3q9Sq5tGeF2nsp0JdJF3zPRcbvgja2s3ivwgUtO6OCeVzC6VkOaJjI+DRECXW1zAX45DoLqB3oUMBooMboyaV8+Rriz8mZIpWOJzhvnC1jbiL3vYKs1+IUE1S+ur3V1RJI4OMMccccYIAAi6TpSSxoGUWymwvzXQNnW/OTGYnWMZS4fRgupqcHqDoxY1EpsMwaGkNFgND4usJp6o4M4Sg8slZnJnyRNa2ngfG0ylrXSk9VrDoXPcOA7hwF+5dah23psPpqXDsMaMTlIcA2J4Gou+R7zY2c4lzrdx4AKtbIzPxGWTo8JoZYTUTuFRMzJla+Rzw1zg09I8B1rN7r24r023ipGTw0WFQM+chK0mSluzoiAczbg2uRe4OjRe5WStQoKkrXu3q297LN/SzG5fzWFxxDtmmHuzsK+aPe38ndNT4rD8jnha1wEd3tkaeAaATY/3iOOosvKfEZsFo/lFZUVGIVkrSGRZnmBh0vewAsNLvdqeDQNVFbq8JbiElTi1VlqqoS5WNk8hpDAWvy2NhqGt0OUMNrlCcm272Z3jpIcKrpYeT8rgSO0NDCD6HLdg3xUPyYVExfA/pHxmBzS6VsjbZuqOWo1NuzjovXAKiobNUNqK+mqazoiWUsTg2KHyiLjynXOUEuFwPFcMhqKmgxMSERy1cc1yCWytfK+9xdhsS7OeBBBPIhAdMr8adtFVNoaUyR4fFlkqJLZXPN7tjty4aA8wSfJF61vKx9r62nw2gDRHQvayNkdjerJAs0cy02bc+cX3XWNqNrG4ZQtqZo2OmcY29FGcodORd4DiCcrQHG5HADtUZu720fibp5nU8NNDDlAIJc4ym7jd2VoADdTp5wQFL20wAYfhkGGRMdNVVsrH1D2NLnvLSCGA2JsZHNDe3K48SVfdj9v4p+kpZYpKCWlhDnRT8oGgdfMQNALXuBoQdVzqLE5sdxwRNllFHHN0gY1xDRBERZ+Uee91rE6jpO5WTa3YabEMWdM9/yKlEcVOX3Akn1LnMjZzBc7Ld2nU0DggPPEt6dRVzxwYc2OmjkfI1tTVjLHI5gvkZcEA9xu7UaNW3R7IzmSXE8WkpJp2xllPHI+1Kzq6OddtrX5AHmdTa0DtxhsdTi2H4FCMlPTsaHNHIOGeTxPRMBv2vKlZ6FmNYyactBw/C2FhaLhr6g9XKC21gC22nKI/SQFNpcYnwuF0FPitKeu54ip4nTZpCALB7osrb2A8r0LuGyNfNPQwTVLOjmfGC9ti3W5scp8m4sbcrr7wvZSkprGCngiI85sbc33yM3tUqhgIiIAiIgCIiAIiIAiIgMIiIDKIiAIiIAiIgCIiAL8xbY49JWV0zql7g2KaRjIiSBGwOLQ0DkbDU8SV+nVW9pt3tHX6zRBshI/Kx2ZJ2aut1h3OBWGrqxJSmoSUmk+x7j87R4rGwWaPU38Vh2PHsd7Au10m4zD2HrfKJfty2H/AI2tU1S7sMNj4UcLvt5n/wAZKi6CHE6j2zibWi0l2I/OjsbPYfS7/Refzs48A0+klfqKDZOjZ5FLSt8II/flVfxveLQULzCwCWVpsWQMbZruxz9Gg9oBJHYjp0470Rxx+MrO0ZNvst6HAhNNa/ROI7ejfb1rw+dj2N9v4rqeP71pqiKSBkUcLJY3sN3Oe/K4Fps7qgGx7FTsH2mkooxEaWlqWAnrGICTjfrOA19IPioJyhbqRu+RbnDaFKOabduzW3fYiMIr2SVEMcpZHE+aNr3l1g2MuAe4nlYX1Vw3kbxW1M7aalyupaewaWk5ZJALZgB5jR1W+k8wsRb2mN/UYwfqyNH/AMl9HfMR5NIwf4x+Eah6SvuVD/ZFN4qbkpupqt2m4otVPJKb5HAG2jWutpz8VfqPbTpaKiw2opqoU8Lmio6KNx6aFgPRNFrGxfkLx9XQ6rWdvmn82niHi+Q+6y8nb4Ks8IoB/dlP862VXEpWVJL/AC+hBUfTSzTk2+4v1Vt9SywfJG0mLQw2Df8A89OYrM+i0tcC0eFlFbO4bSUsjpqE4jSSvjyXqaCWZrW3DjbKwEagecVUH71688Gwjwif8XrwfvMxE+cweELfjdZ6TFfyx5v0NVRXBPkdCxTaPFIY3GKcVb/NazC52X14ue94a3S/J3guc4zRYtVy9PPFVPfly6MyAM45WtbYAX/1Xy7eHiJ/S28Iof8AIvg7c4if07x4MhH8qZ8V/Rzfob+zvhGXI0P6FVv9Un/ZqR2cwGrpayCpfRVEjYZmPLRGbkA305XHEd4Xkdr8RP6zL64x7gvn+k2In9Zm++B7ltnxHxh4mfZZv9EuRP7xq+txOoY4UdXFDE0hjHRuJuT13uyi1zZosL2De8qv0j8SpqeWljZVxQz/AJxogf1tMp62S4uNDYi44p8/Yif1mf8AbH8U+eMQ/rVR+3f+KyqlXi4+Jt7FVe6EuRnZTaCqwuoNRHCSXRljmyxvDS0kHlYgggL3xTeVWT1kNXK5t6eVr2RAFsQI49W9ySLgkkmxNlr/ADtiH9bn/wC4k/FYdW1x41Up8aiQ/FSKs+Nuf0M/h+Ie6nLkWrBqDEa6rmx2ijju+aVjWyStzMvF0eYcB1ARa9uWhC6vsDsmMOom05IfK4l8rxfrSnjYnUgABo8L81wPZwVFLUMqI5MhY4nQkhxIIILeBvfmum7NbxKp9ZFDPkeyR7WEZA1wLtGkW77aHktnXhexNHY+KlTdRq1uD36HU0RFOcgIiIAiIgCIiAIiIAiIgMIiIDKIiAIiIAiIgCIiAIi167pchEPRh54GTMWjvLW2LvC48UCPdzgBc6AKFrdtKKLR9TFccmuzn1MuqVtJu5xGqcXProp+yNzHxxjwY3M30kE9653j2A1lCQKiLK0mweLOjJ7A9vA9xse5QTqTW5HXwmDw1T8yp8l9fQ6rtXvHp3UE4pZj05jysGSRrruIaS0lo1DST6FxChHX8AfwW5T1odpwPvX30Qvm5kKrOo5e8ejwuApUetSd1fibuE4RJVTCCLKXuBsHODQbC5AJ525dymcT3c1dPF00vQsYHsaT0nk5nBoc7TRoJFyvHd9Bmxik7nSu9Aiefeun71NcO6L/AItTSs9crT8FvTpqULsq43H1KOJjSja2lygV26arihkmc6nIjjc8gPeSQ0Em12AXsO1amxu7uTEGOlzthia7LmLcznOABIa240FxqSuwbZTZMNqnf8tMPW0j4qL3V0+TCIDzeZXn+9K+3sspehjmsc38TrOg5u172WnZqVeo3IEMOSqu+2gdFZpPYSHkjxsVGbL7pzV04nknMJMkrMgjDiCx7o3XdmGuZp5LpuyOMvqqd0z8v+81LG5Rb8myVzGX77Diq/sJj0stfXUvVEFNLNlAGpkfUzOLi716dy26OF0QrHYrJLraq2unoUzbbdxHh1J04lfM900bBdoaBcPc42BN9G2VS2Zw5lRWwU0ucMmkDCYy0OFwbEFwI425cLq3b4calfWmkLz0MTInBlhbpS03de1ybOtqVB7t4c+L0g7JJHfdikPwUDSz2R1Kc6iwrqTd3Zvw0Okt3KUPN1SfGRnwjVYwTd9B89VGHTB8sUcAlY7OWuAJjsHZbX8sjl5PeukTVLjjEUQc4Mbh87y25ylxmha0kcCQA6x7yonCWX2jrX/QoqZv3iHfBWHCOmhxqeKrZZXk/dv4lZ3jbH0NDRiSCO0xniaA6WRxLdS4ZS7hYe1eW9PZelo4IHU8Qie+VwNnPN2hhJHWJ52Wd6OzkDKuGZjnOnq6yMPaXNIDOo3RoFx5vElbO/WazaZvdUu9kYHvKjmlaWnwLuGqTc6Szt3zN37voek2C00eGYdUmnhEk02HB5y+U2S3SA3Ot239Kl63Z+nhramX5PAIIsLDy3o2ZelzzdYC1gcsdrhRe8KTocHw9vAsmoj9yIlWPebUiLC6qQaOkiZFftBcRb1Oet7JX7CrnqycVmfWbW/tRG0FfTUmD0lRURRl8tPEAWwsLnSmMuF9OwcStzYOoDMNoA9oc+dpbms24syaQE6cMrLekLR2jx1tHg1PCWF7pqIRNtbqO6BoLjfXnyVg2PszDqOLTOaKJzQfsMufW8etZj71uwjrOXQ5nfrSfHfa/kQ2E0QqG1dM05RTY217QNMsYfFM5o7BrKPSqnJW9NjwkGo+XRtHgxzWD+FSe7PEpBLikkg6wyTO5WltNnFuWrfYqvsm4nEKYniaiMnxzXKrVJXUbHfwFCVOWIzO+WNuau/JHe0QIr544IiIAiIgCIiAIiIAiIgMIvOWcN48+4n3BEB6oiIAiIgCIiAIi0sYmmbC407GyTEWYHODW5jpmcfojiQNTZDKV3Yj9p9tKbD2Xnf13C7Y2ayO7w3kO82CoNdvdqJPzMLKdvIvJkkt220a3w1W5he6GSSoNViNR073HMWx31dyvIbaDsDR3WspPFdzlHKDkdPA7kRIXi/e199PAhV59JLdodjDSwNF3qpzfh9/I5/U7ZVr3ZjUzD7Lsg9TbBe426qHwSU1RlqopY3NIkAzAkdVzXgXuDY634clHbT7u6zD7yC80I/SR3sB/aM4t8dR3qAgxK+jtO8cPUqrVSL3npKVTB4iNsiS++K3HxT0JDgTaw7OZW4V9XvqNV8kqJu5fhTjTVolq3Vw5sXjP0Ked38LP5l2XEMVihdE2VwaZpWxxixOaU3sBYG3PU6Lk+5yK+Iyu+jR2+9Iz/Krrtl1sRwqPtq5n/ciJ+Kv0dIHjdprpMY0+C8lc2N5c2XCak9rGD1yMHxW1sTFkwqjHZSQk+lgcfeobfBLlwp4+nLEPbm/lU/stZ+G0tjdrqOAadnRtBUn633FGStho/3PyRGbsB/smnd9Ppn/AHppHfFV3c+7PPiU306hn8Uzv5grkYY8Nw4taSI6WndYuIubA2udAXE+0qkbl6uOKkqXSSRxk1IBzva3QRssdT2l3qKxulFEq61KrNcWvNspm86bNi1T3Oib6oowtjdJDmxeM/Qhnd+7l/mUXtvIHYlUva5kjXTEhzHBzS0gZbOGnC3pBWxu92lioK01E4kc0072Do2hxzFzDwJGlmlVk/4l+07tSL9kyxWuVLwO1xUTzi0k5aRGKCGMO5F5mle8DwAZfxCidlJOkxjFpB5rqOP7sbg72hQddvzhAPQ00zjbQyOYwX5XylxsqRs5vGqKN1Q9rIpX1UvSOdJm0f1r2DSNOtwvop3Uimjj08HXlCV420SXNehacZ2CfBiMVbLIx3yjGIcrGA3DXSOk6xI5NbbRWLepswyemfVve4fJqabKwWs57rZSTx0OXTnZc0xreJWVbonPfHGYJRKzo2WtIAQCcxdewJ46arSxPayrqWGOeplkY612kta02NxdrQAdQPUo3OFmrF6OExMpQm5JW0+X7HQd97S2kpmAGwdJ4XDAAPVf1FfG9vHWS4bTxse15ltIcrgTYR6XA4avHqXN+mln0LpqjxMkv4rdpdmal3k08gHe0MH75CgqYqEb5mlf4stUsFCCp55q8b+PodTxnbTDjRuY2WKeWOmeIsrC8iTo7Nyuy2YbgcxwUGzeJBG6gdG2Z7aenfFI3IG6OjiALS5wvZ0Y9vpi8P3V10oDiIYQfpyEm3gxp96nKTcy/wDSVTR3Rwk/vOf8FMp1Jq8UVOj2fSVp1G9+79ivUO2RilxB3Q5215OpkyuY20otYNOY9fu4L42HpXPxCnDRfLIHnuY3Uk9g/EK/UO6OkYQZHzzW5OeGtPoja0+1WvDcGhp25YYmRDnlbqfE8T6UVCbacnuJp7Ww1KnONCLvLS73breBuhERXDywREQBERAEREAREQBERAYREQGUREAREQBERAEREAREQGCFU8U3WYfO8yGExuJueie5gJ+yNB6AFbV8veALnQDmexYaT3m8KkoPqu3cfn/engsFHVxU9Mzo2ima52riXPc9+riSSTZoVeoh+THp96tu8mlfXVrqmljlnYyJrHFjHOtlLusABfKb+zvVXw7Dqh35NtPUPP1YZCR3EWXPnaesT2GBn0SSquztx7SwbD7YNw6eaR8MkwlijaMltC0uOt+Rv7FJ43vRM1RTVUdLkkpXykdJLcOY9hY5pa1otyN76Ze9RdLsFXyeTSyN/wCoWM9j3A+xeFbsbVw/nYuiHabkfeaC32o6k4R10QlQwdas55ryfwZt7Q7xaiuhdTzR07WOIPVa8uBBuCHOcbHlcDgSovCNr62ki6CCocyMXs0sY/LfU5c7Tl11001X1HgF/Kk+634kn3Lbi2fi5l7vF1v4QFWljEne5Y9joqGTJoReJ7RVVSLTzyzNvfK42bftyNsL+hRIiDjoA49wufUr/h9HDEbthhcf7SNsn/surLRbXSRCzI6do+rHl/hIWixlN+839/Mjmp01lpwVu+3/AA5fS7K1cv5ulqHDt6J4H3nABSrN19flzvjjgb2yysHsaXH0WXQ37azu4ZG+DfxJUfUYi+U3ke557zw8BwCjq4+lFdRNvt0RXTxUn1rJfNspUW72QnrTRtH1Wud78qkabd1EPLlld9kMb8CrC169mvXHqY3ES/VbuJXm+JG02xVI3jGX/bkefYCB7FYsO2NYBmjpomDkSxgPrIup/AsByASSi7zqGnzfH63uUtW1rYmZ3G3YOZPYF0aOzZ1IdJi6jS+F/O/kcWvjm5ZKWpUHMLSWEWINiOwqXwTC7/lXjTzR2/WK1cOonVMhlcLMLiT3/VH4q0tbYWGgCg2TstSqOvNdVPq349pHi8Q4rIt/EyERF685IREQBERAEREAREQBERAEREARFgoAiIgMoiIAiIgCIiAIiIAiIgC0cTw/p2iNxIjJ64BILxyZfk3ttqfWt5FhpNWZtGTi7reeVNSsjaGMa1jRwDRYepelllFlKxhtvVhYLbrKIYILE9i6aa5ydG4+dH1fWPJPqVUxHd1MzWFzZh2HqO9uh9YXSEVaphaVTeuR0KG0cRR0Urr4PU4tU0UsJtLG+P7TSB6DwK+WSLtLmAixAIPI8FGVOy9LJq6GO/a0ZT+7Zc6psx/plzOrT23F/mQ5fX1OXtkXq2RX87CUv0Xj/Ectin2QpWfo832nOd7CbKt+FVW96+/kSS2vh7aJ+HqUOjp3yuyxtc89gHvPL0q64BsyIrSS2dJyA4N/E96nIadrBlY1rR2NAA9QXor2G2ZTpPPLV+BycTtGdZZYqy8TBC0XYJEXZ3AyO+u5zvYTZb6Lozpwn76v3nOjOUfddjDWgCw0CyiKQ1CIiAIiIAiIgCIiAIiIAiIgCIiALCysIAiIgMoiIAiIgCIiAIiIAiIgCIiAIiIAiIgCIiAIiIAiIgCIiAIiIAiIgCIiAIiIAiIgCIiAIiIAiIgCIiAwUREBhERAf//Z"/>
          <p:cNvSpPr>
            <a:spLocks noChangeAspect="1" noChangeArrowheads="1"/>
          </p:cNvSpPr>
          <p:nvPr/>
        </p:nvSpPr>
        <p:spPr bwMode="auto">
          <a:xfrm>
            <a:off x="63500" y="-652463"/>
            <a:ext cx="3400425" cy="1343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3.bp.blogspot.com/-JDOtnfn3KhA/UNT1RzNizHI/AAAAAAAAUfw/_Hdv8tyQ5jo/s1600/delivery-ph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15970"/>
            <a:ext cx="3562350" cy="201972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late.com/content/dam/slate/blogs/the_slatest/2014/08/05/mcdonald_s_tests_60_second_drive_thru_lunch_guarantee/73043637-mcdonalds-employee-hands-out-food-as-she-waits-on_1.jpg.CROP.cq5dam_web_1280_1280_jpe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02866"/>
            <a:ext cx="2967146" cy="2010823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través</a:t>
            </a:r>
            <a:r>
              <a:rPr lang="en-US" dirty="0"/>
              <a:t> del </a:t>
            </a:r>
            <a:r>
              <a:rPr lang="en-US" dirty="0" err="1"/>
              <a:t>empaque</a:t>
            </a:r>
            <a:endParaRPr lang="en-US" dirty="0"/>
          </a:p>
        </p:txBody>
      </p:sp>
      <p:pic>
        <p:nvPicPr>
          <p:cNvPr id="5" name="Picture 4" descr="http://t0.gstatic.com/images?q=tbn:ANd9GcQVRLdxVpPI4VdTRGqp7atLZES9WjDSkWfIR5OHQyP7kYaAo4oD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434300"/>
            <a:ext cx="3681251" cy="2061500"/>
          </a:xfrm>
          <a:prstGeom prst="rect">
            <a:avLst/>
          </a:prstGeom>
          <a:noFill/>
        </p:spPr>
      </p:pic>
      <p:pic>
        <p:nvPicPr>
          <p:cNvPr id="6" name="Picture 6" descr="http://t3.gstatic.com/images?q=tbn:ANd9GcQTSa_wsIXgO4hbhv0jyaQ_JhD7Gkivjhtk-1eLCJ14kkpev_AI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770431"/>
            <a:ext cx="2905125" cy="1571626"/>
          </a:xfrm>
          <a:prstGeom prst="rect">
            <a:avLst/>
          </a:prstGeom>
          <a:noFill/>
        </p:spPr>
      </p:pic>
      <p:pic>
        <p:nvPicPr>
          <p:cNvPr id="7" name="Picture 8" descr="http://t3.gstatic.com/images?q=tbn:ANd9GcQiweLGk7nKRYqAMZz3mz6_RphH_6kbaSV3JWO6rAG8vxVlvPn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616991"/>
            <a:ext cx="3105150" cy="1717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Lo que dice La Biblia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 Y </a:t>
            </a:r>
            <a:r>
              <a:rPr lang="es-ES" sz="3200" dirty="0" err="1"/>
              <a:t>Jehov</a:t>
            </a:r>
            <a:r>
              <a:rPr lang="es-SV" sz="3200" dirty="0"/>
              <a:t>á respondió a Samuel: No mires a su parecer, ni a lo grande de su estatura, porque yo lo desecho; porque Jehová no mira lo que mira el hombre; </a:t>
            </a:r>
            <a:r>
              <a:rPr lang="es-SV" sz="3200" b="1" i="1" dirty="0"/>
              <a:t>pues el hombre mira lo que está delante de sus ojos</a:t>
            </a:r>
            <a:r>
              <a:rPr lang="es-SV" sz="3200" dirty="0"/>
              <a:t>, pero Jehová mira el corazón.”</a:t>
            </a:r>
          </a:p>
          <a:p>
            <a:pPr lvl="1"/>
            <a:r>
              <a:rPr lang="es-SV" dirty="0"/>
              <a:t>1 Samuel 16:7</a:t>
            </a:r>
          </a:p>
        </p:txBody>
      </p:sp>
    </p:spTree>
    <p:extLst>
      <p:ext uri="{BB962C8B-B14F-4D97-AF65-F5344CB8AC3E}">
        <p14:creationId xmlns:p14="http://schemas.microsoft.com/office/powerpoint/2010/main" val="13110399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Forma de Entregar el Producto</a:t>
            </a:r>
          </a:p>
        </p:txBody>
      </p:sp>
      <p:pic>
        <p:nvPicPr>
          <p:cNvPr id="11266" name="Picture 2" descr="http://www.mantelacuadros.com/wp-content/uploads/2015/02/Starbucks-mas-bonito-del-mundo-Disneyland-Californ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17" y="1690689"/>
            <a:ext cx="6543365" cy="4351338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33400" y="6477000"/>
            <a:ext cx="340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Starbucks en </a:t>
            </a:r>
            <a:r>
              <a:rPr lang="es-SV" dirty="0" err="1"/>
              <a:t>Disneyland</a:t>
            </a:r>
            <a:r>
              <a:rPr lang="es-SV" dirty="0"/>
              <a:t> California</a:t>
            </a:r>
          </a:p>
        </p:txBody>
      </p:sp>
    </p:spTree>
    <p:extLst>
      <p:ext uri="{BB962C8B-B14F-4D97-AF65-F5344CB8AC3E}">
        <p14:creationId xmlns:p14="http://schemas.microsoft.com/office/powerpoint/2010/main" val="1989682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0.gstatic.com/images?q=tbn:ANd9GcRZzHMJitz0LOBnHgOsuVKRDJCK7wN4Xmd5iAeZf1Bpz-J5hdXx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6585" y="533400"/>
            <a:ext cx="2983230" cy="2205990"/>
          </a:xfrm>
          <a:prstGeom prst="rect">
            <a:avLst/>
          </a:prstGeom>
          <a:noFill/>
          <a:effectLst>
            <a:softEdge rad="114300"/>
          </a:effectLst>
        </p:spPr>
      </p:pic>
      <p:sp>
        <p:nvSpPr>
          <p:cNvPr id="55302" name="AutoShape 6" descr="data:image/jpeg;base64,/9j/4AAQSkZJRgABAQAAAQABAAD/2wCEAAkGBhMSERUUExQWFRUWGBwZGBcXGB0bGhsaHBofFxwXHBkcICYeGR0jGxoYHy8gJCcqLCwsGB4xNTAqNSYrLCkBCQoKDgwOGg8PGiokHyQsLCovLC4wLSwtMCwyLCwqLC80LzQtLCwtLDQsLCwsLCwsKSwvLCwsLCwsLCwsLCwsLP/AABEIALUBFwMBIgACEQEDEQH/xAAbAAACAgMBAAAAAAAAAAAAAAAEBQMGAAECB//EAEEQAAIBAgQEBAQDCAEDAgcBAAECEQMhAAQSMQUiQVEGE2FxMoGRoUKxwQcUI1Ji0eHwM3KC8RWyFyRDRJKiwhb/xAAaAQADAQEBAQAAAAAAAAAAAAACAwQFAQAG/8QAMxEAAgECBAIJBAEEAwAAAAAAAQIAAxEEEiExQXEFEyJRYZGh0fAygbHB4RQVI0JDwvH/2gAMAwEAAhEDEQA/APGswzSQdW5A3vc4hM+uLtR4juT0O1vbDng3CshUZTWRA5E6SQJPYi0zI6YgqYvqhdlP21mkMH1n0t5zzLUT1OJBVYiL49lz/wCzbKVqX8HTQqA8pvpY7wyk9vxAyLbi2J+Cfsco0x5uaqiskf8AHTlOeYjWGuPp64QvSlB1vry+aesFsM1M2JniQqd5xNWpssf1AH6/6R7jHt2c4Xk+GVJyqM/mHSxLF/L7R2EkC/Q74TeIaOUILOqkk2ZWILHqTFhcbfrMgOkgzABDY8fnvHLgiUveeTUdUwJnB9LhlR6bVAG0IeZpG+8RM39sOqyKjyu3S8/fE3/qhOlgBqAImIMdp7YsaqxsVEBKCi4Yyo0qkkBjaLHb74mp0Waoqw1zbpI6b9PXa2LJV4o0yAFk9FG/X64hGdY/iJ974LrWPCAKCg7xaRUJ5dUREntYx6XwTTyRO8TG9z9MSmrf1x2rzf7YEseEcEUm5mDh6RuZ7k4jAI6n/wAYnRsQlhbrGF6nePFl2kwO4746O67++O9c6Se3+Bf5YkoIXgBZabACSZ7DCzHhryNiLmZIIgfUGf7Y61WB73/XBuXyJaVAGrqDawBJJnaI++B3QBLi4GAuDDvaDuCKmstKsAIvbYYMXL1awfyyJUEssbhgywDFup6XGIuI5kIFMgk6gVtsRAP1g4gzVWoFbyi68omTAIO8hjpNpsfXHbFgLesSzAXFj423ijPGVWZmDyzBWTGk33tvbHNJyhfTu2kAG4mbH7fni1Hwi5p1KtWmEamVDAGCXZQ6DSQ0Ag7jYjC45xlDEoBp5izAsddoaWEEixsNxHWzlrBhZdZGaJU3J+WnXDqsozH4QzgEdYJsPWI+uFuZptU1VDILXgHYDZR0HKPYYnHEalQwTyhbAAKB/SIAG/3JxxUpn8MyJYekf4H2x5VKm8YWDqF3+bxkc9QagdBq0iAh0kqxJ1QSCSTAF4F+4Awny3EfLLatRBa0Ed/iv+hGOc3lnVo0kCTbt3+mAnBAAYEKdrb4ZTpix1veTuzKe4iPshmDmKpAQggEyzARPoSevWdgBacb8XvSpMqU2BYKKVSmp/7mMgXlgh7/AFslFCHBYT7R22v+fvjmllzInc7Meg9BjnVDOGvoOE51jWIhvAgVVlMyQSPoT3/2MQ1OKMGINpPc2AHb3n646yuaYMTAkI23U2Me0k4Bz1Pmjc39e++GBQWN4WdlpjLwlg/eLPHp9zp6f7fHCMY3v/bHGUqfwgTaRPba8YlRpF/T/fzxMRaXBriDZnJgnrJjrha+UZCfsd+vb2w6qMP0wOxj174ajkRVRFPOIq1UG4Efb02xrDY5dZkAT198Zh/WCQmgxMx2g+/98SIzWqEbEAGeo9N8RVRffBMuaUbrO3qeuFtDSW7wp4gZqlKioABYatPxEEkab7x/L1n0w84l4kV6aZOfK8ljrJYrzBtQmZ6A7SJI26UfwjxJaFRqrEB1QlCQYLDm0yBykhSJ9RgHi9c1MzUcrpLMSRexNyL33nfGccKGqnSwtv4yzruwCdZb8rUbM1ORgwX4tJKSpJ5SDaCWAk3ntbCHjlMoQk/CIHMD16kdb4EyVZ1pvDQtpE3J9uoicQltW8THQWPy6YdTo5W30gtWus6NFmiLmJxxBmMdUbEY3mHL1C0kknc7zHXDxFHvkTAzGIit98EKt8Dse3fBiCTNkRvfEmIazcpOJFP5DHCIQOtpNTSQcZUy8Pp9J3F+/wDvrjKcx88d184A51DYWgc23uLSB8vphet9I1iABeG1OGlFTfmUGIPfba+4Nu+O8tnxQLMARUT4TOxss/K5nfEnEPHU5WnRy4KVFBU1LWWYCrIiCIuIKxbAtVlCamvJHrcg3P8AvXrhAVyP8g4wxVUg5ZFneLVGpoQxGtg7H8THTs7C5WSTG0km9sMHYmYAki094/8AGEHEMyDUCQCqQAV223F436Ye5ZyUDWJgHsP8YOotlE5Se5MT8Qh35iAQB+X3ucN/DNUVsx5VQKEexIEkR2v1E7SZi2Fef4uLqqBbkCwMg/iYnmn7QTYHHOV4sfN5SQGIB2LlWIB0kgLMEgSIwT02anb4Itawzdky98W8Q0nzDvc+bS0VEbQACsKHUgkShLAnaWxWPGuapPUWnQ51Ci4uYvYxYGQZj02wL4hj95zCIFKryIBICqjWUKbggxJ6kHvhVVzGiI/DGwgki8z16fbCaGGClXub2h1GLAjYSOnmCmpY5pgz7f5xY/CfHUylValal5qAElWiLyBAINyTvbrhAmTkeZIZSWOonqI5SO8xbc3wNmK7TuT0g4sZBUFpMjGnqY98TcXStVrMgCKSSF6ekFQOn82/fFeqwxLMWI/DBHfteAMTeRCayYvpiP8AemIHQEb6RPv88HTQILCLq1DUNzDqGQZk8wsNE3JPMYsYWeaAD2vb1HIqsGOiTbYi5PyJ/XEXkDyxywwMs97jpA2te+9/TD3w14eNXzKja0VFbSdDGmWEWNSIAAmfbAO4QFmMJVOgWKaWZaGERAk36m/4V6z364F8tgGdhcgx/o72w7qcNLGszny0pkA61Op9TMgCk9ihuLCCO8J86YdlUGBa5uY32/TsMdRgTYQnJt2jIhWYKJB0gGZ6g8pG/wDUNu+GGS4gHVu4iB3/AMYUecdJBj9fl22xHSUq4P0/3++GlAwilqlSLbSy16fNNr4FqtzdsaymZLgzuDH6/rjTC5OJwLaGWlgwuJojt/nGY0vwg4zBQCZMuVZ3CqCSzQABfD/N+H6tHLEPohnUcpkgg3P9VvyOCvDGUQs7gNqVoHMYgi4IEA/MYsGYDuylogGYK2B7jscaNPAtWpZxvfTznz1fpUUMR1fAA38tBPO87w006xpaxYqNREC4uSJMAT9sT6EV6nnF+Qm0QWuZkn4DF9j2tvj0ChTofvArVqIqR0mJ9+jdd++CeLcaVXFbLUQjAFTYMQhsNIaRK77bWA6Y5WwVSmSbafqew/StKqqgnX9+Vp5Xl6LMSQCwGkQqk3aY2HWCADv0nDbK+HK70VrJSdkJYFgIAZTAuTebfPFw8O6mybaKdODWqOzABTrRyUqFz8OmVIg2tGJPAfFKzZWtTo1qdLTU1HWdg5mQtwSSDYjEZXa/GaPXCzW4Sk8Q4IyqHFSkQqg8puSfwr/ORIk2AnfC0wALiTO3pY+npGPcP/hy3nuRX1UMwyPVpOoKsVOoreTJ3t0JBsBhnxXw1w1X/wDmKK80aeSFCrA0ALA0jcgzucKpq7GwEJq6qLkzwJ8m6hCwgMNSnuDcH6YXoOhMztf7x/u2Pb/FHhPKqmXWnp8tXeFEjlJLlJB26DqAAMcZv9lFKtkaC0TTSsCGeroaG1DngHm0iRAn8InDjTYcIIxKMbXni9YShHUi36Y7UGbRsMPc94UrLUZSpBUPHKTqNMkMLWBsTvsCcB1+C1EdQQIqLqpsPhdRN1+kRvNsJvcSpXUmLWzFyAdj3AvPSd8RZuoGqFl+ErsSZEqbHrb0tfBVXIHQ58oaoD+ZqEeWSLgd7gGL3+sOZDXaGCsoGp/keg6iPcGcNAAimqFmgBbm1C3t3i9vvhhmGPkggjmUA7SQCTiGjRGkseh0zsJiYBuCb7DHeYoANp3ttP5joese2OGxtPK1rjvgtGRa19+v+9sMnz0qkkgENIA/6gLDcmDgapQCxBsfSD6el8aDEKQBMbEAHYyT+f3x5gGnVfLtIahGkSZab2vAsPrjluZIJggQAe395x3WIJPKBJt2Hp/nG9Eao+RmNvfBTgIhmbzZq1alT4Q7l9Jboek9envGBXQMOg95/M47BLHmU3P4ZJjsO++2ITWChgQTuCD06H5798LVY9qqgQxRSCKjOb9YMGJ9IkAASRf64HVEmQxkGytb2mCfscDNXuLfL9Mb8uZJgW6X9It1t74ILbjEl78J0aZNiyi43iLdbWtfHJoAEXJvY23PXsMS0qGxJEAyLqR9jBnDXgHhP94IerUFGm+qHInUwm0D4RYyT8p6dJtvAJAEBeoAVlohSA0yAe5gQYEj54b8I8e1stoQS9EMW8rUAhk6iNMECTB27xvhBm+HmkzagDAHMIIKtsy9RIggb3E74EqAsbEGSBff2wLUkqCzC4hdY3fHfiLxhVzVZqh5BpCqo6KpJUEgCSNTbATN8KjRcIrspCsBDRa+18ROBERJPT9Pc2vhrxfjJqctioEW6EDf6Wx0LksqDSe+q9zFKjmjv64kpJJ5Ykz0/wB9sZl6EsY2F/7WwQ+ZOkgqBHwjtyxPWOmDJ7p4DTWD5Wr/AMvsT9LH88abNsaZuZmJ9I/0YhVmJaNzMx1nfE1PJuaJcI2ibtpOkbC7bb23x0gTwY2tzhOXYsixtH3xmAstX0dSMZgSp4QhUFtZ7HwxabK5pIaZDQ6MugI4WTTBIGoCN97ie2OamaJNzbEmV4fXo03Wo2tXqlkYfCZksQOnMTb898TUssZJZCVU8x2ibD8savRtdVwy2Py8+S6WolsY/wBvwIVwbi+WpqRVy61G31MZm4hdMR88AcT4xRYHRR0GZjVIjtsCMRZrJ6Dp1q0iZQlgN+XbfbC2qwDCRMbjuO2Kals19fOT0DdQLC3IQFg1GqWpk+XUglSdjG+1+v1HbDTwZk2OZZlEBW82oZtoUyR7kk29TiDN5s1G1WECI2H0xN4c482Uql1ggiCCJBH+/njMqU7A5JtJVuO3xFp6XT8VqagpyVEkSZEQYkSLjC3xxlai+XUGqogXmfpq7kD4ZEXxTq/iZTULpT8ttQKsDMAdL7jt2xfcl4katR1qnmEiHpLAE/zAm47wNU9hvhypkKsBzkbMWDK55SglyZMetvzwxyPHswWCK7CetiQOpkjoAT8sN+KZLLgFlYB4UPTUcrT1G0Xgn22GAv8A05U1FSWCuqtPy3FpGqRHrjVslRZklnpt7GVTiWcqtXdg7g6jpKsRH4fQiRgda7/wwx1CirimCfh1mTI97+4GL3S8Es41EiNbA7/hOkkETOx3jCbPeHzT3M3ixuR8wCPpiIYOk+m8uHSFWlra0O4hxjIV8vSSpl6beWBCkspFtIEqp2gXnovTFN4X5VKpV1UEqo4C6WADLFi6uBZr6tokWCi2GVXKgmBjluGnpHzwz+2Utv3ODpaoL3MIy2Vp0kemQ0UgwQiqrIUq/FppH8RJIJ/lIjCTj3BMuNJy5kSQUdFBWUI16gTI6iL6gDaLsUyrqCNZYnc9PQDsMdpwJmXV06gb2wNWhSCdrSdp42oKlwfzbnKYuUJ+JTyGWkcpJluUC8QPbFq4B+yrNZnL+erU/LZSaYkyx1QJEQqGJmZuDHTA3/pYNmJWTFugO59+3rj1Pw3nFy2WR+bTOhaawFHUkSQJ2/2cZTYZhpNpMejbSqZf9iNQ5aXqIuY1NqQnVS09IYDUGsDPuI64UN+yjMSyMEVlUHzFceUbkOWBhlsAwsZBPUY9czvFddJmpU/MqgA6OwM82lo7HHl2f4zu15mTB69/fCDS11JjGxpXRQDKxU8NkcivSpsKmjW9VVgjdjMMgkCDHXER8DFnH/zmRgm+rNKWjeW5R2AgXuN8M81lddYHmAeZgfiAk7xJiPkMc5fgLuxA1fLDKOHZ/pMW/SFtXtOeC+AaRYvXzuWp6ZASlV1M5FiSdJ0p0sDM9IwdxTwpkUqakzdNkWmSVDEs9QSFUQoAUi5gRPviTP8AgmuEDKCAYJkiSO2wvY+0YWVfDh2JsACB69ifrigYR7axLdIUyb3t5wSt4fpsTorrTUSQhRmcGYCTYbDUTNpAi8ll/wD4eiKdPy+IKG06qiGkx55mFAYWiB1uN723S4FVZiFFz6eg7Ylq8KsYMxvI+W+KqeAXL2ib/b2ktXpU5rC1pU/EHAlpE+TVetSJkEqUF7n+GesxzTeB2nCZkAYkggRtM79JxeTw0RDCDHS8e2E9TgoJLhoK3uJm8R1nvtFsSVKHVjQyyj0grmxiPJZJq7aVK6h3tYe2LLw/wL51FyGmqjCyNK6CdOoyBEEgR03J6Y5cOKaFEgoCC+lYMmYnTaxvfrNsScM421OqNJGob6TPv74j7RMpesxtljar+xmpTqU5qsKTBTVOkBlMwygTAtBBbvhdmfCWUo03ZmrPU0NoQ+UF1yVU1NLMSsFTC/yneYxYeI+Ic3mA1Omi1qa7O9NU+QaoRfpv0wrXKZbUQ+cGofEBQYgdwGLqGjvh1PKfqP7izWq8JXzToGoxWkVp1SF0dEO1mFviHUSJJG+LLwtNCaFY1jpkvpKsQJY6lJswBIJG8Xm+IM0uXQKuXapUJYMTUUBeUzy6bzPuInB+T4pRVubLlnaZOtlAmdRCjfc9sMpBASd/CTYms7qF2lX8YZaiCKvl3c6SNtgSSDO5MfIYzBXj9eSmQuka7KDMcm0m5+eMxyoBm0luCu1EFjrrH/BqrBTqtJVhMkQdt+kYbZ7iBaQWF9IIA/lEAx8ziLL8AFHLLX16kZ7EmYCkwIA6i/8As4EzijWsGT1tEgCSb4RhmsgPP8xOOGau/fp+LRxwvNimKzeWX1AXDMsBTB2Ined+hwBmOGVKjnk8hZmarFrntN5364Pbgtdf+Mkws811JO4uI2jfCX94YsE2qgkkJ0gTIUfWfXcYrWpu/CRZbLlnPEsgtlpA1Co5mH3JHS+AMkWFRb6eYXIEf/tAPsTgxf3gxLOVImxJX1sDY/fDzJcPnKNRqOszrUdibie15E3HvhquxFyNJ7sjQGVzinDvJg60cMTBUGI9Z+E/04tng2jQpU1rVqrK/wASpYAjodifnbf6qOIeHhSQebUbQeZAikqYuZJgC1uWZ9hg3wfxymK0VYYKJTqAZ7RhNav2dDGpTzb2MJ4lmctWmrRdEdTLUwbEz8S/1dT0Md9+ssalRnqVBDErUllgETMgbEbYecZ41lakEUlasqllZlmDEgMREgx/sYqicbqV6tRqhklIAAgLvAA7SR1+uDpY7OnZ4SarhUD84ZxD9oGZyrlUWkaZlxqVtUsxJBIYAi/bCnNftMrZhwjUKZI/lLAifrf++NcW4SzOdfwsqqtxdhqm0ztH3OKlm8vWyhmooRiQRsTtsRJ0kWswB2MC2MlcZULtkbUGfVpgcO9BA630F95bM3VAIKJqEkVOYqU26FOa5ItMFTfEOe44abvSakbCZVwRF77Ag8pkHCCnxermSQznlU6QAo1Q0w20C+8Tb541XrJRVlRCalUCC0QFk7LBvupv0MzGDHSONGjPc8h7Qf7J0ef+P1b3jXKcTDaiD8MSAZ3sJ+uC63ic6NASJ6zf1tEA4rXh/KqfNggEqCQNoDRt0uCY9RhjWy0MJ+EPpHrJPX6fUYpp4h6hs5vaYuMwFGi5yLbzjPJZM1wOVlWZLbne5AJE++2HGc4/SpwtPM5hIUSAgabSIipC77dzf0A4cSoYjUD8AABiCNDkk2hVYkiZMiO+BePcO0mm1NldemksSGnYSBIEC/fV2xStVhodpH1aWBG8sJr56rTtYvYvUby6m9g2tttiAoAv13xNxvw9T06qukalVi6vLM8cy6QCCJliwOx9MLnqV8xTCVQfN06VBZkAQX16B8Rmb+m1hiCpl1/dTRHNUWtZUYladPcdJqPpmQD1JtEYXUXPlN7GGhy3484LQ0u9OnrUKKpZXNo1Ab+nKNh+eLzwDxJwylUamrxUBIJYWMGDBFonrbHmeTpk1RTmysZO2xwqzdAU6zBmH4qhImUBZiNUjcgC3ZhhD12pAos0MFg0xDZ34bT3PjnjPJU0GomoCYApgG8TEkgbA4pPFeOZZQ1Y0a6zfS4QGJ7aogmYveDjzjOcXUNSIckLTmIIliS1wDAO0nFmzZoeeo11HZGUawo8sg6WcAjoA7XI3wj+ur0iMul/CabdE4Wv9Yvb5wj+j+08+SzoGRQQnwJrNpHLqINrTip8T8bUqjFnWtqO/Kg+2rC5M7RpeZTarpJIA6/DLAsAD7DsWnA+bq5fy9JcF41D1iW/IDfqcPXpGsp0G/h/EBuhMIw7ROnex94evimm0sEqkASZ0xA+ZwLxfMxUYCwB6Yn4CcrpqpVdpKQ2hCSASomQD0n+98BZun5mYIFgzwD2kxJwAxD1WIbhJsR0fQwwBQaxjl8iHXUlWYswdonuIA2vGAcylR66CmCVQCHJaog3JBB5VsJ09duuLpluAUA+hKlN0QQ1ZGvqAuDpPxE9Jwl4pXoK+hhXSCYfV8fyEqB1vPrhS1VJIG8kFxwlYbOwILPq7ER846e2JMnnEBFryN9sQfvivUqCAzTpXqzAGAQPUAGMEHh1JBqaqZkbLABIkgXkkXHTbFasALTrKLawnP5stU0gSd7dLxEdBg2llzrC7Gd5teNz0HXC+lk62vzVtYCbbbfIn5wRhtSzRDERpYQNU9Z+wg49crqslcg2WReOqpOVooR8NZiD3OiD+h+eMwP4tzz6KfNfWTsN2W5iPQYzAXbhNTBqvVC5+ecueXzVWrlyGRFAqC1O8vrIkkWPJBnqSe2HXiOnT8wEUwoVaigIAtnMBjbfSDhV+zzg7mjWpoyMyN0fkP8AEaGBAvYHDzOcMzSU0FVUqamOrSJCjpeAQcS4FqQqhDa1zptJ+lhUGYrobDX7RJxrxOxy4okHy0CknYyZhZAtYNee+BeE+O2LhGUS0qGpgKVBtczeO/p1wfxfw2zIKlOoHDuFWkq6hqA036EiGE+p3x1wThzZYk5mm2ktBGheUdTCXP8AbFrClVBsOz3W7pnq1Smtm+rnFmdalTD6K6qbHSUcSSbBbEEC0wI72vjnJ8Qby9GstBnSJ3PptI2t0GLvxXheVrUiqpSFQjkgCQegkXxV8l+zispc1KiICpsZba4mIAH/AHYXh8SuIXsg6GG9Pq/qPCK3Fdx5b16a0w0qHu+rYhUEsDeIkTgDPZZaFRGWoH3kaSrD3U/3nB1HLPl64cFWOylT+I76bjpMTbBfF+BB/KcU6nm1WdnIJYBL6Vi8dDqNySegGPVGdms+gjKPVgXU8DIcnxQAfDqJSVJ5RDWMnrAMgdyMMfCNBf3plqjZTKneZ29z+mEtNCXCsYZFIhgQT2ntt+WLt4efLqtPQVqVLhmEgj8Sq8iLGdjePU46aaU00Ouxi0qFn1Gm8g8Y+H1jWlUqV1NsdlsNIg37xBNpnAXiLhuWz+Xpk1Qr0g8Mum8EBtQJDQpExvzA4F4zntXFPJqQ1I0k1o2wnUG6XtAPscWMeGlR9aAGm1zS6ExGruLWx89XJpObfY8/n4n12HymkhY8JQODaMpXL0dTAX1Ei42K2t1Bt1X0xYuK8EpcUWpWQHz6QIC3AnTqI1DlgyDsdr741n8gpqT5XlX+GZH1IEd8EZHMstSmqglbytOoqzsJYgiT74EV7m+t+cvajcXXQ/DPO/BvDTUqVkJKsRBGxEMJsdoJ/THpnhLLUl0Bw7LUbVRYgEU6jKywY/49QJF7E4R5jhopZmq2llDoWgAwDIXSXupqTM/XqTiycAp06bmouqWJCtpJkTOkFZUi55TEHvjVo1GduftPnceio0kzmWGVOYJKJ5p0gN1Au1QQZACsek77Y3nPBxzaKBVpgICJ0HUZvvMx/wCfXB/HKAzKIKjeWqkF1gAPpm2swRMCwj4vlgalxmgDTWi/7qoKg8koVkDT/SQNibXxRVqlAKSqbnbe3jfu8JlJTUnPfQfBKZxijVo5h6VUgjQt0625dJ3VSZsOikYEommgNJVDkDmJOogm4AYGAymDO/bubtXyyZ9WRaml6RIZqmglhMBpT8MRFh13xWc9wPMUq3kv5YpsVAZYMg2kbML7/rbFP9TTCBT9QGskqUamckbcOc4VGdtbtq1BVuBMllOotuZg/QbnEHEvBeWNSHqsC6zPaZFi56ED0vi157wpoyysp1vS0SNOnWFkCASSDzfO2KtxLjFOq6+a4TQdOkUwx0I5K/HdX2vMG9sYtaoznPSOlztPp+i0tcNwAvPP+IeG66VzTWnUf4SrBDBDAML/AA+kzFji4vwNhRVNYFUrq0h0uYuDexPe1jHTFnqUKWaSUrFUYRUQmVKgAEaYGiAIF46wcLMh4bo5fMNVLg02IU0wJLEqCYMgbmekde+FtXeqovoR6zWpolMm3H0lMy/gt8y2sEKpWWiFKttphiL72F8K+MeGKlB1ABZHsrmILTpKkj4b/wA0Y9A4/lco5pUqhqU6CFdKwNQtBUHUFXUfRt7YZ5Lwvl/3lMxUYsASQiyLAFUEzIVQRJmSewnFK4hlIJOnd/MQ9OmQdNd55j4k/Z7nMpQXMVAjU2CklGnQTZVb37iRcd8H5+gFYf8AcDH0/XHpniCrlK9BqNSmdJEalY6oJDSDJG4tM7dsUniVKmuaGsE01e6i8idpG5sMUU6/WTHxidXY85Z8lwgZfJU3dl/iFCCTcoeoFvw3wg8QMgFRAy1AxBDL8IAvIbqbxIHfB3lU84gbylmm0LMHSttIHbc4UZrIKtQirJS4hTNpnoZgYQoXNfjM7UkCCZLKDRUanVamioJVHIYfxFUl2IBNjIIMcsdZwvXJVXqrSKl2Y/8AJUGoHoNwSoiBAAPYxOH/AAzgIp+cylytWkyIJurEqwILW/DN8NOH0mVV8wNqBkEESumRKwSATMfqMUNXyLeMzWNhK3l1am/lllLCQ4FwO3sRvfDteErUDVNQ5YLqR0ECZ9dvlhlUenUqlWVCUXQGdRHQlj3Iadz1PfEeaQZUFGC1EqKdJUxuRD+hBvgqdbPTPfvInXJVDHbY/f8AmVfxHlJpLF72P9vlH1xvD2vSWpSWfwgAmAZ2AjttjWJxXy3Bm1h2UUwJZPDtSllUqVKSFRVaYbRa7MYFPlAloAv1vh3X8VsKQZFDs/wjcbxeO5/I48x4HxKg6tSr5hKelgV1llUzq1AEAxBM/PHoHhrM5QQ7ZrLFUlV01ViRfrGwO/riI4PK7ViLmexLs1TKo001lkTKCmdS0yC0SVMKs7wNh9PnhdxfLhnOsyYgEkqoXu7SAD2Aucd8V8U5UoNGZoNLBbVEMnoBfud8UnxJxkydbIgU8uqqhna9mnp9sPpdaRY6SWqljteW2vlsvSVdDBnEXE6fWJPbBNbjXloTZrGxvaDvNvXHmp8cp1DAQCOQiR35ot64IXx3Tjmp1CvUclx822w9UOYHNaL6isb2T5944y/EsslUVHSQpmIlQZtpC7X6nt1w/wD30OxenU8zWAFUDSwPqGgTci3fHm9HiuXNcadVNWP4rhb78pJHuJxceFcS4fTqFmra3MSKeswLkTaRO9om2+HNUOax7XPaCMJUVfpI+eEn4jxtadUA0yKhIBDlGgEWuoj1vPv0Eh4tTFbSxWBF0SAXHePoT6bCcVfinEqCVA9CSQZ51ZDuY5TzAlSBeNh8uuF8VpMoZqa1REWZqZmNmPNf0OH4dFcZVA5bRWIo1qXaa8TcdyeYGbqPodhoksFJBEsdxabm2LDk/wBqNMZYLvX0gX+ANsb774q/EfFtSrWFbVTFIABKUsIUQAQYOppvq/Lom4q7ZlhVp0txzQ25HU9z0+WF4jD0ai5r/aa+Eq1ltSdLgDeWHNftJeecB9xyiP1IwtzniqvXZUVmpcy6HSNVzHcDr2xXxwh5uL+4xsjSZBgoZ+Y/8YnTDUEa6jWaZq1SpG09F8G+Cagq+bVzCVEqKbK8sGLq8kNEtKkED649O4dwL93BKOBIgyNM9j12k48x4VTo08ylSGmJ6xeCenNvN9vTHXHPEGcXMGtW1JlFE+VTqJNoC6/6bknSdzExjdbCKtjafIf1TVWLMdfLyl441nKBrBnqUyFiUWXNt7ARPqcJKvFMnV1lMylHUSFBZUaOo0m8j0648147xNq7ioHCoZCoCSTO5nqek9I6bYXVGqDmAlgwgGepj8j9sZ9XKtS68tZq4fB9Yl3Ou+k9T4XTytNWekaiAR/EOrW5MRJtudhGNZrj9Cm4JrEOrbFDMxcQ0WP6YoWbFZ1VKtQGmDZRYSekbH53jAWYLMBEkKIG0fWMRq/azWF9r+EuPRdI7lp6on7U8nHl1TUgjfQDq9LNy95NsUDxFnqbsatI7sdSag1pkGR6sBEdd98VHOoViTzGwH64mXNKx5QIKAMBtrmWPt/bD0pUwuwgZTSfsE+PHT8+Us3AuLshNztJ26QD0A+x2O2HicXC1KXmFgj1Ah9mUrqkBYgDWd5gjrej5I3vIHt+uCs1mGJpQAAKgvYsRGke3f54nyLnvLWJKRh4sdko1KTsfMWogYqOVQCHNSdjPKR3F/fvN+J66Zd2NR5AOmyRMb7dDcj19cBcYraqYL6W0BVG06QwgE6iYHr0kYD40SaTTpMKbBfuL+xJ9MdVVIGnH2gMWBNt7e8uq6HpirVzJpSAQq6GJt6ggbyJjYd4I+b/AGhcPDkHJ1XI3ZaoF+tmGEGY4552XoI4d4RToXlpggaQ7tBao07IAAO5wi8QZIJzTdmM3n/b40+oprT7A+/GYT1DWq2reOnCei5Xx/wyOTXRDWam6szExBMoCsdN5tthCnGMua2oVywVrKUfmB/qjoP5lGKNlclUqz5as8ROm5v6bx69OsYlpK1OJVh1uDcRP5R9cStTX7ymnhUvxt88J6xmONZN6WlqxQgqQdL3gg7gW7YIyvHMgAIzNHUOhDx8uXfHjn/qTFtIG56jD/g1apTB0lTcmSswYAtO3+MTVKIA7Uqp4Oi5spb09p6gwyVOmz12Oh2HMKVcKXN4UqkH3BxXvE3izJgUxQU1NIIOrUnUQdVQEnrsv0xUs2+YZTSGdhDA8tywACARGlSBEjaNx2wBT4HoktVpOb/CzMbehUY9TsupIvyM83R1MnJlJ5kfqH8c8W+cqBKYpaGJkPqJMFY2AiDjWK95ctvFp+4EffGYrCqIAphRZRpJs7ZzBPz74HdT6HEmYaXPvjTYODvN06jHrGCGXSLGJ9BgamRgmq0qAOnf5YE7xi7SzcKrtUy9EoKLVKZKc8K6hTKFTK6oBJ5tV/THXFP4TswEqzEgHs3MPsQLemFfDWUUir0i6tBkNBUgka1kFdjcEdMZm6gcVHBsqoQSbkLCCQNzHsMQin2z3a+pmhnsgtvpCsjl2zBZaakEQbXsevptGL74SL5erU8unr1U6aQTpI09YvMXA98eY5evVV9atpDQPeDI++LOn7Qq1KmqqtHVMM0OHJ/mOlwLbW9MDiKBqLktcHnJzUbW0YeLqxeuazpEotIQxk36mB3PyjAqfs7qsWp6QrxqOqpAHy0tP+7YWcR8TVa8zAcQxZlOowZA1OWYgdJOMzfizNhVb95YElZgIpE3sQBNzc4KmrIoVbfPOCwdheB5vw86KIb4hswKkCSBJiCSBNu8YzK5eFAtKwJMXtqMA+oif6sLm4i7NU1VHZo5ZMyd7+nqcR6CUAYhQQTMz6besxbuMPsbdozqk8JcOCZVTTZzUAJY/hLWXlBsPSfnhdxDhlIOW1VJJmRSYj8wBi2fs/oFslTLJEFgCfxDVOrv1I+Rw84jl6Ips1QAqoLERNgJNoM4tp9H6Z8w15+/6mVW6XIfq8p0NtLe37nnvC80RRd3clRKiG0vp9CLrJj6Y6peMBTRqaUaZ8yJNRnqE7b+YTOwsIHocPK7cPZNI0gEA8khhIkSBYHCPNcAyzSUXMz/ANagH05hilywAVGB04an3klJVLM1VCAT/toPUgRFxXjys4GinpSy6V029AO2MTiGtdzYj6bYITw3Sqr5hqaGkgpHKIMWvPSfngnIeH1WRqVgdwQSD9sRVKbNrbUzWo4mlSJQsLDTjGRzKugLgcuzTvbqI33+mFWczZIkWHphvS4AIiKZ6iQbHuLWPrgLNeEwTuF/6SVH0ED54kTB1AfpPz7y5+lKBGjD19pWDlyTruQD1kie07AxePXD7wBk9daoZphgOUPJETc267D64ly/DvLroilYjX32IHWbxthgysrHS0XJJAF5kwI9Yk2OCdypyMsWlMVkz03sZectmqtMf/bn/sn9cLvEQOZVE10KRWorz5Rk6TMSDYHr3264rorVL8wiea9/6QCNuk4G8yu1SoA4BXSCJOmYkkC8Y7QWgWH+M+fPh9pLiKeJRCeuHly4/eWXMcPLM5o1EXUADoBAttyliAfbFf8AEXh+quXrVHZGimSToM7dOaB9MRvk6+5qAfPCziWafS9Ko1VpESoJX8ub6jFwK5cgUgc5mDrM/WFwTxsBebTglYLQdElTTWdIJsVBuJM+/wCWF3ipSNKtKxsCI79O09cZQ4tVAWmrnlAALcogCOux9MSZzN5hoLlGC3GqDHqJ2+WDDqKeXWeNN+uDsR+DFHBazJ5hVmUgKZQkGx6EemLPluM1RomrUIMC7aupn4p7flhJluczy3kHSIBBG5BvM/rg5cs606ZZSII6WNwd+vXGXXCk6z6TCXyfO+/7h1HO0BD10V31fEyg27RsNybDGDjNEO+lEFOQUtECLrIF+YTt+IXgYRcScBBJ2MT8v8YFy1QXAM26dz7/ADxwUQVvOOwWqbcZb8lnsop1VKeu1yNGr16yQI7dtsHHh+VriqyUKtNlLUwy1RawIYqbSVNxeL77ikaReYjcAXsY/wAjBQzG41EzH4jewmes2+2FmjxBMYHPGGV/ByUYIqfENjeNjvA/LGsQHiLS0P25SNrdAbj1/XGYaM/ExCoFFrRLUHMffGEzjdWkZM9zjqlw2s3wIzeyk/fbFZIkIvIlwSgke2IlydT+U/TGvJb1GObwhpwheVzBAiTYEgT646zVXUAxk7i8H74jya3aRICm3zGJag5QKe0nePTrthZtePBYrB3zBMemOataLDuebqe1saM9xiNvecMAiCTJnzrMIJ/tHtjimagOtSRFpB79McDHVJZO3XtP2tPtOPW4QSxJuTOGDkXb1iZv3thhknrpTqAVdKshDLchgREEbT69MaoUQWaSAFBkgDT1gQLCfeBhhXWmKB0sCzIJBO20xBFt9wcFYwSy3tqdpcR4rMcqNYeg/XEacUr5lDpACtqW5+X3F/nhHxXj5FLlQGSJG1vp3jEHBuLMg0gmG5gOxsD9tP0xU2Js4DNdbcLCQJgQaJdFs9+JJ09BCuG1kFMBqukiRpFmsYm35nBaoDcKzA9XMD3jc/LCjJZzQXXqXMWE3v79MMfLcz+KOxt8zBwgYpUQAn019bj0EdUwT1KrMF3N7k6elj6ma4XVpo1VXVZDahFxDdBMHp264aCq0StJoHWDgbhBZSxCqDqNrXA2HqBFvrhrnM3URTTDCJjVvJ7Sfv7Yn/uFRRlS07U6Ppu+epfhy0FoFozDi2kCYALX+gk/bEFfgtf/AOoyr3OokD09/TDzgtBWQtrXXsVKyumRMmQPa++Cshl3p+YwelBUppBDDm/CV5gB2kTv64mqYuoQSxMamHpIeyolGqZDRVU+aDyyLeoMXOCeILBU61ggNINpO6GPxrAnpfDLOcPFLme+kcqgi5kC7CREXETMdMcZRUrwgqCSQFBTSNRMgSDYCSDY74QWzsLcpsUmKUr936i3UyaV1dAbCRBAP4ZiP0x1l8u5Z9LqS5QiJ/ELbA3mx9ceh/8Aw7rpRnXQnr8REdp0/aMJ+G8HFKsDWdI2LIbqs9rdD98XPg6yrmp68pmJ0rRc5Koy37/t7Sn5uhVkqLkT36b7gDC+pk6xEib9FP6C4OLdm+FfxGenVaJIWEG20zqEW7xvvgfJcMNNwS55biF2+Wo/71wK0q4XNaebF4XNluPKU7OZOtSOmoHRuqtY/Q4WVpAOPRfElVa9QvUZnY7koJ+U7D0xWs/4eDUyUqKsQSrkAkTfSZ36xHQ3x1HP+8ItTv2Il4dUYaUsVJFmv8x1H1x1VzZpvABXuA5YR3ABsYjBi5MqREGIuN/8/MY4ynBHqVJZWprECYksNxFyJntHrjzlVJL6SulmqKBS118vaDvWLIxLl4j4lg+x3nAmVEVIIEEXAt6TOHPF8gMupUrL7/zKeigrFjtMWwrKkMeg0EyBF53745TYMt12jKyMjKH3EOq8GJEiDbcHV7DluY22GIDw95hVkzqABv2O+xvgVOLFfhuRuTufmP74NTjbEa+YESouDcx6bff1x4iqJ0Phn7xNZHwyHZjVLpGywJaeuoz19MZgvhfFq7VQXDBYMErA+u336YzE1WpWVt/KW4fDYV0uFvzvf8y8Z5kpNNKlQoQ0DTTljfub33n1xEatSpLHmgxM7kmIF7D1wrzmeSnUDVdUSQuheo2BlpB2k7746yvFNdMsjaVYkRfUYMSSP1nCKNNgumvjMnHBeyxFrePlIuJeG2OuqoBIuyagWjqwjf1/0YRtRQixj74tdHMKrB/MLWuQWBA2KyR2+V/TCDi+XUEtTBi8zF7/ABD5bjFKZwbNtBp10YW0vF9XKFVJBXaLW398AuTpAG97++CqjyIxCaJOKV8Z1zfaChscMcEPl47Y58n0w28QRIAccGoRg6nkjjY4ePxH6Y9nE6KbHaC+YYGCVrcsEbDpiQZUDpibR6YAsI0UyN5JT5kiNxH2wPwvMkBfQx9f8kfTBdIxthaFh6i7Xn9f1GAGojF3t3xpVrEOYE6gD223v0sIw/oZpdDNKgQLFoPoAZvfss+2KhxHMwEYWt/o++GHD843lhlbSdN5+E+hnphVVTYGNpKlS6ne3zSP6dVanMCASZIFh8p79cWPgrrWSPKpvU2DNvAi8aoJvtIxQV4lTbTrp6b20kgTE7DlPvHfDPJcXFOqtRKpBU/CwBWb2KjSCL9b+uE3ZRtDfBK+qMPnlLnT4RJ5vLiw0UyepiSFBBif84X8YopRDU1cPLAnTaI22tNzOA+E+KjSzLViyupB/hklUBMQRvERt64VtxN0DM1QVSYgTsSd/hvvhTOzEfP1Fjo91udJJXz5cHXAgAL2gCO+/X698T8GFFV1lVNRXWCWPSTIBtE6ek4UZ/jtMAI6nU34hG17ehn5XwNl/EWgSacrvcITHqSQTiimpFmAiai5Q1Mt5Xnrg/aRWNI2TUbTEAW972xR89xebtczvb+5Pb6YSN4k1tpWmRcCAVF94iZxA3EtYIOhf+px9JE3xrVq6lbJp3zAoYKs1T/KL90YVeJsRI0/MmcT0+IAxJg9gCR7zivHigEAaYjcKSfvH1xxw7Ph6qrVBKsCIDFAGgxGmDvA364kNVwpvfSXjAqzAAC58o6zWfRDzso9tz7DefliDMcQDGFA0mNSskue5NhpA+R7YgytY0KtWkygyYkiDF9m3NiJPcHC7L0fLqMoJJJIYe99+uJy2fXw08ZrYfAijYm2pIPgRw8Y/wAnmqMDzFIKKD/DAE9i29/p1xLV4zpH8Kno/qYyfl2nCqgsl+zMB/8Aj/p+uJqrcyj1k/niRqSltdfxN5XYA204fqAZ/OaZkliNpO5g79xO/eIwmyRIZmLSQu59x9sNK7BiZEicBvkxeDE/TGhTsFtMPEZnqZu6CvnUaddISfxISh+l1P0wTl0Og+QWJPcQw2kdiNr4j/cSOk/M/pgjLwqgaRJOx2BsNRHWN79hhjEW0k1NWzdr+YNRpVTU5mIMTdptt3gfXGsEBdVRiBIW1rTtcxub74zAnWdF0JFzvGXF1pAqKTs0Fteog81tosBva5tc4zKZ4rQCqgYyZJbuZso6X6xgLNAKWAYGHa0RF9sCmqbKJ7QOuPKCBpBdUOlQQ9uLVWaCfTSgg+0nV74h/eGZuZnPT4zPbvA+WJuHoBrBD6h/L6iLsNvb3xNm+HpTg806QYPfvPvgC4DWMemGGTMgHjD6WRUqCQQTuJmD1H1xsZJO2M4fmVqKYJJBk9d/XrefriVj6YmJa9o//HBnyq+2B2pR1wWwJ3xA9I9MMUmLOXunCoOuNOy9BjpAe2OWXvgoNxIWM47WicdBMSLUjBRd5lOlhbxKnpqqf5hHz2/UYZGrOF/FGBWeoP8AjHk3nm2vOctmBFImJDNb64PdkdXKxEdrSL9v0wmQLoDACdTX91/vhjwhhLDoQD9Rf7zjtQaXjMMbuAeIkVMghTOx+u6/2xN5f8RvXSfqsfpgVEAWF2Uj7EEj88G1H512+D/2sf7jAt4SinqBfw/YgmV/4rbiRf0J/tjvsfVcSJSAVgDuW+82+uNZWuNIJvMD67H646TvPIosATw/EMzGf8uovIGlYJJjc2BsZEj74DzyU9KzapExHLpO32tjnjeVLugXcrEdN53wPVq1GCioTYWkQfyvOOU0GhECvVILow46fP8A2D0arLUOm7C40k9o3EGfbBpcPTsZsC02MzBm3ftjfCzRFyStQHl3IJ7aR19LYY8Tny/+PRZgWEc09bbGZOOu/bAtPUKVqTNm0I2Gu/48bxDTbmjoe/br745q0iFuCASSP139QccUWGq0GbfPDPPt/DQjYDYjZhJ3m4M+m2Hk2IEgRFZGYnbYTmlxKFUs5kABbH4e8+n1wVl6iNVlTqMST7kn7YR58gBLgkqZAMxfr2wx4R/xM0XPKPy/XCqiALmEuw2IZ3FNuGvkI4yiwJ7yT8/8YjNTmPt9z/gT88ds5NhuT+sSfvjhKILHcfp0H0AxIN9ZqVCVW/d+ZA6idsQOMG1MvHXEDJOHAzNAEHnEhaREY7/djjXln1+mCuJwjhO/DGQNetVXUocjWoZSyxqAMqCOhEX6HGYjy58ttS8p7i3f6bn643iastZmvTaw5Q6IpqtnW55wfiTgu4CgQ7be+IuG0SXAU6Wa2qJj5YzGYu2WZ9RiWvLblPC6IhDOz6jLdAT8r/Kcb4lSC03gX0kT1g2xmMxnqxZrmOG1os4ZlwmqPb6Tgqo2+N4zDSbmNZQugkAM40y4zGYKLkWOTTxmMwU5NlIxxGN4zHZwyJl6Y3nMgvltvMG+MxmCEBohIChbDrfrhhwNufGYzDKn0GFQ0qC06qjnrL0BYfYnHb70vUP/APycZjMK7uX6lg2PP/tNUPiq/wDV+ajA1EfwE90/9wxrGYIe0E7fZvzCuP5hqbUyvUH7Ef3wrTijNUDEAkEETcSP0npjeMwyioNO5keLquK5W+mn4k2freYWqEKG/pED3jGzxllSCoYsDdjt02xmMwQRTYEQDXqU8zKdSIA/EqjABmkDaQJHsYnHFbOOwhjaZiBvtjMZhwUDhJC7HcyJac4tfB6A8lPm3znGYzEuKPZE1OigOtPL9iZxjippaURQC34u3rHU4MyalVAme/rbGYzE2UBFtxl1Z2Z6gJ0FrTVatbbEVWiMZjMdEjnGnbEgF/1xmMx4wwZL5c43jMZgJ25n/9k="/>
          <p:cNvSpPr>
            <a:spLocks noChangeAspect="1" noChangeArrowheads="1"/>
          </p:cNvSpPr>
          <p:nvPr/>
        </p:nvSpPr>
        <p:spPr bwMode="auto">
          <a:xfrm>
            <a:off x="63500" y="-836613"/>
            <a:ext cx="2657475" cy="1724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http://www.schusslercreative.com/images/RFCSaltwaterArchedAquariumDiningRoom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276600"/>
            <a:ext cx="5181600" cy="3359404"/>
          </a:xfrm>
          <a:prstGeom prst="rect">
            <a:avLst/>
          </a:prstGeom>
          <a:noFill/>
          <a:effectLst>
            <a:softEdge rad="1143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Datos</a:t>
            </a:r>
            <a:r>
              <a:rPr lang="en-US" dirty="0"/>
              <a:t> a </a:t>
            </a:r>
            <a:r>
              <a:rPr lang="en-US" dirty="0" err="1"/>
              <a:t>Considerar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b="1" i="1" dirty="0" err="1"/>
              <a:t>más</a:t>
            </a:r>
            <a:r>
              <a:rPr lang="en-US" b="1" i="1" dirty="0"/>
              <a:t> de 1.2 </a:t>
            </a:r>
            <a:r>
              <a:rPr lang="en-US" b="1" i="1" dirty="0" err="1"/>
              <a:t>millones</a:t>
            </a:r>
            <a:r>
              <a:rPr lang="en-US" b="1" i="1" dirty="0"/>
              <a:t> de </a:t>
            </a:r>
            <a:r>
              <a:rPr lang="en-US" b="1" i="1" dirty="0" err="1"/>
              <a:t>marcas</a:t>
            </a:r>
            <a:r>
              <a:rPr lang="en-US" b="1" i="1" dirty="0"/>
              <a:t> </a:t>
            </a:r>
            <a:r>
              <a:rPr lang="en-US" dirty="0" err="1"/>
              <a:t>registradas</a:t>
            </a:r>
            <a:r>
              <a:rPr lang="en-US" dirty="0"/>
              <a:t> en los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endParaRPr lang="en-US" dirty="0"/>
          </a:p>
          <a:p>
            <a:r>
              <a:rPr lang="en-US" dirty="0" err="1"/>
              <a:t>Más</a:t>
            </a:r>
            <a:r>
              <a:rPr lang="en-US" dirty="0"/>
              <a:t> de </a:t>
            </a:r>
            <a:r>
              <a:rPr lang="en-US" b="1" i="1" dirty="0"/>
              <a:t>3.0 </a:t>
            </a:r>
            <a:r>
              <a:rPr lang="en-US" b="1" i="1" dirty="0" err="1"/>
              <a:t>millones</a:t>
            </a:r>
            <a:r>
              <a:rPr lang="en-US" b="1" i="1" dirty="0"/>
              <a:t> </a:t>
            </a:r>
            <a:r>
              <a:rPr lang="en-US" dirty="0"/>
              <a:t>de </a:t>
            </a:r>
            <a:r>
              <a:rPr lang="en-US" dirty="0" err="1"/>
              <a:t>marcas</a:t>
            </a:r>
            <a:r>
              <a:rPr lang="en-US" dirty="0"/>
              <a:t> en </a:t>
            </a:r>
            <a:r>
              <a:rPr lang="en-US" dirty="0" err="1"/>
              <a:t>Europa</a:t>
            </a:r>
            <a:endParaRPr lang="en-US" dirty="0"/>
          </a:p>
          <a:p>
            <a:r>
              <a:rPr lang="en-US" dirty="0"/>
              <a:t>En un </a:t>
            </a:r>
            <a:r>
              <a:rPr lang="en-US" dirty="0" err="1"/>
              <a:t>Supermercado</a:t>
            </a:r>
            <a:r>
              <a:rPr lang="en-US" dirty="0"/>
              <a:t> </a:t>
            </a:r>
            <a:r>
              <a:rPr lang="en-US" dirty="0" err="1"/>
              <a:t>promedio</a:t>
            </a:r>
            <a:r>
              <a:rPr lang="en-US" dirty="0"/>
              <a:t> </a:t>
            </a:r>
            <a:r>
              <a:rPr lang="en-US" dirty="0" err="1"/>
              <a:t>existen</a:t>
            </a:r>
            <a:r>
              <a:rPr lang="en-US" dirty="0"/>
              <a:t> </a:t>
            </a:r>
            <a:r>
              <a:rPr lang="en-US" b="1" i="1" dirty="0" err="1"/>
              <a:t>más</a:t>
            </a:r>
            <a:r>
              <a:rPr lang="en-US" b="1" i="1" dirty="0"/>
              <a:t> de 40,000 </a:t>
            </a:r>
            <a:r>
              <a:rPr lang="en-US" b="1" i="1" dirty="0" err="1"/>
              <a:t>productos</a:t>
            </a:r>
            <a:r>
              <a:rPr lang="en-US" dirty="0"/>
              <a:t>  </a:t>
            </a:r>
            <a:r>
              <a:rPr lang="en-US" dirty="0" err="1"/>
              <a:t>disponibles</a:t>
            </a:r>
            <a:r>
              <a:rPr lang="en-US" dirty="0"/>
              <a:t>.</a:t>
            </a:r>
          </a:p>
        </p:txBody>
      </p:sp>
      <p:sp>
        <p:nvSpPr>
          <p:cNvPr id="40962" name="AutoShape 2" descr="data:image/jpeg;base64,/9j/4AAQSkZJRgABAQAAAQABAAD/2wCEAAkGBhMSERUUExQWFBUVGRwaGRgYGRscHxsaHBkhGBscIBwhIigeHBwjGx8cIS8iJScpLC4sHB8xNTAsNycrLCkBCQoKDgwOGg8PGi0lHiUvKTIqLC8uLCwtLC0sLCwwNCwsKSowLjUqKjQsLCw0MCwsKS8vLCkpNC4pMCwsNCwsLP/AABEIAIAAwAMBIgACEQEDEQH/xAAbAAABBQEBAAAAAAAAAAAAAAAFAgMEBgcBAP/EAFEQAAIBAgQEAwUDBQkMCwEAAAECEQMhAAQSMQUTIkEGUWEHIzJxkRRSgSQzQqGxFRdDVMHC0dPwFjRTYoKDhJKTw9ThRGNyc3SUorLE4/E1/8QAGQEAAwEBAQAAAAAAAAAAAAAAAgMEAQAF/8QAMhEAAQMCAwUGBgMBAQAAAAAAAQACEQMhMUFRBBJxofATYYGRsdEFFCIyweFCUvFDFf/aAAwDAQACEQMRAD8Aoor5Efwrn5ZY/wAtYYV9uyP3q5/0ZB+3MYsuV8DQqscvlRTJSndK7mXYIagaVVnvqCk/rEYtp9nWT09NOhoYAFmyzDSsXKsWB197z6C2MqzTNx5QjaJWXjiOQ88x/sKI/wB+cdPFsiO2YP8Ak0F/nnGvZvwPkIASlQAGk1CtFGtOqQT8IkAHcRI74dzXgvJPAp06SBSmtloUp2JlSfhJMA2IiRF8TiuTg08vdFuFY4OOZHsuY+uX/kBw4vHMj9yv/r0R/ujjQ/aD4Qpchmy4pwhOpOWoUFaZYEECZsbk9/wxTG8DsuTOY5eW08swCakmLCLg6jvJgCJjDO048lzmhuJCgHj+SGyOfnWpj/4+Gz4nyg/gCf8ASV/4fFn9lPhJKwq1mSoAFVVNKq0tqJLTDCwATyv+rQW8JqWUk5xtIYBTVabldrkhdh8V4EmwgpKwbsXPJY1S8S5dvgyrP/2a+r9mXx2r4koKRryjp86sSNjGqgB+o42ceFEPxjMmAVAbMVFAWQdxeDtefhOGaHhjLjMrWem7Nl6ZKBqhqDqZkNiCX6QIF7z3vgKlQMaXPsB1hC07kWJnh+ZWQp4tyvfKvfb8oX/h74dHi3KfxVp/8QP2cicaxkfZzw+ktemtIkZg6G1PJAEsAjRKDcza8CdsQuJezrJjh1WhTpuzU9VVG1A1Gq6DpE6RKkwNIsJ7G+Jfn6Exvcj6x/mayFmv91uWgH7GYMwefvG/8B2x4eL8t/Ez/wCY/wDoxZOP+A3Xh4CUw9amKZqKukmEUhtMXmTJ+9pw3xL2fVE4YAKerMU1RnUaSYWS4AF9UG/npPngR8QYYxxj94Yd6PsnIInivLH/AKJ3j8/38v73w+viHKfpZbT/AJ9f5aGCNb2fVF4YPdlswqh2pyuo31MB316bE+kfO9cF8GqtGgS+bZhTQFhXqBTKgnpB2vaxgAbRiihtDawcWnDn+kt7Swic1mreIMiN8u3+1T+owy3iXIfxep+FWn/UYH5nhOrMcmkmsmoyAM2kAKWuWtEKv1wvKeFpr0kcIA9RacqS13OkSrWMHcSNjhxcRmstMJ1/FfD/AOL1f9rQ/qsIPirhv8XzA/y8uf5oxrHB/CFKvlqFTTUXXSpnSBQKgMoBF6YmB39LY9l/ZzQemsFrqFtSy5BB6SfzYMx3mRjA5+notgZn1WT/AN0nCz/B5kfhQP8AOGEtxzhh2XMj/N0j+yuMabmvBNDlkEVHMAFxQokEEAGBAJ33BxHzXs+yzK6srzOkuuXpEEG0iwIveZ+oxu+7T0WxT/tyKzxMxkWptUArCmhAZjRFmb4RArmZwyMzw0/wlYfPLk/srYvlb2Z5YqZemGkAn7KsBp7EOv6Vr2PlcY5mfZrlzbmUNRYKR9mAGqdgytO9rj+jBbx6hZDP7Dn5YKZxTxlTrcvLrpLLUyjq+okMwqI0RAiV3G4Mz6WzjnGdFIGpTUKYDqS0SSBpLRpUXJ7m0d8Zk/i7gQbUrZhSd9FFVnq1Sb2M9xEixm2J+d9q3C6kazmzG2lFW8zN3iZ9PLEValWe5m6bDGYk+QsjYWYHTLXXqyvXHeJ08u9JDSBFZ9OpmESXRj6ljZgIJJA2vhvjNZhmKNCkvLZyW1wGDCmS7oQdw4YN+MmSMUzN+2fhrpoKZsgENKikral2OrX5W22w4vtx4d0+5zZ0GQYofFp0yYe5i1/TBGg+26biczjf3S7aq6eJ6XMyzlDYq8R2JRgZ7GBqEeeKJUyYakqkEIIHXpOo6hu0FwfJZi8arDD2Y9ueRcMDl80VMjTNMSIj7/l5Ygt7VeHsADks00ACS6liIsWaZYwNzc4EUK8Ded6q2jtFJoIe03zGIRHwATSpOoqMg5d2MxIYCBBJAiRAE3me2LCM8/NKmu49y25YgRVTT1C5JBKkxPw74pi+1DJgELw7MnpCmXBJUEMATBPYX8hjlT2tZeCp4bWNohqgFpDRGi3Y/TtGGCg7+Rz6yRnaaNt1pGGmQ58FoPCq5aoyOxqaUUwxkLDsFgmNRIYg+iDecE+DdVR5plBpELFzLmSf7R9MZhQ9rix7vhVYja1RiLXi1Ij+ww/R9sFVSSnCq4Oxio427f3vjm0HNqb0206tySKtZjwYGK2AKO4O57eUYYz6jlva5Hl6jGSN7d6gJU5CvqUwQa0EHeCORb8b4V+/mxs2QrR3msf6nDalJrmkACT7KUGDK0DOpUC1CQdLKTMgi+2wEGMLziVAtQkHSUa8iLJAsLg/rxnOZ9tdMM6/YarqCV1c4jWAYB0mnaRjje3Cm0zka0GQRzgQQbR8H7MeU/4dUc55DhcRnj5YXKeKrbWWj11qBWJB06De0QEjbtf8dsK4TxdTSpgMCRSRiARKhkBWRNrbbzGM8HtjWov/APPzTKwItUkEbHZI89sWbLe2DhSqFJqIygAqaNSVgRpNu22KKWwkOmo44DA5j8IH1LfSPNZ3wqux4hSedbtUJljJJMzN99JPftiycVzI+15Jekg5hZsAekErHmAxuPTHOP8AtK4Q9ejVp0KtepTmGpjl6TPdWgNMnscAKfj3g68v8kzY5JlPeUzpMR3faO22LexBdvFx4a8eSEPEbsXWqcFqFsvRCVOUvKpAKIISaamPWJ7/APLD+VZ2VQlbljSoFgQp0gnuJvftvjPMn7ZuGUlCplsyAAoF6R+EAA/nN4ABPeL47R9r/D1HRl86FPklIi1rdcTa/n3xIaFe8PzkcNMP33poe3loFfxmoFOEqBQiE9R2CiAO8/QRM749VzQEdDhQoJ6iNlkAR+sbR5zih/v0cM06TRzSxO60xc72FSbnCV9r/DYCxXUDb3S2vJ2qYlOy7XNiMesk4VaOh68VdqmaphyqtVIQSy8xoHSQFjbsQV7De+HjnKYqMBVqkJ8Q1zBIgKV+XbtHnijr7UuFCmtNcxmlVRC+6Npudjcn188O/vl8MNMU/tddVVdIig4gfynvJvOKDQ2oYOHl+kXaUdTz68MPyXGWyzQXoqEQqG0DTJjpOv4jffbuIOB/iSrkxUpMqEKxroND6feoixGqUgoWIP43mMSeGM6VvzPLR06gQQdQ1MlpYOtySQdzJ88C/FHEqbVlOkVKdJaphhHW2kQAf0gFBmPPyJxlDaKbqm4ScD6Hv5d4Q7Qx/wDASbRy4+aiJxrLsdBpuNNN0UitTlnBV3Yvp0htGjYW0sIJOFHxJSdmGgp7vQgSuE/NVIqe8CdR1EEmPlF5FUHRSarIh913UCW16Q6iANjeAdoPaFLVRA9QovWlMCQPiJYF1EARa8Ag9749Qmjf68hp1Oo71J2O2T9v8tTj5Yd6LvxNc07VHoVG1DQnLqVGRBSIXTNNRdmao0ne4EQJbSlSZjOTrKXE75mAFcoFgHUpYdcMZIJjYAp4JRoM7CrQVi2llLMygSg1WAgBtIYHbcCb4JVOH5YVOU2WomAdEPUCrJll2sdRDQSbkxtiWptLGlwAkAA8cPfNVU6dYBoJIMm29EHrzQtc4l/ycUwWVuW9WpTIcAQINTWRAkqQfjG+I1PNo9SqTTQk1JANV0uqLEKCGKgQD0kHVscEcxwSnrcLTVEMp7t6oiFB0hpkCTJBkSe4viHQ4Ci8xNI0SULDWpJ0KY6WjZgfIkzEHC3bVSBMvfPWF0I2Kq8giLzGC5TzqEmaNFofUut2JkReCNbLEiGQiQLeaKOeRiSaNBiKjuobcHVEhAmvREiGUiQDA7v0vDyaXplehtS6gWUkiBfSdNrdomDpE49R8PIQ6FBoYuJGpSSGjZWgRa0EWFgDcPm6A/m+3ec/Fc3YKxiwz0yVKzeUNbN1yNIl+lZKjYHpTSGAB9O+2HctwUksAZIbZqjTI7gQGttOmJ7WxcMtwOk1WohQMoKqbRA5S6ZCN094uJvHkCXC/C1A0qlPRK63UmSDOkAA6SAGAIvAmxi5wp3xCi2x3rR5a4pg2J4AkjrLiqDR4G5mGJhjbmtq3iQsar3F13H1by/A2I+Mk6jHvG1AaiJAHVBvEqdu2NNpeF6DUmplOks41KY6g0bKdAItaI9ADGIY8L0alIIUtraGUkXFUg9MlBtGkggbbYE/EaAmS7Ho4rG7I8xfLu8uKBeGeIaMtSQjUELFSaxQnrYj+EBKae2ncCxvgl4Y8FpmKuar1YRKlYGl8Lk6R13eSVLyPPpOPZHw7SfLqIYa1PWjMptKiIJAAiymQIjBrg9KtSooKUlab1FlLX13lSS0QJiSAZ+eF19oFQFlNxmc/O1+7yXDZXNguzVc9nPs4qUjXObVUKkU0JCtJVpZ1J/RIgA2mfTFj8D+F62Uo1FqA1C1aoV0loVRABESIYQdhtGJ/OqlappyxWu06Tfpt6Tc3/WCMSuF5+r75mmFdUN46+WpO5/xgsT274n2faKlSajxIM2jS3+rTSj7TBwT/wBiIOoU3JfddVU6SAAbaSRO/bucR8nwIK1VkpFuY5YhtRKkokgFnU6S2pr3ucdyPF35leagYCoAiyAR7pWIvAO82PbvjuQ4oQ9bXUkmsVQExtTVoB2YjUfoLmL3OrUwD9E4eKEUq/8AYr37lCntRPUZCjV07SDCNEtLbg9XzOKJxT2cmvmqgph6SsQ6FpKyyh2BlCRckATPbti9ZXijzU6iwNVtInYQJ33WTuPSwxW+KcbrAroqdXNud5UT0kdoGlSSBtPe+iuybNKNlCu4YohkPDC0qCU6yc5tA1VFUwReI90dMJAsRtiot7KiWqCaoCs4QGlRZnUElSpmDaJkKZONDTjLm4J0y2mIsoOkSLEHpP8AT2wCyudzIQs2YZqjmEAKmJZSxBJ2dSewgA+VmM2ikCQbcc40SX06gaHPNuBPoOslT6ftHCEFclXQLqIXnTJYaWk1FcWk7DvhjjHtBoVv74yVVxIYK1emPhsCIpAmLiPX0GG6nE8uInh+WuGCnlVQOlgSRFTXJDbkn4e22BviCmrBK6UKdFGC9FMFRNNjqOkkkagBuSTN+2LnMY36oE8B6qcOJP7RSr40yZFNX4dWbSSUBrrYkgmAKe8gHC8744yQ0czhjnQOicwvSJJtCRux+pwEfKBCr3IJP/qCr+qQfXDfHMiFVLyIH/un+w9MTdoQbtTiJGKteW9p1FB0ZFk2+LM0v0dWkQ1Ixp1Nt944IJ7R6jIscNZljpjM0AINpA5VgcZzVpAKrAxzE1Ge3mPiAj54slLiQ5AijltOmAeUCZKWvo0l5vJvf4sMLt3Fvop3uvijKe0M6i68L6nRQW+107qvw9PK0wBta2G18fgM1QcMhnA1sM3S6gotI5MGBtacCE4iPs4HIy2kIVHugTJSAJFPSXnueq+9sJzPEvydhysuFNNlGmks3SAARTC6he4g3EkxjN4T9nos7RwwPM+2KM0faFBZl4eqlwCx+107wLEjlbgbHfEbK+1Wgutxk0VmhiOcDrMQSx5Q0kL3AkkLiDmOIzSI5WX0srKumkJkiAFIpgSCTcX28hij5cdEHyIi28R6/swTYd/H0RB7tfVaZl/HGljWXhyayAHqfalBICyV1CkBMR03iBbD9Hx69PXUXhzIWE1GGapywUTc8k6oG28YsmcyLKtSnopLRU1ToUUgANLAHQAIbTF7nzGPZ7h55NSk1GiKKir0qtJQOhxqCgiGjuL32wuScm9eCOR3qt0/aI9PmMvD6qlpaoRmacsQLk+4uQJv+GB+W9rlKkGZMlUXWSzRmKfUx3Y+4ux88XPP8KilUonL0BRXnEKFpADocBgA0q0RcCb7b4o2Y8BgZHlipOYVRI/QsdZXVEDePLY4B1VrfvaPATbU2tC0CcLdZI5X8WZuizEDTRr6XpLyySKdSmnSrIAWPVvAMwbSMN5j2mVMrSRcxSqu7amJUrSIAcoFK1Ed7R3OCS8UqUqVKgqqXWkqmoHHRFJFKqLT8NzPc7zgBx3gH2uidLBa2khE3Eay41MJALC5udxPc47tvqIcJGPhrGkZpzmDcBBun8t7ZKKqfyStDMWJ51NbmLmKY73xaaHjBPsYzRVsvreCCpqtJLAOVQbHRIMQdJ2mcZ9S8CP9j06xziJCC4iQ8ahYSAR/a1pzFDm5WjlzRo6QKVUKKopE1HpCTpDESxdjsJ1Cw3w2gaZ+xseEW14JDt5ouVYW9qHDjSuaruE3+zOsvp+IAqVUk7eU4qa+0OmJf7NnEuSxAogSYktYL5b4XlPDGWVzOUpMy9P57SSCLTTlgSFva95gbYkZrg2VUVfyGgvRUViKsQFDHVypaCoAPSfvXGKNxjvuHKUvtHNwJQ6l7SssGEUcwzEki2XqNJ+Ii5Mnv5xhur4zy5Kk5XOMAZAZKYG24E3NhYgiJxD8HcOoVMxRHLpGTpbRqkBlGogEwpg2IFr4u2X8IUAAr5YAkiagzDsdRtIUoPMi5keuFFrAT9IngOfR4Iu0faDzKrqePqC2+y5sWI/NUSYmSASZiST8zhTe0LKAD8nz6nSUkimJU6Z/SE3Udz+vByj4OpcsqcuQ8EhhmXMv8tIKg3vcxG+Afi3w9RpZdIoGmeYFmpWL6lKsWFiNJ6VM29O+MLWTIaPIefXjCztHus48yh/EPECF1gJy4gsFg6ge/wA9jbsL4TxWr9oyupY0ioB0raIEmItvf8LYF5jxjmdGpjSNpsuZXbtIcDcxJxFXxxmFPSKZvbqzF+0TzbXPpt6YnbsjW3a49flXPrlwgt69ij9Xw6TRprKhjoX01BRN9v0d+84R4y4OUpJy1LSxhVBY7zsBbEE+Ns3KgKjE/wDWZm0XM++2GJaePM4HCBKRBE6i+Y2mCfz3njiJP1PGuH7SYOQ5pXAshK06b6kYKAoZWUOBJIkiJE/Cd7+UYmVeE0m6SqEKYVk0yCo0kA7SDYqQfKBhhPH+dLlQlLSACW1ZiACLfw289sNp43zZdxyqKAfEwauJY3BtVuxHfcYTUpBzi4VIVdOqQzcdTBHXUpwZClVpIxVDKAqyad+XeDsTJghgfK0Y5XyFKpSDEIZpllZCv+DMw2zXMEEHbsRjuS8bZslgKFBArRY1gC+0CKvyv64TkvHGbZTFCggmFANYam2NhVj0nGdiB/1z6zW9oDjSFx3ZZ9yfbI0nCuQloZWTTcR2OzCdwQdtwRao8Iohwe+9iD5mPQj1xZcn41zTUyRQoIL6VDVhqEXMCrHmPXEFPabmP8FSF4s2Y7GNubh1OkAC3fn8Jb6p3g4MAtfvVmznDqlTL1UpU6rry9IKISTCwsMAQdo+tsOceyxXLVleUXlsAWBQkqu0sADaAb94i+Bfhrx3SUrmHp1iwUhlR4QEroMgqSy21BSTpJOJfHPaUtZE+z0lRVLauc7R1aY/NFbyDOrzHfHfKNEQ7A80Dtpe6Zbj6DrFOcZzC/Z6ya7Kkapg2FrmxkCDe8m2B/EBUGptakcuSQ14CQoI3m3riCvjms6SUyhT1fMkAkTEaiMIfxlVKl+XlYjfmVb2uJJ3i0YBmxhrd0u18+slrtoJMhv+IlmqVTXOoaeXuDeFSACPnPnvjuTy1WabSI5YnqFgBsfx+e/4YGVPF1SGqGjlj8V9b3EfCDJFhsP24Ype0ttS/k9PsJDvIt9dsF8qIxyjxWdu4ZI2qVeUrSPzUfEJCgEwR3Bme/4YLc2yVTQpgU1pjU1IDUVRQJJudhf5QbYE5nxaVamNFMmodNxWsNPqgJHaBO/zxzi/tLr5ewpU3kfEWrArO3xQdhG0QcAym0kBryDGUjBF25biwHj1iiVfO712oItrM1IrqflxqkjUSIkHc28oxzOZiWeqKCI1TmKk09BLupBaWAOq5vbuTvgIfabmCAeUBrBn3riLXG0xGOVfaPmBflg6pmKz/jPT3nFHYuOFQpfzIH/NuGnPiiXh7XQziazZUqOGMEahoJIPaI32A8r49wynQpnmKSCqNo6iFBNNka533gMfwwDHtOr6iBRUlStmq1CCT2IsD8rYT++HUNzQylOLdDMhk9yRO/cd/wAMG2k5lmvIGfeFO89q4ucL5d3ejOVo0ESpBI1JoHUVGhtIMTcsYsZkwYkYGcTy6aVhmJ1EsC1ggHTCkb9XzuJxHq+OGUEfZ0IA/RZ9JBvExHrGOp46fTJy1MKbDXUeDBi1rjcT88FFQiDUJ48vFcG02Gdzn59eiercR4k6EVK1UqFBbVVZwGUSpjsdYBEm2IROZaGqyyKQSC0jUCpA2teR8jghmuF5hKJVtQJUgs0rta5O5m0zuMMU8q5VU1K11mGWTB8puYk4mNSsRBHJVilRBne5omqZenUpsiA3abmOoBW3MCBcQcTRk8sK9KEGkqym5+EtqkbmQZ/pwNqZcCJenIO+tfu777SBiYhAdW1ISJMh6fmCJ6t973xO6k2Zg4jXBcxwjHX9KZ9ky6V2QINDogJkiIDsCJMzMDf+jHEyeX5tSmU6HgzqMjTTULBsb4Qzg1EYFRCCTqpiYJEbxMHCko+8kMg6VkhkgypUx1R2BI9cKFNuYOPfhkjka5c7qRkstly1SkygKKhcHVHVqAjziBOx/Xhjh3D8uxqBljRVZl6iCZJcgx5GAPnHbCqNCGcgpf8AxkgnpaY1bTOHcvloapdYZ5gum2kXu199/Q4wU2iJBznHwWk4xoI5SmuEZOgaQVlE0pCnVdgZJn5TFxjP6WUXVXBBlHOn6d/2zGNFymVIB2gu1iy7BiJ+LuIIOKw/hfM8+uwWmEqOYLVUUxt3a344o2dsHA4XxxnvQVCJsdEOyXCm5SE1Fpo8ABmUBr9Ii87mxXEjh+XrIgiry1cjp1gB72gar2v8PYG2DOQ4FVNNQaZKiEadJUwYMGdLJtf9hGEZPhDtTUNTMAKrI8CCO0EzHkw+s441X3tnomjZqJj6hhryQrKpX5KBqulCoIRmWGhZsCx7Qduwx406/Jh6mldJYU2ZbkJchSxNh3jBajwZ6lEA02YFANLiCGCxEEyDOzA+oN8dzHBqlSkSaTv0kgMpDBgp7EyrT5H6zjTVfOGeiz5alFnDDVBa+UrLRIeoAAjsKRYT8PUQupjb5dz54quXUcxFICqWiZ2nuf6caFn+EVKlJ/ds2oMV1jSQxBAsSCrD+ncYq/8AcPnCVJpRBkSUifW5t87YbRcXA71kmrTZTIDDKsfEeGUDWyp50BWIIkSQF1CPxGBHjGiiViVYOHpg+cESv49jhup4LzjEfk0xMaVTe28G67wtr2GJNDwdmmWOUqyII1Ukgze2q2FUtm3SCHzE2txQufa4QUVI9Nr+XmcR85miWFybf/t/pi3/ANxeY0aW0R5c6kNr/ew0/gWqTOmlP/f0j/PxW1iUXhUbIkl7b6wY84kgH0/pxevBdC1clkQhkC61kaAGnTYyuopI7EDYnDWW8B1mqaU5WteqBVSQI3F4YfKcS8jwGvlKcVAqlmJUmqI0yqkzsDqAMQPPDHh4+0XWMFN1nHih3inPU/iVhVApka0CgAktEyoM3H6r7YleHCaVFnlYDqg1UhVtyyWhTTcCSAZgXAv2PeM+C85U5jAUoKhgRVT4QBedrjyxN4dwyulIJqpoNR1DnICd4sD3B8/2WU8PZFuoTWim8EF2lyqzluD1tZGqqIZVEcwTq+ZUra9/OdsWDL8OFQsq1azGZVBWY6ltC2frc3smDOZFT34NJHrV+ooDVL1Cl9OnSulSJnqEkxeThmpWzVSm61MkiqlJmR6lKsAgVkIUFjABk2FyRBMHDXbzY37a6+Gt7Tb8KEEvMhQ+JcDqaAuXrV0fXpC1KmYDLpEEMoJQKSbEeR7gjEvN8BrKkU8/UNSmQr+9rQxI89RiSDBiPPzxbVq8hRssETNyx7kk3JwvJJqzVYEAmlABjzJj5wBb548Cr8QeT9EgdYr06bA1kRfPzy081lfGc3xHLqHbMZoKZBPMqwpEWJNgb/I4j8Cz/FM20U83WA1hNT1XgE/U2FzjYeIZolXUGYamCIBEVG0EHsRtY2wqhlqWUpqlKmlOmpjTAvJvPck+dzhg+JuDYIutNNhdMW0n8x+FTuN8JziUtVDPsz07MDUYajEggmRJg+Q7WjCfDnD83VpM1fPMjMwRV1MSp07k2Blo8wIi2LjlMuDXrSoJpsF27iWB9THfC8/mA1OoGCnRB221Ej6zGJR8QrbpbN02G70xe2keULOUyfExXKVM2y0qZUvVDEiC0BQunVrOlrRbcmIl3xblM5Sp/aMvn3emglkLvKnckB5mQQSCQd9740DKqqUtagTUGsse83/ZYYG8RK5g0FcArV+IRGrSSGU+hFjhjfiNUkHTFB2bd0tjxt7flU7w1wzMOFqZzOOnMphkpkuToJ1amKwqyASBJN5PbCa65rKVai5nOKyaRyTzAoclwLnls3SkkzG63IMY0upmlTlgKqrIWIGx6YjsIwjhfERSTMM+nlU6qrBXVDBdHSIksTpgDF/w/bHVNpG9dumGHXWSa4aKQAERw9vyVXuLeEc5oijXqJU5Ya7UKiipp1NTI5auBNg417iQN8K4fw3nBVFaoTyUqFgcoG1MisVKsmkQWiJ7DqM4vi1xVUOvXTcFge6kCbzcfQEGx3w0OIUlrCiSiVnQEAKAxEWBIHoYWQYFsetUYXkEGL9BTU6rWAyJkQPdZJ4i4PnaFR/fjkigayl6NATDinoMAqDqMyGIIiPLAzJLnmehNYGnXmDyqQAK3I1aII0yZB7HyxsXE8iu+gKDzNQixJAYnyM7k7E3PfFZzlJFUMqpoDU3V0i4nlNJWx+LftttjyNs+ImlNENvNjxGHnfwVFGkHEO6xVM8QU89TYcvMVKdElVZBIVCx3gDSBMkwZk4iZ6rnA/RVUEQWVqdLY/pE6SYEgtPaT2xfeNZfmdYP6FSmy6hGlgH1FR6rIJ8vTAmvTZUDKqNAQsrLIan+mL9yp38sIobdUIAfivTbRp1Gv8ApF9MuHsn6XhlnRtGaq6gDYZemG22Omn0zMG/lh1/C7srRmswXB+DTTY2tf3MLawvaR54LeHKdSjTgCkbETUPUVBIUEh1MaVWxHbe5xLoO6tUdUoKXJ1avMEqRaoDplRvIsTNzj0m75E7y8R9nEbufXXNBeEeHOWQ9P3tVDB10ydMnQx1ABQ8SJC9o9cc4lw85vlGAxQsCqqyjS3xQ9uoMgsIsWHcHBWrmnpl2UZZS3U2oA9UCbhp06gSAdQ7g3OAufz1PUHqIoOplimtMhnWH1FHiQwcgw2+knHOfVBDWuk9c0dPdglzbdcualrUZqISkigaCpARk0qUIXSxMSPLT632Io8DtqFeuVCnVJVYNmBBiWGmbQCPImw7m+K0GqCoKbKPhjRRnWsmdBgaSDeCDJB88KrZyiziolFwD0wEpDrTvoIKwQ20gzeNzjC3aDnzHU9+CPtKIy668UXzHjqjVTQax0MpV0NBSHBiZiqIkSLeeIfO4boflEUajIVDii50gxMKaxU2GMuy/EB3OJi8VXzH1GPR7JpxUIJGC2Sh4jycHXVRySxko6kSSQIBNhteT64iDiVHna1zSrqKahy2AYKxJEmbEGD/ACYyxeLJ/Zhh+nxalFw0+hEftmcIOw0SQ6Ljrx8U0V3iVq2b4lSqLHOoLcElRVvBBFtPmMEqefyrL7x6bNJM6vNiQI0DYQJi+McTi1H7p/1sKHFKX3W/1v8AljvkKJJJAv3Bd2zohavSzdMVXYVaQFRqcwWJhZDbqBdYEg2ib7Yk56tlijBGpqWEElh8+wnfGP8A7qJ2DD8cd/dRfX64UPhlAMLOefmt+YdMrVeDMi0aSVnpMEoqpCsLuDEhiRbT2K+RB3xC4oKfOoGk1JUp1ATqqAWIIYCAfMeuM3/dUeZ+uPPxSwudx39cafhtAtiPHNb8w6ZWs5CnRKLzalF3EyVeBMmIDLItF7SQTAmMQuJ5TVRqqr5ZhUrh2Br6BGiIJ0NPUAYt88Zp+6nrjo4sfM/XDWbHRY4OAQOrOdZaH4fpV6dRlV8stBkdXH2nWQ5ErUClFgzYwYIPoIl8Y4RRq5l6tSoB8EKlWlsoEbwd7+fljMv3Yb7x+uFjjjj9I/XDnUGOG7gOCWHEZLR8xnM3py98vUKNVDtUr00LoUhH6dQ1XIIvJWbTYZx8Zqrl3o0UyiBgFn7TTBVdQPTChVNvX5edPTxJVG1Qj6YS3iOqd6h/VhbtjovcHOEn2Riq4WRbi3BM01EpTNEOwYA/aqHTeBO2oFb20xOJFDKZ1VUEZY6RpEZilBUWBIL3kRa3fFdPHH++frhB4y33j9Tgzs1KIDR5I27TUbh6rTeH0tVNOa+XVgOrRVQAmTYdZkQRv5Rh1UUgBqlAQWJipTuWctHxbQYv5RjKW4qfvH64QeKH7x+uJjsDDP1Hl7I/m36Bajmk1gTVoArcRUpCW1aux+G+x3iNseyzinlyuumzltUrXpqCSgBBuJg/txlh4mfvH6nDbcSPmfrjP/PZM7zvNF84+N2BC1fLZino6qqBp/jM9tj0mQCTA7TicmfohfztI+ROZfy2J5dwDMeQOMWbiB8z9cNtn/nh3yrM9ISu3dov/9k="/>
          <p:cNvSpPr>
            <a:spLocks noChangeAspect="1" noChangeArrowheads="1"/>
          </p:cNvSpPr>
          <p:nvPr/>
        </p:nvSpPr>
        <p:spPr bwMode="auto">
          <a:xfrm>
            <a:off x="63500" y="-592138"/>
            <a:ext cx="18288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4" name="Picture 4" descr="http://t0.gstatic.com/images?q=tbn:ANd9GcSiEw53bwbTnaz8ucpsJf0t56wYZ0BWxe20QAT-pI_0xcdWPWk6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343400"/>
            <a:ext cx="3685032" cy="2377440"/>
          </a:xfrm>
          <a:prstGeom prst="rect">
            <a:avLst/>
          </a:prstGeom>
          <a:noFill/>
          <a:effectLst>
            <a:softEdge rad="101600"/>
          </a:effectLst>
        </p:spPr>
      </p:pic>
      <p:sp>
        <p:nvSpPr>
          <p:cNvPr id="40966" name="AutoShape 6" descr="data:image/jpeg;base64,/9j/4AAQSkZJRgABAQAAAQABAAD/2wCEAAkGBhMSERUUExQWFBUVGRwaGRgYGRscHxsaHBkhGBscIBwhIigeHBwjGx8cIS8iJScpLC4sHB8xNTAsNycrLCkBCQoKDgwOGg8PGi0lHiUvKTIqLC8uLCwtLC0sLCwwNCwsKSowLjUqKjQsLCw0MCwsKS8vLCkpNC4pMCwsNCwsLP/AABEIAIAAwAMBIgACEQEDEQH/xAAbAAABBQEBAAAAAAAAAAAAAAAFAgMEBgcBAP/EAFEQAAIBAgQEAwUDBQkMCwEAAAECEQMhAAQSMQUTIkEGUWEHIzJxkRRSgSQzQqGxFRdDVMHC0dPwFjRTYoKDhJKTw9ThRGNyc3SUorLE4/E1/8QAGQEAAwEBAQAAAAAAAAAAAAAAAgMEAQAF/8QAMhEAAQMCAwUGBgMBAQAAAAAAAQACEQMhMUFRBBJxofATYYGRsdEFFCIyweFCUvFDFf/aAAwDAQACEQMRAD8Aoor5Efwrn5ZY/wAtYYV9uyP3q5/0ZB+3MYsuV8DQqscvlRTJSndK7mXYIagaVVnvqCk/rEYtp9nWT09NOhoYAFmyzDSsXKsWB197z6C2MqzTNx5QjaJWXjiOQ88x/sKI/wB+cdPFsiO2YP8Ak0F/nnGvZvwPkIASlQAGk1CtFGtOqQT8IkAHcRI74dzXgvJPAp06SBSmtloUp2JlSfhJMA2IiRF8TiuTg08vdFuFY4OOZHsuY+uX/kBw4vHMj9yv/r0R/ujjQ/aD4Qpchmy4pwhOpOWoUFaZYEECZsbk9/wxTG8DsuTOY5eW08swCakmLCLg6jvJgCJjDO048lzmhuJCgHj+SGyOfnWpj/4+Gz4nyg/gCf8ASV/4fFn9lPhJKwq1mSoAFVVNKq0tqJLTDCwATyv+rQW8JqWUk5xtIYBTVabldrkhdh8V4EmwgpKwbsXPJY1S8S5dvgyrP/2a+r9mXx2r4koKRryjp86sSNjGqgB+o42ceFEPxjMmAVAbMVFAWQdxeDtefhOGaHhjLjMrWem7Nl6ZKBqhqDqZkNiCX6QIF7z3vgKlQMaXPsB1hC07kWJnh+ZWQp4tyvfKvfb8oX/h74dHi3KfxVp/8QP2cicaxkfZzw+ktemtIkZg6G1PJAEsAjRKDcza8CdsQuJezrJjh1WhTpuzU9VVG1A1Gq6DpE6RKkwNIsJ7G+Jfn6Exvcj6x/mayFmv91uWgH7GYMwefvG/8B2x4eL8t/Ez/wCY/wDoxZOP+A3Xh4CUw9amKZqKukmEUhtMXmTJ+9pw3xL2fVE4YAKerMU1RnUaSYWS4AF9UG/npPngR8QYYxxj94Yd6PsnIInivLH/AKJ3j8/38v73w+viHKfpZbT/AJ9f5aGCNb2fVF4YPdlswqh2pyuo31MB316bE+kfO9cF8GqtGgS+bZhTQFhXqBTKgnpB2vaxgAbRiihtDawcWnDn+kt7Swic1mreIMiN8u3+1T+owy3iXIfxep+FWn/UYH5nhOrMcmkmsmoyAM2kAKWuWtEKv1wvKeFpr0kcIA9RacqS13OkSrWMHcSNjhxcRmstMJ1/FfD/AOL1f9rQ/qsIPirhv8XzA/y8uf5oxrHB/CFKvlqFTTUXXSpnSBQKgMoBF6YmB39LY9l/ZzQemsFrqFtSy5BB6SfzYMx3mRjA5+notgZn1WT/AN0nCz/B5kfhQP8AOGEtxzhh2XMj/N0j+yuMabmvBNDlkEVHMAFxQokEEAGBAJ33BxHzXs+yzK6srzOkuuXpEEG0iwIveZ+oxu+7T0WxT/tyKzxMxkWptUArCmhAZjRFmb4RArmZwyMzw0/wlYfPLk/srYvlb2Z5YqZemGkAn7KsBp7EOv6Vr2PlcY5mfZrlzbmUNRYKR9mAGqdgytO9rj+jBbx6hZDP7Dn5YKZxTxlTrcvLrpLLUyjq+okMwqI0RAiV3G4Mz6WzjnGdFIGpTUKYDqS0SSBpLRpUXJ7m0d8Zk/i7gQbUrZhSd9FFVnq1Sb2M9xEixm2J+d9q3C6kazmzG2lFW8zN3iZ9PLEValWe5m6bDGYk+QsjYWYHTLXXqyvXHeJ08u9JDSBFZ9OpmESXRj6ljZgIJJA2vhvjNZhmKNCkvLZyW1wGDCmS7oQdw4YN+MmSMUzN+2fhrpoKZsgENKikral2OrX5W22w4vtx4d0+5zZ0GQYofFp0yYe5i1/TBGg+26biczjf3S7aq6eJ6XMyzlDYq8R2JRgZ7GBqEeeKJUyYakqkEIIHXpOo6hu0FwfJZi8arDD2Y9ueRcMDl80VMjTNMSIj7/l5Ygt7VeHsADks00ACS6liIsWaZYwNzc4EUK8Ded6q2jtFJoIe03zGIRHwATSpOoqMg5d2MxIYCBBJAiRAE3me2LCM8/NKmu49y25YgRVTT1C5JBKkxPw74pi+1DJgELw7MnpCmXBJUEMATBPYX8hjlT2tZeCp4bWNohqgFpDRGi3Y/TtGGCg7+Rz6yRnaaNt1pGGmQ58FoPCq5aoyOxqaUUwxkLDsFgmNRIYg+iDecE+DdVR5plBpELFzLmSf7R9MZhQ9rix7vhVYja1RiLXi1Ij+ww/R9sFVSSnCq4Oxio427f3vjm0HNqb0206tySKtZjwYGK2AKO4O57eUYYz6jlva5Hl6jGSN7d6gJU5CvqUwQa0EHeCORb8b4V+/mxs2QrR3msf6nDalJrmkACT7KUGDK0DOpUC1CQdLKTMgi+2wEGMLziVAtQkHSUa8iLJAsLg/rxnOZ9tdMM6/YarqCV1c4jWAYB0mnaRjje3Cm0zka0GQRzgQQbR8H7MeU/4dUc55DhcRnj5YXKeKrbWWj11qBWJB06De0QEjbtf8dsK4TxdTSpgMCRSRiARKhkBWRNrbbzGM8HtjWov/APPzTKwItUkEbHZI89sWbLe2DhSqFJqIygAqaNSVgRpNu22KKWwkOmo44DA5j8IH1LfSPNZ3wqux4hSedbtUJljJJMzN99JPftiycVzI+15Jekg5hZsAekErHmAxuPTHOP8AtK4Q9ejVp0KtepTmGpjl6TPdWgNMnscAKfj3g68v8kzY5JlPeUzpMR3faO22LexBdvFx4a8eSEPEbsXWqcFqFsvRCVOUvKpAKIISaamPWJ7/APLD+VZ2VQlbljSoFgQp0gnuJvftvjPMn7ZuGUlCplsyAAoF6R+EAA/nN4ABPeL47R9r/D1HRl86FPklIi1rdcTa/n3xIaFe8PzkcNMP33poe3loFfxmoFOEqBQiE9R2CiAO8/QRM749VzQEdDhQoJ6iNlkAR+sbR5zih/v0cM06TRzSxO60xc72FSbnCV9r/DYCxXUDb3S2vJ2qYlOy7XNiMesk4VaOh68VdqmaphyqtVIQSy8xoHSQFjbsQV7De+HjnKYqMBVqkJ8Q1zBIgKV+XbtHnijr7UuFCmtNcxmlVRC+6Npudjcn188O/vl8MNMU/tddVVdIig4gfynvJvOKDQ2oYOHl+kXaUdTz68MPyXGWyzQXoqEQqG0DTJjpOv4jffbuIOB/iSrkxUpMqEKxroND6feoixGqUgoWIP43mMSeGM6VvzPLR06gQQdQ1MlpYOtySQdzJ88C/FHEqbVlOkVKdJaphhHW2kQAf0gFBmPPyJxlDaKbqm4ScD6Hv5d4Q7Qx/wDASbRy4+aiJxrLsdBpuNNN0UitTlnBV3Yvp0htGjYW0sIJOFHxJSdmGgp7vQgSuE/NVIqe8CdR1EEmPlF5FUHRSarIh913UCW16Q6iANjeAdoPaFLVRA9QovWlMCQPiJYF1EARa8Ag9749Qmjf68hp1Oo71J2O2T9v8tTj5Yd6LvxNc07VHoVG1DQnLqVGRBSIXTNNRdmao0ne4EQJbSlSZjOTrKXE75mAFcoFgHUpYdcMZIJjYAp4JRoM7CrQVi2llLMygSg1WAgBtIYHbcCb4JVOH5YVOU2WomAdEPUCrJll2sdRDQSbkxtiWptLGlwAkAA8cPfNVU6dYBoJIMm29EHrzQtc4l/ycUwWVuW9WpTIcAQINTWRAkqQfjG+I1PNo9SqTTQk1JANV0uqLEKCGKgQD0kHVscEcxwSnrcLTVEMp7t6oiFB0hpkCTJBkSe4viHQ4Ci8xNI0SULDWpJ0KY6WjZgfIkzEHC3bVSBMvfPWF0I2Kq8giLzGC5TzqEmaNFofUut2JkReCNbLEiGQiQLeaKOeRiSaNBiKjuobcHVEhAmvREiGUiQDA7v0vDyaXplehtS6gWUkiBfSdNrdomDpE49R8PIQ6FBoYuJGpSSGjZWgRa0EWFgDcPm6A/m+3ec/Fc3YKxiwz0yVKzeUNbN1yNIl+lZKjYHpTSGAB9O+2HctwUksAZIbZqjTI7gQGttOmJ7WxcMtwOk1WohQMoKqbRA5S6ZCN094uJvHkCXC/C1A0qlPRK63UmSDOkAA6SAGAIvAmxi5wp3xCi2x3rR5a4pg2J4AkjrLiqDR4G5mGJhjbmtq3iQsar3F13H1by/A2I+Mk6jHvG1AaiJAHVBvEqdu2NNpeF6DUmplOks41KY6g0bKdAItaI9ADGIY8L0alIIUtraGUkXFUg9MlBtGkggbbYE/EaAmS7Ho4rG7I8xfLu8uKBeGeIaMtSQjUELFSaxQnrYj+EBKae2ncCxvgl4Y8FpmKuar1YRKlYGl8Lk6R13eSVLyPPpOPZHw7SfLqIYa1PWjMptKiIJAAiymQIjBrg9KtSooKUlab1FlLX13lSS0QJiSAZ+eF19oFQFlNxmc/O1+7yXDZXNguzVc9nPs4qUjXObVUKkU0JCtJVpZ1J/RIgA2mfTFj8D+F62Uo1FqA1C1aoV0loVRABESIYQdhtGJ/OqlappyxWu06Tfpt6Tc3/WCMSuF5+r75mmFdUN46+WpO5/xgsT274n2faKlSajxIM2jS3+rTSj7TBwT/wBiIOoU3JfddVU6SAAbaSRO/bucR8nwIK1VkpFuY5YhtRKkokgFnU6S2pr3ucdyPF35leagYCoAiyAR7pWIvAO82PbvjuQ4oQ9bXUkmsVQExtTVoB2YjUfoLmL3OrUwD9E4eKEUq/8AYr37lCntRPUZCjV07SDCNEtLbg9XzOKJxT2cmvmqgph6SsQ6FpKyyh2BlCRckATPbti9ZXijzU6iwNVtInYQJ33WTuPSwxW+KcbrAroqdXNud5UT0kdoGlSSBtPe+iuybNKNlCu4YohkPDC0qCU6yc5tA1VFUwReI90dMJAsRtiot7KiWqCaoCs4QGlRZnUElSpmDaJkKZONDTjLm4J0y2mIsoOkSLEHpP8AT2wCyudzIQs2YZqjmEAKmJZSxBJ2dSewgA+VmM2ikCQbcc40SX06gaHPNuBPoOslT6ftHCEFclXQLqIXnTJYaWk1FcWk7DvhjjHtBoVv74yVVxIYK1emPhsCIpAmLiPX0GG6nE8uInh+WuGCnlVQOlgSRFTXJDbkn4e22BviCmrBK6UKdFGC9FMFRNNjqOkkkagBuSTN+2LnMY36oE8B6qcOJP7RSr40yZFNX4dWbSSUBrrYkgmAKe8gHC8744yQ0czhjnQOicwvSJJtCRux+pwEfKBCr3IJP/qCr+qQfXDfHMiFVLyIH/un+w9MTdoQbtTiJGKteW9p1FB0ZFk2+LM0v0dWkQ1Ixp1Nt944IJ7R6jIscNZljpjM0AINpA5VgcZzVpAKrAxzE1Ge3mPiAj54slLiQ5AijltOmAeUCZKWvo0l5vJvf4sMLt3Fvop3uvijKe0M6i68L6nRQW+107qvw9PK0wBta2G18fgM1QcMhnA1sM3S6gotI5MGBtacCE4iPs4HIy2kIVHugTJSAJFPSXnueq+9sJzPEvydhysuFNNlGmks3SAARTC6he4g3EkxjN4T9nos7RwwPM+2KM0faFBZl4eqlwCx+107wLEjlbgbHfEbK+1Wgutxk0VmhiOcDrMQSx5Q0kL3AkkLiDmOIzSI5WX0srKumkJkiAFIpgSCTcX28hij5cdEHyIi28R6/swTYd/H0RB7tfVaZl/HGljWXhyayAHqfalBICyV1CkBMR03iBbD9Hx69PXUXhzIWE1GGapywUTc8k6oG28YsmcyLKtSnopLRU1ToUUgANLAHQAIbTF7nzGPZ7h55NSk1GiKKir0qtJQOhxqCgiGjuL32wuScm9eCOR3qt0/aI9PmMvD6qlpaoRmacsQLk+4uQJv+GB+W9rlKkGZMlUXWSzRmKfUx3Y+4ux88XPP8KilUonL0BRXnEKFpADocBgA0q0RcCb7b4o2Y8BgZHlipOYVRI/QsdZXVEDePLY4B1VrfvaPATbU2tC0CcLdZI5X8WZuizEDTRr6XpLyySKdSmnSrIAWPVvAMwbSMN5j2mVMrSRcxSqu7amJUrSIAcoFK1Ed7R3OCS8UqUqVKgqqXWkqmoHHRFJFKqLT8NzPc7zgBx3gH2uidLBa2khE3Eay41MJALC5udxPc47tvqIcJGPhrGkZpzmDcBBun8t7ZKKqfyStDMWJ51NbmLmKY73xaaHjBPsYzRVsvreCCpqtJLAOVQbHRIMQdJ2mcZ9S8CP9j06xziJCC4iQ8ahYSAR/a1pzFDm5WjlzRo6QKVUKKopE1HpCTpDESxdjsJ1Cw3w2gaZ+xseEW14JDt5ouVYW9qHDjSuaruE3+zOsvp+IAqVUk7eU4qa+0OmJf7NnEuSxAogSYktYL5b4XlPDGWVzOUpMy9P57SSCLTTlgSFva95gbYkZrg2VUVfyGgvRUViKsQFDHVypaCoAPSfvXGKNxjvuHKUvtHNwJQ6l7SssGEUcwzEki2XqNJ+Ii5Mnv5xhur4zy5Kk5XOMAZAZKYG24E3NhYgiJxD8HcOoVMxRHLpGTpbRqkBlGogEwpg2IFr4u2X8IUAAr5YAkiagzDsdRtIUoPMi5keuFFrAT9IngOfR4Iu0faDzKrqePqC2+y5sWI/NUSYmSASZiST8zhTe0LKAD8nz6nSUkimJU6Z/SE3Udz+vByj4OpcsqcuQ8EhhmXMv8tIKg3vcxG+Afi3w9RpZdIoGmeYFmpWL6lKsWFiNJ6VM29O+MLWTIaPIefXjCztHus48yh/EPECF1gJy4gsFg6ge/wA9jbsL4TxWr9oyupY0ioB0raIEmItvf8LYF5jxjmdGpjSNpsuZXbtIcDcxJxFXxxmFPSKZvbqzF+0TzbXPpt6YnbsjW3a49flXPrlwgt69ij9Xw6TRprKhjoX01BRN9v0d+84R4y4OUpJy1LSxhVBY7zsBbEE+Ns3KgKjE/wDWZm0XM++2GJaePM4HCBKRBE6i+Y2mCfz3njiJP1PGuH7SYOQ5pXAshK06b6kYKAoZWUOBJIkiJE/Cd7+UYmVeE0m6SqEKYVk0yCo0kA7SDYqQfKBhhPH+dLlQlLSACW1ZiACLfw289sNp43zZdxyqKAfEwauJY3BtVuxHfcYTUpBzi4VIVdOqQzcdTBHXUpwZClVpIxVDKAqyad+XeDsTJghgfK0Y5XyFKpSDEIZpllZCv+DMw2zXMEEHbsRjuS8bZslgKFBArRY1gC+0CKvyv64TkvHGbZTFCggmFANYam2NhVj0nGdiB/1z6zW9oDjSFx3ZZ9yfbI0nCuQloZWTTcR2OzCdwQdtwRao8Iohwe+9iD5mPQj1xZcn41zTUyRQoIL6VDVhqEXMCrHmPXEFPabmP8FSF4s2Y7GNubh1OkAC3fn8Jb6p3g4MAtfvVmznDqlTL1UpU6rry9IKISTCwsMAQdo+tsOceyxXLVleUXlsAWBQkqu0sADaAb94i+Bfhrx3SUrmHp1iwUhlR4QEroMgqSy21BSTpJOJfHPaUtZE+z0lRVLauc7R1aY/NFbyDOrzHfHfKNEQ7A80Dtpe6Zbj6DrFOcZzC/Z6ya7Kkapg2FrmxkCDe8m2B/EBUGptakcuSQ14CQoI3m3riCvjms6SUyhT1fMkAkTEaiMIfxlVKl+XlYjfmVb2uJJ3i0YBmxhrd0u18+slrtoJMhv+IlmqVTXOoaeXuDeFSACPnPnvjuTy1WabSI5YnqFgBsfx+e/4YGVPF1SGqGjlj8V9b3EfCDJFhsP24Ype0ttS/k9PsJDvIt9dsF8qIxyjxWdu4ZI2qVeUrSPzUfEJCgEwR3Bme/4YLc2yVTQpgU1pjU1IDUVRQJJudhf5QbYE5nxaVamNFMmodNxWsNPqgJHaBO/zxzi/tLr5ewpU3kfEWrArO3xQdhG0QcAym0kBryDGUjBF25biwHj1iiVfO712oItrM1IrqflxqkjUSIkHc28oxzOZiWeqKCI1TmKk09BLupBaWAOq5vbuTvgIfabmCAeUBrBn3riLXG0xGOVfaPmBflg6pmKz/jPT3nFHYuOFQpfzIH/NuGnPiiXh7XQziazZUqOGMEahoJIPaI32A8r49wynQpnmKSCqNo6iFBNNka533gMfwwDHtOr6iBRUlStmq1CCT2IsD8rYT++HUNzQylOLdDMhk9yRO/cd/wAMG2k5lmvIGfeFO89q4ucL5d3ejOVo0ESpBI1JoHUVGhtIMTcsYsZkwYkYGcTy6aVhmJ1EsC1ggHTCkb9XzuJxHq+OGUEfZ0IA/RZ9JBvExHrGOp46fTJy1MKbDXUeDBi1rjcT88FFQiDUJ48vFcG02Gdzn59eiercR4k6EVK1UqFBbVVZwGUSpjsdYBEm2IROZaGqyyKQSC0jUCpA2teR8jghmuF5hKJVtQJUgs0rta5O5m0zuMMU8q5VU1K11mGWTB8puYk4mNSsRBHJVilRBne5omqZenUpsiA3abmOoBW3MCBcQcTRk8sK9KEGkqym5+EtqkbmQZ/pwNqZcCJenIO+tfu777SBiYhAdW1ISJMh6fmCJ6t973xO6k2Zg4jXBcxwjHX9KZ9ky6V2QINDogJkiIDsCJMzMDf+jHEyeX5tSmU6HgzqMjTTULBsb4Qzg1EYFRCCTqpiYJEbxMHCko+8kMg6VkhkgypUx1R2BI9cKFNuYOPfhkjka5c7qRkstly1SkygKKhcHVHVqAjziBOx/Xhjh3D8uxqBljRVZl6iCZJcgx5GAPnHbCqNCGcgpf8AxkgnpaY1bTOHcvloapdYZ5gum2kXu199/Q4wU2iJBznHwWk4xoI5SmuEZOgaQVlE0pCnVdgZJn5TFxjP6WUXVXBBlHOn6d/2zGNFymVIB2gu1iy7BiJ+LuIIOKw/hfM8+uwWmEqOYLVUUxt3a344o2dsHA4XxxnvQVCJsdEOyXCm5SE1Fpo8ABmUBr9Ii87mxXEjh+XrIgiry1cjp1gB72gar2v8PYG2DOQ4FVNNQaZKiEadJUwYMGdLJtf9hGEZPhDtTUNTMAKrI8CCO0EzHkw+s441X3tnomjZqJj6hhryQrKpX5KBqulCoIRmWGhZsCx7Qduwx406/Jh6mldJYU2ZbkJchSxNh3jBajwZ6lEA02YFANLiCGCxEEyDOzA+oN8dzHBqlSkSaTv0kgMpDBgp7EyrT5H6zjTVfOGeiz5alFnDDVBa+UrLRIeoAAjsKRYT8PUQupjb5dz54quXUcxFICqWiZ2nuf6caFn+EVKlJ/ds2oMV1jSQxBAsSCrD+ncYq/8AcPnCVJpRBkSUifW5t87YbRcXA71kmrTZTIDDKsfEeGUDWyp50BWIIkSQF1CPxGBHjGiiViVYOHpg+cESv49jhup4LzjEfk0xMaVTe28G67wtr2GJNDwdmmWOUqyII1Ukgze2q2FUtm3SCHzE2txQufa4QUVI9Nr+XmcR85miWFybf/t/pi3/ANxeY0aW0R5c6kNr/ew0/gWqTOmlP/f0j/PxW1iUXhUbIkl7b6wY84kgH0/pxevBdC1clkQhkC61kaAGnTYyuopI7EDYnDWW8B1mqaU5WteqBVSQI3F4YfKcS8jwGvlKcVAqlmJUmqI0yqkzsDqAMQPPDHh4+0XWMFN1nHih3inPU/iVhVApka0CgAktEyoM3H6r7YleHCaVFnlYDqg1UhVtyyWhTTcCSAZgXAv2PeM+C85U5jAUoKhgRVT4QBedrjyxN4dwyulIJqpoNR1DnICd4sD3B8/2WU8PZFuoTWim8EF2lyqzluD1tZGqqIZVEcwTq+ZUra9/OdsWDL8OFQsq1azGZVBWY6ltC2frc3smDOZFT34NJHrV+ooDVL1Cl9OnSulSJnqEkxeThmpWzVSm61MkiqlJmR6lKsAgVkIUFjABk2FyRBMHDXbzY37a6+Gt7Tb8KEEvMhQ+JcDqaAuXrV0fXpC1KmYDLpEEMoJQKSbEeR7gjEvN8BrKkU8/UNSmQr+9rQxI89RiSDBiPPzxbVq8hRssETNyx7kk3JwvJJqzVYEAmlABjzJj5wBb548Cr8QeT9EgdYr06bA1kRfPzy081lfGc3xHLqHbMZoKZBPMqwpEWJNgb/I4j8Cz/FM20U83WA1hNT1XgE/U2FzjYeIZolXUGYamCIBEVG0EHsRtY2wqhlqWUpqlKmlOmpjTAvJvPck+dzhg+JuDYIutNNhdMW0n8x+FTuN8JziUtVDPsz07MDUYajEggmRJg+Q7WjCfDnD83VpM1fPMjMwRV1MSp07k2Blo8wIi2LjlMuDXrSoJpsF27iWB9THfC8/mA1OoGCnRB221Ej6zGJR8QrbpbN02G70xe2keULOUyfExXKVM2y0qZUvVDEiC0BQunVrOlrRbcmIl3xblM5Sp/aMvn3emglkLvKnckB5mQQSCQd9740DKqqUtagTUGsse83/ZYYG8RK5g0FcArV+IRGrSSGU+hFjhjfiNUkHTFB2bd0tjxt7flU7w1wzMOFqZzOOnMphkpkuToJ1amKwqyASBJN5PbCa65rKVai5nOKyaRyTzAoclwLnls3SkkzG63IMY0upmlTlgKqrIWIGx6YjsIwjhfERSTMM+nlU6qrBXVDBdHSIksTpgDF/w/bHVNpG9dumGHXWSa4aKQAERw9vyVXuLeEc5oijXqJU5Ya7UKiipp1NTI5auBNg417iQN8K4fw3nBVFaoTyUqFgcoG1MisVKsmkQWiJ7DqM4vi1xVUOvXTcFge6kCbzcfQEGx3w0OIUlrCiSiVnQEAKAxEWBIHoYWQYFsetUYXkEGL9BTU6rWAyJkQPdZJ4i4PnaFR/fjkigayl6NATDinoMAqDqMyGIIiPLAzJLnmehNYGnXmDyqQAK3I1aII0yZB7HyxsXE8iu+gKDzNQixJAYnyM7k7E3PfFZzlJFUMqpoDU3V0i4nlNJWx+LftttjyNs+ImlNENvNjxGHnfwVFGkHEO6xVM8QU89TYcvMVKdElVZBIVCx3gDSBMkwZk4iZ6rnA/RVUEQWVqdLY/pE6SYEgtPaT2xfeNZfmdYP6FSmy6hGlgH1FR6rIJ8vTAmvTZUDKqNAQsrLIan+mL9yp38sIobdUIAfivTbRp1Gv8ApF9MuHsn6XhlnRtGaq6gDYZemG22Omn0zMG/lh1/C7srRmswXB+DTTY2tf3MLawvaR54LeHKdSjTgCkbETUPUVBIUEh1MaVWxHbe5xLoO6tUdUoKXJ1avMEqRaoDplRvIsTNzj0m75E7y8R9nEbufXXNBeEeHOWQ9P3tVDB10ydMnQx1ABQ8SJC9o9cc4lw85vlGAxQsCqqyjS3xQ9uoMgsIsWHcHBWrmnpl2UZZS3U2oA9UCbhp06gSAdQ7g3OAufz1PUHqIoOplimtMhnWH1FHiQwcgw2+knHOfVBDWuk9c0dPdglzbdcualrUZqISkigaCpARk0qUIXSxMSPLT632Io8DtqFeuVCnVJVYNmBBiWGmbQCPImw7m+K0GqCoKbKPhjRRnWsmdBgaSDeCDJB88KrZyiziolFwD0wEpDrTvoIKwQ20gzeNzjC3aDnzHU9+CPtKIy668UXzHjqjVTQax0MpV0NBSHBiZiqIkSLeeIfO4boflEUajIVDii50gxMKaxU2GMuy/EB3OJi8VXzH1GPR7JpxUIJGC2Sh4jycHXVRySxko6kSSQIBNhteT64iDiVHna1zSrqKahy2AYKxJEmbEGD/ACYyxeLJ/Zhh+nxalFw0+hEftmcIOw0SQ6Ljrx8U0V3iVq2b4lSqLHOoLcElRVvBBFtPmMEqefyrL7x6bNJM6vNiQI0DYQJi+McTi1H7p/1sKHFKX3W/1v8AljvkKJJJAv3Bd2zohavSzdMVXYVaQFRqcwWJhZDbqBdYEg2ib7Yk56tlijBGpqWEElh8+wnfGP8A7qJ2DD8cd/dRfX64UPhlAMLOefmt+YdMrVeDMi0aSVnpMEoqpCsLuDEhiRbT2K+RB3xC4oKfOoGk1JUp1ATqqAWIIYCAfMeuM3/dUeZ+uPPxSwudx39cafhtAtiPHNb8w6ZWs5CnRKLzalF3EyVeBMmIDLItF7SQTAmMQuJ5TVRqqr5ZhUrh2Br6BGiIJ0NPUAYt88Zp+6nrjo4sfM/XDWbHRY4OAQOrOdZaH4fpV6dRlV8stBkdXH2nWQ5ErUClFgzYwYIPoIl8Y4RRq5l6tSoB8EKlWlsoEbwd7+fljMv3Yb7x+uFjjjj9I/XDnUGOG7gOCWHEZLR8xnM3py98vUKNVDtUr00LoUhH6dQ1XIIvJWbTYZx8Zqrl3o0UyiBgFn7TTBVdQPTChVNvX5edPTxJVG1Qj6YS3iOqd6h/VhbtjovcHOEn2Riq4WRbi3BM01EpTNEOwYA/aqHTeBO2oFb20xOJFDKZ1VUEZY6RpEZilBUWBIL3kRa3fFdPHH++frhB4y33j9Tgzs1KIDR5I27TUbh6rTeH0tVNOa+XVgOrRVQAmTYdZkQRv5Rh1UUgBqlAQWJipTuWctHxbQYv5RjKW4qfvH64QeKH7x+uJjsDDP1Hl7I/m36Bajmk1gTVoArcRUpCW1aux+G+x3iNseyzinlyuumzltUrXpqCSgBBuJg/txlh4mfvH6nDbcSPmfrjP/PZM7zvNF84+N2BC1fLZino6qqBp/jM9tj0mQCTA7TicmfohfztI+ROZfy2J5dwDMeQOMWbiB8z9cNtn/nh3yrM9ISu3dov/9k="/>
          <p:cNvSpPr>
            <a:spLocks noChangeAspect="1" noChangeArrowheads="1"/>
          </p:cNvSpPr>
          <p:nvPr/>
        </p:nvSpPr>
        <p:spPr bwMode="auto">
          <a:xfrm>
            <a:off x="63500" y="-592138"/>
            <a:ext cx="18288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data:image/jpeg;base64,/9j/4AAQSkZJRgABAQAAAQABAAD/2wCEAAkGBhMSERUUExQWFBUVGRwaGRgYGRscHxsaHBkhGBscIBwhIigeHBwjGx8cIS8iJScpLC4sHB8xNTAsNycrLCkBCQoKDgwOGg8PGi0lHiUvKTIqLC8uLCwtLC0sLCwwNCwsKSowLjUqKjQsLCw0MCwsKS8vLCkpNC4pMCwsNCwsLP/AABEIAIAAwAMBIgACEQEDEQH/xAAbAAABBQEBAAAAAAAAAAAAAAAFAgMEBgcBAP/EAFEQAAIBAgQEAwUDBQkMCwEAAAECEQMhAAQSMQUTIkEGUWEHIzJxkRRSgSQzQqGxFRdDVMHC0dPwFjRTYoKDhJKTw9ThRGNyc3SUorLE4/E1/8QAGQEAAwEBAQAAAAAAAAAAAAAAAgMEAQAF/8QAMhEAAQMCAwUGBgMBAQAAAAAAAQACEQMhMUFRBBJxofATYYGRsdEFFCIyweFCUvFDFf/aAAwDAQACEQMRAD8Aoor5Efwrn5ZY/wAtYYV9uyP3q5/0ZB+3MYsuV8DQqscvlRTJSndK7mXYIagaVVnvqCk/rEYtp9nWT09NOhoYAFmyzDSsXKsWB197z6C2MqzTNx5QjaJWXjiOQ88x/sKI/wB+cdPFsiO2YP8Ak0F/nnGvZvwPkIASlQAGk1CtFGtOqQT8IkAHcRI74dzXgvJPAp06SBSmtloUp2JlSfhJMA2IiRF8TiuTg08vdFuFY4OOZHsuY+uX/kBw4vHMj9yv/r0R/ujjQ/aD4Qpchmy4pwhOpOWoUFaZYEECZsbk9/wxTG8DsuTOY5eW08swCakmLCLg6jvJgCJjDO048lzmhuJCgHj+SGyOfnWpj/4+Gz4nyg/gCf8ASV/4fFn9lPhJKwq1mSoAFVVNKq0tqJLTDCwATyv+rQW8JqWUk5xtIYBTVabldrkhdh8V4EmwgpKwbsXPJY1S8S5dvgyrP/2a+r9mXx2r4koKRryjp86sSNjGqgB+o42ceFEPxjMmAVAbMVFAWQdxeDtefhOGaHhjLjMrWem7Nl6ZKBqhqDqZkNiCX6QIF7z3vgKlQMaXPsB1hC07kWJnh+ZWQp4tyvfKvfb8oX/h74dHi3KfxVp/8QP2cicaxkfZzw+ktemtIkZg6G1PJAEsAjRKDcza8CdsQuJezrJjh1WhTpuzU9VVG1A1Gq6DpE6RKkwNIsJ7G+Jfn6Exvcj6x/mayFmv91uWgH7GYMwefvG/8B2x4eL8t/Ez/wCY/wDoxZOP+A3Xh4CUw9amKZqKukmEUhtMXmTJ+9pw3xL2fVE4YAKerMU1RnUaSYWS4AF9UG/npPngR8QYYxxj94Yd6PsnIInivLH/AKJ3j8/38v73w+viHKfpZbT/AJ9f5aGCNb2fVF4YPdlswqh2pyuo31MB316bE+kfO9cF8GqtGgS+bZhTQFhXqBTKgnpB2vaxgAbRiihtDawcWnDn+kt7Swic1mreIMiN8u3+1T+owy3iXIfxep+FWn/UYH5nhOrMcmkmsmoyAM2kAKWuWtEKv1wvKeFpr0kcIA9RacqS13OkSrWMHcSNjhxcRmstMJ1/FfD/AOL1f9rQ/qsIPirhv8XzA/y8uf5oxrHB/CFKvlqFTTUXXSpnSBQKgMoBF6YmB39LY9l/ZzQemsFrqFtSy5BB6SfzYMx3mRjA5+notgZn1WT/AN0nCz/B5kfhQP8AOGEtxzhh2XMj/N0j+yuMabmvBNDlkEVHMAFxQokEEAGBAJ33BxHzXs+yzK6srzOkuuXpEEG0iwIveZ+oxu+7T0WxT/tyKzxMxkWptUArCmhAZjRFmb4RArmZwyMzw0/wlYfPLk/srYvlb2Z5YqZemGkAn7KsBp7EOv6Vr2PlcY5mfZrlzbmUNRYKR9mAGqdgytO9rj+jBbx6hZDP7Dn5YKZxTxlTrcvLrpLLUyjq+okMwqI0RAiV3G4Mz6WzjnGdFIGpTUKYDqS0SSBpLRpUXJ7m0d8Zk/i7gQbUrZhSd9FFVnq1Sb2M9xEixm2J+d9q3C6kazmzG2lFW8zN3iZ9PLEValWe5m6bDGYk+QsjYWYHTLXXqyvXHeJ08u9JDSBFZ9OpmESXRj6ljZgIJJA2vhvjNZhmKNCkvLZyW1wGDCmS7oQdw4YN+MmSMUzN+2fhrpoKZsgENKikral2OrX5W22w4vtx4d0+5zZ0GQYofFp0yYe5i1/TBGg+26biczjf3S7aq6eJ6XMyzlDYq8R2JRgZ7GBqEeeKJUyYakqkEIIHXpOo6hu0FwfJZi8arDD2Y9ueRcMDl80VMjTNMSIj7/l5Ygt7VeHsADks00ACS6liIsWaZYwNzc4EUK8Ded6q2jtFJoIe03zGIRHwATSpOoqMg5d2MxIYCBBJAiRAE3me2LCM8/NKmu49y25YgRVTT1C5JBKkxPw74pi+1DJgELw7MnpCmXBJUEMATBPYX8hjlT2tZeCp4bWNohqgFpDRGi3Y/TtGGCg7+Rz6yRnaaNt1pGGmQ58FoPCq5aoyOxqaUUwxkLDsFgmNRIYg+iDecE+DdVR5plBpELFzLmSf7R9MZhQ9rix7vhVYja1RiLXi1Ij+ww/R9sFVSSnCq4Oxio427f3vjm0HNqb0206tySKtZjwYGK2AKO4O57eUYYz6jlva5Hl6jGSN7d6gJU5CvqUwQa0EHeCORb8b4V+/mxs2QrR3msf6nDalJrmkACT7KUGDK0DOpUC1CQdLKTMgi+2wEGMLziVAtQkHSUa8iLJAsLg/rxnOZ9tdMM6/YarqCV1c4jWAYB0mnaRjje3Cm0zka0GQRzgQQbR8H7MeU/4dUc55DhcRnj5YXKeKrbWWj11qBWJB06De0QEjbtf8dsK4TxdTSpgMCRSRiARKhkBWRNrbbzGM8HtjWov/APPzTKwItUkEbHZI89sWbLe2DhSqFJqIygAqaNSVgRpNu22KKWwkOmo44DA5j8IH1LfSPNZ3wqux4hSedbtUJljJJMzN99JPftiycVzI+15Jekg5hZsAekErHmAxuPTHOP8AtK4Q9ejVp0KtepTmGpjl6TPdWgNMnscAKfj3g68v8kzY5JlPeUzpMR3faO22LexBdvFx4a8eSEPEbsXWqcFqFsvRCVOUvKpAKIISaamPWJ7/APLD+VZ2VQlbljSoFgQp0gnuJvftvjPMn7ZuGUlCplsyAAoF6R+EAA/nN4ABPeL47R9r/D1HRl86FPklIi1rdcTa/n3xIaFe8PzkcNMP33poe3loFfxmoFOEqBQiE9R2CiAO8/QRM749VzQEdDhQoJ6iNlkAR+sbR5zih/v0cM06TRzSxO60xc72FSbnCV9r/DYCxXUDb3S2vJ2qYlOy7XNiMesk4VaOh68VdqmaphyqtVIQSy8xoHSQFjbsQV7De+HjnKYqMBVqkJ8Q1zBIgKV+XbtHnijr7UuFCmtNcxmlVRC+6Npudjcn188O/vl8MNMU/tddVVdIig4gfynvJvOKDQ2oYOHl+kXaUdTz68MPyXGWyzQXoqEQqG0DTJjpOv4jffbuIOB/iSrkxUpMqEKxroND6feoixGqUgoWIP43mMSeGM6VvzPLR06gQQdQ1MlpYOtySQdzJ88C/FHEqbVlOkVKdJaphhHW2kQAf0gFBmPPyJxlDaKbqm4ScD6Hv5d4Q7Qx/wDASbRy4+aiJxrLsdBpuNNN0UitTlnBV3Yvp0htGjYW0sIJOFHxJSdmGgp7vQgSuE/NVIqe8CdR1EEmPlF5FUHRSarIh913UCW16Q6iANjeAdoPaFLVRA9QovWlMCQPiJYF1EARa8Ag9749Qmjf68hp1Oo71J2O2T9v8tTj5Yd6LvxNc07VHoVG1DQnLqVGRBSIXTNNRdmao0ne4EQJbSlSZjOTrKXE75mAFcoFgHUpYdcMZIJjYAp4JRoM7CrQVi2llLMygSg1WAgBtIYHbcCb4JVOH5YVOU2WomAdEPUCrJll2sdRDQSbkxtiWptLGlwAkAA8cPfNVU6dYBoJIMm29EHrzQtc4l/ycUwWVuW9WpTIcAQINTWRAkqQfjG+I1PNo9SqTTQk1JANV0uqLEKCGKgQD0kHVscEcxwSnrcLTVEMp7t6oiFB0hpkCTJBkSe4viHQ4Ci8xNI0SULDWpJ0KY6WjZgfIkzEHC3bVSBMvfPWF0I2Kq8giLzGC5TzqEmaNFofUut2JkReCNbLEiGQiQLeaKOeRiSaNBiKjuobcHVEhAmvREiGUiQDA7v0vDyaXplehtS6gWUkiBfSdNrdomDpE49R8PIQ6FBoYuJGpSSGjZWgRa0EWFgDcPm6A/m+3ec/Fc3YKxiwz0yVKzeUNbN1yNIl+lZKjYHpTSGAB9O+2HctwUksAZIbZqjTI7gQGttOmJ7WxcMtwOk1WohQMoKqbRA5S6ZCN094uJvHkCXC/C1A0qlPRK63UmSDOkAA6SAGAIvAmxi5wp3xCi2x3rR5a4pg2J4AkjrLiqDR4G5mGJhjbmtq3iQsar3F13H1by/A2I+Mk6jHvG1AaiJAHVBvEqdu2NNpeF6DUmplOks41KY6g0bKdAItaI9ADGIY8L0alIIUtraGUkXFUg9MlBtGkggbbYE/EaAmS7Ho4rG7I8xfLu8uKBeGeIaMtSQjUELFSaxQnrYj+EBKae2ncCxvgl4Y8FpmKuar1YRKlYGl8Lk6R13eSVLyPPpOPZHw7SfLqIYa1PWjMptKiIJAAiymQIjBrg9KtSooKUlab1FlLX13lSS0QJiSAZ+eF19oFQFlNxmc/O1+7yXDZXNguzVc9nPs4qUjXObVUKkU0JCtJVpZ1J/RIgA2mfTFj8D+F62Uo1FqA1C1aoV0loVRABESIYQdhtGJ/OqlappyxWu06Tfpt6Tc3/WCMSuF5+r75mmFdUN46+WpO5/xgsT274n2faKlSajxIM2jS3+rTSj7TBwT/wBiIOoU3JfddVU6SAAbaSRO/bucR8nwIK1VkpFuY5YhtRKkokgFnU6S2pr3ucdyPF35leagYCoAiyAR7pWIvAO82PbvjuQ4oQ9bXUkmsVQExtTVoB2YjUfoLmL3OrUwD9E4eKEUq/8AYr37lCntRPUZCjV07SDCNEtLbg9XzOKJxT2cmvmqgph6SsQ6FpKyyh2BlCRckATPbti9ZXijzU6iwNVtInYQJ33WTuPSwxW+KcbrAroqdXNud5UT0kdoGlSSBtPe+iuybNKNlCu4YohkPDC0qCU6yc5tA1VFUwReI90dMJAsRtiot7KiWqCaoCs4QGlRZnUElSpmDaJkKZONDTjLm4J0y2mIsoOkSLEHpP8AT2wCyudzIQs2YZqjmEAKmJZSxBJ2dSewgA+VmM2ikCQbcc40SX06gaHPNuBPoOslT6ftHCEFclXQLqIXnTJYaWk1FcWk7DvhjjHtBoVv74yVVxIYK1emPhsCIpAmLiPX0GG6nE8uInh+WuGCnlVQOlgSRFTXJDbkn4e22BviCmrBK6UKdFGC9FMFRNNjqOkkkagBuSTN+2LnMY36oE8B6qcOJP7RSr40yZFNX4dWbSSUBrrYkgmAKe8gHC8744yQ0czhjnQOicwvSJJtCRux+pwEfKBCr3IJP/qCr+qQfXDfHMiFVLyIH/un+w9MTdoQbtTiJGKteW9p1FB0ZFk2+LM0v0dWkQ1Ixp1Nt944IJ7R6jIscNZljpjM0AINpA5VgcZzVpAKrAxzE1Ge3mPiAj54slLiQ5AijltOmAeUCZKWvo0l5vJvf4sMLt3Fvop3uvijKe0M6i68L6nRQW+107qvw9PK0wBta2G18fgM1QcMhnA1sM3S6gotI5MGBtacCE4iPs4HIy2kIVHugTJSAJFPSXnueq+9sJzPEvydhysuFNNlGmks3SAARTC6he4g3EkxjN4T9nos7RwwPM+2KM0faFBZl4eqlwCx+107wLEjlbgbHfEbK+1Wgutxk0VmhiOcDrMQSx5Q0kL3AkkLiDmOIzSI5WX0srKumkJkiAFIpgSCTcX28hij5cdEHyIi28R6/swTYd/H0RB7tfVaZl/HGljWXhyayAHqfalBICyV1CkBMR03iBbD9Hx69PXUXhzIWE1GGapywUTc8k6oG28YsmcyLKtSnopLRU1ToUUgANLAHQAIbTF7nzGPZ7h55NSk1GiKKir0qtJQOhxqCgiGjuL32wuScm9eCOR3qt0/aI9PmMvD6qlpaoRmacsQLk+4uQJv+GB+W9rlKkGZMlUXWSzRmKfUx3Y+4ux88XPP8KilUonL0BRXnEKFpADocBgA0q0RcCb7b4o2Y8BgZHlipOYVRI/QsdZXVEDePLY4B1VrfvaPATbU2tC0CcLdZI5X8WZuizEDTRr6XpLyySKdSmnSrIAWPVvAMwbSMN5j2mVMrSRcxSqu7amJUrSIAcoFK1Ed7R3OCS8UqUqVKgqqXWkqmoHHRFJFKqLT8NzPc7zgBx3gH2uidLBa2khE3Eay41MJALC5udxPc47tvqIcJGPhrGkZpzmDcBBun8t7ZKKqfyStDMWJ51NbmLmKY73xaaHjBPsYzRVsvreCCpqtJLAOVQbHRIMQdJ2mcZ9S8CP9j06xziJCC4iQ8ahYSAR/a1pzFDm5WjlzRo6QKVUKKopE1HpCTpDESxdjsJ1Cw3w2gaZ+xseEW14JDt5ouVYW9qHDjSuaruE3+zOsvp+IAqVUk7eU4qa+0OmJf7NnEuSxAogSYktYL5b4XlPDGWVzOUpMy9P57SSCLTTlgSFva95gbYkZrg2VUVfyGgvRUViKsQFDHVypaCoAPSfvXGKNxjvuHKUvtHNwJQ6l7SssGEUcwzEki2XqNJ+Ii5Mnv5xhur4zy5Kk5XOMAZAZKYG24E3NhYgiJxD8HcOoVMxRHLpGTpbRqkBlGogEwpg2IFr4u2X8IUAAr5YAkiagzDsdRtIUoPMi5keuFFrAT9IngOfR4Iu0faDzKrqePqC2+y5sWI/NUSYmSASZiST8zhTe0LKAD8nz6nSUkimJU6Z/SE3Udz+vByj4OpcsqcuQ8EhhmXMv8tIKg3vcxG+Afi3w9RpZdIoGmeYFmpWL6lKsWFiNJ6VM29O+MLWTIaPIefXjCztHus48yh/EPECF1gJy4gsFg6ge/wA9jbsL4TxWr9oyupY0ioB0raIEmItvf8LYF5jxjmdGpjSNpsuZXbtIcDcxJxFXxxmFPSKZvbqzF+0TzbXPpt6YnbsjW3a49flXPrlwgt69ij9Xw6TRprKhjoX01BRN9v0d+84R4y4OUpJy1LSxhVBY7zsBbEE+Ns3KgKjE/wDWZm0XM++2GJaePM4HCBKRBE6i+Y2mCfz3njiJP1PGuH7SYOQ5pXAshK06b6kYKAoZWUOBJIkiJE/Cd7+UYmVeE0m6SqEKYVk0yCo0kA7SDYqQfKBhhPH+dLlQlLSACW1ZiACLfw289sNp43zZdxyqKAfEwauJY3BtVuxHfcYTUpBzi4VIVdOqQzcdTBHXUpwZClVpIxVDKAqyad+XeDsTJghgfK0Y5XyFKpSDEIZpllZCv+DMw2zXMEEHbsRjuS8bZslgKFBArRY1gC+0CKvyv64TkvHGbZTFCggmFANYam2NhVj0nGdiB/1z6zW9oDjSFx3ZZ9yfbI0nCuQloZWTTcR2OzCdwQdtwRao8Iohwe+9iD5mPQj1xZcn41zTUyRQoIL6VDVhqEXMCrHmPXEFPabmP8FSF4s2Y7GNubh1OkAC3fn8Jb6p3g4MAtfvVmznDqlTL1UpU6rry9IKISTCwsMAQdo+tsOceyxXLVleUXlsAWBQkqu0sADaAb94i+Bfhrx3SUrmHp1iwUhlR4QEroMgqSy21BSTpJOJfHPaUtZE+z0lRVLauc7R1aY/NFbyDOrzHfHfKNEQ7A80Dtpe6Zbj6DrFOcZzC/Z6ya7Kkapg2FrmxkCDe8m2B/EBUGptakcuSQ14CQoI3m3riCvjms6SUyhT1fMkAkTEaiMIfxlVKl+XlYjfmVb2uJJ3i0YBmxhrd0u18+slrtoJMhv+IlmqVTXOoaeXuDeFSACPnPnvjuTy1WabSI5YnqFgBsfx+e/4YGVPF1SGqGjlj8V9b3EfCDJFhsP24Ype0ttS/k9PsJDvIt9dsF8qIxyjxWdu4ZI2qVeUrSPzUfEJCgEwR3Bme/4YLc2yVTQpgU1pjU1IDUVRQJJudhf5QbYE5nxaVamNFMmodNxWsNPqgJHaBO/zxzi/tLr5ewpU3kfEWrArO3xQdhG0QcAym0kBryDGUjBF25biwHj1iiVfO712oItrM1IrqflxqkjUSIkHc28oxzOZiWeqKCI1TmKk09BLupBaWAOq5vbuTvgIfabmCAeUBrBn3riLXG0xGOVfaPmBflg6pmKz/jPT3nFHYuOFQpfzIH/NuGnPiiXh7XQziazZUqOGMEahoJIPaI32A8r49wynQpnmKSCqNo6iFBNNka533gMfwwDHtOr6iBRUlStmq1CCT2IsD8rYT++HUNzQylOLdDMhk9yRO/cd/wAMG2k5lmvIGfeFO89q4ucL5d3ejOVo0ESpBI1JoHUVGhtIMTcsYsZkwYkYGcTy6aVhmJ1EsC1ggHTCkb9XzuJxHq+OGUEfZ0IA/RZ9JBvExHrGOp46fTJy1MKbDXUeDBi1rjcT88FFQiDUJ48vFcG02Gdzn59eiercR4k6EVK1UqFBbVVZwGUSpjsdYBEm2IROZaGqyyKQSC0jUCpA2teR8jghmuF5hKJVtQJUgs0rta5O5m0zuMMU8q5VU1K11mGWTB8puYk4mNSsRBHJVilRBne5omqZenUpsiA3abmOoBW3MCBcQcTRk8sK9KEGkqym5+EtqkbmQZ/pwNqZcCJenIO+tfu777SBiYhAdW1ISJMh6fmCJ6t973xO6k2Zg4jXBcxwjHX9KZ9ky6V2QINDogJkiIDsCJMzMDf+jHEyeX5tSmU6HgzqMjTTULBsb4Qzg1EYFRCCTqpiYJEbxMHCko+8kMg6VkhkgypUx1R2BI9cKFNuYOPfhkjka5c7qRkstly1SkygKKhcHVHVqAjziBOx/Xhjh3D8uxqBljRVZl6iCZJcgx5GAPnHbCqNCGcgpf8AxkgnpaY1bTOHcvloapdYZ5gum2kXu199/Q4wU2iJBznHwWk4xoI5SmuEZOgaQVlE0pCnVdgZJn5TFxjP6WUXVXBBlHOn6d/2zGNFymVIB2gu1iy7BiJ+LuIIOKw/hfM8+uwWmEqOYLVUUxt3a344o2dsHA4XxxnvQVCJsdEOyXCm5SE1Fpo8ABmUBr9Ii87mxXEjh+XrIgiry1cjp1gB72gar2v8PYG2DOQ4FVNNQaZKiEadJUwYMGdLJtf9hGEZPhDtTUNTMAKrI8CCO0EzHkw+s441X3tnomjZqJj6hhryQrKpX5KBqulCoIRmWGhZsCx7Qduwx406/Jh6mldJYU2ZbkJchSxNh3jBajwZ6lEA02YFANLiCGCxEEyDOzA+oN8dzHBqlSkSaTv0kgMpDBgp7EyrT5H6zjTVfOGeiz5alFnDDVBa+UrLRIeoAAjsKRYT8PUQupjb5dz54quXUcxFICqWiZ2nuf6caFn+EVKlJ/ds2oMV1jSQxBAsSCrD+ncYq/8AcPnCVJpRBkSUifW5t87YbRcXA71kmrTZTIDDKsfEeGUDWyp50BWIIkSQF1CPxGBHjGiiViVYOHpg+cESv49jhup4LzjEfk0xMaVTe28G67wtr2GJNDwdmmWOUqyII1Ukgze2q2FUtm3SCHzE2txQufa4QUVI9Nr+XmcR85miWFybf/t/pi3/ANxeY0aW0R5c6kNr/ew0/gWqTOmlP/f0j/PxW1iUXhUbIkl7b6wY84kgH0/pxevBdC1clkQhkC61kaAGnTYyuopI7EDYnDWW8B1mqaU5WteqBVSQI3F4YfKcS8jwGvlKcVAqlmJUmqI0yqkzsDqAMQPPDHh4+0XWMFN1nHih3inPU/iVhVApka0CgAktEyoM3H6r7YleHCaVFnlYDqg1UhVtyyWhTTcCSAZgXAv2PeM+C85U5jAUoKhgRVT4QBedrjyxN4dwyulIJqpoNR1DnICd4sD3B8/2WU8PZFuoTWim8EF2lyqzluD1tZGqqIZVEcwTq+ZUra9/OdsWDL8OFQsq1azGZVBWY6ltC2frc3smDOZFT34NJHrV+ooDVL1Cl9OnSulSJnqEkxeThmpWzVSm61MkiqlJmR6lKsAgVkIUFjABk2FyRBMHDXbzY37a6+Gt7Tb8KEEvMhQ+JcDqaAuXrV0fXpC1KmYDLpEEMoJQKSbEeR7gjEvN8BrKkU8/UNSmQr+9rQxI89RiSDBiPPzxbVq8hRssETNyx7kk3JwvJJqzVYEAmlABjzJj5wBb548Cr8QeT9EgdYr06bA1kRfPzy081lfGc3xHLqHbMZoKZBPMqwpEWJNgb/I4j8Cz/FM20U83WA1hNT1XgE/U2FzjYeIZolXUGYamCIBEVG0EHsRtY2wqhlqWUpqlKmlOmpjTAvJvPck+dzhg+JuDYIutNNhdMW0n8x+FTuN8JziUtVDPsz07MDUYajEggmRJg+Q7WjCfDnD83VpM1fPMjMwRV1MSp07k2Blo8wIi2LjlMuDXrSoJpsF27iWB9THfC8/mA1OoGCnRB221Ej6zGJR8QrbpbN02G70xe2keULOUyfExXKVM2y0qZUvVDEiC0BQunVrOlrRbcmIl3xblM5Sp/aMvn3emglkLvKnckB5mQQSCQd9740DKqqUtagTUGsse83/ZYYG8RK5g0FcArV+IRGrSSGU+hFjhjfiNUkHTFB2bd0tjxt7flU7w1wzMOFqZzOOnMphkpkuToJ1amKwqyASBJN5PbCa65rKVai5nOKyaRyTzAoclwLnls3SkkzG63IMY0upmlTlgKqrIWIGx6YjsIwjhfERSTMM+nlU6qrBXVDBdHSIksTpgDF/w/bHVNpG9dumGHXWSa4aKQAERw9vyVXuLeEc5oijXqJU5Ya7UKiipp1NTI5auBNg417iQN8K4fw3nBVFaoTyUqFgcoG1MisVKsmkQWiJ7DqM4vi1xVUOvXTcFge6kCbzcfQEGx3w0OIUlrCiSiVnQEAKAxEWBIHoYWQYFsetUYXkEGL9BTU6rWAyJkQPdZJ4i4PnaFR/fjkigayl6NATDinoMAqDqMyGIIiPLAzJLnmehNYGnXmDyqQAK3I1aII0yZB7HyxsXE8iu+gKDzNQixJAYnyM7k7E3PfFZzlJFUMqpoDU3V0i4nlNJWx+LftttjyNs+ImlNENvNjxGHnfwVFGkHEO6xVM8QU89TYcvMVKdElVZBIVCx3gDSBMkwZk4iZ6rnA/RVUEQWVqdLY/pE6SYEgtPaT2xfeNZfmdYP6FSmy6hGlgH1FR6rIJ8vTAmvTZUDKqNAQsrLIan+mL9yp38sIobdUIAfivTbRp1Gv8ApF9MuHsn6XhlnRtGaq6gDYZemG22Omn0zMG/lh1/C7srRmswXB+DTTY2tf3MLawvaR54LeHKdSjTgCkbETUPUVBIUEh1MaVWxHbe5xLoO6tUdUoKXJ1avMEqRaoDplRvIsTNzj0m75E7y8R9nEbufXXNBeEeHOWQ9P3tVDB10ydMnQx1ABQ8SJC9o9cc4lw85vlGAxQsCqqyjS3xQ9uoMgsIsWHcHBWrmnpl2UZZS3U2oA9UCbhp06gSAdQ7g3OAufz1PUHqIoOplimtMhnWH1FHiQwcgw2+knHOfVBDWuk9c0dPdglzbdcualrUZqISkigaCpARk0qUIXSxMSPLT632Io8DtqFeuVCnVJVYNmBBiWGmbQCPImw7m+K0GqCoKbKPhjRRnWsmdBgaSDeCDJB88KrZyiziolFwD0wEpDrTvoIKwQ20gzeNzjC3aDnzHU9+CPtKIy668UXzHjqjVTQax0MpV0NBSHBiZiqIkSLeeIfO4boflEUajIVDii50gxMKaxU2GMuy/EB3OJi8VXzH1GPR7JpxUIJGC2Sh4jycHXVRySxko6kSSQIBNhteT64iDiVHna1zSrqKahy2AYKxJEmbEGD/ACYyxeLJ/Zhh+nxalFw0+hEftmcIOw0SQ6Ljrx8U0V3iVq2b4lSqLHOoLcElRVvBBFtPmMEqefyrL7x6bNJM6vNiQI0DYQJi+McTi1H7p/1sKHFKX3W/1v8AljvkKJJJAv3Bd2zohavSzdMVXYVaQFRqcwWJhZDbqBdYEg2ib7Yk56tlijBGpqWEElh8+wnfGP8A7qJ2DD8cd/dRfX64UPhlAMLOefmt+YdMrVeDMi0aSVnpMEoqpCsLuDEhiRbT2K+RB3xC4oKfOoGk1JUp1ATqqAWIIYCAfMeuM3/dUeZ+uPPxSwudx39cafhtAtiPHNb8w6ZWs5CnRKLzalF3EyVeBMmIDLItF7SQTAmMQuJ5TVRqqr5ZhUrh2Br6BGiIJ0NPUAYt88Zp+6nrjo4sfM/XDWbHRY4OAQOrOdZaH4fpV6dRlV8stBkdXH2nWQ5ErUClFgzYwYIPoIl8Y4RRq5l6tSoB8EKlWlsoEbwd7+fljMv3Yb7x+uFjjjj9I/XDnUGOG7gOCWHEZLR8xnM3py98vUKNVDtUr00LoUhH6dQ1XIIvJWbTYZx8Zqrl3o0UyiBgFn7TTBVdQPTChVNvX5edPTxJVG1Qj6YS3iOqd6h/VhbtjovcHOEn2Riq4WRbi3BM01EpTNEOwYA/aqHTeBO2oFb20xOJFDKZ1VUEZY6RpEZilBUWBIL3kRa3fFdPHH++frhB4y33j9Tgzs1KIDR5I27TUbh6rTeH0tVNOa+XVgOrRVQAmTYdZkQRv5Rh1UUgBqlAQWJipTuWctHxbQYv5RjKW4qfvH64QeKH7x+uJjsDDP1Hl7I/m36Bajmk1gTVoArcRUpCW1aux+G+x3iNseyzinlyuumzltUrXpqCSgBBuJg/txlh4mfvH6nDbcSPmfrjP/PZM7zvNF84+N2BC1fLZino6qqBp/jM9tj0mQCTA7TicmfohfztI+ROZfy2J5dwDMeQOMWbiB8z9cNtn/nh3yrM9ISu3dov/9k="/>
          <p:cNvSpPr>
            <a:spLocks noChangeAspect="1" noChangeArrowheads="1"/>
          </p:cNvSpPr>
          <p:nvPr/>
        </p:nvSpPr>
        <p:spPr bwMode="auto">
          <a:xfrm>
            <a:off x="63500" y="-592138"/>
            <a:ext cx="1828800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70" name="Picture 10" descr="http://www.corporate-eye.com/blog/wp-content/uploads/2008/06/brand-extensions-supermarket-she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343400"/>
            <a:ext cx="3566160" cy="2377440"/>
          </a:xfrm>
          <a:prstGeom prst="rect">
            <a:avLst/>
          </a:prstGeom>
          <a:noFill/>
          <a:effectLst>
            <a:softEdge rad="1016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Exclusividad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Marcas</a:t>
            </a:r>
            <a:r>
              <a:rPr lang="en-US" dirty="0"/>
              <a:t> o </a:t>
            </a:r>
            <a:r>
              <a:rPr lang="en-US" dirty="0" err="1"/>
              <a:t>productos</a:t>
            </a:r>
            <a:r>
              <a:rPr lang="en-US" dirty="0"/>
              <a:t>  que no se </a:t>
            </a:r>
            <a:r>
              <a:rPr lang="en-US" dirty="0" err="1"/>
              <a:t>encuentran</a:t>
            </a:r>
            <a:r>
              <a:rPr lang="en-US" dirty="0"/>
              <a:t> en </a:t>
            </a:r>
            <a:r>
              <a:rPr lang="en-US" dirty="0" err="1"/>
              <a:t>ningún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establecimiento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Marcas</a:t>
            </a:r>
            <a:r>
              <a:rPr lang="en-US" dirty="0"/>
              <a:t> </a:t>
            </a:r>
            <a:r>
              <a:rPr lang="en-US" dirty="0" err="1"/>
              <a:t>Privadas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detallistas</a:t>
            </a:r>
            <a:r>
              <a:rPr lang="en-US" dirty="0" smtClean="0"/>
              <a:t>.</a:t>
            </a:r>
          </a:p>
          <a:p>
            <a:endParaRPr lang="es-SV" dirty="0"/>
          </a:p>
          <a:p>
            <a:r>
              <a:rPr lang="es-SV" dirty="0" smtClean="0"/>
              <a:t>Productos de coleccionistas.</a:t>
            </a:r>
            <a:endParaRPr lang="en-US" dirty="0"/>
          </a:p>
        </p:txBody>
      </p:sp>
      <p:sp>
        <p:nvSpPr>
          <p:cNvPr id="49154" name="AutoShape 2" descr="data:image/jpeg;base64,/9j/4AAQSkZJRgABAQAAAQABAAD/2wCEAAkGBhQSEBUUExQWFRUUFhYaFRQYFRcXGRUYFxYVFRcXFRUXHScfFxwkGhQUHzsgLycpLCwsFR4xNTAqNSYrLCkBCQoKDgwOGg8PGjUlHyQsKSwvKiopKiosLCopLSksLCwsLTApNCksLyksLSkvLSwsLCwsLCwsLS0pKSksLCwpLP/AABEIAHIApAMBIgACEQEDEQH/xAAcAAABBQEBAQAAAAAAAAAAAAAGAAIEBQcDAQj/xABBEAACAQIEAwUEBgkDBAMAAAABAhEAAwQSITEFBkETIlFhcYGRobEHIzJCYtEUM0NScpKzwfBzgrIkg8LxFlNj/8QAGgEAAwADAQAAAAAAAAAAAAAAAwQFAAECBv/EAC0RAAICAQMDAQcEAwAAAAAAAAABAhEDBCExEkFRoRMiYXGR4fAFMrHBFNHx/9oADAMBAAIRAxEAPwDUQtelBTlpxFMC4zs6d2Qp2WvRWGzn2QrlegdP80qSRUTEDX/PEVhss6UeQ91eE0prDDwWVJAKqZP7o/KsHs/S/iiO/h8FcnfNYP8AZ63q2e8PWvmLlDDI/btcRbnY4O9dVGnKXTIFzAEEiGPWi4lF25Lwad7UFCfSmD9vh2EP8Ge18pqVb+kzCnfAXF/08dc+AKiqLhPA7GJxPERb/U2cPibuHhj9wg2td27ubQ0/gnLtm9w57zBhdX9LIcOY/wCntW7qgodDOcgnTp7TuOLuvHnuc+8aXyddw/Ebdx7f6Ta7JgpD3Vecy5hB1q5fk4dL7/7rdlv/ABoS+go/9Pi/9a3/AEq06aXyLpk0jpcArc5LfpdtH+LDkfFLg+VVtzlm5+7ZPo12381ejyuAFcGGf3eXbo/Y/wAt5G+DqlRrnB3G9q8PRUb/AIua0g2hTGw48K6pGGZPhCu/ar62ro+IU1ybGsgOXEBTB/am308GK1p5worldwQIIM++t9MfBoJBSpUqTGCiBPh8aVy5AJg6Akx5AkwOp0pA0nOh9D8jTAAorfP2DYaXH9ttq7rznhD+1P8AI/5VlfEcKbdxwOhMaeflVgOEXU+0GA8Sjge81HyfqE4bOvUoQ0iluaT/APLML/8AcP5X/KuN3mLDMRF5dYH3upA8Kz44U+I+NK1hmzrt9tPH94UJfqre1II9Cl3NiNeV6+59TTauE0dbPeFfNv0dEm5iABLNgroVYzZjnskjLBzaAmIOgNfR3awZ9fka+W7HLGNUKRhMUIAhhh7wjTcELRcbW6brgw0bgeGVOMYtBbVbd3GjDABcqor2cWxCBYH3U086HMHxN8PwRcqjNdxOKssWzd1Xw9oPlEgZtI1mKHBgMXa/ZYlIOYQl5IbbNtoY0neuF2/ey5HN7JmLZG7TLmO7ZTpm896PGCb5vj0NO/Br/wBAzfUYv/Wtf0zWo1lf0CN9Ri/9W1/Tb8q1MGgZP3sxcHs1zFPrKxz9igP1o9qIf7Upm1EcNdXcLjwyyX0mpRXjCsuH0mYkdbTf9sf2Iq25d56xGJxCW2t2grHvMA4IHkM0TWQ1eOTpG5YJxVsOiKY4pwmmsD5fGmwBdUqVKkw4Pg16+x9D8jXMNXpuaH0Pyo4AzLmGzF0+dP4dbMkElp6anbfTrU7j2FDNUPk6+Rel2ZlysAAh3MazEdDXlNW3HJ1Lt5LmDfHRPXDJsco010323kV3wyWlOuSJ0G0RG1EOJNgpqDMfu+lCPHLq/o6tbJDC+ynSDHZAg6+YoCzOe1RDRjW+4hxrELP19xgCYIckkSY9sU3Ccy4m47Il29mWZBk6TEiKh8PDFFJmSATprqTqOlTcFwW/cRblu6tlzKd7siIW5c1y3NRuNjrFMYdXNyqbpfC36AsmnUVdfXYkDjOJI/XOfiPA9K4vxO8gntHHoD8AoqZg+UrqoqF8PcC5u8bgDEsxcmBoNWOlScPwy8jwTZ0Gn1uw6aAjz9g2rl6jUOT32XlhYYMMl2srbHMGIYAi7cg+OZT7QRIqQePYkftn95qRjMNeXvs1ox/+yGBOwXSoIxqgnMrsQToNQfaNfdWp6rMoqXnsGWkwvH1Kn9BXOeL9o5cyHqcyifzqwsc4YpgCttGB2ItPB/3ZgKpcbdtu6BbQL3Dbt97WMzHzJOnp4Vxw+Juq7WuztNlZlJZJiCRA7wjT2iN6axazK0hCWngpPYMrHMGI0LiwPwhbhI9uYChK9hxmICfZJnLmMwYGhJpuG4vlJAsWbh1OubTKNYBaNcvxNd8LjbpllGRmEhbbFRM7GDtrvqaW1uWWRR6mMabGoX0oERZ7x0+8fn1ot5Nw+W9bP4hVHbsksSd5M9dZ1385oo5cSLtv+IVQ0atpimp4YfV4TSBrwmvQkguqVKlSYwDAakzaH0NZjx76S3a61vDnIqGC/UkbwDT+X+Z8fcuDvdrbP2w0CB4g0VtA4xb3LzjVuTQny1xcXMbcFtAttRdZTpMZwoGg21nymjHig6+lZ5yzw3sb4aWOZHAnQQQDpoJn+1ed1cI1NvmtivpW+qKXnc0TE4zSfwn4laGONY8Ig/EdwNScsRO0aGp17EE9en9x0ob4+zM9tATE+DkSJ1IQggwDrUbRwudMsZn0wdFta42Hs24Qh7SHLJIzZWE95esCpQ5yVsNleyLjqHaS7oId2jZddI/90K2LtzsHuJn+qWW1grmZlGWDP3hU7hnGxawd3tUFx7Qy2i7ZgrXVZp7N5Ux2cx+Mnzqn7GCTdXv+f0IXkm0rDfB2bSIUZk7QiSuiwANQCDPUe8VDscfs2yh7ABTm+sN54XukQwyGCzQPIt4xWUYbjjmGufWKtwN2b6qe0f6xSPA5R7quOaOZld7iBOzTsiUgxnuFkKsMsLAKdI132o3+Kk1FR877P858DOTJFQlJ9+NzQVGHunM2YqrKAE7wKye8NNxDCN5FcOJYewNbedFnKZUklSTJ1GgmB7j51nfL/NwtKA9sHK7MrAkGXeTnJmQM3rvR/wAWytZw5Z2y37i2yyGDluDMrqxHdZYU6jWlMmlWJ9LteAkHHJjUovfx8fvRUYHGi3e7VVaLOIT6skZjlKsSs/dMxPjVxiLsvcugqsuzEsyqBLFo1GpHrQjhONMyXcwBNpkBOUDNkLA5iNTLCuuP4sht2ibaqZctlLQ+diFDgnWFAjwmm1pZzUYfP+ETp5oxcsnyX8hXhOGXEkvlW5L90spMMsg6aSQwqRw7jpwxu5kuOrKUBVFIVgWBYnfePdQtxLnFQ63EFtgItlgHOREUEArILnznpFc7/E1bCrfKWjmFxpZWGzXFBGYkgHKD60GWnmpKf53GMS6pPCqb5vtVWW2HSSSdyZPqdT86IOCLF23/ABr86zTmG/dwrWrtu9ePaAZg5TLmgE5FTTJuII0jej/lHiy4hbVxdJdQy+DTqKq4MLxpErPO20aGaY1Nz00vpVkmBJSpUqUGD5B/Q3N1wv2ldswJ1+0ffWgcuYkoFOcDYFQozN6OTFR+IcHt3r5fs7aO5kOoEN7jE1J4JgFs4gLdZiDsFIgN+IbiuX1PfsGi4xVPkL+IDuz5UDYThT2GBm21vM+uouyysQp7xBQR61oONtyD6ULNwoldEUNmkGY01moGvyuDq+bHtFFXfhkG5fOZfQ/NaiYzA/pLKsKcoWQ8QTLDT2RVo3BLhgyo9p+VS+G8L7OSzA6j7IkgdTrUtZlCPVF7lecoyVFLgOAjLmSBJ73dQjduuWTr50Jc33TbusixlHTaW7ykkbbaSK0vh+HUIFUuSpIkgAfbbXSaZY4dbdlZkJZHu5TtE3IPqO6NOlNYtYsU5Snuv+0IdEpUouvxGV4XCg3CrjKpAA6AsSB8GPyqzx3LqPgr18lzes4hbLEsCoAOXKVjfXx6aVXcKwd3EX1tnMqktL5CwSTm70eJUe+jvivLTrwzErbbtHxGKt3iCvZhZMsAWaD76qanMsU4x6qba+l7isXPLFtq1+f7B3hHLNp8IuZH7a5jFsm6H0jMC6hfGFYgwd/OizhiviMFhZGcKRCFzlAsjss3kxInT41Q8O5VxK4VUZ1tsMSt0A3JEdnlnufZaZ99FPLXDRZs2EZiWtrenLmyzcdSJJGpyzrsKn6rUKV+8nT9N/sOYIyiltWxF4pwfvE5Ftm84zhIOYtuY2Jkk9KH8dy72dtQztBeBmURAjLJzGNZ9KN+IYQqbXeZpuKJO8GBUTFrlMlS0Z47qmNRB1GukzvWtPq5xhF35ByxweSXVG144AnA8qFlzXCALn2cp7xEsDBburMDfxB0qZjuWgvDYcXrfZspUPlIuZpJCOvc0WZnXTzq3xLi4BKODAmET10nSKHOZraWbIADL2rBWLEbfe0BPQVTWo9vlgr3u/p9haMXixSped97p9vBUZv0m2nau4EZVJjWNsoAiAMo8zRt9G3CLli6T2ivZdkyjZs4PUdI2mdaAsReBuJB0GijaBoAAOlH30e4mbxWZ7yEfzCY+FWHFKOxMc25WzVi1NL6Vyc0wtpR7BBlSpUqVDnzFw7iJg27hgdGBOh6aNqKteD2sQ791He4hguokOs6fa6+2qLF4Ng2divd2AEkjzBNXvCOchbTQwCIIAPvgxQkFNAW4Wt94EMBDKRBBjrVe14AxP8AnWveA3zcsG4Se/JE6GKiPknQjx3E1A/U8Tk1XxHdLkUbJLXQdvyppcZTEbj21Ca6uvfX+YfnTO2tgd65b1/EKlrRzfC9GOPURJWDxkDyzNt/EalcNbOp8nuf1TVRaxNlV/WJu3X8R8Kn4SwrKMhnOGYbyRm1bXpJ/KusmlcYu1W/j5nEMycth12zDdN/7g71LvN9RcB3NwEDfrVdewsHr410XASOtB9j8Rj2l9iVg0XspP73l4VLsXVWNRp5ioKcOga04YcDePaRWnp7Z117HPjOIJu4aD3Re75BB+6Ms+0GpN90bf5VT8V4yllssZtBDAyJ8DA099cLPHCwJUW/LvN7ZJEVSx6DLkhGlx/ZOnqIwkyTiuD226N8aBfpD4atpsMqg99mJB6wUA+ZoyucTvkHLbT3gj/lrQPzfir1y/Y7UDuM2UKoGhIJ26StUtLo8uPNGUnsr2v4C+TUxnBxS9CnxmHIuL1AI6wWJPlsKO+QnU4pcrEMo7yZQFiRENoW1oMwQD383eKrJYKJJA8NDRhyVj1biKqgcICwytofsyAfMadK9FTr5kw1N3NM1+FdO08vjXjPvRFBnNhpSpUqSGT48biLM0iu3DsPnYlmiuAZlB0Qe+fjT8JiWUEjQdT4+lcVYWEXJ0jWU4gLWCtIhlmSB+ERBJods8LTrqTufGoHKnExftkE95dwT06EUS2bYArdOtgDfvbkNOEJ4f5766jhlv8Adn2VMBA6/KmriIO/lXL6/JtdJwwWFB0toshml2AITUkZV2Yx11jy3q6wuD7MEgsXaczk6n46bbVCtX28fh8qeHeNNp8RSOfE5DOKaQ8lp1JjzM0xm/yTXBi56j4UxUfxH+eyl1pvgHWZeSYGmuTr6e6nWbZI+0Kc2C/F8KxYN+AsslRuyLfiufYId1Hrt8RXS6mu9PtKs6k1Rx43GOxOnJNnJcEmhBYQR3SSQYMjehvnpzntqm723mB0VgTPv266UWsVmN6Eefk/VMpykBwdR96Op9KNBe+mwbexQ8CVxLhwk9xJ3gFSxHhqVE+M1Y8rcUKYtbo3a45GbWS5O/joaEbkxEzE+fx9/volsYYrbR03XIfakHf4U+5JpJC8tnZpD8fvnZo9F/OuL8TvkHvtsf3RXBLuZQw+8AfMTrXO/d7p9D8qKgTZu4pUhSqcPHyVjFBCzUe719KVKumU4dyNyixGLWDEzWrgd2lSrifBJlyQW39te2dx/FXlKsMRNt7VKs/ZpUqBm4CQOB6/5415SpV1E7JFnrUi7tXtKhy5CP8AaVeJ3qNPypUqZjwLPkQND/OWot+35UqVYv3Ix8Abcq+5PM3mHSAY6TprFe0qZjyAnwGQPzNK5s3oa8pUwgDN8FKlSqePn//Z"/>
          <p:cNvSpPr>
            <a:spLocks noChangeAspect="1" noChangeArrowheads="1"/>
          </p:cNvSpPr>
          <p:nvPr/>
        </p:nvSpPr>
        <p:spPr bwMode="auto">
          <a:xfrm>
            <a:off x="63500" y="-531813"/>
            <a:ext cx="1562100" cy="1085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informabtlcdnzone.grupodecomunicac.netdna-cdn.com/wp-content/uploads/2015/08/Old-Nav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2587628"/>
            <a:ext cx="2518749" cy="16833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l teléfono personal de Elvis Presley fue uno de los artículos que se pu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18" y="4533922"/>
            <a:ext cx="2495550" cy="16707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gannett-cdn.com/-mm-/ced1c6b7c48827610752dbc96b63076af57d3810/c=0-104-1548-1268&amp;r=x404&amp;c=534x401/local/-/media/USATODAY/test/2013/09/09/1378746516000-b02-neiman-marcus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365126"/>
            <a:ext cx="2514600" cy="18883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 Exclusividad de Jesús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“Desde el principio </a:t>
            </a:r>
            <a:r>
              <a:rPr lang="es-SV" sz="3200" b="1" i="1" dirty="0"/>
              <a:t>no se ha oído decir </a:t>
            </a:r>
            <a:r>
              <a:rPr lang="es-SV" sz="3200" dirty="0"/>
              <a:t>que alguno abriese los ojos a uno que nació ciego. Si éste no viniera de Dios, nada podría hacer.”</a:t>
            </a:r>
          </a:p>
          <a:p>
            <a:pPr lvl="1"/>
            <a:r>
              <a:rPr lang="es-SV" dirty="0"/>
              <a:t>Juan 9:32-33</a:t>
            </a:r>
          </a:p>
        </p:txBody>
      </p:sp>
    </p:spTree>
    <p:extLst>
      <p:ext uri="{BB962C8B-B14F-4D97-AF65-F5344CB8AC3E}">
        <p14:creationId xmlns:p14="http://schemas.microsoft.com/office/powerpoint/2010/main" val="18907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Calidad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producto</a:t>
            </a:r>
            <a:r>
              <a:rPr lang="en-US" dirty="0"/>
              <a:t> se </a:t>
            </a:r>
            <a:r>
              <a:rPr lang="en-US" dirty="0" err="1"/>
              <a:t>recibe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acorde</a:t>
            </a:r>
            <a:r>
              <a:rPr lang="en-US" dirty="0"/>
              <a:t> a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expectativas</a:t>
            </a:r>
            <a:r>
              <a:rPr lang="en-US" dirty="0"/>
              <a:t> sin </a:t>
            </a:r>
            <a:r>
              <a:rPr lang="en-US" dirty="0" err="1"/>
              <a:t>importar</a:t>
            </a:r>
            <a:r>
              <a:rPr lang="en-US" dirty="0"/>
              <a:t> los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de </a:t>
            </a:r>
            <a:r>
              <a:rPr lang="en-US" dirty="0" err="1"/>
              <a:t>precios</a:t>
            </a:r>
            <a:r>
              <a:rPr lang="en-US" dirty="0"/>
              <a:t> del </a:t>
            </a:r>
            <a:r>
              <a:rPr lang="en-US" dirty="0" err="1"/>
              <a:t>producto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ofrece</a:t>
            </a:r>
            <a:r>
              <a:rPr lang="en-US" dirty="0"/>
              <a:t>.</a:t>
            </a:r>
          </a:p>
        </p:txBody>
      </p:sp>
      <p:pic>
        <p:nvPicPr>
          <p:cNvPr id="13314" name="Picture 2" descr="https://s-media-cache-ak0.pinimg.com/736x/ef/b0/8b/efb08bb53d6af4fb12784acfc95fad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05124"/>
            <a:ext cx="70104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Desempeño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asociado</a:t>
            </a:r>
            <a:r>
              <a:rPr lang="en-US" dirty="0"/>
              <a:t> con el </a:t>
            </a:r>
            <a:r>
              <a:rPr lang="en-US" dirty="0" err="1"/>
              <a:t>rendimiento</a:t>
            </a:r>
            <a:r>
              <a:rPr lang="en-US" dirty="0"/>
              <a:t>, la </a:t>
            </a:r>
            <a:r>
              <a:rPr lang="en-US" dirty="0" err="1"/>
              <a:t>productividad</a:t>
            </a:r>
            <a:r>
              <a:rPr lang="en-US" dirty="0"/>
              <a:t>, </a:t>
            </a:r>
            <a:r>
              <a:rPr lang="en-US" dirty="0" err="1"/>
              <a:t>eficiencia</a:t>
            </a:r>
            <a:r>
              <a:rPr lang="en-US" dirty="0"/>
              <a:t>, </a:t>
            </a:r>
            <a:r>
              <a:rPr lang="en-US" dirty="0" err="1"/>
              <a:t>seguridad</a:t>
            </a:r>
            <a:r>
              <a:rPr lang="en-US" dirty="0"/>
              <a:t>.</a:t>
            </a:r>
          </a:p>
        </p:txBody>
      </p:sp>
      <p:pic>
        <p:nvPicPr>
          <p:cNvPr id="52226" name="Picture 2" descr="http://t3.gstatic.com/images?q=tbn:ANd9GcT-otSkIVBmlKaqf4Ed6uwmUq3f9MyrFsc14KvYXtKbVNXzIbav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456" y="2931017"/>
            <a:ext cx="4005644" cy="1904524"/>
          </a:xfrm>
          <a:prstGeom prst="rect">
            <a:avLst/>
          </a:prstGeom>
          <a:noFill/>
        </p:spPr>
      </p:pic>
      <p:pic>
        <p:nvPicPr>
          <p:cNvPr id="52228" name="Picture 4" descr="http://t1.gstatic.com/images?q=tbn:ANd9GcRdcp1Aq_clXidj25S4Jb7RJA5GRJvs0HaYFO_c9oUFJ5R1eT6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54266"/>
            <a:ext cx="1771650" cy="2581275"/>
          </a:xfrm>
          <a:prstGeom prst="rect">
            <a:avLst/>
          </a:prstGeom>
          <a:noFill/>
        </p:spPr>
      </p:pic>
      <p:pic>
        <p:nvPicPr>
          <p:cNvPr id="19458" name="Picture 2" descr="http://grupoprolusa.com/img/CastrolGasolina-op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5181428"/>
            <a:ext cx="3127375" cy="15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texacosannicolas.com/index/img/large/s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746" y="4930455"/>
            <a:ext cx="3355975" cy="17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Jesús y sus obras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SV" dirty="0"/>
          </a:p>
          <a:p>
            <a:r>
              <a:rPr lang="es-SV" sz="3200" dirty="0"/>
              <a:t>“Creedme que yo soy en el Padre, y el Padre en mí; de otra manera, </a:t>
            </a:r>
            <a:r>
              <a:rPr lang="es-SV" sz="3200" b="1" i="1" dirty="0"/>
              <a:t>creedme por las mismas obras</a:t>
            </a:r>
            <a:r>
              <a:rPr lang="es-SV" sz="3200" dirty="0"/>
              <a:t>.”</a:t>
            </a:r>
          </a:p>
          <a:p>
            <a:pPr lvl="1"/>
            <a:r>
              <a:rPr lang="es-SV" dirty="0"/>
              <a:t>Juan 14:11</a:t>
            </a:r>
          </a:p>
        </p:txBody>
      </p:sp>
    </p:spTree>
    <p:extLst>
      <p:ext uri="{BB962C8B-B14F-4D97-AF65-F5344CB8AC3E}">
        <p14:creationId xmlns:p14="http://schemas.microsoft.com/office/powerpoint/2010/main" val="24833922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US" dirty="0" err="1"/>
              <a:t>Precios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5402"/>
            <a:ext cx="7886700" cy="4881562"/>
          </a:xfrm>
        </p:spPr>
        <p:txBody>
          <a:bodyPr/>
          <a:lstStyle/>
          <a:p>
            <a:r>
              <a:rPr lang="en-US" dirty="0"/>
              <a:t>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diferenciar</a:t>
            </a:r>
            <a:r>
              <a:rPr lang="en-US" dirty="0"/>
              <a:t> con </a:t>
            </a:r>
            <a:r>
              <a:rPr lang="en-US" dirty="0" err="1"/>
              <a:t>precios</a:t>
            </a:r>
            <a:r>
              <a:rPr lang="en-US" dirty="0"/>
              <a:t> altos o </a:t>
            </a:r>
            <a:r>
              <a:rPr lang="en-US" dirty="0" err="1" smtClean="0"/>
              <a:t>bajos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3252" name="Picture 4" descr="http://t2.gstatic.com/images?q=tbn:ANd9GcSLt2gKpWKXouRwU2rTDYs8Pb1Uoe6GbMONUEmwXH31Ua8p4zp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683" y="3116470"/>
            <a:ext cx="2813752" cy="2107599"/>
          </a:xfrm>
          <a:prstGeom prst="rect">
            <a:avLst/>
          </a:prstGeom>
          <a:noFill/>
        </p:spPr>
      </p:pic>
      <p:pic>
        <p:nvPicPr>
          <p:cNvPr id="53256" name="Picture 8" descr="http://t0.gstatic.com/images?q=tbn:ANd9GcR-3CCoApZxFa7fXbc-xcyIlkqNhjYh83lRTeMQ2CvjoAXCcMq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078952"/>
            <a:ext cx="2702849" cy="2145118"/>
          </a:xfrm>
          <a:prstGeom prst="rect">
            <a:avLst/>
          </a:prstGeom>
          <a:noFill/>
        </p:spPr>
      </p:pic>
      <p:pic>
        <p:nvPicPr>
          <p:cNvPr id="14340" name="Picture 4" descr="https://encrypted-tbn1.gstatic.com/images?q=tbn:ANd9GcR6cxq0non1FZWM0tZyk_yTwx_qdYs7fKmw3YvH5D-XxA2Fux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55" y="5356225"/>
            <a:ext cx="3948030" cy="13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fertasahora.com/wp-content/uploads/2013/08/El-Lomo-y-La-Aguja-promoc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356225"/>
            <a:ext cx="3040666" cy="13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farma-value.com/imgs/farmavalue-logo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69145"/>
            <a:ext cx="3421614" cy="86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Diseño/Precio</a:t>
            </a:r>
          </a:p>
        </p:txBody>
      </p:sp>
      <p:pic>
        <p:nvPicPr>
          <p:cNvPr id="17410" name="Picture 2" descr="http://www.stingmarketing.com/assets/img/works/keffer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5865" y="1825625"/>
            <a:ext cx="6812270" cy="435133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6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Estilo</a:t>
            </a:r>
            <a:r>
              <a:rPr lang="en-US" dirty="0"/>
              <a:t> de Vida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orientado</a:t>
            </a:r>
            <a:r>
              <a:rPr lang="en-US" dirty="0"/>
              <a:t> a </a:t>
            </a:r>
            <a:r>
              <a:rPr lang="en-US" dirty="0" err="1"/>
              <a:t>comportamientos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sentido</a:t>
            </a:r>
            <a:r>
              <a:rPr lang="en-US" dirty="0"/>
              <a:t> de </a:t>
            </a:r>
            <a:r>
              <a:rPr lang="en-US" dirty="0" err="1"/>
              <a:t>pertenencia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4274" name="Picture 2" descr="http://t2.gstatic.com/images?q=tbn:ANd9GcTpbVYqenoCDVaScQvDRCZd6n7N_DU7Nh3Ay8uP1VqVnq2lchsz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4001294"/>
            <a:ext cx="2162175" cy="211455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4276" name="Picture 4" descr="http://t2.gstatic.com/images?q=tbn:ANd9GcRxQdw2Wk6OmB8lUkPnpsFM4IwlcvCGkbBbQmOj0bLaMKcGAy6V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4934" y="4087019"/>
            <a:ext cx="2352675" cy="19431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2" descr="http://www.revistabuenasalud.cl/wp-content/uploads/2012/09/GATORADE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49" y="3124200"/>
            <a:ext cx="2391115" cy="34337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Geográficamente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diferenciación</a:t>
            </a:r>
            <a:r>
              <a:rPr lang="en-US" dirty="0"/>
              <a:t> </a:t>
            </a:r>
            <a:r>
              <a:rPr lang="en-US" dirty="0" err="1"/>
              <a:t>radica</a:t>
            </a:r>
            <a:r>
              <a:rPr lang="en-US" dirty="0"/>
              <a:t> en el </a:t>
            </a:r>
            <a:r>
              <a:rPr lang="en-US" dirty="0" err="1"/>
              <a:t>lugar</a:t>
            </a:r>
            <a:r>
              <a:rPr lang="en-US" dirty="0"/>
              <a:t> de </a:t>
            </a:r>
            <a:r>
              <a:rPr lang="en-US" dirty="0" err="1"/>
              <a:t>origen</a:t>
            </a:r>
            <a:r>
              <a:rPr lang="en-US" dirty="0"/>
              <a:t> o </a:t>
            </a:r>
            <a:r>
              <a:rPr lang="en-US" dirty="0" err="1"/>
              <a:t>lugar</a:t>
            </a:r>
            <a:r>
              <a:rPr lang="en-US" dirty="0"/>
              <a:t> de </a:t>
            </a:r>
            <a:r>
              <a:rPr lang="en-US" dirty="0" err="1"/>
              <a:t>operación</a:t>
            </a:r>
            <a:r>
              <a:rPr lang="en-US" dirty="0"/>
              <a:t>.</a:t>
            </a:r>
          </a:p>
        </p:txBody>
      </p:sp>
      <p:pic>
        <p:nvPicPr>
          <p:cNvPr id="57348" name="Picture 4" descr="http://t0.gstatic.com/images?q=tbn:ANd9GcQoO0IotxZot4BPZZm2HFLQbc90xWSnJKm87mH4L3oyTWKGvb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080" y="3547349"/>
            <a:ext cx="2985040" cy="2235899"/>
          </a:xfrm>
          <a:prstGeom prst="rect">
            <a:avLst/>
          </a:prstGeom>
          <a:noFill/>
          <a:effectLst>
            <a:softEdge rad="114300"/>
          </a:effectLst>
        </p:spPr>
      </p:pic>
      <p:pic>
        <p:nvPicPr>
          <p:cNvPr id="15362" name="Picture 2" descr="http://i0.wp.com/www.diariocolatino.com/wp-content/uploads/2014/07/portadafbjulio16.jpg?resize=660%2C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61" y="4915838"/>
            <a:ext cx="3365658" cy="168282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p.pasteleriaanthonys.com/wp-content/uploads/2015/06/IMG_07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12" y="2515385"/>
            <a:ext cx="3086100" cy="205740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yt3.ggpht.com/-Wuuqr-8mSrg/AAAAAAAAAAI/AAAAAAAAAAA/rb9PCFNgrXc/s88-c-k-no-mo-rj-c0xffffff/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29" y="4915838"/>
            <a:ext cx="1721567" cy="17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Innovación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Productos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llevan</a:t>
            </a:r>
            <a:r>
              <a:rPr lang="en-US" dirty="0"/>
              <a:t> </a:t>
            </a:r>
            <a:r>
              <a:rPr lang="en-US" dirty="0" err="1"/>
              <a:t>implícito</a:t>
            </a:r>
            <a:r>
              <a:rPr lang="en-US" dirty="0"/>
              <a:t>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n-US" dirty="0" err="1"/>
              <a:t>creatividad</a:t>
            </a:r>
            <a:r>
              <a:rPr lang="en-US" dirty="0"/>
              <a:t>.</a:t>
            </a:r>
          </a:p>
        </p:txBody>
      </p:sp>
      <p:pic>
        <p:nvPicPr>
          <p:cNvPr id="16386" name="Picture 2" descr="http://i37.photobucket.com/albums/e62/pablog_2008/procuctos_creativos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4" y="3124200"/>
            <a:ext cx="2543415" cy="29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g03.a.alicdn.com/kf/HTB1ASp1IFXXXXa6XXXXq6xXFXXXL/Novelty-products-Children-s-Tooth-Cups-Creative-Bathroom-accessories-set-kids-cute-Cartoon-Minion-Brushing-Toothbru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71" y="3245129"/>
            <a:ext cx="2713589" cy="271358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www.static.ferrero.com/globalcms/immagini/31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92" y="3338567"/>
            <a:ext cx="2817222" cy="27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preguntas que debemos hacer…</a:t>
            </a:r>
            <a:endParaRPr lang="es-S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  <a:p>
            <a:r>
              <a:rPr lang="es-ES" i="1" dirty="0"/>
              <a:t>¿</a:t>
            </a:r>
            <a:r>
              <a:rPr lang="es-ES" b="1" i="1" dirty="0"/>
              <a:t>POR QU</a:t>
            </a:r>
            <a:r>
              <a:rPr lang="es-SV" b="1" i="1" dirty="0"/>
              <a:t>É </a:t>
            </a:r>
            <a:r>
              <a:rPr lang="es-SV" i="1" dirty="0"/>
              <a:t>DEBERÍAN SELECCIONAR MI PRODUCTO SOBRE AQUELLOS DE LA COMPETENCIA?</a:t>
            </a:r>
          </a:p>
          <a:p>
            <a:endParaRPr lang="es-SV" i="1" dirty="0"/>
          </a:p>
          <a:p>
            <a:r>
              <a:rPr lang="es-SV" i="1" dirty="0"/>
              <a:t>¿ES ESA RAZÓN </a:t>
            </a:r>
            <a:r>
              <a:rPr lang="es-SV" b="1" i="1" dirty="0"/>
              <a:t>EXCLUSIVA </a:t>
            </a:r>
            <a:r>
              <a:rPr lang="es-SV" i="1" dirty="0"/>
              <a:t>DE MI MARCA?</a:t>
            </a:r>
          </a:p>
          <a:p>
            <a:pPr marL="0" indent="0">
              <a:buNone/>
            </a:pPr>
            <a:endParaRPr lang="es-SV" i="1" dirty="0"/>
          </a:p>
          <a:p>
            <a:r>
              <a:rPr lang="es-SV" i="1" dirty="0"/>
              <a:t>¿ES </a:t>
            </a:r>
            <a:r>
              <a:rPr lang="es-SV" b="1" i="1" dirty="0"/>
              <a:t>RELEVANTE</a:t>
            </a:r>
            <a:r>
              <a:rPr lang="es-SV" i="1" dirty="0"/>
              <a:t> PARA EL CONSUMIDOR?</a:t>
            </a:r>
          </a:p>
          <a:p>
            <a:endParaRPr lang="es-SV" i="1" dirty="0"/>
          </a:p>
          <a:p>
            <a:r>
              <a:rPr lang="es-SV" i="1" dirty="0"/>
              <a:t>¿PUEDE SER SOSTENIDA EN EL </a:t>
            </a:r>
            <a:r>
              <a:rPr lang="es-SV" b="1" i="1" dirty="0"/>
              <a:t>LARGO PLAZO</a:t>
            </a:r>
            <a:r>
              <a:rPr lang="es-SV" i="1" dirty="0"/>
              <a:t>?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385738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Caso del </a:t>
            </a:r>
            <a:r>
              <a:rPr lang="es-SV" dirty="0" err="1" smtClean="0"/>
              <a:t>Cirque</a:t>
            </a:r>
            <a:r>
              <a:rPr lang="es-SV" dirty="0" smtClean="0"/>
              <a:t> du </a:t>
            </a:r>
            <a:r>
              <a:rPr lang="es-SV" dirty="0" err="1" smtClean="0"/>
              <a:t>Soleil</a:t>
            </a:r>
            <a:endParaRPr lang="en-US" dirty="0"/>
          </a:p>
        </p:txBody>
      </p:sp>
      <p:pic>
        <p:nvPicPr>
          <p:cNvPr id="4" name="Picture 18" descr="http://t3.gstatic.com/images?q=tbn:ANd9GcTxHuw5irUHpUFygEyoOs32IRNM1QbX8qmNxQr1_gF6KRBRoz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84" y="1845771"/>
            <a:ext cx="3254713" cy="1822639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5" name="Picture 20" descr="http://upload.wikimedia.org/wikipedia/commons/thumb/9/95/Cirque7.jpg/240px-Cirque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800600"/>
            <a:ext cx="2809014" cy="1872677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6" name="Picture 22" descr="http://upload.wikimedia.org/wikipedia/commons/thumb/8/84/A_Cirque_du_Soleil_clown_at_the_Mirage_Hotel_and_Casino_in_Las_Vegas.jpg/220px-A_Cirque_du_Soleil_clown_at_the_Mirage_Hotel_and_Casino_in_Las_Vega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6112" y="3843337"/>
            <a:ext cx="2515566" cy="2481263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6146" name="Picture 2" descr="http://t2.gstatic.com/images?q=tbn:ANd9GcTfUZCs-sR97q9o1n1l9EZ_AMeJS9B_qRrnzGCGtQleY2oVOzI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8157" y="2508712"/>
            <a:ext cx="3007043" cy="937260"/>
          </a:xfrm>
          <a:prstGeom prst="rect">
            <a:avLst/>
          </a:prstGeom>
          <a:noFill/>
        </p:spPr>
      </p:pic>
      <p:pic>
        <p:nvPicPr>
          <p:cNvPr id="6148" name="Picture 4" descr="http://t0.gstatic.com/images?q=tbn:ANd9GcSt3pldh2wwzpFrNUqnVPwk6oxLthGUgiFrGzl9nbRvBOUg31g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5334000"/>
            <a:ext cx="2392871" cy="80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Frases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“La </a:t>
            </a:r>
            <a:r>
              <a:rPr lang="en-US" dirty="0" err="1"/>
              <a:t>diferenciación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de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b="1" i="1" dirty="0" err="1"/>
              <a:t>actividades</a:t>
            </a:r>
            <a:r>
              <a:rPr lang="en-US" b="1" i="1" dirty="0"/>
              <a:t> </a:t>
            </a:r>
            <a:r>
              <a:rPr lang="en-US" b="1" i="1" dirty="0" err="1"/>
              <a:t>estratégicas</a:t>
            </a:r>
            <a:r>
              <a:rPr lang="en-US" b="1" i="1" dirty="0"/>
              <a:t> y </a:t>
            </a:r>
            <a:r>
              <a:rPr lang="en-US" b="1" i="1" dirty="0" err="1"/>
              <a:t>tácticas</a:t>
            </a:r>
            <a:r>
              <a:rPr lang="en-US" b="1" i="1" dirty="0"/>
              <a:t> </a:t>
            </a:r>
            <a:r>
              <a:rPr lang="en-US" b="1" i="1" dirty="0" err="1"/>
              <a:t>más</a:t>
            </a:r>
            <a:r>
              <a:rPr lang="en-US" b="1" i="1" dirty="0"/>
              <a:t> </a:t>
            </a:r>
            <a:r>
              <a:rPr lang="en-US" b="1" i="1" dirty="0" err="1"/>
              <a:t>importantes</a:t>
            </a:r>
            <a:r>
              <a:rPr lang="en-US" b="1" i="1" dirty="0"/>
              <a:t> </a:t>
            </a:r>
            <a:r>
              <a:rPr lang="en-US" dirty="0"/>
              <a:t>en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empresas</a:t>
            </a:r>
            <a:r>
              <a:rPr lang="en-US" dirty="0"/>
              <a:t> </a:t>
            </a:r>
            <a:r>
              <a:rPr lang="en-US" dirty="0" err="1"/>
              <a:t>deben</a:t>
            </a:r>
            <a:r>
              <a:rPr lang="en-US" dirty="0"/>
              <a:t> </a:t>
            </a:r>
            <a:r>
              <a:rPr lang="en-US" dirty="0" err="1"/>
              <a:t>enfrascarse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.”		</a:t>
            </a:r>
          </a:p>
          <a:p>
            <a:pPr>
              <a:buNone/>
            </a:pPr>
            <a:r>
              <a:rPr lang="en-US" sz="2000" i="1" dirty="0"/>
              <a:t>*Theodore Levitt, </a:t>
            </a:r>
            <a:r>
              <a:rPr lang="en-US" sz="2000" i="1" dirty="0" err="1"/>
              <a:t>Economista</a:t>
            </a:r>
            <a:r>
              <a:rPr lang="en-US" sz="2000" i="1" dirty="0"/>
              <a:t> </a:t>
            </a:r>
            <a:r>
              <a:rPr lang="en-US" sz="2000" i="1" dirty="0" err="1"/>
              <a:t>Alemán</a:t>
            </a:r>
            <a:r>
              <a:rPr lang="en-US" sz="2000" i="1" dirty="0"/>
              <a:t>, </a:t>
            </a:r>
            <a:r>
              <a:rPr lang="en-US" sz="2000" i="1" dirty="0" err="1"/>
              <a:t>Profesor</a:t>
            </a:r>
            <a:r>
              <a:rPr lang="en-US" sz="2000" i="1" dirty="0"/>
              <a:t> de Harvard Business School (1925-2006)</a:t>
            </a:r>
          </a:p>
        </p:txBody>
      </p:sp>
      <p:pic>
        <p:nvPicPr>
          <p:cNvPr id="9218" name="Picture 2" descr="http://blog.ifsworld.com/wp-content/uploads/2014/06/levi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03492"/>
            <a:ext cx="2590800" cy="265450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Diferenciación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Plan de Dios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obras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Señor</a:t>
            </a:r>
            <a:r>
              <a:rPr lang="en-US" sz="3200" dirty="0"/>
              <a:t> </a:t>
            </a:r>
            <a:r>
              <a:rPr lang="en-US" sz="3200" dirty="0" err="1"/>
              <a:t>Jehová</a:t>
            </a:r>
            <a:r>
              <a:rPr lang="en-US" sz="3200" dirty="0"/>
              <a:t>, </a:t>
            </a:r>
            <a:r>
              <a:rPr lang="en-US" sz="3200" dirty="0" err="1"/>
              <a:t>tú</a:t>
            </a:r>
            <a:r>
              <a:rPr lang="en-US" sz="3200" dirty="0"/>
              <a:t> has </a:t>
            </a:r>
            <a:r>
              <a:rPr lang="en-US" sz="3200" dirty="0" err="1"/>
              <a:t>comenzado</a:t>
            </a:r>
            <a:r>
              <a:rPr lang="en-US" sz="3200" dirty="0"/>
              <a:t> a </a:t>
            </a:r>
            <a:r>
              <a:rPr lang="en-US" sz="3200" dirty="0" err="1"/>
              <a:t>mostrar</a:t>
            </a:r>
            <a:r>
              <a:rPr lang="en-US" sz="3200" dirty="0"/>
              <a:t> a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siervo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grandeza</a:t>
            </a:r>
            <a:r>
              <a:rPr lang="en-US" sz="3200" dirty="0"/>
              <a:t>, y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mano</a:t>
            </a:r>
            <a:r>
              <a:rPr lang="en-US" sz="3200" dirty="0"/>
              <a:t> </a:t>
            </a:r>
            <a:r>
              <a:rPr lang="en-US" sz="3200" dirty="0" err="1"/>
              <a:t>poderosa</a:t>
            </a:r>
            <a:r>
              <a:rPr lang="en-US" sz="3200" dirty="0"/>
              <a:t>; </a:t>
            </a:r>
            <a:r>
              <a:rPr lang="en-US" sz="3200" dirty="0" err="1"/>
              <a:t>porque</a:t>
            </a:r>
            <a:r>
              <a:rPr lang="en-US" sz="3200" dirty="0"/>
              <a:t> ¿</a:t>
            </a:r>
            <a:r>
              <a:rPr lang="en-US" sz="3200" b="1" i="1" dirty="0" err="1"/>
              <a:t>Qué</a:t>
            </a:r>
            <a:r>
              <a:rPr lang="en-US" sz="3200" b="1" i="1" dirty="0"/>
              <a:t> </a:t>
            </a:r>
            <a:r>
              <a:rPr lang="en-US" sz="3200" b="1" i="1" dirty="0" err="1"/>
              <a:t>dios</a:t>
            </a:r>
            <a:r>
              <a:rPr lang="en-US" sz="3200" b="1" i="1" dirty="0"/>
              <a:t> hay en el </a:t>
            </a:r>
            <a:r>
              <a:rPr lang="en-US" sz="3200" b="1" i="1" dirty="0" err="1"/>
              <a:t>cielo</a:t>
            </a:r>
            <a:r>
              <a:rPr lang="en-US" sz="3200" b="1" i="1" dirty="0"/>
              <a:t> </a:t>
            </a:r>
            <a:r>
              <a:rPr lang="en-US" sz="3200" b="1" i="1" dirty="0" err="1"/>
              <a:t>ni</a:t>
            </a:r>
            <a:r>
              <a:rPr lang="en-US" sz="3200" b="1" i="1" dirty="0"/>
              <a:t> en la </a:t>
            </a:r>
            <a:r>
              <a:rPr lang="en-US" sz="3200" b="1" i="1" dirty="0" err="1"/>
              <a:t>tierra</a:t>
            </a:r>
            <a:r>
              <a:rPr lang="en-US" sz="3200" b="1" i="1" dirty="0"/>
              <a:t> que </a:t>
            </a:r>
            <a:r>
              <a:rPr lang="en-US" sz="3200" b="1" i="1" dirty="0" err="1"/>
              <a:t>haga</a:t>
            </a:r>
            <a:r>
              <a:rPr lang="en-US" sz="3200" b="1" i="1" dirty="0"/>
              <a:t> </a:t>
            </a:r>
            <a:r>
              <a:rPr lang="en-US" sz="3200" b="1" i="1" dirty="0" err="1"/>
              <a:t>obras</a:t>
            </a:r>
            <a:r>
              <a:rPr lang="en-US" sz="3200" b="1" i="1" dirty="0"/>
              <a:t> y </a:t>
            </a:r>
            <a:r>
              <a:rPr lang="en-US" sz="3200" b="1" i="1" dirty="0" err="1"/>
              <a:t>proezas</a:t>
            </a:r>
            <a:r>
              <a:rPr lang="en-US" sz="3200" b="1" i="1" dirty="0"/>
              <a:t> </a:t>
            </a:r>
            <a:r>
              <a:rPr lang="en-US" sz="3200" b="1" i="1" dirty="0" err="1"/>
              <a:t>como</a:t>
            </a:r>
            <a:r>
              <a:rPr lang="en-US" sz="3200" b="1" i="1" dirty="0"/>
              <a:t> las </a:t>
            </a:r>
            <a:r>
              <a:rPr lang="en-US" sz="3200" b="1" i="1" dirty="0" err="1"/>
              <a:t>tuyas</a:t>
            </a:r>
            <a:r>
              <a:rPr lang="en-US" sz="3200" b="1" i="1" dirty="0"/>
              <a:t>?</a:t>
            </a:r>
          </a:p>
          <a:p>
            <a:pPr lvl="1"/>
            <a:r>
              <a:rPr lang="en-US" dirty="0" err="1"/>
              <a:t>Deuteronomio</a:t>
            </a:r>
            <a:r>
              <a:rPr lang="en-US" dirty="0"/>
              <a:t> 3:24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 la </a:t>
            </a:r>
            <a:r>
              <a:rPr lang="en-US" dirty="0" err="1"/>
              <a:t>Creación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“Los </a:t>
            </a:r>
            <a:r>
              <a:rPr lang="en-US" sz="3200" dirty="0" err="1"/>
              <a:t>cielos</a:t>
            </a:r>
            <a:r>
              <a:rPr lang="en-US" sz="3200" dirty="0"/>
              <a:t> </a:t>
            </a:r>
            <a:r>
              <a:rPr lang="en-US" sz="3200" dirty="0" err="1"/>
              <a:t>cuentan</a:t>
            </a:r>
            <a:r>
              <a:rPr lang="en-US" sz="3200" dirty="0"/>
              <a:t> la </a:t>
            </a:r>
            <a:r>
              <a:rPr lang="en-US" sz="3200" dirty="0" err="1"/>
              <a:t>gloria</a:t>
            </a:r>
            <a:r>
              <a:rPr lang="en-US" sz="3200" dirty="0"/>
              <a:t> de Dios y el </a:t>
            </a:r>
            <a:r>
              <a:rPr lang="en-US" sz="3200" dirty="0" err="1"/>
              <a:t>firmamento</a:t>
            </a:r>
            <a:r>
              <a:rPr lang="en-US" sz="3200" dirty="0"/>
              <a:t> </a:t>
            </a:r>
            <a:r>
              <a:rPr lang="en-US" sz="3200" dirty="0" err="1"/>
              <a:t>anuncia</a:t>
            </a:r>
            <a:r>
              <a:rPr lang="en-US" sz="3200" dirty="0"/>
              <a:t> la </a:t>
            </a:r>
            <a:r>
              <a:rPr lang="en-US" sz="3200" dirty="0" err="1"/>
              <a:t>obra</a:t>
            </a:r>
            <a:r>
              <a:rPr lang="en-US" sz="3200" dirty="0"/>
              <a:t> de </a:t>
            </a:r>
            <a:r>
              <a:rPr lang="en-US" sz="3200" dirty="0" err="1"/>
              <a:t>sus</a:t>
            </a:r>
            <a:r>
              <a:rPr lang="en-US" sz="3200" dirty="0"/>
              <a:t> </a:t>
            </a:r>
            <a:r>
              <a:rPr lang="en-US" sz="3200" dirty="0" err="1"/>
              <a:t>manos</a:t>
            </a:r>
            <a:r>
              <a:rPr lang="en-US" sz="3200" dirty="0"/>
              <a:t>.”</a:t>
            </a:r>
          </a:p>
          <a:p>
            <a:pPr lvl="1"/>
            <a:r>
              <a:rPr lang="en-US" sz="2400" dirty="0" err="1"/>
              <a:t>Salmos</a:t>
            </a:r>
            <a:r>
              <a:rPr lang="en-US" sz="2400" dirty="0"/>
              <a:t> 19:1</a:t>
            </a:r>
          </a:p>
        </p:txBody>
      </p:sp>
      <p:pic>
        <p:nvPicPr>
          <p:cNvPr id="8" name="Picture 4" descr="http://66.media.tumblr.com/f03bfedc5d9b91d07fed1c7d453e90da/tumblr_ndx9yxM5LI1sgzybuo1_5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658144"/>
            <a:ext cx="4286250" cy="42862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 </a:t>
            </a:r>
            <a:r>
              <a:rPr lang="en-US" dirty="0" err="1"/>
              <a:t>Variedad</a:t>
            </a:r>
            <a:r>
              <a:rPr lang="en-US" dirty="0"/>
              <a:t> y </a:t>
            </a:r>
            <a:r>
              <a:rPr lang="en-US" dirty="0" err="1"/>
              <a:t>Diseño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pic>
        <p:nvPicPr>
          <p:cNvPr id="50178" name="Picture 2" descr="http://t2.gstatic.com/images?q=tbn:ANd9GcSWi7Sli73_3TfHonFID_OHTddpzHdmlWWAW5OT2nVtXD5bgBhG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19600"/>
            <a:ext cx="2409825" cy="1895476"/>
          </a:xfrm>
          <a:prstGeom prst="rect">
            <a:avLst/>
          </a:prstGeom>
          <a:noFill/>
        </p:spPr>
      </p:pic>
      <p:pic>
        <p:nvPicPr>
          <p:cNvPr id="50180" name="Picture 4" descr="http://t0.gstatic.com/images?q=tbn:ANd9GcTNVOmjv5l0KYRmk96DYEmqCFA9h0fonvT162Cvdp25c9NmDeL4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752600"/>
            <a:ext cx="1933575" cy="2362201"/>
          </a:xfrm>
          <a:prstGeom prst="rect">
            <a:avLst/>
          </a:prstGeom>
          <a:noFill/>
        </p:spPr>
      </p:pic>
      <p:pic>
        <p:nvPicPr>
          <p:cNvPr id="50184" name="Picture 8" descr="http://t1.gstatic.com/images?q=tbn:ANd9GcQziuYqUiHjnUsklcJ-olyxbXxtOozyM8E4JN9AolPr-2tRq5z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495800"/>
            <a:ext cx="2466975" cy="1847851"/>
          </a:xfrm>
          <a:prstGeom prst="rect">
            <a:avLst/>
          </a:prstGeom>
          <a:noFill/>
        </p:spPr>
      </p:pic>
      <p:pic>
        <p:nvPicPr>
          <p:cNvPr id="50186" name="Picture 10" descr="http://t2.gstatic.com/images?q=tbn:ANd9GcQWotpDmGAFlhGvFsFvMXwEAzZdSNxg0NshDsHNTD7UFG5Fwg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419600"/>
            <a:ext cx="2381250" cy="1924051"/>
          </a:xfrm>
          <a:prstGeom prst="rect">
            <a:avLst/>
          </a:prstGeom>
          <a:noFill/>
        </p:spPr>
      </p:pic>
      <p:pic>
        <p:nvPicPr>
          <p:cNvPr id="50188" name="Picture 12" descr="http://t3.gstatic.com/images?q=tbn:ANd9GcT7q-FflPIsOzqnE8yBM3hWuDLOPrzY3CpE6dF8WKgOQvdeInLxa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600200"/>
            <a:ext cx="3139821" cy="2603754"/>
          </a:xfrm>
          <a:prstGeom prst="rect">
            <a:avLst/>
          </a:prstGeom>
          <a:noFill/>
        </p:spPr>
      </p:pic>
      <p:pic>
        <p:nvPicPr>
          <p:cNvPr id="50190" name="Picture 14" descr="http://t2.gstatic.com/images?q=tbn:ANd9GcSXZZduULhjrPcoddm2vu8r6hzsxqqMe66_Wtp_tB-nRmCXTBkR3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676400"/>
            <a:ext cx="2385727" cy="2385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Hombre Como Ser </a:t>
            </a:r>
            <a:r>
              <a:rPr lang="en-US" dirty="0" err="1"/>
              <a:t>Exclusivo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200" dirty="0"/>
              <a:t>“Entonces dijo Dios: Hagamos al hombre a nuestra </a:t>
            </a:r>
            <a:r>
              <a:rPr lang="es-SV" sz="3200" b="1" i="1" dirty="0"/>
              <a:t>imagen</a:t>
            </a:r>
            <a:r>
              <a:rPr lang="es-SV" sz="3200" dirty="0"/>
              <a:t>, conforme a nuestra </a:t>
            </a:r>
            <a:r>
              <a:rPr lang="es-SV" sz="3200" b="1" i="1" dirty="0"/>
              <a:t>semejanza</a:t>
            </a:r>
            <a:r>
              <a:rPr lang="es-SV" sz="3200" dirty="0"/>
              <a:t>; </a:t>
            </a:r>
            <a:r>
              <a:rPr lang="es-SV" sz="3200" b="1" i="1" dirty="0"/>
              <a:t>y señoree </a:t>
            </a:r>
            <a:r>
              <a:rPr lang="es-SV" sz="3200" dirty="0"/>
              <a:t>en los peces del mar, en las aves de los cielos, en las bestias, en toda la tierra, y en todo animal que se arrastra sobre la tierra. Y creó Dios al hombre </a:t>
            </a:r>
            <a:r>
              <a:rPr lang="es-SV" sz="3200" b="1" i="1" dirty="0"/>
              <a:t>a su imagen, a imagen de Dios lo creó</a:t>
            </a:r>
            <a:r>
              <a:rPr lang="es-SV" sz="3200" dirty="0"/>
              <a:t>; varón y hembra los creó. ”</a:t>
            </a:r>
          </a:p>
          <a:p>
            <a:pPr lvl="2"/>
            <a:r>
              <a:rPr lang="es-SV" dirty="0"/>
              <a:t>Génesis 1:26-27</a:t>
            </a:r>
          </a:p>
          <a:p>
            <a:pPr lvl="2"/>
            <a:endParaRPr lang="es-SV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 una clara diferenciación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ESPÍRITU</a:t>
            </a:r>
          </a:p>
          <a:p>
            <a:pPr lvl="2"/>
            <a:r>
              <a:rPr lang="en-US" sz="2600" b="1" dirty="0" err="1"/>
              <a:t>Comunión</a:t>
            </a:r>
            <a:r>
              <a:rPr lang="en-US" sz="2600" b="1" dirty="0"/>
              <a:t> con Dios</a:t>
            </a:r>
          </a:p>
          <a:p>
            <a:pPr lvl="2"/>
            <a:endParaRPr lang="en-US" sz="2600" b="1" dirty="0"/>
          </a:p>
          <a:p>
            <a:pPr lvl="1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 </a:t>
            </a:r>
          </a:p>
          <a:p>
            <a:pPr lvl="2"/>
            <a:r>
              <a:rPr lang="en-US" sz="2600" b="1" dirty="0" err="1"/>
              <a:t>Voluntad</a:t>
            </a:r>
            <a:endParaRPr lang="en-US" sz="2600" b="1" dirty="0"/>
          </a:p>
          <a:p>
            <a:pPr lvl="2"/>
            <a:r>
              <a:rPr lang="en-US" sz="2600" b="1" dirty="0" err="1"/>
              <a:t>Emociones</a:t>
            </a:r>
            <a:endParaRPr lang="en-US" sz="2600" b="1" dirty="0"/>
          </a:p>
          <a:p>
            <a:pPr lvl="2"/>
            <a:r>
              <a:rPr lang="en-US" sz="2600" b="1" dirty="0" err="1"/>
              <a:t>Pensamientos</a:t>
            </a:r>
            <a:endParaRPr lang="en-US" sz="2600" b="1" dirty="0"/>
          </a:p>
          <a:p>
            <a:pPr marL="914400" lvl="2" indent="0">
              <a:buNone/>
            </a:pPr>
            <a:endParaRPr lang="en-US" sz="2600" b="1" dirty="0"/>
          </a:p>
          <a:p>
            <a:pPr lvl="1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CUERPO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Encomienda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SV" sz="3200" dirty="0"/>
              <a:t>“Y los bendijo Dios, y les dijo: Fructificad y multiplicaos; llenad la tierra, y </a:t>
            </a:r>
            <a:r>
              <a:rPr lang="es-SV" sz="3200" b="1" dirty="0"/>
              <a:t>sojuzgadla.”</a:t>
            </a:r>
          </a:p>
          <a:p>
            <a:pPr lvl="2"/>
            <a:r>
              <a:rPr lang="es-SV" sz="2800" dirty="0"/>
              <a:t>Génesis 1:28 </a:t>
            </a:r>
            <a:r>
              <a:rPr lang="es-SV" dirty="0"/>
              <a:t/>
            </a:r>
            <a:br>
              <a:rPr lang="es-SV" dirty="0"/>
            </a:br>
            <a:endParaRPr lang="en-US" dirty="0"/>
          </a:p>
          <a:p>
            <a:endParaRPr lang="en-US" dirty="0"/>
          </a:p>
        </p:txBody>
      </p:sp>
      <p:pic>
        <p:nvPicPr>
          <p:cNvPr id="6" name="Picture 2" descr="http://t3.gstatic.com/images?q=tbn:ANd9GcR2Luw-zsORIheQ4Z6aSi7ig1s19CK4BCfxu0m9NascNL1iTn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7" y="1825625"/>
            <a:ext cx="3247231" cy="3247231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3497"/>
          </a:xfrm>
        </p:spPr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Fracaso</a:t>
            </a:r>
            <a:r>
              <a:rPr lang="en-US" dirty="0"/>
              <a:t> del Hombre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.</a:t>
            </a:r>
          </a:p>
        </p:txBody>
      </p:sp>
      <p:sp>
        <p:nvSpPr>
          <p:cNvPr id="56322" name="AutoShape 2" descr="data:image/jpeg;base64,/9j/4AAQSkZJRgABAQAAAQABAAD/2wBDAAkGBwgHBgkIBwgKCgkLDRYPDQwMDRsUFRAWIB0iIiAdHx8kKDQsJCYxJx8fLT0tMTU3Ojo6Iys/RD84QzQ5Ojf/2wBDAQoKCg0MDRoPDxo3JR8lNzc3Nzc3Nzc3Nzc3Nzc3Nzc3Nzc3Nzc3Nzc3Nzc3Nzc3Nzc3Nzc3Nzc3Nzc3Nzc3Nzf/wAARCACbAH0DASIAAhEBAxEB/8QAHAAAAgMBAQEBAAAAAAAAAAAABgcABAUDAgEI/8QAQBAAAgEDAwIDBgMHAQUJAAAAAQIDAAQRBRIhBjETQVEUImFxgZEHMrEjQlKhwdHh8BU0ksLxFyQzQ2JygqKy/8QAGgEAAgMBAQAAAAAAAAAAAAAAAQIAAwQFBv/EACQRAAIDAAIDAAICAwAAAAAAAAABAgMREiEEMUETUQVxIiMy/9oADAMBAAIRAxEAPwB41KwequqrDpW2hn1JLlxOxSNbeLexYDOO48qFf+1yzk/3bpzXJPTfFGv/ADmoQZFSloPxQvZd/hdONFhGZfabtV3EdhwDjzrJm/FbWskezaHAPLNy8p+wAqaQcNTNI6b8Ute3AnULBU/hgsWJ+7N/St/pTqrWbrqq7TUb+WazEMbRQ+GioC/xCgnG09z50NDg0qleIm3xq2MZGa90QE7VKxesdbHT/Tl5qKrvmRNsKD9+RuFHyyefgDSgs/xG6qghTxLozNznxrdCf/qFpXLBlFsfNSknF+LmvQt+3sbOROMZRkZvsxrUtPxeumI9q0SLH8UV0f0K8fepzQeEhsVKW8X4u6cXCzaRqIBGS8ZjYD7sDWpB+JnTsgzI93Bjv4kB4/4SaPJA4sNKlYem9W6HqckUdpfo0kpwiMjKWP1FbYIIyDR0XMAX8XbS/uNDsn04vviu8yBO5QxuOPrtpJ3zXPIllm3A8hnOf51+kepk3aU5/hZTSf6605Xe3uY4+XyjlR3PcGm4bHQb3gFaW4i1K3kftvCsT6Hg/rVe4g8C4lixjw3Kn6GtBrGVFz4Ug9DtNe9Vsrie9aaKFtsqrJzxgkc9/jmqxsMph7nyoy0rXptLGmXsdqLpJItsiA4b3Djg/I0OJpVwVIcxLkEgl8/pW5pWkS3lhBaF8rHKX3oOCDnK8+eaDfxDJfsdvS/Uthr9kJbMSRsmFkilXDIcdvQ/Qmt2g7o3QmsYEwPDRRwoovJCD3iAAO5pxXm9GF1n0zbdT6ULW5llieJ/Ehkjb8r4I5HYjBPf6YNIbWNFu9CujaXyywsrEqynKyDPdTx9vKm51Z+IttpqSwaNGL66TAZ8/s0yccY/N9OPjSl1HU77VLg3WoX1y8zFvzjsPgBgAfACq5YyyCZlvtaUuGc9su/c8eVd41UALyFJGAPOvLndOZNzScDLsMAjArpGWVimAAP3yeSfhSFh6Q7QVckt5Io5HHnXQgkDxiS65IQeXH8q8FQVyMRjsXPcj/XpViHJ/wB3XPPvSHy4+wqBC/ShLb2NlcLahGRRtkCdvrTQ6emkm09XlOSaVWkmJtNtlWbfJ5jBzjJ8z3psdPx7dNjHwq2Hops9nHrN5Yul9Rlt2CyxRb1JGexB/pSYl1a+nMG+5YrICOAB73Iz+lPDqC39r0LULcuU8W3ddw/dyp5pNx6Hpi7Q91cTY7BGP/LSzk0yQz6ZDzPIYXeZyNxU5Y/6865RTRgRlnHuuQec8ef9aJU0nTlA2abJL6GUZ/8A1VmO3MQxb2EEQ+Y/oKrbH0EIllaSMpbzSIrEthCAR58/emX+Hy6VqMe63kTxIvdaE4DJ9P60JdTRajJolytqUMjADZECCQSM8/KtX8NenJtPn9oyWuJABI/ko/hX0Hr6/bFlfoSb0bqKqqAowBWL1hoz67ok1lDcvbyn3kZSQrEfusB3U1sqdqDecYHJNAfVnWbtczaNoEojuxGC94yhgmc42DzPB5PA+NNJpLsWMXJ9Ck1Rbmzubi0uIJIbhCEkTnI2+nrnH86rW9wskDbJ5EVW58RMnJ+H0pk6Hotpp0ftF5Ibi5bDSXFy+4/dj/k1h9W6TtuWubJFaGb3v2abgMc5wM/Gk5J+jT+OS9gmkgkmYhzKAACxXaB9K7INxxjc6858q07DTfHbxLg+KDgqgG0Ht3FaH+zZWbe0EaRjHG3tnzoNgwGsL4qmQNI542jt2/16VZBUkHI2g4AXsOP5d62tU0VbfTJJnJWaJ/eKL+dTxnGe/NY9sqqpAjBH8TnsSPtUQAr0eJBaWZWHYWH5sn3vvTc0pdllGPhSn6fRyllG83ikDtknb96b1mNtug+FWR9FNn/R7mQPE6H95SKWniRIMDHyC0zTS4aOKK4uhKi/snbkjsM0ePJpCp4Duv8AUHsRW3s1D3bjI3flQepFYh1rXAUPh+Ig/PJsx9qzrG5TWNZvrpnzulOMc7VAAUcfSj1IrebTGlR0RFBHvevHH61nlZjw1wrTWlHTL5L24iivXEG9gPeGBn5/3praRZQ2lsgi2nIHvDzpF3FyyXaxOGRsFlyMHHH35oh0PWL+x/7xp1w+zIE1o/vJ8wPL14x3pq7OvRXZVj6Y1dY08alp8tr40kJccOh8/iPMfCk5q2iajYa4gnwkrxCP2mNdqS7STwP3T7x4zTg0bUDqFsjsAH2jdt7Z+FfdZgsntJHvyixKMksP0+PyqyUdRXXLhIVkMcVzYtDf3RaWGU7SGwzYxV+7mtP9jOILho0WI/tQMlaxYFtPb7hrJ3ltZjlGlJDqPpj+dXY4I2hmtomypidRk5ycHFZzoSazSaBbr4EcpVQB+Y5HArbvQsdr44iDwFdrEHPHkay9DuNOWyBVV2XMCljjaCR3z6HtRPaizi0zZbRoIduduMA/CkSf7Ef9ArfyxXmmyLDIN20jnvx+tBIVUZg8hdgSR8OPjRLHNHBKypHttlJdvH/NnBHA/TzodY5lLIoiB7FgAxH15+1W17nZVPN6DPpRRJJZ4iMfuDIJJ+vNNuEYjUfClf0Yha5t8v4mEX3sk+XxppKMAVoXoyy9kNK3rpZI4tXjhJWSVWRSO+Sf8006VXWcUtx1k0AfCIFYKewyvc/UUJPFoa48pYCfS8FjYKRe28SxzRhXTaOWHrRXp89i1pKghh9mL7+WAXtXqDQ0uCwulBKj3iBmqqPaaUklpd3yoinKwsxLMvoB5+nas2cmbk0l2YXWr2Y1HSxZwrGq2820KPLKcfetfpPSormUR+PGzEgMN32GKEupk1HUtVi1C1iLQwDYsO4Asvme/wAf5VSW+S4MkTqVfJG11wf9Dmr3XOrHJGbnC3VFn6QsbNbK28OEDdt4z2zS06nPUFrqZvNbPiwIrbPZsmJB34HcH5/etL8LJrqHSYreV5G3EufEYkqD2HPlgDijDqW5stO0e61HUFLQ28ZchRlmI7AfEnima0pT4iJ0u4kvXnnhzCkrlhGTnAJyP1ojsAtirTO27YCSSeBQrpWrx397LeTL4U0jbmiA4XJ7DyIHb6VX6l1e5uHaztGEVuMeI/7zHvgegoRolKeGh3RjXoTdN3d5cXqx2UKSTSFjsce6ueSfhTT07RYkRZL12nm7nuqKfgv98mgP8HNNMGjyahO7yT3sjIpb91EO0D6nJz6Y9KaCAqlX3KLl6M6slnsqXujabfW8tvdWkbxyj3vI5HYg+R570mep9Fi6e1uS0Z5JlAVo3YhSyEdzx3znt6U9FNCHWdiuvWMns2Bd2pfwSMZfyK5+Pf5gVRLEh69bKPQKbpI22hfcHHpwKZIoC6Aj7E5JCjmj0U5W/ZKAerbXPVKyLgM8CkbuASCR3+tH1Y2r6dHeX0ckpYBE90qcEEH/ADSzjyWD1y4y1mBaRyEhDMY5FY+JiPII+ZpfdXPZy9TzJCkRmtwFkdR7wyBgE/UnH96Y+o6POpmuIGg3KpAlZm3IB/6QOflQromj2l7fXl1qULzR7jAplG0se5f4HJIHpzT+Plcuc/SHuf5Fxh9B6J8R9uwziqOp6V7bNBLCIzK0ipIOxKZ5PzAOa0r1bWO+uIdPuDcQKCFk245z2z549a42t14F1v2htoB2njNdi2Ktrz9nLjtc/wChr9GWQgtPExjPal9+L/VD3Gsx6LbOfZrNPEn29pJW4Uf/ABAP1b4Uc9G9XaNqsfsUE/g3qcG2mwrn/wBvkw7dv5UIfiX0FMbg6xoaNInLXFqOTnOdyevc5X7elcqNf+XGfRs5fULOCdoJ0m2glTyPWuaQz312kFuviXE74Rc4yx5/zXkksQiqWZmChR3JJwB9+KZWgaBbaDFFHdIj6k6lpH/MRxkqD5ADj44rRdbGpb9JVXK158RtdOQXOl6Jp9hBOonhQCaVRkAnltueO5xRlp8s0uVlk3gDklRnP0oetLG6lcCGJgvfcRgD60UWVqbeEIW3MfzN61zoynOXJ9I02KEI4vZY7dqT/SuuXllcXOm6oSJY5GVWPdW81P1zg04QuKVf4haMLXqi0vYIiI75g8zgceIgC8/Ndv2NaYRhNOMiiM3B6gu6EjxEWoxoZ6KTbZbvWiaqwErH16+isWhkmLKp3cgZ9OK2KHes4hJZQMwBCzDgrnyP9qWTaWoeCTkkyhdaq1xC6wuqbiQrY5C/esyWKKW1OnoxQSqQ5B5Cnv8AU/3NcY7WSGzuL64nW3ghQuTIMBQBk5+FZ/R8817ae23MiyPPI7K6ggFNxCYB8toFUSdnHWakq08R81Pp5bGyaW0JKxrkqx7r5/yoNVs3GMEFgW59OMUx+sLnwOn7hVxvlXwxnzz3/lmlxFHm4woAHhhVB7DNdb+PlOUHKT1HO8uMVJJI86Po5v8AqFLhlzDCyuR5M4OVH3AJpt9SdXQdMaDHLegTX86kW1sTgufMn0UcZPyA5NYfTNpFbWzzReDPMi5SIzKu9vmTxQB1qmsz6qLvVrafxGyd2zKKoxhQRkAD50GldNtvpCp8IpGbZ6i03U9pqGosrO94skjKmF3FuMDyAOPtR5pUktzcM+oWjR+LI5jkR8+IN2MkeX9qEum9FF063d4AkBytuH43SDs3yHl8flR1aXjRJGrKA4HzzWPzLYqaz4b/ABISUXv0MtOuSIRGrgMgxgeXx7dq0op2I/ODxnkYzQTHfb3DrJsK9iDVy51m4jSIxXtuX2gzKEy0bY8+ePXBpI3RktYZ1ZL+wrnujBGzyGJVXkszYAFAvU13eax4MrKsFlA4ZYPzM7nI3E44wCeB/wBPct2LkpJcztLjkAnA/wCEcVWvrkSokanILjNIr9klEkqEotsN+lE26ch9a3KzNATZp0XyrTq4ykqveBDES6BwD2IzVis3qGSSDR7uWE4dEyD6c1G8ClrB3qm5juLKSwRwpkOJVUZ930z9qz9KiSKJEjUKqDAA8gKyVnLMSeSfPNX7CZ5JhHERx3PpWWV3Po3Rq4oyetbkyTwWvkgLt8+w/rQyyhecdx+lXr3xJ765knkLv4rjcfQEgD7Cq00ZCj7V6HxYKFKSONfNysbMTWLRblEjWNWd5FC5XPJOP60yp72x0Tpe2jnCIzbLSzjx3PbOPgOT/mgu1lhtruOa5BKJz7oyR8a7dZW8vUEVtq2h3UeoWFpFseCDIlticHLR/m5I7/AcedU+VHZJfB6niDD2aL2BERQQo2427gc+WKwdc1Oy0pVWaYeIRlIUU7j8h6fOufRvUq3q+y3JAuEAIJ7OPUf2ol1vQrTX7Eo6qs6jMUoHKn+3wriOv/Zlh11ZsNgA0HVFtLY3DSmeC5XiGJod4kyPUHA+uPLvVVep43u2laykjErbpX3ljknk4+ucVnzWr208lvcx7JomKOvoRUjiBOAB9q6K8KvOvpjd9mpv4Mey003UCTw30EkbDIYZHGM57VxZHj1YWrJ7qqriTnD5yMD7Vk9F6qLWY6ddHCvloWPb4rn18/8ApRXckS6lbJ3K5JOPj/isH4vx28WjTOzlVof6Wu2yjHwq5XG0XbboPhXatBiJVDXl36LfrjJMD4+xq/XK5TxbeWP+JCv3FB+gp4xA9UXV3BbosEzRCQnJT3TjHr3or6YC2OgwSSnaqwBizefGSf1oM1mS3m1m3hvnZbRHVJmDYIUkbufLg05NWtRqHTl7Y2iLvktXjjUjjlcAUyoXCKLXdlkmKTxmlcyEfnYsfqc10L7kYGq0RIJVlYEEggjkH412EchwVjkIPHCmu0uMVmnMet6V5QHBUDJPAHrXi+1WXprRjpWmSbZ7pibmdTgrkcgY88cZ8h8a7i1v45vEt7dywOVyB/WvOsdM6jqNst1a2RjmQ7mgV9/ifEfw/InHyqi1xb7fRZBNekCKs8EiPC7RuhBVkOCMUyeiOrPbj7LebUu0GTg4Eg9R/UeVAN5pWpW5/a2FyPXERP6V76dsbi66k02FRLAzTcyNGRsABLd/gCPrWS+qNi36aKrHW8+DL6w6abWtt9pCb75QFkiUgeKPLvxkfzHyFAJR0Yo6FJFJDKwwVPoadGjT2ljG8k0hEOCfaZBtGMenl86VXVOoW19rM1xZszK3BLJtzjgHHlxjv/gHxLJNcJD3KO6jORvJzkA5HwNHXSLz3U1s9yxdsDDHzH/XNLyR+zDuKZnQpS5Nk0ZyqwIORyDjn+eafyorEyuMn2hpRDEaj4V7r4v5R8q+1iGJXwjg19qVCATqnQWmXdw8iWUA3nLZXOT9flVuPpeTH7S6mPGP/EPb0orqUW2+ifdBhOkbYHLVZj6Ysk7rmt6pU1kMpNAsl/8ALH2qxFpltH+WMfartSgQy7jQ7OY7mjGfgKpy9LWb9logqVCArcdIQSxmNjujPdG5B+lZM34dWTZIt4h8QoH6UwKlFNr0R9+xXT/hrbkHbGw+Tmt3pXpt9JeNMfs4xtXJyaNMVMUXOTWNkwg7VKlSlIf/2Q=="/>
          <p:cNvSpPr>
            <a:spLocks noChangeAspect="1" noChangeArrowheads="1"/>
          </p:cNvSpPr>
          <p:nvPr/>
        </p:nvSpPr>
        <p:spPr bwMode="auto">
          <a:xfrm>
            <a:off x="63500" y="-576263"/>
            <a:ext cx="95250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6326" name="Picture 6" descr="http://t2.gstatic.com/images?q=tbn:ANd9GcRT0e_MT0KjyZnnz-gZWrbcf5LsczBkr5oDlzGpYGT9GXjNtGjI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143848" cy="208279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6328" name="Picture 8" descr="http://t2.gstatic.com/images?q=tbn:ANd9GcT_MRASYXDcx1LoYYG9NA0l0nhbmiL5n35LREgWOO4z69E7mGi_8B3Hyu8Q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28" y="1600201"/>
            <a:ext cx="3198452" cy="21431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6334" name="Picture 14" descr="http://t1.gstatic.com/images?q=tbn:ANd9GcRqkb-j7DEKqvIFxxb725CY4Y4U1B3HUMFvHmQYmSYGqJopJput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6772" y="4558560"/>
            <a:ext cx="2023778" cy="214520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050" name="AutoShape 2" descr="data:image/jpeg;base64,/9j/4AAQSkZJRgABAQAAAQABAAD/2wCEAAkGBhMSERUUExQWFRUWGRcaGRgXGBwcGxwYGBgVFxwYFxgcHSYeHB0kHBUUHy8gIycpLCwsFR4xNTAqNSYrLCkBCQoKDgwOGg8PGi8kHyQsLCksKSwsLCwsLCwpLCwsLCksLCwsLCwsLCwsLCwsKSwsLCwpLCksLCwpLCwsKSwsLP/AABEIALQBEAMBIgACEQEDEQH/xAAbAAADAAMBAQAAAAAAAAAAAAAEBQYAAgMHAf/EAEQQAAECBAQEBAQCBwUIAwEAAAECEQADEiEEBTFBIlFhcQYTMoGRobHBQtEUIzNSYuHwB3KC0vEVJEODkpOislRjwjT/xAAaAQACAwEBAAAAAAAAAAAAAAADBAECBQAG/8QALREAAgICAgICAQIEBwAAAAAAAAECEQMhEjEEQSJRExRhMoGR8AUjQnGhwfH/2gAMAwEAAhEDEQA/AM8LYifPmLkz1OA4SoFieTkNrHbKMsmSppTMKpbaJSUpSbhiAlHIFJudTeF+H8VJkTxUhdg9mep2UkuRcKt847nxZMVNE1cvy5ShuStiD+MkCk32tAHGX0MxlFVZXY7CCdicMSpKVSwCVakmvhA6JD3/AIor0DqfiY8nk5vNKlqKQLOC721DEWLsdI9HyTNBPkImghlDnvuIJCgOTYzBtqfiYCx0ss4f4wWNP6+D6P0jFpcRd7Akdi8cpJ1L+/2hcrPSL2LbOdecO84wrF0uCHva3ZxEgfNSvhKf8VIHwEQls5jc5241Se0wGFeOxhN6ljsr8lRwnzVbkH+6lvmavrAc+X0Hx/lB1HWhdyAMXOmXaZM/61fZUfMIubRV5kw9PMXzb96O8xNjr8Xg/KsCVSXHIn4LIgy6F5ypC1BKhdc4HpNVH1eSzFenETk91rb/ANofYfJi1zrfSDZGSkngWDzbbpFWUWR+iIxOS4rRM9av+asfeFs3B41N6p7blM1Z/wD39o9XGRAjUv1aJzNFqkrKFD3D6c4ikXjll0QX6diUn9tP95syO681nnSfPH/OmfmIqKgbKKr80gtAmMyhExjLWgEkp5XYH7weEk1RZzd2xHJzfEA//wBE/wD70z/NBkvOsR/8if8A96Z/mjMd4fmISFKFuYIgSXyikoqL0EU+XTGmHzXEE/t5/wD3pv8AmigwWJmpFSp063ObMOvcwtyPLCvQExTysnSoAALH4SpJSGIu7KIBpZyByaAznWkFxwXbB5fiOYnSYst+8x+pg5GZqXKrUv11uAGvSQ5HwgfMfDQll0zXSCHC0upRUfwtbi1AGjwTPyOhBTUElwBqUirS7bHWEskXJDalHqgjD45QlygFO6SVEnhJJCb9EgD2hFOwM6aorQoAMwqmUuASA3EOJiVHqTGpmSlzPLUpKFpLXJYKSqzO/rpIsdekcs1wYQhihBJulixZ3Umm7F2v9oDCLiW0xnhMSZSQPKuFDWbVcBgr1mzkloe5ZmhSAlYIZy53cgczyiDw+SSSgrEwTKtEtSQXvcH1J62MfMrx6ZM0hYpapKVUg0lXpUsHnz0i8sal7oqpUM/G2YDzUpQSySpWrgglLX3hv4Px4ILkuS5eEWagzJQZKCU3dOpG57ncR8ybFmWQoGDXooW3jDH/AO7hCf8AiEP/AHQ7gdSafhC7LfD6VSE+ZdRAU/Im9vjGy8QifSSGpB1/ib8jDnCMJQBIAYXJA2ER6HPGSpsk81yOWzgE9zETm+FDFhppHoGa5nKCV3GtiLvZ4hZ89CyQkv2+8L3semo8aNv7QFoTjwJcx3d6T7OC17BoXZlPkiQv9atSmalRJ7MNA3OKjxj4WSJqEpe4sd1EamPPMxylYUp3saS407w6jEv6DPC+OXNWJK5hEo+smxpsyQeZZgdo9m8I4cKw06UEhAJWEj92p6b+148ryTwyoIeWCDWl3GwDn4ax6x4SBTMmDaIatkroV4fOFy10LKpa3IcfvCxQsekkG4LXBEOcv8WuQmYAeRFjaxsbK7gjtH3xdkPmoM2WONIBIGqgNx1GnaI6q/QsR/Co6kQq+WNjMeM10X2ZTUrQSIg8yQXs3sWPvaHeBzM00LZKjoQbK6g8+fRoAxB4iXd9vuIZg7E8q46EiXA6Ppb4xxmzIJx7AbawrVOhuAnLZtMmfGKvwfNpSHS5IUAOfE94jwpyO8WmRz0gUmx7xXNPijoYvyNRHowKpqruAmzhOvaDZGTCXwlQbV4Pwagwsxb+n6xym4UzVkGydgNS28Y2XyW3dmpi8eEVVAK5CnAIs5vYAAXcuYQ4lSsVORLSlIQCTUr1EJ3p5RQZzkBmgAnS3EW7m2pYQvRhlSaMQEAIALWZTDQmAPzpt/FjEPFwterFHiPKllVcylNwGQC1J5Dn7wrzPwpMZflpcBQIBsaShgQPaKnN0zZ0xJMolIApCV0pUCBS99RHFEwyCgTEKQDY8T0s7XVqC5tDHj+XL48fXYPJ4sWrl/I83GIUwSXDVJL8mNoGwMpwrRwl2j0jNcmSuYshSUpN0hmdRDXJHyiEzLLFYaamkulQs/PlGpj8iM24+0Iy8dxUZemUuVSgJR4ikkajbqI6yp6FUgVgpTbiFLKBBJBe6vjE4vHq8khOpA3+kc8lQ4/WBRJueLQDaKNbLdIssSQmQryyyqbM5IIsD0IbWF4zLzZktSy4ShIBuHmKcKfYl2v1gJc9SqJYJAUqmsfukE/y9o+ZWtSJolqZVNk6MAS/CDzMdX0RT9nbxRJShaFBJZSAL3vZO5BLAs/SGuU4qSrChMwc0hk/iGi7Xt8w43hN4jWhRKAKSgaaColyPdvlGvhPFhKSuWWXUAtJDsDZMxPQ3B6tFZRaRaLvoUz1zJE3Rn0IuFdQQd+Vm02h2mSjHJZj+kD8Q5aULG6fn1jr4vwKShM5UoBUyniSSAlSQXdDalIqfnCLIMSuQuyilzxEa3D09TeBt+0XCcrmKlKpWC4PFe7n7QUlYqJTYPpGudYJQV5yFVINlc0nr0O0dMFh6jF1opIb5eCUTWeoJcXtyIPsYa57kKp0oBK1IZIApDl2HO0BYDBB2VZJsS+nX4t8YpySEHQkbbPygbdmh4rXE8+8UZKZOGkyy9RUalWvYW7Qjl5cEBwS3JWxiw8cyphlISVINJffRk69bxJu6E3Ft4FJVocdPbPVp0pM0hwCU3BbmBCXNfDSHUqn1M9hqCC/yh3lquZ1jrmJeof1pD1WYVi3DZMJYUKWdR5aWvBOXICJptsI6zsXwC+rfSAJeJ437QaOKwTyD/8ASPl9rt9veITxRhPLnuPTMNQ7/iB61cXYmKJWN6wsz1pqKSdiodCGI+h+MXn4/JFIZ6YjlYokGWQHBqSTtzHY7RrPW25uW1Gp3jTD7VPben4iNpiB79Y7HgojLltifNZjDbWFKp+sMPEEwBKb6mJ5c+CzjxlQOHyjY3wygpQHOLLI8CCoEqZ7C22/xjz/AC7GATEuY9Bw0oqQlSS7EPfaMzzMlUjS8PFyt+y8wmISA2zQZIxgawMSScS5YEm0cZOeeWpKilZJ4aRu5pa+hu79Iy3+Nq12N/jyNvktF4JiS0aYrCJUliHHK1+kee5h4/mpMxIlJQC6UKe4PpdXUEHSG3hXP5MnDJrP6wvWXJqVzubQP9NObp++gLajuxpNQl0lQCSBYEsz6C8I8w8TSVHyFftJbmgjdIJuRYd4qvORiZAJBAXf2f8AlHkHiqYrD4rETVVBRKUoTt5bWWVM5uNBvEYsShl4t/8AoZzcoWu0VGXY3zEymsSlyLliSdO0cMyyz9JV5SgkBIMwqJ4iU6MOu8SWRSlzJwUFlAGoJsRy+8WOEkSxNCySFKFLquG7nSNWeGk3H+olHL1F/wBCRwuSmdN8tBAs4XdugL8oNzDJDhirzASLVBN7HeLE4etDyyLWSbHvawhR4mklSZafMBWUl6lUpAf8QI1JbR4FlWTG1K7j/MYxTx5bjVP6JPE5ilZQuWgoKNb/AAV8GjpLztPmAod7VWGu7fX3if8AE+LVKXQOElIdi4IPI7xv4dqWaUi5a0MwkoroBOEpP/oZZziCpQJdjUW79IIyaaUFK0gWdJB3HIjlv7RxzPC0FJIV6lBTi1uRgjLwkabmGrU4fuArhIsqfOlUm1gx0ZWzDlziPk4UoWpKgzEg9/3ooMDilhh1H+kZmmGK1iZSeIJe3uIXcbCKTO+UzAQUqLjd9xyMGZXhEIUU/DsdBCjCYdjDGVO8xawzKlUX6LFTfL5RSUNUS9lJ+gBnEaKQoyylNlBwOhOkfJU40jm0CScyPnhFnCVqV2DN9YDHGy+KfCaFHibK0iUxXNLMCatxpZoiQilFLkmp3OrMY9E8TYoKAHT6xBYiUVrKQ7Cyj+UTwcno1J5FxtnoeWZmk6F2hrjZwKrHUR51KnqTpaCpeaLFnePTz/wyn8GeMh/iWvkinE7hT2gZCmXcxK5hnS00sbaQSvMllQa9uYhbLiyY9BlmjMf4icNU/wBdoX4qcpw7j+uka4XFBSOIFLFi0HlAYV6X4uW0D/USSopSsVBFnJLRznYEpTUDV+UPcjw0qkhRSpiXe4hz/shB0FuVgIFi8mSfKwmWKXx9nkfiRTIRfc/R4mVqMeieNfDI4DKJKCTcg8JOgJ5RMZ34Ln4aUJiilaDqpB0fRxB804ylyj0TglUUmJcNLqN9Iu/C2YigoUQ3U3voRHnillJv8OcNMozLy7agvflGP5uNzjo2/ByKEtnrOXYhFB4h3f6QqzbGoQolSgpwCLMSWazWhBl2acGrvow3gLGYwnhXqH/1jNxeP/mcmx7NmrG1E4ZxjlLvLJBSocI269YeykqMqzOLuXJJ9oncHikoZWrHb6xQYHxFYMdVBzawjagoowczl9WX3h3MV+QiXUy0DU3Soas0Tvivwti5tITMQuUKlipIJS7kpYXKQdO8E5fjkhNlJBN2JvbVoT+L/FE5EqYhCgmWWBUDxMdQSefSMvPg+fPG937NHx8rrjNE34fzsygVTAniekkAjVujaQ0RnAK0kl0k8gx6NHn8vGJAdSagSWcnV9YaYNBmqCmUmWBew9kpPWNPEqb+xTNv3pdHpOXyZhWKQCg6h/T1ipzuRLFPDWpLqCVXBpDuQ122iN8P5ogKBJUmlg77b2Ni2nvFJjM3KlSpy1FkEE0s5QagdLcj7QtO3Nwl1sLClFTj2eY4nLkYlaVFQO6lK4QkEk6e+gigwnh+XhkidhyqYXBuPmDyiQz2fViJi0EhBWaam0e3SCstzeYgtVrcXgawym+SevobeeMYqLW/spseUrD0kAuQDzO45R0yzAuzNGkjEJXZy+9j8Id4SbLlsFqSn+8pocguHQlOXPs0l4UpIqgrL01SUksQUi9+0aLxWHKnM5Df3hbqIRy/FOHkYSSpZWokrSEoN2SpTEv6bNY6xxVIoV4dQemhQ+Y9oTyMSU5gtAZ14eWpmtwTFgm+7KPwjjmfjWXLly1S0TZlTmzCgDWo3fpaFc7Pq8yw08VeV5SkLNOgUV2IBc3bYR38ji4xM5QDUv0EccBIIm1UtYi+t2+VoWTPEUg6KWb/ALpF+fSNx4gkpJImP/hVEo4ZYpUtUwIdwAbB9W9IeF2KwL0oSAHDhtE/zgXDYxE6aACtgxcJLvDHNsQEJVSDUoED31PeDYYplsmTSTZOiNoxMstofhGy5ZAePWSyw9s8coS+gHNUnyyRteF/+1AtA3I+PtD4ynFxqNOYicx2VoQ5lkgv+XyvGZ5koTVxaNDxotakhzg88RSCo0ne8M5PimVMDBwNHKTTETKy1TgrCik6ONfbaK/KGSwCQLWGo7NzjEbH3BR32HIyspV5iVqWwckO1/3Yoq58oP5QmIYF3IULDnaPuSYZBdrAj0vbraGU9KkkEFqXGtmO1O77xjKeVZab9+jaksEsN1uvYBiEmdLKUSylYAsocJ/hJBhRhs3lzQvDzRQqkpImJYA9ztyaH8vHkMCCXtu3SF+f5XKxMsrKVCaj8YFxSXLjQ2c+0a66PP2lJpni3iTAmROXKUUqKTqNGNw0AJSSgtYBTdngrPpypuIWsqKqjZVJDgWBZuQ9o0lyv92mN++l/YPHOmqNOLqmxxlaVI9S6gNCNC8G4xlkEhzEjhpsxAh7keIVMWlJYOWBJYPtGfkio/I08UnNcQmVlqlqYDdh35RyxkoyuFSGV1i0zDK5mFw61BCgQkETUMpKCC5SsahR2tuI8/nY2fil1rKl7BRDBt/cRTHm5u1/CTLFBQ/cJl+J1SwfxHbRvgIVZtny5rVWHIad43xmF2hfNkHQdoerQg0l0fcPhhMWEkik/KKCTjEpdBchNg2lon5eHXLAmEcLs7bjbvBMnGOpuZ5QbG0lSA5YNu2UuVylTmvSxDnpyi+wspEtKQalqUWSh+YYg8rPHmeCxK5KAKRqS5O+0F4POyqclZWaEepT6np0imeTS+PdHYYOUqk9WF/2hYPDSJoly7lLFXR70vv/ADiblYsKUBsORL+0dM7xiZ04qI9RcsrWBpWGAPCPjFMMZxxpS7GMs4ym62PsLlCFH1TUnlV/mh7I8GhQ/bTB3SlXycfWJjL8WU733v8AmYrstzVwmC79A7SJ3OMNMw2JRINSkrsmZRq/JAUXHu8I/EGPnYeeZSwkKQ1VKneoA6nQs0epTTInlBnJSoy1BaTyUNDqIWeMPDaMeULSulaSEqIpvLUeIkbqHUxGzrRB43HBeGKw4cNZ7KO0J5GZq82WsuVJKUqubgFtddOUWHhXwPKXiZ0qeuYUYeYB5RDeYkhVKlEHhdtoV+NvB/6FNTMlEqkqJKSdUH9xXPpEps7RRVkTVJKQ6nMsdS5Sl3cguAYM8KYpM6WsTZQROlqKVopIAGga/PWBvDlOM/RZyyDMkKIU+4pUoJ7vcdossTPTuxNn/pn+MTGDbIlOkBzJyUjhFPaFkyYVHU/ODMViE7QClV42PFx0jMz5BzOC0/8ACUmz8SkD5VPCbEYgnjoCQ1tWJOhAd+Y94bSsFLZ1YKYrepAVMHdzSfiIV42ahaqZcmlLCxUJa3KRUKS5/wClJDteEcnk2i0PHo4y8UFasRZuJmLgF+t9P4YHmNM0B2va+ji/Jrw2xeEKyUFEmWRLAZU6yQQUORSFKmMoWcwqxR9QdJJFqblgUl7gH8TaXqMISy2ORx0cFKmAAFOnJnFOpId+Te8HJxbMFKUKruKRbpctHSRlqlyxVNLlmFKrsHLkEgM1gC7C8c8XKSziYsga0gC3vfVmgfOy3BBic68tmStQe9/uBeKHCZzU5CUt1P8AR+UQpmsfQtXIrUovpsA0McvxCgqzB9gGI7v8ovFgcuPRaysbU4tYtbn8I6fpFKzUQKma/IMW+MIMbPUElaBUwBUAvUb6aNAmIz1xL4VWHrNwH6biDNiX436KbN8kk4iUELAKUqSpIFmY3uA7HcR5/wCI8hlJmTpYQJCEqSpKEgkqqTqm/p7tFMrHTjJKgtiCL0quD9IX43FFS2e4YqKkuTZm7QvlXKknsf8ADm8bcpbVPX7kFiPDEyWgKAKkH8Qux5GKvwfk8yQDMUgpmLBIBACghLblwgq7Ew1VnapSVLmSwtKFB0D0FJ1IVsoco5JylWOISoTES1FRSsWmUniTwm40Z1ajSMzzp/6fXt/2zb8BfFzn39GZpmk3HTZWElBPlHimKT6kpTqJoFkszC9zB+a5SEyUSpYZKbDax37wdlmXS8FKVKkusFXEVMVE29TBrRtLWTMU+v8ApC3iwWXLGMdRX/P7hs+X8OGUmSivBZUkqd+jmFMzwiqljbiEeo6JsNWgTGyaqW57aWBd49dDGjx0vKnfZ4vmcgy0UEFnd9RycA72jviMvXJoUoMVBwNWfQPz3PeKbxTkJZ0pqYvc3aBpU9K5AlKtSXANy51IOsKTxSjK4Gpi8iE4fJbJbNMQfKpq4idOnN4GkYo+WEO1viIbZpg5RFBDKGqg7coVT8OHTWXA4XFjYG5ikoyW0FhOEtM5S8UQeGydgbn4xqMasLfblAa5ZJ36X/KOiMOesWU7R3BWN5OK6AGH2XZiUHR4kJAIPYPDrJSVmo3pNxp2gmO5PQObUVbLSTjriwbk0OZS7RJfpDd4o8nNUt1Pc2hyOJcqYpLJSTGEtYCnADkByAASzsCdSzxmMQiahSJiQpKgxB+3I9Y+qlpSHJb3jUBKg4LxCxxs78joSZP4dl4WYpUta6VfhLEAgEAiwOhOsNJq3j7MUBA8ydyh2GBLYtPM3o5rRzgQ66x1mrgaovDmPitCkr9lDjMemUZcuWLpIqQuWpZUCk8VeynbhEamf5z/AKuWSxcLlISTZ/Sqp9nBPtHTH4EKSgNM1PEEKNVkgktdnNlaONY4nL1ISXBEwsoF0uFcRBuqo3N3HKPGOR6JROOaSULMpHFQq5IID1MEmn0j1OWEcZ1KRT+qUCXehEpVQ0T5iElJL1apGoqMGysQlM8Jmy2AClAH0gBSVm5sUJC9LAAOTdoIzLxlKxQXIw5lkBBJmKqKQQWpkpRSpSt6wUpA3McWoGwE/DJYzkTFFiCp6k+kkuhKmBYlR7w4xGEkYmUkAFIYsUopI0SpjSxF0u4/FrErOKwhKiGNC1Okul/LpVSdwhiRzjliMznSpYCVFKqiamBUPMQCRUX1dJYANS0Smc0b55gUSpgSAtbpCnWttVKSRwJAIBSd4ElTFBQYIQBoUoullAEl3LlxAeJxi1qqUpSiGAKi9nJb5v7x2kAqXMS+iJh/8UltecWToo0dsDilKrK1FTn8RcdA3pt2hxLxSCiilIIZmb4CJiTNYNp9u0NpM5AACjw2u2gi92gLiuWxzPXWoSxNoSlh1Kjdg3eOMzK5s4TEJmigAhS0qBJUKeADbUOYlMUVJqmIUzqLHsbdu4it/s04pU0G7zVktuyJJ+0WxpA88XFWn/shfmHhWYhEqXKKilQrU5FNTqSPV0aC8uxqsKqbMmG1hWCVcIVdj2sO8WuLycEJYKZIId+ZLP8AGJfxjh0BCkJsliW2DlLDTVwfjFM3jwyLaOweZkg0mzadn2FWoALLUuAx1Ud/hGmHxZUtRGj2bVogMGKTZN/sfeLPJJ3ATwuLC1/hAvF8SOGVoa8zy5ZMdNaKRc5kpI2MaqxKaQ3M/PeAsXjGlhrb+0Dy5wIf3jchI8/KNnHMV1EjfS+4jzPxBJUlRHXnHpsxIKio62v3ER/ibLgyiCCQQ3MjnA8itDfjyUZURi8znMxWpj0EcFzlGyiT3hqMEVXb/SOycrdL8oTNNSinpC3D4Z2hgnAhrt7wRg8MfyjTDZeuYrdnILi0BloMtnE4FuUdsFgJgLpLa35w4GV8LAENz1jaSSnhIg2GaTA54v0cMNhykpqc8/eKnDLADJU7D5QrwkgLLCKDAS5STZSat3a0OS8jgtCSxOb2BY6RNmFISHABJ0jWTInI9QIccx823h+Utdj0vtA+ZzB5ZVSSEi5e4DgOPjCC8l8hz8S40KVqMaqUwcxzWCGN2Oh5jnAuJWGILs12cxpfqfiJfp9nFOYknQNyaDEgKZt9hCNKw7M0NcumNSdxBMWZ3ZXJiVHoGGlMhLKCgxIVzBJIvyuw3td4443CoIqVYoDun1AAFwzcQLu3QQJIn08KZZQLsHZizVU3ILqBtw2jjNzBS1GklSKkp2vUop4m2cP2ePNxjb0bDdIR+IsCZsyU0wLloKlqSxbWUpBUHfRCqgBwpci5snw2Yy0z5qPKU6jstphKEqBCpiaWSqkkm2oJizwk0AAm27sCAHJJY97RzzL+zKXPPmhRlzC9QSAy7Wcl2W2wDKgziU50BYkMj1ODLnMHempB4SokVJFTaAkiB8zwFctKnoQyVcQuSXBJHqvwMw0hhjsIkh0s5CUkDmEM5BdVwAxPKEc2SEj6/RiHAbSKrokCWi/8iP5x8JIJZSkvayjpazA9IyYtLgO1tBVY35qPTRoxarh20GgPIRNkUfRILmqx9vptBMuQo7OD1+scJIA6Hmxg5U402I68IiyVg23HoCzhATLCAdFPfsIpv7N5TS1aftJnvwS3iUzRdRdhpqecU/8AZ6k+WQ//ABJnLQol77Q1BbE8zfBs9CmrZyXa76baR5v4onO7qsS292v94u8WrhNxy/1iBz5nUwJpDhnsdHPSCuOtCOObciYwYdae3M7XipwOIU6Upa7E6uQASSO2+kTqFhK+J7gMzi56/aGGGxSkKqcgJ1BJ1AuCN4haGslspcVNSqWkFQNvdvpCnDT2NJDG+v8AKOGKx5Kg1IS7s+jXpV32gTD40qWs2Bd7H5RfkgUYaKlQdm1sTyboefSFubYcu4G28GSsQVIBBuNn+0csRN4bnvbbnBHsGiWTKAKhS30jaXhKh94JmIeb7BoOk4Xs47wvJDkX0J8PhWLN8oPRlmqgAk8ufXvDTB4calnhgmQlQcQNYlJbHY5GuidlYSs3Jc7HoCT9ICm4IP058jD9TA2AqB3FmAI+8Ll4JU0k1JSAbMIWtJL7GpJ3foWyl0MEu97/AJQXh8My5RW9KlpSQN6tjDLD5ehAL3JGpg7BgVoAKbHR+hLiOc29FKSGp59WgLPnGFmMC6mA+IJ+QMN5WHHK0L86S5SOUDjDi7ZLZNZbmVSEo0IJBvdto6qWDOQgC1Mx/wDEwvAOY4EhbosVGwdnI6/aOOWYk+cSp3Zr/wB4QzDJqgbj7OWFytVSkE0rF2I1TuReC8PhCmZSTpcQRmGLBxEphxJ17HaDCApbhn05w3jkL5EPpqyiSpYCjSgsDYkJQo09WZomJU2lDAklCkAs5cgIS/aot/jEOMwxs0JYqlgGh1IQsFiqopAUWZgOLXprCaShRqQwJWlCkdVgcSQX9RCUKAOqkRm40xiQYJygHQyhwgPo7pZ92dKR2WYrciz3za3sQVEjkplL+ICb9TEemYkpWQ4BUVNpwqCiU9GqUn2gPK86OGxcwKWAmYKwsuR5lApJIFq1JIPK8F6BNWWueZYgKqUlCQq9QBSatSx01BPWJfF5eXJIJQ5dQKVcnIYguAR2ilzPN8MEpRSkrWp0S7JpqsVVMWbjBYmpizRwTJKVBSFaAvRYPYOGDkN2POAy+LCQdkhiJKbUOWs+iSHBBF9xeBp0slYSA5ISwcfu9YqMbl8kCormDS7hWxBFJAVtbitptAH+x6g0xYTsWF2pcepdmTxa7GIuywmwzDXdgCC4vexSDfprB6w3oU7bhhprSCHLb2iik+G1Olaj5gu5/fRSQl2IA1L3U7u9o4zstTLRx0ocudFcI9IrULsNwzfxRaLAzVkbmASb78wod9PeKj+zqewXo1arN/8AUiE2Pw8pS3SSoHep730On0h14Jk2U261MP8AlJ/KHIdimX+Eq5pUlBTWVqJd1MFU1WT2G0IM6BKg7NcEN73bUONIfTXZQe4tcOzfhhVmWFCgmwJcuGOujnkLwwuhD2REjB1Ek0kh2ABYX0A2AjbEppcVFQudxfaKCVgwkKISK7WFgDuH3sx94np8skmzjbhOrn5RVoPGVg0ydwJYA1A6FjbVMcsPN4qTeCKSHSUm2jnQlibRhkMq4HPR/pFaDKSodZeogXu41jT9JBUytegjJagEJKSWIc2Zi5FLHs/vA01P6yzNvo7e5goFJN2cpgBVqziGUuY476xqJoAJIuS40+fSOkqYwJIHtC8226Gsa6YXKLJ9o5YfELAcXjMVigpgAwaPuHS2o/r4xaMrdLoaqlbJrP8AEFM3k6dBcAndtnDj3hhkGNBQxYMdt7BvvE9mc1XmrKwQSSzjbZoJynEN1AP9e8KZH20hrBB5HxsrvM7x3wC3mB2tdy1h1eBUzHAN9N4T+IlEBDEsSX79YGqbKtV2eiDQHVPT6wjz1iQTrtEpk/i+dIZL+YhvQo6f3D+HteG8zxQnFEASyki9yCG0+8XfRWib8QYj9aEpJ4Ouh/0aPmVJmepKahUznn16QHmstSZqxcVKJT1BhtlGY+WAhXp58jEpL2cnTGkvAATK3L3cbaC8dpSdCPpA/wCmJLkrHYHWO+HmAsRvDcehbKb44hwhyooD8hxClBA19IW97eaIzDSQVJuQCQxG1DFB9iDeBpiKZ83iSCFpDF3ZKEBL3JvDGQhQBs9IZtbm+vxtCUegt2aTpagFTE8VRNafjxJfe5tux0Os5nckJxMpYcDg9mWC3Zj+cU5A4RdJAuCLcz8m+EJ85wBmp8xPlkJKibpqCKSoqLl9QDoYk4ezfD0lUysGfStJFHnCkFxVSm6glySE3AfSOa/DaUgAGczt+1G/+AE+xhjleIqky1qS5Wh1B/xA0qHJnTtHRc0HhFKS+jE/W8At3sutC2b4UkB/2lO5M1QIN2+L9dNI5pkzEyyhysCwWU8YCWLMDqNiRfRoejS5J5MWvzeFc4lBIfUu4BClDkVbtErbIbpB2GzFSZfly1EBHNPEE7O9uGwsPxCOWaTytBQovUHd7nqdiXgMTfLAUNdA4u3JzA+Oxx8vhU6qbul+JgwHKGccBScyfzHFpNiV1OzANYBnDW1e2sOP7PgQVO5AJZ9T+raJHEKCi55gE6X1Pu5iu8AzmKxYBKywfYoP5Q1FbFs38JYhADlti7akgG8A4p6wVJKQkg1XY1MQln1ghGIB/E1jt09JjkpdSbX0f6K15WgiE2DYiQlrpNwpyk6dhziexshrtpze76E3inbQjmRcfN+zH3hbPRaYmwqIDlzbmIk5OiVnIdRUmolV1E61Oz36CDE4ZSgwpd97fA7QScEQsJBJf0pPLvvvG0gFJAaxFyPcamIoNyAgXF2d/pz5vtGslq7nsOXWO09H6xQJNifgLCBpssJUDfW+sWZK2HhANzbk+/SMIpcsT0GsbTNA2vJvrG5mhrG2pdoXyR2HxSpGtQKKk6lyxszC3zeO2AnpnICkl+Ys4PbWPgmJJF0+x5RG5ijy5qgHFyXB56QKEvxsdvnsqc6RLo/WsAHIJ17A7wvwuDShctaJbghyC/xMTWIxKlHiUVNpUSYtJeHYAX027CB5J8mHx/E7LUSSYAzaSVSlWBNm/ODGUIyaXBBGtvaAlrI1NrtDXwwnjUeSfqf5QqnBiQdiRFX4Iww8uYo6KISOyf5xZnHebJCmcAtoW07RKqNyw0J+sV+dgSEFbhjYPziHM0vt9o6OiGGSlxQZPP03YxMSpiiCQk21YjeHOSY0VXtDOJi2VOjinJ5zFa5K0pYmpSCHsTrq1t2h5iRPk0VgTUzXKS7Kqtw6fxJ9orStrgpD34tencQPOzRclNQomBOoHAQVEAEBNiLtz0gbj+wNTEZmLCpzysQaVKBIkrUHBp9SdQyQBbaD8JgAWH7Nd1FCwtJYc6ks0Pf0sG9iNjrpa5+xgbEZvITZUySCmzVoBS5BIsoEfzijT9BOZmCwXlywhJBCSQwIYAqWoNbQVN7R9kywqxKkEO6SljbcXYg62vC1GZUpNS1sCoOqWoGkFwCSl7aajWDP05xo4OgpPQ23iqxs55aQSuUDer6aOOu7QAEsohaJZuwUxYhRLAs5BHE9r1RhmrUBwrHRSbi5PqsN4+mao2uBpdiLu+l94PDCAnmNcZJSwNKOnCNO8Js1w6kS1eWXG4LaHly7wcQspAa4sWLj6QNmUh5R4SGFwSS3y0hqGKhN5bIyTh1EliAWKk6bWLn2hv4OnBC1bcTnceg7wInDqclKSG6O40PxgHK8cmUtYPCKjZThixtFl2El8kehYTMalovz3tfSGilC7EFwCd2NtfYxDZXmco4mWEKDFQ05kOWi6qFgUsKU6ixDJ16xy6F5xpgs1JSRbhF2fc8n9oGxKCQQQBzf6QdiQbAC252A6iAl8SlA/wAOgsQfxdosigul4X0ggkXJtaPgWHpLcJsTuOZJ+kHlFLlSyHLAfwj7wtOFBPCQCQrUEtcXbtE0cnYHNkFUxTfT6bNGmYySlCXJ3fqIaIw5qSPUABdmfm4EL/FS+FCaVJAKg+xsCGPvEBIytpAGazAqSQDyf84ByvDVA8h3gpCeD20I5x9yaYAaKXdQBckOPy0gbQdSqNIBlZ/JBKRUSHBsNR3gLNsxBKbG+7jSFE9YGImtpWr6wZNmA0hge4/nCsmacYI5JmAkW3GncR6LIWKRfYWUPvENIwDKF+F3beKBOOaASVhlcex8e3wL/KB8ZPQhClE2HQv7dYXS8wbduxhdn+cVJEt3uFEto2kVUXZNoWTJrkqiyyrNU4aQKkmlgWGrnvEhliK1cRZIubQ4zjGkyVAFKrDobERLeyDpjlzMfOdAolpsH2O5tv8Ayjhm3hgykhUslY35jq0c8pzry5CUgDc35vB+G8R2JIcvtpFknZDehGhRTKZL3PF1YWHYRxkzTUNrw8xWNSv8IA6GFGSShMxCEXuoD/qLRdWUZ6F/tFVQFmVq7nZ9zHwzgbKQlQILgix9QY30tH2MhmTMtJUIkYWWMWpIlopCQQlnA4Apg50faKFGKpQqlKEMLUpCW+EZGRDLUfMTj1BSUC1VQcO4YE2u3ygabm6kqSlklw5JqfUjZQG0fIyJic0gpeKLaDTr+cBzc1UhYSySDdy7/IiMjINFi80rOycyINkp/wDK/fijnjcyV5SjSl1BQOvI9YyMgnJgHFWTOX5qsCcixSUAsatXHIxJ43GKUpYPpqNrtoW3eMjIHJmhCKUnQT4cnkYmUberr+73j1adn0wIlpASAQkFn0YdYyMgSejssItttf3oEzPxHMSZSQEMogF305eqCUZoXBoRqU/i9J1HqjIyO5MXcI/QtxePqUklCCQux4n/APaBZebqMxLpSfWN/wA4yMgkWQ4o2lZ6tM0MlIBSm3E1/wDFHPxZmKlSkAgWWT+Lkkc4yMjnJl+EdaFuGxTJHCLpJ31+McsFmhEwChFiC7F/i+kZGRFvRalbI3Mpn+8Tv76o+IWTNHYR8jIUkasekOETjbtHYYhXOMjICui8uzfzzzhTmE01E87+8ZGRcg7ZZiFMq+8dp88kXj5GRxAIrEEaWEEYfGKSHHOMjIsuyH0EpzBZA0+Eb+DsUo47Dgs3nI26mMjI6zqR/9k="/>
          <p:cNvSpPr>
            <a:spLocks noChangeAspect="1" noChangeArrowheads="1"/>
          </p:cNvSpPr>
          <p:nvPr/>
        </p:nvSpPr>
        <p:spPr bwMode="auto">
          <a:xfrm>
            <a:off x="63500" y="-836613"/>
            <a:ext cx="2590800" cy="1714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hMSERUUExQWFRUWGRcaGRgXGBwcGxwYGBgVFxwYFxgcHSYeHB0kHBUUHy8gIycpLCwsFR4xNTAqNSYrLCkBCQoKDgwOGg8PGi8kHyQsLCksKSwsLCwsLCwpLCwsLCksLCwsLCwsLCwsLCwsKSwsLCwpLCksLCwpLCwsKSwsLP/AABEIALQBEAMBIgACEQEDEQH/xAAbAAADAAMBAQAAAAAAAAAAAAAEBQYAAgMHAf/EAEQQAAECBAQEBAQCBwUIAwEAAAECEQADEiEEBTFBIlFhcQYTMoGRobHBQtEUIzNSYuHwB3KC0vEVJEODkpOislRjwjT/xAAaAQACAwEBAAAAAAAAAAAAAAADBAECBQAG/8QALREAAgICAgICAQIEBwAAAAAAAAECEQMhEjEEQSJRExRhMoGR8AUjQnGhwfH/2gAMAwEAAhEDEQA/AM8LYifPmLkz1OA4SoFieTkNrHbKMsmSppTMKpbaJSUpSbhiAlHIFJudTeF+H8VJkTxUhdg9mep2UkuRcKt847nxZMVNE1cvy5ShuStiD+MkCk32tAHGX0MxlFVZXY7CCdicMSpKVSwCVakmvhA6JD3/AIor0DqfiY8nk5vNKlqKQLOC721DEWLsdI9HyTNBPkImghlDnvuIJCgOTYzBtqfiYCx0ss4f4wWNP6+D6P0jFpcRd7Akdi8cpJ1L+/2hcrPSL2LbOdecO84wrF0uCHva3ZxEgfNSvhKf8VIHwEQls5jc5241Se0wGFeOxhN6ljsr8lRwnzVbkH+6lvmavrAc+X0Hx/lB1HWhdyAMXOmXaZM/61fZUfMIubRV5kw9PMXzb96O8xNjr8Xg/KsCVSXHIn4LIgy6F5ypC1BKhdc4HpNVH1eSzFenETk91rb/ANofYfJi1zrfSDZGSkngWDzbbpFWUWR+iIxOS4rRM9av+asfeFs3B41N6p7blM1Z/wD39o9XGRAjUv1aJzNFqkrKFD3D6c4ikXjll0QX6diUn9tP95syO681nnSfPH/OmfmIqKgbKKr80gtAmMyhExjLWgEkp5XYH7weEk1RZzd2xHJzfEA//wBE/wD70z/NBkvOsR/8if8A96Z/mjMd4fmISFKFuYIgSXyikoqL0EU+XTGmHzXEE/t5/wD3pv8AmigwWJmpFSp063ObMOvcwtyPLCvQExTysnSoAALH4SpJSGIu7KIBpZyByaAznWkFxwXbB5fiOYnSYst+8x+pg5GZqXKrUv11uAGvSQ5HwgfMfDQll0zXSCHC0upRUfwtbi1AGjwTPyOhBTUElwBqUirS7bHWEskXJDalHqgjD45QlygFO6SVEnhJJCb9EgD2hFOwM6aorQoAMwqmUuASA3EOJiVHqTGpmSlzPLUpKFpLXJYKSqzO/rpIsdekcs1wYQhihBJulixZ3Umm7F2v9oDCLiW0xnhMSZSQPKuFDWbVcBgr1mzkloe5ZmhSAlYIZy53cgczyiDw+SSSgrEwTKtEtSQXvcH1J62MfMrx6ZM0hYpapKVUg0lXpUsHnz0i8sal7oqpUM/G2YDzUpQSySpWrgglLX3hv4Px4ILkuS5eEWagzJQZKCU3dOpG57ncR8ybFmWQoGDXooW3jDH/AO7hCf8AiEP/AHQ7gdSafhC7LfD6VSE+ZdRAU/Im9vjGy8QifSSGpB1/ib8jDnCMJQBIAYXJA2ER6HPGSpsk81yOWzgE9zETm+FDFhppHoGa5nKCV3GtiLvZ4hZ89CyQkv2+8L3semo8aNv7QFoTjwJcx3d6T7OC17BoXZlPkiQv9atSmalRJ7MNA3OKjxj4WSJqEpe4sd1EamPPMxylYUp3saS407w6jEv6DPC+OXNWJK5hEo+smxpsyQeZZgdo9m8I4cKw06UEhAJWEj92p6b+148ryTwyoIeWCDWl3GwDn4ax6x4SBTMmDaIatkroV4fOFy10LKpa3IcfvCxQsekkG4LXBEOcv8WuQmYAeRFjaxsbK7gjtH3xdkPmoM2WONIBIGqgNx1GnaI6q/QsR/Co6kQq+WNjMeM10X2ZTUrQSIg8yQXs3sWPvaHeBzM00LZKjoQbK6g8+fRoAxB4iXd9vuIZg7E8q46EiXA6Ppb4xxmzIJx7AbawrVOhuAnLZtMmfGKvwfNpSHS5IUAOfE94jwpyO8WmRz0gUmx7xXNPijoYvyNRHowKpqruAmzhOvaDZGTCXwlQbV4Pwagwsxb+n6xym4UzVkGydgNS28Y2XyW3dmpi8eEVVAK5CnAIs5vYAAXcuYQ4lSsVORLSlIQCTUr1EJ3p5RQZzkBmgAnS3EW7m2pYQvRhlSaMQEAIALWZTDQmAPzpt/FjEPFwterFHiPKllVcylNwGQC1J5Dn7wrzPwpMZflpcBQIBsaShgQPaKnN0zZ0xJMolIApCV0pUCBS99RHFEwyCgTEKQDY8T0s7XVqC5tDHj+XL48fXYPJ4sWrl/I83GIUwSXDVJL8mNoGwMpwrRwl2j0jNcmSuYshSUpN0hmdRDXJHyiEzLLFYaamkulQs/PlGpj8iM24+0Iy8dxUZemUuVSgJR4ikkajbqI6yp6FUgVgpTbiFLKBBJBe6vjE4vHq8khOpA3+kc8lQ4/WBRJueLQDaKNbLdIssSQmQryyyqbM5IIsD0IbWF4zLzZktSy4ShIBuHmKcKfYl2v1gJc9SqJYJAUqmsfukE/y9o+ZWtSJolqZVNk6MAS/CDzMdX0RT9nbxRJShaFBJZSAL3vZO5BLAs/SGuU4qSrChMwc0hk/iGi7Xt8w43hN4jWhRKAKSgaaColyPdvlGvhPFhKSuWWXUAtJDsDZMxPQ3B6tFZRaRaLvoUz1zJE3Rn0IuFdQQd+Vm02h2mSjHJZj+kD8Q5aULG6fn1jr4vwKShM5UoBUyniSSAlSQXdDalIqfnCLIMSuQuyilzxEa3D09TeBt+0XCcrmKlKpWC4PFe7n7QUlYqJTYPpGudYJQV5yFVINlc0nr0O0dMFh6jF1opIb5eCUTWeoJcXtyIPsYa57kKp0oBK1IZIApDl2HO0BYDBB2VZJsS+nX4t8YpySEHQkbbPygbdmh4rXE8+8UZKZOGkyy9RUalWvYW7Qjl5cEBwS3JWxiw8cyphlISVINJffRk69bxJu6E3Ft4FJVocdPbPVp0pM0hwCU3BbmBCXNfDSHUqn1M9hqCC/yh3lquZ1jrmJeof1pD1WYVi3DZMJYUKWdR5aWvBOXICJptsI6zsXwC+rfSAJeJ437QaOKwTyD/8ASPl9rt9veITxRhPLnuPTMNQ7/iB61cXYmKJWN6wsz1pqKSdiodCGI+h+MXn4/JFIZ6YjlYokGWQHBqSTtzHY7RrPW25uW1Gp3jTD7VPben4iNpiB79Y7HgojLltifNZjDbWFKp+sMPEEwBKb6mJ5c+CzjxlQOHyjY3wygpQHOLLI8CCoEqZ7C22/xjz/AC7GATEuY9Bw0oqQlSS7EPfaMzzMlUjS8PFyt+y8wmISA2zQZIxgawMSScS5YEm0cZOeeWpKilZJ4aRu5pa+hu79Iy3+Nq12N/jyNvktF4JiS0aYrCJUliHHK1+kee5h4/mpMxIlJQC6UKe4PpdXUEHSG3hXP5MnDJrP6wvWXJqVzubQP9NObp++gLajuxpNQl0lQCSBYEsz6C8I8w8TSVHyFftJbmgjdIJuRYd4qvORiZAJBAXf2f8AlHkHiqYrD4rETVVBRKUoTt5bWWVM5uNBvEYsShl4t/8AoZzcoWu0VGXY3zEymsSlyLliSdO0cMyyz9JV5SgkBIMwqJ4iU6MOu8SWRSlzJwUFlAGoJsRy+8WOEkSxNCySFKFLquG7nSNWeGk3H+olHL1F/wBCRwuSmdN8tBAs4XdugL8oNzDJDhirzASLVBN7HeLE4etDyyLWSbHvawhR4mklSZafMBWUl6lUpAf8QI1JbR4FlWTG1K7j/MYxTx5bjVP6JPE5ilZQuWgoKNb/AAV8GjpLztPmAod7VWGu7fX3if8AE+LVKXQOElIdi4IPI7xv4dqWaUi5a0MwkoroBOEpP/oZZziCpQJdjUW79IIyaaUFK0gWdJB3HIjlv7RxzPC0FJIV6lBTi1uRgjLwkabmGrU4fuArhIsqfOlUm1gx0ZWzDlziPk4UoWpKgzEg9/3ooMDilhh1H+kZmmGK1iZSeIJe3uIXcbCKTO+UzAQUqLjd9xyMGZXhEIUU/DsdBCjCYdjDGVO8xawzKlUX6LFTfL5RSUNUS9lJ+gBnEaKQoyylNlBwOhOkfJU40jm0CScyPnhFnCVqV2DN9YDHGy+KfCaFHibK0iUxXNLMCatxpZoiQilFLkmp3OrMY9E8TYoKAHT6xBYiUVrKQ7Cyj+UTwcno1J5FxtnoeWZmk6F2hrjZwKrHUR51KnqTpaCpeaLFnePTz/wyn8GeMh/iWvkinE7hT2gZCmXcxK5hnS00sbaQSvMllQa9uYhbLiyY9BlmjMf4icNU/wBdoX4qcpw7j+uka4XFBSOIFLFi0HlAYV6X4uW0D/USSopSsVBFnJLRznYEpTUDV+UPcjw0qkhRSpiXe4hz/shB0FuVgIFi8mSfKwmWKXx9nkfiRTIRfc/R4mVqMeieNfDI4DKJKCTcg8JOgJ5RMZ34Ln4aUJiilaDqpB0fRxB804ylyj0TglUUmJcNLqN9Iu/C2YigoUQ3U3voRHnillJv8OcNMozLy7agvflGP5uNzjo2/ByKEtnrOXYhFB4h3f6QqzbGoQolSgpwCLMSWazWhBl2acGrvow3gLGYwnhXqH/1jNxeP/mcmx7NmrG1E4ZxjlLvLJBSocI269YeykqMqzOLuXJJ9oncHikoZWrHb6xQYHxFYMdVBzawjagoowczl9WX3h3MV+QiXUy0DU3Soas0Tvivwti5tITMQuUKlipIJS7kpYXKQdO8E5fjkhNlJBN2JvbVoT+L/FE5EqYhCgmWWBUDxMdQSefSMvPg+fPG937NHx8rrjNE34fzsygVTAniekkAjVujaQ0RnAK0kl0k8gx6NHn8vGJAdSagSWcnV9YaYNBmqCmUmWBew9kpPWNPEqb+xTNv3pdHpOXyZhWKQCg6h/T1ipzuRLFPDWpLqCVXBpDuQ122iN8P5ogKBJUmlg77b2Ni2nvFJjM3KlSpy1FkEE0s5QagdLcj7QtO3Nwl1sLClFTj2eY4nLkYlaVFQO6lK4QkEk6e+gigwnh+XhkidhyqYXBuPmDyiQz2fViJi0EhBWaam0e3SCstzeYgtVrcXgawym+SevobeeMYqLW/spseUrD0kAuQDzO45R0yzAuzNGkjEJXZy+9j8Id4SbLlsFqSn+8pocguHQlOXPs0l4UpIqgrL01SUksQUi9+0aLxWHKnM5Df3hbqIRy/FOHkYSSpZWokrSEoN2SpTEv6bNY6xxVIoV4dQemhQ+Y9oTyMSU5gtAZ14eWpmtwTFgm+7KPwjjmfjWXLly1S0TZlTmzCgDWo3fpaFc7Pq8yw08VeV5SkLNOgUV2IBc3bYR38ji4xM5QDUv0EccBIIm1UtYi+t2+VoWTPEUg6KWb/ALpF+fSNx4gkpJImP/hVEo4ZYpUtUwIdwAbB9W9IeF2KwL0oSAHDhtE/zgXDYxE6aACtgxcJLvDHNsQEJVSDUoED31PeDYYplsmTSTZOiNoxMstofhGy5ZAePWSyw9s8coS+gHNUnyyRteF/+1AtA3I+PtD4ynFxqNOYicx2VoQ5lkgv+XyvGZ5koTVxaNDxotakhzg88RSCo0ne8M5PimVMDBwNHKTTETKy1TgrCik6ONfbaK/KGSwCQLWGo7NzjEbH3BR32HIyspV5iVqWwckO1/3Yoq58oP5QmIYF3IULDnaPuSYZBdrAj0vbraGU9KkkEFqXGtmO1O77xjKeVZab9+jaksEsN1uvYBiEmdLKUSylYAsocJ/hJBhRhs3lzQvDzRQqkpImJYA9ztyaH8vHkMCCXtu3SF+f5XKxMsrKVCaj8YFxSXLjQ2c+0a66PP2lJpni3iTAmROXKUUqKTqNGNw0AJSSgtYBTdngrPpypuIWsqKqjZVJDgWBZuQ9o0lyv92mN++l/YPHOmqNOLqmxxlaVI9S6gNCNC8G4xlkEhzEjhpsxAh7keIVMWlJYOWBJYPtGfkio/I08UnNcQmVlqlqYDdh35RyxkoyuFSGV1i0zDK5mFw61BCgQkETUMpKCC5SsahR2tuI8/nY2fil1rKl7BRDBt/cRTHm5u1/CTLFBQ/cJl+J1SwfxHbRvgIVZtny5rVWHIad43xmF2hfNkHQdoerQg0l0fcPhhMWEkik/KKCTjEpdBchNg2lon5eHXLAmEcLs7bjbvBMnGOpuZ5QbG0lSA5YNu2UuVylTmvSxDnpyi+wspEtKQalqUWSh+YYg8rPHmeCxK5KAKRqS5O+0F4POyqclZWaEepT6np0imeTS+PdHYYOUqk9WF/2hYPDSJoly7lLFXR70vv/ADiblYsKUBsORL+0dM7xiZ04qI9RcsrWBpWGAPCPjFMMZxxpS7GMs4ym62PsLlCFH1TUnlV/mh7I8GhQ/bTB3SlXycfWJjL8WU733v8AmYrstzVwmC79A7SJ3OMNMw2JRINSkrsmZRq/JAUXHu8I/EGPnYeeZSwkKQ1VKneoA6nQs0epTTInlBnJSoy1BaTyUNDqIWeMPDaMeULSulaSEqIpvLUeIkbqHUxGzrRB43HBeGKw4cNZ7KO0J5GZq82WsuVJKUqubgFtddOUWHhXwPKXiZ0qeuYUYeYB5RDeYkhVKlEHhdtoV+NvB/6FNTMlEqkqJKSdUH9xXPpEps7RRVkTVJKQ6nMsdS5Sl3cguAYM8KYpM6WsTZQROlqKVopIAGga/PWBvDlOM/RZyyDMkKIU+4pUoJ7vcdossTPTuxNn/pn+MTGDbIlOkBzJyUjhFPaFkyYVHU/ODMViE7QClV42PFx0jMz5BzOC0/8ACUmz8SkD5VPCbEYgnjoCQ1tWJOhAd+Y94bSsFLZ1YKYrepAVMHdzSfiIV42ahaqZcmlLCxUJa3KRUKS5/wClJDteEcnk2i0PHo4y8UFasRZuJmLgF+t9P4YHmNM0B2va+ji/Jrw2xeEKyUFEmWRLAZU6yQQUORSFKmMoWcwqxR9QdJJFqblgUl7gH8TaXqMISy2ORx0cFKmAAFOnJnFOpId+Te8HJxbMFKUKruKRbpctHSRlqlyxVNLlmFKrsHLkEgM1gC7C8c8XKSziYsga0gC3vfVmgfOy3BBic68tmStQe9/uBeKHCZzU5CUt1P8AR+UQpmsfQtXIrUovpsA0McvxCgqzB9gGI7v8ovFgcuPRaysbU4tYtbn8I6fpFKzUQKma/IMW+MIMbPUElaBUwBUAvUb6aNAmIz1xL4VWHrNwH6biDNiX436KbN8kk4iUELAKUqSpIFmY3uA7HcR5/wCI8hlJmTpYQJCEqSpKEgkqqTqm/p7tFMrHTjJKgtiCL0quD9IX43FFS2e4YqKkuTZm7QvlXKknsf8ADm8bcpbVPX7kFiPDEyWgKAKkH8Qux5GKvwfk8yQDMUgpmLBIBACghLblwgq7Ew1VnapSVLmSwtKFB0D0FJ1IVsoco5JylWOISoTES1FRSsWmUniTwm40Z1ajSMzzp/6fXt/2zb8BfFzn39GZpmk3HTZWElBPlHimKT6kpTqJoFkszC9zB+a5SEyUSpYZKbDax37wdlmXS8FKVKkusFXEVMVE29TBrRtLWTMU+v8ApC3iwWXLGMdRX/P7hs+X8OGUmSivBZUkqd+jmFMzwiqljbiEeo6JsNWgTGyaqW57aWBd49dDGjx0vKnfZ4vmcgy0UEFnd9RycA72jviMvXJoUoMVBwNWfQPz3PeKbxTkJZ0pqYvc3aBpU9K5AlKtSXANy51IOsKTxSjK4Gpi8iE4fJbJbNMQfKpq4idOnN4GkYo+WEO1viIbZpg5RFBDKGqg7coVT8OHTWXA4XFjYG5ikoyW0FhOEtM5S8UQeGydgbn4xqMasLfblAa5ZJ36X/KOiMOesWU7R3BWN5OK6AGH2XZiUHR4kJAIPYPDrJSVmo3pNxp2gmO5PQObUVbLSTjriwbk0OZS7RJfpDd4o8nNUt1Pc2hyOJcqYpLJSTGEtYCnADkByAASzsCdSzxmMQiahSJiQpKgxB+3I9Y+qlpSHJb3jUBKg4LxCxxs78joSZP4dl4WYpUta6VfhLEAgEAiwOhOsNJq3j7MUBA8ydyh2GBLYtPM3o5rRzgQ66x1mrgaovDmPitCkr9lDjMemUZcuWLpIqQuWpZUCk8VeynbhEamf5z/AKuWSxcLlISTZ/Sqp9nBPtHTH4EKSgNM1PEEKNVkgktdnNlaONY4nL1ISXBEwsoF0uFcRBuqo3N3HKPGOR6JROOaSULMpHFQq5IID1MEmn0j1OWEcZ1KRT+qUCXehEpVQ0T5iElJL1apGoqMGysQlM8Jmy2AClAH0gBSVm5sUJC9LAAOTdoIzLxlKxQXIw5lkBBJmKqKQQWpkpRSpSt6wUpA3McWoGwE/DJYzkTFFiCp6k+kkuhKmBYlR7w4xGEkYmUkAFIYsUopI0SpjSxF0u4/FrErOKwhKiGNC1Okul/LpVSdwhiRzjliMznSpYCVFKqiamBUPMQCRUX1dJYANS0Smc0b55gUSpgSAtbpCnWttVKSRwJAIBSd4ElTFBQYIQBoUoullAEl3LlxAeJxi1qqUpSiGAKi9nJb5v7x2kAqXMS+iJh/8UltecWToo0dsDilKrK1FTn8RcdA3pt2hxLxSCiilIIZmb4CJiTNYNp9u0NpM5AACjw2u2gi92gLiuWxzPXWoSxNoSlh1Kjdg3eOMzK5s4TEJmigAhS0qBJUKeADbUOYlMUVJqmIUzqLHsbdu4it/s04pU0G7zVktuyJJ+0WxpA88XFWn/shfmHhWYhEqXKKilQrU5FNTqSPV0aC8uxqsKqbMmG1hWCVcIVdj2sO8WuLycEJYKZIId+ZLP8AGJfxjh0BCkJsliW2DlLDTVwfjFM3jwyLaOweZkg0mzadn2FWoALLUuAx1Ud/hGmHxZUtRGj2bVogMGKTZN/sfeLPJJ3ATwuLC1/hAvF8SOGVoa8zy5ZMdNaKRc5kpI2MaqxKaQ3M/PeAsXjGlhrb+0Dy5wIf3jchI8/KNnHMV1EjfS+4jzPxBJUlRHXnHpsxIKio62v3ER/ibLgyiCCQQ3MjnA8itDfjyUZURi8znMxWpj0EcFzlGyiT3hqMEVXb/SOycrdL8oTNNSinpC3D4Z2hgnAhrt7wRg8MfyjTDZeuYrdnILi0BloMtnE4FuUdsFgJgLpLa35w4GV8LAENz1jaSSnhIg2GaTA54v0cMNhykpqc8/eKnDLADJU7D5QrwkgLLCKDAS5STZSat3a0OS8jgtCSxOb2BY6RNmFISHABJ0jWTInI9QIccx823h+Utdj0vtA+ZzB5ZVSSEi5e4DgOPjCC8l8hz8S40KVqMaqUwcxzWCGN2Oh5jnAuJWGILs12cxpfqfiJfp9nFOYknQNyaDEgKZt9hCNKw7M0NcumNSdxBMWZ3ZXJiVHoGGlMhLKCgxIVzBJIvyuw3td4443CoIqVYoDun1AAFwzcQLu3QQJIn08KZZQLsHZizVU3ILqBtw2jjNzBS1GklSKkp2vUop4m2cP2ePNxjb0bDdIR+IsCZsyU0wLloKlqSxbWUpBUHfRCqgBwpci5snw2Yy0z5qPKU6jstphKEqBCpiaWSqkkm2oJizwk0AAm27sCAHJJY97RzzL+zKXPPmhRlzC9QSAy7Wcl2W2wDKgziU50BYkMj1ODLnMHempB4SokVJFTaAkiB8zwFctKnoQyVcQuSXBJHqvwMw0hhjsIkh0s5CUkDmEM5BdVwAxPKEc2SEj6/RiHAbSKrokCWi/8iP5x8JIJZSkvayjpazA9IyYtLgO1tBVY35qPTRoxarh20GgPIRNkUfRILmqx9vptBMuQo7OD1+scJIA6Hmxg5U402I68IiyVg23HoCzhATLCAdFPfsIpv7N5TS1aftJnvwS3iUzRdRdhpqecU/8AZ6k+WQ//ABJnLQol77Q1BbE8zfBs9CmrZyXa76baR5v4onO7qsS292v94u8WrhNxy/1iBz5nUwJpDhnsdHPSCuOtCOObciYwYdae3M7XipwOIU6Upa7E6uQASSO2+kTqFhK+J7gMzi56/aGGGxSkKqcgJ1BJ1AuCN4haGslspcVNSqWkFQNvdvpCnDT2NJDG+v8AKOGKx5Kg1IS7s+jXpV32gTD40qWs2Bd7H5RfkgUYaKlQdm1sTyboefSFubYcu4G28GSsQVIBBuNn+0csRN4bnvbbnBHsGiWTKAKhS30jaXhKh94JmIeb7BoOk4Xs47wvJDkX0J8PhWLN8oPRlmqgAk8ufXvDTB4calnhgmQlQcQNYlJbHY5GuidlYSs3Jc7HoCT9ICm4IP058jD9TA2AqB3FmAI+8Ll4JU0k1JSAbMIWtJL7GpJ3foWyl0MEu97/AJQXh8My5RW9KlpSQN6tjDLD5ehAL3JGpg7BgVoAKbHR+hLiOc29FKSGp59WgLPnGFmMC6mA+IJ+QMN5WHHK0L86S5SOUDjDi7ZLZNZbmVSEo0IJBvdto6qWDOQgC1Mx/wDEwvAOY4EhbosVGwdnI6/aOOWYk+cSp3Zr/wB4QzDJqgbj7OWFytVSkE0rF2I1TuReC8PhCmZSTpcQRmGLBxEphxJ17HaDCApbhn05w3jkL5EPpqyiSpYCjSgsDYkJQo09WZomJU2lDAklCkAs5cgIS/aot/jEOMwxs0JYqlgGh1IQsFiqopAUWZgOLXprCaShRqQwJWlCkdVgcSQX9RCUKAOqkRm40xiQYJygHQyhwgPo7pZ92dKR2WYrciz3za3sQVEjkplL+ICb9TEemYkpWQ4BUVNpwqCiU9GqUn2gPK86OGxcwKWAmYKwsuR5lApJIFq1JIPK8F6BNWWueZYgKqUlCQq9QBSatSx01BPWJfF5eXJIJQ5dQKVcnIYguAR2ilzPN8MEpRSkrWp0S7JpqsVVMWbjBYmpizRwTJKVBSFaAvRYPYOGDkN2POAy+LCQdkhiJKbUOWs+iSHBBF9xeBp0slYSA5ISwcfu9YqMbl8kCormDS7hWxBFJAVtbitptAH+x6g0xYTsWF2pcepdmTxa7GIuywmwzDXdgCC4vexSDfprB6w3oU7bhhprSCHLb2iik+G1Olaj5gu5/fRSQl2IA1L3U7u9o4zstTLRx0ocudFcI9IrULsNwzfxRaLAzVkbmASb78wod9PeKj+zqewXo1arN/8AUiE2Pw8pS3SSoHep730On0h14Jk2U261MP8AlJ/KHIdimX+Eq5pUlBTWVqJd1MFU1WT2G0IM6BKg7NcEN73bUONIfTXZQe4tcOzfhhVmWFCgmwJcuGOujnkLwwuhD2REjB1Ek0kh2ABYX0A2AjbEppcVFQudxfaKCVgwkKISK7WFgDuH3sx94np8skmzjbhOrn5RVoPGVg0ydwJYA1A6FjbVMcsPN4qTeCKSHSUm2jnQlibRhkMq4HPR/pFaDKSodZeogXu41jT9JBUytegjJagEJKSWIc2Zi5FLHs/vA01P6yzNvo7e5goFJN2cpgBVqziGUuY476xqJoAJIuS40+fSOkqYwJIHtC8226Gsa6YXKLJ9o5YfELAcXjMVigpgAwaPuHS2o/r4xaMrdLoaqlbJrP8AEFM3k6dBcAndtnDj3hhkGNBQxYMdt7BvvE9mc1XmrKwQSSzjbZoJynEN1AP9e8KZH20hrBB5HxsrvM7x3wC3mB2tdy1h1eBUzHAN9N4T+IlEBDEsSX79YGqbKtV2eiDQHVPT6wjz1iQTrtEpk/i+dIZL+YhvQo6f3D+HteG8zxQnFEASyki9yCG0+8XfRWib8QYj9aEpJ4Ouh/0aPmVJmepKahUznn16QHmstSZqxcVKJT1BhtlGY+WAhXp58jEpL2cnTGkvAATK3L3cbaC8dpSdCPpA/wCmJLkrHYHWO+HmAsRvDcehbKb44hwhyooD8hxClBA19IW97eaIzDSQVJuQCQxG1DFB9iDeBpiKZ83iSCFpDF3ZKEBL3JvDGQhQBs9IZtbm+vxtCUegt2aTpagFTE8VRNafjxJfe5tux0Os5nckJxMpYcDg9mWC3Zj+cU5A4RdJAuCLcz8m+EJ85wBmp8xPlkJKibpqCKSoqLl9QDoYk4ezfD0lUysGfStJFHnCkFxVSm6glySE3AfSOa/DaUgAGczt+1G/+AE+xhjleIqky1qS5Wh1B/xA0qHJnTtHRc0HhFKS+jE/W8At3sutC2b4UkB/2lO5M1QIN2+L9dNI5pkzEyyhysCwWU8YCWLMDqNiRfRoejS5J5MWvzeFc4lBIfUu4BClDkVbtErbIbpB2GzFSZfly1EBHNPEE7O9uGwsPxCOWaTytBQovUHd7nqdiXgMTfLAUNdA4u3JzA+Oxx8vhU6qbul+JgwHKGccBScyfzHFpNiV1OzANYBnDW1e2sOP7PgQVO5AJZ9T+raJHEKCi55gE6X1Pu5iu8AzmKxYBKywfYoP5Q1FbFs38JYhADlti7akgG8A4p6wVJKQkg1XY1MQln1ghGIB/E1jt09JjkpdSbX0f6K15WgiE2DYiQlrpNwpyk6dhziexshrtpze76E3inbQjmRcfN+zH3hbPRaYmwqIDlzbmIk5OiVnIdRUmolV1E61Oz36CDE4ZSgwpd97fA7QScEQsJBJf0pPLvvvG0gFJAaxFyPcamIoNyAgXF2d/pz5vtGslq7nsOXWO09H6xQJNifgLCBpssJUDfW+sWZK2HhANzbk+/SMIpcsT0GsbTNA2vJvrG5mhrG2pdoXyR2HxSpGtQKKk6lyxszC3zeO2AnpnICkl+Ys4PbWPgmJJF0+x5RG5ijy5qgHFyXB56QKEvxsdvnsqc6RLo/WsAHIJ17A7wvwuDShctaJbghyC/xMTWIxKlHiUVNpUSYtJeHYAX027CB5J8mHx/E7LUSSYAzaSVSlWBNm/ODGUIyaXBBGtvaAlrI1NrtDXwwnjUeSfqf5QqnBiQdiRFX4Iww8uYo6KISOyf5xZnHebJCmcAtoW07RKqNyw0J+sV+dgSEFbhjYPziHM0vt9o6OiGGSlxQZPP03YxMSpiiCQk21YjeHOSY0VXtDOJi2VOjinJ5zFa5K0pYmpSCHsTrq1t2h5iRPk0VgTUzXKS7Kqtw6fxJ9orStrgpD34tencQPOzRclNQomBOoHAQVEAEBNiLtz0gbj+wNTEZmLCpzysQaVKBIkrUHBp9SdQyQBbaD8JgAWH7Nd1FCwtJYc6ks0Pf0sG9iNjrpa5+xgbEZvITZUySCmzVoBS5BIsoEfzijT9BOZmCwXlywhJBCSQwIYAqWoNbQVN7R9kywqxKkEO6SljbcXYg62vC1GZUpNS1sCoOqWoGkFwCSl7aajWDP05xo4OgpPQ23iqxs55aQSuUDer6aOOu7QAEsohaJZuwUxYhRLAs5BHE9r1RhmrUBwrHRSbi5PqsN4+mao2uBpdiLu+l94PDCAnmNcZJSwNKOnCNO8Js1w6kS1eWXG4LaHly7wcQspAa4sWLj6QNmUh5R4SGFwSS3y0hqGKhN5bIyTh1EliAWKk6bWLn2hv4OnBC1bcTnceg7wInDqclKSG6O40PxgHK8cmUtYPCKjZThixtFl2El8kehYTMalovz3tfSGilC7EFwCd2NtfYxDZXmco4mWEKDFQ05kOWi6qFgUsKU6ixDJ16xy6F5xpgs1JSRbhF2fc8n9oGxKCQQQBzf6QdiQbAC252A6iAl8SlA/wAOgsQfxdosigul4X0ggkXJtaPgWHpLcJsTuOZJ+kHlFLlSyHLAfwj7wtOFBPCQCQrUEtcXbtE0cnYHNkFUxTfT6bNGmYySlCXJ3fqIaIw5qSPUABdmfm4EL/FS+FCaVJAKg+xsCGPvEBIytpAGazAqSQDyf84ByvDVA8h3gpCeD20I5x9yaYAaKXdQBckOPy0gbQdSqNIBlZ/JBKRUSHBsNR3gLNsxBKbG+7jSFE9YGImtpWr6wZNmA0hge4/nCsmacYI5JmAkW3GncR6LIWKRfYWUPvENIwDKF+F3beKBOOaASVhlcex8e3wL/KB8ZPQhClE2HQv7dYXS8wbduxhdn+cVJEt3uFEto2kVUXZNoWTJrkqiyyrNU4aQKkmlgWGrnvEhliK1cRZIubQ4zjGkyVAFKrDobERLeyDpjlzMfOdAolpsH2O5tv8Ayjhm3hgykhUslY35jq0c8pzry5CUgDc35vB+G8R2JIcvtpFknZDehGhRTKZL3PF1YWHYRxkzTUNrw8xWNSv8IA6GFGSShMxCEXuoD/qLRdWUZ6F/tFVQFmVq7nZ9zHwzgbKQlQILgix9QY30tH2MhmTMtJUIkYWWMWpIlopCQQlnA4Apg50faKFGKpQqlKEMLUpCW+EZGRDLUfMTj1BSUC1VQcO4YE2u3ygabm6kqSlklw5JqfUjZQG0fIyJic0gpeKLaDTr+cBzc1UhYSySDdy7/IiMjINFi80rOycyINkp/wDK/fijnjcyV5SjSl1BQOvI9YyMgnJgHFWTOX5qsCcixSUAsatXHIxJ43GKUpYPpqNrtoW3eMjIHJmhCKUnQT4cnkYmUberr+73j1adn0wIlpASAQkFn0YdYyMgSejssItttf3oEzPxHMSZSQEMogF305eqCUZoXBoRqU/i9J1HqjIyO5MXcI/QtxePqUklCCQux4n/APaBZebqMxLpSfWN/wA4yMgkWQ4o2lZ6tM0MlIBSm3E1/wDFHPxZmKlSkAgWWT+Lkkc4yMjnJl+EdaFuGxTJHCLpJ31+McsFmhEwChFiC7F/i+kZGRFvRalbI3Mpn+8Tv76o+IWTNHYR8jIUkasekOETjbtHYYhXOMjICui8uzfzzzhTmE01E87+8ZGRcg7ZZiFMq+8dp88kXj5GRxAIrEEaWEEYfGKSHHOMjIsuyH0EpzBZA0+Eb+DsUo47Dgs3nI26mMjI6zqR/9k="/>
          <p:cNvSpPr>
            <a:spLocks noChangeAspect="1" noChangeArrowheads="1"/>
          </p:cNvSpPr>
          <p:nvPr/>
        </p:nvSpPr>
        <p:spPr bwMode="auto">
          <a:xfrm>
            <a:off x="63500" y="-836613"/>
            <a:ext cx="2590800" cy="1714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3.bp.blogspot.com/_-vDKExr49vg/TT_VSmcSeDI/AAAAAAAAFh0/-33F0uj0bXU/s400/terroris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5774" y="4558560"/>
            <a:ext cx="3092006" cy="20461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6" name="Picture 8" descr="http://t2.gstatic.com/images?q=tbn:ANd9GcRtyJ1CuuhoRajcgEpB7WetKT3g_p4ngaJ9JsjHZEBVOzjuKQLya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7425" y="1616074"/>
            <a:ext cx="2143125" cy="21431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42" name="Picture 2" descr="http://www.lagranepoca.com/sites/default/files/imagecache/home_segundo_bloque/Photo+5+141412135-676x4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0" y="4557710"/>
            <a:ext cx="3219481" cy="21029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 creatividad de Dios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/>
          <a:lstStyle/>
          <a:p>
            <a:r>
              <a:rPr lang="es-SV" sz="3200" dirty="0"/>
              <a:t>“Escucha esto, </a:t>
            </a:r>
            <a:r>
              <a:rPr lang="es-SV" sz="3200" dirty="0" smtClean="0"/>
              <a:t>Job; detente</a:t>
            </a:r>
            <a:r>
              <a:rPr lang="es-SV" sz="3200" dirty="0"/>
              <a:t>, y considera </a:t>
            </a:r>
            <a:r>
              <a:rPr lang="es-SV" sz="3200" b="1" i="1" dirty="0"/>
              <a:t>las maravillas de Dios</a:t>
            </a:r>
            <a:r>
              <a:rPr lang="es-SV" sz="3200" dirty="0"/>
              <a:t>. ¿Sabes tú cómo Dios las pone en </a:t>
            </a:r>
            <a:r>
              <a:rPr lang="es-SV" sz="3200" dirty="0" smtClean="0"/>
              <a:t>concierto, y </a:t>
            </a:r>
            <a:r>
              <a:rPr lang="es-SV" sz="3200" dirty="0"/>
              <a:t>hace resplandecer la luz de su nube?¿Has conocido tú </a:t>
            </a:r>
            <a:r>
              <a:rPr lang="es-SV" sz="3200" b="1" i="1" dirty="0"/>
              <a:t>las diferencias de las </a:t>
            </a:r>
            <a:r>
              <a:rPr lang="es-SV" sz="3200" b="1" i="1" dirty="0" smtClean="0"/>
              <a:t>nubes</a:t>
            </a:r>
            <a:r>
              <a:rPr lang="es-SV" sz="3200" dirty="0" smtClean="0"/>
              <a:t>, las </a:t>
            </a:r>
            <a:r>
              <a:rPr lang="es-SV" sz="3200" dirty="0"/>
              <a:t>maravillas del Perfecto en sabiduría?”</a:t>
            </a:r>
          </a:p>
          <a:p>
            <a:pPr lvl="1"/>
            <a:r>
              <a:rPr lang="es-SV" dirty="0"/>
              <a:t>Job 37:14-16</a:t>
            </a:r>
          </a:p>
          <a:p>
            <a:endParaRPr lang="es-SV" dirty="0"/>
          </a:p>
        </p:txBody>
      </p:sp>
      <p:pic>
        <p:nvPicPr>
          <p:cNvPr id="1026" name="Picture 2" descr="http://todofondos.com/bin/fondos/06/78/4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82" y="4343400"/>
            <a:ext cx="3543300" cy="2362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269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Gran </a:t>
            </a:r>
            <a:r>
              <a:rPr lang="en-US" dirty="0" err="1"/>
              <a:t>Problema</a:t>
            </a:r>
            <a:r>
              <a:rPr lang="en-US" dirty="0"/>
              <a:t>: El </a:t>
            </a:r>
            <a:r>
              <a:rPr lang="en-US" dirty="0" err="1"/>
              <a:t>Pecado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  <a:p>
            <a:r>
              <a:rPr lang="en-US" sz="3200" dirty="0"/>
              <a:t>“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tanto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b="1" i="1" dirty="0"/>
              <a:t>el </a:t>
            </a:r>
            <a:r>
              <a:rPr lang="en-US" sz="3200" b="1" i="1" dirty="0" err="1"/>
              <a:t>pecado</a:t>
            </a:r>
            <a:r>
              <a:rPr lang="en-US" sz="3200" b="1" i="1" dirty="0"/>
              <a:t> </a:t>
            </a:r>
            <a:r>
              <a:rPr lang="en-US" sz="3200" b="1" i="1" dirty="0" err="1"/>
              <a:t>entró</a:t>
            </a:r>
            <a:r>
              <a:rPr lang="en-US" sz="3200" b="1" i="1" dirty="0"/>
              <a:t> en el </a:t>
            </a:r>
            <a:r>
              <a:rPr lang="en-US" sz="3200" b="1" i="1" dirty="0" err="1"/>
              <a:t>mundo</a:t>
            </a:r>
            <a:r>
              <a:rPr lang="en-US" sz="3200" b="1" i="1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un hombre, y </a:t>
            </a:r>
            <a:r>
              <a:rPr lang="en-US" sz="3200" dirty="0" err="1"/>
              <a:t>por</a:t>
            </a:r>
            <a:r>
              <a:rPr lang="en-US" sz="3200" dirty="0"/>
              <a:t> el </a:t>
            </a:r>
            <a:r>
              <a:rPr lang="en-US" sz="3200" dirty="0" err="1"/>
              <a:t>pecado</a:t>
            </a:r>
            <a:r>
              <a:rPr lang="en-US" sz="3200" dirty="0"/>
              <a:t> la </a:t>
            </a:r>
            <a:r>
              <a:rPr lang="en-US" sz="3200" dirty="0" err="1"/>
              <a:t>muerte</a:t>
            </a:r>
            <a:r>
              <a:rPr lang="en-US" sz="3200" dirty="0"/>
              <a:t>, </a:t>
            </a:r>
            <a:r>
              <a:rPr lang="en-US" sz="3200" dirty="0" err="1"/>
              <a:t>así</a:t>
            </a:r>
            <a:r>
              <a:rPr lang="en-US" sz="3200" dirty="0"/>
              <a:t> </a:t>
            </a:r>
            <a:r>
              <a:rPr lang="en-US" sz="3200" b="1" i="1" dirty="0"/>
              <a:t>la </a:t>
            </a:r>
            <a:r>
              <a:rPr lang="en-US" sz="3200" b="1" i="1" dirty="0" err="1"/>
              <a:t>muerte</a:t>
            </a:r>
            <a:r>
              <a:rPr lang="en-US" sz="3200" b="1" i="1" dirty="0"/>
              <a:t> </a:t>
            </a:r>
            <a:r>
              <a:rPr lang="en-US" sz="3200" b="1" i="1" dirty="0" err="1"/>
              <a:t>pasó</a:t>
            </a:r>
            <a:r>
              <a:rPr lang="en-US" sz="3200" b="1" i="1" dirty="0"/>
              <a:t> a </a:t>
            </a:r>
            <a:r>
              <a:rPr lang="en-US" sz="3200" b="1" i="1" dirty="0" err="1"/>
              <a:t>todos</a:t>
            </a:r>
            <a:r>
              <a:rPr lang="en-US" sz="3200" b="1" i="1" dirty="0"/>
              <a:t> los hombres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cuanto</a:t>
            </a:r>
            <a:r>
              <a:rPr lang="en-US" sz="3200" dirty="0"/>
              <a:t> </a:t>
            </a:r>
            <a:r>
              <a:rPr lang="en-US" sz="3200" dirty="0" err="1"/>
              <a:t>todos</a:t>
            </a:r>
            <a:r>
              <a:rPr lang="en-US" sz="3200" dirty="0"/>
              <a:t> </a:t>
            </a:r>
            <a:r>
              <a:rPr lang="en-US" sz="3200" dirty="0" err="1"/>
              <a:t>pecaron</a:t>
            </a:r>
            <a:r>
              <a:rPr lang="en-US" sz="3200" dirty="0"/>
              <a:t>.”</a:t>
            </a:r>
          </a:p>
          <a:p>
            <a:pPr lvl="1"/>
            <a:r>
              <a:rPr lang="en-US" dirty="0" err="1"/>
              <a:t>Romanos</a:t>
            </a:r>
            <a:r>
              <a:rPr lang="en-US" dirty="0"/>
              <a:t> 5:12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Su causa: La Desobediencia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Ignorar a Dios y sus mandamientos</a:t>
            </a:r>
          </a:p>
          <a:p>
            <a:pPr marL="0" indent="0">
              <a:buNone/>
            </a:pPr>
            <a:endParaRPr lang="es-SV" dirty="0"/>
          </a:p>
          <a:p>
            <a:r>
              <a:rPr lang="es-SV" dirty="0"/>
              <a:t>“Entonces respondiendo Jesús, les dijo: ¿No erráis por esto, </a:t>
            </a:r>
            <a:r>
              <a:rPr lang="es-SV" b="1" i="1" dirty="0"/>
              <a:t>porque ignoráis las Escrituras</a:t>
            </a:r>
            <a:r>
              <a:rPr lang="es-SV" dirty="0"/>
              <a:t>, y el poder de Dios?”</a:t>
            </a:r>
          </a:p>
          <a:p>
            <a:pPr lvl="1"/>
            <a:r>
              <a:rPr lang="es-SV" dirty="0"/>
              <a:t>Marcos 12:24</a:t>
            </a:r>
          </a:p>
        </p:txBody>
      </p:sp>
    </p:spTree>
    <p:extLst>
      <p:ext uri="{BB962C8B-B14F-4D97-AF65-F5344CB8AC3E}">
        <p14:creationId xmlns:p14="http://schemas.microsoft.com/office/powerpoint/2010/main" val="32290252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Su efecto: La Muerte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600" dirty="0" smtClean="0"/>
              <a:t>“</a:t>
            </a:r>
            <a:r>
              <a:rPr lang="es-SV" sz="3600" dirty="0"/>
              <a:t>Porque la paga del pecado es </a:t>
            </a:r>
            <a:r>
              <a:rPr lang="es-SV" sz="3600" b="1" dirty="0"/>
              <a:t>muerte</a:t>
            </a:r>
            <a:r>
              <a:rPr lang="es-SV" sz="3600" dirty="0"/>
              <a:t>…”</a:t>
            </a:r>
          </a:p>
          <a:p>
            <a:pPr lvl="1"/>
            <a:r>
              <a:rPr lang="es-SV" dirty="0"/>
              <a:t>Romanos </a:t>
            </a:r>
            <a:r>
              <a:rPr lang="es-SV" dirty="0" smtClean="0"/>
              <a:t>6:23</a:t>
            </a:r>
          </a:p>
          <a:p>
            <a:pPr lvl="1"/>
            <a:endParaRPr lang="es-SV" dirty="0"/>
          </a:p>
          <a:p>
            <a:r>
              <a:rPr lang="es-SV" dirty="0" smtClean="0"/>
              <a:t>En todas las áreas de nuestra vida…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497821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Gran </a:t>
            </a:r>
            <a:r>
              <a:rPr lang="en-US" dirty="0" err="1"/>
              <a:t>Solución</a:t>
            </a:r>
            <a:r>
              <a:rPr lang="en-US" dirty="0"/>
              <a:t>: </a:t>
            </a:r>
            <a:r>
              <a:rPr lang="en-US" dirty="0" err="1"/>
              <a:t>Jesucristo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“</a:t>
            </a:r>
            <a:r>
              <a:rPr lang="en-US" sz="3600" dirty="0" err="1"/>
              <a:t>Porque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</a:t>
            </a:r>
            <a:r>
              <a:rPr lang="en-US" sz="3600" dirty="0" err="1"/>
              <a:t>cuanto</a:t>
            </a:r>
            <a:r>
              <a:rPr lang="en-US" sz="3600" dirty="0"/>
              <a:t> la </a:t>
            </a:r>
            <a:r>
              <a:rPr lang="en-US" sz="3600" dirty="0" err="1"/>
              <a:t>muerte</a:t>
            </a:r>
            <a:r>
              <a:rPr lang="en-US" sz="3600" dirty="0"/>
              <a:t> </a:t>
            </a:r>
            <a:r>
              <a:rPr lang="en-US" sz="3600" dirty="0" err="1"/>
              <a:t>entró</a:t>
            </a:r>
            <a:r>
              <a:rPr lang="en-US" sz="3600" dirty="0"/>
              <a:t> </a:t>
            </a:r>
            <a:r>
              <a:rPr lang="en-US" sz="3600" dirty="0" err="1"/>
              <a:t>por</a:t>
            </a:r>
            <a:r>
              <a:rPr lang="en-US" sz="3600" dirty="0"/>
              <a:t> un hombre, </a:t>
            </a:r>
            <a:r>
              <a:rPr lang="en-US" sz="3600" dirty="0" err="1"/>
              <a:t>también</a:t>
            </a:r>
            <a:r>
              <a:rPr lang="en-US" sz="3600" dirty="0"/>
              <a:t> </a:t>
            </a:r>
            <a:r>
              <a:rPr lang="en-US" sz="3600" b="1" i="1" dirty="0" err="1"/>
              <a:t>por</a:t>
            </a:r>
            <a:r>
              <a:rPr lang="en-US" sz="3600" b="1" i="1" dirty="0"/>
              <a:t> un hombre la </a:t>
            </a:r>
            <a:r>
              <a:rPr lang="en-US" sz="3600" b="1" i="1" dirty="0" err="1"/>
              <a:t>resurrección</a:t>
            </a:r>
            <a:r>
              <a:rPr lang="en-US" sz="3600" b="1" i="1" dirty="0"/>
              <a:t> de los </a:t>
            </a:r>
            <a:r>
              <a:rPr lang="en-US" sz="3600" b="1" i="1" dirty="0" err="1"/>
              <a:t>muertos</a:t>
            </a:r>
            <a:r>
              <a:rPr lang="en-US" sz="3600" dirty="0"/>
              <a:t>. </a:t>
            </a:r>
            <a:r>
              <a:rPr lang="en-US" sz="3600" dirty="0" err="1"/>
              <a:t>Porque</a:t>
            </a:r>
            <a:r>
              <a:rPr lang="en-US" sz="3600" dirty="0"/>
              <a:t> </a:t>
            </a:r>
            <a:r>
              <a:rPr lang="en-US" sz="3600" dirty="0" err="1"/>
              <a:t>así</a:t>
            </a:r>
            <a:r>
              <a:rPr lang="en-US" sz="3600" dirty="0"/>
              <a:t> </a:t>
            </a:r>
            <a:r>
              <a:rPr lang="en-US" sz="3600" dirty="0" err="1"/>
              <a:t>como</a:t>
            </a:r>
            <a:r>
              <a:rPr lang="en-US" sz="3600" dirty="0"/>
              <a:t> en </a:t>
            </a:r>
            <a:r>
              <a:rPr lang="en-US" sz="3600" dirty="0" err="1"/>
              <a:t>Adán</a:t>
            </a:r>
            <a:r>
              <a:rPr lang="en-US" sz="3600" dirty="0"/>
              <a:t> </a:t>
            </a:r>
            <a:r>
              <a:rPr lang="en-US" sz="3600" dirty="0" err="1"/>
              <a:t>todos</a:t>
            </a:r>
            <a:r>
              <a:rPr lang="en-US" sz="3600" dirty="0"/>
              <a:t> </a:t>
            </a:r>
            <a:r>
              <a:rPr lang="en-US" sz="3600" dirty="0" err="1"/>
              <a:t>mueren</a:t>
            </a:r>
            <a:r>
              <a:rPr lang="en-US" sz="3600" dirty="0"/>
              <a:t>, </a:t>
            </a:r>
            <a:r>
              <a:rPr lang="en-US" sz="3600" b="1" i="1" dirty="0"/>
              <a:t>en Cristo </a:t>
            </a:r>
            <a:r>
              <a:rPr lang="en-US" sz="3600" b="1" i="1" dirty="0" err="1"/>
              <a:t>todos</a:t>
            </a:r>
            <a:r>
              <a:rPr lang="en-US" sz="3600" b="1" i="1" dirty="0"/>
              <a:t> </a:t>
            </a:r>
            <a:r>
              <a:rPr lang="en-US" sz="3600" b="1" i="1" dirty="0" err="1"/>
              <a:t>serán</a:t>
            </a:r>
            <a:r>
              <a:rPr lang="en-US" sz="3600" b="1" i="1" dirty="0"/>
              <a:t> </a:t>
            </a:r>
            <a:r>
              <a:rPr lang="en-US" sz="3600" b="1" i="1" dirty="0" err="1"/>
              <a:t>vivificados</a:t>
            </a:r>
            <a:r>
              <a:rPr lang="en-US" sz="3600" dirty="0"/>
              <a:t>”.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Corintios</a:t>
            </a:r>
            <a:r>
              <a:rPr lang="en-US" dirty="0"/>
              <a:t> 15:21-22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Nos trae libertad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“Porque</a:t>
            </a:r>
            <a:r>
              <a:rPr lang="es-ES" sz="3600" dirty="0"/>
              <a:t> la ley del Espíritu de vida en Cristo Jesús </a:t>
            </a:r>
            <a:r>
              <a:rPr lang="es-ES" sz="3600" b="1" i="1" dirty="0"/>
              <a:t>me </a:t>
            </a:r>
            <a:r>
              <a:rPr lang="es-ES" sz="3600" b="1" i="1" dirty="0" smtClean="0"/>
              <a:t>ha librado</a:t>
            </a:r>
            <a:r>
              <a:rPr lang="es-ES" sz="3600" dirty="0"/>
              <a:t> de la ley del </a:t>
            </a:r>
            <a:r>
              <a:rPr lang="es-ES" sz="3600" b="1" i="1" dirty="0"/>
              <a:t>pecado y de la muerte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Romanos 8:2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824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Y salvación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4000" dirty="0"/>
              <a:t>“Porque el Hijo del Hombre vino a </a:t>
            </a:r>
            <a:r>
              <a:rPr lang="es-SV" sz="4000" b="1" i="1" dirty="0"/>
              <a:t>buscar</a:t>
            </a:r>
            <a:r>
              <a:rPr lang="es-SV" sz="4000" dirty="0"/>
              <a:t> y a </a:t>
            </a:r>
            <a:r>
              <a:rPr lang="es-SV" sz="4000" b="1" i="1" dirty="0"/>
              <a:t>salvar</a:t>
            </a:r>
            <a:r>
              <a:rPr lang="es-SV" sz="4000" b="1" dirty="0"/>
              <a:t> </a:t>
            </a:r>
            <a:r>
              <a:rPr lang="es-SV" sz="4000" dirty="0"/>
              <a:t>lo que se había perdido.”</a:t>
            </a:r>
          </a:p>
          <a:p>
            <a:pPr lvl="1"/>
            <a:r>
              <a:rPr lang="es-SV" dirty="0"/>
              <a:t>Lucas 19:10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16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Análisis</a:t>
            </a:r>
            <a:r>
              <a:rPr lang="en-US" dirty="0"/>
              <a:t> del Mercado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Década</a:t>
            </a:r>
            <a:r>
              <a:rPr lang="en-US" dirty="0"/>
              <a:t> 1950 USA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GM</a:t>
            </a:r>
          </a:p>
          <a:p>
            <a:r>
              <a:rPr lang="en-US" dirty="0"/>
              <a:t>Ford</a:t>
            </a:r>
          </a:p>
          <a:p>
            <a:r>
              <a:rPr lang="en-US" dirty="0"/>
              <a:t>Chrysler</a:t>
            </a:r>
          </a:p>
          <a:p>
            <a:r>
              <a:rPr lang="en-US" dirty="0"/>
              <a:t>American Motors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Actualidad</a:t>
            </a:r>
            <a:r>
              <a:rPr lang="en-US" dirty="0"/>
              <a:t> USA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GM, Volvo</a:t>
            </a:r>
          </a:p>
          <a:p>
            <a:r>
              <a:rPr lang="en-US" dirty="0"/>
              <a:t>Ford, Isuzu, Kia</a:t>
            </a:r>
          </a:p>
          <a:p>
            <a:r>
              <a:rPr lang="en-US" dirty="0"/>
              <a:t>Chrysler, Mazda</a:t>
            </a:r>
          </a:p>
          <a:p>
            <a:r>
              <a:rPr lang="en-US" dirty="0"/>
              <a:t>Toyota, Hyundai</a:t>
            </a:r>
          </a:p>
          <a:p>
            <a:r>
              <a:rPr lang="en-US" dirty="0"/>
              <a:t>Honda, Mercedes</a:t>
            </a:r>
          </a:p>
          <a:p>
            <a:r>
              <a:rPr lang="en-US" dirty="0"/>
              <a:t>Volkswagen, BMW</a:t>
            </a:r>
          </a:p>
          <a:p>
            <a:r>
              <a:rPr lang="en-US" dirty="0"/>
              <a:t>Fiat, Daihatsu</a:t>
            </a:r>
          </a:p>
          <a:p>
            <a:r>
              <a:rPr lang="en-US" dirty="0"/>
              <a:t>Nissan, Mitsubishi</a:t>
            </a:r>
          </a:p>
          <a:p>
            <a:r>
              <a:rPr lang="en-US" dirty="0" err="1"/>
              <a:t>Reanult</a:t>
            </a:r>
            <a:r>
              <a:rPr lang="en-US" dirty="0"/>
              <a:t>, Suzuki</a:t>
            </a:r>
          </a:p>
        </p:txBody>
      </p:sp>
      <p:pic>
        <p:nvPicPr>
          <p:cNvPr id="43012" name="Picture 4" descr="http://t2.gstatic.com/images?q=tbn:ANd9GcQrrO4h6tnW8_P39l13aD60mLsd-jyfa_tops1Y9Awh_CMGJfZ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0"/>
            <a:ext cx="2800350" cy="162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reflexionar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“La </a:t>
            </a:r>
            <a:r>
              <a:rPr lang="en-US" dirty="0" err="1"/>
              <a:t>dificultad</a:t>
            </a:r>
            <a:r>
              <a:rPr lang="en-US" dirty="0"/>
              <a:t> no </a:t>
            </a:r>
            <a:r>
              <a:rPr lang="en-US" dirty="0" err="1"/>
              <a:t>está</a:t>
            </a:r>
            <a:r>
              <a:rPr lang="en-US" dirty="0"/>
              <a:t> en </a:t>
            </a:r>
            <a:r>
              <a:rPr lang="en-US" dirty="0" err="1"/>
              <a:t>conocer</a:t>
            </a:r>
            <a:r>
              <a:rPr lang="en-US" dirty="0"/>
              <a:t> al </a:t>
            </a:r>
            <a:r>
              <a:rPr lang="en-US" dirty="0" err="1"/>
              <a:t>cliente</a:t>
            </a:r>
            <a:r>
              <a:rPr lang="en-US" dirty="0"/>
              <a:t>, </a:t>
            </a:r>
            <a:r>
              <a:rPr lang="en-US" dirty="0" err="1"/>
              <a:t>está</a:t>
            </a:r>
            <a:r>
              <a:rPr lang="en-US" dirty="0"/>
              <a:t> en </a:t>
            </a:r>
            <a:r>
              <a:rPr lang="en-US" dirty="0" err="1"/>
              <a:t>que</a:t>
            </a:r>
            <a:r>
              <a:rPr lang="en-US" dirty="0"/>
              <a:t> el </a:t>
            </a:r>
            <a:r>
              <a:rPr lang="en-US" dirty="0" err="1"/>
              <a:t>cliente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conozca</a:t>
            </a:r>
            <a:r>
              <a:rPr lang="en-US" dirty="0"/>
              <a:t> y </a:t>
            </a:r>
            <a:r>
              <a:rPr lang="en-US" b="1" i="1" dirty="0" err="1"/>
              <a:t>nos</a:t>
            </a:r>
            <a:r>
              <a:rPr lang="en-US" b="1" i="1" dirty="0"/>
              <a:t> </a:t>
            </a:r>
            <a:r>
              <a:rPr lang="en-US" b="1" i="1" dirty="0" err="1"/>
              <a:t>prefiera</a:t>
            </a:r>
            <a:r>
              <a:rPr lang="en-US" dirty="0"/>
              <a:t> a </a:t>
            </a:r>
            <a:r>
              <a:rPr lang="en-US" dirty="0" err="1"/>
              <a:t>nosotros</a:t>
            </a:r>
            <a:r>
              <a:rPr lang="en-US" dirty="0"/>
              <a:t>. Ser </a:t>
            </a:r>
            <a:r>
              <a:rPr lang="en-US" dirty="0" err="1"/>
              <a:t>igual</a:t>
            </a:r>
            <a:r>
              <a:rPr lang="en-US" dirty="0"/>
              <a:t> no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ventaja</a:t>
            </a:r>
            <a:r>
              <a:rPr lang="en-US" dirty="0"/>
              <a:t>; </a:t>
            </a:r>
            <a:r>
              <a:rPr lang="en-US" b="1" i="1" dirty="0"/>
              <a:t>ser </a:t>
            </a:r>
            <a:r>
              <a:rPr lang="en-US" b="1" i="1" dirty="0" err="1"/>
              <a:t>diferente</a:t>
            </a:r>
            <a:r>
              <a:rPr lang="en-US" b="1" i="1" dirty="0"/>
              <a:t> y </a:t>
            </a:r>
            <a:r>
              <a:rPr lang="en-US" b="1" i="1" dirty="0" err="1"/>
              <a:t>mejor</a:t>
            </a:r>
            <a:r>
              <a:rPr lang="en-US" b="1" i="1" dirty="0"/>
              <a:t> </a:t>
            </a:r>
            <a:r>
              <a:rPr lang="en-US" dirty="0"/>
              <a:t>en la </a:t>
            </a:r>
            <a:r>
              <a:rPr lang="en-US" dirty="0" err="1"/>
              <a:t>mente</a:t>
            </a:r>
            <a:r>
              <a:rPr lang="en-US" dirty="0"/>
              <a:t> de los </a:t>
            </a:r>
            <a:r>
              <a:rPr lang="en-US" dirty="0" err="1"/>
              <a:t>clientes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ventaja</a:t>
            </a:r>
            <a:r>
              <a:rPr lang="en-US" dirty="0"/>
              <a:t>.”</a:t>
            </a:r>
          </a:p>
          <a:p>
            <a:pPr lvl="2"/>
            <a:r>
              <a:rPr lang="en-US" sz="1400" dirty="0" err="1"/>
              <a:t>Raúl</a:t>
            </a:r>
            <a:r>
              <a:rPr lang="en-US" sz="1400" dirty="0"/>
              <a:t> </a:t>
            </a:r>
            <a:r>
              <a:rPr lang="en-US" sz="1400" dirty="0" err="1"/>
              <a:t>Peralba</a:t>
            </a:r>
            <a:r>
              <a:rPr lang="en-US" sz="1400" dirty="0"/>
              <a:t> </a:t>
            </a:r>
            <a:r>
              <a:rPr lang="en-US" sz="1400" dirty="0" err="1"/>
              <a:t>Fortuny</a:t>
            </a:r>
            <a:r>
              <a:rPr lang="en-US" sz="1400" dirty="0"/>
              <a:t>, </a:t>
            </a:r>
            <a:r>
              <a:rPr lang="en-US" sz="1400" dirty="0" err="1"/>
              <a:t>Presidente</a:t>
            </a:r>
            <a:r>
              <a:rPr lang="en-US" sz="1400" dirty="0"/>
              <a:t> de Positioning Systems.</a:t>
            </a:r>
          </a:p>
        </p:txBody>
      </p:sp>
      <p:pic>
        <p:nvPicPr>
          <p:cNvPr id="4" name="Picture 2" descr="http://t0.gstatic.com/images?q=tbn:ANd9GcSsz_i_TmpS61QHjytf0LNN5Yh5VqqQRw6FOWnWf6-wSZa2F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267200"/>
            <a:ext cx="2846927" cy="2425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</a:t>
            </a:r>
            <a:r>
              <a:rPr lang="en-US" dirty="0"/>
              <a:t> de la </a:t>
            </a:r>
            <a:r>
              <a:rPr lang="en-US" dirty="0" err="1"/>
              <a:t>Diferenciación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i="1" dirty="0" err="1"/>
              <a:t>razón</a:t>
            </a:r>
            <a:r>
              <a:rPr lang="en-US" dirty="0"/>
              <a:t> </a:t>
            </a:r>
            <a:r>
              <a:rPr lang="en-US" dirty="0" err="1"/>
              <a:t>suficientemente</a:t>
            </a:r>
            <a:r>
              <a:rPr lang="en-US" dirty="0"/>
              <a:t> </a:t>
            </a:r>
            <a:r>
              <a:rPr lang="en-US" dirty="0" err="1"/>
              <a:t>fuerte</a:t>
            </a:r>
            <a:r>
              <a:rPr lang="en-US" dirty="0"/>
              <a:t> que me </a:t>
            </a:r>
            <a:r>
              <a:rPr lang="en-US" b="1" i="1" dirty="0" err="1"/>
              <a:t>separe</a:t>
            </a:r>
            <a:r>
              <a:rPr lang="en-US" b="1" i="1" dirty="0"/>
              <a:t> de la </a:t>
            </a:r>
            <a:r>
              <a:rPr lang="en-US" b="1" i="1" dirty="0" err="1"/>
              <a:t>competencia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suficiente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, para </a:t>
            </a:r>
            <a:r>
              <a:rPr lang="en-US" dirty="0" err="1"/>
              <a:t>influir</a:t>
            </a:r>
            <a:r>
              <a:rPr lang="en-US" dirty="0"/>
              <a:t> en la </a:t>
            </a:r>
            <a:r>
              <a:rPr lang="en-US" dirty="0" err="1"/>
              <a:t>decisión</a:t>
            </a:r>
            <a:r>
              <a:rPr lang="en-US" dirty="0"/>
              <a:t> de </a:t>
            </a:r>
            <a:r>
              <a:rPr lang="en-US" dirty="0" err="1"/>
              <a:t>compra</a:t>
            </a:r>
            <a:r>
              <a:rPr lang="en-US" dirty="0"/>
              <a:t> del </a:t>
            </a:r>
            <a:r>
              <a:rPr lang="en-US" dirty="0" err="1"/>
              <a:t>cliente</a:t>
            </a:r>
            <a:r>
              <a:rPr lang="en-US" dirty="0"/>
              <a:t> de </a:t>
            </a:r>
            <a:r>
              <a:rPr lang="en-US" dirty="0" err="1"/>
              <a:t>manera</a:t>
            </a:r>
            <a:r>
              <a:rPr lang="en-US" dirty="0"/>
              <a:t> rentable.</a:t>
            </a:r>
          </a:p>
          <a:p>
            <a:endParaRPr lang="en-US" dirty="0"/>
          </a:p>
        </p:txBody>
      </p:sp>
      <p:pic>
        <p:nvPicPr>
          <p:cNvPr id="3074" name="Picture 2" descr="http://www.agenciasinc.es/var/ezwebin_site/storage/images/noticias/gastamos-mas-en-productos-con-mayor-informacion-nutricional/683812-1-esl-MX/Gastamos-mas-en-productos-con-mayor-informacion-nutricional_image_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524375" cy="2547056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2467</TotalTime>
  <Words>1798</Words>
  <Application>Microsoft Office PowerPoint</Application>
  <PresentationFormat>On-screen Show (4:3)</PresentationFormat>
  <Paragraphs>266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COMO DIFERENCIAR SU NEGOCIO DE LA COMPETENCIA</vt:lpstr>
      <vt:lpstr>La Necesidad de la Diferenciación</vt:lpstr>
      <vt:lpstr>Datos a considerar</vt:lpstr>
      <vt:lpstr>Datos a Considerar</vt:lpstr>
      <vt:lpstr>Las preguntas que debemos hacer…</vt:lpstr>
      <vt:lpstr>La creatividad de Dios</vt:lpstr>
      <vt:lpstr>Análisis del Mercado</vt:lpstr>
      <vt:lpstr>Para reflexionar…</vt:lpstr>
      <vt:lpstr>Objetivo de la Diferenciación</vt:lpstr>
      <vt:lpstr>El Problema Principal</vt:lpstr>
      <vt:lpstr>Características de la Diferenciación</vt:lpstr>
      <vt:lpstr>La Diferenciación desde la perspectiva Bíblica</vt:lpstr>
      <vt:lpstr>Factores críticos que acompañan la diferenciación</vt:lpstr>
      <vt:lpstr>Posicionamiento</vt:lpstr>
      <vt:lpstr>Atributo</vt:lpstr>
      <vt:lpstr>Un atributo diferenciador conforme a la Biblia</vt:lpstr>
      <vt:lpstr>¿CÓMO SE DIFERENCIAN?</vt:lpstr>
      <vt:lpstr>La diferenciación desde la perspectiva de Jesús</vt:lpstr>
      <vt:lpstr>Principales tipos de Diferenciación</vt:lpstr>
      <vt:lpstr>Lo mejor es combinar</vt:lpstr>
      <vt:lpstr>Prestigio / Imagen</vt:lpstr>
      <vt:lpstr>Consejos bíblicos</vt:lpstr>
      <vt:lpstr>Servicio al Cliente</vt:lpstr>
      <vt:lpstr>El servicio al cliente es rentable</vt:lpstr>
      <vt:lpstr>Consejos bíblicos</vt:lpstr>
      <vt:lpstr>Programas de Lealtad</vt:lpstr>
      <vt:lpstr>¿Por qué son importantes?</vt:lpstr>
      <vt:lpstr>Producto</vt:lpstr>
      <vt:lpstr>PowerPoint Presentation</vt:lpstr>
      <vt:lpstr>Especialización / Formato</vt:lpstr>
      <vt:lpstr>Canal de Distribución</vt:lpstr>
      <vt:lpstr>Conveniencia</vt:lpstr>
      <vt:lpstr>PowerPoint Presentation</vt:lpstr>
      <vt:lpstr>Ubicación</vt:lpstr>
      <vt:lpstr>Tiempo de Entrega</vt:lpstr>
      <vt:lpstr>Presentación</vt:lpstr>
      <vt:lpstr>Lo que dice La Biblia</vt:lpstr>
      <vt:lpstr>Forma de Entregar el Producto</vt:lpstr>
      <vt:lpstr>PowerPoint Presentation</vt:lpstr>
      <vt:lpstr>Exclusividad </vt:lpstr>
      <vt:lpstr>La Exclusividad de Jesús</vt:lpstr>
      <vt:lpstr>Calidad</vt:lpstr>
      <vt:lpstr>Desempeño</vt:lpstr>
      <vt:lpstr>Jesús y sus obras</vt:lpstr>
      <vt:lpstr>Precios</vt:lpstr>
      <vt:lpstr>Diseño/Precio</vt:lpstr>
      <vt:lpstr>Estilo de Vida</vt:lpstr>
      <vt:lpstr>Geográficamente</vt:lpstr>
      <vt:lpstr>Innovación</vt:lpstr>
      <vt:lpstr>El Caso del Cirque du Soleil</vt:lpstr>
      <vt:lpstr>Frases importantes</vt:lpstr>
      <vt:lpstr>La Diferenciación en el Plan de Dios </vt:lpstr>
      <vt:lpstr>En sus obras</vt:lpstr>
      <vt:lpstr>En la Creación</vt:lpstr>
      <vt:lpstr>Su Variedad y Diseño </vt:lpstr>
      <vt:lpstr>El Hombre Como Ser Exclusivo</vt:lpstr>
      <vt:lpstr>Con una clara diferenciación</vt:lpstr>
      <vt:lpstr>La Encomienda</vt:lpstr>
      <vt:lpstr>El Fracaso del Hombre</vt:lpstr>
      <vt:lpstr>El Gran Problema: El Pecado</vt:lpstr>
      <vt:lpstr>Su causa: La Desobediencia</vt:lpstr>
      <vt:lpstr>Su efecto: La Muerte</vt:lpstr>
      <vt:lpstr>La Gran Solución: Jesucristo</vt:lpstr>
      <vt:lpstr>Nos trae libertad</vt:lpstr>
      <vt:lpstr>Y salvación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DIFERENCIAR SU PRODCUTO DE LA COMPETENCIA</dc:title>
  <dc:creator>Ale</dc:creator>
  <cp:lastModifiedBy>Guillermo Hasbun</cp:lastModifiedBy>
  <cp:revision>192</cp:revision>
  <dcterms:created xsi:type="dcterms:W3CDTF">2012-08-18T19:28:31Z</dcterms:created>
  <dcterms:modified xsi:type="dcterms:W3CDTF">2016-08-19T04:59:24Z</dcterms:modified>
</cp:coreProperties>
</file>