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sldIdLst>
    <p:sldId id="256" r:id="rId2"/>
    <p:sldId id="285" r:id="rId3"/>
    <p:sldId id="286" r:id="rId4"/>
    <p:sldId id="258" r:id="rId5"/>
    <p:sldId id="259" r:id="rId6"/>
    <p:sldId id="257" r:id="rId7"/>
    <p:sldId id="260" r:id="rId8"/>
    <p:sldId id="287" r:id="rId9"/>
    <p:sldId id="262" r:id="rId10"/>
    <p:sldId id="264" r:id="rId11"/>
    <p:sldId id="263" r:id="rId12"/>
    <p:sldId id="261" r:id="rId13"/>
    <p:sldId id="279" r:id="rId14"/>
    <p:sldId id="280" r:id="rId15"/>
    <p:sldId id="281" r:id="rId16"/>
    <p:sldId id="289" r:id="rId17"/>
    <p:sldId id="282" r:id="rId18"/>
    <p:sldId id="283" r:id="rId19"/>
    <p:sldId id="290" r:id="rId20"/>
    <p:sldId id="284" r:id="rId21"/>
    <p:sldId id="291" r:id="rId22"/>
    <p:sldId id="292" r:id="rId23"/>
    <p:sldId id="288" r:id="rId24"/>
    <p:sldId id="265" r:id="rId25"/>
    <p:sldId id="267" r:id="rId26"/>
    <p:sldId id="266" r:id="rId27"/>
    <p:sldId id="269" r:id="rId28"/>
    <p:sldId id="270" r:id="rId29"/>
    <p:sldId id="271" r:id="rId30"/>
    <p:sldId id="272" r:id="rId31"/>
    <p:sldId id="273" r:id="rId32"/>
    <p:sldId id="274" r:id="rId33"/>
    <p:sldId id="275" r:id="rId34"/>
    <p:sldId id="276" r:id="rId35"/>
    <p:sldId id="277" r:id="rId36"/>
    <p:sldId id="278" r:id="rId37"/>
    <p:sldId id="293" r:id="rId38"/>
    <p:sldId id="294" r:id="rId39"/>
    <p:sldId id="307" r:id="rId40"/>
    <p:sldId id="306" r:id="rId41"/>
    <p:sldId id="295" r:id="rId42"/>
    <p:sldId id="296" r:id="rId43"/>
    <p:sldId id="297" r:id="rId44"/>
    <p:sldId id="298" r:id="rId45"/>
    <p:sldId id="299" r:id="rId46"/>
    <p:sldId id="300" r:id="rId47"/>
    <p:sldId id="302" r:id="rId48"/>
    <p:sldId id="303" r:id="rId49"/>
    <p:sldId id="304"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443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77782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74349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31130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19749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00233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6/18/2015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26986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289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469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EFBDC27-E420-4878-9EE6-7B9656D6442A}"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403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73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012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255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97649AC-CB8F-4FF1-9A34-5861C74DD0A7}" type="datetimeFigureOut">
              <a:rPr lang="en-US" smtClean="0"/>
              <a:t>6/18/2015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78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C5CECA-2D3A-4680-9B49-752200DE467C}" type="datetimeFigureOut">
              <a:rPr lang="en-US" smtClean="0"/>
              <a:t>6/18/2015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342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0C3BFE2-83B7-4B0A-B9D3-AB28331082B3}" type="datetimeFigureOut">
              <a:rPr lang="en-US" smtClean="0"/>
              <a:t>6/18/2015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439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983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5BB1C6-BF8F-4481-8AB2-603A1C8A906A}" type="datetimeFigureOut">
              <a:rPr lang="en-US" smtClean="0"/>
              <a:t>6/18/2015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490593"/>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SV" dirty="0" smtClean="0"/>
              <a:t>ESTRATEGIAS DE MARKETING </a:t>
            </a:r>
            <a:endParaRPr lang="en-US" dirty="0"/>
          </a:p>
        </p:txBody>
      </p:sp>
      <p:sp>
        <p:nvSpPr>
          <p:cNvPr id="3" name="Subtitle 2"/>
          <p:cNvSpPr>
            <a:spLocks noGrp="1"/>
          </p:cNvSpPr>
          <p:nvPr>
            <p:ph type="subTitle" idx="1"/>
          </p:nvPr>
        </p:nvSpPr>
        <p:spPr/>
        <p:txBody>
          <a:bodyPr/>
          <a:lstStyle/>
          <a:p>
            <a:r>
              <a:rPr lang="es-SV" dirty="0" smtClean="0"/>
              <a:t>PARA LA CREACIÓN DE VALOR</a:t>
            </a:r>
            <a:endParaRPr lang="en-US" dirty="0"/>
          </a:p>
        </p:txBody>
      </p:sp>
    </p:spTree>
    <p:extLst>
      <p:ext uri="{BB962C8B-B14F-4D97-AF65-F5344CB8AC3E}">
        <p14:creationId xmlns:p14="http://schemas.microsoft.com/office/powerpoint/2010/main" val="94588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Posibles diferenciadores</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s-SV" sz="2800" dirty="0" smtClean="0"/>
              <a:t>Precio</a:t>
            </a:r>
          </a:p>
          <a:p>
            <a:pPr marL="457200" indent="-457200">
              <a:buFont typeface="+mj-lt"/>
              <a:buAutoNum type="arabicPeriod"/>
            </a:pPr>
            <a:r>
              <a:rPr lang="es-SV" sz="2800" dirty="0" smtClean="0"/>
              <a:t>Calidad</a:t>
            </a:r>
          </a:p>
          <a:p>
            <a:pPr marL="457200" indent="-457200">
              <a:buFont typeface="+mj-lt"/>
              <a:buAutoNum type="arabicPeriod"/>
            </a:pPr>
            <a:r>
              <a:rPr lang="es-SV" sz="2800" dirty="0" smtClean="0"/>
              <a:t>Servicio / Personas</a:t>
            </a:r>
          </a:p>
          <a:p>
            <a:pPr marL="457200" indent="-457200">
              <a:buFont typeface="+mj-lt"/>
              <a:buAutoNum type="arabicPeriod"/>
            </a:pPr>
            <a:r>
              <a:rPr lang="es-SV" sz="2800" dirty="0" smtClean="0"/>
              <a:t>Rendimiento</a:t>
            </a:r>
          </a:p>
          <a:p>
            <a:pPr marL="457200" indent="-457200">
              <a:buFont typeface="+mj-lt"/>
              <a:buAutoNum type="arabicPeriod"/>
            </a:pPr>
            <a:r>
              <a:rPr lang="es-SV" sz="2800" dirty="0" smtClean="0"/>
              <a:t>Ubicación</a:t>
            </a:r>
          </a:p>
          <a:p>
            <a:pPr marL="457200" indent="-457200">
              <a:buFont typeface="+mj-lt"/>
              <a:buAutoNum type="arabicPeriod"/>
            </a:pPr>
            <a:r>
              <a:rPr lang="es-SV" sz="2800" dirty="0" smtClean="0"/>
              <a:t>Conveniencia</a:t>
            </a:r>
            <a:endParaRPr lang="es-SV" sz="2800" dirty="0"/>
          </a:p>
        </p:txBody>
      </p:sp>
      <p:sp>
        <p:nvSpPr>
          <p:cNvPr id="4" name="Marcador de contenido 3"/>
          <p:cNvSpPr>
            <a:spLocks noGrp="1"/>
          </p:cNvSpPr>
          <p:nvPr>
            <p:ph sz="half" idx="2"/>
          </p:nvPr>
        </p:nvSpPr>
        <p:spPr>
          <a:xfrm>
            <a:off x="5654493" y="1637072"/>
            <a:ext cx="4396341" cy="4619266"/>
          </a:xfrm>
        </p:spPr>
        <p:txBody>
          <a:bodyPr>
            <a:normAutofit/>
          </a:bodyPr>
          <a:lstStyle/>
          <a:p>
            <a:pPr marL="0" indent="0">
              <a:buNone/>
            </a:pPr>
            <a:endParaRPr lang="es-SV" dirty="0"/>
          </a:p>
          <a:p>
            <a:pPr marL="457200" indent="-457200">
              <a:buFont typeface="+mj-lt"/>
              <a:buAutoNum type="arabicPeriod"/>
            </a:pPr>
            <a:r>
              <a:rPr lang="es-SV" sz="2800" dirty="0" smtClean="0"/>
              <a:t>Ahorro de Tiempo</a:t>
            </a:r>
          </a:p>
          <a:p>
            <a:pPr marL="457200" indent="-457200">
              <a:buFont typeface="+mj-lt"/>
              <a:buAutoNum type="arabicPeriod"/>
            </a:pPr>
            <a:r>
              <a:rPr lang="es-SV" sz="2800" dirty="0" smtClean="0"/>
              <a:t>Sabor</a:t>
            </a:r>
            <a:endParaRPr lang="es-SV" sz="2800" dirty="0"/>
          </a:p>
          <a:p>
            <a:pPr marL="457200" indent="-457200">
              <a:buFont typeface="+mj-lt"/>
              <a:buAutoNum type="arabicPeriod"/>
            </a:pPr>
            <a:r>
              <a:rPr lang="es-SV" sz="2800" dirty="0"/>
              <a:t>Prestigio/imagen</a:t>
            </a:r>
          </a:p>
          <a:p>
            <a:pPr marL="457200" indent="-457200">
              <a:buFont typeface="+mj-lt"/>
              <a:buAutoNum type="arabicPeriod"/>
            </a:pPr>
            <a:r>
              <a:rPr lang="es-SV" sz="2800" dirty="0"/>
              <a:t>Respaldo </a:t>
            </a:r>
          </a:p>
          <a:p>
            <a:pPr marL="457200" indent="-457200">
              <a:buFont typeface="+mj-lt"/>
              <a:buAutoNum type="arabicPeriod"/>
            </a:pPr>
            <a:r>
              <a:rPr lang="es-SV" sz="2800" dirty="0"/>
              <a:t>Confianza</a:t>
            </a:r>
          </a:p>
          <a:p>
            <a:pPr marL="457200" indent="-457200">
              <a:buFont typeface="+mj-lt"/>
              <a:buAutoNum type="arabicPeriod"/>
            </a:pPr>
            <a:r>
              <a:rPr lang="es-SV" sz="2800" dirty="0"/>
              <a:t>Diseño</a:t>
            </a:r>
          </a:p>
          <a:p>
            <a:endParaRPr lang="es-SV" sz="2800" dirty="0"/>
          </a:p>
        </p:txBody>
      </p:sp>
    </p:spTree>
    <p:extLst>
      <p:ext uri="{BB962C8B-B14F-4D97-AF65-F5344CB8AC3E}">
        <p14:creationId xmlns:p14="http://schemas.microsoft.com/office/powerpoint/2010/main" val="249293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Identificar la Ventaja Competitiva</a:t>
            </a:r>
            <a:endParaRPr lang="en-US" dirty="0"/>
          </a:p>
        </p:txBody>
      </p:sp>
      <p:sp>
        <p:nvSpPr>
          <p:cNvPr id="3" name="Content Placeholder 2"/>
          <p:cNvSpPr>
            <a:spLocks noGrp="1"/>
          </p:cNvSpPr>
          <p:nvPr>
            <p:ph idx="1"/>
          </p:nvPr>
        </p:nvSpPr>
        <p:spPr/>
        <p:txBody>
          <a:bodyPr/>
          <a:lstStyle/>
          <a:p>
            <a:r>
              <a:rPr lang="es-SV" sz="3200" dirty="0" smtClean="0"/>
              <a:t>“En la medida en que una empresa puede diferenciarse y posicionarse como un </a:t>
            </a:r>
            <a:r>
              <a:rPr lang="es-SV" sz="3200" b="1" i="1" dirty="0" smtClean="0"/>
              <a:t>proveedor de valor superior </a:t>
            </a:r>
            <a:r>
              <a:rPr lang="es-SV" sz="3200" dirty="0" smtClean="0"/>
              <a:t>al cliente, obtiene una ventaja competitiva”.</a:t>
            </a:r>
          </a:p>
          <a:p>
            <a:pPr lvl="1"/>
            <a:r>
              <a:rPr lang="es-SV" dirty="0" err="1" smtClean="0"/>
              <a:t>Kotler</a:t>
            </a:r>
            <a:r>
              <a:rPr lang="es-SV" dirty="0" smtClean="0"/>
              <a:t>/Armstrong</a:t>
            </a:r>
          </a:p>
          <a:p>
            <a:pPr lvl="1"/>
            <a:endParaRPr lang="es-SV" dirty="0"/>
          </a:p>
          <a:p>
            <a:pPr lvl="1"/>
            <a:r>
              <a:rPr lang="es-SV" dirty="0" smtClean="0"/>
              <a:t>Caso Staples: Staples: </a:t>
            </a:r>
            <a:r>
              <a:rPr lang="es-SV" dirty="0" err="1" smtClean="0"/>
              <a:t>That</a:t>
            </a:r>
            <a:r>
              <a:rPr lang="es-SV" dirty="0" smtClean="0"/>
              <a:t> </a:t>
            </a:r>
            <a:r>
              <a:rPr lang="es-SV" dirty="0" err="1" smtClean="0"/>
              <a:t>was</a:t>
            </a:r>
            <a:r>
              <a:rPr lang="es-SV" dirty="0" smtClean="0"/>
              <a:t> </a:t>
            </a:r>
            <a:r>
              <a:rPr lang="es-SV" dirty="0" err="1" smtClean="0"/>
              <a:t>easy</a:t>
            </a:r>
            <a:r>
              <a:rPr lang="es-SV" dirty="0" smtClean="0"/>
              <a:t>.</a:t>
            </a:r>
            <a:endParaRPr lang="en-US" dirty="0"/>
          </a:p>
        </p:txBody>
      </p:sp>
    </p:spTree>
    <p:extLst>
      <p:ext uri="{BB962C8B-B14F-4D97-AF65-F5344CB8AC3E}">
        <p14:creationId xmlns:p14="http://schemas.microsoft.com/office/powerpoint/2010/main" val="74940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Algunos ejemplos</a:t>
            </a:r>
            <a:endParaRPr lang="en-US" dirty="0"/>
          </a:p>
        </p:txBody>
      </p:sp>
      <p:sp>
        <p:nvSpPr>
          <p:cNvPr id="3" name="Content Placeholder 2"/>
          <p:cNvSpPr>
            <a:spLocks noGrp="1"/>
          </p:cNvSpPr>
          <p:nvPr>
            <p:ph sz="half" idx="1"/>
          </p:nvPr>
        </p:nvSpPr>
        <p:spPr/>
        <p:txBody>
          <a:bodyPr>
            <a:normAutofit lnSpcReduction="10000"/>
          </a:bodyPr>
          <a:lstStyle/>
          <a:p>
            <a:r>
              <a:rPr lang="es-SV" sz="2000" b="1" dirty="0" err="1" smtClean="0"/>
              <a:t>Subway</a:t>
            </a:r>
            <a:r>
              <a:rPr lang="es-SV" sz="2000" dirty="0" smtClean="0"/>
              <a:t>: Comida rápida saludable</a:t>
            </a:r>
          </a:p>
          <a:p>
            <a:r>
              <a:rPr lang="es-SV" sz="2000" b="1" i="1" dirty="0" err="1" smtClean="0"/>
              <a:t>Seventh</a:t>
            </a:r>
            <a:r>
              <a:rPr lang="es-SV" sz="2000" b="1" i="1" dirty="0" smtClean="0"/>
              <a:t> </a:t>
            </a:r>
            <a:r>
              <a:rPr lang="es-SV" sz="2000" b="1" i="1" dirty="0" err="1" smtClean="0"/>
              <a:t>Generation</a:t>
            </a:r>
            <a:r>
              <a:rPr lang="es-SV" sz="2000" dirty="0" smtClean="0"/>
              <a:t>: “Proteger al planeta hogar”</a:t>
            </a:r>
          </a:p>
          <a:p>
            <a:r>
              <a:rPr lang="es-SV" sz="2000" b="1" i="1" dirty="0" err="1" smtClean="0"/>
              <a:t>First</a:t>
            </a:r>
            <a:r>
              <a:rPr lang="es-SV" sz="2000" b="1" i="1" dirty="0" smtClean="0"/>
              <a:t> </a:t>
            </a:r>
            <a:r>
              <a:rPr lang="es-SV" sz="2000" b="1" i="1" dirty="0" err="1" smtClean="0"/>
              <a:t>Convenient</a:t>
            </a:r>
            <a:r>
              <a:rPr lang="es-SV" sz="2000" b="1" i="1" dirty="0" smtClean="0"/>
              <a:t> Bank of  Texas</a:t>
            </a:r>
            <a:r>
              <a:rPr lang="es-SV" sz="2000" dirty="0" smtClean="0"/>
              <a:t>: Horarios reales para personas reales.  (7 días a la semana y horarios nocturnos. )</a:t>
            </a:r>
          </a:p>
          <a:p>
            <a:r>
              <a:rPr lang="es-SV" sz="2000" b="1" i="1" dirty="0"/>
              <a:t>Disney</a:t>
            </a:r>
            <a:r>
              <a:rPr lang="es-SV" sz="2000" dirty="0"/>
              <a:t>: Hacer felices a las personas</a:t>
            </a:r>
            <a:r>
              <a:rPr lang="es-SV" sz="2000" dirty="0" smtClean="0"/>
              <a:t>.</a:t>
            </a:r>
          </a:p>
          <a:p>
            <a:r>
              <a:rPr lang="es-SV" sz="2000" b="1" i="1" dirty="0" err="1" smtClean="0"/>
              <a:t>Singapore</a:t>
            </a:r>
            <a:r>
              <a:rPr lang="es-SV" sz="2000" b="1" i="1" dirty="0" smtClean="0"/>
              <a:t> Airlines</a:t>
            </a:r>
            <a:r>
              <a:rPr lang="es-SV" sz="2000" dirty="0" smtClean="0"/>
              <a:t>: Extraordinario servicio y personal amable.</a:t>
            </a:r>
          </a:p>
          <a:p>
            <a:endParaRPr lang="en-US" dirty="0"/>
          </a:p>
        </p:txBody>
      </p:sp>
      <p:pic>
        <p:nvPicPr>
          <p:cNvPr id="8" name="Picture 4" descr="http://www.newlaunches.com/wp-content/uploads/2013/01/Singapore_airlines_1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50309" y="1853248"/>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9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amhyul3s75yv.cloudfront.net/photos/5290/original_Singapore_Airlines_Seat_Selection_and_Assignment_with_Award_Ti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40" y="752167"/>
            <a:ext cx="3804275" cy="2680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idiva.com/media/content/2012/Aug/singapore_busin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40" y="3745706"/>
            <a:ext cx="3804366" cy="2853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farm7.staticflickr.com/6209/6131229623_bd8de2e7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63" y="3745706"/>
            <a:ext cx="4258618" cy="2853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ussieyoutoo.com/wp-content/uploads/2014/01/File-SQ-A3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683" y="942916"/>
            <a:ext cx="4819503" cy="249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3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18882"/>
          </a:xfrm>
        </p:spPr>
        <p:txBody>
          <a:bodyPr/>
          <a:lstStyle/>
          <a:p>
            <a:pPr algn="ctr"/>
            <a:r>
              <a:rPr lang="es-SV" dirty="0" smtClean="0"/>
              <a:t>Rapidez</a:t>
            </a:r>
            <a:endParaRPr lang="es-SV" dirty="0"/>
          </a:p>
        </p:txBody>
      </p:sp>
      <p:pic>
        <p:nvPicPr>
          <p:cNvPr id="3074" name="Picture 2" descr="http://www.ofertaseninternet.com.mx/wp-content/uploads/2013/12/volaris-oferta-payp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45" y="1475215"/>
            <a:ext cx="4188542" cy="27923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fastpass dis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281" y="4267577"/>
            <a:ext cx="5416021" cy="24796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jimhillmedia.com/mb/images/upload/Fastpass-Logo-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43" y="4541243"/>
            <a:ext cx="5405960" cy="22059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dailymail.co.uk/i/pix/2013/01/08/article-2258781-16CCC425000005DC-791_634x4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971" y="1371600"/>
            <a:ext cx="4114287" cy="26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SV" dirty="0" smtClean="0"/>
              <a:t>Road </a:t>
            </a:r>
            <a:r>
              <a:rPr lang="es-SV" dirty="0" err="1" smtClean="0"/>
              <a:t>Runner</a:t>
            </a:r>
            <a:r>
              <a:rPr lang="es-SV" dirty="0" smtClean="0"/>
              <a:t> </a:t>
            </a:r>
            <a:r>
              <a:rPr lang="es-SV" dirty="0" err="1" smtClean="0"/>
              <a:t>Sports</a:t>
            </a:r>
            <a:r>
              <a:rPr lang="es-SV" dirty="0" smtClean="0"/>
              <a:t> /Nivel de Servicio</a:t>
            </a:r>
            <a:endParaRPr lang="es-SV" dirty="0"/>
          </a:p>
        </p:txBody>
      </p:sp>
      <p:sp>
        <p:nvSpPr>
          <p:cNvPr id="5" name="Marcador de contenido 4"/>
          <p:cNvSpPr>
            <a:spLocks noGrp="1"/>
          </p:cNvSpPr>
          <p:nvPr>
            <p:ph sz="half" idx="2"/>
          </p:nvPr>
        </p:nvSpPr>
        <p:spPr/>
        <p:txBody>
          <a:bodyPr/>
          <a:lstStyle/>
          <a:p>
            <a:r>
              <a:rPr lang="es-SV" sz="2800" dirty="0" smtClean="0"/>
              <a:t>Capacita a sus empleados</a:t>
            </a:r>
          </a:p>
          <a:p>
            <a:r>
              <a:rPr lang="es-SV" sz="2800" dirty="0" smtClean="0"/>
              <a:t>Baja tasa de devolución</a:t>
            </a:r>
          </a:p>
          <a:p>
            <a:r>
              <a:rPr lang="es-SV" sz="2800" dirty="0" smtClean="0"/>
              <a:t>Etiquetas de retorno </a:t>
            </a:r>
            <a:r>
              <a:rPr lang="es-SV" sz="2800" dirty="0" err="1" smtClean="0"/>
              <a:t>prepagadas</a:t>
            </a:r>
            <a:r>
              <a:rPr lang="es-SV" sz="2800" dirty="0" smtClean="0"/>
              <a:t> y dirección </a:t>
            </a:r>
            <a:r>
              <a:rPr lang="es-SV" sz="2800" dirty="0" err="1" smtClean="0"/>
              <a:t>preimpresa</a:t>
            </a:r>
            <a:r>
              <a:rPr lang="es-SV" sz="2800" dirty="0" smtClean="0"/>
              <a:t>.</a:t>
            </a:r>
          </a:p>
          <a:p>
            <a:endParaRPr lang="es-SV" dirty="0" smtClean="0"/>
          </a:p>
          <a:p>
            <a:endParaRPr lang="es-SV" dirty="0" smtClean="0"/>
          </a:p>
          <a:p>
            <a:endParaRPr lang="es-SV" dirty="0"/>
          </a:p>
        </p:txBody>
      </p:sp>
      <p:pic>
        <p:nvPicPr>
          <p:cNvPr id="7" name="Picture 2" descr="http://s3-media4.fl.yelpassets.com/bphoto/x7HBcva9AVtjIQ94YTGpew/l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2056092"/>
            <a:ext cx="4262284" cy="426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2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SV" dirty="0" smtClean="0"/>
              <a:t>Lo que dice La Biblia</a:t>
            </a:r>
            <a:endParaRPr lang="en-US" dirty="0"/>
          </a:p>
        </p:txBody>
      </p:sp>
      <p:sp>
        <p:nvSpPr>
          <p:cNvPr id="6" name="Content Placeholder 5"/>
          <p:cNvSpPr>
            <a:spLocks noGrp="1"/>
          </p:cNvSpPr>
          <p:nvPr>
            <p:ph idx="1"/>
          </p:nvPr>
        </p:nvSpPr>
        <p:spPr/>
        <p:txBody>
          <a:bodyPr/>
          <a:lstStyle/>
          <a:p>
            <a:r>
              <a:rPr lang="es-ES" sz="3200" dirty="0" smtClean="0"/>
              <a:t>“Pero </a:t>
            </a:r>
            <a:r>
              <a:rPr lang="es-ES" sz="3200" dirty="0"/>
              <a:t>no será así entre vosotros, sino que el que quiera hacerse grande entre vosotros será vuestro </a:t>
            </a:r>
            <a:r>
              <a:rPr lang="es-ES" sz="3200" dirty="0" err="1" smtClean="0"/>
              <a:t>servidor,y</a:t>
            </a:r>
            <a:r>
              <a:rPr lang="es-ES" sz="3200" dirty="0" smtClean="0"/>
              <a:t> </a:t>
            </a:r>
            <a:r>
              <a:rPr lang="es-ES" sz="3200" dirty="0"/>
              <a:t>el que de vosotros quiera ser el primero, será siervo de todos</a:t>
            </a:r>
            <a:r>
              <a:rPr lang="es-ES" sz="3200" dirty="0" smtClean="0"/>
              <a:t>.”</a:t>
            </a:r>
          </a:p>
          <a:p>
            <a:pPr lvl="1"/>
            <a:r>
              <a:rPr lang="es-ES" dirty="0" smtClean="0"/>
              <a:t>Marcos 10:43-44</a:t>
            </a:r>
            <a:endParaRPr lang="es-ES" dirty="0"/>
          </a:p>
          <a:p>
            <a:endParaRPr lang="en-US" dirty="0"/>
          </a:p>
        </p:txBody>
      </p:sp>
    </p:spTree>
    <p:extLst>
      <p:ext uri="{BB962C8B-B14F-4D97-AF65-F5344CB8AC3E}">
        <p14:creationId xmlns:p14="http://schemas.microsoft.com/office/powerpoint/2010/main" val="285279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6110" y="511711"/>
            <a:ext cx="9404723" cy="210959"/>
          </a:xfrm>
        </p:spPr>
        <p:txBody>
          <a:bodyPr/>
          <a:lstStyle/>
          <a:p>
            <a:pPr algn="ctr"/>
            <a:r>
              <a:rPr lang="es-SV" dirty="0" err="1" smtClean="0"/>
              <a:t>Geek</a:t>
            </a:r>
            <a:r>
              <a:rPr lang="es-SV" dirty="0" smtClean="0"/>
              <a:t> </a:t>
            </a:r>
            <a:r>
              <a:rPr lang="es-SV" dirty="0" err="1" smtClean="0"/>
              <a:t>Squad</a:t>
            </a:r>
            <a:endParaRPr lang="es-SV" dirty="0"/>
          </a:p>
        </p:txBody>
      </p:sp>
      <p:pic>
        <p:nvPicPr>
          <p:cNvPr id="5122" name="Picture 2" descr="http://extras.mnginteractive.com/live/media/site569/2012/0307/20120307_101253_geekSquad.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42472" y="4274201"/>
            <a:ext cx="4395787" cy="246164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5"/>
          <p:cNvSpPr>
            <a:spLocks noGrp="1"/>
          </p:cNvSpPr>
          <p:nvPr>
            <p:ph sz="half" idx="2"/>
          </p:nvPr>
        </p:nvSpPr>
        <p:spPr/>
        <p:txBody>
          <a:bodyPr/>
          <a:lstStyle/>
          <a:p>
            <a:r>
              <a:rPr lang="es-SV" sz="2000" dirty="0" smtClean="0"/>
              <a:t>Originalmente Centros Regionales de Reparación. (tiempo e insatisfacción).</a:t>
            </a:r>
          </a:p>
          <a:p>
            <a:r>
              <a:rPr lang="es-SV" sz="2000" dirty="0" smtClean="0"/>
              <a:t>Servicio </a:t>
            </a:r>
            <a:r>
              <a:rPr lang="es-SV" sz="2000" dirty="0" err="1" smtClean="0"/>
              <a:t>Geek</a:t>
            </a:r>
            <a:r>
              <a:rPr lang="es-SV" sz="2000" dirty="0" smtClean="0"/>
              <a:t> </a:t>
            </a:r>
            <a:r>
              <a:rPr lang="es-SV" sz="2000" dirty="0" err="1" smtClean="0"/>
              <a:t>Squad</a:t>
            </a:r>
            <a:endParaRPr lang="es-SV" sz="2000" dirty="0" smtClean="0"/>
          </a:p>
          <a:p>
            <a:r>
              <a:rPr lang="es-SV" sz="2000" dirty="0" smtClean="0"/>
              <a:t>Servicio de Cómputo Residencial</a:t>
            </a:r>
          </a:p>
          <a:p>
            <a:r>
              <a:rPr lang="es-SV" sz="2000" dirty="0" smtClean="0"/>
              <a:t>50% de las reparaciones son dentro de la tienda.</a:t>
            </a:r>
          </a:p>
          <a:p>
            <a:r>
              <a:rPr lang="es-SV" sz="2000" dirty="0" smtClean="0"/>
              <a:t>Servicio a Domicilio en escarabajos. (cobro extra).</a:t>
            </a:r>
            <a:endParaRPr lang="es-SV" sz="2000" dirty="0"/>
          </a:p>
        </p:txBody>
      </p:sp>
      <p:pic>
        <p:nvPicPr>
          <p:cNvPr id="5124" name="Picture 4" descr="http://www.onlinestoresurveys.com/wp-content/uploads/2011/05/geek-squ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0" y="1231858"/>
            <a:ext cx="4402964" cy="292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1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Valor agregado</a:t>
            </a:r>
            <a:endParaRPr lang="es-SV" dirty="0"/>
          </a:p>
        </p:txBody>
      </p:sp>
      <p:sp>
        <p:nvSpPr>
          <p:cNvPr id="4" name="Marcador de contenido 3"/>
          <p:cNvSpPr>
            <a:spLocks noGrp="1"/>
          </p:cNvSpPr>
          <p:nvPr>
            <p:ph sz="half" idx="2"/>
          </p:nvPr>
        </p:nvSpPr>
        <p:spPr>
          <a:xfrm>
            <a:off x="5654493" y="2521974"/>
            <a:ext cx="4396341" cy="3734363"/>
          </a:xfrm>
        </p:spPr>
        <p:txBody>
          <a:bodyPr>
            <a:normAutofit/>
          </a:bodyPr>
          <a:lstStyle/>
          <a:p>
            <a:r>
              <a:rPr lang="es-SV" sz="2800" dirty="0" smtClean="0"/>
              <a:t>Agua embotellada con sabor y vitaminas.</a:t>
            </a:r>
          </a:p>
          <a:p>
            <a:r>
              <a:rPr lang="es-SV" sz="2800" dirty="0" smtClean="0"/>
              <a:t>Vendida a Coca Cola por $4,200 millones de dólares.</a:t>
            </a:r>
            <a:endParaRPr lang="es-SV" sz="2800" dirty="0"/>
          </a:p>
        </p:txBody>
      </p:sp>
      <p:pic>
        <p:nvPicPr>
          <p:cNvPr id="6146" name="Picture 2" descr="Resultado de imagen de Vitamin Wat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8589" y="2418735"/>
            <a:ext cx="4351459" cy="325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2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SV" dirty="0" smtClean="0"/>
              <a:t>Desde la perspectiva Bíblica</a:t>
            </a:r>
            <a:endParaRPr lang="en-US" dirty="0"/>
          </a:p>
        </p:txBody>
      </p:sp>
      <p:sp>
        <p:nvSpPr>
          <p:cNvPr id="6" name="Content Placeholder 5"/>
          <p:cNvSpPr>
            <a:spLocks noGrp="1"/>
          </p:cNvSpPr>
          <p:nvPr>
            <p:ph idx="1"/>
          </p:nvPr>
        </p:nvSpPr>
        <p:spPr/>
        <p:txBody>
          <a:bodyPr>
            <a:normAutofit lnSpcReduction="10000"/>
          </a:bodyPr>
          <a:lstStyle/>
          <a:p>
            <a:r>
              <a:rPr lang="es-ES" sz="2800" dirty="0" smtClean="0"/>
              <a:t>“</a:t>
            </a:r>
            <a:r>
              <a:rPr lang="es-ES" sz="2800" b="1" i="1" dirty="0" smtClean="0"/>
              <a:t>Oísteis </a:t>
            </a:r>
            <a:r>
              <a:rPr lang="es-ES" sz="2800" b="1" i="1" dirty="0"/>
              <a:t>que fue dicho</a:t>
            </a:r>
            <a:r>
              <a:rPr lang="es-ES" sz="2800" dirty="0"/>
              <a:t>: Amarás a tu prójimo, y aborrecerás a tu enemigo</a:t>
            </a:r>
            <a:r>
              <a:rPr lang="es-ES" sz="2800" dirty="0" smtClean="0"/>
              <a:t>.</a:t>
            </a:r>
            <a:r>
              <a:rPr lang="es-ES" sz="2800" b="1" baseline="30000" dirty="0"/>
              <a:t> </a:t>
            </a:r>
            <a:r>
              <a:rPr lang="es-ES" sz="2800" b="1" i="1" dirty="0"/>
              <a:t>Pero yo os digo</a:t>
            </a:r>
            <a:r>
              <a:rPr lang="es-ES" sz="2800" dirty="0"/>
              <a:t>: </a:t>
            </a:r>
            <a:r>
              <a:rPr lang="es-ES" sz="2800" b="1" i="1" dirty="0"/>
              <a:t>Amad</a:t>
            </a:r>
            <a:r>
              <a:rPr lang="es-ES" sz="2800" dirty="0"/>
              <a:t> a vuestros enemigos, </a:t>
            </a:r>
            <a:r>
              <a:rPr lang="es-ES" sz="2800" b="1" i="1" dirty="0"/>
              <a:t>bendecid</a:t>
            </a:r>
            <a:r>
              <a:rPr lang="es-ES" sz="2800" dirty="0"/>
              <a:t> a los que os maldicen, haced bien a los que os aborrecen, </a:t>
            </a:r>
            <a:r>
              <a:rPr lang="es-ES" sz="2800" b="1" i="1" dirty="0"/>
              <a:t>y orad </a:t>
            </a:r>
            <a:r>
              <a:rPr lang="es-ES" sz="2800" dirty="0"/>
              <a:t>por los que os ultrajan y os </a:t>
            </a:r>
            <a:r>
              <a:rPr lang="es-ES" sz="2800" dirty="0" smtClean="0"/>
              <a:t>persiguen; para </a:t>
            </a:r>
            <a:r>
              <a:rPr lang="es-ES" sz="2800" dirty="0"/>
              <a:t>que seáis hijos de vuestro Padre que está en los cielos, que </a:t>
            </a:r>
            <a:r>
              <a:rPr lang="es-ES" sz="2800" b="1" i="1" dirty="0"/>
              <a:t>hace salir su sol sobre malos y buenos,</a:t>
            </a:r>
            <a:r>
              <a:rPr lang="es-ES" sz="2800" dirty="0"/>
              <a:t> y que hace llover sobre justos e injustos</a:t>
            </a:r>
            <a:r>
              <a:rPr lang="es-ES" sz="2800" dirty="0" smtClean="0"/>
              <a:t>.”</a:t>
            </a:r>
          </a:p>
          <a:p>
            <a:pPr lvl="2"/>
            <a:r>
              <a:rPr lang="es-ES" sz="2400" dirty="0" smtClean="0"/>
              <a:t>Mateo 5:43-45</a:t>
            </a:r>
            <a:endParaRPr lang="es-ES" sz="2400" dirty="0"/>
          </a:p>
          <a:p>
            <a:endParaRPr lang="en-US" sz="2800" dirty="0"/>
          </a:p>
        </p:txBody>
      </p:sp>
    </p:spTree>
    <p:extLst>
      <p:ext uri="{BB962C8B-B14F-4D97-AF65-F5344CB8AC3E}">
        <p14:creationId xmlns:p14="http://schemas.microsoft.com/office/powerpoint/2010/main" val="419251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Definiendo “VALOR”</a:t>
            </a:r>
            <a:endParaRPr lang="es-SV" dirty="0"/>
          </a:p>
        </p:txBody>
      </p:sp>
      <p:sp>
        <p:nvSpPr>
          <p:cNvPr id="3" name="Marcador de contenido 2"/>
          <p:cNvSpPr>
            <a:spLocks noGrp="1"/>
          </p:cNvSpPr>
          <p:nvPr>
            <p:ph idx="1"/>
          </p:nvPr>
        </p:nvSpPr>
        <p:spPr/>
        <p:txBody>
          <a:bodyPr>
            <a:normAutofit/>
          </a:bodyPr>
          <a:lstStyle/>
          <a:p>
            <a:pPr algn="ctr"/>
            <a:r>
              <a:rPr lang="es-SV" sz="3600" dirty="0" smtClean="0"/>
              <a:t>TODO AQUELLO QUE ES </a:t>
            </a:r>
            <a:r>
              <a:rPr lang="es-SV" sz="3600" b="1" i="1" dirty="0" smtClean="0"/>
              <a:t>RELEVANTE </a:t>
            </a:r>
            <a:r>
              <a:rPr lang="es-SV" sz="3600" dirty="0" smtClean="0"/>
              <a:t>PARA </a:t>
            </a:r>
            <a:r>
              <a:rPr lang="es-SV" sz="3600" b="1" i="1" dirty="0" smtClean="0"/>
              <a:t>MEJORAR</a:t>
            </a:r>
            <a:r>
              <a:rPr lang="es-SV" sz="3600" dirty="0" smtClean="0"/>
              <a:t> LA SATISFACCIÓN DE NECESIDADES Y DESEOS DE LOS CLIENTES. </a:t>
            </a:r>
            <a:endParaRPr lang="es-SV" sz="3600" dirty="0"/>
          </a:p>
        </p:txBody>
      </p:sp>
    </p:spTree>
    <p:extLst>
      <p:ext uri="{BB962C8B-B14F-4D97-AF65-F5344CB8AC3E}">
        <p14:creationId xmlns:p14="http://schemas.microsoft.com/office/powerpoint/2010/main" val="328751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Demográfica</a:t>
            </a:r>
            <a:endParaRPr lang="es-SV" dirty="0"/>
          </a:p>
        </p:txBody>
      </p:sp>
      <p:sp>
        <p:nvSpPr>
          <p:cNvPr id="3" name="Marcador de contenido 2"/>
          <p:cNvSpPr>
            <a:spLocks noGrp="1"/>
          </p:cNvSpPr>
          <p:nvPr>
            <p:ph sz="half" idx="1"/>
          </p:nvPr>
        </p:nvSpPr>
        <p:spPr/>
        <p:txBody>
          <a:bodyPr>
            <a:normAutofit/>
          </a:bodyPr>
          <a:lstStyle/>
          <a:p>
            <a:r>
              <a:rPr lang="es-SV" sz="2000" dirty="0" smtClean="0"/>
              <a:t>Segmento socio económico de bajos recursos.</a:t>
            </a:r>
          </a:p>
          <a:p>
            <a:r>
              <a:rPr lang="es-SV" sz="2000" dirty="0" smtClean="0"/>
              <a:t>Segmento abandonado por la industria bancaria.</a:t>
            </a:r>
          </a:p>
          <a:p>
            <a:r>
              <a:rPr lang="es-SV" sz="2000" dirty="0" smtClean="0"/>
              <a:t>Sin comisiones</a:t>
            </a:r>
          </a:p>
          <a:p>
            <a:r>
              <a:rPr lang="es-SV" sz="2000" dirty="0" smtClean="0"/>
              <a:t>Atender el 70% de la población.</a:t>
            </a:r>
          </a:p>
          <a:p>
            <a:r>
              <a:rPr lang="es-SV" sz="2000" dirty="0" smtClean="0"/>
              <a:t>México, Perú, Guatemala, Honduras, El Salvador, Panamá y Brasil.</a:t>
            </a:r>
            <a:endParaRPr lang="es-SV" sz="2000" dirty="0"/>
          </a:p>
        </p:txBody>
      </p:sp>
      <p:pic>
        <p:nvPicPr>
          <p:cNvPr id="7170" name="Picture 2" descr="http://www.info7.mx/foto/570000/571050_banco_aztec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7127" y="2359322"/>
            <a:ext cx="4395788" cy="247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8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SV" dirty="0" smtClean="0"/>
              <a:t>Diferenciación Bíblica</a:t>
            </a:r>
            <a:endParaRPr lang="en-US" dirty="0"/>
          </a:p>
        </p:txBody>
      </p:sp>
      <p:sp>
        <p:nvSpPr>
          <p:cNvPr id="6" name="Content Placeholder 5"/>
          <p:cNvSpPr>
            <a:spLocks noGrp="1"/>
          </p:cNvSpPr>
          <p:nvPr>
            <p:ph idx="1"/>
          </p:nvPr>
        </p:nvSpPr>
        <p:spPr/>
        <p:txBody>
          <a:bodyPr/>
          <a:lstStyle/>
          <a:p>
            <a:r>
              <a:rPr lang="es-ES" sz="2800" dirty="0" smtClean="0"/>
              <a:t>“Y </a:t>
            </a:r>
            <a:r>
              <a:rPr lang="es-ES" sz="2800" dirty="0"/>
              <a:t>los escribas y los fariseos, viéndole comer con los publicanos y con los pecadores, dijeron a los discípulos: ¿Qué es esto, </a:t>
            </a:r>
            <a:r>
              <a:rPr lang="es-ES" sz="2800" b="1" i="1" dirty="0"/>
              <a:t>que él come y bebe con los publicanos y pecadores</a:t>
            </a:r>
            <a:r>
              <a:rPr lang="es-ES" sz="2800" dirty="0" smtClean="0"/>
              <a:t>?</a:t>
            </a:r>
            <a:r>
              <a:rPr lang="es-ES" sz="2800" b="1" baseline="30000" dirty="0"/>
              <a:t> </a:t>
            </a:r>
            <a:r>
              <a:rPr lang="es-ES" sz="2800" dirty="0"/>
              <a:t>Al oír esto Jesús, les dijo: Los sanos no tienen necesidad de médico, sino los enfermos. No he venido a llamar a justos, sino a pecadores</a:t>
            </a:r>
            <a:r>
              <a:rPr lang="es-ES" sz="2800" dirty="0" smtClean="0"/>
              <a:t>.”</a:t>
            </a:r>
            <a:endParaRPr lang="es-ES" sz="2800" dirty="0"/>
          </a:p>
          <a:p>
            <a:pPr lvl="1"/>
            <a:r>
              <a:rPr lang="es-SV" dirty="0" smtClean="0"/>
              <a:t>Marcos 2:16-17</a:t>
            </a:r>
            <a:endParaRPr lang="en-US" dirty="0"/>
          </a:p>
        </p:txBody>
      </p:sp>
    </p:spTree>
    <p:extLst>
      <p:ext uri="{BB962C8B-B14F-4D97-AF65-F5344CB8AC3E}">
        <p14:creationId xmlns:p14="http://schemas.microsoft.com/office/powerpoint/2010/main" val="98176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7918" y="1070264"/>
            <a:ext cx="9403773" cy="5178136"/>
          </a:xfrm>
        </p:spPr>
        <p:txBody>
          <a:bodyPr>
            <a:normAutofit/>
          </a:bodyPr>
          <a:lstStyle/>
          <a:p>
            <a:r>
              <a:rPr lang="es-ES" sz="3200" dirty="0" smtClean="0"/>
              <a:t>“Jesús </a:t>
            </a:r>
            <a:r>
              <a:rPr lang="es-ES" sz="3200" dirty="0"/>
              <a:t>les dijo: De cierto os digo, que los </a:t>
            </a:r>
            <a:r>
              <a:rPr lang="es-ES" sz="3200" b="1" i="1" dirty="0"/>
              <a:t>publicanos y las rameras van delante de vosotros al reino de </a:t>
            </a:r>
            <a:r>
              <a:rPr lang="es-ES" sz="3200" b="1" i="1" dirty="0" smtClean="0"/>
              <a:t>Dios</a:t>
            </a:r>
            <a:r>
              <a:rPr lang="es-ES" sz="3200" dirty="0" smtClean="0"/>
              <a:t>. Porque </a:t>
            </a:r>
            <a:r>
              <a:rPr lang="es-ES" sz="3200" dirty="0"/>
              <a:t>vino a vosotros Juan en camino de justicia, y no le creísteis; pero los publicanos y las rameras le </a:t>
            </a:r>
            <a:r>
              <a:rPr lang="es-ES" sz="3200" b="1" i="1" dirty="0"/>
              <a:t>creyeron</a:t>
            </a:r>
            <a:r>
              <a:rPr lang="es-ES" sz="3200" dirty="0"/>
              <a:t>; y vosotros, viendo esto, no os arrepentisteis después para creerle</a:t>
            </a:r>
            <a:r>
              <a:rPr lang="es-ES" sz="3200" dirty="0" smtClean="0"/>
              <a:t>.”</a:t>
            </a:r>
          </a:p>
          <a:p>
            <a:pPr lvl="1"/>
            <a:r>
              <a:rPr lang="es-ES" dirty="0" smtClean="0"/>
              <a:t>Mateo 21:31-32</a:t>
            </a:r>
            <a:endParaRPr lang="es-ES" dirty="0"/>
          </a:p>
          <a:p>
            <a:endParaRPr lang="en-US" dirty="0"/>
          </a:p>
        </p:txBody>
      </p:sp>
    </p:spTree>
    <p:extLst>
      <p:ext uri="{BB962C8B-B14F-4D97-AF65-F5344CB8AC3E}">
        <p14:creationId xmlns:p14="http://schemas.microsoft.com/office/powerpoint/2010/main" val="342812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Lujo y rendimiento/desempeño</a:t>
            </a:r>
            <a:endParaRPr lang="es-SV" dirty="0"/>
          </a:p>
        </p:txBody>
      </p:sp>
      <p:pic>
        <p:nvPicPr>
          <p:cNvPr id="8194" name="Picture 2" descr="http://images.demotores.com.ar/autos-0km/bmw-serie-1-coupe-135i-sportive_600x300_6551_principal_0_6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6111" y="1371638"/>
            <a:ext cx="4800167" cy="24000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kilometermagazine.com/artman2/uploads/1/760li-interio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59730" y="3771721"/>
            <a:ext cx="4123135" cy="243639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1.gstatic.com/images?q=tbn:ANd9GcRDUdVqhfWBfRcM8muDW_r9WdCg9ks5sMxclU2JvrBxnrbvtc1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446" y="175546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tecmovia.com/wp-content/uploads/2012/09/Motor_BMW_TwinPower_130912_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561" y="4212640"/>
            <a:ext cx="3545266" cy="199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9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Seleccionar la ventaja correcta</a:t>
            </a:r>
            <a:endParaRPr lang="en-US" dirty="0"/>
          </a:p>
        </p:txBody>
      </p:sp>
      <p:sp>
        <p:nvSpPr>
          <p:cNvPr id="3" name="Content Placeholder 2"/>
          <p:cNvSpPr>
            <a:spLocks noGrp="1"/>
          </p:cNvSpPr>
          <p:nvPr>
            <p:ph idx="1"/>
          </p:nvPr>
        </p:nvSpPr>
        <p:spPr/>
        <p:txBody>
          <a:bodyPr>
            <a:normAutofit/>
          </a:bodyPr>
          <a:lstStyle/>
          <a:p>
            <a:r>
              <a:rPr lang="es-SV" sz="2400" dirty="0" smtClean="0"/>
              <a:t>Decidir cuáles diferencias promover y hacerlo creíble.</a:t>
            </a:r>
          </a:p>
          <a:p>
            <a:r>
              <a:rPr lang="es-SV" sz="2400" dirty="0" smtClean="0"/>
              <a:t>Caso </a:t>
            </a:r>
            <a:r>
              <a:rPr lang="es-SV" sz="2400" dirty="0" err="1" smtClean="0"/>
              <a:t>Purex</a:t>
            </a:r>
            <a:r>
              <a:rPr lang="es-SV" sz="2400" dirty="0" smtClean="0"/>
              <a:t> (complete 3-in-1)</a:t>
            </a:r>
          </a:p>
          <a:p>
            <a:r>
              <a:rPr lang="es-SV" sz="2400" dirty="0" smtClean="0"/>
              <a:t>El reto es convencer que su marca puede cumplir lo que promete.</a:t>
            </a:r>
            <a:endParaRPr lang="en-US" sz="2400" dirty="0"/>
          </a:p>
        </p:txBody>
      </p:sp>
      <p:pic>
        <p:nvPicPr>
          <p:cNvPr id="14338" name="Picture 2" descr="http://www.thefashionablehousewife.com/wp-content/uploads/2009/05/purex-3-in-1-equ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200" y="3838218"/>
            <a:ext cx="56007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0.wp.com/ahorrosparamama.com/new/wp-content/uploads/2010/07/purex-3-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936" y="3838218"/>
            <a:ext cx="2505458" cy="260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2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Estrategia de Posicionamiento</a:t>
            </a:r>
            <a:endParaRPr lang="en-US" dirty="0"/>
          </a:p>
        </p:txBody>
      </p:sp>
      <p:sp>
        <p:nvSpPr>
          <p:cNvPr id="3" name="Content Placeholder 2"/>
          <p:cNvSpPr>
            <a:spLocks noGrp="1"/>
          </p:cNvSpPr>
          <p:nvPr>
            <p:ph idx="1"/>
          </p:nvPr>
        </p:nvSpPr>
        <p:spPr>
          <a:xfrm>
            <a:off x="484185" y="2141409"/>
            <a:ext cx="8946541" cy="4195481"/>
          </a:xfrm>
        </p:spPr>
        <p:txBody>
          <a:bodyPr>
            <a:normAutofit/>
          </a:bodyPr>
          <a:lstStyle/>
          <a:p>
            <a:r>
              <a:rPr lang="es-SV" sz="2800" dirty="0" smtClean="0"/>
              <a:t>Está basada en la Propuesta de Valor o conjunto de beneficios que sustentan la marca.</a:t>
            </a:r>
          </a:p>
          <a:p>
            <a:r>
              <a:rPr lang="es-SV" sz="2800" dirty="0" smtClean="0"/>
              <a:t>Volvo</a:t>
            </a:r>
          </a:p>
          <a:p>
            <a:pPr lvl="1"/>
            <a:r>
              <a:rPr lang="es-SV" sz="2800" dirty="0" smtClean="0"/>
              <a:t>Seguridad</a:t>
            </a:r>
          </a:p>
          <a:p>
            <a:pPr lvl="1"/>
            <a:r>
              <a:rPr lang="es-SV" sz="2800" dirty="0" smtClean="0"/>
              <a:t>Confiabilidad</a:t>
            </a:r>
          </a:p>
          <a:p>
            <a:pPr lvl="1"/>
            <a:r>
              <a:rPr lang="es-SV" sz="2800" dirty="0" smtClean="0"/>
              <a:t>Espacio</a:t>
            </a:r>
          </a:p>
          <a:p>
            <a:pPr lvl="1"/>
            <a:r>
              <a:rPr lang="es-SV" sz="2800" dirty="0" smtClean="0"/>
              <a:t>Estilo</a:t>
            </a:r>
            <a:endParaRPr lang="en-US" sz="2800" dirty="0"/>
          </a:p>
        </p:txBody>
      </p:sp>
      <p:sp>
        <p:nvSpPr>
          <p:cNvPr id="4" name="Right Brace 3"/>
          <p:cNvSpPr/>
          <p:nvPr/>
        </p:nvSpPr>
        <p:spPr>
          <a:xfrm>
            <a:off x="3605645" y="3304309"/>
            <a:ext cx="166255" cy="15482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lus 4"/>
          <p:cNvSpPr/>
          <p:nvPr/>
        </p:nvSpPr>
        <p:spPr>
          <a:xfrm>
            <a:off x="4036868" y="3136423"/>
            <a:ext cx="914400" cy="914400"/>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Callout 5"/>
          <p:cNvSpPr/>
          <p:nvPr/>
        </p:nvSpPr>
        <p:spPr>
          <a:xfrm>
            <a:off x="3969327" y="4150658"/>
            <a:ext cx="1049483"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a:t>
            </a:r>
            <a:endParaRPr lang="en-US" dirty="0"/>
          </a:p>
        </p:txBody>
      </p:sp>
      <p:pic>
        <p:nvPicPr>
          <p:cNvPr id="15362" name="Picture 2" descr="http://marketingactual.es/images/images/Volvo-segur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082" y="2984209"/>
            <a:ext cx="2808545" cy="373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9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Características de la diferenciación</a:t>
            </a:r>
            <a:endParaRPr lang="en-US" dirty="0"/>
          </a:p>
        </p:txBody>
      </p:sp>
      <p:sp>
        <p:nvSpPr>
          <p:cNvPr id="3" name="Content Placeholder 2"/>
          <p:cNvSpPr>
            <a:spLocks noGrp="1"/>
          </p:cNvSpPr>
          <p:nvPr>
            <p:ph idx="1"/>
          </p:nvPr>
        </p:nvSpPr>
        <p:spPr/>
        <p:txBody>
          <a:bodyPr>
            <a:normAutofit/>
          </a:bodyPr>
          <a:lstStyle/>
          <a:p>
            <a:r>
              <a:rPr lang="es-SV" sz="2800" dirty="0" smtClean="0"/>
              <a:t>Relevante</a:t>
            </a:r>
          </a:p>
          <a:p>
            <a:r>
              <a:rPr lang="es-SV" sz="2800" dirty="0" smtClean="0"/>
              <a:t>Exclusiva </a:t>
            </a:r>
          </a:p>
          <a:p>
            <a:r>
              <a:rPr lang="es-SV" sz="2800" dirty="0" smtClean="0"/>
              <a:t>Superior</a:t>
            </a:r>
          </a:p>
          <a:p>
            <a:r>
              <a:rPr lang="es-SV" sz="2800" dirty="0" smtClean="0"/>
              <a:t>Comunicable</a:t>
            </a:r>
          </a:p>
          <a:p>
            <a:r>
              <a:rPr lang="es-SV" sz="2800" dirty="0" smtClean="0"/>
              <a:t>Sostenible</a:t>
            </a:r>
          </a:p>
          <a:p>
            <a:r>
              <a:rPr lang="es-SV" sz="2800" dirty="0" smtClean="0"/>
              <a:t>Accesible</a:t>
            </a:r>
          </a:p>
          <a:p>
            <a:r>
              <a:rPr lang="es-SV" sz="2800" dirty="0" smtClean="0"/>
              <a:t>Rentable</a:t>
            </a:r>
          </a:p>
        </p:txBody>
      </p:sp>
      <p:pic>
        <p:nvPicPr>
          <p:cNvPr id="1026" name="Picture 2" descr="http://www.historiasdecracks.com/wp-content/uploads/2012/02/diferenciac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1541992"/>
            <a:ext cx="5123007" cy="51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6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slidesharecdn.com/segmentaciondemercadosyosicionamiento-120514174322-phpapp01/95/segmentacion-de-mercados-y-posicionamiento-21-728.jpg?cb=1369522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162" y="259773"/>
            <a:ext cx="8423562"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3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Más por más</a:t>
            </a:r>
            <a:endParaRPr lang="en-US" dirty="0"/>
          </a:p>
        </p:txBody>
      </p:sp>
      <p:sp>
        <p:nvSpPr>
          <p:cNvPr id="3" name="Content Placeholder 2"/>
          <p:cNvSpPr>
            <a:spLocks noGrp="1"/>
          </p:cNvSpPr>
          <p:nvPr>
            <p:ph sz="half" idx="1"/>
          </p:nvPr>
        </p:nvSpPr>
        <p:spPr/>
        <p:txBody>
          <a:bodyPr/>
          <a:lstStyle/>
          <a:p>
            <a:r>
              <a:rPr lang="es-SV" dirty="0" smtClean="0"/>
              <a:t>Exclusivo</a:t>
            </a:r>
          </a:p>
          <a:p>
            <a:r>
              <a:rPr lang="es-SV" dirty="0" smtClean="0"/>
              <a:t>Precio alto</a:t>
            </a:r>
          </a:p>
          <a:p>
            <a:r>
              <a:rPr lang="es-SV" dirty="0" smtClean="0"/>
              <a:t>Calidad superior</a:t>
            </a:r>
          </a:p>
          <a:p>
            <a:r>
              <a:rPr lang="es-SV" dirty="0" smtClean="0"/>
              <a:t>Prestigio</a:t>
            </a:r>
            <a:r>
              <a:rPr lang="es-SV" dirty="0"/>
              <a:t> </a:t>
            </a:r>
            <a:r>
              <a:rPr lang="es-SV" dirty="0" smtClean="0"/>
              <a:t>/ Status</a:t>
            </a:r>
          </a:p>
        </p:txBody>
      </p:sp>
      <p:sp>
        <p:nvSpPr>
          <p:cNvPr id="4" name="Content Placeholder 3"/>
          <p:cNvSpPr>
            <a:spLocks noGrp="1"/>
          </p:cNvSpPr>
          <p:nvPr>
            <p:ph sz="half" idx="2"/>
          </p:nvPr>
        </p:nvSpPr>
        <p:spPr/>
        <p:txBody>
          <a:bodyPr/>
          <a:lstStyle/>
          <a:p>
            <a:r>
              <a:rPr lang="es-SV" dirty="0" err="1" smtClean="0"/>
              <a:t>Hearts</a:t>
            </a:r>
            <a:r>
              <a:rPr lang="es-SV" dirty="0" smtClean="0"/>
              <a:t> </a:t>
            </a:r>
            <a:r>
              <a:rPr lang="es-SV" dirty="0" err="1" smtClean="0"/>
              <a:t>on</a:t>
            </a:r>
            <a:r>
              <a:rPr lang="es-SV" dirty="0" smtClean="0"/>
              <a:t> </a:t>
            </a:r>
            <a:r>
              <a:rPr lang="es-SV" dirty="0" err="1" smtClean="0"/>
              <a:t>Fire</a:t>
            </a:r>
            <a:endParaRPr lang="es-SV" dirty="0" smtClean="0"/>
          </a:p>
          <a:p>
            <a:r>
              <a:rPr lang="es-SV" dirty="0" smtClean="0"/>
              <a:t>El diamante de corte más perfecto en el mundo.</a:t>
            </a:r>
          </a:p>
          <a:p>
            <a:r>
              <a:rPr lang="es-SV" dirty="0" smtClean="0"/>
              <a:t>20% arriba que la competencia.</a:t>
            </a:r>
          </a:p>
          <a:p>
            <a:endParaRPr lang="en-US" dirty="0"/>
          </a:p>
        </p:txBody>
      </p:sp>
      <p:pic>
        <p:nvPicPr>
          <p:cNvPr id="9218" name="Picture 2" descr="http://www.h2consult.com/Hearts_On_Fire_Belo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040" y="3673437"/>
            <a:ext cx="3764864" cy="303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7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Más por lo mismo</a:t>
            </a:r>
            <a:endParaRPr lang="en-US" dirty="0"/>
          </a:p>
        </p:txBody>
      </p:sp>
      <p:sp>
        <p:nvSpPr>
          <p:cNvPr id="3" name="Content Placeholder 2"/>
          <p:cNvSpPr>
            <a:spLocks noGrp="1"/>
          </p:cNvSpPr>
          <p:nvPr>
            <p:ph sz="half" idx="1"/>
          </p:nvPr>
        </p:nvSpPr>
        <p:spPr>
          <a:xfrm>
            <a:off x="1103312" y="2300748"/>
            <a:ext cx="4396339" cy="3955590"/>
          </a:xfrm>
        </p:spPr>
        <p:txBody>
          <a:bodyPr>
            <a:normAutofit/>
          </a:bodyPr>
          <a:lstStyle/>
          <a:p>
            <a:r>
              <a:rPr lang="es-SV" sz="2400" dirty="0" smtClean="0"/>
              <a:t>Calidad comparable a un precio más bajo.</a:t>
            </a:r>
          </a:p>
          <a:p>
            <a:r>
              <a:rPr lang="es-SV" sz="2400" dirty="0" err="1" smtClean="0"/>
              <a:t>Lexus</a:t>
            </a:r>
            <a:r>
              <a:rPr lang="es-SV" sz="2400" dirty="0" smtClean="0"/>
              <a:t> </a:t>
            </a:r>
            <a:r>
              <a:rPr lang="es-SV" sz="2400" dirty="0" err="1" smtClean="0"/>
              <a:t>vrs</a:t>
            </a:r>
            <a:r>
              <a:rPr lang="es-SV" sz="2400" dirty="0" smtClean="0"/>
              <a:t> </a:t>
            </a:r>
            <a:r>
              <a:rPr lang="es-SV" sz="2400" dirty="0" err="1" smtClean="0"/>
              <a:t>Mercedez</a:t>
            </a:r>
            <a:r>
              <a:rPr lang="es-SV" sz="2400" dirty="0" smtClean="0"/>
              <a:t> Benz</a:t>
            </a:r>
          </a:p>
          <a:p>
            <a:r>
              <a:rPr lang="es-SV" sz="2400" dirty="0" smtClean="0"/>
              <a:t>Mejor experiencia de servicio</a:t>
            </a:r>
          </a:p>
          <a:p>
            <a:r>
              <a:rPr lang="es-SV" sz="2400" dirty="0" smtClean="0"/>
              <a:t>Tasa de recompra del </a:t>
            </a:r>
            <a:r>
              <a:rPr lang="es-SV" sz="2400" dirty="0" err="1" smtClean="0"/>
              <a:t>Lexus</a:t>
            </a:r>
            <a:r>
              <a:rPr lang="es-SV" sz="2400" dirty="0" smtClean="0"/>
              <a:t> es 60%, el doble del promedio en la industria.</a:t>
            </a:r>
            <a:endParaRPr lang="en-US" sz="2400" dirty="0"/>
          </a:p>
        </p:txBody>
      </p:sp>
      <p:pic>
        <p:nvPicPr>
          <p:cNvPr id="10242" name="Picture 2" descr="http://cdn.dlron.us/assets/misc/9840/29851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4675" y="2669458"/>
            <a:ext cx="5914438" cy="23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1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Jesús y las Buenas Nuevas</a:t>
            </a:r>
            <a:endParaRPr lang="es-SV" dirty="0"/>
          </a:p>
        </p:txBody>
      </p:sp>
      <p:sp>
        <p:nvSpPr>
          <p:cNvPr id="3" name="Marcador de contenido 2"/>
          <p:cNvSpPr>
            <a:spLocks noGrp="1"/>
          </p:cNvSpPr>
          <p:nvPr>
            <p:ph idx="1"/>
          </p:nvPr>
        </p:nvSpPr>
        <p:spPr/>
        <p:txBody>
          <a:bodyPr>
            <a:normAutofit lnSpcReduction="10000"/>
          </a:bodyPr>
          <a:lstStyle/>
          <a:p>
            <a:r>
              <a:rPr lang="es-SV" sz="2800" dirty="0" smtClean="0"/>
              <a:t>“El </a:t>
            </a:r>
            <a:r>
              <a:rPr lang="es-SV" sz="2800" dirty="0"/>
              <a:t>Espíritu del Señor está sobre mí,</a:t>
            </a:r>
            <a:br>
              <a:rPr lang="es-SV" sz="2800" dirty="0"/>
            </a:br>
            <a:r>
              <a:rPr lang="es-SV" sz="2800" dirty="0"/>
              <a:t>Por cuanto me ha ungido para </a:t>
            </a:r>
            <a:r>
              <a:rPr lang="es-SV" sz="2800" b="1" i="1" dirty="0"/>
              <a:t>dar buenas nuevas</a:t>
            </a:r>
            <a:r>
              <a:rPr lang="es-SV" sz="2800" dirty="0"/>
              <a:t> a los pobres;</a:t>
            </a:r>
            <a:br>
              <a:rPr lang="es-SV" sz="2800" dirty="0"/>
            </a:br>
            <a:r>
              <a:rPr lang="es-SV" sz="2800" dirty="0"/>
              <a:t>Me ha enviado a </a:t>
            </a:r>
            <a:r>
              <a:rPr lang="es-SV" sz="2800" b="1" i="1" dirty="0"/>
              <a:t>sanar</a:t>
            </a:r>
            <a:r>
              <a:rPr lang="es-SV" sz="2800" dirty="0"/>
              <a:t> a los quebrantados de corazón;</a:t>
            </a:r>
            <a:br>
              <a:rPr lang="es-SV" sz="2800" dirty="0"/>
            </a:br>
            <a:r>
              <a:rPr lang="es-SV" sz="2800" dirty="0"/>
              <a:t>A </a:t>
            </a:r>
            <a:r>
              <a:rPr lang="es-SV" sz="2800" b="1" i="1" dirty="0"/>
              <a:t>pregonar</a:t>
            </a:r>
            <a:r>
              <a:rPr lang="es-SV" sz="2800" dirty="0"/>
              <a:t> libertad</a:t>
            </a:r>
            <a:r>
              <a:rPr lang="es-SV" sz="2800" b="1" i="1" dirty="0"/>
              <a:t> </a:t>
            </a:r>
            <a:r>
              <a:rPr lang="es-SV" sz="2800" dirty="0"/>
              <a:t>a los cautivos,</a:t>
            </a:r>
            <a:br>
              <a:rPr lang="es-SV" sz="2800" dirty="0"/>
            </a:br>
            <a:r>
              <a:rPr lang="es-SV" sz="2800" dirty="0"/>
              <a:t>Y </a:t>
            </a:r>
            <a:r>
              <a:rPr lang="es-SV" sz="2800" b="1" i="1" dirty="0"/>
              <a:t>vista</a:t>
            </a:r>
            <a:r>
              <a:rPr lang="es-SV" sz="2800" dirty="0"/>
              <a:t> a los ciegos;</a:t>
            </a:r>
            <a:br>
              <a:rPr lang="es-SV" sz="2800" dirty="0"/>
            </a:br>
            <a:r>
              <a:rPr lang="es-SV" sz="2800" dirty="0"/>
              <a:t>A </a:t>
            </a:r>
            <a:r>
              <a:rPr lang="es-SV" sz="2800" b="1" i="1" dirty="0"/>
              <a:t>poner en libertad </a:t>
            </a:r>
            <a:r>
              <a:rPr lang="es-SV" sz="2800" dirty="0"/>
              <a:t>a los </a:t>
            </a:r>
            <a:r>
              <a:rPr lang="es-SV" sz="2800" dirty="0" smtClean="0"/>
              <a:t>oprimidos; </a:t>
            </a:r>
            <a:r>
              <a:rPr lang="es-SV" sz="2800" b="1" i="1" dirty="0" smtClean="0"/>
              <a:t>A </a:t>
            </a:r>
            <a:r>
              <a:rPr lang="es-SV" sz="2800" b="1" i="1" dirty="0"/>
              <a:t>predicar </a:t>
            </a:r>
            <a:r>
              <a:rPr lang="es-SV" sz="2800" dirty="0"/>
              <a:t>el año agradable del Señor</a:t>
            </a:r>
            <a:r>
              <a:rPr lang="es-SV" sz="2800" dirty="0" smtClean="0"/>
              <a:t>.</a:t>
            </a:r>
          </a:p>
          <a:p>
            <a:r>
              <a:rPr lang="es-SV" dirty="0" smtClean="0"/>
              <a:t>Lucas 4:18-19</a:t>
            </a:r>
            <a:endParaRPr lang="es-SV" dirty="0"/>
          </a:p>
          <a:p>
            <a:endParaRPr lang="es-SV" dirty="0"/>
          </a:p>
        </p:txBody>
      </p:sp>
    </p:spTree>
    <p:extLst>
      <p:ext uri="{BB962C8B-B14F-4D97-AF65-F5344CB8AC3E}">
        <p14:creationId xmlns:p14="http://schemas.microsoft.com/office/powerpoint/2010/main" val="96593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Lo Mismo por Menos</a:t>
            </a:r>
            <a:endParaRPr lang="en-US" dirty="0"/>
          </a:p>
        </p:txBody>
      </p:sp>
      <p:sp>
        <p:nvSpPr>
          <p:cNvPr id="3" name="Content Placeholder 2"/>
          <p:cNvSpPr>
            <a:spLocks noGrp="1"/>
          </p:cNvSpPr>
          <p:nvPr>
            <p:ph sz="half" idx="1"/>
          </p:nvPr>
        </p:nvSpPr>
        <p:spPr/>
        <p:txBody>
          <a:bodyPr/>
          <a:lstStyle/>
          <a:p>
            <a:r>
              <a:rPr lang="es-SV" dirty="0" smtClean="0"/>
              <a:t>Amazon</a:t>
            </a:r>
          </a:p>
          <a:p>
            <a:r>
              <a:rPr lang="es-SV" dirty="0" err="1" smtClean="0"/>
              <a:t>Walmart</a:t>
            </a:r>
            <a:endParaRPr lang="es-SV" dirty="0" smtClean="0"/>
          </a:p>
          <a:p>
            <a:r>
              <a:rPr lang="es-SV" dirty="0" smtClean="0"/>
              <a:t>DSW </a:t>
            </a:r>
            <a:r>
              <a:rPr lang="es-SV" dirty="0" err="1" smtClean="0"/>
              <a:t>Shoes</a:t>
            </a:r>
            <a:endParaRPr lang="es-SV" dirty="0" smtClean="0"/>
          </a:p>
          <a:p>
            <a:r>
              <a:rPr lang="es-SV" dirty="0" err="1" smtClean="0"/>
              <a:t>Pricesmart</a:t>
            </a:r>
            <a:endParaRPr lang="en-US" dirty="0" smtClean="0"/>
          </a:p>
          <a:p>
            <a:r>
              <a:rPr lang="es-SV" dirty="0" err="1" smtClean="0"/>
              <a:t>Sam´s</a:t>
            </a:r>
            <a:r>
              <a:rPr lang="es-SV" dirty="0" smtClean="0"/>
              <a:t> Club</a:t>
            </a:r>
          </a:p>
        </p:txBody>
      </p:sp>
      <p:pic>
        <p:nvPicPr>
          <p:cNvPr id="11266" name="Picture 2" descr="https://encrypted-tbn2.gstatic.com/images?q=tbn:ANd9GcQdQImqzdDGNMSkh05LYI0nrZiakiPJzY6IjDOwh_SmZ4w_1ra2Y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4383" y="4386996"/>
            <a:ext cx="4162432" cy="23309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investors.com/image/oNA0923_800.JPG.c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72" y="2522360"/>
            <a:ext cx="5808594" cy="42475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sultado de imagen de pricesmar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094" y="1272223"/>
            <a:ext cx="39433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03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Menos por Mucho Menos</a:t>
            </a:r>
            <a:endParaRPr lang="en-US" dirty="0"/>
          </a:p>
        </p:txBody>
      </p:sp>
      <p:sp>
        <p:nvSpPr>
          <p:cNvPr id="3" name="Content Placeholder 2"/>
          <p:cNvSpPr>
            <a:spLocks noGrp="1"/>
          </p:cNvSpPr>
          <p:nvPr>
            <p:ph sz="half" idx="1"/>
          </p:nvPr>
        </p:nvSpPr>
        <p:spPr/>
        <p:txBody>
          <a:bodyPr/>
          <a:lstStyle/>
          <a:p>
            <a:r>
              <a:rPr lang="es-SV" dirty="0" err="1" smtClean="0"/>
              <a:t>Dollar</a:t>
            </a:r>
            <a:r>
              <a:rPr lang="es-SV" dirty="0" smtClean="0"/>
              <a:t> City</a:t>
            </a:r>
          </a:p>
          <a:p>
            <a:r>
              <a:rPr lang="es-SV" dirty="0" err="1" smtClean="0"/>
              <a:t>Southwest</a:t>
            </a:r>
            <a:r>
              <a:rPr lang="es-SV" dirty="0" smtClean="0"/>
              <a:t> Airlines</a:t>
            </a:r>
          </a:p>
          <a:p>
            <a:r>
              <a:rPr lang="es-SV" dirty="0" err="1" smtClean="0"/>
              <a:t>Holiday</a:t>
            </a:r>
            <a:r>
              <a:rPr lang="es-SV" dirty="0" smtClean="0"/>
              <a:t> </a:t>
            </a:r>
            <a:r>
              <a:rPr lang="es-SV" dirty="0" err="1" smtClean="0"/>
              <a:t>Inn</a:t>
            </a:r>
            <a:r>
              <a:rPr lang="es-SV" dirty="0" smtClean="0"/>
              <a:t> Express</a:t>
            </a:r>
          </a:p>
          <a:p>
            <a:r>
              <a:rPr lang="es-SV" dirty="0" smtClean="0"/>
              <a:t>Ramada </a:t>
            </a:r>
            <a:r>
              <a:rPr lang="es-SV" dirty="0" err="1" smtClean="0"/>
              <a:t>Limited</a:t>
            </a:r>
            <a:endParaRPr lang="es-SV" dirty="0" smtClean="0"/>
          </a:p>
          <a:p>
            <a:r>
              <a:rPr lang="es-SV" dirty="0" smtClean="0"/>
              <a:t>La Quinta In</a:t>
            </a:r>
          </a:p>
          <a:p>
            <a:endParaRPr lang="en-US" dirty="0"/>
          </a:p>
        </p:txBody>
      </p:sp>
      <p:pic>
        <p:nvPicPr>
          <p:cNvPr id="12290" name="Picture 2" descr="https://visionestrategicaiteso2012.files.wordpress.com/2012/03/gary.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5604" y="2060575"/>
            <a:ext cx="6733094" cy="341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5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Más por Menos</a:t>
            </a:r>
            <a:endParaRPr lang="en-US" dirty="0"/>
          </a:p>
        </p:txBody>
      </p:sp>
      <p:sp>
        <p:nvSpPr>
          <p:cNvPr id="3" name="Content Placeholder 2"/>
          <p:cNvSpPr>
            <a:spLocks noGrp="1"/>
          </p:cNvSpPr>
          <p:nvPr>
            <p:ph sz="half" idx="1"/>
          </p:nvPr>
        </p:nvSpPr>
        <p:spPr/>
        <p:txBody>
          <a:bodyPr/>
          <a:lstStyle/>
          <a:p>
            <a:pPr marL="0" indent="0">
              <a:buNone/>
            </a:pPr>
            <a:r>
              <a:rPr lang="es-SV" dirty="0" smtClean="0"/>
              <a:t> </a:t>
            </a:r>
          </a:p>
          <a:p>
            <a:r>
              <a:rPr lang="es-SV" dirty="0" smtClean="0"/>
              <a:t>SEARS (24 cuotas sin intereses y con descuento)</a:t>
            </a:r>
          </a:p>
          <a:p>
            <a:endParaRPr lang="en-US" dirty="0"/>
          </a:p>
        </p:txBody>
      </p:sp>
      <p:pic>
        <p:nvPicPr>
          <p:cNvPr id="13314" name="Picture 2" descr="http://i1.wp.com/www.ofertasahora.com/wp-content/uploads/2013/08/Descuentos-en-calzado-infantil-SEARS-promociones-22ago13.jpg?resize=376%2C5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74084" y="2055813"/>
            <a:ext cx="3146209" cy="42005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i0.wp.com/www.ofertasahora.com/wp-content/uploads/2015/01/festival-de-cuotas-CITI-en-almacen-SEARS-24ene15.jpg?fit=1024%2C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2" y="4262328"/>
            <a:ext cx="5800756" cy="199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2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SV" dirty="0" smtClean="0"/>
              <a:t>Declaración de Posicionamiento</a:t>
            </a:r>
            <a:endParaRPr lang="en-US" dirty="0"/>
          </a:p>
        </p:txBody>
      </p:sp>
      <p:sp>
        <p:nvSpPr>
          <p:cNvPr id="7" name="Content Placeholder 6"/>
          <p:cNvSpPr>
            <a:spLocks noGrp="1"/>
          </p:cNvSpPr>
          <p:nvPr>
            <p:ph sz="half" idx="1"/>
          </p:nvPr>
        </p:nvSpPr>
        <p:spPr/>
        <p:txBody>
          <a:bodyPr>
            <a:normAutofit/>
          </a:bodyPr>
          <a:lstStyle/>
          <a:p>
            <a:r>
              <a:rPr lang="es-SV" sz="2400" dirty="0" smtClean="0"/>
              <a:t>El Posicionamiento debe poder expresarse respondiendo  a 3 preguntas:</a:t>
            </a:r>
          </a:p>
          <a:p>
            <a:r>
              <a:rPr lang="es-SV" sz="2400" dirty="0" smtClean="0"/>
              <a:t>1) ?Quién es mi segmento objetivo?</a:t>
            </a:r>
          </a:p>
          <a:p>
            <a:r>
              <a:rPr lang="es-SV" sz="2400" dirty="0" smtClean="0"/>
              <a:t>2) ?Cuál es el beneficio que mi marca ofrece?</a:t>
            </a:r>
          </a:p>
          <a:p>
            <a:r>
              <a:rPr lang="es-SV" sz="2400" dirty="0" smtClean="0"/>
              <a:t>3) ?Qué respalda mi declaración?</a:t>
            </a:r>
          </a:p>
        </p:txBody>
      </p:sp>
      <p:sp>
        <p:nvSpPr>
          <p:cNvPr id="8" name="Content Placeholder 7"/>
          <p:cNvSpPr>
            <a:spLocks noGrp="1"/>
          </p:cNvSpPr>
          <p:nvPr>
            <p:ph sz="half" idx="2"/>
          </p:nvPr>
        </p:nvSpPr>
        <p:spPr/>
        <p:txBody>
          <a:bodyPr/>
          <a:lstStyle/>
          <a:p>
            <a:endParaRPr lang="es-SV" dirty="0" smtClean="0"/>
          </a:p>
          <a:p>
            <a:endParaRPr lang="es-SV" dirty="0"/>
          </a:p>
          <a:p>
            <a:r>
              <a:rPr lang="es-SV" sz="2800" dirty="0" smtClean="0"/>
              <a:t>1)?PARA QUIEN ES MI PRODUCTO?</a:t>
            </a:r>
          </a:p>
          <a:p>
            <a:r>
              <a:rPr lang="es-SV" sz="2800" dirty="0" smtClean="0"/>
              <a:t>2)?QUE PROVEE?</a:t>
            </a:r>
          </a:p>
          <a:p>
            <a:r>
              <a:rPr lang="es-SV" sz="2800" dirty="0" smtClean="0"/>
              <a:t>3)?POR QUÉ?</a:t>
            </a:r>
            <a:endParaRPr lang="en-US" sz="2800" dirty="0"/>
          </a:p>
        </p:txBody>
      </p:sp>
    </p:spTree>
    <p:extLst>
      <p:ext uri="{BB962C8B-B14F-4D97-AF65-F5344CB8AC3E}">
        <p14:creationId xmlns:p14="http://schemas.microsoft.com/office/powerpoint/2010/main" val="50042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fundmkt16y1729oct12posicionamiento-120922192807-phpapp01/95/fund-mkt-16-y-17-29-oct12-posicionamiento-23-728.jpg?cb=1348342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6" y="120145"/>
            <a:ext cx="8637441" cy="647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8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dsoftheworld.com/sites/default/files/styles/media_retina/public/images/Running_0.jpg?itok=17jOrq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0" y="481445"/>
            <a:ext cx="3774209" cy="2858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dstrategy.files.wordpress.com/2010/09/g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696" y="2081645"/>
            <a:ext cx="2187667" cy="30011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adsoftheworld.com/sites/default/files/images/Hi_G2_J9389_E1971_A_E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90" y="3812470"/>
            <a:ext cx="4107583" cy="273741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fc07.deviantart.net/fs71/i/2013/098/0/2/gatorade_assignment_by_howseholdgraphics-d60x7q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4386" y="1350817"/>
            <a:ext cx="3649726" cy="466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37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originals/9e/6c/3f/9e6c3f0d37b28f9273640715480744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809" y="3796041"/>
            <a:ext cx="4304720" cy="29178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dsoftheworld.com/sites/default/files/images/gatoradefootba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46" y="373409"/>
            <a:ext cx="5510356" cy="385724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dsz7vodgjx60a.cloudfront.net/wp-content/uploads/2014/12/28112543/1516743_1403667756569711_58432638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536" y="503526"/>
            <a:ext cx="3051175" cy="305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9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stcron.com/es/blog/wp-content/uploads/2014/08/Jack-Tr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45" y="883446"/>
            <a:ext cx="8335818" cy="548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29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Dios es único</a:t>
            </a:r>
            <a:endParaRPr lang="en-US" dirty="0"/>
          </a:p>
        </p:txBody>
      </p:sp>
      <p:sp>
        <p:nvSpPr>
          <p:cNvPr id="3" name="Content Placeholder 2"/>
          <p:cNvSpPr>
            <a:spLocks noGrp="1"/>
          </p:cNvSpPr>
          <p:nvPr>
            <p:ph idx="1"/>
          </p:nvPr>
        </p:nvSpPr>
        <p:spPr/>
        <p:txBody>
          <a:bodyPr/>
          <a:lstStyle/>
          <a:p>
            <a:r>
              <a:rPr lang="es-SV" sz="3600" dirty="0" smtClean="0"/>
              <a:t>“He aquí, Dios es grande, y nosotros no le conocemos. Ni se puede seguir la huella de sus años.”</a:t>
            </a:r>
          </a:p>
          <a:p>
            <a:pPr lvl="1"/>
            <a:r>
              <a:rPr lang="es-SV" dirty="0" smtClean="0"/>
              <a:t>Salmos 36:26</a:t>
            </a:r>
            <a:endParaRPr lang="en-US" dirty="0"/>
          </a:p>
        </p:txBody>
      </p:sp>
    </p:spTree>
    <p:extLst>
      <p:ext uri="{BB962C8B-B14F-4D97-AF65-F5344CB8AC3E}">
        <p14:creationId xmlns:p14="http://schemas.microsoft.com/office/powerpoint/2010/main" val="322435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49482" y="1485900"/>
            <a:ext cx="7897668" cy="4762500"/>
          </a:xfrm>
        </p:spPr>
        <p:txBody>
          <a:bodyPr>
            <a:normAutofit/>
          </a:bodyPr>
          <a:lstStyle/>
          <a:p>
            <a:r>
              <a:rPr lang="es-SV" sz="3600" dirty="0" smtClean="0"/>
              <a:t>“Oh Señor, </a:t>
            </a:r>
            <a:r>
              <a:rPr lang="es-SV" sz="3600" b="1" i="1" dirty="0" smtClean="0"/>
              <a:t>ninguno hay </a:t>
            </a:r>
            <a:r>
              <a:rPr lang="es-SV" sz="3600" dirty="0" smtClean="0"/>
              <a:t>como tú entre los dioses, ni obras que igualen tus obras…Porque tú eres grande, y hacedor de maravillas; </a:t>
            </a:r>
            <a:r>
              <a:rPr lang="es-SV" sz="3600" b="1" i="1" dirty="0" smtClean="0"/>
              <a:t>solo tú eres Dios</a:t>
            </a:r>
            <a:r>
              <a:rPr lang="es-SV" sz="3600" dirty="0" smtClean="0"/>
              <a:t>.” </a:t>
            </a:r>
          </a:p>
          <a:p>
            <a:pPr lvl="1"/>
            <a:r>
              <a:rPr lang="es-SV" sz="2000" dirty="0" smtClean="0"/>
              <a:t>Salmos 86:8,10</a:t>
            </a:r>
            <a:endParaRPr lang="en-US" sz="2000" dirty="0"/>
          </a:p>
        </p:txBody>
      </p:sp>
    </p:spTree>
    <p:extLst>
      <p:ext uri="{BB962C8B-B14F-4D97-AF65-F5344CB8AC3E}">
        <p14:creationId xmlns:p14="http://schemas.microsoft.com/office/powerpoint/2010/main" val="237081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RESUMEN DE PARTE I</a:t>
            </a:r>
            <a:endParaRPr lang="en-US" dirty="0"/>
          </a:p>
        </p:txBody>
      </p:sp>
      <p:sp>
        <p:nvSpPr>
          <p:cNvPr id="3" name="Content Placeholder 2"/>
          <p:cNvSpPr>
            <a:spLocks noGrp="1"/>
          </p:cNvSpPr>
          <p:nvPr>
            <p:ph idx="1"/>
          </p:nvPr>
        </p:nvSpPr>
        <p:spPr/>
        <p:txBody>
          <a:bodyPr>
            <a:normAutofit/>
          </a:bodyPr>
          <a:lstStyle/>
          <a:p>
            <a:r>
              <a:rPr lang="es-SV" sz="2400" dirty="0" smtClean="0"/>
              <a:t>SEGMENTACIÓN</a:t>
            </a:r>
          </a:p>
          <a:p>
            <a:r>
              <a:rPr lang="es-SV" sz="2400" dirty="0" smtClean="0"/>
              <a:t>¿ a qué clientes atenderemos?</a:t>
            </a:r>
          </a:p>
          <a:p>
            <a:r>
              <a:rPr lang="es-SV" sz="2400" dirty="0" smtClean="0"/>
              <a:t>¿cómo se comportan?</a:t>
            </a:r>
          </a:p>
          <a:p>
            <a:r>
              <a:rPr lang="es-SV" sz="2400" dirty="0" smtClean="0"/>
              <a:t>¿qué necesidades tienen?</a:t>
            </a:r>
          </a:p>
          <a:p>
            <a:r>
              <a:rPr lang="es-SV" sz="2400" dirty="0" smtClean="0"/>
              <a:t>¿cómo las están satisfaciendo?</a:t>
            </a:r>
          </a:p>
          <a:p>
            <a:r>
              <a:rPr lang="es-SV" sz="2400" dirty="0" smtClean="0"/>
              <a:t>¿cuánto están pagando?</a:t>
            </a:r>
          </a:p>
          <a:p>
            <a:r>
              <a:rPr lang="es-SV" sz="2400" dirty="0" smtClean="0"/>
              <a:t>¿qué insatisfacciones tienen?</a:t>
            </a:r>
          </a:p>
          <a:p>
            <a:r>
              <a:rPr lang="es-SV" sz="2400" dirty="0" smtClean="0"/>
              <a:t>?cuánto estarían dispuestos a pagar por satisfacerlas?</a:t>
            </a:r>
            <a:endParaRPr lang="en-US" sz="2400" dirty="0"/>
          </a:p>
        </p:txBody>
      </p:sp>
    </p:spTree>
    <p:extLst>
      <p:ext uri="{BB962C8B-B14F-4D97-AF65-F5344CB8AC3E}">
        <p14:creationId xmlns:p14="http://schemas.microsoft.com/office/powerpoint/2010/main" val="1873108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9318" y="2052638"/>
            <a:ext cx="8801100" cy="4195762"/>
          </a:xfrm>
        </p:spPr>
        <p:txBody>
          <a:bodyPr>
            <a:normAutofit/>
          </a:bodyPr>
          <a:lstStyle/>
          <a:p>
            <a:r>
              <a:rPr lang="es-ES" sz="4000" dirty="0" smtClean="0"/>
              <a:t>“¿</a:t>
            </a:r>
            <a:r>
              <a:rPr lang="es-ES" sz="4000" dirty="0"/>
              <a:t>A qué, pues, me haréis semejante o me compararéis? dice el Santo</a:t>
            </a:r>
            <a:r>
              <a:rPr lang="es-ES" sz="4000" dirty="0" smtClean="0"/>
              <a:t>.”</a:t>
            </a:r>
          </a:p>
          <a:p>
            <a:pPr lvl="8"/>
            <a:r>
              <a:rPr lang="es-ES" sz="3000" dirty="0" smtClean="0"/>
              <a:t>Isaías40:25 </a:t>
            </a:r>
            <a:endParaRPr lang="en-US" sz="3000" dirty="0"/>
          </a:p>
        </p:txBody>
      </p:sp>
    </p:spTree>
    <p:extLst>
      <p:ext uri="{BB962C8B-B14F-4D97-AF65-F5344CB8AC3E}">
        <p14:creationId xmlns:p14="http://schemas.microsoft.com/office/powerpoint/2010/main" val="1001076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De sabiduría y poder infinitos</a:t>
            </a:r>
            <a:endParaRPr lang="en-US" dirty="0"/>
          </a:p>
        </p:txBody>
      </p:sp>
      <p:sp>
        <p:nvSpPr>
          <p:cNvPr id="3" name="Content Placeholder 2"/>
          <p:cNvSpPr>
            <a:spLocks noGrp="1"/>
          </p:cNvSpPr>
          <p:nvPr>
            <p:ph idx="1"/>
          </p:nvPr>
        </p:nvSpPr>
        <p:spPr>
          <a:xfrm>
            <a:off x="218209" y="1610591"/>
            <a:ext cx="9832625" cy="4987638"/>
          </a:xfrm>
        </p:spPr>
        <p:txBody>
          <a:bodyPr>
            <a:normAutofit fontScale="47500" lnSpcReduction="20000"/>
          </a:bodyPr>
          <a:lstStyle/>
          <a:p>
            <a:r>
              <a:rPr lang="es-ES" sz="6700" dirty="0">
                <a:latin typeface="+mn-lt"/>
              </a:rPr>
              <a:t>!!Oh profundidad de las riquezas de la sabiduría y de la ciencia de Dios! !!</a:t>
            </a:r>
            <a:r>
              <a:rPr lang="es-ES" sz="6700" b="1" i="1" dirty="0">
                <a:latin typeface="+mn-lt"/>
              </a:rPr>
              <a:t>Cuán insondables son sus juicios, e inescrutables sus </a:t>
            </a:r>
            <a:r>
              <a:rPr lang="es-ES" sz="6700" b="1" i="1" dirty="0" smtClean="0">
                <a:latin typeface="+mn-lt"/>
              </a:rPr>
              <a:t>caminos</a:t>
            </a:r>
            <a:r>
              <a:rPr lang="es-ES" sz="6700" dirty="0" smtClean="0">
                <a:latin typeface="+mn-lt"/>
              </a:rPr>
              <a:t>! Porque </a:t>
            </a:r>
            <a:r>
              <a:rPr lang="es-ES" sz="6700" dirty="0">
                <a:latin typeface="+mn-lt"/>
              </a:rPr>
              <a:t>¿quién entendió la mente del Señor? ¿O quién fue su consejero</a:t>
            </a:r>
            <a:r>
              <a:rPr lang="es-ES" sz="6700" dirty="0" smtClean="0">
                <a:latin typeface="+mn-lt"/>
              </a:rPr>
              <a:t>?</a:t>
            </a:r>
          </a:p>
          <a:p>
            <a:r>
              <a:rPr lang="es-ES" sz="6700" dirty="0" smtClean="0">
                <a:latin typeface="+mn-lt"/>
              </a:rPr>
              <a:t>¿O </a:t>
            </a:r>
            <a:r>
              <a:rPr lang="es-ES" sz="6700" dirty="0">
                <a:latin typeface="+mn-lt"/>
              </a:rPr>
              <a:t>quién le dio a él primero, para que le fuese </a:t>
            </a:r>
            <a:r>
              <a:rPr lang="es-ES" sz="6700" dirty="0" smtClean="0">
                <a:latin typeface="+mn-lt"/>
              </a:rPr>
              <a:t>recompensado? </a:t>
            </a:r>
            <a:r>
              <a:rPr lang="es-ES" sz="6700" b="1" i="1" dirty="0" smtClean="0">
                <a:latin typeface="+mn-lt"/>
              </a:rPr>
              <a:t>Porque </a:t>
            </a:r>
            <a:r>
              <a:rPr lang="es-ES" sz="6700" b="1" i="1" dirty="0">
                <a:latin typeface="+mn-lt"/>
              </a:rPr>
              <a:t>de él, y por él, y para él, son todas las cosas</a:t>
            </a:r>
            <a:r>
              <a:rPr lang="es-ES" sz="6700" dirty="0">
                <a:latin typeface="+mn-lt"/>
              </a:rPr>
              <a:t>. A él sea la gloria por los siglos. Amén.</a:t>
            </a:r>
          </a:p>
          <a:p>
            <a:pPr lvl="1"/>
            <a:r>
              <a:rPr lang="es-SV" sz="4300" dirty="0" smtClean="0"/>
              <a:t>Romanos 11:33-36</a:t>
            </a:r>
            <a:endParaRPr lang="en-US" sz="4300" dirty="0"/>
          </a:p>
        </p:txBody>
      </p:sp>
    </p:spTree>
    <p:extLst>
      <p:ext uri="{BB962C8B-B14F-4D97-AF65-F5344CB8AC3E}">
        <p14:creationId xmlns:p14="http://schemas.microsoft.com/office/powerpoint/2010/main" val="2491889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4236" y="883227"/>
            <a:ext cx="10422082" cy="5365173"/>
          </a:xfrm>
        </p:spPr>
        <p:txBody>
          <a:bodyPr/>
          <a:lstStyle/>
          <a:p>
            <a:r>
              <a:rPr lang="es-SV" sz="3600" dirty="0" smtClean="0"/>
              <a:t>¿Dónde estabas tú cuando yo fundaba la tierra? Házmelo saber si tienes inteligencia. ¿Quién ordenó sus medidas si lo sabes? ¿O quien extendió sobre ella cordel? ¿Sobre qué están fundadas sus bases?</a:t>
            </a:r>
          </a:p>
          <a:p>
            <a:pPr lvl="1"/>
            <a:r>
              <a:rPr lang="es-SV" dirty="0" smtClean="0"/>
              <a:t>Job 38:4-6</a:t>
            </a:r>
          </a:p>
          <a:p>
            <a:pPr marL="457200" lvl="1" indent="0">
              <a:buNone/>
            </a:pPr>
            <a:endParaRPr lang="es-SV" dirty="0"/>
          </a:p>
        </p:txBody>
      </p:sp>
    </p:spTree>
    <p:extLst>
      <p:ext uri="{BB962C8B-B14F-4D97-AF65-F5344CB8AC3E}">
        <p14:creationId xmlns:p14="http://schemas.microsoft.com/office/powerpoint/2010/main" val="65662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2054" y="893618"/>
            <a:ext cx="9902537" cy="5354782"/>
          </a:xfrm>
        </p:spPr>
        <p:txBody>
          <a:bodyPr/>
          <a:lstStyle/>
          <a:p>
            <a:r>
              <a:rPr lang="es-SV" sz="3600" dirty="0"/>
              <a:t>¿Quién encerró con puertas el mar, cuando se derramaba saliéndose de su </a:t>
            </a:r>
            <a:r>
              <a:rPr lang="es-SV" sz="3600" dirty="0" smtClean="0"/>
              <a:t>seno, cuando puse yo nubes por vestidura suya y por su faja oscuridad, y establecí sobre él mi decreto, le puse puertas y cerrojo, y dije: Hasta aquí llegarás y no pasarás adelante, y ahí parará el orgullo de tus olas?</a:t>
            </a:r>
          </a:p>
          <a:p>
            <a:pPr lvl="1"/>
            <a:r>
              <a:rPr lang="es-SV" dirty="0" smtClean="0"/>
              <a:t>Job 38:8-11</a:t>
            </a:r>
            <a:endParaRPr lang="en-US" dirty="0"/>
          </a:p>
          <a:p>
            <a:endParaRPr lang="en-US" dirty="0"/>
          </a:p>
        </p:txBody>
      </p:sp>
    </p:spTree>
    <p:extLst>
      <p:ext uri="{BB962C8B-B14F-4D97-AF65-F5344CB8AC3E}">
        <p14:creationId xmlns:p14="http://schemas.microsoft.com/office/powerpoint/2010/main" val="3209373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1" y="768927"/>
            <a:ext cx="10432472" cy="5479473"/>
          </a:xfrm>
        </p:spPr>
        <p:txBody>
          <a:bodyPr>
            <a:normAutofit/>
          </a:bodyPr>
          <a:lstStyle/>
          <a:p>
            <a:r>
              <a:rPr lang="es-SV" sz="3000" dirty="0"/>
              <a:t>¿</a:t>
            </a:r>
            <a:r>
              <a:rPr lang="es-SV" sz="3000" dirty="0" smtClean="0"/>
              <a:t>Has mandado tú a la mañana en tus días? ¿Has mostrado al alba su lugar, para que ocupe los fines de la tierra, y para que sean sacudidos de ellas los impíos?</a:t>
            </a:r>
          </a:p>
          <a:p>
            <a:pPr lvl="1"/>
            <a:r>
              <a:rPr lang="es-SV" dirty="0" smtClean="0"/>
              <a:t>Job 38:12-13</a:t>
            </a:r>
          </a:p>
          <a:p>
            <a:pPr lvl="1"/>
            <a:endParaRPr lang="es-SV" dirty="0"/>
          </a:p>
          <a:p>
            <a:r>
              <a:rPr lang="es-SV" sz="3000" dirty="0"/>
              <a:t>¿</a:t>
            </a:r>
            <a:r>
              <a:rPr lang="es-SV" sz="3000" dirty="0" smtClean="0"/>
              <a:t>Has entrado tú en los tesoros de la nieve, o has visto los tesoros del granizo, que tengo reservados para el tiempo de angustia´…? ¿Tiene la lluvia padre? ¿O quién engendró las gotas del rocío?</a:t>
            </a:r>
          </a:p>
          <a:p>
            <a:pPr lvl="1"/>
            <a:r>
              <a:rPr lang="es-SV" dirty="0" smtClean="0"/>
              <a:t>Job 38:22-23,28</a:t>
            </a:r>
            <a:endParaRPr lang="en-US" dirty="0"/>
          </a:p>
        </p:txBody>
      </p:sp>
    </p:spTree>
    <p:extLst>
      <p:ext uri="{BB962C8B-B14F-4D97-AF65-F5344CB8AC3E}">
        <p14:creationId xmlns:p14="http://schemas.microsoft.com/office/powerpoint/2010/main" val="4236891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6972" y="1153391"/>
            <a:ext cx="10359737" cy="5095009"/>
          </a:xfrm>
        </p:spPr>
        <p:txBody>
          <a:bodyPr/>
          <a:lstStyle/>
          <a:p>
            <a:r>
              <a:rPr lang="es-SV" sz="3600" dirty="0" smtClean="0"/>
              <a:t>¿Tienes tú un brazo como el de Dios? ¿Y truenas con voz como la suya?</a:t>
            </a:r>
          </a:p>
          <a:p>
            <a:pPr lvl="1"/>
            <a:r>
              <a:rPr lang="es-SV" dirty="0" smtClean="0"/>
              <a:t>Job 40:9</a:t>
            </a:r>
          </a:p>
          <a:p>
            <a:pPr marL="457200" lvl="1" indent="0">
              <a:buNone/>
            </a:pPr>
            <a:endParaRPr lang="es-SV" dirty="0"/>
          </a:p>
          <a:p>
            <a:r>
              <a:rPr lang="es-SV" sz="3600" dirty="0" smtClean="0"/>
              <a:t>¿Es sabiduría contender con el Omnipotente?</a:t>
            </a:r>
          </a:p>
          <a:p>
            <a:pPr lvl="1"/>
            <a:r>
              <a:rPr lang="es-SV" dirty="0" smtClean="0"/>
              <a:t>Job 40:2</a:t>
            </a:r>
            <a:endParaRPr lang="en-US" dirty="0"/>
          </a:p>
        </p:txBody>
      </p:sp>
    </p:spTree>
    <p:extLst>
      <p:ext uri="{BB962C8B-B14F-4D97-AF65-F5344CB8AC3E}">
        <p14:creationId xmlns:p14="http://schemas.microsoft.com/office/powerpoint/2010/main" val="2697227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La Palabra de Dios es única</a:t>
            </a:r>
            <a:endParaRPr lang="en-US" dirty="0"/>
          </a:p>
        </p:txBody>
      </p:sp>
      <p:sp>
        <p:nvSpPr>
          <p:cNvPr id="3" name="Content Placeholder 2"/>
          <p:cNvSpPr>
            <a:spLocks noGrp="1"/>
          </p:cNvSpPr>
          <p:nvPr>
            <p:ph idx="1"/>
          </p:nvPr>
        </p:nvSpPr>
        <p:spPr/>
        <p:txBody>
          <a:bodyPr/>
          <a:lstStyle/>
          <a:p>
            <a:r>
              <a:rPr lang="es-ES" sz="3200" dirty="0" smtClean="0"/>
              <a:t>“La </a:t>
            </a:r>
            <a:r>
              <a:rPr lang="es-ES" sz="3200" dirty="0"/>
              <a:t>ley de Jehová es </a:t>
            </a:r>
            <a:r>
              <a:rPr lang="es-ES" sz="3200" b="1" i="1" dirty="0"/>
              <a:t>perfecta</a:t>
            </a:r>
            <a:r>
              <a:rPr lang="es-ES" sz="3200" dirty="0"/>
              <a:t>, que convierte el </a:t>
            </a:r>
            <a:r>
              <a:rPr lang="es-ES" sz="3200" dirty="0" smtClean="0"/>
              <a:t>alma; El </a:t>
            </a:r>
            <a:r>
              <a:rPr lang="es-ES" sz="3200" dirty="0"/>
              <a:t>testimonio de Jehová </a:t>
            </a:r>
            <a:r>
              <a:rPr lang="es-ES" sz="3200" b="1" i="1" dirty="0"/>
              <a:t>es fiel</a:t>
            </a:r>
            <a:r>
              <a:rPr lang="es-ES" sz="3200" dirty="0"/>
              <a:t>, que hace sabio al </a:t>
            </a:r>
            <a:r>
              <a:rPr lang="es-ES" sz="3200" dirty="0" smtClean="0"/>
              <a:t>sencillo. Los </a:t>
            </a:r>
            <a:r>
              <a:rPr lang="es-ES" sz="3200" dirty="0"/>
              <a:t>mandamientos de Jehová </a:t>
            </a:r>
            <a:r>
              <a:rPr lang="es-ES" sz="3200" b="1" i="1" dirty="0"/>
              <a:t>son rectos</a:t>
            </a:r>
            <a:r>
              <a:rPr lang="es-ES" sz="3200" dirty="0"/>
              <a:t>, que alegran el corazón;</a:t>
            </a:r>
            <a:br>
              <a:rPr lang="es-ES" sz="3200" dirty="0"/>
            </a:br>
            <a:r>
              <a:rPr lang="es-ES" sz="3200" dirty="0"/>
              <a:t>El precepto de Jehová </a:t>
            </a:r>
            <a:r>
              <a:rPr lang="es-ES" sz="3200" b="1" i="1" dirty="0"/>
              <a:t>es puro</a:t>
            </a:r>
            <a:r>
              <a:rPr lang="es-ES" sz="3200" dirty="0"/>
              <a:t>, que alumbra los ojos</a:t>
            </a:r>
            <a:r>
              <a:rPr lang="es-ES" sz="3200" dirty="0" smtClean="0"/>
              <a:t>.”</a:t>
            </a:r>
            <a:endParaRPr lang="es-ES" sz="3200" dirty="0"/>
          </a:p>
          <a:p>
            <a:pPr lvl="1"/>
            <a:r>
              <a:rPr lang="es-SV" dirty="0" smtClean="0"/>
              <a:t>Salmos 19:7-8</a:t>
            </a:r>
            <a:endParaRPr lang="en-US" dirty="0"/>
          </a:p>
        </p:txBody>
      </p:sp>
    </p:spTree>
    <p:extLst>
      <p:ext uri="{BB962C8B-B14F-4D97-AF65-F5344CB8AC3E}">
        <p14:creationId xmlns:p14="http://schemas.microsoft.com/office/powerpoint/2010/main" val="958000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Producen Vida</a:t>
            </a:r>
            <a:endParaRPr lang="en-US" dirty="0"/>
          </a:p>
        </p:txBody>
      </p:sp>
      <p:sp>
        <p:nvSpPr>
          <p:cNvPr id="3" name="Content Placeholder 2"/>
          <p:cNvSpPr>
            <a:spLocks noGrp="1"/>
          </p:cNvSpPr>
          <p:nvPr>
            <p:ph idx="1"/>
          </p:nvPr>
        </p:nvSpPr>
        <p:spPr/>
        <p:txBody>
          <a:bodyPr/>
          <a:lstStyle/>
          <a:p>
            <a:r>
              <a:rPr lang="es-SV" sz="3600" dirty="0" smtClean="0"/>
              <a:t>“El espíritu es el que da vida; la carne para nada aprovecha; </a:t>
            </a:r>
            <a:r>
              <a:rPr lang="es-SV" sz="3600" b="1" i="1" dirty="0" smtClean="0"/>
              <a:t>las palabras </a:t>
            </a:r>
            <a:r>
              <a:rPr lang="es-SV" sz="3600" dirty="0" smtClean="0"/>
              <a:t>que yo os he hablado son espíritu y </a:t>
            </a:r>
            <a:r>
              <a:rPr lang="es-SV" sz="3600" b="1" i="1" dirty="0" smtClean="0"/>
              <a:t>son vida</a:t>
            </a:r>
            <a:r>
              <a:rPr lang="es-SV" sz="3600" dirty="0" smtClean="0"/>
              <a:t>”.</a:t>
            </a:r>
          </a:p>
          <a:p>
            <a:pPr lvl="1"/>
            <a:r>
              <a:rPr lang="es-SV" dirty="0" smtClean="0"/>
              <a:t>Juan 6:63</a:t>
            </a:r>
            <a:endParaRPr lang="en-US" dirty="0"/>
          </a:p>
        </p:txBody>
      </p:sp>
    </p:spTree>
    <p:extLst>
      <p:ext uri="{BB962C8B-B14F-4D97-AF65-F5344CB8AC3E}">
        <p14:creationId xmlns:p14="http://schemas.microsoft.com/office/powerpoint/2010/main" val="3398166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La Sangre de Cristo es Única</a:t>
            </a:r>
            <a:endParaRPr lang="en-US" dirty="0"/>
          </a:p>
        </p:txBody>
      </p:sp>
      <p:sp>
        <p:nvSpPr>
          <p:cNvPr id="3" name="Content Placeholder 2"/>
          <p:cNvSpPr>
            <a:spLocks noGrp="1"/>
          </p:cNvSpPr>
          <p:nvPr>
            <p:ph idx="1"/>
          </p:nvPr>
        </p:nvSpPr>
        <p:spPr/>
        <p:txBody>
          <a:bodyPr>
            <a:normAutofit fontScale="92500" lnSpcReduction="10000"/>
          </a:bodyPr>
          <a:lstStyle/>
          <a:p>
            <a:r>
              <a:rPr lang="es-ES" sz="3200" dirty="0" smtClean="0"/>
              <a:t>“Porque </a:t>
            </a:r>
            <a:r>
              <a:rPr lang="es-ES" sz="3200" dirty="0"/>
              <a:t>si la sangre de los toros y de los machos cabríos, y las cenizas de la becerra rociadas a los inmundos, santifican para la purificación de la carne</a:t>
            </a:r>
            <a:r>
              <a:rPr lang="es-ES" sz="3200" dirty="0" smtClean="0"/>
              <a:t>, ¿</a:t>
            </a:r>
            <a:r>
              <a:rPr lang="es-ES" sz="3200" b="1" i="1" dirty="0" smtClean="0"/>
              <a:t>cuánto </a:t>
            </a:r>
            <a:r>
              <a:rPr lang="es-ES" sz="3200" b="1" i="1" dirty="0"/>
              <a:t>más la sangre de Cristo</a:t>
            </a:r>
            <a:r>
              <a:rPr lang="es-ES" sz="3200" dirty="0"/>
              <a:t>, el cual mediante el </a:t>
            </a:r>
            <a:r>
              <a:rPr lang="es-ES" sz="3200" dirty="0" smtClean="0"/>
              <a:t>Espíritu eterno se ofreció a sí mismo </a:t>
            </a:r>
            <a:r>
              <a:rPr lang="es-ES" sz="3200" b="1" i="1" dirty="0" smtClean="0"/>
              <a:t>sin </a:t>
            </a:r>
            <a:r>
              <a:rPr lang="es-ES" sz="3200" b="1" i="1" dirty="0"/>
              <a:t>mancha a </a:t>
            </a:r>
            <a:r>
              <a:rPr lang="es-ES" sz="3200" b="1" i="1" dirty="0" smtClean="0"/>
              <a:t>Dios</a:t>
            </a:r>
            <a:r>
              <a:rPr lang="es-ES" sz="3200" dirty="0"/>
              <a:t>, limpiará vuestras conciencias de obras muertas para que sirváis al Dios vivo</a:t>
            </a:r>
            <a:r>
              <a:rPr lang="es-ES" sz="3200" dirty="0" smtClean="0"/>
              <a:t>?”</a:t>
            </a:r>
          </a:p>
          <a:p>
            <a:pPr lvl="1"/>
            <a:r>
              <a:rPr lang="es-ES" dirty="0" smtClean="0"/>
              <a:t>Hebreo 9:13-14</a:t>
            </a:r>
            <a:endParaRPr lang="es-ES" dirty="0"/>
          </a:p>
          <a:p>
            <a:endParaRPr lang="en-US" dirty="0"/>
          </a:p>
        </p:txBody>
      </p:sp>
    </p:spTree>
    <p:extLst>
      <p:ext uri="{BB962C8B-B14F-4D97-AF65-F5344CB8AC3E}">
        <p14:creationId xmlns:p14="http://schemas.microsoft.com/office/powerpoint/2010/main" val="1145815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La Obra de Cristo es Única</a:t>
            </a:r>
            <a:endParaRPr lang="en-US" dirty="0"/>
          </a:p>
        </p:txBody>
      </p:sp>
      <p:sp>
        <p:nvSpPr>
          <p:cNvPr id="3" name="Content Placeholder 2"/>
          <p:cNvSpPr>
            <a:spLocks noGrp="1"/>
          </p:cNvSpPr>
          <p:nvPr>
            <p:ph idx="1"/>
          </p:nvPr>
        </p:nvSpPr>
        <p:spPr/>
        <p:txBody>
          <a:bodyPr/>
          <a:lstStyle/>
          <a:p>
            <a:r>
              <a:rPr lang="es-ES" sz="3200" dirty="0" smtClean="0"/>
              <a:t>“Así </a:t>
            </a:r>
            <a:r>
              <a:rPr lang="es-ES" sz="3200" dirty="0"/>
              <a:t>que, por eso es mediador de un </a:t>
            </a:r>
            <a:r>
              <a:rPr lang="es-ES" sz="3200" b="1" i="1" dirty="0"/>
              <a:t>nuevo </a:t>
            </a:r>
            <a:r>
              <a:rPr lang="es-ES" sz="3200" b="1" i="1" dirty="0" smtClean="0"/>
              <a:t>pacto</a:t>
            </a:r>
            <a:r>
              <a:rPr lang="es-ES" sz="3200" dirty="0" smtClean="0"/>
              <a:t>,</a:t>
            </a:r>
            <a:r>
              <a:rPr lang="es-ES" sz="3200" baseline="30000" dirty="0"/>
              <a:t> </a:t>
            </a:r>
            <a:r>
              <a:rPr lang="es-ES" sz="3200" dirty="0" smtClean="0"/>
              <a:t>para </a:t>
            </a:r>
            <a:r>
              <a:rPr lang="es-ES" sz="3200" dirty="0"/>
              <a:t>que interviniendo muerte para la remisión de las transgresiones que había bajo el primer pacto, los llamados reciban </a:t>
            </a:r>
            <a:r>
              <a:rPr lang="es-ES" sz="3200" b="1" i="1" dirty="0"/>
              <a:t>la promesa de la herencia eterna</a:t>
            </a:r>
            <a:r>
              <a:rPr lang="es-ES" sz="3200" b="1" i="1" dirty="0" smtClean="0"/>
              <a:t>.”</a:t>
            </a:r>
          </a:p>
          <a:p>
            <a:pPr lvl="1"/>
            <a:r>
              <a:rPr lang="es-ES" dirty="0" smtClean="0"/>
              <a:t>Hebreos 9:15</a:t>
            </a:r>
            <a:endParaRPr lang="en-US" dirty="0"/>
          </a:p>
        </p:txBody>
      </p:sp>
    </p:spTree>
    <p:extLst>
      <p:ext uri="{BB962C8B-B14F-4D97-AF65-F5344CB8AC3E}">
        <p14:creationId xmlns:p14="http://schemas.microsoft.com/office/powerpoint/2010/main" val="114151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¿Cómo los atenderemos?</a:t>
            </a:r>
            <a:endParaRPr lang="en-US" dirty="0"/>
          </a:p>
        </p:txBody>
      </p:sp>
      <p:sp>
        <p:nvSpPr>
          <p:cNvPr id="3" name="Content Placeholder 2"/>
          <p:cNvSpPr>
            <a:spLocks noGrp="1"/>
          </p:cNvSpPr>
          <p:nvPr>
            <p:ph idx="1"/>
          </p:nvPr>
        </p:nvSpPr>
        <p:spPr/>
        <p:txBody>
          <a:bodyPr>
            <a:noAutofit/>
          </a:bodyPr>
          <a:lstStyle/>
          <a:p>
            <a:r>
              <a:rPr lang="es-SV" sz="3200" dirty="0" smtClean="0"/>
              <a:t>¿ Cuál es la propuesta de valor de marca?</a:t>
            </a:r>
          </a:p>
          <a:p>
            <a:r>
              <a:rPr lang="es-SV" sz="3200" dirty="0" smtClean="0"/>
              <a:t>¿ Contiene la propuesta una diferenciación?</a:t>
            </a:r>
          </a:p>
          <a:p>
            <a:r>
              <a:rPr lang="es-SV" sz="3200" dirty="0" smtClean="0"/>
              <a:t>¿ Qué tan relevante es esa diferenciación?</a:t>
            </a:r>
          </a:p>
          <a:p>
            <a:r>
              <a:rPr lang="es-SV" sz="3200" dirty="0" smtClean="0"/>
              <a:t>¿ Cómo está percibida la marca en la mente del consumidor?</a:t>
            </a:r>
            <a:endParaRPr lang="en-US" sz="3200" dirty="0"/>
          </a:p>
        </p:txBody>
      </p:sp>
    </p:spTree>
    <p:extLst>
      <p:ext uri="{BB962C8B-B14F-4D97-AF65-F5344CB8AC3E}">
        <p14:creationId xmlns:p14="http://schemas.microsoft.com/office/powerpoint/2010/main" val="2894776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a:t>¿</a:t>
            </a:r>
            <a:r>
              <a:rPr lang="es-SV" dirty="0" smtClean="0"/>
              <a:t>Lo Cree Usted?</a:t>
            </a:r>
            <a:endParaRPr lang="en-US" dirty="0"/>
          </a:p>
        </p:txBody>
      </p:sp>
      <p:sp>
        <p:nvSpPr>
          <p:cNvPr id="3" name="Content Placeholder 2"/>
          <p:cNvSpPr>
            <a:spLocks noGrp="1"/>
          </p:cNvSpPr>
          <p:nvPr>
            <p:ph idx="1"/>
          </p:nvPr>
        </p:nvSpPr>
        <p:spPr/>
        <p:txBody>
          <a:bodyPr/>
          <a:lstStyle/>
          <a:p>
            <a:r>
              <a:rPr lang="es-SV" sz="3200" dirty="0" smtClean="0"/>
              <a:t>“Hizo además Jesús muchas otras señales en presencia de sus discípulos, las cuales no están escritas en este libro. Pero éstas se han escrito </a:t>
            </a:r>
            <a:r>
              <a:rPr lang="es-SV" sz="3200" b="1" i="1" dirty="0" smtClean="0"/>
              <a:t>para que creáis </a:t>
            </a:r>
            <a:r>
              <a:rPr lang="es-SV" sz="3200" dirty="0" smtClean="0"/>
              <a:t>que Jesús es el Cristo, el Hijo de Dios, </a:t>
            </a:r>
            <a:r>
              <a:rPr lang="es-SV" sz="3200" b="1" i="1" dirty="0" smtClean="0"/>
              <a:t>y para que creyendo,</a:t>
            </a:r>
            <a:r>
              <a:rPr lang="es-SV" sz="3200" dirty="0" smtClean="0"/>
              <a:t> tengáis vida en su nombre”.</a:t>
            </a:r>
          </a:p>
          <a:p>
            <a:pPr lvl="1"/>
            <a:r>
              <a:rPr lang="es-SV" dirty="0" smtClean="0"/>
              <a:t>Juan 20:30-31</a:t>
            </a:r>
            <a:endParaRPr lang="en-US" dirty="0"/>
          </a:p>
        </p:txBody>
      </p:sp>
    </p:spTree>
    <p:extLst>
      <p:ext uri="{BB962C8B-B14F-4D97-AF65-F5344CB8AC3E}">
        <p14:creationId xmlns:p14="http://schemas.microsoft.com/office/powerpoint/2010/main" val="139779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SV" dirty="0" smtClean="0"/>
              <a:t>DIFERENCIACIÓN Y POSICIONAMIETO</a:t>
            </a:r>
            <a:endParaRPr lang="en-US" dirty="0"/>
          </a:p>
        </p:txBody>
      </p:sp>
      <p:sp>
        <p:nvSpPr>
          <p:cNvPr id="3" name="Content Placeholder 2"/>
          <p:cNvSpPr>
            <a:spLocks noGrp="1"/>
          </p:cNvSpPr>
          <p:nvPr>
            <p:ph idx="1"/>
          </p:nvPr>
        </p:nvSpPr>
        <p:spPr/>
        <p:txBody>
          <a:bodyPr/>
          <a:lstStyle/>
          <a:p>
            <a:r>
              <a:rPr lang="es-SV" sz="3200" dirty="0" smtClean="0"/>
              <a:t>“ los </a:t>
            </a:r>
            <a:r>
              <a:rPr lang="es-SV" sz="4000" b="1" i="1" dirty="0" smtClean="0"/>
              <a:t>productos</a:t>
            </a:r>
            <a:r>
              <a:rPr lang="es-SV" sz="3200" dirty="0" smtClean="0"/>
              <a:t> son hechos en las </a:t>
            </a:r>
            <a:r>
              <a:rPr lang="es-SV" sz="4000" b="1" i="1" dirty="0" smtClean="0"/>
              <a:t>fábricas</a:t>
            </a:r>
            <a:r>
              <a:rPr lang="es-SV" sz="3200" dirty="0" smtClean="0"/>
              <a:t>, pero las </a:t>
            </a:r>
            <a:r>
              <a:rPr lang="es-SV" sz="4000" b="1" dirty="0" smtClean="0"/>
              <a:t>marcas</a:t>
            </a:r>
            <a:r>
              <a:rPr lang="es-SV" sz="3200" dirty="0" smtClean="0"/>
              <a:t> se forman en la </a:t>
            </a:r>
            <a:r>
              <a:rPr lang="es-SV" sz="4400" b="1" i="1" dirty="0" smtClean="0"/>
              <a:t>mente</a:t>
            </a:r>
            <a:r>
              <a:rPr lang="es-SV" sz="3200" dirty="0" smtClean="0"/>
              <a:t> de los consumidores.”</a:t>
            </a:r>
          </a:p>
          <a:p>
            <a:pPr lvl="1"/>
            <a:r>
              <a:rPr lang="es-SV" dirty="0" err="1" smtClean="0"/>
              <a:t>Kotler</a:t>
            </a:r>
            <a:r>
              <a:rPr lang="es-SV" dirty="0" smtClean="0"/>
              <a:t> /Armstrong.</a:t>
            </a:r>
            <a:endParaRPr lang="en-US" dirty="0"/>
          </a:p>
        </p:txBody>
      </p:sp>
    </p:spTree>
    <p:extLst>
      <p:ext uri="{BB962C8B-B14F-4D97-AF65-F5344CB8AC3E}">
        <p14:creationId xmlns:p14="http://schemas.microsoft.com/office/powerpoint/2010/main" val="276310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?Cómo se definen?</a:t>
            </a:r>
            <a:endParaRPr lang="en-US" dirty="0"/>
          </a:p>
        </p:txBody>
      </p:sp>
      <p:sp>
        <p:nvSpPr>
          <p:cNvPr id="3" name="Content Placeholder 2"/>
          <p:cNvSpPr>
            <a:spLocks noGrp="1"/>
          </p:cNvSpPr>
          <p:nvPr>
            <p:ph idx="1"/>
          </p:nvPr>
        </p:nvSpPr>
        <p:spPr/>
        <p:txBody>
          <a:bodyPr>
            <a:normAutofit fontScale="92500" lnSpcReduction="10000"/>
          </a:bodyPr>
          <a:lstStyle/>
          <a:p>
            <a:r>
              <a:rPr lang="es-SV" sz="3200" b="1" i="1" dirty="0" smtClean="0"/>
              <a:t>DIFERENCIACIÓN</a:t>
            </a:r>
          </a:p>
          <a:p>
            <a:pPr lvl="1"/>
            <a:r>
              <a:rPr lang="es-SV" sz="3000" dirty="0" smtClean="0"/>
              <a:t>?Qué nos separa de la competencia?</a:t>
            </a:r>
          </a:p>
          <a:p>
            <a:pPr marL="457200" lvl="1" indent="0">
              <a:buNone/>
            </a:pPr>
            <a:endParaRPr lang="es-SV" sz="3000" dirty="0" smtClean="0"/>
          </a:p>
          <a:p>
            <a:r>
              <a:rPr lang="es-SV" sz="3200" b="1" i="1" dirty="0" smtClean="0"/>
              <a:t>POSICIONAMIENTO</a:t>
            </a:r>
          </a:p>
          <a:p>
            <a:pPr lvl="1"/>
            <a:r>
              <a:rPr lang="es-SV" sz="3000" dirty="0" smtClean="0"/>
              <a:t>?Cómo es percibida la marca en función de sus atributos?</a:t>
            </a:r>
          </a:p>
          <a:p>
            <a:pPr lvl="1"/>
            <a:r>
              <a:rPr lang="es-SV" sz="3000" dirty="0"/>
              <a:t>?</a:t>
            </a:r>
            <a:r>
              <a:rPr lang="es-SV" sz="3000" dirty="0" smtClean="0"/>
              <a:t>qué lugar ocupa en la mente del consumidor en relación con la competencia?</a:t>
            </a:r>
          </a:p>
          <a:p>
            <a:endParaRPr lang="en-US" sz="3200" dirty="0"/>
          </a:p>
        </p:txBody>
      </p:sp>
    </p:spTree>
    <p:extLst>
      <p:ext uri="{BB962C8B-B14F-4D97-AF65-F5344CB8AC3E}">
        <p14:creationId xmlns:p14="http://schemas.microsoft.com/office/powerpoint/2010/main" val="198118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La diferenciación de Jesús</a:t>
            </a:r>
            <a:endParaRPr lang="es-SV" dirty="0"/>
          </a:p>
        </p:txBody>
      </p:sp>
      <p:sp>
        <p:nvSpPr>
          <p:cNvPr id="3" name="Marcador de contenido 2"/>
          <p:cNvSpPr>
            <a:spLocks noGrp="1"/>
          </p:cNvSpPr>
          <p:nvPr>
            <p:ph idx="1"/>
          </p:nvPr>
        </p:nvSpPr>
        <p:spPr/>
        <p:txBody>
          <a:bodyPr/>
          <a:lstStyle/>
          <a:p>
            <a:r>
              <a:rPr lang="es-SV" sz="3200" dirty="0" smtClean="0"/>
              <a:t>“Había </a:t>
            </a:r>
            <a:r>
              <a:rPr lang="es-SV" sz="3200" dirty="0"/>
              <a:t>un hombre de los fariseos que se llamaba Nicodemo, un principal entre los </a:t>
            </a:r>
            <a:r>
              <a:rPr lang="es-SV" sz="3200" dirty="0" smtClean="0"/>
              <a:t>judíos. Este </a:t>
            </a:r>
            <a:r>
              <a:rPr lang="es-SV" sz="3200" dirty="0"/>
              <a:t>vino a Jesús de noche, y le dijo: Rabí, sabemos que has venido de Dios como maestro; porque </a:t>
            </a:r>
            <a:r>
              <a:rPr lang="es-SV" sz="3200" b="1" i="1" dirty="0"/>
              <a:t>nadie puede hacer estas señales que tú haces</a:t>
            </a:r>
            <a:r>
              <a:rPr lang="es-SV" sz="3200" dirty="0"/>
              <a:t>, si no está Dios con él</a:t>
            </a:r>
            <a:r>
              <a:rPr lang="es-SV" sz="3200" dirty="0" smtClean="0"/>
              <a:t>.”</a:t>
            </a:r>
            <a:endParaRPr lang="es-SV" sz="3200" dirty="0"/>
          </a:p>
          <a:p>
            <a:r>
              <a:rPr lang="es-SV" dirty="0" smtClean="0"/>
              <a:t>Juan 3:1-2</a:t>
            </a:r>
            <a:endParaRPr lang="es-SV" dirty="0"/>
          </a:p>
        </p:txBody>
      </p:sp>
    </p:spTree>
    <p:extLst>
      <p:ext uri="{BB962C8B-B14F-4D97-AF65-F5344CB8AC3E}">
        <p14:creationId xmlns:p14="http://schemas.microsoft.com/office/powerpoint/2010/main" val="368119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SV" dirty="0" smtClean="0"/>
              <a:t>3 pasos de la estrategia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s-SV" sz="3200" dirty="0" smtClean="0"/>
              <a:t>Identificar el conjunto de ventajas competitivas diferenciales.</a:t>
            </a:r>
          </a:p>
          <a:p>
            <a:pPr marL="457200" indent="-457200">
              <a:buFont typeface="+mj-lt"/>
              <a:buAutoNum type="arabicPeriod"/>
            </a:pPr>
            <a:r>
              <a:rPr lang="es-SV" sz="3200" dirty="0" smtClean="0"/>
              <a:t>Elegir la ventaja o ventajas más adecuadas.</a:t>
            </a:r>
          </a:p>
          <a:p>
            <a:pPr marL="457200" indent="-457200">
              <a:buFont typeface="+mj-lt"/>
              <a:buAutoNum type="arabicPeriod"/>
            </a:pPr>
            <a:r>
              <a:rPr lang="es-SV" sz="3200" dirty="0" smtClean="0"/>
              <a:t>Seleccionar una estrategia de posicionamiento.</a:t>
            </a:r>
            <a:endParaRPr lang="en-US" sz="3200" dirty="0"/>
          </a:p>
        </p:txBody>
      </p:sp>
    </p:spTree>
    <p:extLst>
      <p:ext uri="{BB962C8B-B14F-4D97-AF65-F5344CB8AC3E}">
        <p14:creationId xmlns:p14="http://schemas.microsoft.com/office/powerpoint/2010/main" val="2033618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516</TotalTime>
  <Words>1487</Words>
  <Application>Microsoft Office PowerPoint</Application>
  <PresentationFormat>Widescreen</PresentationFormat>
  <Paragraphs>194</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Century Gothic</vt:lpstr>
      <vt:lpstr>Wingdings 3</vt:lpstr>
      <vt:lpstr>Ion</vt:lpstr>
      <vt:lpstr>ESTRATEGIAS DE MARKETING </vt:lpstr>
      <vt:lpstr>Definiendo “VALOR”</vt:lpstr>
      <vt:lpstr>Jesús y las Buenas Nuevas</vt:lpstr>
      <vt:lpstr>RESUMEN DE PARTE I</vt:lpstr>
      <vt:lpstr>¿Cómo los atenderemos?</vt:lpstr>
      <vt:lpstr>DIFERENCIACIÓN Y POSICIONAMIETO</vt:lpstr>
      <vt:lpstr>?Cómo se definen?</vt:lpstr>
      <vt:lpstr>La diferenciación de Jesús</vt:lpstr>
      <vt:lpstr>3 pasos de la estrategia</vt:lpstr>
      <vt:lpstr>Posibles diferenciadores</vt:lpstr>
      <vt:lpstr>Identificar la Ventaja Competitiva</vt:lpstr>
      <vt:lpstr>Algunos ejemplos</vt:lpstr>
      <vt:lpstr>PowerPoint Presentation</vt:lpstr>
      <vt:lpstr>Rapidez</vt:lpstr>
      <vt:lpstr>Road Runner Sports /Nivel de Servicio</vt:lpstr>
      <vt:lpstr>Lo que dice La Biblia</vt:lpstr>
      <vt:lpstr>Geek Squad</vt:lpstr>
      <vt:lpstr>Valor agregado</vt:lpstr>
      <vt:lpstr>Desde la perspectiva Bíblica</vt:lpstr>
      <vt:lpstr>Demográfica</vt:lpstr>
      <vt:lpstr>Diferenciación Bíblica</vt:lpstr>
      <vt:lpstr>PowerPoint Presentation</vt:lpstr>
      <vt:lpstr>Lujo y rendimiento/desempeño</vt:lpstr>
      <vt:lpstr>Seleccionar la ventaja correcta</vt:lpstr>
      <vt:lpstr>Estrategia de Posicionamiento</vt:lpstr>
      <vt:lpstr>Características de la diferenciación</vt:lpstr>
      <vt:lpstr>PowerPoint Presentation</vt:lpstr>
      <vt:lpstr>Más por más</vt:lpstr>
      <vt:lpstr>Más por lo mismo</vt:lpstr>
      <vt:lpstr>Lo Mismo por Menos</vt:lpstr>
      <vt:lpstr>Menos por Mucho Menos</vt:lpstr>
      <vt:lpstr>Más por Menos</vt:lpstr>
      <vt:lpstr>Declaración de Posicionamiento</vt:lpstr>
      <vt:lpstr>PowerPoint Presentation</vt:lpstr>
      <vt:lpstr>PowerPoint Presentation</vt:lpstr>
      <vt:lpstr>PowerPoint Presentation</vt:lpstr>
      <vt:lpstr>PowerPoint Presentation</vt:lpstr>
      <vt:lpstr>Dios es único</vt:lpstr>
      <vt:lpstr>PowerPoint Presentation</vt:lpstr>
      <vt:lpstr>PowerPoint Presentation</vt:lpstr>
      <vt:lpstr>De sabiduría y poder infinitos</vt:lpstr>
      <vt:lpstr>PowerPoint Presentation</vt:lpstr>
      <vt:lpstr>PowerPoint Presentation</vt:lpstr>
      <vt:lpstr>PowerPoint Presentation</vt:lpstr>
      <vt:lpstr>PowerPoint Presentation</vt:lpstr>
      <vt:lpstr>La Palabra de Dios es única</vt:lpstr>
      <vt:lpstr>Producen Vida</vt:lpstr>
      <vt:lpstr>La Sangre de Cristo es Única</vt:lpstr>
      <vt:lpstr>La Obra de Cristo es Única</vt:lpstr>
      <vt:lpstr>¿Lo Cree Usted?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MARKETING</dc:title>
  <dc:creator>Guillermo Hasbun</dc:creator>
  <cp:lastModifiedBy>Guillermo Hasbun</cp:lastModifiedBy>
  <cp:revision>57</cp:revision>
  <dcterms:created xsi:type="dcterms:W3CDTF">2015-06-14T21:02:56Z</dcterms:created>
  <dcterms:modified xsi:type="dcterms:W3CDTF">2015-06-19T06:04:56Z</dcterms:modified>
</cp:coreProperties>
</file>