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59" r:id="rId4"/>
    <p:sldId id="263" r:id="rId5"/>
    <p:sldId id="260" r:id="rId6"/>
    <p:sldId id="293" r:id="rId7"/>
    <p:sldId id="287" r:id="rId8"/>
    <p:sldId id="268" r:id="rId9"/>
    <p:sldId id="288" r:id="rId10"/>
    <p:sldId id="273" r:id="rId11"/>
    <p:sldId id="275" r:id="rId12"/>
    <p:sldId id="261" r:id="rId13"/>
    <p:sldId id="280" r:id="rId14"/>
    <p:sldId id="276" r:id="rId15"/>
    <p:sldId id="277" r:id="rId16"/>
    <p:sldId id="279" r:id="rId17"/>
    <p:sldId id="274" r:id="rId18"/>
    <p:sldId id="281" r:id="rId19"/>
    <p:sldId id="289" r:id="rId20"/>
    <p:sldId id="264" r:id="rId21"/>
    <p:sldId id="296" r:id="rId22"/>
    <p:sldId id="297" r:id="rId23"/>
    <p:sldId id="270" r:id="rId24"/>
    <p:sldId id="283" r:id="rId25"/>
    <p:sldId id="282" r:id="rId26"/>
    <p:sldId id="290" r:id="rId27"/>
    <p:sldId id="284" r:id="rId28"/>
    <p:sldId id="285" r:id="rId29"/>
    <p:sldId id="266" r:id="rId30"/>
    <p:sldId id="291" r:id="rId31"/>
    <p:sldId id="271" r:id="rId32"/>
    <p:sldId id="294" r:id="rId33"/>
    <p:sldId id="265" r:id="rId34"/>
    <p:sldId id="295" r:id="rId35"/>
    <p:sldId id="292" r:id="rId36"/>
    <p:sldId id="298" r:id="rId37"/>
    <p:sldId id="301" r:id="rId38"/>
    <p:sldId id="304" r:id="rId39"/>
    <p:sldId id="302" r:id="rId40"/>
    <p:sldId id="305" r:id="rId41"/>
    <p:sldId id="303" r:id="rId42"/>
  </p:sldIdLst>
  <p:sldSz cx="12192000" cy="6858000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288" autoAdjust="0"/>
  </p:normalViewPr>
  <p:slideViewPr>
    <p:cSldViewPr snapToGrid="0">
      <p:cViewPr varScale="1">
        <p:scale>
          <a:sx n="59" d="100"/>
          <a:sy n="59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A3872-3254-48B3-9849-FA52EC3CA307}" type="datetimeFigureOut">
              <a:rPr lang="es-SV" smtClean="0"/>
              <a:t>18/5/2017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EC8F20-A7AE-43FA-A9FB-CB07C652D79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78821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8F20-A7AE-43FA-A9FB-CB07C652D790}" type="slidenum">
              <a:rPr lang="es-SV" smtClean="0"/>
              <a:t>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23099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No se apartará de tu boca este libro de la ley</a:t>
            </a:r>
          </a:p>
          <a:p>
            <a:r>
              <a:rPr lang="es-SV" dirty="0"/>
              <a:t>El sábado para el hombre?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8F20-A7AE-43FA-A9FB-CB07C652D790}" type="slidenum">
              <a:rPr lang="es-SV" smtClean="0"/>
              <a:t>8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0106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8F20-A7AE-43FA-A9FB-CB07C652D790}" type="slidenum">
              <a:rPr lang="es-SV" smtClean="0"/>
              <a:t>10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92310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8F20-A7AE-43FA-A9FB-CB07C652D790}" type="slidenum">
              <a:rPr lang="es-SV" smtClean="0"/>
              <a:t>19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72786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Influimos positivamente en los demás</a:t>
            </a:r>
          </a:p>
          <a:p>
            <a:r>
              <a:rPr lang="es-SV" dirty="0"/>
              <a:t>Renovaos…</a:t>
            </a:r>
          </a:p>
          <a:p>
            <a:r>
              <a:rPr lang="es-SV" dirty="0"/>
              <a:t>Llevando cautivo todo pensamiento….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8F20-A7AE-43FA-A9FB-CB07C652D790}" type="slidenum">
              <a:rPr lang="es-SV" smtClean="0"/>
              <a:t>23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606397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8F20-A7AE-43FA-A9FB-CB07C652D790}" type="slidenum">
              <a:rPr lang="es-SV" smtClean="0"/>
              <a:t>30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01761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El Espíritu a la verdad está dispuesto…</a:t>
            </a:r>
          </a:p>
          <a:p>
            <a:r>
              <a:rPr lang="es-SV" dirty="0"/>
              <a:t>Andad en  el Espíritu y no satisfagáis los deseos de la carne..</a:t>
            </a:r>
          </a:p>
          <a:p>
            <a:r>
              <a:rPr lang="es-SV" dirty="0"/>
              <a:t>Sabiduría pídasela a Dios.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8F20-A7AE-43FA-A9FB-CB07C652D790}" type="slidenum">
              <a:rPr lang="es-SV" smtClean="0"/>
              <a:t>31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704534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Clave del contentamiento</a:t>
            </a:r>
          </a:p>
          <a:p>
            <a:r>
              <a:rPr lang="es-SV" dirty="0"/>
              <a:t>Los diez leprosos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C8F20-A7AE-43FA-A9FB-CB07C652D790}" type="slidenum">
              <a:rPr lang="es-SV" smtClean="0"/>
              <a:t>33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6868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8B76-1CD3-4B8B-9F0A-EFEF611566B6}" type="datetimeFigureOut">
              <a:rPr lang="es-SV" smtClean="0"/>
              <a:t>18/5/2017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69B7-8CF5-421C-9302-D4D90691679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854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8B76-1CD3-4B8B-9F0A-EFEF611566B6}" type="datetimeFigureOut">
              <a:rPr lang="es-SV" smtClean="0"/>
              <a:t>18/5/2017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69B7-8CF5-421C-9302-D4D90691679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71981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8B76-1CD3-4B8B-9F0A-EFEF611566B6}" type="datetimeFigureOut">
              <a:rPr lang="es-SV" smtClean="0"/>
              <a:t>18/5/2017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69B7-8CF5-421C-9302-D4D90691679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9519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8B76-1CD3-4B8B-9F0A-EFEF611566B6}" type="datetimeFigureOut">
              <a:rPr lang="es-SV" smtClean="0"/>
              <a:t>18/5/2017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69B7-8CF5-421C-9302-D4D90691679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045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8B76-1CD3-4B8B-9F0A-EFEF611566B6}" type="datetimeFigureOut">
              <a:rPr lang="es-SV" smtClean="0"/>
              <a:t>18/5/2017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69B7-8CF5-421C-9302-D4D90691679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129019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8B76-1CD3-4B8B-9F0A-EFEF611566B6}" type="datetimeFigureOut">
              <a:rPr lang="es-SV" smtClean="0"/>
              <a:t>18/5/2017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69B7-8CF5-421C-9302-D4D90691679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65048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8B76-1CD3-4B8B-9F0A-EFEF611566B6}" type="datetimeFigureOut">
              <a:rPr lang="es-SV" smtClean="0"/>
              <a:t>18/5/2017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69B7-8CF5-421C-9302-D4D90691679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6072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8B76-1CD3-4B8B-9F0A-EFEF611566B6}" type="datetimeFigureOut">
              <a:rPr lang="es-SV" smtClean="0"/>
              <a:t>18/5/2017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69B7-8CF5-421C-9302-D4D90691679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6458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8B76-1CD3-4B8B-9F0A-EFEF611566B6}" type="datetimeFigureOut">
              <a:rPr lang="es-SV" smtClean="0"/>
              <a:t>18/5/2017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69B7-8CF5-421C-9302-D4D90691679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7878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8B76-1CD3-4B8B-9F0A-EFEF611566B6}" type="datetimeFigureOut">
              <a:rPr lang="es-SV" smtClean="0"/>
              <a:t>18/5/2017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69B7-8CF5-421C-9302-D4D90691679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963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28B76-1CD3-4B8B-9F0A-EFEF611566B6}" type="datetimeFigureOut">
              <a:rPr lang="es-SV" smtClean="0"/>
              <a:t>18/5/2017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69B7-8CF5-421C-9302-D4D90691679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03835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28B76-1CD3-4B8B-9F0A-EFEF611566B6}" type="datetimeFigureOut">
              <a:rPr lang="es-SV" smtClean="0"/>
              <a:t>18/5/2017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C69B7-8CF5-421C-9302-D4D90691679B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43802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hábitos productiv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64" t="5518" r="7798"/>
          <a:stretch/>
        </p:blipFill>
        <p:spPr bwMode="auto">
          <a:xfrm>
            <a:off x="4818888" y="10"/>
            <a:ext cx="7373112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1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52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04672" y="2600324"/>
            <a:ext cx="5058370" cy="3320973"/>
          </a:xfrm>
        </p:spPr>
        <p:txBody>
          <a:bodyPr anchor="t">
            <a:normAutofit/>
          </a:bodyPr>
          <a:lstStyle/>
          <a:p>
            <a:pPr algn="l"/>
            <a:r>
              <a:rPr lang="es-SV" sz="5000" dirty="0"/>
              <a:t>Principales Hábitos para Mejorar la Productividad Laboral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38843" y="5593063"/>
            <a:ext cx="5723162" cy="1155525"/>
          </a:xfrm>
        </p:spPr>
        <p:txBody>
          <a:bodyPr anchor="b">
            <a:normAutofit/>
          </a:bodyPr>
          <a:lstStyle/>
          <a:p>
            <a:pPr algn="l"/>
            <a:r>
              <a:rPr lang="es-ES" sz="2000" dirty="0"/>
              <a:t>Guillermo </a:t>
            </a:r>
            <a:r>
              <a:rPr lang="es-ES" sz="2000" dirty="0" err="1"/>
              <a:t>Hasb</a:t>
            </a:r>
            <a:r>
              <a:rPr lang="es-SV" sz="2000" dirty="0"/>
              <a:t>ú</a:t>
            </a:r>
            <a:r>
              <a:rPr lang="es-ES" sz="2000" dirty="0"/>
              <a:t>n. Mayo 2017. Derechos reservados.</a:t>
            </a:r>
            <a:endParaRPr lang="es-SV" sz="2000" dirty="0"/>
          </a:p>
        </p:txBody>
      </p:sp>
    </p:spTree>
    <p:extLst>
      <p:ext uri="{BB962C8B-B14F-4D97-AF65-F5344CB8AC3E}">
        <p14:creationId xmlns:p14="http://schemas.microsoft.com/office/powerpoint/2010/main" val="3133072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Las metas claras del apóstol Pablo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b="1" baseline="30000" dirty="0"/>
              <a:t> </a:t>
            </a:r>
            <a:r>
              <a:rPr lang="es-SV" sz="3600" b="1" baseline="30000" dirty="0"/>
              <a:t>”</a:t>
            </a:r>
            <a:r>
              <a:rPr lang="es-SV" sz="3600" dirty="0"/>
              <a:t>Hermanos, yo mismo no pretendo haberlo ya alcanzado; pero una cosa hago: olvidando ciertamente lo que queda atrás, </a:t>
            </a:r>
            <a:r>
              <a:rPr lang="es-SV" sz="3600" b="1" i="1" dirty="0"/>
              <a:t>y extendiéndome a lo que está delante,</a:t>
            </a:r>
            <a:r>
              <a:rPr lang="es-SV" sz="3600" b="1" baseline="30000" dirty="0"/>
              <a:t> </a:t>
            </a:r>
            <a:r>
              <a:rPr lang="es-SV" sz="3600" b="1" i="1" dirty="0"/>
              <a:t>prosigo a la meta,</a:t>
            </a:r>
            <a:r>
              <a:rPr lang="es-SV" sz="3600" dirty="0"/>
              <a:t> al premio del supremo llamamiento de Dios en Cristo Jesús.”</a:t>
            </a:r>
          </a:p>
          <a:p>
            <a:pPr lvl="1"/>
            <a:r>
              <a:rPr lang="es-ES" dirty="0"/>
              <a:t>F</a:t>
            </a:r>
            <a:r>
              <a:rPr lang="es-SV" dirty="0" err="1"/>
              <a:t>ilipenses</a:t>
            </a:r>
            <a:r>
              <a:rPr lang="es-SV" dirty="0"/>
              <a:t> 3:13-14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59785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Las metas claras de Jesús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200" dirty="0"/>
              <a:t>“Porque he descendido del cielo, no para hacer mi </a:t>
            </a:r>
            <a:r>
              <a:rPr lang="es-SV" sz="3200" b="1" dirty="0"/>
              <a:t>voluntad</a:t>
            </a:r>
            <a:r>
              <a:rPr lang="es-SV" sz="3200" dirty="0"/>
              <a:t>, sino la </a:t>
            </a:r>
            <a:r>
              <a:rPr lang="es-SV" sz="3200" b="1" dirty="0"/>
              <a:t>voluntad</a:t>
            </a:r>
            <a:r>
              <a:rPr lang="es-SV" sz="3200" dirty="0"/>
              <a:t> del que me envió.”</a:t>
            </a:r>
          </a:p>
          <a:p>
            <a:pPr lvl="1"/>
            <a:r>
              <a:rPr lang="es-SV" dirty="0"/>
              <a:t>Juan 6:38</a:t>
            </a:r>
          </a:p>
          <a:p>
            <a:endParaRPr lang="es-SV" dirty="0"/>
          </a:p>
          <a:p>
            <a:r>
              <a:rPr lang="es-SV" sz="3200" dirty="0"/>
              <a:t>“Respondió Jesús: Tú dices que yo soy rey. </a:t>
            </a:r>
            <a:r>
              <a:rPr lang="es-SV" sz="3200" b="1" i="1" dirty="0"/>
              <a:t>Yo para esto he nacido, y para esto he venido al mundo</a:t>
            </a:r>
            <a:r>
              <a:rPr lang="es-SV" sz="3200" dirty="0"/>
              <a:t>, para dar testimonio a la verdad. Todo aquel que es de la verdad, oye mi voz.”</a:t>
            </a:r>
          </a:p>
          <a:p>
            <a:pPr lvl="1"/>
            <a:r>
              <a:rPr lang="es-SV" dirty="0"/>
              <a:t>Juan 18:37</a:t>
            </a:r>
          </a:p>
          <a:p>
            <a:endParaRPr lang="es-SV" dirty="0"/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1561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Planificar las actividades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s-SV"/>
              <a:t>Haga una lista con todo las actividades que necesita para alcanzar sus objetivos.</a:t>
            </a:r>
          </a:p>
          <a:p>
            <a:endParaRPr lang="es-SV"/>
          </a:p>
          <a:p>
            <a:r>
              <a:rPr lang="es-SV" sz="3200"/>
              <a:t>“Más bien, debierais decir: «Si el Señor quiere, </a:t>
            </a:r>
            <a:r>
              <a:rPr lang="es-SV" sz="3200" b="1" i="1"/>
              <a:t>viviremos y haremos </a:t>
            </a:r>
            <a:r>
              <a:rPr lang="es-SV" sz="3200"/>
              <a:t>esto o aquello.»</a:t>
            </a:r>
          </a:p>
          <a:p>
            <a:pPr lvl="1"/>
            <a:r>
              <a:rPr lang="es-SV"/>
              <a:t>Santiago </a:t>
            </a:r>
            <a:r>
              <a:rPr lang="es-SV" dirty="0"/>
              <a:t>4:15 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74721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SV" dirty="0"/>
              <a:t>Planificar las actividades…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200" dirty="0"/>
              <a:t>Hacer un listado de todas las actividades pendientes de realizar. </a:t>
            </a:r>
          </a:p>
          <a:p>
            <a:pPr marL="0" indent="0">
              <a:buNone/>
            </a:pPr>
            <a:endParaRPr lang="es-SV" dirty="0"/>
          </a:p>
        </p:txBody>
      </p:sp>
      <p:sp>
        <p:nvSpPr>
          <p:cNvPr id="4" name="Rectángulo: esquinas redondeadas 3"/>
          <p:cNvSpPr/>
          <p:nvPr/>
        </p:nvSpPr>
        <p:spPr>
          <a:xfrm>
            <a:off x="1632854" y="3723706"/>
            <a:ext cx="2906488" cy="1273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800" dirty="0"/>
              <a:t>HACERLO PERSONALMENTE</a:t>
            </a:r>
          </a:p>
        </p:txBody>
      </p:sp>
      <p:sp>
        <p:nvSpPr>
          <p:cNvPr id="5" name="Rectángulo: esquinas redondeadas 4"/>
          <p:cNvSpPr/>
          <p:nvPr/>
        </p:nvSpPr>
        <p:spPr>
          <a:xfrm>
            <a:off x="7566223" y="3723706"/>
            <a:ext cx="2963250" cy="1273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800" dirty="0"/>
              <a:t>DELEGARLO</a:t>
            </a:r>
          </a:p>
        </p:txBody>
      </p:sp>
      <p:sp>
        <p:nvSpPr>
          <p:cNvPr id="6" name="Flecha: a la izquierda y derecha 5"/>
          <p:cNvSpPr/>
          <p:nvPr/>
        </p:nvSpPr>
        <p:spPr>
          <a:xfrm>
            <a:off x="4946685" y="4001294"/>
            <a:ext cx="2212195" cy="54994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73676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Lo dijo el Rey Salomón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200" dirty="0"/>
              <a:t>“</a:t>
            </a:r>
            <a:r>
              <a:rPr lang="es-SV" sz="3200" b="1" i="1" dirty="0"/>
              <a:t>Prepara tus labores fuera</a:t>
            </a:r>
            <a:r>
              <a:rPr lang="es-SV" sz="3200" dirty="0"/>
              <a:t>, y disponlas en tus campos, y después edificarás tu casa.”</a:t>
            </a:r>
          </a:p>
          <a:p>
            <a:pPr lvl="1"/>
            <a:r>
              <a:rPr lang="es-SV" dirty="0"/>
              <a:t>Proverbios 24:27</a:t>
            </a:r>
          </a:p>
          <a:p>
            <a:pPr lvl="1"/>
            <a:endParaRPr lang="es-SV" dirty="0"/>
          </a:p>
          <a:p>
            <a:r>
              <a:rPr lang="es-SV" dirty="0"/>
              <a:t>“</a:t>
            </a:r>
            <a:r>
              <a:rPr lang="es-SV" sz="3200" dirty="0"/>
              <a:t>El corazón del hombre </a:t>
            </a:r>
            <a:r>
              <a:rPr lang="es-SV" sz="3200" b="1" i="1" dirty="0"/>
              <a:t>piensa en su camino</a:t>
            </a:r>
            <a:r>
              <a:rPr lang="es-SV" sz="3200" dirty="0"/>
              <a:t>; mas Jehová endereza sus pasos”. </a:t>
            </a:r>
          </a:p>
          <a:p>
            <a:pPr lvl="1"/>
            <a:r>
              <a:rPr lang="es-SV" dirty="0"/>
              <a:t>Proverbios 16:9</a:t>
            </a:r>
          </a:p>
          <a:p>
            <a:pPr marL="0" indent="0"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80224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Priorizar las actividades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SV" dirty="0"/>
              <a:t>Aplicar la ley de Pareto 80/20</a:t>
            </a:r>
          </a:p>
          <a:p>
            <a:endParaRPr lang="es-SV" dirty="0"/>
          </a:p>
          <a:p>
            <a:r>
              <a:rPr lang="es-SV" sz="3200" dirty="0"/>
              <a:t>¿Qué actividades que tengo que realizar  me acercan más al alcance de mis objetivos?</a:t>
            </a:r>
          </a:p>
          <a:p>
            <a:endParaRPr lang="es-SV" dirty="0"/>
          </a:p>
        </p:txBody>
      </p:sp>
      <p:sp>
        <p:nvSpPr>
          <p:cNvPr id="4" name="AutoShape 2" descr="Image result for ley de pareto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5" name="AutoShape 4" descr="Image result for ley de pareto"/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10" name="Picture 8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2262514"/>
            <a:ext cx="5584371" cy="324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95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8537"/>
            <a:ext cx="10515600" cy="1325563"/>
          </a:xfrm>
        </p:spPr>
        <p:txBody>
          <a:bodyPr/>
          <a:lstStyle/>
          <a:p>
            <a:r>
              <a:rPr lang="es-SV" dirty="0"/>
              <a:t>Priorizar las actividades…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04100"/>
            <a:ext cx="10515600" cy="4580108"/>
          </a:xfrm>
        </p:spPr>
        <p:txBody>
          <a:bodyPr>
            <a:normAutofit/>
          </a:bodyPr>
          <a:lstStyle/>
          <a:p>
            <a:r>
              <a:rPr lang="es-SV" sz="3200" dirty="0"/>
              <a:t>Ordenar sus actividades según la importancia </a:t>
            </a:r>
          </a:p>
        </p:txBody>
      </p:sp>
      <p:sp>
        <p:nvSpPr>
          <p:cNvPr id="5" name="Rectángulo: esquinas redondeadas 4"/>
          <p:cNvSpPr/>
          <p:nvPr/>
        </p:nvSpPr>
        <p:spPr>
          <a:xfrm>
            <a:off x="3885589" y="2409014"/>
            <a:ext cx="3051011" cy="1273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800" dirty="0"/>
              <a:t>HACERLO</a:t>
            </a:r>
          </a:p>
          <a:p>
            <a:pPr algn="ctr"/>
            <a:r>
              <a:rPr lang="es-SV" sz="2800" dirty="0"/>
              <a:t>PERSONALMENTE</a:t>
            </a:r>
          </a:p>
        </p:txBody>
      </p:sp>
      <p:sp>
        <p:nvSpPr>
          <p:cNvPr id="6" name="Rectángulo: esquinas redondeadas 5"/>
          <p:cNvSpPr/>
          <p:nvPr/>
        </p:nvSpPr>
        <p:spPr>
          <a:xfrm>
            <a:off x="8021193" y="2409013"/>
            <a:ext cx="3051011" cy="1273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800" dirty="0"/>
              <a:t>DELEGARLO</a:t>
            </a:r>
          </a:p>
        </p:txBody>
      </p:sp>
      <p:sp>
        <p:nvSpPr>
          <p:cNvPr id="7" name="Rectángulo: esquinas redondeadas 6"/>
          <p:cNvSpPr/>
          <p:nvPr/>
        </p:nvSpPr>
        <p:spPr>
          <a:xfrm>
            <a:off x="171244" y="5098197"/>
            <a:ext cx="2808515" cy="695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800" dirty="0"/>
              <a:t>POSTPONER</a:t>
            </a:r>
          </a:p>
        </p:txBody>
      </p:sp>
      <p:sp>
        <p:nvSpPr>
          <p:cNvPr id="19" name="Rectángulo: esquinas redondeadas 18"/>
          <p:cNvSpPr/>
          <p:nvPr/>
        </p:nvSpPr>
        <p:spPr>
          <a:xfrm>
            <a:off x="171245" y="4164986"/>
            <a:ext cx="2808515" cy="695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800" dirty="0"/>
              <a:t>HACER HOY</a:t>
            </a:r>
          </a:p>
        </p:txBody>
      </p:sp>
      <p:sp>
        <p:nvSpPr>
          <p:cNvPr id="20" name="Rectángulo: esquinas redondeadas 19"/>
          <p:cNvSpPr/>
          <p:nvPr/>
        </p:nvSpPr>
        <p:spPr>
          <a:xfrm>
            <a:off x="129658" y="6022959"/>
            <a:ext cx="2808515" cy="695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2800" dirty="0"/>
              <a:t>ELIMINAR</a:t>
            </a:r>
          </a:p>
        </p:txBody>
      </p:sp>
      <p:sp>
        <p:nvSpPr>
          <p:cNvPr id="22" name="Rectángulo: esquinas redondeadas 21"/>
          <p:cNvSpPr/>
          <p:nvPr/>
        </p:nvSpPr>
        <p:spPr>
          <a:xfrm>
            <a:off x="8142442" y="5098197"/>
            <a:ext cx="2808515" cy="6959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800" dirty="0"/>
          </a:p>
        </p:txBody>
      </p:sp>
      <p:sp>
        <p:nvSpPr>
          <p:cNvPr id="24" name="Rectángulo: esquinas redondeadas 23"/>
          <p:cNvSpPr/>
          <p:nvPr/>
        </p:nvSpPr>
        <p:spPr>
          <a:xfrm>
            <a:off x="4006838" y="5098197"/>
            <a:ext cx="2808515" cy="6959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800" dirty="0"/>
          </a:p>
        </p:txBody>
      </p:sp>
      <p:sp>
        <p:nvSpPr>
          <p:cNvPr id="25" name="Rectángulo: esquinas redondeadas 24"/>
          <p:cNvSpPr/>
          <p:nvPr/>
        </p:nvSpPr>
        <p:spPr>
          <a:xfrm>
            <a:off x="4006838" y="4187433"/>
            <a:ext cx="2808515" cy="6959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800" dirty="0"/>
          </a:p>
        </p:txBody>
      </p:sp>
      <p:sp>
        <p:nvSpPr>
          <p:cNvPr id="26" name="Rectángulo: esquinas redondeadas 25"/>
          <p:cNvSpPr/>
          <p:nvPr/>
        </p:nvSpPr>
        <p:spPr>
          <a:xfrm>
            <a:off x="8142442" y="4160210"/>
            <a:ext cx="2808515" cy="6959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SV" sz="28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416365" y="2948207"/>
            <a:ext cx="256339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SV" dirty="0"/>
              <a:t>OPCIONES DE EJECUCIÓN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258617" y="4350763"/>
            <a:ext cx="583814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SV" dirty="0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963024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Cuando no se prioriza, se cosecha poco…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200" dirty="0"/>
              <a:t>“Pues así ha dicho Jehová de los ejércitos: </a:t>
            </a:r>
            <a:r>
              <a:rPr lang="es-SV" sz="3200" b="1" i="1" dirty="0"/>
              <a:t>Meditad bien sobre vuestros caminos</a:t>
            </a:r>
            <a:r>
              <a:rPr lang="es-SV" sz="3200" dirty="0"/>
              <a:t>. Sembráis mucho, y recogéis poco; coméis, y no os saciáis; bebéis, y no quedáis satisfechos; os vestís, y no os calentáis; y el que trabaja a jornal recibe su jornal en saco roto. Así ha dicho Jehová de los ejércitos: Meditad sobre vuestros caminos.”</a:t>
            </a:r>
          </a:p>
          <a:p>
            <a:pPr lvl="1"/>
            <a:r>
              <a:rPr lang="es-SV" dirty="0"/>
              <a:t>Hageo 1:5-7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82749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Actuar con Diligencia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SV"/>
              <a:t>Definición:</a:t>
            </a:r>
          </a:p>
          <a:p>
            <a:pPr lvl="1"/>
            <a:r>
              <a:rPr lang="es-SV" sz="3200"/>
              <a:t>Que pone mucho interés, esmero, rapidez y eficacia en la realización de un trabajo o en el cumplimiento de una obligación o encargo.</a:t>
            </a:r>
          </a:p>
          <a:p>
            <a:pPr marL="0" indent="0">
              <a:buNone/>
            </a:pPr>
            <a:r>
              <a:rPr lang="es-SV" sz="2400"/>
              <a:t>(puntualidad, disciplina, sentido de urgencia, excelencia)</a:t>
            </a:r>
            <a:endParaRPr lang="es-SV" sz="2400" dirty="0"/>
          </a:p>
        </p:txBody>
      </p:sp>
      <p:pic>
        <p:nvPicPr>
          <p:cNvPr id="4098" name="Picture 2" descr="Image result for hombre diligen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73554"/>
            <a:ext cx="5181600" cy="3455479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086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Lo dijo Jesús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SV" sz="3600" dirty="0"/>
              <a:t>¿O qué mujer que tiene diez dracmas, si pierde una dracma, no enciende la lámpara, y barre la casa, y </a:t>
            </a:r>
            <a:r>
              <a:rPr lang="es-SV" sz="3600" b="1" i="1" dirty="0"/>
              <a:t>busca con diligencia </a:t>
            </a:r>
            <a:r>
              <a:rPr lang="es-SV" sz="3600" dirty="0"/>
              <a:t>hasta encontrarla?</a:t>
            </a:r>
          </a:p>
          <a:p>
            <a:pPr lvl="1"/>
            <a:r>
              <a:rPr lang="es-SV" sz="3200" dirty="0"/>
              <a:t>Lucas 15:8</a:t>
            </a:r>
          </a:p>
        </p:txBody>
      </p:sp>
      <p:pic>
        <p:nvPicPr>
          <p:cNvPr id="3074" name="Picture 2" descr="Related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586" y="2279795"/>
            <a:ext cx="4293488" cy="3680133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4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s-SV" dirty="0">
                <a:solidFill>
                  <a:schemeClr val="accent1"/>
                </a:solidFill>
              </a:rPr>
              <a:t>La importancia de nuestros hábitos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s-SV" sz="3200" dirty="0"/>
              <a:t>“Siembra un </a:t>
            </a:r>
            <a:r>
              <a:rPr lang="es-SV" sz="3200" b="1" i="1" dirty="0"/>
              <a:t>pensamiento</a:t>
            </a:r>
            <a:r>
              <a:rPr lang="es-SV" sz="3200" dirty="0"/>
              <a:t> y cosecharás una </a:t>
            </a:r>
            <a:r>
              <a:rPr lang="es-SV" sz="3200" b="1" i="1" dirty="0"/>
              <a:t>acción</a:t>
            </a:r>
            <a:r>
              <a:rPr lang="es-SV" sz="3200" dirty="0"/>
              <a:t>, </a:t>
            </a:r>
          </a:p>
          <a:p>
            <a:pPr marL="0" indent="0">
              <a:buNone/>
            </a:pPr>
            <a:r>
              <a:rPr lang="es-SV" sz="3200" dirty="0"/>
              <a:t>     siembra una acción y cosecharás un </a:t>
            </a:r>
            <a:r>
              <a:rPr lang="es-SV" sz="3200" b="1" i="1" dirty="0"/>
              <a:t>hábito</a:t>
            </a:r>
            <a:r>
              <a:rPr lang="es-SV" sz="3200" dirty="0"/>
              <a:t>,</a:t>
            </a:r>
          </a:p>
          <a:p>
            <a:pPr marL="0" indent="0">
              <a:buNone/>
            </a:pPr>
            <a:r>
              <a:rPr lang="es-SV" sz="3200" dirty="0"/>
              <a:t>     siembra un hábito y cosecharás un </a:t>
            </a:r>
            <a:r>
              <a:rPr lang="es-SV" sz="3200" b="1" i="1" dirty="0"/>
              <a:t>carácter</a:t>
            </a:r>
            <a:r>
              <a:rPr lang="es-SV" sz="3200" dirty="0"/>
              <a:t>,</a:t>
            </a:r>
          </a:p>
          <a:p>
            <a:pPr marL="0" indent="0">
              <a:buNone/>
            </a:pPr>
            <a:r>
              <a:rPr lang="es-SV" sz="3200" dirty="0"/>
              <a:t>     y tu carácter determinará tu </a:t>
            </a:r>
            <a:r>
              <a:rPr lang="es-SV" sz="3200" b="1" i="1" dirty="0"/>
              <a:t>destino.</a:t>
            </a:r>
            <a:r>
              <a:rPr lang="es-SV" sz="3200" dirty="0"/>
              <a:t>”</a:t>
            </a:r>
          </a:p>
          <a:p>
            <a:pPr marL="0" indent="0">
              <a:buNone/>
            </a:pPr>
            <a:r>
              <a:rPr lang="es-SV" sz="2400" dirty="0"/>
              <a:t>								</a:t>
            </a:r>
            <a:r>
              <a:rPr lang="es-SV" sz="2400" i="1" dirty="0"/>
              <a:t>Samuel </a:t>
            </a:r>
            <a:r>
              <a:rPr lang="es-SV" sz="2400" i="1" dirty="0" err="1"/>
              <a:t>Smiles</a:t>
            </a:r>
            <a:endParaRPr lang="es-SV" sz="2400" i="1" dirty="0"/>
          </a:p>
        </p:txBody>
      </p:sp>
    </p:spTree>
    <p:extLst>
      <p:ext uri="{BB962C8B-B14F-4D97-AF65-F5344CB8AC3E}">
        <p14:creationId xmlns:p14="http://schemas.microsoft.com/office/powerpoint/2010/main" val="18589916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Lo que dijo el Rey Salomón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972582"/>
            <a:ext cx="5181600" cy="4351338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s-SV" sz="4400" dirty="0"/>
              <a:t>“Por la pereza se cae la techumbre, y por la flojedad de las manos se llueve la casa.”</a:t>
            </a:r>
          </a:p>
          <a:p>
            <a:pPr lvl="1"/>
            <a:r>
              <a:rPr lang="es-SV" dirty="0"/>
              <a:t>Eclesiastés 10:18</a:t>
            </a:r>
          </a:p>
          <a:p>
            <a:pPr lvl="1"/>
            <a:endParaRPr lang="es-SV" dirty="0"/>
          </a:p>
        </p:txBody>
      </p:sp>
      <p:pic>
        <p:nvPicPr>
          <p:cNvPr id="2054" name="Picture 6" descr="Image result for no soy perezoso estoy en el modo de ahorro de energí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31" y="1825625"/>
            <a:ext cx="4351338" cy="4351338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8547141" y="5374820"/>
            <a:ext cx="66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SV" sz="2400" dirty="0">
                <a:solidFill>
                  <a:schemeClr val="bg1"/>
                </a:solidFill>
              </a:rPr>
              <a:t>´</a:t>
            </a:r>
          </a:p>
        </p:txBody>
      </p:sp>
    </p:spTree>
    <p:extLst>
      <p:ext uri="{BB962C8B-B14F-4D97-AF65-F5344CB8AC3E}">
        <p14:creationId xmlns:p14="http://schemas.microsoft.com/office/powerpoint/2010/main" val="687745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Cuidar el cuerpo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617029" y="1240970"/>
            <a:ext cx="6417128" cy="5274129"/>
          </a:xfrm>
        </p:spPr>
        <p:txBody>
          <a:bodyPr>
            <a:normAutofit/>
          </a:bodyPr>
          <a:lstStyle/>
          <a:p>
            <a:r>
              <a:rPr lang="es-SV" sz="3600" dirty="0"/>
              <a:t>“Sin una población sana, simplemente no es posible considerar que un país puede ser productivo. Es decir, la productividad de cualquier economía está estrechamente ligada a la salud de sus habitantes.”</a:t>
            </a:r>
          </a:p>
          <a:p>
            <a:pPr lvl="1"/>
            <a:r>
              <a:rPr lang="es-SV" sz="2000" i="1" dirty="0"/>
              <a:t>Revista El Economista de México, artículo “La productividad y la salud van de la mano”,</a:t>
            </a:r>
          </a:p>
        </p:txBody>
      </p:sp>
      <p:pic>
        <p:nvPicPr>
          <p:cNvPr id="7170" name="Picture 2" descr="Image result for salud y productivida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16" y="1825625"/>
            <a:ext cx="5172756" cy="344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63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Lo dijo el Apóstol Pablo a los Corintios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966857" cy="4351338"/>
          </a:xfrm>
        </p:spPr>
        <p:txBody>
          <a:bodyPr>
            <a:normAutofit/>
          </a:bodyPr>
          <a:lstStyle/>
          <a:p>
            <a:r>
              <a:rPr lang="es-SV" sz="3200" dirty="0"/>
              <a:t>“¿O ignoráis que </a:t>
            </a:r>
            <a:r>
              <a:rPr lang="es-SV" sz="3200" b="1" i="1" dirty="0"/>
              <a:t>vuestro cuerpo es templo del Espíritu Santo</a:t>
            </a:r>
            <a:r>
              <a:rPr lang="es-SV" sz="3200" dirty="0"/>
              <a:t>, el cual está en vosotros, el cual tenéis de Dios, y que no sois vuestros? Porque habéis sido comprados por precio; </a:t>
            </a:r>
            <a:r>
              <a:rPr lang="es-SV" sz="3200" b="1" i="1" dirty="0"/>
              <a:t>glorificad, pues, a Dios en vuestro cuerpo</a:t>
            </a:r>
            <a:r>
              <a:rPr lang="es-SV" sz="3200" dirty="0"/>
              <a:t> y en vuestro espíritu, los cuales son de Dios.”</a:t>
            </a:r>
          </a:p>
          <a:p>
            <a:pPr lvl="1"/>
            <a:r>
              <a:rPr lang="es-SV" sz="3200" dirty="0"/>
              <a:t>1 Corintios 6:19-20</a:t>
            </a:r>
          </a:p>
          <a:p>
            <a:endParaRPr lang="es-SV" sz="3200" dirty="0"/>
          </a:p>
        </p:txBody>
      </p:sp>
      <p:pic>
        <p:nvPicPr>
          <p:cNvPr id="8198" name="Picture 6" descr="Image result for el templo de dios en jerusale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731" y="2449285"/>
            <a:ext cx="4237266" cy="2824843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916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 Pensar en lo bueno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/>
              <a:t>Traemos el hábito del mal pensamiento por naturaleza</a:t>
            </a:r>
          </a:p>
          <a:p>
            <a:pPr lvl="1"/>
            <a:r>
              <a:rPr lang="es-SV" sz="3600" dirty="0"/>
              <a:t>“Y vio Jehová que la maldad de los hombres era mucha en la tierra, y </a:t>
            </a:r>
            <a:r>
              <a:rPr lang="es-SV" sz="3600" b="1" i="1" dirty="0"/>
              <a:t>que todo designio de los pensamientos</a:t>
            </a:r>
            <a:r>
              <a:rPr lang="es-SV" sz="3600" dirty="0"/>
              <a:t> del corazón de ellos era de continuo </a:t>
            </a:r>
            <a:r>
              <a:rPr lang="es-SV" sz="3600" b="1" i="1" dirty="0"/>
              <a:t>solamente el mal</a:t>
            </a:r>
            <a:r>
              <a:rPr lang="es-SV" sz="3600" dirty="0"/>
              <a:t>.”</a:t>
            </a:r>
          </a:p>
          <a:p>
            <a:pPr lvl="2"/>
            <a:r>
              <a:rPr lang="es-SV" sz="2400" dirty="0"/>
              <a:t>Génesis 6:5</a:t>
            </a:r>
          </a:p>
        </p:txBody>
      </p:sp>
    </p:spTree>
    <p:extLst>
      <p:ext uri="{BB962C8B-B14F-4D97-AF65-F5344CB8AC3E}">
        <p14:creationId xmlns:p14="http://schemas.microsoft.com/office/powerpoint/2010/main" val="2045486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s-SV">
                <a:solidFill>
                  <a:schemeClr val="accent1"/>
                </a:solidFill>
              </a:rPr>
              <a:t>El apóstol Pablo nos lo instruye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s-SV" sz="3200" dirty="0"/>
              <a:t>“Por lo demás, hermanos, todo lo que es verdadero, todo lo honesto, todo lo justo, todo lo puro, todo lo amable, todo lo que es de buen nombre; si hay virtud alguna, si algo digno de alabanza, </a:t>
            </a:r>
            <a:r>
              <a:rPr lang="es-SV" sz="3200" b="1" i="1" dirty="0"/>
              <a:t>en esto pensad</a:t>
            </a:r>
            <a:r>
              <a:rPr lang="es-SV" sz="3200" dirty="0"/>
              <a:t>.”</a:t>
            </a:r>
          </a:p>
          <a:p>
            <a:pPr lvl="1"/>
            <a:r>
              <a:rPr lang="es-SV" dirty="0"/>
              <a:t>Filipenses 4:8</a:t>
            </a:r>
          </a:p>
        </p:txBody>
      </p:sp>
    </p:spTree>
    <p:extLst>
      <p:ext uri="{BB962C8B-B14F-4D97-AF65-F5344CB8AC3E}">
        <p14:creationId xmlns:p14="http://schemas.microsoft.com/office/powerpoint/2010/main" val="3649029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Trae consigo cambio en la conducta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600" dirty="0"/>
              <a:t>“No os conforméis a este siglo, sino </a:t>
            </a:r>
            <a:r>
              <a:rPr lang="es-SV" sz="3600" b="1" i="1" dirty="0"/>
              <a:t>transformaos</a:t>
            </a:r>
            <a:r>
              <a:rPr lang="es-SV" sz="3600" dirty="0"/>
              <a:t> por medio de la </a:t>
            </a:r>
            <a:r>
              <a:rPr lang="es-SV" sz="3600" b="1" i="1" dirty="0"/>
              <a:t>renovación de vuestro entendimiento</a:t>
            </a:r>
            <a:r>
              <a:rPr lang="es-SV" sz="3600" dirty="0"/>
              <a:t>, para que comprobéis cuál sea la buena voluntad de Dios, agradable y perfecta.”</a:t>
            </a:r>
          </a:p>
          <a:p>
            <a:pPr lvl="1"/>
            <a:r>
              <a:rPr lang="es-SV" dirty="0"/>
              <a:t>Romanos 12:2</a:t>
            </a:r>
          </a:p>
        </p:txBody>
      </p:sp>
    </p:spTree>
    <p:extLst>
      <p:ext uri="{BB962C8B-B14F-4D97-AF65-F5344CB8AC3E}">
        <p14:creationId xmlns:p14="http://schemas.microsoft.com/office/powerpoint/2010/main" val="39782121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4" name="Rectangle 513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5122" name="Picture 2" descr="Image result for Jesús y el centurion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r="13165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2" name="Straight Connector 14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>
            <a:solidFill>
              <a:srgbClr val="4C33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65431" y="347519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Trae un </a:t>
            </a:r>
            <a:r>
              <a:rPr lang="en-US" dirty="0" err="1"/>
              <a:t>cambio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resultados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/>
              <a:t>“</a:t>
            </a:r>
            <a:r>
              <a:rPr lang="en-US" sz="4000" dirty="0" err="1"/>
              <a:t>Entonces</a:t>
            </a:r>
            <a:r>
              <a:rPr lang="en-US" sz="4000" dirty="0"/>
              <a:t> Jesús </a:t>
            </a:r>
            <a:r>
              <a:rPr lang="en-US" sz="4000" dirty="0" err="1"/>
              <a:t>dijo</a:t>
            </a:r>
            <a:r>
              <a:rPr lang="en-US" sz="4000" dirty="0"/>
              <a:t> al </a:t>
            </a:r>
            <a:r>
              <a:rPr lang="en-US" sz="4000" dirty="0" err="1"/>
              <a:t>centurión</a:t>
            </a:r>
            <a:r>
              <a:rPr lang="en-US" sz="4000" dirty="0"/>
              <a:t>: </a:t>
            </a:r>
            <a:r>
              <a:rPr lang="en-US" sz="4000" dirty="0" err="1"/>
              <a:t>Ve</a:t>
            </a:r>
            <a:r>
              <a:rPr lang="en-US" sz="4000" dirty="0"/>
              <a:t>, </a:t>
            </a:r>
            <a:r>
              <a:rPr lang="en-US" sz="4000" b="1" i="1" dirty="0"/>
              <a:t>y </a:t>
            </a:r>
            <a:r>
              <a:rPr lang="en-US" sz="4000" b="1" i="1" dirty="0" err="1"/>
              <a:t>como</a:t>
            </a:r>
            <a:r>
              <a:rPr lang="en-US" sz="4000" b="1" i="1" dirty="0"/>
              <a:t> </a:t>
            </a:r>
            <a:r>
              <a:rPr lang="en-US" sz="4000" b="1" i="1" dirty="0" err="1"/>
              <a:t>creíste</a:t>
            </a:r>
            <a:r>
              <a:rPr lang="en-US" sz="4000" b="1" i="1" dirty="0"/>
              <a:t>, </a:t>
            </a:r>
            <a:r>
              <a:rPr lang="en-US" sz="4000" b="1" i="1" dirty="0" err="1"/>
              <a:t>te</a:t>
            </a:r>
            <a:r>
              <a:rPr lang="en-US" sz="4000" b="1" i="1" dirty="0"/>
              <a:t> sea </a:t>
            </a:r>
            <a:r>
              <a:rPr lang="en-US" sz="4000" b="1" i="1" dirty="0" err="1"/>
              <a:t>hecho</a:t>
            </a:r>
            <a:r>
              <a:rPr lang="en-US" sz="4000" b="1" i="1" dirty="0"/>
              <a:t>.</a:t>
            </a:r>
            <a:r>
              <a:rPr lang="en-US" sz="4000" dirty="0"/>
              <a:t> Y </a:t>
            </a:r>
            <a:r>
              <a:rPr lang="en-US" sz="4000" dirty="0" err="1"/>
              <a:t>su</a:t>
            </a:r>
            <a:r>
              <a:rPr lang="en-US" sz="4000" dirty="0"/>
              <a:t> </a:t>
            </a:r>
            <a:r>
              <a:rPr lang="en-US" sz="4000" dirty="0" err="1"/>
              <a:t>criado</a:t>
            </a:r>
            <a:r>
              <a:rPr lang="en-US" sz="4000" dirty="0"/>
              <a:t> </a:t>
            </a:r>
            <a:r>
              <a:rPr lang="en-US" sz="4000" dirty="0" err="1"/>
              <a:t>fue</a:t>
            </a:r>
            <a:r>
              <a:rPr lang="en-US" sz="4000" dirty="0"/>
              <a:t> </a:t>
            </a:r>
            <a:r>
              <a:rPr lang="en-US" sz="4000" dirty="0" err="1"/>
              <a:t>sanado</a:t>
            </a:r>
            <a:r>
              <a:rPr lang="en-US" sz="4000" dirty="0"/>
              <a:t>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aquella</a:t>
            </a:r>
            <a:r>
              <a:rPr lang="en-US" sz="4000" dirty="0"/>
              <a:t> </a:t>
            </a:r>
            <a:r>
              <a:rPr lang="en-US" sz="4000" dirty="0" err="1"/>
              <a:t>misma</a:t>
            </a:r>
            <a:r>
              <a:rPr lang="en-US" sz="4000" dirty="0"/>
              <a:t> hora.”</a:t>
            </a:r>
          </a:p>
          <a:p>
            <a:pPr lvl="2"/>
            <a:r>
              <a:rPr lang="en-US" sz="3600" dirty="0"/>
              <a:t>Mateo 8:13</a:t>
            </a:r>
          </a:p>
        </p:txBody>
      </p:sp>
    </p:spTree>
    <p:extLst>
      <p:ext uri="{BB962C8B-B14F-4D97-AF65-F5344CB8AC3E}">
        <p14:creationId xmlns:p14="http://schemas.microsoft.com/office/powerpoint/2010/main" val="4244566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es-SV">
                <a:solidFill>
                  <a:schemeClr val="accent1"/>
                </a:solidFill>
              </a:rPr>
              <a:t>Nos alineamos al pensamiento de Dios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es-SV" sz="3200" dirty="0"/>
              <a:t>“Porque </a:t>
            </a:r>
            <a:r>
              <a:rPr lang="es-SV" sz="3200" b="1" i="1" dirty="0"/>
              <a:t>mis pensamientos no son vuestros pensamientos</a:t>
            </a:r>
            <a:r>
              <a:rPr lang="es-SV" sz="3200" dirty="0"/>
              <a:t>, ni vuestros caminos mis caminos, dijo Jehová. Como son más altos los cielos que la tierra, así son mis caminos más altos que vuestros caminos, y </a:t>
            </a:r>
            <a:r>
              <a:rPr lang="es-SV" sz="3200" b="1" i="1" dirty="0"/>
              <a:t>mis pensamientos más que vuestros pensamientos.</a:t>
            </a:r>
            <a:r>
              <a:rPr lang="es-SV" sz="3200" dirty="0"/>
              <a:t>”</a:t>
            </a:r>
          </a:p>
          <a:p>
            <a:pPr lvl="1"/>
            <a:r>
              <a:rPr lang="es-SV" dirty="0"/>
              <a:t>Isaías 55:8-9</a:t>
            </a:r>
          </a:p>
        </p:txBody>
      </p:sp>
    </p:spTree>
    <p:extLst>
      <p:ext uri="{BB962C8B-B14F-4D97-AF65-F5344CB8AC3E}">
        <p14:creationId xmlns:p14="http://schemas.microsoft.com/office/powerpoint/2010/main" val="198429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4" descr="Image result for porque yo se los pensamientos que tengo acerca de vosotro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8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929" y="2376424"/>
            <a:ext cx="3651467" cy="1676603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4100" kern="1200" dirty="0">
                <a:latin typeface="+mj-lt"/>
                <a:ea typeface="+mj-ea"/>
                <a:cs typeface="+mj-cs"/>
              </a:rPr>
              <a:t>Y </a:t>
            </a:r>
            <a:r>
              <a:rPr lang="en-US" sz="4100" dirty="0" err="1"/>
              <a:t>recibimos</a:t>
            </a:r>
            <a:r>
              <a:rPr lang="en-US" sz="4100" dirty="0"/>
              <a:t> de </a:t>
            </a:r>
            <a:r>
              <a:rPr lang="en-US" sz="4100" dirty="0" err="1"/>
              <a:t>su</a:t>
            </a:r>
            <a:r>
              <a:rPr lang="en-US" sz="4100" dirty="0"/>
              <a:t> </a:t>
            </a:r>
            <a:r>
              <a:rPr lang="en-US" sz="4100" dirty="0" err="1"/>
              <a:t>bendición</a:t>
            </a:r>
            <a:endParaRPr lang="en-US" sz="4100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9093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Rectangle 103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44" b="2"/>
          <a:stretch/>
        </p:blipFill>
        <p:spPr bwMode="auto">
          <a:xfrm>
            <a:off x="5267570" y="1273629"/>
            <a:ext cx="6924431" cy="558437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Amabilidad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77585" y="1959429"/>
            <a:ext cx="4718957" cy="47352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 err="1"/>
              <a:t>Mejora</a:t>
            </a:r>
            <a:r>
              <a:rPr lang="en-US" sz="2400" dirty="0"/>
              <a:t> las </a:t>
            </a:r>
            <a:r>
              <a:rPr lang="en-US" sz="2400" dirty="0" err="1"/>
              <a:t>relaciones</a:t>
            </a:r>
            <a:r>
              <a:rPr lang="en-US" sz="2400" dirty="0"/>
              <a:t> </a:t>
            </a:r>
            <a:r>
              <a:rPr lang="en-US" sz="2400" dirty="0" err="1"/>
              <a:t>interpersonales</a:t>
            </a:r>
            <a:endParaRPr lang="en-US" sz="2400" dirty="0"/>
          </a:p>
          <a:p>
            <a:r>
              <a:rPr lang="en-US" sz="2400" dirty="0" err="1"/>
              <a:t>Mejora</a:t>
            </a:r>
            <a:r>
              <a:rPr lang="en-US" sz="2400" dirty="0"/>
              <a:t> el </a:t>
            </a:r>
            <a:r>
              <a:rPr lang="en-US" sz="2400" dirty="0" err="1"/>
              <a:t>clima</a:t>
            </a:r>
            <a:r>
              <a:rPr lang="en-US" sz="2400" dirty="0"/>
              <a:t> </a:t>
            </a:r>
            <a:r>
              <a:rPr lang="en-US" sz="2400" dirty="0" err="1"/>
              <a:t>laboral</a:t>
            </a:r>
            <a:endParaRPr lang="en-US" sz="2400" dirty="0"/>
          </a:p>
          <a:p>
            <a:r>
              <a:rPr lang="en-US" sz="2400" dirty="0" err="1"/>
              <a:t>Fomenta</a:t>
            </a:r>
            <a:r>
              <a:rPr lang="en-US" sz="2400" dirty="0"/>
              <a:t> la </a:t>
            </a:r>
            <a:r>
              <a:rPr lang="en-US" sz="2400" dirty="0" err="1"/>
              <a:t>colaboración</a:t>
            </a:r>
            <a:r>
              <a:rPr lang="en-US" sz="2400" dirty="0"/>
              <a:t> de </a:t>
            </a:r>
            <a:r>
              <a:rPr lang="en-US" sz="2400" dirty="0" err="1"/>
              <a:t>equipo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Mejora</a:t>
            </a:r>
            <a:r>
              <a:rPr lang="en-US" sz="2400" dirty="0"/>
              <a:t> la </a:t>
            </a:r>
            <a:r>
              <a:rPr lang="en-US" sz="2400" dirty="0" err="1"/>
              <a:t>solución</a:t>
            </a:r>
            <a:r>
              <a:rPr lang="en-US" sz="2400" dirty="0"/>
              <a:t> de </a:t>
            </a:r>
            <a:r>
              <a:rPr lang="en-US" sz="2400" dirty="0" err="1"/>
              <a:t>problemas</a:t>
            </a:r>
            <a:endParaRPr lang="en-US" sz="2400" dirty="0"/>
          </a:p>
          <a:p>
            <a:r>
              <a:rPr lang="en-US" sz="2400" dirty="0" err="1"/>
              <a:t>Estimula</a:t>
            </a:r>
            <a:r>
              <a:rPr lang="en-US" sz="2400" dirty="0"/>
              <a:t> a mayor </a:t>
            </a:r>
            <a:r>
              <a:rPr lang="en-US" sz="2400" dirty="0" err="1"/>
              <a:t>esfuerzo</a:t>
            </a:r>
            <a:endParaRPr lang="en-US" sz="2400" dirty="0"/>
          </a:p>
          <a:p>
            <a:r>
              <a:rPr lang="en-US" sz="2400" dirty="0" err="1"/>
              <a:t>Disminuye</a:t>
            </a:r>
            <a:r>
              <a:rPr lang="en-US" sz="2400" dirty="0"/>
              <a:t> la </a:t>
            </a:r>
            <a:r>
              <a:rPr lang="en-US" sz="2400" dirty="0" err="1"/>
              <a:t>rotación</a:t>
            </a:r>
            <a:r>
              <a:rPr lang="en-US" sz="2400" dirty="0"/>
              <a:t> de personal</a:t>
            </a:r>
          </a:p>
          <a:p>
            <a:r>
              <a:rPr lang="en-US" sz="2400" dirty="0" err="1"/>
              <a:t>Crea</a:t>
            </a:r>
            <a:r>
              <a:rPr lang="en-US" sz="2400" dirty="0"/>
              <a:t> la </a:t>
            </a:r>
            <a:r>
              <a:rPr lang="en-US" sz="2400" dirty="0" err="1"/>
              <a:t>pauta</a:t>
            </a:r>
            <a:r>
              <a:rPr lang="en-US" sz="2400" dirty="0"/>
              <a:t> para </a:t>
            </a:r>
            <a:r>
              <a:rPr lang="en-US" sz="2400" dirty="0" err="1"/>
              <a:t>recibir</a:t>
            </a:r>
            <a:r>
              <a:rPr lang="en-US" sz="2400" dirty="0"/>
              <a:t> el </a:t>
            </a:r>
            <a:r>
              <a:rPr lang="en-US" sz="2400" dirty="0" err="1"/>
              <a:t>mismo</a:t>
            </a:r>
            <a:r>
              <a:rPr lang="en-US" sz="2400" dirty="0"/>
              <a:t> </a:t>
            </a:r>
            <a:r>
              <a:rPr lang="en-US" sz="2400" dirty="0" err="1"/>
              <a:t>trato</a:t>
            </a:r>
            <a:r>
              <a:rPr lang="en-US" sz="2400" dirty="0"/>
              <a:t>.</a:t>
            </a:r>
          </a:p>
          <a:p>
            <a:r>
              <a:rPr lang="en-US" sz="2400" dirty="0"/>
              <a:t>Con </a:t>
            </a:r>
            <a:r>
              <a:rPr lang="en-US" sz="2400" dirty="0" err="1"/>
              <a:t>acciones</a:t>
            </a:r>
            <a:r>
              <a:rPr lang="en-US" sz="2400" dirty="0"/>
              <a:t> y palabras</a:t>
            </a:r>
          </a:p>
          <a:p>
            <a:pPr mar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87962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Los buenos hábitos se forman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SV" sz="3600" dirty="0"/>
              <a:t>“En cuanto a la pasada manera de vivir, </a:t>
            </a:r>
            <a:r>
              <a:rPr lang="es-SV" sz="3600" b="1" i="1" dirty="0"/>
              <a:t>despojaos del viejo hombre</a:t>
            </a:r>
            <a:r>
              <a:rPr lang="es-SV" sz="3600" dirty="0"/>
              <a:t>, que está viciado conforme a los deseos engañosos, y renovaos en el espíritu de vuestra mente, </a:t>
            </a:r>
            <a:r>
              <a:rPr lang="es-SV" sz="3600" b="1" i="1" dirty="0"/>
              <a:t>y vestíos del nuevo hombre,</a:t>
            </a:r>
            <a:r>
              <a:rPr lang="es-SV" sz="3600" dirty="0"/>
              <a:t> creado según Dios en la justicia y santidad de la verdad.”</a:t>
            </a:r>
          </a:p>
          <a:p>
            <a:pPr lvl="1"/>
            <a:r>
              <a:rPr lang="es-SV" sz="2800" dirty="0"/>
              <a:t>Efesios 4:22-24</a:t>
            </a:r>
          </a:p>
        </p:txBody>
      </p:sp>
    </p:spTree>
    <p:extLst>
      <p:ext uri="{BB962C8B-B14F-4D97-AF65-F5344CB8AC3E}">
        <p14:creationId xmlns:p14="http://schemas.microsoft.com/office/powerpoint/2010/main" val="41759284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6" name="Rectangle 1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2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8267" y="559407"/>
            <a:ext cx="6594522" cy="57391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4" descr="Image result for dejad que los niños vengan a mi porque de ello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2" r="16050"/>
          <a:stretch/>
        </p:blipFill>
        <p:spPr bwMode="auto">
          <a:xfrm>
            <a:off x="5283708" y="722376"/>
            <a:ext cx="6263640" cy="5413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/>
              <a:t>Jes</a:t>
            </a:r>
            <a:r>
              <a:rPr lang="es-SV" sz="4000" dirty="0" err="1"/>
              <a:t>ús</a:t>
            </a:r>
            <a:r>
              <a:rPr lang="es-SV" sz="4000" dirty="0"/>
              <a:t> lo enseñó</a:t>
            </a:r>
            <a:endParaRPr lang="en-US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48931" y="2438401"/>
            <a:ext cx="3667036" cy="37795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dirty="0"/>
              <a:t>“</a:t>
            </a:r>
            <a:r>
              <a:rPr lang="en-US" sz="3200" dirty="0" err="1"/>
              <a:t>Porque</a:t>
            </a:r>
            <a:r>
              <a:rPr lang="en-US" sz="3200" dirty="0"/>
              <a:t> el </a:t>
            </a:r>
            <a:r>
              <a:rPr lang="en-US" sz="3200" dirty="0" err="1"/>
              <a:t>siervo</a:t>
            </a:r>
            <a:r>
              <a:rPr lang="en-US" sz="3200" dirty="0"/>
              <a:t> del </a:t>
            </a:r>
            <a:r>
              <a:rPr lang="en-US" sz="3200" dirty="0" err="1"/>
              <a:t>Señor</a:t>
            </a:r>
            <a:r>
              <a:rPr lang="en-US" sz="3200" dirty="0"/>
              <a:t> no </a:t>
            </a:r>
            <a:r>
              <a:rPr lang="en-US" sz="3200" dirty="0" err="1"/>
              <a:t>debe</a:t>
            </a:r>
            <a:r>
              <a:rPr lang="en-US" sz="3200" dirty="0"/>
              <a:t> </a:t>
            </a:r>
            <a:r>
              <a:rPr lang="en-US" sz="3200" dirty="0" err="1"/>
              <a:t>ser</a:t>
            </a:r>
            <a:r>
              <a:rPr lang="en-US" sz="3200" dirty="0"/>
              <a:t> </a:t>
            </a:r>
            <a:r>
              <a:rPr lang="en-US" sz="3200" dirty="0" err="1"/>
              <a:t>contencioso</a:t>
            </a:r>
            <a:r>
              <a:rPr lang="en-US" sz="3200" dirty="0"/>
              <a:t>, </a:t>
            </a:r>
            <a:r>
              <a:rPr lang="en-US" sz="3200" b="1" i="1" dirty="0" err="1"/>
              <a:t>sino</a:t>
            </a:r>
            <a:r>
              <a:rPr lang="en-US" sz="3200" b="1" i="1" dirty="0"/>
              <a:t> </a:t>
            </a:r>
            <a:r>
              <a:rPr lang="en-US" sz="3200" b="1" i="1" dirty="0" err="1"/>
              <a:t>amable</a:t>
            </a:r>
            <a:r>
              <a:rPr lang="en-US" sz="3200" b="1" i="1" dirty="0"/>
              <a:t> para con </a:t>
            </a:r>
            <a:r>
              <a:rPr lang="en-US" sz="3200" b="1" i="1" dirty="0" err="1"/>
              <a:t>todos</a:t>
            </a:r>
            <a:r>
              <a:rPr lang="en-US" sz="3200" dirty="0"/>
              <a:t>, </a:t>
            </a:r>
            <a:r>
              <a:rPr lang="en-US" sz="3200" dirty="0" err="1"/>
              <a:t>apto</a:t>
            </a:r>
            <a:r>
              <a:rPr lang="en-US" sz="3200" dirty="0"/>
              <a:t> para </a:t>
            </a:r>
            <a:r>
              <a:rPr lang="en-US" sz="3200" dirty="0" err="1"/>
              <a:t>enseñar</a:t>
            </a:r>
            <a:r>
              <a:rPr lang="en-US" sz="3200" dirty="0"/>
              <a:t>, </a:t>
            </a:r>
            <a:r>
              <a:rPr lang="en-US" sz="3200" dirty="0" err="1"/>
              <a:t>sufrido</a:t>
            </a:r>
            <a:r>
              <a:rPr lang="en-US" sz="3200" dirty="0"/>
              <a:t>;”</a:t>
            </a:r>
          </a:p>
          <a:p>
            <a:pPr lvl="1"/>
            <a:r>
              <a:rPr lang="en-US" sz="3200" dirty="0"/>
              <a:t>2 </a:t>
            </a:r>
            <a:r>
              <a:rPr lang="en-US" sz="3200" dirty="0" err="1"/>
              <a:t>Timoteo</a:t>
            </a:r>
            <a:r>
              <a:rPr lang="en-US" sz="3200" dirty="0"/>
              <a:t> 2:24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002425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8. </a:t>
            </a:r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Oración y lectura de la Palabra de Dios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dirty="0"/>
              <a:t>“Y si alguno de vosotros tiene falta de sabiduría, </a:t>
            </a:r>
            <a:r>
              <a:rPr lang="es-SV" b="1" i="1" dirty="0"/>
              <a:t>pídala a Dios</a:t>
            </a:r>
            <a:r>
              <a:rPr lang="es-SV" dirty="0"/>
              <a:t>, el cual da a todos abundantemente y sin reproche, y le será dada.” </a:t>
            </a:r>
          </a:p>
          <a:p>
            <a:pPr lvl="1"/>
            <a:r>
              <a:rPr lang="es-SV" dirty="0"/>
              <a:t>Santiago 1:15 </a:t>
            </a:r>
          </a:p>
          <a:p>
            <a:pPr marL="457200" lvl="1" indent="0">
              <a:buNone/>
            </a:pPr>
            <a:endParaRPr lang="es-SV" dirty="0"/>
          </a:p>
          <a:p>
            <a:r>
              <a:rPr lang="es-SV" dirty="0"/>
              <a:t>“La ley de Jehová es perfecta, que convierte el alma;</a:t>
            </a:r>
            <a:br>
              <a:rPr lang="es-SV" dirty="0"/>
            </a:br>
            <a:r>
              <a:rPr lang="es-SV" dirty="0"/>
              <a:t>El testimonio de Jehová es fiel, que </a:t>
            </a:r>
            <a:r>
              <a:rPr lang="es-SV" b="1" i="1" dirty="0"/>
              <a:t>hace sabio al sencillo</a:t>
            </a:r>
            <a:r>
              <a:rPr lang="es-SV" dirty="0"/>
              <a:t>. Los mandamientos de Jehová son rectos, que alegran el corazón”.</a:t>
            </a:r>
          </a:p>
          <a:p>
            <a:pPr lvl="1"/>
            <a:r>
              <a:rPr lang="es-ES" dirty="0"/>
              <a:t>S</a:t>
            </a:r>
            <a:r>
              <a:rPr lang="es-SV" dirty="0"/>
              <a:t>almos 19:7-8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1147823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Dios se lo dijo a Josué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5929" y="1972583"/>
            <a:ext cx="10515600" cy="4351338"/>
          </a:xfrm>
        </p:spPr>
        <p:txBody>
          <a:bodyPr/>
          <a:lstStyle/>
          <a:p>
            <a:r>
              <a:rPr lang="es-SV" sz="3600" dirty="0"/>
              <a:t>“Nunca se apartará de tu boca este libro de la ley, sino que </a:t>
            </a:r>
            <a:r>
              <a:rPr lang="es-SV" sz="3600" b="1" i="1" dirty="0"/>
              <a:t>de día y de noche meditarás en él</a:t>
            </a:r>
            <a:r>
              <a:rPr lang="es-SV" sz="3600" dirty="0"/>
              <a:t>, para que guardes y hagas conforme a todo lo que en él está escrito; porque </a:t>
            </a:r>
            <a:r>
              <a:rPr lang="es-SV" sz="3600" b="1" i="1" dirty="0"/>
              <a:t>entonces harás prosperar tu camino</a:t>
            </a:r>
            <a:r>
              <a:rPr lang="es-SV" sz="3600" dirty="0"/>
              <a:t>, y todo te saldrá bien.”</a:t>
            </a:r>
          </a:p>
          <a:p>
            <a:pPr lvl="1"/>
            <a:r>
              <a:rPr lang="es-SV" dirty="0"/>
              <a:t>Josué 1:8</a:t>
            </a:r>
          </a:p>
        </p:txBody>
      </p:sp>
    </p:spTree>
    <p:extLst>
      <p:ext uri="{BB962C8B-B14F-4D97-AF65-F5344CB8AC3E}">
        <p14:creationId xmlns:p14="http://schemas.microsoft.com/office/powerpoint/2010/main" val="161537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Jesús y los diez lepros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5" b="-2"/>
          <a:stretch/>
        </p:blipFill>
        <p:spPr bwMode="auto">
          <a:xfrm>
            <a:off x="5949391" y="1992085"/>
            <a:ext cx="5633009" cy="3861292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 Gratitud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2900" y="1825625"/>
            <a:ext cx="4637314" cy="4673146"/>
          </a:xfrm>
        </p:spPr>
        <p:txBody>
          <a:bodyPr>
            <a:normAutofit/>
          </a:bodyPr>
          <a:lstStyle/>
          <a:p>
            <a:r>
              <a:rPr lang="es-SV" dirty="0"/>
              <a:t>“Yendo Jesús a Jerusalén, pasaba entre  Samaria y Galilea. Y al entrar en una aldea, le salieron al encuentro diez hombres leprosos, los cuales se pararon de lejos y alzaron la voz diciendo: !Jesús, Maestro ten misericordia de nosotros!</a:t>
            </a:r>
          </a:p>
          <a:p>
            <a:r>
              <a:rPr lang="es-SV" sz="2000" dirty="0"/>
              <a:t>Lucas 17: 11-13</a:t>
            </a:r>
          </a:p>
        </p:txBody>
      </p:sp>
    </p:spTree>
    <p:extLst>
      <p:ext uri="{BB962C8B-B14F-4D97-AF65-F5344CB8AC3E}">
        <p14:creationId xmlns:p14="http://schemas.microsoft.com/office/powerpoint/2010/main" val="4179758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Y los nueve ¿dónde están?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“</a:t>
            </a:r>
            <a:r>
              <a:rPr lang="en-US" dirty="0" err="1"/>
              <a:t>Entonces</a:t>
            </a:r>
            <a:r>
              <a:rPr lang="en-US" dirty="0"/>
              <a:t> </a:t>
            </a:r>
            <a:r>
              <a:rPr lang="en-US" dirty="0" err="1"/>
              <a:t>uno</a:t>
            </a:r>
            <a:r>
              <a:rPr lang="en-US" dirty="0"/>
              <a:t> de </a:t>
            </a:r>
            <a:r>
              <a:rPr lang="en-US" dirty="0" err="1"/>
              <a:t>ellos</a:t>
            </a:r>
            <a:r>
              <a:rPr lang="en-US" dirty="0"/>
              <a:t>, </a:t>
            </a:r>
            <a:r>
              <a:rPr lang="en-US" dirty="0" err="1"/>
              <a:t>viendo</a:t>
            </a:r>
            <a:r>
              <a:rPr lang="en-US" dirty="0"/>
              <a:t> que </a:t>
            </a:r>
            <a:r>
              <a:rPr lang="en-US" dirty="0" err="1"/>
              <a:t>había</a:t>
            </a:r>
            <a:r>
              <a:rPr lang="en-US" dirty="0"/>
              <a:t> </a:t>
            </a:r>
            <a:r>
              <a:rPr lang="en-US" dirty="0" err="1"/>
              <a:t>sido</a:t>
            </a:r>
            <a:r>
              <a:rPr lang="en-US" dirty="0"/>
              <a:t> </a:t>
            </a:r>
            <a:r>
              <a:rPr lang="en-US" dirty="0" err="1"/>
              <a:t>sanado</a:t>
            </a:r>
            <a:r>
              <a:rPr lang="en-US" dirty="0"/>
              <a:t>, </a:t>
            </a:r>
            <a:r>
              <a:rPr lang="en-US" dirty="0" err="1"/>
              <a:t>volvió</a:t>
            </a:r>
            <a:r>
              <a:rPr lang="en-US" dirty="0"/>
              <a:t>, </a:t>
            </a:r>
            <a:r>
              <a:rPr lang="en-US" dirty="0" err="1"/>
              <a:t>glorificando</a:t>
            </a:r>
            <a:r>
              <a:rPr lang="en-US" dirty="0"/>
              <a:t> a Dios a gran </a:t>
            </a:r>
            <a:r>
              <a:rPr lang="en-US" dirty="0" err="1"/>
              <a:t>voz</a:t>
            </a:r>
            <a:r>
              <a:rPr lang="en-US" dirty="0"/>
              <a:t>, y se </a:t>
            </a:r>
            <a:r>
              <a:rPr lang="en-US" dirty="0" err="1"/>
              <a:t>postró</a:t>
            </a:r>
            <a:r>
              <a:rPr lang="en-US" dirty="0"/>
              <a:t> rostro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tierra</a:t>
            </a:r>
            <a:r>
              <a:rPr lang="en-US" dirty="0"/>
              <a:t> a </a:t>
            </a:r>
            <a:r>
              <a:rPr lang="en-US" dirty="0" err="1"/>
              <a:t>sus</a:t>
            </a:r>
            <a:r>
              <a:rPr lang="en-US" dirty="0"/>
              <a:t> pies, </a:t>
            </a:r>
            <a:r>
              <a:rPr lang="en-US" dirty="0" err="1"/>
              <a:t>dándole</a:t>
            </a:r>
            <a:r>
              <a:rPr lang="en-US" dirty="0"/>
              <a:t> gracias; y </a:t>
            </a:r>
            <a:r>
              <a:rPr lang="en-US" dirty="0" err="1"/>
              <a:t>éste</a:t>
            </a:r>
            <a:r>
              <a:rPr lang="en-US" dirty="0"/>
              <a:t> era </a:t>
            </a:r>
            <a:r>
              <a:rPr lang="en-US" dirty="0" err="1"/>
              <a:t>samaritano</a:t>
            </a:r>
            <a:r>
              <a:rPr lang="en-US" dirty="0"/>
              <a:t>. </a:t>
            </a:r>
            <a:r>
              <a:rPr lang="en-US" dirty="0" err="1"/>
              <a:t>Respondiendo</a:t>
            </a:r>
            <a:r>
              <a:rPr lang="en-US" dirty="0"/>
              <a:t> Jesús, </a:t>
            </a:r>
            <a:r>
              <a:rPr lang="en-US" dirty="0" err="1"/>
              <a:t>dijo</a:t>
            </a:r>
            <a:r>
              <a:rPr lang="en-US" dirty="0"/>
              <a:t>: ¿No son </a:t>
            </a:r>
            <a:r>
              <a:rPr lang="en-US" dirty="0" err="1"/>
              <a:t>diez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que </a:t>
            </a:r>
            <a:r>
              <a:rPr lang="en-US" dirty="0" err="1"/>
              <a:t>fueron</a:t>
            </a:r>
            <a:r>
              <a:rPr lang="en-US" dirty="0"/>
              <a:t> </a:t>
            </a:r>
            <a:r>
              <a:rPr lang="en-US" dirty="0" err="1"/>
              <a:t>limpiados</a:t>
            </a:r>
            <a:r>
              <a:rPr lang="en-US" dirty="0"/>
              <a:t>? Y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nueve</a:t>
            </a:r>
            <a:r>
              <a:rPr lang="en-US" dirty="0"/>
              <a:t>, ¿</a:t>
            </a:r>
            <a:r>
              <a:rPr lang="en-US" dirty="0" err="1"/>
              <a:t>dónde</a:t>
            </a:r>
            <a:r>
              <a:rPr lang="en-US" dirty="0"/>
              <a:t> </a:t>
            </a:r>
            <a:r>
              <a:rPr lang="en-US" dirty="0" err="1"/>
              <a:t>están</a:t>
            </a:r>
            <a:r>
              <a:rPr lang="en-US" dirty="0"/>
              <a:t>?”</a:t>
            </a:r>
          </a:p>
          <a:p>
            <a:pPr lvl="1"/>
            <a:r>
              <a:rPr lang="en-US" sz="2800" dirty="0"/>
              <a:t>Lucas 17:15-17</a:t>
            </a:r>
          </a:p>
          <a:p>
            <a:endParaRPr lang="en-US" sz="2000" dirty="0"/>
          </a:p>
        </p:txBody>
      </p:sp>
      <p:pic>
        <p:nvPicPr>
          <p:cNvPr id="7" name="Picture 2" descr="Image result for Jesús y los diez leproso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172200" y="2543969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725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8518" y="1690688"/>
            <a:ext cx="7243482" cy="5167312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7399176" cy="516636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63721" y="2752231"/>
            <a:ext cx="4296585" cy="2685365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SV" dirty="0"/>
              <a:t>La gratitud trae beneficios adicionales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012865"/>
            <a:ext cx="4317322" cy="4164098"/>
          </a:xfrm>
        </p:spPr>
        <p:txBody>
          <a:bodyPr anchor="ctr">
            <a:normAutofit/>
          </a:bodyPr>
          <a:lstStyle/>
          <a:p>
            <a:r>
              <a:rPr lang="es-SV" sz="3600" dirty="0">
                <a:solidFill>
                  <a:schemeClr val="bg1"/>
                </a:solidFill>
              </a:rPr>
              <a:t>“¿No hubo quien volviese y diese gloria a Dios sino este extranjero? Y le dijo: Levántate, vete; tu fe te ha salvado.”</a:t>
            </a:r>
          </a:p>
          <a:p>
            <a:pPr lvl="1"/>
            <a:r>
              <a:rPr lang="es-SV" sz="2000" dirty="0">
                <a:solidFill>
                  <a:schemeClr val="bg1"/>
                </a:solidFill>
              </a:rPr>
              <a:t>Lucas 17:18-19</a:t>
            </a:r>
          </a:p>
          <a:p>
            <a:endParaRPr lang="es-SV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2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El gran problema del hombre ante Dios: la falta de agradecimiento.</a:t>
            </a:r>
          </a:p>
        </p:txBody>
      </p:sp>
    </p:spTree>
    <p:extLst>
      <p:ext uri="{BB962C8B-B14F-4D97-AF65-F5344CB8AC3E}">
        <p14:creationId xmlns:p14="http://schemas.microsoft.com/office/powerpoint/2010/main" val="17621158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idx="4294967295"/>
          </p:nvPr>
        </p:nvSpPr>
        <p:spPr>
          <a:xfrm>
            <a:off x="1012371" y="1629682"/>
            <a:ext cx="10515600" cy="4351338"/>
          </a:xfrm>
        </p:spPr>
        <p:txBody>
          <a:bodyPr/>
          <a:lstStyle/>
          <a:p>
            <a:r>
              <a:rPr lang="es-SV" sz="3600" dirty="0"/>
              <a:t>“Pues habiendo conocido a Dios, </a:t>
            </a:r>
            <a:r>
              <a:rPr lang="es-SV" sz="3600" b="1" i="1" dirty="0"/>
              <a:t>no le glorificaron como a Dios, ni le dieron gracias</a:t>
            </a:r>
            <a:r>
              <a:rPr lang="es-SV" sz="3600" dirty="0"/>
              <a:t>, sino que se envanecieron en sus razonamientos, y su necio corazón fue entenebrecido. Profesando ser sabios se hicieron necios, y cambiaron la gloria del Dios incorruptible en semejanza de hombre corruptible…”</a:t>
            </a:r>
          </a:p>
          <a:p>
            <a:pPr lvl="1"/>
            <a:r>
              <a:rPr lang="es-SV" dirty="0"/>
              <a:t>Romanos 1:21-23</a:t>
            </a:r>
          </a:p>
        </p:txBody>
      </p:sp>
    </p:spTree>
    <p:extLst>
      <p:ext uri="{BB962C8B-B14F-4D97-AF65-F5344CB8AC3E}">
        <p14:creationId xmlns:p14="http://schemas.microsoft.com/office/powerpoint/2010/main" val="10512916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Cuando esa es la voluntad de Dios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4000" b="1" dirty="0"/>
              <a:t>“Dad</a:t>
            </a:r>
            <a:r>
              <a:rPr lang="es-SV" sz="4000" dirty="0"/>
              <a:t> </a:t>
            </a:r>
            <a:r>
              <a:rPr lang="es-SV" sz="4000" b="1" dirty="0"/>
              <a:t>gracias</a:t>
            </a:r>
            <a:r>
              <a:rPr lang="es-SV" sz="4000" dirty="0"/>
              <a:t> en todo, porque esta es la voluntad de Dios para con vosotros en Cristo Jesús.”</a:t>
            </a:r>
          </a:p>
          <a:p>
            <a:r>
              <a:rPr lang="es-SV" dirty="0"/>
              <a:t>1 Tesalonicenses 5:18</a:t>
            </a:r>
          </a:p>
        </p:txBody>
      </p:sp>
    </p:spTree>
    <p:extLst>
      <p:ext uri="{BB962C8B-B14F-4D97-AF65-F5344CB8AC3E}">
        <p14:creationId xmlns:p14="http://schemas.microsoft.com/office/powerpoint/2010/main" val="3482516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Que ama a justos e injustos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4000" dirty="0"/>
              <a:t>“para que seáis hijos de vuestro Padre que está en los cielos, que hace salir su sol </a:t>
            </a:r>
            <a:r>
              <a:rPr lang="es-SV" sz="4000" b="1" i="1" dirty="0"/>
              <a:t>sobre malos y buenos</a:t>
            </a:r>
            <a:r>
              <a:rPr lang="es-SV" sz="4000" dirty="0"/>
              <a:t>, y que hace llover </a:t>
            </a:r>
            <a:r>
              <a:rPr lang="es-SV" sz="4000" b="1" i="1" dirty="0"/>
              <a:t>sobre justos e injustos.</a:t>
            </a:r>
            <a:r>
              <a:rPr lang="es-SV" sz="4000" dirty="0"/>
              <a:t>”</a:t>
            </a:r>
          </a:p>
          <a:p>
            <a:pPr lvl="1"/>
            <a:r>
              <a:rPr lang="es-SV" dirty="0"/>
              <a:t>Mateo 5:45</a:t>
            </a:r>
          </a:p>
        </p:txBody>
      </p:sp>
    </p:spTree>
    <p:extLst>
      <p:ext uri="{BB962C8B-B14F-4D97-AF65-F5344CB8AC3E}">
        <p14:creationId xmlns:p14="http://schemas.microsoft.com/office/powerpoint/2010/main" val="2121302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Frases</a:t>
            </a:r>
          </a:p>
        </p:txBody>
      </p:sp>
      <p:pic>
        <p:nvPicPr>
          <p:cNvPr id="7170" name="Picture 2" descr="Image result for resultados diferentes albert einste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01"/>
            <a:ext cx="9078686" cy="673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2678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Y da alimento a toda criatura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4000" dirty="0"/>
              <a:t>“El que </a:t>
            </a:r>
            <a:r>
              <a:rPr lang="es-SV" sz="4000" b="1" i="1" dirty="0"/>
              <a:t>da alimento a todo ser viviente</a:t>
            </a:r>
            <a:r>
              <a:rPr lang="es-SV" sz="4000" dirty="0"/>
              <a:t>, Porque para siempre es su misericordia.”</a:t>
            </a:r>
          </a:p>
          <a:p>
            <a:r>
              <a:rPr lang="es-SV" dirty="0"/>
              <a:t>Salmos 136:25</a:t>
            </a:r>
          </a:p>
        </p:txBody>
      </p:sp>
    </p:spTree>
    <p:extLst>
      <p:ext uri="{BB962C8B-B14F-4D97-AF65-F5344CB8AC3E}">
        <p14:creationId xmlns:p14="http://schemas.microsoft.com/office/powerpoint/2010/main" val="13977906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 Y es la fuente de toda bendición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85900" y="1877786"/>
            <a:ext cx="9867900" cy="4751613"/>
          </a:xfrm>
        </p:spPr>
        <p:txBody>
          <a:bodyPr>
            <a:normAutofit/>
          </a:bodyPr>
          <a:lstStyle/>
          <a:p>
            <a:r>
              <a:rPr lang="es-SV" sz="3200" dirty="0"/>
              <a:t>“Bendice, alma mía, a Jehová,</a:t>
            </a:r>
            <a:br>
              <a:rPr lang="es-SV" sz="3200" dirty="0"/>
            </a:br>
            <a:r>
              <a:rPr lang="es-SV" sz="3200" dirty="0"/>
              <a:t>Y </a:t>
            </a:r>
            <a:r>
              <a:rPr lang="es-SV" sz="3200" b="1" i="1" dirty="0"/>
              <a:t>no olvides </a:t>
            </a:r>
            <a:r>
              <a:rPr lang="es-SV" sz="3200" dirty="0"/>
              <a:t>ninguno de sus beneficios.</a:t>
            </a:r>
          </a:p>
          <a:p>
            <a:r>
              <a:rPr lang="es-SV" sz="3200" dirty="0"/>
              <a:t>El es quien </a:t>
            </a:r>
            <a:r>
              <a:rPr lang="es-SV" sz="3200" b="1" i="1" dirty="0"/>
              <a:t>perdona</a:t>
            </a:r>
            <a:r>
              <a:rPr lang="es-SV" sz="3200" dirty="0"/>
              <a:t> todas tus iniquidades,</a:t>
            </a:r>
            <a:br>
              <a:rPr lang="es-SV" sz="3200" dirty="0"/>
            </a:br>
            <a:r>
              <a:rPr lang="es-SV" sz="3200" dirty="0"/>
              <a:t>El que </a:t>
            </a:r>
            <a:r>
              <a:rPr lang="es-SV" sz="3200" b="1" i="1" dirty="0"/>
              <a:t>sana </a:t>
            </a:r>
            <a:r>
              <a:rPr lang="es-SV" sz="3200" dirty="0"/>
              <a:t>todas tus dolencias;</a:t>
            </a:r>
          </a:p>
          <a:p>
            <a:r>
              <a:rPr lang="es-SV" sz="3200" dirty="0"/>
              <a:t>El que </a:t>
            </a:r>
            <a:r>
              <a:rPr lang="es-SV" sz="3200" b="1" i="1" dirty="0"/>
              <a:t>rescata</a:t>
            </a:r>
            <a:r>
              <a:rPr lang="es-SV" sz="3200" dirty="0"/>
              <a:t> del hoyo tu vida,</a:t>
            </a:r>
            <a:br>
              <a:rPr lang="es-SV" sz="3200" dirty="0"/>
            </a:br>
            <a:r>
              <a:rPr lang="es-SV" sz="3200" dirty="0"/>
              <a:t>El que </a:t>
            </a:r>
            <a:r>
              <a:rPr lang="es-SV" sz="3200" b="1" i="1" dirty="0"/>
              <a:t>te corona de favores </a:t>
            </a:r>
            <a:r>
              <a:rPr lang="es-SV" sz="3200" dirty="0"/>
              <a:t>y misericordias;</a:t>
            </a:r>
          </a:p>
          <a:p>
            <a:r>
              <a:rPr lang="es-SV" sz="3200" dirty="0"/>
              <a:t>El que </a:t>
            </a:r>
            <a:r>
              <a:rPr lang="es-SV" sz="3200" b="1" i="1" dirty="0"/>
              <a:t>sacia de bien </a:t>
            </a:r>
            <a:r>
              <a:rPr lang="es-SV" sz="3200" dirty="0"/>
              <a:t>tu boca</a:t>
            </a:r>
            <a:br>
              <a:rPr lang="es-SV" sz="3200" dirty="0"/>
            </a:br>
            <a:r>
              <a:rPr lang="es-SV" sz="3200" dirty="0"/>
              <a:t>De modo que te </a:t>
            </a:r>
            <a:r>
              <a:rPr lang="es-SV" sz="3200" b="1" i="1" dirty="0"/>
              <a:t>rejuvenezcas</a:t>
            </a:r>
            <a:r>
              <a:rPr lang="es-SV" sz="3200" dirty="0"/>
              <a:t> como el águila”</a:t>
            </a:r>
          </a:p>
          <a:p>
            <a:pPr lvl="1"/>
            <a:r>
              <a:rPr lang="es-SV" sz="2000" dirty="0"/>
              <a:t>Salmos 103:2-5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4244980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3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8518" y="1690688"/>
            <a:ext cx="7243482" cy="5167312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5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7399176" cy="516636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Formas en que se manifiestan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199" y="2012865"/>
            <a:ext cx="4664529" cy="4164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>
                <a:solidFill>
                  <a:schemeClr val="bg1"/>
                </a:solidFill>
              </a:rPr>
              <a:t>Hábitos</a:t>
            </a:r>
            <a:r>
              <a:rPr lang="en-US" sz="3200" dirty="0">
                <a:solidFill>
                  <a:schemeClr val="bg1"/>
                </a:solidFill>
              </a:rPr>
              <a:t> de </a:t>
            </a:r>
            <a:r>
              <a:rPr lang="en-US" sz="3200" dirty="0" err="1">
                <a:solidFill>
                  <a:schemeClr val="bg1"/>
                </a:solidFill>
              </a:rPr>
              <a:t>pensamientos</a:t>
            </a:r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Hábitos</a:t>
            </a:r>
            <a:r>
              <a:rPr lang="en-US" sz="3200" dirty="0">
                <a:solidFill>
                  <a:schemeClr val="bg1"/>
                </a:solidFill>
              </a:rPr>
              <a:t> de palabras</a:t>
            </a:r>
          </a:p>
          <a:p>
            <a:r>
              <a:rPr lang="en-US" sz="3200" dirty="0" err="1">
                <a:solidFill>
                  <a:schemeClr val="bg1"/>
                </a:solidFill>
              </a:rPr>
              <a:t>Hábitos</a:t>
            </a:r>
            <a:r>
              <a:rPr lang="en-US" sz="3200" dirty="0">
                <a:solidFill>
                  <a:schemeClr val="bg1"/>
                </a:solidFill>
              </a:rPr>
              <a:t> de </a:t>
            </a:r>
            <a:r>
              <a:rPr lang="en-US" sz="3200" dirty="0" err="1">
                <a:solidFill>
                  <a:schemeClr val="bg1"/>
                </a:solidFill>
              </a:rPr>
              <a:t>acciones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2" name="Picture 4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811" y="2383972"/>
            <a:ext cx="4270704" cy="418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454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Rectangle 205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78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8518" y="1690688"/>
            <a:ext cx="7243482" cy="5167312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0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7399176" cy="516636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habitos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63721" y="2924095"/>
            <a:ext cx="4296585" cy="2341638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Las 4 D´s del éxito en la formación de un hábito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8200" y="2012865"/>
            <a:ext cx="4317322" cy="41640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DIOS</a:t>
            </a:r>
          </a:p>
          <a:p>
            <a:r>
              <a:rPr lang="en-US" sz="3600" dirty="0">
                <a:solidFill>
                  <a:schemeClr val="bg1"/>
                </a:solidFill>
              </a:rPr>
              <a:t>DESEO </a:t>
            </a:r>
          </a:p>
          <a:p>
            <a:r>
              <a:rPr lang="en-US" sz="3600" dirty="0">
                <a:solidFill>
                  <a:schemeClr val="bg1"/>
                </a:solidFill>
              </a:rPr>
              <a:t>DETERMINACIÓN</a:t>
            </a:r>
          </a:p>
          <a:p>
            <a:r>
              <a:rPr lang="en-US" sz="3600" dirty="0">
                <a:solidFill>
                  <a:schemeClr val="bg1"/>
                </a:solidFill>
              </a:rPr>
              <a:t>DISCIPLINA</a:t>
            </a:r>
          </a:p>
        </p:txBody>
      </p:sp>
    </p:spTree>
    <p:extLst>
      <p:ext uri="{BB962C8B-B14F-4D97-AF65-F5344CB8AC3E}">
        <p14:creationId xmlns:p14="http://schemas.microsoft.com/office/powerpoint/2010/main" val="330657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21" name="Freeform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2" name="Freeform: Shap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3" name="Freeform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2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524000" y="2245809"/>
            <a:ext cx="9144000" cy="1564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¿Qué hábitos necesito adoptar para ser más productivo en mi trabajo?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1524000" y="3947050"/>
            <a:ext cx="9144000" cy="57258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494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SV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Revisar las metas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es-SV" sz="3200" dirty="0"/>
              <a:t>Objetivos de su puesto de trabajo</a:t>
            </a:r>
          </a:p>
          <a:p>
            <a:r>
              <a:rPr lang="es-SV" sz="3200" dirty="0"/>
              <a:t>Objetivos de su unidad </a:t>
            </a:r>
          </a:p>
          <a:p>
            <a:r>
              <a:rPr lang="es-SV" sz="3200" dirty="0"/>
              <a:t>Objetivos de su negocio</a:t>
            </a:r>
          </a:p>
          <a:p>
            <a:pPr marL="0" indent="0">
              <a:buNone/>
            </a:pPr>
            <a:endParaRPr lang="es-SV" sz="3200" dirty="0"/>
          </a:p>
        </p:txBody>
      </p:sp>
      <p:pic>
        <p:nvPicPr>
          <p:cNvPr id="1026" name="Picture 2" descr="Image result for Alicia y el gato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5442" y="1150874"/>
            <a:ext cx="3298371" cy="5026089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435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/>
              <a:t>Ayuda a no desviarnos del resultado final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SV" sz="3600" dirty="0"/>
              <a:t>“Entonces los fariseos le dijeron: Mira, ¿por qué hacen en el día de reposo</a:t>
            </a:r>
            <a:r>
              <a:rPr lang="es-SV" sz="3600" baseline="30000" dirty="0"/>
              <a:t> </a:t>
            </a:r>
            <a:r>
              <a:rPr lang="es-SV" sz="3600" dirty="0"/>
              <a:t>lo que no es lícito?... También les dijo: </a:t>
            </a:r>
            <a:r>
              <a:rPr lang="es-SV" sz="3600" b="1" i="1" dirty="0"/>
              <a:t>El día de reposo</a:t>
            </a:r>
            <a:r>
              <a:rPr lang="es-SV" sz="3600" b="1" i="1" baseline="30000" dirty="0"/>
              <a:t> </a:t>
            </a:r>
            <a:r>
              <a:rPr lang="es-SV" sz="3600" b="1" i="1" dirty="0"/>
              <a:t>fue hecho por causa del hombre, y no el hombre por causa del día de reposo. </a:t>
            </a:r>
            <a:r>
              <a:rPr lang="es-SV" sz="3600" dirty="0"/>
              <a:t>Por tanto, el Hijo del Hombre es Señor aun del día de reposo.”</a:t>
            </a:r>
          </a:p>
          <a:p>
            <a:pPr lvl="2"/>
            <a:r>
              <a:rPr lang="es-SV" sz="2800" dirty="0"/>
              <a:t>Marcos 2: 23, 27-28</a:t>
            </a: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681571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1348</Words>
  <Application>Microsoft Office PowerPoint</Application>
  <PresentationFormat>Panorámica</PresentationFormat>
  <Paragraphs>171</Paragraphs>
  <Slides>41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Tema de Office</vt:lpstr>
      <vt:lpstr>Principales Hábitos para Mejorar la Productividad Laboral</vt:lpstr>
      <vt:lpstr>La importancia de nuestros hábitos</vt:lpstr>
      <vt:lpstr>Los buenos hábitos se forman</vt:lpstr>
      <vt:lpstr>Frases</vt:lpstr>
      <vt:lpstr>Formas en que se manifiestan</vt:lpstr>
      <vt:lpstr>Las 4 D´s del éxito en la formación de un hábito</vt:lpstr>
      <vt:lpstr>¿Qué hábitos necesito adoptar para ser más productivo en mi trabajo?</vt:lpstr>
      <vt:lpstr>1. Revisar las metas</vt:lpstr>
      <vt:lpstr>Ayuda a no desviarnos del resultado final</vt:lpstr>
      <vt:lpstr>Las metas claras del apóstol Pablo</vt:lpstr>
      <vt:lpstr>Las metas claras de Jesús</vt:lpstr>
      <vt:lpstr>2. Planificar las actividades </vt:lpstr>
      <vt:lpstr>Planificar las actividades…</vt:lpstr>
      <vt:lpstr>Lo dijo el Rey Salomón</vt:lpstr>
      <vt:lpstr>3. Priorizar las actividades</vt:lpstr>
      <vt:lpstr>Priorizar las actividades…</vt:lpstr>
      <vt:lpstr>Cuando no se prioriza, se cosecha poco…</vt:lpstr>
      <vt:lpstr>4. Actuar con Diligencia</vt:lpstr>
      <vt:lpstr>Lo dijo Jesús</vt:lpstr>
      <vt:lpstr>Lo que dijo el Rey Salomón</vt:lpstr>
      <vt:lpstr>5. Cuidar el cuerpo</vt:lpstr>
      <vt:lpstr>Lo dijo el Apóstol Pablo a los Corintios</vt:lpstr>
      <vt:lpstr>6.  Pensar en lo bueno</vt:lpstr>
      <vt:lpstr>El apóstol Pablo nos lo instruye</vt:lpstr>
      <vt:lpstr>Trae consigo cambio en la conducta</vt:lpstr>
      <vt:lpstr>Trae un cambio en los resultados</vt:lpstr>
      <vt:lpstr>Nos alineamos al pensamiento de Dios</vt:lpstr>
      <vt:lpstr>Y recibimos de su bendición</vt:lpstr>
      <vt:lpstr>7. Amabilidad</vt:lpstr>
      <vt:lpstr>Jesús lo enseñó</vt:lpstr>
      <vt:lpstr>8. Oración y lectura de la Palabra de Dios</vt:lpstr>
      <vt:lpstr>Dios se lo dijo a Josué</vt:lpstr>
      <vt:lpstr>9. Gratitud</vt:lpstr>
      <vt:lpstr>Y los nueve ¿dónde están?</vt:lpstr>
      <vt:lpstr>La gratitud trae beneficios adicionales</vt:lpstr>
      <vt:lpstr>El gran problema del hombre ante Dios: la falta de agradecimiento.</vt:lpstr>
      <vt:lpstr>Presentación de PowerPoint</vt:lpstr>
      <vt:lpstr>Cuando esa es la voluntad de Dios</vt:lpstr>
      <vt:lpstr>Que ama a justos e injustos</vt:lpstr>
      <vt:lpstr>Y da alimento a toda criatura</vt:lpstr>
      <vt:lpstr> Y es la fuente de toda bendición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Principales Hábitos para Mejorar la Productividad Laboral</dc:title>
  <dc:creator>HP 14-r008la</dc:creator>
  <cp:lastModifiedBy>HP 14-r008la</cp:lastModifiedBy>
  <cp:revision>62</cp:revision>
  <dcterms:created xsi:type="dcterms:W3CDTF">2017-05-15T00:48:56Z</dcterms:created>
  <dcterms:modified xsi:type="dcterms:W3CDTF">2017-05-19T06:02:37Z</dcterms:modified>
</cp:coreProperties>
</file>