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4" r:id="rId3"/>
    <p:sldId id="356" r:id="rId4"/>
    <p:sldId id="357" r:id="rId5"/>
    <p:sldId id="359" r:id="rId6"/>
    <p:sldId id="360" r:id="rId7"/>
    <p:sldId id="358" r:id="rId8"/>
    <p:sldId id="292" r:id="rId9"/>
    <p:sldId id="374" r:id="rId10"/>
    <p:sldId id="302" r:id="rId11"/>
    <p:sldId id="366" r:id="rId12"/>
    <p:sldId id="267" r:id="rId13"/>
    <p:sldId id="379" r:id="rId14"/>
    <p:sldId id="266" r:id="rId15"/>
    <p:sldId id="375" r:id="rId16"/>
    <p:sldId id="376" r:id="rId17"/>
    <p:sldId id="365" r:id="rId18"/>
    <p:sldId id="269" r:id="rId19"/>
    <p:sldId id="367" r:id="rId20"/>
    <p:sldId id="361" r:id="rId21"/>
    <p:sldId id="270" r:id="rId22"/>
    <p:sldId id="372" r:id="rId23"/>
    <p:sldId id="329" r:id="rId24"/>
    <p:sldId id="373" r:id="rId25"/>
    <p:sldId id="330" r:id="rId26"/>
    <p:sldId id="362" r:id="rId27"/>
    <p:sldId id="271" r:id="rId28"/>
    <p:sldId id="363" r:id="rId29"/>
    <p:sldId id="293" r:id="rId30"/>
    <p:sldId id="364" r:id="rId31"/>
    <p:sldId id="273" r:id="rId32"/>
    <p:sldId id="275" r:id="rId33"/>
    <p:sldId id="299" r:id="rId34"/>
    <p:sldId id="303" r:id="rId35"/>
    <p:sldId id="343" r:id="rId36"/>
    <p:sldId id="304" r:id="rId37"/>
    <p:sldId id="315" r:id="rId38"/>
    <p:sldId id="305" r:id="rId39"/>
    <p:sldId id="316" r:id="rId40"/>
    <p:sldId id="323" r:id="rId41"/>
    <p:sldId id="306" r:id="rId42"/>
    <p:sldId id="326" r:id="rId43"/>
    <p:sldId id="368" r:id="rId44"/>
    <p:sldId id="370" r:id="rId45"/>
    <p:sldId id="371" r:id="rId46"/>
    <p:sldId id="307" r:id="rId47"/>
    <p:sldId id="308" r:id="rId48"/>
    <p:sldId id="321" r:id="rId49"/>
    <p:sldId id="380" r:id="rId50"/>
    <p:sldId id="319" r:id="rId51"/>
    <p:sldId id="320" r:id="rId52"/>
    <p:sldId id="309" r:id="rId53"/>
    <p:sldId id="318" r:id="rId54"/>
    <p:sldId id="310" r:id="rId55"/>
    <p:sldId id="311" r:id="rId56"/>
    <p:sldId id="324" r:id="rId57"/>
    <p:sldId id="312" r:id="rId58"/>
    <p:sldId id="325" r:id="rId59"/>
    <p:sldId id="345" r:id="rId60"/>
    <p:sldId id="394" r:id="rId61"/>
    <p:sldId id="314" r:id="rId62"/>
    <p:sldId id="327" r:id="rId63"/>
    <p:sldId id="387" r:id="rId64"/>
    <p:sldId id="382" r:id="rId65"/>
    <p:sldId id="384" r:id="rId66"/>
    <p:sldId id="395" r:id="rId67"/>
    <p:sldId id="397" r:id="rId68"/>
    <p:sldId id="383" r:id="rId69"/>
    <p:sldId id="385" r:id="rId70"/>
    <p:sldId id="391" r:id="rId71"/>
    <p:sldId id="392" r:id="rId72"/>
    <p:sldId id="388" r:id="rId73"/>
    <p:sldId id="389" r:id="rId74"/>
    <p:sldId id="390" r:id="rId75"/>
    <p:sldId id="337" r:id="rId7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939355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27133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16981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12431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417787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41666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9576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074859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50192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933750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555208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7E285-D66C-44CE-B3A2-7F1E4202CA5D}" type="datetimeFigureOut">
              <a:rPr lang="es-ES_tradnl" smtClean="0"/>
              <a:pPr/>
              <a:t>18/02/2016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9A42E-754D-40CE-AE4C-FF94C46A8508}" type="slidenum">
              <a:rPr lang="es-ES_tradnl" smtClean="0"/>
              <a:pPr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340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diamond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hyperlink" Target="http://www.google.es/url?sa=i&amp;rct=j&amp;q=&amp;esrc=s&amp;source=images&amp;cd=&amp;cad=rja&amp;uact=8&amp;ved=0CAcQjRw&amp;url=http://ruben-apaza.blogspot.com/2012/12/seguridad-y-salud-ocupacional-definicion.html&amp;ei=hGpIVL-7MIzIggSn7YLADA&amp;psig=AFQjCNGPAnrR2ZcSn7-WGNr0oZPiXodD2w&amp;ust=1414118360684547" TargetMode="External"/><Relationship Id="rId7" Type="http://schemas.openxmlformats.org/officeDocument/2006/relationships/hyperlink" Target="https://www.google.es/url?sa=i&amp;rct=j&amp;q=&amp;esrc=s&amp;source=images&amp;cd=&amp;cad=rja&amp;uact=8&amp;ved=0CAcQjRw&amp;url=https://plataformaetf.wordpress.com/&amp;ei=6mtIVPSTHcfxgwSlioKIBw&amp;psig=AFQjCNGmDB_psLLA8nWZXRpiwTJ0jJHdkg&amp;ust=1414118676059784" TargetMode="External"/><Relationship Id="rId2" Type="http://schemas.openxmlformats.org/officeDocument/2006/relationships/hyperlink" Target="http://www.google.es/url?sa=i&amp;rct=j&amp;q=&amp;esrc=s&amp;source=images&amp;cd=&amp;cad=rja&amp;uact=8&amp;ved=0CAcQjRw&amp;url=http://ruben-apaza.blogspot.com/2012/12/seguridad-y-salud-ocupacional-definicion.html&amp;ei=5GlIVJWLMo-ONtfWgcgL&amp;bvm=bv.77880786,d.eXY&amp;psig=AFQjCNH38iND4nH4IPyjRbMpqvfB2tWW0A&amp;ust=141411805737835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hyperlink" Target="http://www.google.es/url?sa=i&amp;rct=j&amp;q=&amp;esrc=s&amp;source=images&amp;cd=&amp;cad=rja&amp;uact=8&amp;ved=0CAcQjRw&amp;url=http://www.dgm.gov.do/sdhidrocarburo/marcolegal.html&amp;ei=XmtIVJ_bNsXoggTmhoLgCg&amp;psig=AFQjCNHxjK0ep-OU4_Cl7Yd-LEl7-imV4w&amp;ust=1414118596687761" TargetMode="Externa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mpleospizzahut.com/candidatos/frmAbreCuenta.aspx" TargetMode="External"/><Relationship Id="rId2" Type="http://schemas.openxmlformats.org/officeDocument/2006/relationships/hyperlink" Target="http://www.google.es/url?sa=i&amp;rct=j&amp;q=&amp;esrc=s&amp;source=images&amp;cd=&amp;cad=rja&amp;uact=8&amp;ved=0CAcQjRw&amp;url=http://empleospizzahut.com/busqueda/frmBusquedaPrincipal.aspx?pais=nBfjb3cCKT4=&amp;ei=vGxIVPyuJs3pggSPsoDgDQ&amp;psig=AFQjCNEuKa4rXsg7DtFEnNkpMlPX9Uy2tg&amp;ust=141411894017364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google.es/url?sa=i&amp;rct=j&amp;q=&amp;esrc=s&amp;source=images&amp;cd=&amp;cad=rja&amp;uact=8&amp;ved=0CAcQjRw&amp;url=https://celiadominguez.wordpress.com/2012/03/06/autorrealizacion-femenina/&amp;ei=8W1IVKqNBdLLggTXhoGICA&amp;psig=AFQjCNHpU86C9iX3wVKtv3chUjob3PgVBg&amp;ust=141411916072797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google.es/url?sa=i&amp;rct=j&amp;q=martin+luther+king&amp;source=images&amp;cd=&amp;cad=rja&amp;docid=qPnwWRpFF3RUkM&amp;tbnid=79P7pkRH7KG9kM:&amp;ved=0CAUQjRw&amp;url=http://desmotivaciones.es/1112819/Martin-Luther-King&amp;ei=5B9vUZW6JIGY9QSuqYGgAg&amp;bvm=bv.45368065,d.eWU&amp;psig=AFQjCNHLjC7oGxpWRoz-nwxnaOS9sWsBdA&amp;ust=1366323491111073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es/url?sa=i&amp;rct=j&amp;q=&amp;esrc=s&amp;source=images&amp;cd=&amp;cad=rja&amp;uact=8&amp;ved=0CAcQjRw&amp;url=http://es.paperblog.com/capacitar-a-tu-personal-gasto-o-inversion-2045051/&amp;ei=525IVLPvJdCRNuivgPgE&amp;psig=AFQjCNHAuJhnYeP3v3B0-BjP5MmaWrS95Q&amp;ust=141411944945342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www.google.es/url?sa=i&amp;rct=j&amp;q=&amp;esrc=s&amp;source=images&amp;cd=&amp;cad=rja&amp;uact=8&amp;ved=0CAcQjRw&amp;url=http://www.clubdenegociosmexico.com.mx/sistemas-de-gesti%C3%B3n/manual-de-procedimientos/&amp;ei=KXBIVJDbKc66ggSHuoHYBQ&amp;psig=AFQjCNFd8Sf4msVQXMr8enkfSC9_LXB9bg&amp;ust=1414119748624994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es/url?sa=i&amp;rct=j&amp;q=&amp;esrc=s&amp;source=images&amp;cd=&amp;cad=rja&amp;uact=8&amp;ved=0CAcQjRw&amp;url=http://www.pxsglobal.net/pxswp/problemas-malditos-el-punto-de-vista-de-pxs/&amp;ei=wnFIVPrlNoSMNp-lgMgG&amp;psig=AFQjCNH22kuiA3z4ZF9M4g6FAORC-z2Vyw&amp;ust=1414120164524554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images.google.com/url?sa=i&amp;rct=j&amp;q=hormigas+trabajando&amp;source=images&amp;cd=&amp;cad=rja&amp;docid=tjlkE8u9jLmULM&amp;tbnid=CuMelUtvyBaWDM:&amp;ved=0CAUQjRw&amp;url=http://nanciyaga.com/?attachment_id=728&amp;ei=aeZuUdblMYXW9QTel4D4Bg&amp;bvm=bv.45368065,d.dmQ&amp;psig=AFQjCNHtVNjAJdkDuR_i53yna6EAzcyXyA&amp;ust=1366308589367759" TargetMode="Externa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764704"/>
            <a:ext cx="6858000" cy="2387600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Mejorar la Motivación de su Equipo de Trabajo y Mejorar su Rendimiento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0820" y="3553394"/>
            <a:ext cx="2763180" cy="3304606"/>
          </a:xfrm>
        </p:spPr>
        <p:txBody>
          <a:bodyPr>
            <a:normAutofit fontScale="77500" lnSpcReduction="20000"/>
          </a:bodyPr>
          <a:lstStyle/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endParaRPr lang="es-ES_tradnl" sz="1400" dirty="0" smtClean="0"/>
          </a:p>
          <a:p>
            <a:r>
              <a:rPr lang="es-ES_tradnl" sz="1500" dirty="0" smtClean="0"/>
              <a:t>Preparado por Guillermo Hasbun</a:t>
            </a:r>
          </a:p>
          <a:p>
            <a:r>
              <a:rPr lang="es-ES_tradnl" sz="1500" dirty="0" smtClean="0"/>
              <a:t>Febrero 2016. Derechos reservados.</a:t>
            </a:r>
            <a:endParaRPr lang="es-ES_tradnl" sz="1500" dirty="0"/>
          </a:p>
        </p:txBody>
      </p:sp>
      <p:pic>
        <p:nvPicPr>
          <p:cNvPr id="6" name="Picture 2" descr="http://lasredesdeventas.com/wp-content/uploads/2016/02/motivacionlaboral300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33664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Estudios del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Agenda 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Forum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(USA)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b="1" i="1" dirty="0" smtClean="0"/>
              <a:t>Menos del 20% </a:t>
            </a:r>
            <a:r>
              <a:rPr lang="es-ES_tradnl" sz="2800" dirty="0" smtClean="0"/>
              <a:t>de los trabajadores sentían que trabajaban </a:t>
            </a:r>
            <a:r>
              <a:rPr lang="es-ES_tradnl" sz="2800" b="1" i="1" dirty="0" smtClean="0"/>
              <a:t>a plena capacidad.</a:t>
            </a:r>
          </a:p>
          <a:p>
            <a:pPr marL="0" indent="0">
              <a:buNone/>
            </a:pPr>
            <a:endParaRPr lang="es-ES_tradnl" sz="2800" dirty="0" smtClean="0"/>
          </a:p>
          <a:p>
            <a:r>
              <a:rPr lang="es-ES_tradnl" sz="2800" b="1" i="1" dirty="0" smtClean="0"/>
              <a:t>El 75% </a:t>
            </a:r>
            <a:r>
              <a:rPr lang="es-ES_tradnl" sz="2800" dirty="0" smtClean="0"/>
              <a:t>afirmó que podía ser significativamente </a:t>
            </a:r>
            <a:r>
              <a:rPr lang="es-ES_tradnl" sz="2800" b="1" i="1" dirty="0" smtClean="0"/>
              <a:t>más eficaz </a:t>
            </a:r>
            <a:r>
              <a:rPr lang="es-ES_tradnl" sz="2800" dirty="0" smtClean="0"/>
              <a:t>que en el presente.</a:t>
            </a:r>
          </a:p>
          <a:p>
            <a:endParaRPr lang="es-ES_tradnl" dirty="0"/>
          </a:p>
        </p:txBody>
      </p:sp>
      <p:pic>
        <p:nvPicPr>
          <p:cNvPr id="3076" name="Picture 4" descr="http://bligoo.com/media/users/0/872/images/public/191/unmotivated.JPG?v=12721730592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82" y="2276872"/>
            <a:ext cx="3186618" cy="346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acorequena.files.wordpress.com/2012/01/funcionarios.jpg?w=59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264696" cy="53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90002"/>
      </p:ext>
    </p:extLst>
  </p:cSld>
  <p:clrMapOvr>
    <a:masterClrMapping/>
  </p:clrMapOvr>
  <p:transition spd="slow">
    <p:diamond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Entendiendo las  Motivaciones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2780928"/>
            <a:ext cx="4038600" cy="3272400"/>
          </a:xfrm>
        </p:spPr>
        <p:txBody>
          <a:bodyPr/>
          <a:lstStyle/>
          <a:p>
            <a:pPr marL="0" indent="0" algn="ctr">
              <a:buNone/>
            </a:pPr>
            <a:r>
              <a:rPr lang="es-ES_tradnl" sz="3200" dirty="0" smtClean="0"/>
              <a:t>¿</a:t>
            </a:r>
            <a:r>
              <a:rPr lang="es-ES_tradnl" sz="3600" dirty="0" smtClean="0"/>
              <a:t>Qué es </a:t>
            </a:r>
          </a:p>
          <a:p>
            <a:pPr marL="0" indent="0" algn="ctr">
              <a:buNone/>
            </a:pPr>
            <a:r>
              <a:rPr lang="es-ES_tradnl" sz="3600" dirty="0" smtClean="0"/>
              <a:t>lo que dirige </a:t>
            </a:r>
          </a:p>
          <a:p>
            <a:pPr marL="0" indent="0" algn="ctr">
              <a:buNone/>
            </a:pPr>
            <a:r>
              <a:rPr lang="es-ES_tradnl" sz="3600" dirty="0" smtClean="0"/>
              <a:t>nuestro </a:t>
            </a:r>
            <a:r>
              <a:rPr lang="es-ES_tradnl" sz="3600" b="1" i="1" dirty="0" smtClean="0"/>
              <a:t>comportamiento</a:t>
            </a:r>
            <a:r>
              <a:rPr lang="es-ES_tradnl" sz="3600" dirty="0" smtClean="0"/>
              <a:t>?</a:t>
            </a:r>
          </a:p>
        </p:txBody>
      </p:sp>
      <p:pic>
        <p:nvPicPr>
          <p:cNvPr id="6" name="Picture 2" descr="http://4.bp.blogspot.com/-VErbga69o-w/TgxwgRZabPI/AAAAAAAAAVg/zy_lzBQzY6c/s1600/motivaci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2322" y="1825625"/>
            <a:ext cx="3039856" cy="4351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Desde las perspectiva Bíblica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dirty="0" smtClean="0"/>
              <a:t>“Respondió </a:t>
            </a:r>
            <a:r>
              <a:rPr lang="es-SV" sz="3200" dirty="0"/>
              <a:t>Jesús y les dijo: De cierto, de cierto os digo que me buscáis, </a:t>
            </a:r>
            <a:r>
              <a:rPr lang="es-SV" sz="3200" b="1" i="1" dirty="0"/>
              <a:t>no porque habéis visto las señales</a:t>
            </a:r>
            <a:r>
              <a:rPr lang="es-SV" sz="3200" dirty="0"/>
              <a:t>, sino porque comisteis el pan y os </a:t>
            </a:r>
            <a:r>
              <a:rPr lang="es-SV" sz="3200" dirty="0" smtClean="0"/>
              <a:t>saciasteis. </a:t>
            </a:r>
            <a:r>
              <a:rPr lang="es-SV" sz="3200" b="1" i="1" dirty="0" smtClean="0"/>
              <a:t>Trabajad</a:t>
            </a:r>
            <a:r>
              <a:rPr lang="es-SV" sz="3200" b="1" i="1" dirty="0"/>
              <a:t>, no por la comida que perece, sino por la comida que a vida eterna permanece, </a:t>
            </a:r>
            <a:r>
              <a:rPr lang="es-SV" sz="3200" dirty="0"/>
              <a:t>la cual el Hijo del Hombre os dará; porque a éste señaló Dios el Padre</a:t>
            </a:r>
            <a:r>
              <a:rPr lang="es-SV" sz="3200" dirty="0" smtClean="0"/>
              <a:t>.”</a:t>
            </a:r>
            <a:endParaRPr lang="es-SV" sz="3200" dirty="0"/>
          </a:p>
          <a:p>
            <a:pPr lvl="1"/>
            <a:r>
              <a:rPr lang="es-SV" sz="2000" dirty="0" smtClean="0"/>
              <a:t>Juan 6:26-27</a:t>
            </a:r>
            <a:endParaRPr lang="es-SV" sz="2000" dirty="0"/>
          </a:p>
        </p:txBody>
      </p:sp>
    </p:spTree>
    <p:extLst>
      <p:ext uri="{BB962C8B-B14F-4D97-AF65-F5344CB8AC3E}">
        <p14:creationId xmlns:p14="http://schemas.microsoft.com/office/powerpoint/2010/main" val="1221896966"/>
      </p:ext>
    </p:extLst>
  </p:cSld>
  <p:clrMapOvr>
    <a:masterClrMapping/>
  </p:clrMapOvr>
  <p:transition spd="slow">
    <p:diamond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Fuentes de Motivación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s-ES_tradnl" sz="3600" dirty="0" smtClean="0"/>
              <a:t>Intrínseca</a:t>
            </a:r>
          </a:p>
          <a:p>
            <a:pPr lvl="1"/>
            <a:r>
              <a:rPr lang="es-ES_tradnl" dirty="0" smtClean="0"/>
              <a:t>Principios, intereses personales, deseos de superación, satisfacción personal, convicciones.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s-ES_tradnl" sz="3600" dirty="0" smtClean="0"/>
              <a:t>Extrínseca</a:t>
            </a:r>
          </a:p>
          <a:p>
            <a:pPr lvl="1"/>
            <a:r>
              <a:rPr lang="es-ES_tradnl" dirty="0" smtClean="0"/>
              <a:t>Salario, Recompensas, promociones,  amonestaciones, castigos.</a:t>
            </a:r>
            <a:r>
              <a:rPr lang="es-ES_tradnl" dirty="0"/>
              <a:t> </a:t>
            </a:r>
            <a:r>
              <a:rPr lang="es-ES_tradnl" dirty="0" smtClean="0"/>
              <a:t>(miedos o incentivos)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29698" name="Picture 2" descr="http://t1.gstatic.com/images?q=tbn:ANd9GcSfjWeQoenTLrrCpu_Zq8Q0IOkMIe9GMMy2VkaxF7aBWU6_m-BlY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825625"/>
            <a:ext cx="4267783" cy="3196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fuente extrínseca según Proverbios..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600" dirty="0" smtClean="0"/>
              <a:t>“En </a:t>
            </a:r>
            <a:r>
              <a:rPr lang="es-SV" sz="3600" dirty="0"/>
              <a:t>los labios del entendido se halla sabiduría, pero </a:t>
            </a:r>
            <a:r>
              <a:rPr lang="es-SV" sz="3600" b="1" i="1" dirty="0"/>
              <a:t>la vara</a:t>
            </a:r>
            <a:r>
              <a:rPr lang="es-SV" sz="3600" dirty="0"/>
              <a:t> es para las espaldas del </a:t>
            </a:r>
            <a:r>
              <a:rPr lang="es-SV" sz="3600" b="1" i="1" dirty="0"/>
              <a:t>falto de entendimiento</a:t>
            </a:r>
            <a:r>
              <a:rPr lang="es-SV" sz="3600" dirty="0" smtClean="0"/>
              <a:t>.”</a:t>
            </a:r>
          </a:p>
          <a:p>
            <a:pPr lvl="1"/>
            <a:r>
              <a:rPr lang="es-SV" dirty="0" smtClean="0"/>
              <a:t>Proverbios 10:13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3869340117"/>
      </p:ext>
    </p:extLst>
  </p:cSld>
  <p:clrMapOvr>
    <a:masterClrMapping/>
  </p:clrMapOvr>
  <p:transition spd="slow">
    <p:diamond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Teoría Motivacional de </a:t>
            </a:r>
            <a:r>
              <a:rPr lang="es-SV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Maslow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367286" cy="4351338"/>
          </a:xfrm>
        </p:spPr>
        <p:txBody>
          <a:bodyPr/>
          <a:lstStyle/>
          <a:p>
            <a:r>
              <a:rPr lang="es-SV" i="1" dirty="0" smtClean="0"/>
              <a:t>La Jerarquía de  Necesidades, 1954</a:t>
            </a:r>
          </a:p>
          <a:p>
            <a:pPr marL="0" indent="0">
              <a:buNone/>
            </a:pPr>
            <a:endParaRPr lang="es-SV" i="1" dirty="0" smtClean="0"/>
          </a:p>
          <a:p>
            <a:r>
              <a:rPr lang="es-SV" sz="2400" dirty="0" smtClean="0"/>
              <a:t>Dicha </a:t>
            </a:r>
            <a:r>
              <a:rPr lang="es-SV" sz="2400" dirty="0"/>
              <a:t>jerarquía </a:t>
            </a:r>
            <a:r>
              <a:rPr lang="es-SV" sz="2400" dirty="0" smtClean="0"/>
              <a:t>fundamenta las </a:t>
            </a:r>
            <a:r>
              <a:rPr lang="es-SV" sz="2400" dirty="0"/>
              <a:t>causas que mueven a las personas a trabajar en una empresa y a aportar parte de su vida a ella.</a:t>
            </a:r>
          </a:p>
        </p:txBody>
      </p:sp>
      <p:pic>
        <p:nvPicPr>
          <p:cNvPr id="1026" name="Picture 2" descr="http://comunica2punto0.files.wordpress.com/2012/02/maslow_comunica2punto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555361"/>
            <a:ext cx="4191322" cy="269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02876"/>
      </p:ext>
    </p:extLst>
  </p:cSld>
  <p:clrMapOvr>
    <a:masterClrMapping/>
  </p:clrMapOvr>
  <p:transition spd="slow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enriquecetupsicologia.com/articulos/wp-content/uploads/2014/02/Pir%C3%A1mide-de-Abraham-Maslo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" y="260648"/>
            <a:ext cx="9032831" cy="65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494622"/>
      </p:ext>
    </p:extLst>
  </p:cSld>
  <p:clrMapOvr>
    <a:masterClrMapping/>
  </p:clrMapOvr>
  <p:transition spd="slow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Satisfacci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ón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Necesidades vs Nivel de Motivación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844824"/>
            <a:ext cx="4038600" cy="4208504"/>
          </a:xfrm>
        </p:spPr>
        <p:txBody>
          <a:bodyPr>
            <a:normAutofit/>
          </a:bodyPr>
          <a:lstStyle/>
          <a:p>
            <a:r>
              <a:rPr lang="es-SV" sz="2800" dirty="0" smtClean="0"/>
              <a:t>Al </a:t>
            </a:r>
            <a:r>
              <a:rPr lang="es-SV" sz="2800" dirty="0"/>
              <a:t>ser satisfechas las necesidades de determinado nivel, el </a:t>
            </a:r>
            <a:r>
              <a:rPr lang="es-SV" sz="2800" dirty="0" smtClean="0"/>
              <a:t>individuo busca de forma natural, satisfacer las necesidades del nivel inmediato superior. </a:t>
            </a:r>
            <a:endParaRPr lang="es-ES_tradnl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25602" name="Picture 2" descr="http://t2.gstatic.com/images?q=tbn:ANd9GcSy-anY2a0r7Q8m7lHkVHoYPdCuUKIjjk2IVEbE12ZPMMexJXaE_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5170" y="2060848"/>
            <a:ext cx="3286506" cy="32141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95536" y="365126"/>
            <a:ext cx="8568952" cy="1325563"/>
          </a:xfrm>
        </p:spPr>
        <p:txBody>
          <a:bodyPr/>
          <a:lstStyle/>
          <a:p>
            <a:pPr algn="ctr"/>
            <a:r>
              <a:rPr lang="es-SV" dirty="0" smtClean="0"/>
              <a:t>¿Están sus empleados</a:t>
            </a:r>
            <a:r>
              <a:rPr lang="es-SV" dirty="0"/>
              <a:t> </a:t>
            </a:r>
            <a:r>
              <a:rPr lang="es-SV" dirty="0" smtClean="0"/>
              <a:t>suficientemente motivados para cuidar  a sus clientes?</a:t>
            </a:r>
            <a:endParaRPr lang="es-SV" dirty="0"/>
          </a:p>
        </p:txBody>
      </p:sp>
      <p:pic>
        <p:nvPicPr>
          <p:cNvPr id="4098" name="Picture 2" descr="http://www.eoi.es/blogs/mintecon/files/2015/05/95bcf1cd-22c9-4400-8748-8a08db8034c1-medium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04" y="1690690"/>
            <a:ext cx="6320140" cy="469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35078"/>
      </p:ext>
    </p:extLst>
  </p:cSld>
  <p:clrMapOvr>
    <a:masterClrMapping/>
  </p:clrMapOvr>
  <p:transition spd="slow">
    <p:diamond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Motivación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628800"/>
            <a:ext cx="4038600" cy="4424528"/>
          </a:xfrm>
        </p:spPr>
        <p:txBody>
          <a:bodyPr/>
          <a:lstStyle/>
          <a:p>
            <a:r>
              <a:rPr lang="es-ES_tradnl" sz="3200" dirty="0" smtClean="0"/>
              <a:t>Viene del Latín “</a:t>
            </a:r>
            <a:r>
              <a:rPr lang="es-ES_tradnl" sz="3200" dirty="0" err="1" smtClean="0"/>
              <a:t>motivus</a:t>
            </a:r>
            <a:r>
              <a:rPr lang="es-ES_tradnl" sz="3200" dirty="0" smtClean="0"/>
              <a:t>”, o “</a:t>
            </a:r>
            <a:r>
              <a:rPr lang="es-ES_tradnl" sz="3200" i="1" dirty="0" err="1" smtClean="0"/>
              <a:t>motus</a:t>
            </a:r>
            <a:r>
              <a:rPr lang="es-ES_tradnl" sz="3200" i="1" dirty="0" smtClean="0"/>
              <a:t>”</a:t>
            </a:r>
            <a:r>
              <a:rPr lang="es-ES_tradnl" sz="3200" dirty="0" smtClean="0"/>
              <a:t>,  que nos da una idea de movimiento. </a:t>
            </a:r>
          </a:p>
          <a:p>
            <a:r>
              <a:rPr lang="es-ES_tradnl" sz="3200" dirty="0" smtClean="0"/>
              <a:t>Raíz del comportamiento.</a:t>
            </a:r>
            <a:endParaRPr lang="es-ES_tradnl" dirty="0" smtClean="0"/>
          </a:p>
          <a:p>
            <a:pPr>
              <a:buNone/>
            </a:pPr>
            <a:endParaRPr lang="es-ES_tradnl" dirty="0" smtClean="0"/>
          </a:p>
          <a:p>
            <a:endParaRPr lang="es-ES_tradnl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sp>
        <p:nvSpPr>
          <p:cNvPr id="27650" name="AutoShape 2" descr="data:image/jpeg;base64,/9j/4AAQSkZJRgABAQAAAQABAAD/2wCEAAkGBhQSERUUEhQVFRQWGR0XFxYVFBgXFxcXHBwXFRwYHBgcHyYfHBwkHxYfIC8gJicpLSwsHB8xNTAqNSYrLCkBCQoKDgwOGg8PGiklHyM1KjIpMSoqNCwwKS0tMDQpLCk1LzUyLDYvKS0sLC0sLCwqLCwsLDQwKSksKSwuLCosLP/AABEIAHcAgAMBIgACEQEDEQH/xAAbAAACAwEBAQAAAAAAAAAAAAAABQMEBgIBB//EAEQQAAEDAQUDCAUJBQkAAAAAAAEAAgMRBAUSITEGUZEyQWFxgaGxwRMVUpLRBxQjQmJygsLhIjM0Y7IWQ0RUc6LS8PH/xAAaAQACAwEBAAAAAAAAAAAAAAACBAADBQEG/8QAMBEAAgIBAQUFBwUBAAAAAAAAAQIAAxEEEiExQXETFDJhgQUiUZGxweEzUqHR8CP/2gAMAwEAAhEDEQA/APuK8c4AVOQUdptIjaXO0H/aLOukktT6DJo5uYDed5Smo1QqIUDLHgIxVQbPeJwBxMa2i/425Crj0acVXN4Wh/Iiw9JHxp4K3ZbFHDpm7ecz+isfOx0qnFj/AKlmPJf7h7Va+Bc+Z/qKvmdqdrJh7fgEf2eeeVKe8+JTcWlq6Ew3qDSUN4iT1aTvFg4ADoInGzI9s8Ag7MjmkPa39U6DgvUfcNN+3+TB71d+6IjcMg5Eve5vgSvDZ7W3R2LtB8U+QudwrHhLDoZ3vTnxAHqJn/XM7P3keW8tI79FZg2kjPKBaeI7vgm5CqWi6o36tHWMj3LnYahPBZnyYfed7WlvEmOkmgtbH8lwPUfJSpFPs4QaxPz5gcj7wWaj2wtsEtoktMBZYrOx4Di36WZ7c8Ta0GHIgb8jXcaaiwHFy48xvEFqkO+ts+XOfQkKjcl7stVninj5MrGvAOoxAGh6RWivJwHPCLTNX9ai+TANG5U3uP8A7RNLPEImBjdfrHeedIrA7HOHHeXduZV118guLY2PlINCWAYQd2IkBefptDM1p4k4HSa1tZwta8BxjBeKj6xk/wAvJ7zPivDe9OXDM38AcP8AaSru0X/Ayjsm/wARL6FSjvqFxp6QA7nVb4gK611cxmOg1RKwbgYLIy+IYnq9DzvXiEUCSC0O3rttrPOFAvEYscc5zZEuNtQ58lI14OhVBCuXUMOME1iMUn2ydS77WSKgWeYkb/o35K02cjnSnbm2D1ZbeY/N5e9jh5q9b1bdKyhEn2euhrLNZzEfRkRRig5JAY3ItT1ULh/hYP8ASZ/Q1X1YqKudkcZxmLcZiA8sLzoQ146jhcnl3QhsTGt0DR3gElK75s2GV4pk7MdR176rll5PAAByAoMhoMl5auwad2VuU3LENyArzj9CQ+tZN/cEetZN44BMd9r+Bi3dH8o6mga4Uc0OG4iqoOuCMZx4onb43EdxyKq+tZN44BHrWTeOAQNqqW4gyxaLl4GWCy0x8lzJm7njC7iMiuor+ZUNla6Fx9sfs9jtFV9bSbx7oXL7ye4UOEjcWgjvQ96UeEn13/fMLsC3iA9N32x/EfNcCKggg6EZgrpIbhAY8tGQdnSuQOZyHNu4J6nKbe0Xail1fZtsz1C8Xze9PlDtAlc2NrGNa4ihbiORIzJ6k3XU1h3TP1Wrr0wBfn8J9IWb+UiXDdVsP8lw94hvmlN1fKYCQLRHT7cefFp8ioflSvgPui0OY4Fjg0VBrWr2/BXJprNrfygV66m4e4czdXHNhghHN6Nn9LU3BWRi2hhgs0RldhPo2UaMy6jWjIKhZflVixhphfgrTFiBI/D+qtqWwEqw3QbtXQmAWGZpdpYx6J7qftBhwnnBJplxUM9mijYXOaKNFT2KztKPogPaexvFw+C8tUAexzTo4EcVnahAbW3DgPvNStsVrvOMn7RNYZcZGOzYGO5Lga66YhzdaaG7Y/ZC5sglyEmWHKrSCH8wNNWnoVxUV1LjePmBLLbDte7u6EmVPVkfs95R6rj9nvKtoVnZJ+0fKVdo/wAT84gvZjYYy4Nqa0FSaZ9q9uSJszMRbQg0NCaE9HFN7VY2SNLXioK5sFlbGzCwUAPXqlu7jtMnGIz3j/ljftZ4xRbW+htENOQ40PXWmvaFoUj2sh+iDxqxwIPXl40TeyzY2Nd7TQ7iKqyoBHZR5GDb71aP1Bkq+W7cXThtji0Ua8BxPMHHXqrSq+orI7XGhlP8v8pWtohmwjymF7TqFlO/kZlrLsu2QZPc07yARwyKvXPc8Mb5IrU+ORv7Ja0urETnygcg8UFAebRZmxuc57WFzg1xANCdF9Ku9sTY/RsaGtpmw51319paQQnnPP6StbDtKMY/3CZy0bNMtMr3xzD0TaNbmXnICoFTk0HIVVOxbPtZbIm19IwOxOGho3Oh1yJFFX2ru2OGVvogWhwJpXTOmXPRP9jP4cb8Zr06LoU5wTO11K9+wy4I3mbnaHSEb5m91XeSkXF8mskDftOd7rCPzLtYVv6ren0/M9mP019fr+IIQhBOQQhCkk5kOS4hOqJiq3rGNji1z2tO4mipZgG3yxVJXcJJekGOF7d7TTrGY8FU2XnxWdv2SW+Y8VdZb43aSMP4h8Uo2dOCaeLmBxNHRUjLsIQMQLVYc8j7y9QTSykcMH7GaBYvbZ1BL9wDjQLaJHtNs984jcGHC8gDPkmhB7Fp6Sxa3y3wmRra2spIXjPld2fvo/vDxW/sXK7FjG3TLBaY2SsLTjFK6HqOhWzsXK7Ft1HIyJ532epXIYYOYg25bnEehw72nzV7Yl30BG6Q+DSots7M57Yg1pc7EQAASTUcwHUtBsNslJFGTOMOIhwZ9alPrburwQMwU75albd9JA3fiaC8XVtMY3RvPEsHkplBas7X1RDvef8Aip155t7sfP8AE9WfCo8vzBCELkGC8c6i9UE7jw8ULHAzOqMmck1SC8YWm2RB4q1wAI94eNFZfeM4/wAOex1Urve3Oc6N5jcxzD9bnzDsj2LNtsUj5cpq6epg3UHgRNA7Zqzn+74Od8VJY7kiifjYCDpyiRQ9FVfrXNdxxE6LQWlM+6oz0mcb7MYLHHWcqaKzV1U0VnA6SpVoV6fm0UZ/hIZ7Gx7cL2tcAagEVod43HpSd2yzQ+rHUbzg5kdR+KfITqsV4SgoDvMrWW72R8kZ7zmeKsoQuE5hcIkrW0zdAjb3Od5qykF7WW1i0SPia/C4jk4SDQAaKm+97XHy2HrdER3ii8+9+wzbSnieXnNgaU2AFWXgN2fKatCyse17xyo2nqJHjVWo9sGc8bh1EFCNXUec42iuHKaBQS6qjFtNAdXFv3mnyqpPW0TiMMjeNPFE1qMNxEqFNinep+UnSfaiOsTTud4ghN2vB0IPUVRv5lbO/ooeBCXtGUMYoOzYvWOblAfDG851aOIFD4JkAkux82KytHskt76+adLe0uDUrDmBMzUDZtZfgTBCEJmUQQhCkkEIQpJBCEKSSOSztdymg9YBVKXZ6zu1iZ2CnghCratG8QB9Ia2OvhJEpz7GWd2gcz7rvjVUZdg2/VlPa0HzQhLtodO3FB6bowutvXgx+spSbETDkvYe0tVa1XLa42kOqW6GkgI4EoQlLfZtKqSuR6xqv2lcWAbB9I52Hq1srDlRwPEEflWoQhNaDdp1HX6mK605vY9PoIIQhOxSCEIUkghCFJJ//9k="/>
          <p:cNvSpPr>
            <a:spLocks noChangeAspect="1" noChangeArrowheads="1"/>
          </p:cNvSpPr>
          <p:nvPr/>
        </p:nvSpPr>
        <p:spPr bwMode="auto">
          <a:xfrm>
            <a:off x="63500" y="-552450"/>
            <a:ext cx="1219200" cy="1133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7660" name="Picture 12" descr="http://t2.gstatic.com/images?q=tbn:ANd9GcQmbP5ZS3p1K6d0yAqVK1Zxp0xtDlNOflRIsPlfhBxUU-06A0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988840"/>
            <a:ext cx="3246120" cy="35966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3709" y="692697"/>
            <a:ext cx="7866880" cy="2160240"/>
          </a:xfrm>
        </p:spPr>
        <p:txBody>
          <a:bodyPr>
            <a:normAutofit/>
          </a:bodyPr>
          <a:lstStyle/>
          <a:p>
            <a:r>
              <a:rPr lang="es-SV" dirty="0" smtClean="0"/>
              <a:t>¿Qué puedo hacer para motivar a mi personal según el análisis de </a:t>
            </a:r>
            <a:r>
              <a:rPr lang="es-SV" dirty="0" err="1" smtClean="0"/>
              <a:t>Maslow</a:t>
            </a:r>
            <a:r>
              <a:rPr lang="es-SV" dirty="0" smtClean="0"/>
              <a:t>?</a:t>
            </a:r>
            <a:r>
              <a:rPr lang="es-SV" sz="4800" dirty="0"/>
              <a:t> </a:t>
            </a:r>
            <a:r>
              <a:rPr lang="es-SV" sz="4800" dirty="0" smtClean="0"/>
              <a:t>(</a:t>
            </a:r>
            <a:r>
              <a:rPr lang="es-SV" sz="3100" dirty="0" smtClean="0"/>
              <a:t>Y </a:t>
            </a:r>
            <a:r>
              <a:rPr lang="es-SV" sz="3100" dirty="0"/>
              <a:t>mejorar su </a:t>
            </a:r>
            <a:r>
              <a:rPr lang="es-SV" sz="3100" dirty="0" smtClean="0"/>
              <a:t>rendimiento) </a:t>
            </a:r>
            <a:endParaRPr lang="en-US" sz="31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7" name="Picture 2" descr="http://blogs.upn.edu.pe/postgrado/wp-content/uploads/sites/14/2014/12/upn_motivacion_empre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66" y="3501008"/>
            <a:ext cx="4069544" cy="27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018397"/>
      </p:ext>
    </p:extLst>
  </p:cSld>
  <p:clrMapOvr>
    <a:masterClrMapping/>
  </p:clrMapOvr>
  <p:transition spd="slow">
    <p:diamond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58" y="404664"/>
            <a:ext cx="7886700" cy="1325563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Cubriendo las necesidades básicas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sz="2800" dirty="0" smtClean="0"/>
              <a:t>Pagando salarios y prestaciones  que cubran las necesidades fundamentales.</a:t>
            </a:r>
          </a:p>
          <a:p>
            <a:r>
              <a:rPr lang="es-ES_tradnl" sz="2800" dirty="0" smtClean="0"/>
              <a:t>Haciendo efectivo el salario en el tiempo y la forma acordada.</a:t>
            </a:r>
          </a:p>
          <a:p>
            <a:r>
              <a:rPr lang="es-ES_tradnl" sz="2800" dirty="0" smtClean="0"/>
              <a:t>Creando un ambiente cómodo y agradable.</a:t>
            </a:r>
          </a:p>
          <a:p>
            <a:pPr marL="0" indent="0">
              <a:buNone/>
            </a:pPr>
            <a:endParaRPr lang="es-ES_trad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4846300"/>
            <a:ext cx="2361861" cy="168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ttp://www.economiasimple.net/wp-content/uploads/2014/09/salario-real-salario-nom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48395"/>
            <a:ext cx="2406501" cy="172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Cuidando el salario de su personal…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ES" sz="3200" dirty="0" smtClean="0"/>
              <a:t>“No </a:t>
            </a:r>
            <a:r>
              <a:rPr lang="es-ES" sz="3200" dirty="0"/>
              <a:t>hay cosa mejor para el hombre sino que coma y beba, y </a:t>
            </a:r>
            <a:r>
              <a:rPr lang="es-ES" sz="3200" b="1" i="1" dirty="0"/>
              <a:t>que su alma se alegre en su trabajo</a:t>
            </a:r>
            <a:r>
              <a:rPr lang="es-ES" sz="3200" dirty="0"/>
              <a:t>. También he visto que esto es de la mano de Dios</a:t>
            </a:r>
            <a:r>
              <a:rPr lang="es-ES" sz="3200" dirty="0" smtClean="0"/>
              <a:t>.”</a:t>
            </a:r>
          </a:p>
          <a:p>
            <a:pPr lvl="1"/>
            <a:r>
              <a:rPr lang="es-ES" dirty="0" smtClean="0"/>
              <a:t>Eclesiastés 2:24</a:t>
            </a:r>
          </a:p>
          <a:p>
            <a:pPr lvl="1"/>
            <a:endParaRPr lang="es-ES" dirty="0" smtClean="0"/>
          </a:p>
          <a:p>
            <a:pPr lvl="1"/>
            <a:endParaRPr lang="es-ES" dirty="0"/>
          </a:p>
          <a:p>
            <a:r>
              <a:rPr lang="es-ES" sz="3200" dirty="0"/>
              <a:t>!!Ay del que edifica su casa sin justicia, y sus salas sin equidad, </a:t>
            </a:r>
            <a:r>
              <a:rPr lang="es-ES" sz="3200" b="1" i="1" dirty="0"/>
              <a:t>sirviéndose de su prójimo </a:t>
            </a:r>
            <a:r>
              <a:rPr lang="es-ES" sz="3200" dirty="0"/>
              <a:t>de balde, y no dándole </a:t>
            </a:r>
            <a:r>
              <a:rPr lang="es-ES" sz="3200" b="1" i="1" dirty="0"/>
              <a:t>el salario de su trabajo</a:t>
            </a:r>
            <a:r>
              <a:rPr lang="es-ES" sz="3200" b="1" i="1" dirty="0" smtClean="0"/>
              <a:t>!</a:t>
            </a:r>
          </a:p>
          <a:p>
            <a:pPr lvl="1"/>
            <a:r>
              <a:rPr lang="es-ES" dirty="0" smtClean="0"/>
              <a:t>Jeremías 22:13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715457"/>
      </p:ext>
    </p:extLst>
  </p:cSld>
  <p:clrMapOvr>
    <a:masterClrMapping/>
  </p:clrMapOvr>
  <p:transition spd="slow">
    <p:diamond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Cubriendo las necesidades de Seguridad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sz="2800" dirty="0" smtClean="0"/>
              <a:t>Instalaciones seguras, </a:t>
            </a:r>
            <a:r>
              <a:rPr lang="es-ES_tradnl" sz="2800" b="1" i="1" dirty="0" smtClean="0"/>
              <a:t>protegidas.</a:t>
            </a:r>
          </a:p>
          <a:p>
            <a:r>
              <a:rPr lang="es-ES_tradnl" sz="2800" b="1" i="1" dirty="0" smtClean="0"/>
              <a:t>Reglas  claras </a:t>
            </a:r>
            <a:r>
              <a:rPr lang="es-ES_tradnl" sz="2800" dirty="0" smtClean="0"/>
              <a:t>de trabajo, políticas y procedimientos.</a:t>
            </a:r>
          </a:p>
          <a:p>
            <a:r>
              <a:rPr lang="es-ES_tradnl" sz="2800" b="1" i="1" dirty="0" smtClean="0"/>
              <a:t>Estabilidad</a:t>
            </a:r>
            <a:r>
              <a:rPr lang="es-ES_tradnl" sz="2800" dirty="0" smtClean="0"/>
              <a:t> laboral.</a:t>
            </a:r>
          </a:p>
          <a:p>
            <a:endParaRPr lang="es-ES_tradnl" dirty="0" smtClean="0"/>
          </a:p>
        </p:txBody>
      </p:sp>
      <p:sp>
        <p:nvSpPr>
          <p:cNvPr id="3074" name="AutoShape 2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76" name="AutoShape 4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78" name="AutoShape 6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960438"/>
            <a:ext cx="2286000" cy="20002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82" name="AutoShape 10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6038" y="-1600200"/>
            <a:ext cx="381000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sp>
        <p:nvSpPr>
          <p:cNvPr id="3084" name="AutoShape 12" descr="data:image/jpeg;base64,/9j/4AAQSkZJRgABAQAAAQABAAD/2wCEAAkGBxQQEBQUEhQUFBUUFRQXFBYUFBQUFhQXFBQWFxQVFBUYHCggGBolGxUUITEhJSkrLi4uFx8zODMsNygtLisBCgoKDg0OGxAQGiwkHyQsLCwsLCwsLCwsLCwsLCwsLCwsLCwsLCwsLCwsLCwsLCwsLCwsLCwsLCwsLCwsLCwsLP/AABEIANIA8AMBEQACEQEDEQH/xAAcAAAABwEBAAAAAAAAAAAAAAABAgMEBQYHAAj/xABFEAABAwIDBAcFBQYEBQUAAAABAAIDBBEFEiEGMUFRBxMiYXGBkTJCobHBFCNSctEkYoKSsvAzY6LhFRZDc9IlNFTC8f/EABoBAAIDAQEAAAAAAAAAAAAAAAABAgMEBQb/xAA1EQACAgEDAgQFAwQBBAMAAAAAAQIDEQQSIQUxEyJBUTJhcYGRobHRFDPB8CMGFUJDUlPh/9oADAMBAAIRAxEAPwC/q9kAFEYCQAgoAOEwDhAAhAAoAMEhgpAcgDkAAUAAUhhSgALIA5AHXQAUoAKUwAugACUCC3QAUlMQQoAKUwClACbkAJOSAReEgJoKYjrJAdZJjDAIAO1qzarWU6aO62WP3/BKMHLsLFjQLlw04D9V57Uf9TRw1TDn3f8ABfHTv1HVNDG9gddovwzaqGn6lrLKvFdkF8n3CVcU8YYnJC33XfEFTq/6icZYujx7oTo9hAgjevTVWwtipweUyhpruApgCgDigAEDCpACkB1kDAKBBSmAUoAKgACgApQIKUwClMQVAAJgFKAE3IAScgBFyQE2FJiOSA5RGI1tUIWF7tw+az6m/wAGtz/BKMdzwViXaMk3uvFX1zvm5z5bNsWkuBvNtEbWuoR0a9iW8NSYscoufiizTrIlIkKfFjzWeVCJqRKUmODRr9QfUeCu0d9ujnvrfHqvRkZwU0S7dRcbivfVWxtgpx7NZMDWHgGysEDlSYHZUAAWpDAsmAUpDAQIBAwLIEAQmAUhABSEAEIQILZMDrIEFKYBXJgJuQAi9IBJwSAmgpiBsogdZRGVjbqYhjG88xPyHzK5nUpcRRbWUdt+9cfgtJGDDbDNKco4N94+XBZ5X5e2CJ4ZwdbcjA0hxE4hVyQ0PGtc9vZ9oagc7b1TwnyTRb9mKoyQC+9riPgD9V6npEs6fb7N/wAmS9eYl7rqFJyAOQByQwjyk3juNLPYKCChNNcA013OsgAC1MQ4ioHO1PZHM/ooOaQCsuGAAdvfu0UXbj0HgZTQFp5jmNynGxS7CwIkKYBCECAITAKUCCkJgEITATcEgEnBACZCQE1ZTYjrKLAGyTGVfbGojhaH1LR1dw0O7Z37h2RvXnupU6uy3y9vQ0VbcEXg+L4aSMvVknnLZ3kHWK4eo02uXdPH0/gvSRaIPsLt8V+/Vw+BWBSvh3ZLBIxUlA73Ih4gtW2vUvGGl98/yRcZHSYLRu3Bg/K8D6rNO6cX6fZj5EmbP0zSCx5aRuIeCqXqJvhjTY4EMUAc5rwQTdwFt9rEgBej6N1CEE6n3byimytyaGWH7QwTuLWO1F9DpuXoIayuTwXajpt1Md8uxKMcDuN/BaVJNZRgaa7g3TEMcYxJtPGXu8hzKo1F3hQcjRpqHdNRRSJtpHSE5nECx0BXmrbrbJZk/sj09elqqjiKBptqH3DtBuBaNG6AC/iVJX21yzF/wRlo6pxcZfku+E17aiMPb4EcivQ6e7xobkeb1NDpscWdW4gIiOdrqcn6FGOMjJ2POcbAkkqG0GxF+JuG87u9JrIZEn4y5uvDio4ZLIH/ADRAHNYSczrcN103qlGW1rLNlfTrJ0u7K2oVr8fhiaXZi4C17NI3+Kslc4rOCrTabx7FXF8sHC8dhqR2Ha3tY6G6KdQrOw9XorNNLbPH2JEhaTEFISAIQmAm5ACTggBIhAE3ZSEDZRYHWURmadNdV93TRX3ufI7waA0f1FVzZbWigYfhokZdw37hyCzzltZpjHKC1EQpwB1j2k7spIPibFLarOWsg3tJeimqerBZUy6i4Je5w+N1hto0+5qUF+C6Kyg1VjtXEWj7UczuDmxG/qxQhoNLZ/6/1f8AIS8oOIbTV0AaXTAhxt/hxciTfsdyK+m6SbaUP1f8kZycS5YPiRkgaXvu5zb30G/uFlRGuimbUY8r1OpHp0pxjYnw0ngi8OpzTT53vbl7V9easjYtx0tZTKyjai+7H1jZhLlOZuYEHhqNV19L8DPK6uDio57liyrSYjP+lWqjjZGZZMjRezW2Lnk2Fw3kFh1lVtmFBHS0F1VTbmzO6fHaMHtyT245Yxf4lYlotQ+8V+TqS6jRjhv8MF2O0d+zJNbhmjF/OxUZaLUZ+Ffkceo6fHMv0ZpHRnKHxPdG/OxxHIFpFxZzd4WzR1215U1g5vUbqbcSgySx6emEv7RK6Iu0bdosQ3flJOq1SeHnBzu6wO6BlE5to58t97sozHz1sq3PLI7Wh07AaYi4qR5linKXsCG78Bg4VLfPKQfiqtz9RpFC2nwPqqyJ0D2ysNr5Tq0i9792qqnJZTbO3oJuemnUl/rCY5SyugcA062tqOanO+Dj3I6PSWwuUmiO2VEkEnbBF3MI9bWUdPdDdhMv6tROSU0u3c1whdI84EspCCkIATcEAJOCQCbggZN2UiBwCTGDZRGZr0t7N1NS+KWBhlaGdXkYCXBxc52a34TcC/CyraeS2DSTIl+DPpMkcoAcGMvY3Fy0XseIvdZbo4kaq5ZiN8QwCOoILiQRxaRu5G4UYza7EnHItEIYvu87W5AAQTawtpv3qqcHLlk4vbwIVmCR1LmSBxtYbtzhe437lKuTgmkJrcRu2VKcsB4Oe4MH4i1uvzsrNNBpOWCu6SyokRFhcr3luaRnZBGpAB5KzdBLLSLFK3sptfcIMDe9z2kv7NrF1yCh3xgk0kRlXObxKT+7NU6D6n7iogO+KS48HBaYyUopmKaxJxNNyoyRMJ6T3fa8YMPuxRtbpzOp+YSsltjksrjulgrX/LYEgac1gLlxtY9yo/qHtyXeCk8DaowLLIGDMb3JOht3FC1PlbY/6flJF06GJTBiM1Of+pFfzYb/ACcVfGe+G4z2Q2S2i/TVWftcLDuZED/O7U+gCjLngnXwslarKFkcXWxgnd7JsLH3iQssXJy2tmmW1LOAYKyMRB3XvBA1HWOve3soanuxgE69o0qK+X7P1nWytJdZoL3a68PJWRj59pW8bM4Fo9rqmMewxwaBZxvry8SqP6Kty4k8+x04dVshDb4awvXsOptr6wt1ijAy3vr6eKX9JV23Mf8A3Sxc+H+rI520lUySGV9mtD2O7I3gG5B15XWijS0wnlcv5mPV9R1F0NrSSft/J6FZ2gCNxAPqtaOWwCExBS1MAjmoASc1IBJzUATvVqQg3VKIHdUkMHJbU/FLIGd9JWNU7mtjiIknB9phBa0X1DjxO/duWS+2D4L6m4vJSKXGsps8Fp+B81kUW+UzXGaY9kEUpD3MDiOJHz5qSlNLBLCYtT4owzRxk2DnNaTwa0kC55AKEW2/Nwgm9seDVMQ2VpamOFrmNLYSDGWnlv7Q334rrxwlhdjmttvL7me7a4fHTzZM1w4Zm5TYjXdouffiEuDfS3JcnbHUrKmoEdwA0XNzqQOAVFK8SfJddLZDg0nBtm4KR8skLcpmILvIW0XWzxg5T75JYtSAqW0uCYe2Y1VSWRSuYWB7nZfO3EqE8OO1llUZuWYoyrE5YpZXMLw9rCQ0sdZrr2s4c1g3Srzg6Mqk8bwuB0sBqWhzxGDcyPkdoQOd+PJCcrMKT4JKvam4LLNh2cwKkj+9p8kjnOLut0c7tACwcNwtwXQi1jCOXYnu83cT2u2OgxBpL22lDC2OT8OtxccR+qkxKTR54xWCakfJTSEjI6zmg6Ejl3ISi3n1J5aXyI3rP3R6lSx8yO4ntj8HfiNZFT3OQXc/jkY3Vx9bDzSwlyDkWrbTZ0Uz+ra1pBsY76DfxtyXNknXbnPDOjB+LX2IF7JC3K90eUb9Pa1+GilCdecpPJGVdj4eDSNndiIJoWvqGZgQcrOADhYE99lqoi4rL7syaiWXj2LxBAGNa0bmgAX10AsLlX5M4YtUhBC1ABHNQAk5qAE3NQBPhqYgcqQwk0rWNLnuDWjeXGwCiBjm2G05qalzGyHqr5Yw13ZsOLgN5Pf3Lm6qu55nLsvQnGS7FZMVisW7JYHfTh7bHyPIoha4S3DGzZC0ZSXC2h1K7UYVTSkkQ8Sa9RKhH33iDvJJ0WPWQUI8E4WN9y4UOPyMOTM7KQAcri068rcVzfFsjHysswiMxbCpYn5pM7mPP3crrkPHcefcrIzc61PHc2Vyi+EPtmI2slzOaHWHEkeYIWPUWyS8pe1uWDQMP2kygA3Njrc30WejqGopay8ornpIyRYcSxVkLWneXi7R3c16DW69aetSSy32OdTQ5yw/QxnpHxN1VOLnssFmi1rc/os2n1M7lumdzRUqEZYKe0FpWlvKLLaN6AlddEVgrpqceWXrowx51KZWntRkA25OF93LRV26iyvChz7mXqiqhWpz7/L1O2w2+mqexEDA1pNyxxu/TiRusr5XOWDBoYq2LngzbFpHZwSSbtBJOpvc63K0abDi/qGse2aS9hl1pO4Dfy5rTtSMviMsOE181I8uheY8ws7LbtDfY3HNYHY2sHU8FRecCrZ5ZgZC5zgDqSSSL+PBU24UsPuOGuqsxCPHyG1VKXaXUq+DRGpy5ZNbGYlUMqY2xyloc4XDnHJa+twdwRbd4UdwXUwazJZN1patsmgOo4fop6TXV6nKjw16HGtolX3Fy1bygIWpoAjmpgJOakAmWpgToamIMGKLAynb3HPtBcxp7DHFrRzI0Lj53WmqtbcsqnLnBnfUZTfkQfiq9RFOLXyYRfJYJIG3uSAvHqcvQ3CWRvAp5l6gMcUp7ODhucNfEf7LsdMs3RcPYrsXqIYdF97/AAn6J9S4ihVkrkAdqdVx8vBeXTBNpWxsEE7A6F41zC45ag7xuXR6TKO2VUuVn9ym7KkpLuPK7ZZob11GczDqY73LRv7B4juOvio6/pjxvq5+X8GvTa3Pls/JXaeQ53DvXCsjiJ10TeN1vWCKx9iFoPiSb/RXaq1WKteyMVcHFy+pnOKPzyuPfb0W+hbYJHa00MVkbIxaUyxxEsilkiokrQuLItOJJ9FTJKUjyfXJ7tSo+yG7WZmXPEuPxt9E5PE8HT6dXt06+eWRWJBodr+AfMrdpNzTx7nP6p/cj9P8jGmDT6hartyMEM70n7omXR6rlqR6lxFKCXKCBxuD3qVqzhnkprZb9H/kYgKzJ7KKykPMLkySsP7wHqqL47oNEbo+U1PZ+pP2mHXeSD5tP+y5fTVt1KwczU81s0ItXrDkhCxABHNTAScxACbmIyMmwE2RAldla48gT6C6ixnn2R1wSeJJ9V0VwsGV9yMrnZR4uaB4lwCyXS4ZZBD3GqkQhpLSQ51rjgvLaWt25SfZGxvAvR5XgOabgqqxSi8MkhWvivHfkR+i0dNsxqMe6YrF5RphMd5HHuH1/RaerS+FEKkPZ4wDmOluK5cJNrCLmNWYr9osQLBjnxg8xlY69uG9dPR6fwZtZ5aT/VopseUWLZnaJ9K+17sO9pOi7kHlcmdlyrcKirW9fTlrZN7huzfm7/3vVc7X9Njet0eJfozbpdY6/LLlfsVLEAYg4PBaRe4Oh0Xl/CnGzZJYZ1YyU3mJSG6i/PX1XXfDwd2KxFITe1STHgRyqeRJDmqflj8B9FGtZkeF10/F1c388C0bLRsbxyj4qMa522Paj0Xi10VRUn6ELjLG5zfeGD5lb9I5JYXucfqct1kWvYY0cTbjX3m8e8LRfOa9PQxU82Rz7r9ycdv8yuc65KKl6M9OroObh6obQaOcOTj+qsl8KPNa2O26X1E3N7R8Uk+D1VD3VRfyQIdlIPIg/FGMrBOa8rNOwWS00B/zGfHT6rjaR7dRE5V68jNULV6w5AUtTEJlqACOagBJzUAS4TEM8ckyUs7vwwyn/QUu4zBbdldEykfVx5poGc5Mx8GC/wA7Lla+zZVJ/L9+C+tE1ieECoDA4kBrg6wt2rcD3LzFGq8Ftpd1g1uORhPh76d2eLVvvN/v57x4LTC+Fy22d/cMYHwnbLA4jhvB3g3GhUdNB16qCf8AvDCXMRPBGdp/iFd1d/8AIiNS4EZGOrJDGy4iae278RHuj+/oqYtaaG+XxPsib5JJ2FxwbgRmcTodxyBug8AFDT62TnmXov8AOSa0/iJpASUel2m/Ij6r0VF0bI5izJZXKDxJEngWLyUzwQT5ceYWtPPDKsc5JfE534nGXCNkbTcMkJtu38S4t38N+5cvWqqff4l2Opo1KuSl6eqKri2y76e2VwlaW3zNBG7QgtPL6hc2a28s9LRrK7eOzIh1C7kfRQVsfc05j7hHUB04jmE1cit3Qdbkn2TGOKG9m/ic0epH0Wmnjn5M8Fpk7Lc+7/yPo49dSfJXpqMVveF7Ludfa5zfhrc/d9vsQ2OUt3uN7Wa0f36qWjtwuPdmPqTau59EhlQUWrTf32/MK/UX5ysehlolutj9V+5MVMWp8T81RRJOCUXz6pna1UWrG5rj0aGkH+I8flPw/wBlGXwr7nL1q82W88INI3VVpnoenPdpoicrbhSTwzbtzwaDhEtmxO5OjPo4LiR8uoX1OTcuGjZF644gUhAgjgmAQhACbgkBJhMCF21ky4fUHnGW/wAxDfqiHdfUT7GLW0C6LxgzIbQ/+6F/cj/qJ/Rec6tJ4wa6lwT/ANuaOBXnfCb9TTkIazN7qfhY9QyImna2OTKAM2ptxOi16WyUtRXl9mRmvKxPBW6v8forurv/AJfsKrsP4uxo2zRcnQDedSVzJebmXJaS+E0v2iRsTtQ8jXi22twtGiqjbJw7FsJ7E2JbR4P9iqcjSS0gFpPEcir7oz0tnkf3L65q6HmQ5o8F66JrwRdz+ry23kgkG/DcuzodZK2vM+/YwX6dQn5exGyT9S4wjfG5zT4gkFVSgtzNcJZihcXlfGLn7u7ye82FvgVTNl0EJ47RMDmlmme+ZnAEW1byB5LnaiCh5vcsTIaeEgEKqt5awQuTlW4oi/8AhuZ7Xk/dsJc4jW1hcDx3rfObhFxxy+xi0GmcJ5n2XI3xPHBH2IrRXF82TO63jfQq3S6B2ee3zfLOC63qk8Ypikvf1K/NkeDeUknUktdqeZXXhCUJcQ49jiy3ynulyJxta0aSC/A2cLcuCdilJ52cfYWJbsomqLEmyENlLST7zA4X/M0i3oubqNJKHmrzj2eP3O5T1TK23R+/8o6WiLZgW6tc3QjcbXVULt0Gpd8lPUalw61lYHcdICO0FROzD4NfTbp1UbWvVisFE3NYjgD8VXK2WM5Nz1c/QtlPQxsLXOkLY25bsAu5xvqAeA3KyFEG1L7nPcpSXPdmp4dXMnja+M3B9dOC7kJprKOVOLi8McFTIBCEwCEIAI4JDJBAitdI8lsPePxPjb/qB+inX8aIy+EyQt3LbLsUIYwk9bKRwLWjyA/Vee1MFdqFW3wa1xEdytdpr8Fol0zTxXr+SMbJPuKQMPF3yCpei0y7/uT3SHNjlfrcW+oVHh0R1FfhYzl+ufQll7XkJhrT27f3os/Utq1Ed3bgdXwi/Ztv1WrfpF6L8ByT/R2z/wBQZc3GSTeeOW408lZTZQ54gufpgTzgsHSdTawSfmafgR9Vk6rHtI16OXLQ42GpRLTEHTJK1wPeFLpfNb+oat4mPdoNjY5y6SLLHKbkktDmuJ3kjge9dCyrdymU1XuPEuUUtlG+jLmTWEt7kkhwI90g8R3LnWYg8TZ0I2KSzEsOw2HsqDLNIwOsQ1gIuBpdxAKnpYRubm1wuFky6mbj5UQu0QNHUzdUA3UZdPZB10WSytUzm4+6x9y+me6KyPdmYZK2KqJZGXPgczMWgB0hzBhOm8a69636LM4OTM2seMKJke2mBS0kjGTNyvLDpcHS9r+C6mkjtjgwJYSRB0tI+R4ZEx8j3bmsaXOPkFqeEuQOq6N8TyyVj43t3te0tcL7jY8Ecd0A4wOlL5TYXytJ+KzamSjHkkk32Lps7hH2mSKN1wC6xANtd4uRrbfuXBpW+x4OlCThSlL2J3bLBY6RzWMa1thfs3sQedyTdGrp2PcTot3IbbIYcypqWxv9mxJtv071Rp6lbYovsO+xwjlFprtjSyKcNIdncwRX3sGfUnyXWlpkoNL1MsdTmSbC0GNQ09QyjZua22e++Tke8/NCnGMlX6mmWhsnQ9R+ny9y6xSZhf1WyLycoEqWRBSgBNyGBIgIAp3Si+1LGPxTD4NcrKfjIz+FmaBuq0TZVEZYdHfOfxPd815ny26pRk+DY+EPZKYf2V0J6fTLu/zL/wDStOQpDSt8fUqhrRx9V+ck/MOo6UlrrAgf7hUwnp56qtU4zl5x9GOSai8ilHhzrO0Oqr6pVON0bcZjx2+QqZLGBb7G4Dd5ofWNPnCi/wAJf5J+GyW2Jpi2vicf8wesbgrNP1KF1qhGOMhKGI5Lh0g0+akzfge0+pspdSjmnPsWaV4sG/R0fupB+8PkqOkPMJfUs1vxIty65iMv2/desd3Mb8l53qT/AOf7HS0q8hcdh6Xq6KPm+7z/ABE2+Fl19DDbQjJqJZmyqdJUWWcHg9gv4tJXN6knG3Puv2NWkflJ7o2b+xA83vv32W/p/wDZ+5n1X9wyzpxmzYmB+CGMepJXYo+HJkfcm+gDDARVVJGuZsLDyDWhz7ebh6KFz7IaA6fqAXpZwNT1kbjz9lzb+h9U6H3Qn3M02XP7Q7/tu+bVj6tzR91/k06P+79mar0aUeepLzujbfzOg+ZXL0Ec25NWrliOCe6ScLBhM+uYFjbcALla9fDNefYo0s8SwVvo4H7YPyuWLQ/3vsXar4C2ba4+KaEkHtHssHfxd4ALq3WqEckenaN6m5L0XcojNl5HURqbu66/WAX1yb7/AJveWZaaThvfc70up1x1Pgf+Hb7/AMehdNisf+0wguPbb2ZB38HeBH1WmizdHP5OH1LR/wBNa0vhfK/gtRWk5oQpgEKQEiAgCsdIkEZonSSm3U9pgvYOc6zQ3/8AEKbg8olGCm8Mymjr45SQBY2NtfpZRs1Unwo5f1JvTqKzkc4dSWFrLyOocovzcF2F6Dqrkigbmme1g7/aP5WjUnwVdNV10sVxb/337A2l3KviO2nu00f8cov/ACsH1Pku5p+h+t8vsv8AL/gqlb7EJLi9TJq+eXwDiwejbBdujSVULFcUv9/JU5N9xpK5z/ac535nOd8yr8CJfZjOxzzG5zLAHskgb+IG9Z7qa7cKyKf1BNrsa5gj3dYHtabtGjgNCSCCLea4q0EKNVvhlJehpT3V8k3ieIOlhfE/TOLC/wA1DqeshVU4vuy3T1NyyhvsvU/ZX5CbtkOpt7JA36LD0fVNycccMv1laayXWGoa/wBkgr0eTmmW7aOzV0g72NHoP1Xntd5tRj6HS0/Ff5NQoYMkTGj3WtHoF6CCxFI50nl5Kb0oQ9iF37zm+ov9FzOpx4jI16R8tD/o5H7CPzvV/T/7P3K9V/cMT6T6kz4pUPaHFt2tByn3Ghp+IK6tOoqcMbl+TO65exr/AEQUHU4RBprJnld4vcfoAq5yy8oSWCO6c6fNhgdxjmjI/iu0/NSqklLkTRimzLgKg/8AbcPiFR1PnTvHujRpf7q+jN06LKa1PJJ+J9h4NH6lYtBDEWyerl5sE5tnDnoZu5ub+XVadUs0sppeJoomwsBjL53HKwNLQTx/EfALn6GD3bjXqPM1BcsaUjXYpWmVw+4h3A6XAuWt13EnU9y1QXj2Z/8AFHYukunaTYvjl/v6BNh9pZa2veJn2a2N4hjb2W2uzOXAaPFi3KeQK6j44R5ZPPLFMUjOF1omYD1Mt8wHI6ub4g6hc21OmzcuzPT6eS6hpXVP449v9/Q0rDaoSMBBuCAQeYO4rbFnm5xcW0+6HJCmQCFIZJBAjP8AaHFHT13UNFy1wjYDuzGwLj58eQWSxOcsI207YRyyK2wwLqpG9Y9uctvG5rcrTl0Lbc9d91TZCUZLD59C2uSsj2K7XAUsb3vcGgtJGoBJLdABxOq6aUZLLRzpJp4M1a25JOpJvf6K6McLAmLxx33b+7f3AKWBPgkMS2fnii6xxjta+Vri4gd5tY+SW5ZwBF077hSaAv8A0YGIyyMkiMpeGhrR4OzXCqsg9rkvQNyUkn6m24RA1kYa2MxgcDqfM8SsUvM8stXC4Fa3DI5iC9oJG4qi3TV2/GslkLZR7CYZDTN3Nb6XKVVFdSxBYHKyUu7Iyu2pZG0mNtz6C/BTnLZFv2Eo5ZRKqGpmqRM5gsXtebcLEfovNvW1Ss3yfOTpRqcYYRb27RyjeQvRxuUllHOdeCD2txaSqY2IAXvmHiNFg19yUOexo08MSyTOxFTJS0/VzNB7V25d+u/RUaDqNTl4S+xLU0NvcULGJc0j8o1c82He52nzWXa5Wv6stTxD7G0YfGyngjjuAGMa3luC9LFKMUjmPl5K/t1VxS0UrAcxADhxHZN/1VGq5qaJ1LEkzI3RDUtDQbG2gXEUn2k+DopLJddg9pzDTdUWg5HGxva99V19LZ5cGLUQ82SzvxkVTHxFhAexwJB3Ai11qbUlhlCW15KRttijYo20kNgGgZ7cuDPPeVlvkq4eHE9D0bRub/qJ/YCgx2jjozTtfKwvaQ97Wdq7vaO/lorqdRTXFIhrumazUWubx8ufQK/E6KzzFK+Fzur6t7YLmARMDGtj4AWB9TvVy1dXuYn0TV+y/KEIaunNPLDNXS1Aec0bpYTnjfrqHDhruUbb6bI4bLtLoNbprVOMe3z9B50dY7lPUPO65iPMe8z6jzVOmtXwfg0dZ0f/AL4/f+TT2m4BG4rcnk84FITESCQFIrcPMeLMfbR8jHD+Kwd8brOsq01xeaiS2ywB1Y6Est92XAgm2jsuvllTsrcmmRotUE8lD6d4ms+xtaAAGzbu4MAWuvuzOZG0bvBXkS6dGGzTa+qeJL9XFGXOymxzOcGsF/DOfJHiOGJLuKUFNbWXTpL2ejgpIjE3KGuLDqToW6X9FTvcpZZKKSWEYnTaXHIn5q5CNf6CWAvqiQLhsVjyu517Km54Q13NfWbJYDdIBpU4bFKbvbmPeSo4GA3CoQ0tDBY776pSimPLIl2y7Lm0kgB4XC5UukUyeTStXNcDyLAIQAMt+8k3K6FVMa4qK7IplY28hKnAqa3aaB33II81G3TwsjtkELJJ5RX8ddT00L3xvc6RrTkGa9jwK58+n0VeZdzTG6c3tMposVIqI3OucsjXEc7OBUoVqHmLJx4wa9NtRBJ7UJN+9dJSTMOxoaY1tLAKSdrIyC6NwGgOpCruktjJQg9xlmHVwMrGv9kkB3DQ71z3Slyza+xp0WyQA+5c23CxXSjBLsYnP3I2nxV9PVimYzrnPOU5TbKW7zf+9yvhU0tzKpSy8FlbhZkJL4Y7niQ1xPibJLD5wWK2yKwpNfcicdjgpIjLPTAMaQC5rGHebDgmq4v0Q/6u+Pab/ITZ+lpMQiMsEDCwOLe0xrTcb9EOqPqkTWu1HpY/ySDtkYf/AIzfID/yUfBh/wDFD/7hqv8A7GIO2Ygh+86jJk7WYZuzbjo5NUwTykOXUdTKLjKbaZNbO4xFOXsjkbIWWJsRpcn9Fdyu5hJlSEPUhgFouDYXG48r8kvmBxTEY/0++1Sflm+JYrKu7GZId60ETbOgmhy0k8pH+JMGg/uxsH/2e70VFz5Gi0dIlL1mHTfuZX/yvF/gSqovDGeaJBlleO8rUnlCZrfQMfvKof5cZ/1FVX9kNGwgLMSOSA4oA66TGAUABZLAZIjENno5jdzn37nWHok0NSILFdjBl+5d2uTzcFZtTp3bDamXVW7XllLxLY6qvpE3Q72uBWavR2Lu+C96iOBVuGztFnNOnit8avczuYzxGkmLCGtJ/vVQtplJcEo2JPkaYdgLy4fcPvz0/Vc+yjUPhGlXQ9yx4lmoo2/fOEjh7IO4cSuvTU8fJGGcywbEYJ1DPtExDXyNuA7QtYdRqdxO8qybbeCtInqraCmj9qVvgO0fglgZXcd2uppI3RlrntcLHSw+KeARVdk8XFFI7KD1bjq35HxQgaNGw/aSCbc/KeTuz81LBElrgjgQR4ggpCMnrqZ2EYn1rP8ADf2gPxMJ7TfEXt5AqzuhepqdNUNlY17DdrgC08wVAZKIA5MR1kgMR6dcVYaqKAgtdHFmzH2XdY46A92X4qyr3GZW6ZvMeqvbwRPRvQ4Gf8Hp8hvd0xfpbtmZ5I8hlCz2PzDLJtBRdfSTxgkF8bwCDYg2uPiFWSPJ2LNdHOQTc8yPn3q+MuBNF26F66ZuKRsa+zJA8SNA0cGsc4X8CAUpPKA9F2WcZ1khgWQACeAAskABTAAoAIQjABSxGACuhad4CeBCRpGfhHoEYDJwp2jcAjA8lb2g2MZWTiZ0srCA0ZW5LdndvFwpJ8EfmGl2LieO3LO483SXv5HRIeRq/YCHhLIPJpSwS3DeTo+HCc+cY/8AJPHyFuEDsA8bpmHxYR9UJBkI7YqcbnxnzcPonwLI6pcHr4P8N48OsuPQhPOQENq4KmoprTU+Z8ZzRviIcQfeBYLkgjlyCccCYr0XV8jo5YpGvaIyCzOx7CM98zQHAaXF/NEkI0hRGDZAjrIAxPp4pwZ2EgX6pn9b0l3JIx4tAvoFaB6m6MMP+z4RSM3F0XWO/NM4yH+q3koTfIi0KAHlLpMpeqr5GjcJJAPJ5t8FbAkS/Q5KG4vT34mQDxMbrJv1EelrKgDrJgBlSACyACkIwAFkAAWpgFyoAAtQAFkAdZMQXKmB2VIALJgAWoQBSEABZAAEIAAtQIKWIGcGoAkwgQYIGCgDAumjG45ax8bTfqWsiP5hdzv67eSaJIyqTjrwKngR66osUghhiZ1jQGxxtGvANACg1yIB201MP+q3TxUcMDzFthXCpkfNfMXyvdpyc4lWJYGRGGYlLBPHLEbPje1zOV2njzCngD1nsjtHFiVKyeLS+kjPejeB2mO9dOYIVElhgTSiAKACpgAUAFQB1kAAQgALJiC2QABCYAJAAmMGyBA5UgALUwC5EhAFqYBC1AAEIAIUAPzJZADWsxJsYu42QMq2J7cBtxG29uaeAwed9pqjrnmUG/WOc599+Z2uqcU0yRCgXNuamI0zBa50kLc+j2gNcL63aLA+e9VyfORoUq5+ybclHOQM+raMxmx1bfRWoQ2pZcjw4a24HiE8ZAvnR3tPJT4lF1OjZ3sZOz3XhxtcD8QvoVHbjgGelWvBVIB0AcmgAQACAOKACpgAgQBCBhUCAQMBAjkACCgAyYHFABSECCuCAEnIATKQDXEMRDBvTGUrG8Wz8U8AVCunuDYpjKBidIWF3Fp39ykgIYpgS2EYi8Ts7VsxAcPxDvScUwLe4F+5QXACsGzT5tDpdG7AD+Poiz9oSlt+AFx8UObQDjDejN9JM2XMZCwhzeFiNxsFF2MZeaLHpYtH3PillBgsVDtCx+/snvRgWCXjqWu3FACmYJgcgAEgOTABAgEAFTABIAEAAmByAOugAboQHXQIISgBNyAEykBD43g7pvZdbxSJIrE2x0n4gU8sCLqtlpBwJRkCErNmHm/ZPonvDBCybCkn2SEbwwO6DYZzTfKfRLePBbcN2WePdPmnvEWnDsCLdSlkCx0tNlCAHgjHFIQlUYdHINWgpOI0yJqtmGk3acqWGPInBs89p9s+RTzIOCWpKJ7N7yfGylyIfs0QAa6QHXTAC6AAKAAKBBUAcgAEwAKQAIQHXTAC6BBSUAEQAUpALXTAKRdIYUxDkhhkIadvJIAv2RvJA8hm0zeSMCFBEOSBhw1Ag4RkAwKABBQMG6ABugAboA5AHIABAHJgAkACYAEIA6yBAEIACyYAJAAQmACQgpQAUoAK5MYogQKiAJTYBUhgJPuAZDAFL1AMpACFEYKkAKQApgCEkByABCYHJAcUAcmACAAQgBQIKgYCEI5MAqEByAClDEAUAFKEMTehAz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4756" y="-1597617"/>
            <a:ext cx="3810000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3086" name="Picture 14" descr="http://www.consultoraprevenir.com.ar/imagenes/f_higiene_industri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725144"/>
            <a:ext cx="1743075" cy="1466850"/>
          </a:xfrm>
          <a:prstGeom prst="rect">
            <a:avLst/>
          </a:prstGeom>
          <a:noFill/>
        </p:spPr>
      </p:pic>
      <p:pic>
        <p:nvPicPr>
          <p:cNvPr id="3088" name="Picture 16" descr="https://encrypted-tbn2.gstatic.com/images?q=tbn:ANd9GcT7R3hWervsxUubg60K3O6hzbrcL0fGY96mYTczmgPol-2H42a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581128"/>
            <a:ext cx="1800200" cy="1687688"/>
          </a:xfrm>
          <a:prstGeom prst="rect">
            <a:avLst/>
          </a:prstGeom>
          <a:noFill/>
        </p:spPr>
      </p:pic>
      <p:pic>
        <p:nvPicPr>
          <p:cNvPr id="3090" name="Picture 18" descr="https://encrypted-tbn2.gstatic.com/images?q=tbn:ANd9GcTAZ0dzQPNk0kgZzAgbSZbn619uBPI8uGZUmIpn-sCvK9Ibipcw-w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4653136"/>
            <a:ext cx="2331368" cy="163798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reglas dan seguridad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600" dirty="0" smtClean="0"/>
              <a:t>“Ejecutad</a:t>
            </a:r>
            <a:r>
              <a:rPr lang="es-ES" sz="3600" dirty="0"/>
              <a:t>, pues, </a:t>
            </a:r>
            <a:r>
              <a:rPr lang="es-ES" sz="3600" b="1" i="1" dirty="0"/>
              <a:t>mis estatutos </a:t>
            </a:r>
            <a:r>
              <a:rPr lang="es-ES" sz="3600" dirty="0"/>
              <a:t>y guardad mis ordenanzas, y ponedlos por obra, y </a:t>
            </a:r>
            <a:r>
              <a:rPr lang="es-ES" sz="3600" b="1" i="1" dirty="0"/>
              <a:t>habitaréis en la tierra seguros</a:t>
            </a:r>
            <a:r>
              <a:rPr lang="es-ES" sz="3600" dirty="0" smtClean="0"/>
              <a:t>;”</a:t>
            </a:r>
          </a:p>
          <a:p>
            <a:pPr lvl="1"/>
            <a:r>
              <a:rPr lang="es-ES" dirty="0" smtClean="0"/>
              <a:t>Levítico 25:18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71362"/>
      </p:ext>
    </p:extLst>
  </p:cSld>
  <p:clrMapOvr>
    <a:masterClrMapping/>
  </p:clrMapOvr>
  <p:transition spd="slow">
    <p:diamond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Cubriendo las necesidades Sociales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2800" dirty="0" smtClean="0"/>
              <a:t>Oportunidad para </a:t>
            </a:r>
            <a:r>
              <a:rPr lang="es-ES_tradnl" sz="2800" b="1" i="1" dirty="0" smtClean="0"/>
              <a:t>trabajar en grupos </a:t>
            </a:r>
            <a:r>
              <a:rPr lang="es-ES_tradnl" sz="2800" dirty="0" smtClean="0"/>
              <a:t>y con otros departamentos.</a:t>
            </a:r>
          </a:p>
          <a:p>
            <a:r>
              <a:rPr lang="es-ES_tradnl" sz="2800" dirty="0" smtClean="0"/>
              <a:t>Boletines informativos y </a:t>
            </a:r>
            <a:r>
              <a:rPr lang="es-ES_tradnl" sz="2800" b="1" i="1" dirty="0" smtClean="0"/>
              <a:t>convivencias.</a:t>
            </a:r>
          </a:p>
          <a:p>
            <a:r>
              <a:rPr lang="es-ES_tradnl" sz="2800" dirty="0" smtClean="0"/>
              <a:t>Permitiendo compartir </a:t>
            </a:r>
            <a:r>
              <a:rPr lang="es-ES_tradnl" sz="2800" b="1" i="1" dirty="0" smtClean="0"/>
              <a:t>tiempo con la familia </a:t>
            </a:r>
            <a:r>
              <a:rPr lang="es-ES_tradnl" sz="2800" dirty="0" smtClean="0"/>
              <a:t>y amistades.</a:t>
            </a:r>
          </a:p>
          <a:p>
            <a:endParaRPr lang="es-ES_tradnl" dirty="0"/>
          </a:p>
        </p:txBody>
      </p:sp>
      <p:sp>
        <p:nvSpPr>
          <p:cNvPr id="2050" name="AutoShape 2" descr="data:image/jpeg;base64,/9j/4AAQSkZJRgABAQAAAQABAAD/2wCEAAkGBxQTEhUUEhQWFRQWFxgYGBgUFxUUFBcVFhQWFhgUFBQYHCggGBwlHBUVITEhJSkrLi4uFx8zODMsNygtLisBCgoKDg0OGxAQGywkICQsLCwsLCwsLCwsLCwsLCwsLCwsLCwsLCwsLCwsLCwsLCwsLCwsLCwsLCwsLCwsLCwsLP/AABEIALIA5AMBEQACEQEDEQH/xAAcAAABBQEBAQAAAAAAAAAAAAAFAAIDBAYHAQj/xABDEAABAwIDBAYIBAMIAQUAAAABAAIDBBEFEiEGMUFREyJhcYGRBxQWMkJSobEjssHRFXJzJDRigpKi4fAzF0NTwvH/xAAaAQACAwEBAAAAAAAAAAAAAAABAgADBAUG/8QAMxEAAgIBAwIEBQMEAgMBAAAAAAECEQMEEiETMQUUQVEVIjJhkVKBoXGxwdEjQjPh8Ab/2gAMAwEAAhEDEQA/AOubQ47HSMD5b2LsotrqQT+iSc1FWy7Bglmltj/IOrNq2xNa57HAO3br7r6i6qWqgzTj8OyZG1Fort23iO5rvoj14l3wfP7r8i9t4/ld5BHrxD8G1HuvyL22j+V3kFOvEnwbUfb8jm7Zxn4XeSnWiK/CM69vyTN2rafhcj1YiPwzMvYk9pW/KVOtET4fl+wjtK35Sp1og8hl+ww7Ut+UqdWI3w7L9hjtrmD4XKdWIV4Zm+xG7bSMfC7yU60Rvheb7ET9vIh8L/Ifuh14hXhOf7fkjPpBh+V/kP3Q8xEPwjP9vyMPpGg+V/kP3U8xEnwjP9vyN/8AUiD5JPIfup5iJPhGf7fk8PpKg+STyH7qeYiT4Rn+35PWekmA/BJ5D91PMQJ8Iz/b8jn+kaAfC/yH7oLUQA/Cc69vySUPpAhldla19+0Afqi9RBFU9BlirdBKfaZrBctKTzeMpWmmyEbXx8ip5vGHyuQcNrI0fNQB5aY8bUM5I+ZgDy8xe07OSPmIg6Ej32lbyKHmIk6Ejx207RwKPmIk6EixRbQNkNrEd6fHlU+ws8bh3DTXXVhWZ3a/DGVDGskFwHZvEAj9Vj1snGCa9zVpJVNv7GR2gwhpYHSynKwWBcbAD99AudjlK+DoRy7OUYb+ORRSEBrpIx8QdYk9gPBb4Ym1bFl4hP0GzbSsIIZG4HgXOH6BWdNUMvFMiZJS4y472nv3j6JOi/Q0R8WT7osMxh28C47FW049zZDVrIrRdp8cdyQ6lAc7L38f03JeohdtkMu01vhKZTQHGiq/akfKU25A3JDTtK0jdqg5jKYPn2l/wlFckedR9AlhjjOLgLLmzqDoi1QWbgOmqzecJ5pg6bByE61Nh82Qy4XYXWiM7EetFs7hPrM3R7gBcq2acY2J8RSfYl2jwM0sgANwVVGTfDNuHULNDcgXKE6LGXdlm/jKT7GDU/Sbqek6Qho4qirOY5bVYSi2RjtqTdXx0tmZ6qQz2NZm942R8s7oHmpE42Mi5lXR0tCvUyZE/Ytl+q4/X91d0EJ15IeNkgB7xQ8ug+YkU67ZnLGSHG41VeTFSGhnbfIGpHEPh7c3/wBVNJ6h1PodJpz1QtplMx6QMZFLCJCMxzZWi9rkg7zwGizanH1IpfcuwS2ybOHYzjctQ7NK6/IfC3uCmPFGC4HlNsGOKsSEsYmoFk1LVOZuRBYZoawXB5+8Of8AyllBSVMtxZpY5bkH6ihsGvYc0bhoeIPFrhwcFhyY3A7unzLMrXcrZCqTVtZXlhRTFcWVJIVNwOm/YrOapZNjK8zU8WUTR0LY+IdGFydS7mUs1WXRZxCnUQhOmEF1sF9Aung5RRNi2YgME5fwLSFry8w4Kox3yop7Z4h0sw7AssO7Z3tLh6WKvcBSNVpcX9l2fjKT7GLVfSdIwqO8nkkxK5I42V/KaLKV06MNEb5rFJKe1gHR1NyostgJs6fqoh50qHXRAZjdWGwSH/Cfss+XPaoeHcw9O3Wm/wA32Ym0veX7F+o9DpFN7oW0ynPPTf8A3SL+sPyPQY0TihehQwg9SiWFsNwGWYXsGMAuXP0Fuf8A3RBsZRbDGIbIMigke57s7ACCbBp906DiOta90FJthcUkZaB9imENLg2MhjXBx6jt4v5HvQnFSjTLcOaWKanEN074HgfjsaeTuC508E0+FZ3o+K42uVRZbhLX+7NGe5zf3SPHJehYvFMfsMdsu87nBU8+o/xLH7FOs2bexpcT9ELoeGuhN1RlKg6rTDsUZ/qOhbJv/CC5Wo+tmWRomyqgUZI9MiCoCOlFxvXV05kz3QWr6JtiRpotk4mfFNpnLK516hw5FZqpnqoS3QRM9igwQ2Zj/FQk+DFq/pOi4Ow9Ibcgjpk3M4ef6Q+GrqpGKwZisDxZzT3hU5cfqK2yjFJKy5Iuq3GuQck7auR3wqqVsJ6HyBhJ3oU0icgPEalxgJcNePJVbbZZjXJRkgyupv8AP9mLVpO8i3O+xv6b3QtpnOdenI/2SL+sPyPQYUcSUGNbsrhUHQPqJtzDpcgDTgL73apJN3SLI0lZexTbfKDHTNGnx2sL87cd57FFD3A5+xkMQxOWU3lkLuQ4DuaE/YS7Kokvpu79/kgEma3xSsKHIUGxweVKDZv9lqxtJATKTnkIJB+EC9h9Vj1EZTqi6FLueYptc2RpY0FZXgmuWb9LFOVmIqXarRBcGvNK2bvZaT8ILl6lfOUM0DJFmFPS9FELFE4CVtyB3kBdfAqSMeZ8GhqpGlps4HTgQtk+xlh3ORTC9S/+ZZn3PU4X/wAaCroUKHsJbNQfilLPsZNY/lN7hZtIRzH2T6V1OjhZ+YhpdUxjJGX3oNWQrYhHaNx5BLNfKCgdhc2cKjHG+5CxidxGbJ54+CFLEaAGDqjtUeP5eB4umDseiyupB2yfaNDTxpByO2aym90LQIc79OEmWliNgbTDQ6j3H7wlkrVDRdM4tXloe7LbKdQBwDtcvhe3ghF8cjS7h/ZbBOnuZA4sZ7rAbZnO368BoLqrLka4iatPgUlul2Jq/ZzPmMbejIv1M2dp5WO8HsKrjma4kW5NNF8xA8NLY5Mtn3sb6HvKvvizKo06NrBsrDlGcFzrb92vYFneRs2LFFIbh2zdOye0xBjI46FtuN08G2VZopK0iptVgdO6dvqTw2HI25HXBcSb2JPLgrXJIzxhu78FZ9FDTgEPu/iXWLv9I3JW7RZjSjK32KGJV8T9LnvG5LBNIbUPHN3EUWHuIuwh3YN5HZzVc1Zq0uSMeGCqhxvqlijTk4ZuNln/AIS5WpXzihuSpaxpc42AVEYOTpCtpK2ZDE9q3vOWPqN/3Hx4Lq4dHGHL5Zknmb7AqOqdvza677G3fda1FFW4LbN4u4SjN1m9m4d++ybZYkph3EK6KaqJDQw2AzNcMh03qqeL1Nmk1sscdr5RdkgN1TR2o5YtXYU2ejs/VLkXBj1c048GtpXjpm9xTYFUzjZPpCglPSZeGW/jddFNtmViqq2OMXkkYz+Zwb9ynBQJqtrqJo607COzrfZC0NsYA2d2lo2Ejpg0E6ZgQAOGqqgnfI81fKNXJURyMvG9rwRva4OHmE8iqhk77RW4qb9qsKVgXaZwMlLbnJ9o0MbtBkjUU3uhWCnN/TsL0cX9YfkegwxOKRR3NkrdIsirZ07Z5oY0N4ubp3neue5fMdeMfkoK4fRmN7mOaLODXNIGg3hzfOyjd8ijJ9nY3VAlO8cOBI3Ep1kajRXtV2E5KfRV2WWD6/BZQx8sbxlfZrgdXNabg2PAk281oj9Noz3c1FmT2/wsMdFKwtbEGjKwXvmFr+AKeEuKKJx+a36GMlkJdcnXj4p/QrfclaOHJJbHDWB1BB13DW+7yU7kDu0mAtkjE8ZGa3WtuPI281X6mjHmfZkezkmVmU71zdTBuVmpSVAvazFS5/RtOjd/a5atHhUY7n6mXPk5pGeaw7+C30jLyTNpXSahp77fYobkhlCUghHQdCRzJGbi219x5hKp2xpYqRcpCXgBt3EOGvHM462/5TNlaVM120lQ+IRP0s5ljbdmZYHXxCzy4NeCTfFgClxid5JjIFlNyXceUJS7MJYLtTNncTqWC/hxTbV6Aljht5KuMekarefwrxtt7wHWPjwCui/uYpQXsZOfFJZCXSOcSeJJTgPI63t+igC82ZrualBsfR4zJTvzRPPaL2v+6DQTqWzWMGeHpA7M3iPiaeTgs05NcDxjFsFQ1zpK0Am4aNByuf8AhW6f1JqYKKVHUqb3QtJkMF6ZaR0tNGG7xKD/ALHD9VXkkorktww3OkcxwTBSJAXA243Cy5Mto3YsNO2bKSizCw0I3EaLMjWpUX8P6W46Rwdbdpr4p6FlQRKlldCzgbyoEo12MsjBY51g+w52tqrIXQrim0zGbe1jJIYsriS1zgNCLtIufIgf6lbjsozKuTHUlI5+o3p5SSKoY3Lk2uzmyObWTlzVEsl9jQsW1ch1+zTQ224DTvVe9rsOoJmiwvBCyjcRYjKbDf5K9JyjuMc2ozo5i2S0261+Gunmky/QaorkoVOGmWsc0Hfqe6yGLJWFC9PdlZssN2ThFi8Zvsl6ki/pxXoaunwuLLYNAA5BRMrboqVuBQlpAaBohbQy5MTgtIBUCN2nWIHLiP0WqPKMeXg123sANE1w+CRoHc9pB+oHkps3CYsjgzmb6Goj1YDZyFQ7M1JZXzE0uBYC+EdJIT+LoWkb+KrzTpUg4YNv5ibaCkysu0Atsb2Gqoxy5NE48GMqcRIGUAW7lsjEwTlXBRjrHcb2Vm0p3BWJwcL637k6jQG7B9bSkm7bHx1SuS9Q7G+xsPRJiIZUOiebdI21idD2d6ryIZM1nRx+ttcy17lrrWvpbQgbt5Q077jai6VnS6b3QtJlM5t1DmjaP8X6FZtU6gv6mvR/W/6GRipLeCwHSJ5W2GiZAK8FaNblMRj3YiFKEKNRVOcdPBMkRkuF0T2AveY3XPWvmzDsAT89inJJdjJbf1GfoyNwLx52/ZXQVcGeapWQ7MgWvppwVGbua8FUbvDq2w3KpKi6SssT1ZITULRpsAqb0jmngDfu1WnG/ko52oj/AMlnHsRawyxlhN3ZgQex1h9EjjuVGndtCkdE6KoDiNJGWBPNhF/o5UqNQ2+xbjdyv3NdRtBG9LyWyLMmJwwtvI8NHadfJPGLZTPgijxVknutdbm4Zb9wOqkoEiwTjuzXSva5uZrhvLfMH/vNWYpNOmVZqcbRPi8DpaWRt3nKw5QeJBu1w56hBZPnH6Kjja9QHgmLOzMikiIf2tI053KsyQS+axMeodbUg5tXO1rYXPIYAXb+5qzNbuxbhlTbZXpGtlbo4Edn6hLtruX7rMLtPhhjcczDl4EDTzWvFIxZoepnI8oPFaEY2G45wWbju36p7ACal4J3kJWFE1BVvaQRYng73XN7Qf3VTSRam2bPYWYunu43dZt3c7lybH3YubsjudN7oVpQBtqfdb3/AKLLq/oX9TXo/rf9DLSBYUjo2VZdydAMltBWZD+ysjGxJSomwnFmPGu8KOLQVJNWHqKmMzgGEXHPtTISUtvLFUh98jjcMJbccbFOuBKT+Yx+1lA4gW1F79xQVRlu9x5R6kNvsT4MGRMa4tuCNbb7qqVykPFKMS47aBgNow11+Afc/ZWdLgr63NBGoq5OjDmN1PMHTyQS5LJS44C+xVRKRUEg6Qu1c5upsbZY28PFXRpGLPbSs58+jqMzXyDQG+5DHki3SDlUqCeL1ssj44yOrru0NyCN6EoJXQ2ObtJkVFh04PSMkyW+EZ3eZcbJN0WjQoyUjYTYO2eFhd75aNQSNVWpDyQ/B9mmMJdlbm33BJN+87k0ptldRj2Nrs+LteOWg8QrtPymY9SqkjC7bY1NQwMkDGl7pMlnatAAzHMAeI08VXjw3L5i3Lm+WoBHCMaoa18D3Ho5stw12gObQgO46gq6WG+PQyxyuPPqQ+kuiZ0bCwAuac1t4/7dZpxUJUjbp3KabYLwB0rgHOa2xG8b0kqXY0q/UMVtGJIy0i+iEXTBLk5tV7ITdIQ0DLfmtazJLkySwWzW4PhrYLRXFy0kgsBDzbdmP2WXJNydmvHjjGNUYXavCzBK4sH4bjdoOtgeF1rxS3RVmHNDZJ0ARNodNVdRRuNv6Nc3TEn3eqAeBOt7fRSPcmTsjvtN7oTlRjfSljJpYY5A0PvIGkE20LXHQ89FVlx71RbhydOVmModsaeXQu6N3J+g/wBW5ZHgnE3x1EJBYztI0IIPIgpKLUzNbQsyM6SQANOjb73Hk0cVZCLfYSeSK7k1Ps7TyQskge8OI1cDcE8btO7uVn2ZRGTvg9oI5YHXMgPKwt4nVB0i5QtchykZca6kpLIyY4a2TqncknOkROmZ2toTSydEXBzT1mlw4HgQkjLdyXxaaL8fQsZnLRmG62n0Vqk2K8aQWa28XVy3APHTnv5IeoGqJdjq/pelcBYZMhvzJ3KSltTK80U6RZxujb0R0WfDJ7hZdjC7Ru6KSEg2H/4tsHdlTXKDBxdhg03nSyoSo6KV8l/CsVe9gY2KxGhL9G+Y3pklQs6XI/FKnobGN+Z24t1IcTytuKNWVqV9wngOPNic7pDZpAPamxZNpRqMLn2AePFtS1xkF2vJdY8L7rcjuWeeR7rRdDEtu1nK61vRyuY06NdYdy6OOW6KbOfliozaR1GaeNsDWmRrnhrQ4kjM42AuRxXPm3J2dLFj2KkFqD3Ba1rC3chQ0mEG6oldlWWMNu4KMK5Boew6tIzkm9jfx7EFbLOxk9vndVoF/DcteExZzD4fbO2+ouNOxaDGjuMWHxQxUQhFmu6R3MkkR6ntQx9uQTfJv6b3QrBDnnpujLqWID/5h+R6gUcUNGSbKBodDTyMPVcWnxF0asFtdgtiIlkhbmJdl3X4cwEziq4ApO+RuzGNOp35XH8J5645f4hytxWaUTTjlya+RnX01SS7GuIepCA1UNEkxlTiPR9bkm6drkRXKSivU5xXYk+WofJIdHbhyHADlZBJKKo6GfG8M9vpQVoobtEjXu00cNCPtoivYpd2GqSghPVY95c8C4zNDQOJs1MlQsr9UT4nVerxsbC4B0UlngbnF7bkHu3eKrlwjr+FaeOVSc1xJcfamB6naCbMbPJbwDtRbkVVdO0dZ6DA47ZRVjKnFo5gBPHctOhabWTxy7eTHl8JwS47BCDDonRl0Jc9lrua62ZoB3tPMX8k0nu+ZHJzaR6bhvgfgkj2Xa0xP5OmLz1eeUEAoxaM88cn2ZoaKiJdnkkMjhuAAZG2/wArB37zdFy9ijZt7gbHRZ4YN5+jRvVKLbslkd1beCqmWROW47J+PJ/Munh+hHJzv/kYX2WlzBwe5gs4WMhsAC12l/8AIqs8fY06PI23F8+xq8IxgMl6LpBI07i0Gw7LlZ64N04STqSpmwjqdEpTQ2SUFAIPcGgWaAOdkyIzI7QQvkFy24B6oG8q7HJJmfJG0UNmdlJKmbQBobYm7gNL20HFaHkVGXptdzquKU3RvpWD3W5wPAMSYLt2Lla4o2lN7oWkpMB6Zz/ZY/6o/I5BjROQQ79FEMGqamzC7lakK2FKeJhjdYD3gj6igjEMDLXh8XeAdx7D9lXOCkqLMWV45KS9DRQ0tmMOoBbYfzAdZvh9llyLauTbiydRse6sLWnilS4HcW3SM3UV7wxzAbtcdTvPcDySObZ6DS+FRwVOfMv4QJmhURbrNL1Y0T4RiL4H3Go3Fp3EJmjz7jKD2zRrqfaIEXbEBbXhv8FWRxM02rDnOLnXc5xcb77lGaPUeFyxwxRhav8A2Nl5qqjozfNldz77kKM8p7nwQT4nJE12RxbcEG3EHQq7DHk4/iuasLTNBsZirAxrZTw6pPLkShPibMOPTyeCE482uTV1W1lPEMoc0uO4A6lRRbVmSSW6r5M9T12Zxe43c7jyHIJGWbKLFXXtawkncLpNu50F/KrOYTSlzi47ySfMrppUqOLJ27L+EuGSYHXqscP8krf0J80sy3TtrIq91/c6PR4e2SIOYADYHQW3bguc2drLJ7mmEo5MrdSpZS0eslJQAXaeEFEWRFV0gAudEbAlfBj6bHOhqx0Z98hjja9h8Nv8xBWzDC4/MV61xxRWNfV3f2+3+zV02KPmniEmj2Ah7bEdY26wHIgK+MFFto5jk2uTp1N7oTCnPvTX/dYv6w/I9BjROU4Q3M7uTRCwnWVGUgDx7k7YqCNCLwm3MHy4KEYRb1mi2+1x38R4qECGDFsj2sd7pPloRcciq5xT7jRk07Rn9poXwzPgJNmnQ/M07isDi4uj3fhkMOTBHJBcvv8AZmfluOCKNmTcuKPIXZh27iiDHJZY3+SCoPAAG29EwavFGfCVhaCob6s4jR1w0jjruPdvS+pzPLPqKPowM6nB370x1Xpo+qPYorbiUkh8WNrhNk5sAqu7NfEI2wTXm4WnGqZ5/XvfBo9wqW7Lcilzx+aw+EZt2Hb6xZFicJJbYX017OsVbjmq5OXrNHmeZtR4bL2HTua3rO8DvVc1Fvg3abTz6VzdP2ZPiVSXREDW/wBQlgkpDZsE/LylXPp/kCxUTj2LRLKkc3B4Xlycy4RfpaQM3E9vaqJ5HI7Wm8OxYXfdmmw/aMxRFgFzawVG3kmfSylK4j6XH2/Gf0Q2P0MeTFKCuQagqLi7TokK6DOHyneihJIzW3G0VvwYj1viI4dnetGDFu5fYryZuhHj6n2+33/0YIEgg8efbzW85TbfLOk7O4961Oy7QHsbZxHxXOnlY+aAtcHYqb3QiA5/6anAU0V+MwH+x6gUcqwtwZI6+miaPcLIpqj8TXj9kG+SIM4dVhoI4HXuKZMjLsNbl0vxuEQEtDjHQ1LXDcSCPHQhB9grue7Y4tHPNdhBLSW94vp5fqs2aFqz0X/5/U7JyxP15X9QCXBZ6PWb0+5UfGQTl47/APhFIxyjKMm4ep56qO2/NNQnl4/uMETmnmlqhOnKDvuWWi6JqXJ7lStDpUQzdqWinM9quXYGVKtjwcTO1Kq5K9EcshHApsnzQsx6L/h1Lj6SCuW6zo9A47kNDbJivbQg1/Ei3Cw4IuvQEY5+VNqvSvYfZKXVQkoTwqAZBVMu0jmE8HTsyavH1MUoe6LWy+NlhEch0OjSezgU2fF/2ief02Z1tn+xqMQx/oYjl952jf3VOHG5s05ZLHHe/wBvuzAzyEkkkknUntXSSSRxpzcnbHMP2UAjX+jU/jm/Jv3KiBI7/Te6ERTm3p5/ucX9cfkeoRHHoJ8zCPiAt3jgiMNM5c1t94+yVhLfrO7uTWQTq8qWQhqaxxA7ELIQQSm+9JPlGrRT2ZosOU0gcFmPc4pqcbJcoRLaPMqItCyIBSscY7IFmyuwxzud/DRAzZt9raPdOcoDWMaR8dsz/rom30ct+FZMsryTb/8AvuBKs9a2/iT2lS2+WU5McMb6UOyK74iXC2++lt900X6GbPj+ZSXdBusopIXZJW5XWv4HiFQdjBmjkjuRA4IlzRGXkWAF+fYpSKZZJxcYxjfv9h6UvPEBSN8rRvITKLfYoyajFj+qSQx0gTU0U9eGSO6L4B1TCXFmXS4J7rk6/Rao8Lk87mj1ckVDi+f57lmqqS86kkAWF/v4qQgooq1OfqS47Lt/v9ys4p2Zj1zuCATa+jMHpyTxy/cooEjv9N7oRFOc+nQf2SL+sPyPUCjhsTsp7vsoEe19lCEhegEQcoQcTcFQJHCdR3j7oPsWYGlli37r+4VppLOtbTsWQ9nhybZ1XARDxyROimTiyA9HoCgaGjdqfBElvtRCXt5oCb4kcrhwUKpyHV2BPayOU+6+48RqmlwjiZ5JTstwYX0UMVQD1zIRY7soH7pEzmanUSm9q4RexurFSwEgB7RofuEnYu0Wo6UuezMzdMd7dZ4QgQSASCVlz+908XRiz4nNvnuevJPG38oDfNN1GY14djXMm2VphZpt2qRdtWHNCOPFKMeOGQ00vUPMaX/w77LTXJw+o1h4/p+3cYHpzMJumpQCMugQ3fo4feoI5Bv3KKBI77Te6ERTm/p3P9ki/rt/I9QKOJU8Od5F7aXVeSexWbNHpHqZuCdcWWP4afmHkqvMr2Ol8Cn+tfhnrqO3xBTzC9gfA5/rX4YhSH5h5KeYXsD4JP8AWvwL1Y8/op5hexPgs/1r8DfVu36I+YXsK/Bpr/uvwTZnXuCL9qp3I6yjkVOMlfqWosStoQPDRDcb8erlHiSX7E4xVvynzClot84vYRxcfKfojuF84vYjGLDi0/RTcTzqXoRnEmfKfojuK3qofpIpMQHAEeIUspnqE+yD+LbZQywRxNieMljclupt1txUk7Rz5Qbbb9Sviu1UckEUTI3t6O5JJbqSB/ygjDLRybu0BTjB7fom4B5OfuiL+JC2oN+en1QdehvwTyY1tk7Qw4iOR+iFFzzob/ERyPmFKB119zz+JD5T9FNoPMr2GnEhyP0R2iPUWRurQeBTLgoyPdFr3IWVFu4qzqHPjpJJONqmeMl14o9RFfkpe6HuqQeanUQfJS9x0T8xA7U8ZWUZsLxVb7m39Gbr1T+5v3cnM7PoOm90KAOcenUf2SL+sPyPUCjjGGDrnu/ULPqPpO14H/53/T/KCRWI9Qzo/o8ooIqT1ipjY/p6mOFmdodYF3RggEaddzr9gC2YYpRtnmPFs0p5tkX9K/8Af+gDieyRfjEtHG5sQfeVhIJaGOGawaLccwHclliudF+HXuGlU3y1wW5PRfNkc4VdOTG/LJqQ2No1LnuvoQ0h1jbf4qdD7i/Gefof2JMJ2UdQ4rQte9k0c/SFjmjQ5Y9QQSfmab9qaOPbJFWbXeY0801TVf3LG1mwbqiprJaeohdIwhxp2/8AkaOjFg6x6pdlJAsjPFbbRVpfEHihGEo8e4Kx3D5nYPh+VsJEkrWsEbCJnOkDw1peTbv5m262ocXsRZizRWqyS57Dan0ZTNY8NqIn1EbOkfA0Ovbk153nw5c0Oj9x14qm+Y8e4zCfRs+aGnnNVDGyoAIzghwc73Y23d13HXyUWG1dkyeJ7ZOKjdBDZL0dRmunpq57X9C1jmsY4sMrXk/iCxzZRaxA3Fw1TRxK+SnUeITljThxfcC0+wZlqKhsVTD6tBYvnF3RtzXPRNsTmc0Cx1005hDpclnxBxgrXLK2K7JvoqqjD3smhnkjLHtBDXDpGZmuad2jh5oPHtaHhq1lxy4ppFvbqGvY6qBgjZSCR4a5sNK0iPOQyz2tz7rdqaSfJm07w3Gnz+/cE1Ox7mdJI6ZvqrYWzNqMpySB9wyNrb3zlwc3LfSxS7C9ay0lXN1RWrdn44GD1mpbFO6MSCFsT5CA4XY2R4NmuItpra+qmyu4VqZSfyR497J6XY/MY4X1DWVczA+OAscQczS5jXze6xzgNB3X3o7CuWr9UuF6/wDorw7NximhqaiqbAyYyNa3o3ySZo35XDI3gNCTpa4Gqmzi2GWpe5xiroc/YyRs8rHyxthiibO6o1MZgf7j2tHWJduDd9wVNnIvmltTS57UPwvDo8tX6tNHO1tI97nTU7mubZ7QRGC7qv3HNqNUUkVzySbjuVc+5FBskwdCyoq44J52tdHG5j3gNf8A+MzSN0jzdxtvNlNgfMPnarSG0+yOWKaWqmbTiCo9XkaWOe/NlJ6gaetqPLW9lNgXqeair4IcS2dZBNG2SpaIJohLHOI3uDmG4A6IdYOuCLKONBjnclwuTQbL7PCDEcNkbIJoKiR+UmN0bs0ej2PjdutmbruN00Y00U5M+/HJMwMh6zu8/dVs2RZPRbyeQVmL1MWv/wCv7/4Nx6Lf/O488v3KuOez6FpvdCgDnPp0/ukX9YfkeoFHGcN989yz6j6TteCf+d/0/wAovvWM9Qzc4ht+2mpKWDD8r3Mb+KZonWDgARlva5Li7Xs7Vr6qUUkeZfh+TJllPL6vii9W7bUL8RpawOeMkUkcw6N9wSGlltOtqXi/YE3UjaZQtDnWOUK9VXIMi2upRBirC52aqkkdF1Hah0YaL/LqOKHUjyO9Fl3Qddu5YqNtaQy4S4OfakY8TdR2hMDGCwt1tWncj1I2hFosqjNV37fktN23w2CWrraczPqqgBoY9hDAWCzXA2sAbNJuSdNyPUiuRFos8qhJcICVG2ULMOw6KK7p6WWKR7C0hpDA+4zkW+IDxS9RUi6OiydSV9mmaXFfSVTva6SGsnhfkNofVo39fLpd7mHS9r6p+ovczeRyp04/yZmfaymNDhUIc7pKWop5JRkdYMizZiD8W8aBL1FSLVo8m+TrunQTb6QKVuMmqBead9O2IuyOzNcDmvk3kI9RbrF8lk6W31sZs1ttQ0UtXBHJN6tM/pY5ujDntkc2zwWObq3RtrtO4qKcVwDJpMsoptcgXbLauOeooy2qkqIoZQ95fAyHLZ7D1Q1oLuqDp2JZTXBZp9NNRlapsCbTQUcs1RURVl3SSPkbGaeVvvvLspfew377cEHtfqW41ljSce33CNbjlG+ndh93imjYHwTZXZzVjMXvezfkfnLbcLAo7lVFfRy7up6vuvsUtpamkrXGq9YdDM6NvSQuie+8rGBv4b2nKGnKN9rdqjafI2OOXH8tWv6hir2x6YRyMxCSke2NjXw9AZBnY3Lmie3SxsNDaybd9yjy8k622Uq+nglwzDvWagwPLqshxjdK1wMzS/MG6h17EcNSpw0g/NHLLar7f2HT7UUkrp6d3SMpX00EEcuXNI11MS5kr2A6glzrtvyU3LsBYciSl63/AHBeG1VLStq2NqOm6akfG1zYnsHSF7SG2drawvfRBNIeUZzq1VMtVlfQVb6eoqJpInxxxMmhbE55k6EZQYpAbNzADfayNplahkhaSK2P7TsqqWpDrtmmrxUBttBEIXMHW3XF2hBytD48LjL9gpQbS0l6TM8sfFQugEpiMggqC9xbIGEdewO8bro7kVvDPnj1LEW11OJcNMlTJOaWeZ80j43AlsjWZSxupsCCLb9EdyF6MqfHc5w43JPMn7qpnQgiandYO7lZi9TFr/8Ar+/+Dc+it347u5v3crTns+hqb3QiA5z6dWn1SKwJ/GG7+R6gUcPincw3Av33Vc4KapmvSauWmm5xV8VyTtxF5+EfVV+Wj7nQ+OZv0r+T01Z+X7qeXj7i/Gsv6V/JotmdnZKo5n2ij5n3nfyD9Sp0EvUD8ZyfpX8mnqdiKWNpe+Z7QOZb9rJekl3Y2PxTPklthBNmPqqGO92F2W5tm32HEqlr2PQYcdxXUav7FjD8EZIbZiDbTdvtoEUg5ccYxbQBqJY22sS821sCMp5a71b0Wcb4rhXeLIfWG/K/6I9Bi/FcH6X/AAISt+V30U6LIvFMF8p/wOL2cneQU6LJLxTT+if8ETnDg0plh+5RLxSFfLE9pY8zgDomWFe5R8Tn+lGio9nYXPYHvcGuNja10Z4Eotx7ix8Tm3ykamL0bUrt00vmz9lz+pL2NT1UvZErfRZTn/3ZfNn7IrJJ+gj1j+w//wBJIDumk8Sz9k63v0Eet+xX2m9HHR0lxUSPbAHGNhLS1oe4F+UAcbX8FYt9cgxaiM8iTVX3Zzn+FAb83hZCztLTw9X/AGEcLZ8zvJS2F4MC/wCxG7DW8MylsqlixJcMqGm71f00cV6yV9jz1fvU6aB5yXshGm70emgecl7Ic2mHap00Hzs/ZDXxFpI1TxjtKM2d5av0Nt6JmHp36fL93Jihn0TTjqhQBDiNEJW2cAe9QhmZdiIib5QoQZ7CxfKFCC9hYvlChBw2Jj5KEEdiYzvCgU2jz2Hj5KE3P3ENh4+ShNz9zz2Fi+UKAF7CxfKFCC9hYvlChBewsXyhQgvYWL5QoQXsLF8oUIe+w8fJQg72KZ/0oUQ99i2dvmUaIL2MZ2+ZUII7Fs7fMqEGew0XyhQNs89hovlChLZ77DRfKFCWzz2Fi+UKAF7CxfKFCC9hYvlChBewsXyhQgvYWL5QoQv4XstHE67QAoQ0jG2ChByhBKEEoQShBKEEoQShBKEEoQShBKEEoQShBKEEoQShBKEEoQShBKEEoQShBKEEoQShBKEEoQShBKEP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6038" y="-1012825"/>
            <a:ext cx="2714625" cy="21240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2052" name="Picture 4" descr="http://empleospizzahut.com/App_Themes/PIZZAHUT/images/banner0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737711"/>
            <a:ext cx="3960440" cy="309887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necesidades sociales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SV" dirty="0" smtClean="0"/>
          </a:p>
          <a:p>
            <a:r>
              <a:rPr lang="es-ES" b="1" baseline="30000" dirty="0"/>
              <a:t> </a:t>
            </a:r>
            <a:r>
              <a:rPr lang="es-ES" sz="3200" b="1" baseline="30000" dirty="0" smtClean="0"/>
              <a:t>”</a:t>
            </a:r>
            <a:r>
              <a:rPr lang="es-ES" sz="3200" dirty="0" smtClean="0"/>
              <a:t>Y </a:t>
            </a:r>
            <a:r>
              <a:rPr lang="es-ES" sz="3200" dirty="0"/>
              <a:t>perseverando unánimes cada día en el templo, y partiendo el pan en las casas, </a:t>
            </a:r>
            <a:r>
              <a:rPr lang="es-ES" sz="3200" b="1" i="1" dirty="0"/>
              <a:t>comían juntos con alegría y sencillez de </a:t>
            </a:r>
            <a:r>
              <a:rPr lang="es-ES" sz="3200" b="1" i="1" dirty="0" smtClean="0"/>
              <a:t>corazón</a:t>
            </a:r>
            <a:r>
              <a:rPr lang="es-ES" sz="3200" dirty="0" smtClean="0"/>
              <a:t>, alabando </a:t>
            </a:r>
            <a:r>
              <a:rPr lang="es-ES" sz="3200" dirty="0"/>
              <a:t>a Dios, y teniendo favor con todo el pueblo. </a:t>
            </a:r>
            <a:r>
              <a:rPr lang="es-ES" sz="3200" b="1" i="1" dirty="0"/>
              <a:t>Y el Señor añadía cada día </a:t>
            </a:r>
            <a:r>
              <a:rPr lang="es-ES" sz="3200" dirty="0"/>
              <a:t>a la iglesia los que habían de ser salvos</a:t>
            </a:r>
            <a:r>
              <a:rPr lang="es-ES" sz="3200" dirty="0" smtClean="0"/>
              <a:t>.”</a:t>
            </a:r>
            <a:endParaRPr lang="es-ES" sz="3200" dirty="0"/>
          </a:p>
          <a:p>
            <a:pPr lvl="1"/>
            <a:r>
              <a:rPr lang="es-SV" sz="2000" dirty="0" smtClean="0"/>
              <a:t>Hechos 2:46-47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2478211"/>
      </p:ext>
    </p:extLst>
  </p:cSld>
  <p:clrMapOvr>
    <a:masterClrMapping/>
  </p:clrMapOvr>
  <p:transition spd="slow">
    <p:diamond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Cubriendo las necesidades de Autoestima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sz="3300" b="1" i="1" dirty="0" smtClean="0"/>
              <a:t>Elogiando el buen desempeño</a:t>
            </a:r>
            <a:r>
              <a:rPr lang="es-ES_tradnl" sz="3300" dirty="0" smtClean="0"/>
              <a:t> por pequeño que sea.</a:t>
            </a:r>
          </a:p>
          <a:p>
            <a:r>
              <a:rPr lang="es-ES_tradnl" sz="3300" dirty="0" smtClean="0"/>
              <a:t>Solicitando </a:t>
            </a:r>
            <a:r>
              <a:rPr lang="es-ES_tradnl" sz="3300" b="1" i="1" dirty="0" smtClean="0"/>
              <a:t>la opinión de los empleados </a:t>
            </a:r>
            <a:r>
              <a:rPr lang="es-ES_tradnl" sz="3300" dirty="0" smtClean="0"/>
              <a:t>en algunos temas e incluirlos en algunas reuniones de gerencia.</a:t>
            </a:r>
          </a:p>
          <a:p>
            <a:r>
              <a:rPr lang="es-ES_tradnl" sz="3300" dirty="0" smtClean="0"/>
              <a:t>Aplicando normas de </a:t>
            </a:r>
            <a:r>
              <a:rPr lang="es-ES_tradnl" sz="3300" b="1" i="1" dirty="0" smtClean="0"/>
              <a:t>educación y cortesía </a:t>
            </a:r>
            <a:r>
              <a:rPr lang="es-ES_tradnl" sz="3300" dirty="0" smtClean="0"/>
              <a:t>en el trato personal.</a:t>
            </a:r>
          </a:p>
          <a:p>
            <a:r>
              <a:rPr lang="es-ES_tradnl" sz="3300" dirty="0" smtClean="0"/>
              <a:t>Dando una segunda </a:t>
            </a:r>
            <a:r>
              <a:rPr lang="es-ES_tradnl" sz="3300" b="1" i="1" dirty="0" smtClean="0"/>
              <a:t>oportunidad</a:t>
            </a:r>
            <a:r>
              <a:rPr lang="es-ES_tradnl" sz="3300" dirty="0" smtClean="0"/>
              <a:t>.</a:t>
            </a:r>
          </a:p>
          <a:p>
            <a:r>
              <a:rPr lang="es-ES_tradnl" sz="3300" dirty="0" smtClean="0"/>
              <a:t>No tener </a:t>
            </a:r>
            <a:r>
              <a:rPr lang="es-ES_tradnl" sz="3300" b="1" i="1" dirty="0" smtClean="0"/>
              <a:t>preferencias</a:t>
            </a:r>
          </a:p>
          <a:p>
            <a:pPr lvl="1"/>
            <a:endParaRPr lang="es-ES_tradnl" dirty="0" smtClean="0"/>
          </a:p>
          <a:p>
            <a:pPr lvl="1"/>
            <a:endParaRPr lang="es-ES_tradnl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28" y="404664"/>
            <a:ext cx="8424936" cy="5772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SV" dirty="0" smtClean="0"/>
              <a:t> </a:t>
            </a:r>
            <a:endParaRPr lang="es-ES" dirty="0" smtClean="0"/>
          </a:p>
          <a:p>
            <a:r>
              <a:rPr lang="es-ES" sz="3200" dirty="0" smtClean="0"/>
              <a:t>“Hermanos </a:t>
            </a:r>
            <a:r>
              <a:rPr lang="es-ES" sz="3200" dirty="0"/>
              <a:t>míos, que vuestra fe en nuestro glorioso Señor Jesucristo sea </a:t>
            </a:r>
            <a:r>
              <a:rPr lang="es-ES" sz="3200" b="1" i="1" dirty="0"/>
              <a:t>sin acepción de </a:t>
            </a:r>
            <a:r>
              <a:rPr lang="es-ES" sz="3200" b="1" i="1" dirty="0" smtClean="0"/>
              <a:t>personas</a:t>
            </a:r>
            <a:r>
              <a:rPr lang="es-ES" sz="3200" dirty="0" smtClean="0"/>
              <a:t>.”  Porque </a:t>
            </a:r>
            <a:r>
              <a:rPr lang="es-ES" sz="3200" dirty="0"/>
              <a:t>si en vuestra congregación entra un hombre con anillo de oro y con ropa espléndida, y también entra un pobre con vestido </a:t>
            </a:r>
            <a:r>
              <a:rPr lang="es-ES" sz="3200" dirty="0" smtClean="0"/>
              <a:t>andrajoso, </a:t>
            </a:r>
            <a:r>
              <a:rPr lang="es-ES" sz="3200" b="1" i="1" dirty="0" smtClean="0"/>
              <a:t>y </a:t>
            </a:r>
            <a:r>
              <a:rPr lang="es-ES" sz="3200" b="1" i="1" dirty="0"/>
              <a:t>miráis con agrado al que trae la ropa </a:t>
            </a:r>
            <a:r>
              <a:rPr lang="es-ES" sz="3200" b="1" i="1" dirty="0" smtClean="0"/>
              <a:t>espléndida…</a:t>
            </a:r>
            <a:r>
              <a:rPr lang="es-ES" sz="3200" dirty="0" smtClean="0"/>
              <a:t>; ¿</a:t>
            </a:r>
            <a:r>
              <a:rPr lang="es-ES" sz="3200" b="1" i="1" dirty="0" smtClean="0"/>
              <a:t>no </a:t>
            </a:r>
            <a:r>
              <a:rPr lang="es-ES" sz="3200" b="1" i="1" dirty="0"/>
              <a:t>hacéis distinciones entre vosotros mismos, y venís a ser jueces con malos pensamientos</a:t>
            </a:r>
            <a:r>
              <a:rPr lang="es-ES" sz="3200" dirty="0" smtClean="0"/>
              <a:t>?</a:t>
            </a:r>
          </a:p>
          <a:p>
            <a:pPr lvl="1"/>
            <a:r>
              <a:rPr lang="es-ES" sz="2500" dirty="0" smtClean="0"/>
              <a:t>Santiago 2:1-4</a:t>
            </a:r>
          </a:p>
          <a:p>
            <a:endParaRPr lang="es-ES" sz="2800" dirty="0"/>
          </a:p>
          <a:p>
            <a:endParaRPr lang="es-SV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636106"/>
      </p:ext>
    </p:extLst>
  </p:cSld>
  <p:clrMapOvr>
    <a:masterClrMapping/>
  </p:clrMapOvr>
  <p:transition spd="slow">
    <p:diamond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2005"/>
          </a:xfrm>
        </p:spPr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Cubriendo las necesidades de Autorrealización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08720"/>
            <a:ext cx="7886700" cy="4608513"/>
          </a:xfrm>
        </p:spPr>
        <p:txBody>
          <a:bodyPr/>
          <a:lstStyle/>
          <a:p>
            <a:pPr marL="0" indent="0">
              <a:buNone/>
            </a:pPr>
            <a:endParaRPr lang="es-ES_tradnl" dirty="0" smtClean="0"/>
          </a:p>
          <a:p>
            <a:r>
              <a:rPr lang="es-ES_tradnl" sz="2800" dirty="0" smtClean="0"/>
              <a:t>Dando cierto nivel de </a:t>
            </a:r>
            <a:r>
              <a:rPr lang="es-ES_tradnl" sz="2800" b="1" i="1" dirty="0" smtClean="0"/>
              <a:t>autonomía</a:t>
            </a:r>
            <a:r>
              <a:rPr lang="es-ES_tradnl" sz="2800" dirty="0" smtClean="0"/>
              <a:t>.</a:t>
            </a:r>
          </a:p>
          <a:p>
            <a:r>
              <a:rPr lang="es-ES_tradnl" sz="2800" dirty="0" smtClean="0"/>
              <a:t>Dando a los empleados libertad para ser </a:t>
            </a:r>
            <a:r>
              <a:rPr lang="es-ES_tradnl" sz="2800" b="1" i="1" dirty="0" smtClean="0"/>
              <a:t>creativos.</a:t>
            </a:r>
          </a:p>
          <a:p>
            <a:r>
              <a:rPr lang="es-ES_tradnl" sz="2800" dirty="0" smtClean="0"/>
              <a:t>Ofreciendo oportunidades para trabajos más </a:t>
            </a:r>
            <a:r>
              <a:rPr lang="es-ES_tradnl" sz="2800" b="1" i="1" dirty="0" smtClean="0"/>
              <a:t>desafiantes.</a:t>
            </a:r>
          </a:p>
          <a:p>
            <a:r>
              <a:rPr lang="es-ES_tradnl" sz="2800" dirty="0" smtClean="0"/>
              <a:t>Apoyando el </a:t>
            </a:r>
            <a:r>
              <a:rPr lang="es-ES_tradnl" sz="2800" b="1" i="1" dirty="0" smtClean="0"/>
              <a:t>crecimiento personal </a:t>
            </a:r>
            <a:r>
              <a:rPr lang="es-ES_tradnl" sz="2800" dirty="0" smtClean="0"/>
              <a:t>y profesional (tiempo para estudiar, capacitaciones, libros, etc.).</a:t>
            </a:r>
          </a:p>
          <a:p>
            <a:r>
              <a:rPr lang="es-ES_tradnl" sz="2800" dirty="0" smtClean="0"/>
              <a:t>Ofreciendo un </a:t>
            </a:r>
            <a:r>
              <a:rPr lang="es-ES_tradnl" sz="2800" b="1" i="1" dirty="0" smtClean="0"/>
              <a:t>plan de carrera.</a:t>
            </a:r>
            <a:endParaRPr lang="es-ES_tradnl" sz="2800" b="1" i="1" dirty="0"/>
          </a:p>
        </p:txBody>
      </p:sp>
      <p:pic>
        <p:nvPicPr>
          <p:cNvPr id="33794" name="Picture 2" descr="https://encrypted-tbn0.gstatic.com/images?q=tbn:ANd9GcTEKKQ0GheEpzj58P4WNrep73ZA38V-0oUeRW8C-zCZSg2-J9a_0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653136"/>
            <a:ext cx="3067892" cy="20476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76871"/>
            <a:ext cx="3886200" cy="3900091"/>
          </a:xfrm>
        </p:spPr>
        <p:txBody>
          <a:bodyPr/>
          <a:lstStyle/>
          <a:p>
            <a:r>
              <a:rPr lang="es-SV" sz="3600" dirty="0" smtClean="0"/>
              <a:t>Estado interno que activa, dirige y mantiene la conducta.</a:t>
            </a:r>
          </a:p>
          <a:p>
            <a:pPr lvl="1"/>
            <a:r>
              <a:rPr lang="es-SV" dirty="0" smtClean="0"/>
              <a:t>Psicología Educativa, Anita </a:t>
            </a:r>
            <a:r>
              <a:rPr lang="es-SV" dirty="0" err="1" smtClean="0"/>
              <a:t>Woolfolk</a:t>
            </a:r>
            <a:r>
              <a:rPr lang="es-SV" dirty="0" smtClean="0"/>
              <a:t>. </a:t>
            </a:r>
            <a:endParaRPr lang="en-US" dirty="0"/>
          </a:p>
        </p:txBody>
      </p:sp>
      <p:pic>
        <p:nvPicPr>
          <p:cNvPr id="5122" name="Picture 2" descr="http://www.lonuevodehoy.com/wp-content/uploads/2014/01/Imagenes-y-frases-Motivacion-1-300x1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1"/>
            <a:ext cx="4021525" cy="250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839310"/>
      </p:ext>
    </p:extLst>
  </p:cSld>
  <p:clrMapOvr>
    <a:masterClrMapping/>
  </p:clrMapOvr>
  <p:transition spd="slow">
    <p:diamond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la medida de su capacidad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s-SV" dirty="0" smtClean="0"/>
          </a:p>
          <a:p>
            <a:r>
              <a:rPr lang="es-ES" b="1" baseline="30000" dirty="0"/>
              <a:t> </a:t>
            </a:r>
            <a:r>
              <a:rPr lang="es-ES" sz="3200" b="1" baseline="30000" dirty="0" smtClean="0"/>
              <a:t>”</a:t>
            </a:r>
            <a:r>
              <a:rPr lang="es-ES" sz="3200" dirty="0" smtClean="0"/>
              <a:t>Porque </a:t>
            </a:r>
            <a:r>
              <a:rPr lang="es-ES" sz="3200" dirty="0"/>
              <a:t>el reino de los cielos es como un hombre que yéndose lejos, llamó a sus siervos y les entregó sus </a:t>
            </a:r>
            <a:r>
              <a:rPr lang="es-ES" sz="3200" dirty="0" smtClean="0"/>
              <a:t>bienes. A </a:t>
            </a:r>
            <a:r>
              <a:rPr lang="es-ES" sz="3200" dirty="0"/>
              <a:t>uno dio cinco talentos, y a otro dos, y a otro uno, </a:t>
            </a:r>
            <a:r>
              <a:rPr lang="es-ES" sz="3200" b="1" i="1" dirty="0"/>
              <a:t>a cada uno conforme a su capacidad</a:t>
            </a:r>
            <a:r>
              <a:rPr lang="es-ES" sz="3200" dirty="0"/>
              <a:t>; y luego se fue </a:t>
            </a:r>
            <a:r>
              <a:rPr lang="es-ES" sz="3200" dirty="0" smtClean="0"/>
              <a:t>lejos…</a:t>
            </a:r>
            <a:r>
              <a:rPr lang="es-ES" sz="3200" dirty="0"/>
              <a:t>Porque al que tiene, le será dado, </a:t>
            </a:r>
            <a:r>
              <a:rPr lang="es-ES" sz="3200" b="1" i="1" dirty="0"/>
              <a:t>y tendrá más</a:t>
            </a:r>
            <a:r>
              <a:rPr lang="es-ES" sz="3200" dirty="0"/>
              <a:t>; y al que no tiene, aun lo que tiene le será quitado</a:t>
            </a:r>
            <a:r>
              <a:rPr lang="es-ES" sz="3200" dirty="0" smtClean="0"/>
              <a:t>.”</a:t>
            </a:r>
          </a:p>
          <a:p>
            <a:r>
              <a:rPr lang="es-ES" sz="2800" dirty="0" smtClean="0"/>
              <a:t>Mateo 25:14-15;29</a:t>
            </a:r>
            <a:endParaRPr lang="es-E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8584617"/>
      </p:ext>
    </p:extLst>
  </p:cSld>
  <p:clrMapOvr>
    <a:masterClrMapping/>
  </p:clrMapOvr>
  <p:transition spd="slow">
    <p:diamond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Recordar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4000" dirty="0" smtClean="0"/>
              <a:t>“El principio más profundo del carácter humano es el anhelo de ser apreciado”.</a:t>
            </a:r>
          </a:p>
          <a:p>
            <a:pPr lvl="1"/>
            <a:r>
              <a:rPr lang="es-ES_tradnl" dirty="0" smtClean="0"/>
              <a:t>William James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22530" name="Picture 2" descr="http://t1.gstatic.com/images?q=tbn:ANd9GcSCZXmp4dKJ6LDkXMKdO8TVMzrtUcX3UZttqmu8J_UReo_qhtG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5" y="3933057"/>
            <a:ext cx="2680049" cy="2174177"/>
          </a:xfrm>
          <a:prstGeom prst="rect">
            <a:avLst/>
          </a:prstGeom>
          <a:noFill/>
        </p:spPr>
      </p:pic>
      <p:pic>
        <p:nvPicPr>
          <p:cNvPr id="5" name="Picture 2" descr="http://t2.gstatic.com/images?q=tbn:ANd9GcS3KNG9fQisv4K0hu-rkztxuizxgmER7Z7CJWr681M8IdahoMK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05064"/>
            <a:ext cx="2880836" cy="209216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 Clave en la Motivación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587" y="1787737"/>
            <a:ext cx="7886700" cy="4351338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El </a:t>
            </a:r>
            <a:r>
              <a:rPr lang="en-US" sz="3200" dirty="0" err="1" smtClean="0"/>
              <a:t>estilo</a:t>
            </a:r>
            <a:r>
              <a:rPr lang="en-US" sz="3200" dirty="0" smtClean="0"/>
              <a:t> de </a:t>
            </a:r>
            <a:r>
              <a:rPr lang="en-US" sz="3200" b="1" i="1" dirty="0" err="1" smtClean="0"/>
              <a:t>Liderazgo</a:t>
            </a:r>
            <a:r>
              <a:rPr lang="en-US" sz="3200" dirty="0" smtClean="0"/>
              <a:t> de </a:t>
            </a:r>
            <a:r>
              <a:rPr lang="en-US" sz="3200" dirty="0" err="1" smtClean="0"/>
              <a:t>las</a:t>
            </a:r>
            <a:r>
              <a:rPr lang="en-US" sz="3200" dirty="0" smtClean="0"/>
              <a:t> </a:t>
            </a:r>
            <a:r>
              <a:rPr lang="en-US" sz="3200" dirty="0" err="1" smtClean="0"/>
              <a:t>Jefaturas</a:t>
            </a:r>
            <a:r>
              <a:rPr lang="en-US" sz="3200" dirty="0" smtClean="0"/>
              <a:t>  en </a:t>
            </a:r>
            <a:r>
              <a:rPr lang="en-US" sz="3200" dirty="0" err="1" smtClean="0"/>
              <a:t>todos</a:t>
            </a:r>
            <a:r>
              <a:rPr lang="en-US" sz="3200" dirty="0" smtClean="0"/>
              <a:t> los </a:t>
            </a:r>
            <a:r>
              <a:rPr lang="en-US" sz="3200" dirty="0" err="1" smtClean="0"/>
              <a:t>niveles</a:t>
            </a:r>
            <a:r>
              <a:rPr lang="en-US" sz="3200" dirty="0" smtClean="0"/>
              <a:t> de </a:t>
            </a:r>
            <a:r>
              <a:rPr lang="en-US" sz="3200" dirty="0" err="1" smtClean="0"/>
              <a:t>una</a:t>
            </a:r>
            <a:r>
              <a:rPr lang="en-US" sz="3200" dirty="0" smtClean="0"/>
              <a:t> </a:t>
            </a:r>
            <a:r>
              <a:rPr lang="en-US" sz="3200" dirty="0" err="1" smtClean="0"/>
              <a:t>organización</a:t>
            </a:r>
            <a:r>
              <a:rPr lang="en-US" sz="3200" dirty="0" smtClean="0"/>
              <a:t>.</a:t>
            </a:r>
          </a:p>
          <a:p>
            <a:pPr>
              <a:buNone/>
            </a:pP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371600"/>
            <a:ext cx="4038600" cy="46815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5122" name="Picture 2" descr="http://4.bp.blogspot.com/-77kDEge2v4U/UxDYbVyqvRI/AAAAAAAAAFA/v0pqUvAhIKQ/s1600/li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961" y="3212977"/>
            <a:ext cx="5142311" cy="292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Liderazgo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2276872"/>
            <a:ext cx="4038600" cy="377645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El </a:t>
            </a:r>
            <a:r>
              <a:rPr lang="en-US" sz="2800" dirty="0" err="1" smtClean="0"/>
              <a:t>Líder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dirty="0" err="1" smtClean="0"/>
              <a:t>todo</a:t>
            </a:r>
            <a:r>
              <a:rPr lang="en-US" sz="2800" dirty="0" smtClean="0"/>
              <a:t> </a:t>
            </a:r>
            <a:r>
              <a:rPr lang="en-US" sz="2800" dirty="0" err="1" smtClean="0"/>
              <a:t>aquel</a:t>
            </a:r>
            <a:r>
              <a:rPr lang="en-US" sz="2800" dirty="0" smtClean="0"/>
              <a:t>  </a:t>
            </a:r>
            <a:r>
              <a:rPr lang="en-US" sz="2800" b="1" i="1" dirty="0" err="1" smtClean="0"/>
              <a:t>capaz</a:t>
            </a:r>
            <a:r>
              <a:rPr lang="en-US" sz="2800" b="1" i="1" dirty="0" smtClean="0"/>
              <a:t> de </a:t>
            </a:r>
            <a:r>
              <a:rPr lang="en-US" sz="2800" b="1" i="1" dirty="0" err="1" smtClean="0"/>
              <a:t>influir</a:t>
            </a:r>
            <a:r>
              <a:rPr lang="en-US" sz="2800" b="1" i="1" dirty="0" smtClean="0"/>
              <a:t> en el </a:t>
            </a:r>
            <a:r>
              <a:rPr lang="en-US" sz="2800" b="1" i="1" dirty="0" err="1" smtClean="0"/>
              <a:t>comportamiento</a:t>
            </a:r>
            <a:r>
              <a:rPr lang="en-US" sz="2800" b="1" i="1" dirty="0" smtClean="0"/>
              <a:t> </a:t>
            </a:r>
            <a:r>
              <a:rPr lang="en-US" sz="2800" dirty="0" smtClean="0"/>
              <a:t> de los </a:t>
            </a:r>
            <a:r>
              <a:rPr lang="en-US" sz="2800" dirty="0" err="1" smtClean="0"/>
              <a:t>demás</a:t>
            </a:r>
            <a:r>
              <a:rPr lang="en-US" sz="2800" dirty="0" smtClean="0"/>
              <a:t>, no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su</a:t>
            </a:r>
            <a:r>
              <a:rPr lang="en-US" sz="2800" dirty="0" smtClean="0"/>
              <a:t> </a:t>
            </a:r>
            <a:r>
              <a:rPr lang="en-US" sz="2800" dirty="0" err="1" smtClean="0"/>
              <a:t>posici</a:t>
            </a:r>
            <a:r>
              <a:rPr lang="es-ES_tradnl" sz="2800" dirty="0" err="1" smtClean="0"/>
              <a:t>ón</a:t>
            </a:r>
            <a:r>
              <a:rPr lang="es-ES_tradnl" sz="2800" dirty="0" smtClean="0"/>
              <a:t> como jefe, sino por su </a:t>
            </a:r>
            <a:r>
              <a:rPr lang="es-ES_tradnl" sz="2800" b="1" i="1" dirty="0" smtClean="0"/>
              <a:t>inspiración</a:t>
            </a:r>
            <a:r>
              <a:rPr lang="es-ES_tradnl" sz="2800" dirty="0" smtClean="0"/>
              <a:t> como persona.</a:t>
            </a:r>
            <a:endParaRPr lang="en-US" sz="28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1746" name="Picture 2" descr="http://img.desmotivaciones.es/201104/martinlutherkingj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4106" y="1825625"/>
            <a:ext cx="3924300" cy="39433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Efecto del Liderazgo en la Motivación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439294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Las personas son </a:t>
            </a:r>
            <a:r>
              <a:rPr lang="en-US" sz="3200" dirty="0" err="1" smtClean="0"/>
              <a:t>estimuladas</a:t>
            </a:r>
            <a:r>
              <a:rPr lang="en-US" sz="3200" dirty="0" smtClean="0"/>
              <a:t>, </a:t>
            </a:r>
            <a:r>
              <a:rPr lang="en-US" sz="3200" dirty="0" err="1" smtClean="0"/>
              <a:t>positiva</a:t>
            </a:r>
            <a:r>
              <a:rPr lang="en-US" sz="3200" dirty="0" smtClean="0"/>
              <a:t> o </a:t>
            </a:r>
            <a:r>
              <a:rPr lang="en-US" sz="3200" dirty="0" err="1" smtClean="0"/>
              <a:t>negativamente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por</a:t>
            </a:r>
            <a:r>
              <a:rPr lang="en-US" sz="3200" b="1" i="1" dirty="0" smtClean="0"/>
              <a:t> el </a:t>
            </a:r>
            <a:r>
              <a:rPr lang="en-US" sz="3200" b="1" i="1" dirty="0" err="1" smtClean="0"/>
              <a:t>comportamiento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otros</a:t>
            </a:r>
            <a:r>
              <a:rPr lang="en-US" sz="3200" dirty="0" smtClean="0"/>
              <a:t>, en especial de los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admiramos</a:t>
            </a:r>
            <a:r>
              <a:rPr lang="en-US" sz="3200" dirty="0" smtClean="0"/>
              <a:t>. </a:t>
            </a:r>
            <a:endParaRPr lang="es-ES_trad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7122" y="2564904"/>
            <a:ext cx="4038600" cy="317990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</a:t>
            </a:r>
            <a:r>
              <a:rPr lang="es-ES_tradnl" sz="2800" dirty="0" smtClean="0"/>
              <a:t>No os dejéis engañar: Las malas compañías </a:t>
            </a:r>
            <a:r>
              <a:rPr lang="es-ES_tradnl" sz="2800" b="1" i="1" dirty="0" smtClean="0"/>
              <a:t>corrompen</a:t>
            </a:r>
            <a:r>
              <a:rPr lang="es-ES_tradnl" sz="2800" dirty="0" smtClean="0"/>
              <a:t> las buenas costumbres.” </a:t>
            </a:r>
          </a:p>
          <a:p>
            <a:pPr lvl="1"/>
            <a:r>
              <a:rPr lang="es-ES_tradnl" sz="1800" dirty="0" smtClean="0"/>
              <a:t>1 </a:t>
            </a:r>
            <a:r>
              <a:rPr lang="es-ES_tradnl" sz="1800" dirty="0" err="1" smtClean="0"/>
              <a:t>Cor.</a:t>
            </a:r>
            <a:r>
              <a:rPr lang="es-ES_tradnl" sz="1800" dirty="0" smtClean="0"/>
              <a:t> 15:33 </a:t>
            </a:r>
          </a:p>
          <a:p>
            <a:pPr marL="274320" lvl="1" indent="0">
              <a:buNone/>
            </a:pPr>
            <a:endParaRPr lang="es-ES_tradnl" sz="1800" dirty="0"/>
          </a:p>
        </p:txBody>
      </p:sp>
    </p:spTree>
  </p:cSld>
  <p:clrMapOvr>
    <a:masterClrMapping/>
  </p:clrMapOvr>
  <p:transition spd="slow"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827584" y="1268760"/>
            <a:ext cx="7772400" cy="2448272"/>
          </a:xfrm>
        </p:spPr>
        <p:txBody>
          <a:bodyPr>
            <a:normAutofit/>
          </a:bodyPr>
          <a:lstStyle/>
          <a:p>
            <a:pPr algn="ctr"/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Puedo Influir Como Líder en la Motivación de mi Equipo de Trabajo?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Marcador de texto 7"/>
          <p:cNvSpPr>
            <a:spLocks noGrp="1"/>
          </p:cNvSpPr>
          <p:nvPr>
            <p:ph type="body" idx="1"/>
          </p:nvPr>
        </p:nvSpPr>
        <p:spPr>
          <a:xfrm>
            <a:off x="1368426" y="4077072"/>
            <a:ext cx="6480174" cy="1080120"/>
          </a:xfrm>
        </p:spPr>
        <p:txBody>
          <a:bodyPr>
            <a:normAutofit/>
          </a:bodyPr>
          <a:lstStyle/>
          <a:p>
            <a:r>
              <a:rPr lang="es-SV" sz="2000" dirty="0" smtClean="0"/>
              <a:t>.</a:t>
            </a:r>
            <a:endParaRPr lang="es-SV" sz="2000" dirty="0"/>
          </a:p>
        </p:txBody>
      </p:sp>
    </p:spTree>
    <p:extLst>
      <p:ext uri="{BB962C8B-B14F-4D97-AF65-F5344CB8AC3E}">
        <p14:creationId xmlns:p14="http://schemas.microsoft.com/office/powerpoint/2010/main" val="4028359766"/>
      </p:ext>
    </p:extLst>
  </p:cSld>
  <p:clrMapOvr>
    <a:masterClrMapping/>
  </p:clrMapOvr>
  <p:transition spd="slow"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Invierta en Su Personal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Un buen programa de </a:t>
            </a:r>
            <a:r>
              <a:rPr lang="es-ES_tradnl" b="1" i="1" dirty="0" smtClean="0"/>
              <a:t>inducción</a:t>
            </a:r>
            <a:r>
              <a:rPr lang="es-ES_tradnl" dirty="0" smtClean="0"/>
              <a:t>.</a:t>
            </a:r>
          </a:p>
          <a:p>
            <a:r>
              <a:rPr lang="es-ES_tradnl" dirty="0" smtClean="0"/>
              <a:t>Capacítelos y </a:t>
            </a:r>
            <a:r>
              <a:rPr lang="es-ES_tradnl" b="1" i="1" dirty="0" smtClean="0"/>
              <a:t>entrénelos.</a:t>
            </a:r>
          </a:p>
          <a:p>
            <a:r>
              <a:rPr lang="es-ES_tradnl" dirty="0" smtClean="0"/>
              <a:t>Transmita </a:t>
            </a:r>
            <a:r>
              <a:rPr lang="es-ES_tradnl" b="1" i="1" dirty="0" smtClean="0"/>
              <a:t>la Visión.</a:t>
            </a:r>
          </a:p>
          <a:p>
            <a:r>
              <a:rPr lang="es-ES_tradnl" dirty="0" smtClean="0"/>
              <a:t>Describa el </a:t>
            </a:r>
            <a:r>
              <a:rPr lang="es-ES_tradnl" b="1" i="1" dirty="0" smtClean="0"/>
              <a:t>objetivo</a:t>
            </a:r>
            <a:r>
              <a:rPr lang="es-ES_tradnl" dirty="0" smtClean="0"/>
              <a:t> del puesto y sus funciones.</a:t>
            </a:r>
          </a:p>
          <a:p>
            <a:r>
              <a:rPr lang="es-ES_tradnl" dirty="0"/>
              <a:t>Provea de las herramientas y </a:t>
            </a:r>
            <a:r>
              <a:rPr lang="es-ES_tradnl" b="1" i="1" dirty="0"/>
              <a:t>delegue. </a:t>
            </a:r>
          </a:p>
          <a:p>
            <a:r>
              <a:rPr lang="es-ES_tradnl" b="1" i="1" dirty="0"/>
              <a:t>Hable con ellos </a:t>
            </a:r>
            <a:r>
              <a:rPr lang="es-ES_tradnl" dirty="0"/>
              <a:t>de forma periódica y constante. </a:t>
            </a:r>
          </a:p>
          <a:p>
            <a:pPr>
              <a:buNone/>
            </a:pPr>
            <a:endParaRPr lang="es-ES_tradnl" dirty="0" smtClean="0"/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27650" name="Picture 2" descr="https://encrypted-tbn1.gstatic.com/images?q=tbn:ANd9GcQoyQ25PLXWtgQGMWOB5RuhB0LjQLDzL9dvtAzSC5Y2hS3Sj1bkA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085184"/>
            <a:ext cx="2158380" cy="1460081"/>
          </a:xfrm>
          <a:prstGeom prst="rect">
            <a:avLst/>
          </a:prstGeom>
          <a:noFill/>
        </p:spPr>
      </p:pic>
      <p:pic>
        <p:nvPicPr>
          <p:cNvPr id="27654" name="Picture 6" descr="https://encrypted-tbn2.gstatic.com/images?q=tbn:ANd9GcS2rxZySyChKPhx29-zhC-WlgkrA7PV7WLk2Mp-IjvQTXjjgg78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834424"/>
            <a:ext cx="2437734" cy="16940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Jesús trabajó con sus discípulos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s-ES_tradnl" sz="3200" dirty="0" smtClean="0"/>
              <a:t>Cuando Jesús terminó de dar </a:t>
            </a:r>
            <a:r>
              <a:rPr lang="es-ES_tradnl" sz="3200" b="1" i="1" dirty="0" smtClean="0"/>
              <a:t>instrucciones</a:t>
            </a:r>
            <a:r>
              <a:rPr lang="es-ES_tradnl" sz="3200" dirty="0" smtClean="0"/>
              <a:t> a sus doce discípulos, se fue de allí </a:t>
            </a:r>
            <a:r>
              <a:rPr lang="es-ES_tradnl" sz="3200" b="1" i="1" dirty="0" smtClean="0"/>
              <a:t>a enseñar </a:t>
            </a:r>
            <a:r>
              <a:rPr lang="es-ES_tradnl" sz="3200" dirty="0" smtClean="0"/>
              <a:t>y </a:t>
            </a:r>
            <a:r>
              <a:rPr lang="es-ES_tradnl" sz="3200" b="1" i="1" dirty="0" smtClean="0"/>
              <a:t>a predicar </a:t>
            </a:r>
            <a:r>
              <a:rPr lang="es-ES_tradnl" sz="3200" dirty="0" smtClean="0"/>
              <a:t>en las ciudades de ellos.”</a:t>
            </a:r>
          </a:p>
          <a:p>
            <a:pPr lvl="1"/>
            <a:r>
              <a:rPr lang="es-ES_tradnl" sz="3200" dirty="0" smtClean="0"/>
              <a:t>Mateo 11:1</a:t>
            </a:r>
            <a:endParaRPr lang="es-ES_tradnl" sz="3200" dirty="0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Aplicando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Ense</a:t>
            </a:r>
            <a:r>
              <a:rPr lang="es-ES_tradnl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ñanza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600" dirty="0" smtClean="0"/>
              <a:t>“Y </a:t>
            </a:r>
            <a:r>
              <a:rPr lang="es-ES_tradnl" sz="3600" b="1" i="1" dirty="0" smtClean="0"/>
              <a:t>enseña</a:t>
            </a:r>
            <a:r>
              <a:rPr lang="es-ES_tradnl" sz="3600" dirty="0" smtClean="0"/>
              <a:t> a ellos las ordenanzas y las leyes, </a:t>
            </a:r>
            <a:r>
              <a:rPr lang="es-ES_tradnl" sz="3600" b="1" i="1" dirty="0" smtClean="0"/>
              <a:t>y muéstrales el camino </a:t>
            </a:r>
            <a:r>
              <a:rPr lang="es-ES_tradnl" sz="3600" dirty="0" smtClean="0"/>
              <a:t>por donde deben andar, y </a:t>
            </a:r>
            <a:r>
              <a:rPr lang="es-ES_tradnl" sz="3600" b="1" i="1" dirty="0" smtClean="0"/>
              <a:t>lo que han de hacer.</a:t>
            </a:r>
            <a:r>
              <a:rPr lang="es-ES_tradnl" sz="3600" dirty="0" smtClean="0"/>
              <a:t>”</a:t>
            </a:r>
          </a:p>
          <a:p>
            <a:pPr lvl="2"/>
            <a:r>
              <a:rPr lang="es-ES_tradnl" dirty="0" err="1" smtClean="0"/>
              <a:t>Exodo</a:t>
            </a:r>
            <a:r>
              <a:rPr lang="es-ES_tradnl" dirty="0" smtClean="0"/>
              <a:t> 18:20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diamond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Manejando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Correctamente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Expectativas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s-ES_tradnl" sz="3200" dirty="0" smtClean="0"/>
              <a:t>Bienaventurados sois cuando </a:t>
            </a:r>
            <a:r>
              <a:rPr lang="es-ES_tradnl" sz="3200" b="1" i="1" dirty="0" smtClean="0"/>
              <a:t>por mi causa os vituperen y os persigan, </a:t>
            </a:r>
            <a:r>
              <a:rPr lang="es-ES_tradnl" sz="3200" dirty="0" smtClean="0"/>
              <a:t>y digan toda clase de mal contra vosotros, mintiendo. </a:t>
            </a:r>
            <a:r>
              <a:rPr lang="es-ES_tradnl" sz="3200" baseline="30000" dirty="0" smtClean="0"/>
              <a:t> </a:t>
            </a:r>
            <a:r>
              <a:rPr lang="es-ES_tradnl" sz="3200" b="1" i="1" dirty="0" smtClean="0"/>
              <a:t>Gozaos y alegraos</a:t>
            </a:r>
            <a:r>
              <a:rPr lang="es-ES_tradnl" sz="3200" dirty="0" smtClean="0"/>
              <a:t>, porque vuestro galardón es grande en los cielos; porque así persiguieron a los profetas que fueron antes de vosotros.” </a:t>
            </a:r>
          </a:p>
          <a:p>
            <a:pPr lvl="1"/>
            <a:r>
              <a:rPr lang="en-US" sz="2000" dirty="0" smtClean="0"/>
              <a:t>Mateo 5:11-12</a:t>
            </a:r>
            <a:endParaRPr lang="es-ES_tradnl" sz="2000" dirty="0"/>
          </a:p>
        </p:txBody>
      </p:sp>
    </p:spTree>
  </p:cSld>
  <p:clrMapOvr>
    <a:masterClrMapping/>
  </p:clrMapOvr>
  <p:transition spd="slow">
    <p:diamond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Importancia de la Motivación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276871"/>
            <a:ext cx="3886200" cy="3900091"/>
          </a:xfrm>
        </p:spPr>
        <p:txBody>
          <a:bodyPr>
            <a:normAutofit lnSpcReduction="10000"/>
          </a:bodyPr>
          <a:lstStyle/>
          <a:p>
            <a:r>
              <a:rPr lang="es-SV" sz="2800" dirty="0" smtClean="0"/>
              <a:t>Aumenta la </a:t>
            </a:r>
            <a:r>
              <a:rPr lang="es-SV" sz="2800" b="1" i="1" dirty="0" smtClean="0"/>
              <a:t>Productividad.</a:t>
            </a:r>
          </a:p>
          <a:p>
            <a:r>
              <a:rPr lang="es-SV" sz="2800" dirty="0" smtClean="0"/>
              <a:t>Disminuye la </a:t>
            </a:r>
            <a:r>
              <a:rPr lang="es-SV" sz="2800" b="1" i="1" dirty="0" smtClean="0"/>
              <a:t>rotación </a:t>
            </a:r>
            <a:r>
              <a:rPr lang="es-SV" sz="2800" dirty="0" smtClean="0"/>
              <a:t>de personal.</a:t>
            </a:r>
          </a:p>
          <a:p>
            <a:r>
              <a:rPr lang="es-SV" sz="2800" dirty="0" smtClean="0"/>
              <a:t>Mejora </a:t>
            </a:r>
            <a:r>
              <a:rPr lang="es-SV" sz="2800" b="1" i="1" dirty="0" smtClean="0"/>
              <a:t>el clima </a:t>
            </a:r>
            <a:r>
              <a:rPr lang="es-SV" sz="2800" dirty="0" smtClean="0"/>
              <a:t>laboral.</a:t>
            </a:r>
          </a:p>
          <a:p>
            <a:r>
              <a:rPr lang="es-SV" sz="2800" dirty="0" smtClean="0"/>
              <a:t>Promueve la </a:t>
            </a:r>
            <a:r>
              <a:rPr lang="es-SV" sz="2800" b="1" i="1" dirty="0" smtClean="0"/>
              <a:t>creatividad</a:t>
            </a:r>
          </a:p>
          <a:p>
            <a:r>
              <a:rPr lang="es-SV" sz="2800" dirty="0" smtClean="0"/>
              <a:t>Impulsa nuestras </a:t>
            </a:r>
            <a:r>
              <a:rPr lang="es-SV" sz="2800" b="1" i="1" dirty="0" smtClean="0"/>
              <a:t>acciones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6" name="Picture 2" descr="http://2.bp.blogspot.com/-ZR48AYArSjs/Ue_meKSF1bI/AAAAAAAAATg/wTcTjcsKIdg/s1600/Motivaci%C3%B3n%2By%2Bemoci%C3%B3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886200" cy="236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947545"/>
      </p:ext>
    </p:extLst>
  </p:cSld>
  <p:clrMapOvr>
    <a:masterClrMapping/>
  </p:clrMapOvr>
  <p:transition spd="slow">
    <p:diamond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Video </a:t>
            </a:r>
            <a:r>
              <a:rPr lang="es-ES_tradnl" dirty="0" err="1" smtClean="0"/>
              <a:t>Facing</a:t>
            </a:r>
            <a:r>
              <a:rPr lang="es-ES_tradnl" dirty="0" smtClean="0"/>
              <a:t>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  <a:r>
              <a:rPr lang="es-ES_tradnl" dirty="0" err="1" smtClean="0"/>
              <a:t>Giants</a:t>
            </a:r>
            <a:endParaRPr lang="es-ES_tradnl" dirty="0"/>
          </a:p>
        </p:txBody>
      </p:sp>
      <p:pic>
        <p:nvPicPr>
          <p:cNvPr id="5" name="VIDEO_MOTIVACIONAL_EXCEPCIONAL_http_elmentor.wordpress.com 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413" y="365126"/>
            <a:ext cx="8135937" cy="6102350"/>
          </a:xfrm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752" y="188640"/>
            <a:ext cx="8534400" cy="758952"/>
          </a:xfrm>
        </p:spPr>
        <p:txBody>
          <a:bodyPr/>
          <a:lstStyle/>
          <a:p>
            <a:r>
              <a:rPr lang="es-ES_tradnl" dirty="0" smtClean="0"/>
              <a:t>2. 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Cuide su interrelación con los demás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3886200" cy="3684067"/>
          </a:xfrm>
        </p:spPr>
        <p:txBody>
          <a:bodyPr/>
          <a:lstStyle/>
          <a:p>
            <a:r>
              <a:rPr lang="es-ES_tradnl" sz="2800" dirty="0" smtClean="0"/>
              <a:t>Hable la verdad </a:t>
            </a:r>
            <a:r>
              <a:rPr lang="es-ES_tradnl" sz="2800" b="1" i="1" dirty="0" smtClean="0"/>
              <a:t>con Amor.</a:t>
            </a:r>
          </a:p>
          <a:p>
            <a:r>
              <a:rPr lang="es-ES_tradnl" sz="2800" dirty="0" smtClean="0"/>
              <a:t>Practique la </a:t>
            </a:r>
            <a:r>
              <a:rPr lang="es-ES_tradnl" sz="2800" b="1" i="1" dirty="0" smtClean="0"/>
              <a:t>amabilidad</a:t>
            </a:r>
          </a:p>
          <a:p>
            <a:r>
              <a:rPr lang="es-ES_tradnl" sz="2800" dirty="0" smtClean="0"/>
              <a:t>Sea siempre </a:t>
            </a:r>
            <a:r>
              <a:rPr lang="es-ES_tradnl" sz="2800" b="1" i="1" dirty="0" smtClean="0"/>
              <a:t>agradecido</a:t>
            </a:r>
          </a:p>
          <a:p>
            <a:r>
              <a:rPr lang="es-ES_tradnl" sz="2800" b="1" i="1" dirty="0" smtClean="0"/>
              <a:t>Nunca</a:t>
            </a:r>
            <a:r>
              <a:rPr lang="es-ES_tradnl" sz="2800" dirty="0" smtClean="0"/>
              <a:t> amenace</a:t>
            </a:r>
          </a:p>
          <a:p>
            <a:r>
              <a:rPr lang="es-ES_tradnl" sz="2800" b="1" i="1" dirty="0" smtClean="0"/>
              <a:t>No critique </a:t>
            </a:r>
            <a:r>
              <a:rPr lang="es-ES_tradnl" sz="2800" dirty="0" smtClean="0"/>
              <a:t>las opiniones de sus subalternos. </a:t>
            </a:r>
            <a:endParaRPr lang="es-ES_tradnl" sz="2800" b="1" i="1" dirty="0" smtClean="0"/>
          </a:p>
          <a:p>
            <a:pPr marL="0" indent="0">
              <a:buNone/>
            </a:pPr>
            <a:endParaRPr lang="es-ES_tradnl" sz="2800" dirty="0"/>
          </a:p>
          <a:p>
            <a:pPr marL="0" indent="0">
              <a:buNone/>
            </a:pPr>
            <a:endParaRPr lang="es-ES_tradnl" sz="3200" dirty="0" smtClean="0"/>
          </a:p>
          <a:p>
            <a:endParaRPr lang="es-ES_tradnl" dirty="0"/>
          </a:p>
        </p:txBody>
      </p:sp>
      <p:pic>
        <p:nvPicPr>
          <p:cNvPr id="2050" name="Picture 2" descr="http://www.sucursohoy.com/wp-content/uploads/2013/02/Buenas-relaciones-laborale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52" y="2060848"/>
            <a:ext cx="3886200" cy="258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Benignos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“Sea </a:t>
            </a:r>
            <a:r>
              <a:rPr lang="en-US" sz="3200" dirty="0" err="1" smtClean="0"/>
              <a:t>vuestra</a:t>
            </a:r>
            <a:r>
              <a:rPr lang="en-US" sz="3200" dirty="0" smtClean="0"/>
              <a:t> </a:t>
            </a:r>
            <a:r>
              <a:rPr lang="en-US" sz="3200" dirty="0" err="1" smtClean="0"/>
              <a:t>palabra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siempre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gracia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sazonada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sal</a:t>
            </a:r>
            <a:r>
              <a:rPr lang="en-US" sz="3200" dirty="0" smtClean="0"/>
              <a:t>, </a:t>
            </a:r>
            <a:r>
              <a:rPr lang="en-US" sz="3200" dirty="0" err="1" smtClean="0"/>
              <a:t>para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sepáis</a:t>
            </a:r>
            <a:r>
              <a:rPr lang="en-US" sz="3200" dirty="0" smtClean="0"/>
              <a:t> </a:t>
            </a:r>
            <a:r>
              <a:rPr lang="en-US" sz="3200" dirty="0" err="1" smtClean="0"/>
              <a:t>cómo</a:t>
            </a:r>
            <a:r>
              <a:rPr lang="en-US" sz="3200" dirty="0" smtClean="0"/>
              <a:t> </a:t>
            </a:r>
            <a:r>
              <a:rPr lang="en-US" sz="3200" dirty="0" err="1" smtClean="0"/>
              <a:t>debéis</a:t>
            </a:r>
            <a:r>
              <a:rPr lang="en-US" sz="3200" dirty="0" smtClean="0"/>
              <a:t> responder a </a:t>
            </a:r>
            <a:r>
              <a:rPr lang="en-US" sz="3200" dirty="0" err="1" smtClean="0"/>
              <a:t>cada</a:t>
            </a:r>
            <a:r>
              <a:rPr lang="en-US" sz="3200" dirty="0" smtClean="0"/>
              <a:t> </a:t>
            </a:r>
            <a:r>
              <a:rPr lang="en-US" sz="3200" dirty="0" err="1" smtClean="0"/>
              <a:t>uno</a:t>
            </a:r>
            <a:r>
              <a:rPr lang="en-US" sz="3200" dirty="0" smtClean="0"/>
              <a:t>.”</a:t>
            </a:r>
          </a:p>
          <a:p>
            <a:pPr lvl="1"/>
            <a:r>
              <a:rPr lang="en-US" sz="2400" dirty="0" err="1" smtClean="0"/>
              <a:t>Colosenses</a:t>
            </a:r>
            <a:r>
              <a:rPr lang="en-US" sz="2400" dirty="0" smtClean="0"/>
              <a:t> 4:6</a:t>
            </a:r>
          </a:p>
          <a:p>
            <a:endParaRPr lang="en-US" dirty="0"/>
          </a:p>
        </p:txBody>
      </p:sp>
      <p:pic>
        <p:nvPicPr>
          <p:cNvPr id="3076" name="Picture 4" descr="http://img.desmotivaciones.es/201110/Amabilid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972" y="2060848"/>
            <a:ext cx="31929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 amenazas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 smtClean="0"/>
              <a:t>“Y </a:t>
            </a:r>
            <a:r>
              <a:rPr lang="es-ES" sz="3200" dirty="0"/>
              <a:t>vosotros, amos, haced con ellos lo mismo, </a:t>
            </a:r>
            <a:r>
              <a:rPr lang="es-ES" sz="3200" b="1" i="1" dirty="0"/>
              <a:t>dejando las amenazas</a:t>
            </a:r>
            <a:r>
              <a:rPr lang="es-ES" sz="3200" dirty="0"/>
              <a:t>, sabiendo que el Señor de ellos y vuestro está en los cielos, y que para él no hay acepción de personas</a:t>
            </a:r>
            <a:r>
              <a:rPr lang="es-ES" sz="3200" dirty="0" smtClean="0"/>
              <a:t>.”</a:t>
            </a:r>
          </a:p>
          <a:p>
            <a:pPr lvl="1"/>
            <a:r>
              <a:rPr lang="es-ES" sz="2000" dirty="0" smtClean="0"/>
              <a:t>Efesios 6:9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2731340"/>
      </p:ext>
    </p:extLst>
  </p:cSld>
  <p:clrMapOvr>
    <a:masterClrMapping/>
  </p:clrMapOvr>
  <p:transition spd="slow">
    <p:diamond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Amables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 smtClean="0"/>
              <a:t>“Vuestro </a:t>
            </a:r>
            <a:r>
              <a:rPr lang="es-ES" sz="3200" dirty="0"/>
              <a:t>atavío </a:t>
            </a:r>
            <a:r>
              <a:rPr lang="es-ES" sz="3200" b="1" i="1" dirty="0"/>
              <a:t>no sea el externo </a:t>
            </a:r>
            <a:r>
              <a:rPr lang="es-ES" sz="3200" dirty="0"/>
              <a:t>de peinados ostentosos, de adornos de oro o de vestidos </a:t>
            </a:r>
            <a:r>
              <a:rPr lang="es-ES" sz="3200" dirty="0" smtClean="0"/>
              <a:t>lujosos, </a:t>
            </a:r>
            <a:r>
              <a:rPr lang="es-ES" sz="3200" b="1" i="1" dirty="0" smtClean="0"/>
              <a:t>sino </a:t>
            </a:r>
            <a:r>
              <a:rPr lang="es-ES" sz="3200" b="1" i="1" dirty="0"/>
              <a:t>el interno</a:t>
            </a:r>
            <a:r>
              <a:rPr lang="es-ES" sz="3200" dirty="0"/>
              <a:t>, el del corazón, en el incorruptible ornato </a:t>
            </a:r>
            <a:r>
              <a:rPr lang="es-ES" sz="3200" b="1" i="1" dirty="0"/>
              <a:t>de un espíritu afable y apacible</a:t>
            </a:r>
            <a:r>
              <a:rPr lang="es-ES" sz="3200" dirty="0"/>
              <a:t>, que es de grande estima delante de Dios</a:t>
            </a:r>
            <a:r>
              <a:rPr lang="es-ES" sz="3200" dirty="0" smtClean="0"/>
              <a:t>.”</a:t>
            </a:r>
            <a:endParaRPr lang="en-US" sz="3200" dirty="0" smtClean="0"/>
          </a:p>
          <a:p>
            <a:pPr lvl="1"/>
            <a:r>
              <a:rPr lang="es-SV" sz="2000" dirty="0" smtClean="0"/>
              <a:t>1 Pedro 3:3-4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298547466"/>
      </p:ext>
    </p:extLst>
  </p:cSld>
  <p:clrMapOvr>
    <a:masterClrMapping/>
  </p:clrMapOvr>
  <p:transition spd="slow">
    <p:diamond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Amigables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“</a:t>
            </a:r>
            <a:r>
              <a:rPr lang="es-ES" sz="3200" dirty="0" smtClean="0"/>
              <a:t>Finalmente</a:t>
            </a:r>
            <a:r>
              <a:rPr lang="es-ES" sz="3200" dirty="0"/>
              <a:t>, </a:t>
            </a:r>
            <a:r>
              <a:rPr lang="es-ES" sz="3200" b="1" i="1" dirty="0"/>
              <a:t>sed todos </a:t>
            </a:r>
            <a:r>
              <a:rPr lang="es-ES" sz="3200" dirty="0"/>
              <a:t>de un mismo sentir, </a:t>
            </a:r>
            <a:r>
              <a:rPr lang="es-ES" sz="3200" b="1" i="1" dirty="0"/>
              <a:t>compasivos</a:t>
            </a:r>
            <a:r>
              <a:rPr lang="es-ES" sz="3200" dirty="0"/>
              <a:t>, amándoos fraternalmente, misericordiosos</a:t>
            </a:r>
            <a:r>
              <a:rPr lang="es-ES" sz="3200" b="1" i="1" dirty="0"/>
              <a:t>, </a:t>
            </a:r>
            <a:r>
              <a:rPr lang="es-ES" sz="3200" b="1" i="1" dirty="0" smtClean="0"/>
              <a:t>amigables</a:t>
            </a:r>
            <a:r>
              <a:rPr lang="es-ES" sz="3200" dirty="0" smtClean="0"/>
              <a:t>; no </a:t>
            </a:r>
            <a:r>
              <a:rPr lang="es-ES" sz="3200" dirty="0"/>
              <a:t>devolviendo mal por mal, ni maldición por maldición, sino por el contrario, bendiciendo, sabiendo que fuisteis llamados para que heredaseis bendición</a:t>
            </a:r>
            <a:r>
              <a:rPr lang="es-ES" sz="3200" dirty="0" smtClean="0"/>
              <a:t>.”</a:t>
            </a:r>
          </a:p>
          <a:p>
            <a:pPr lvl="1"/>
            <a:r>
              <a:rPr lang="es-ES" sz="2000" dirty="0" smtClean="0"/>
              <a:t>1 Pedro 3:8-9</a:t>
            </a:r>
            <a:endParaRPr lang="es-E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409202"/>
      </p:ext>
    </p:extLst>
  </p:cSld>
  <p:clrMapOvr>
    <a:masterClrMapping/>
  </p:clrMapOvr>
  <p:transition spd="slow">
    <p:diamond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1649"/>
            <a:ext cx="7886700" cy="1325563"/>
          </a:xfrm>
        </p:spPr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Ayude a solucionar los problemas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1772816"/>
            <a:ext cx="4038600" cy="4280512"/>
          </a:xfrm>
        </p:spPr>
        <p:txBody>
          <a:bodyPr>
            <a:normAutofit/>
          </a:bodyPr>
          <a:lstStyle/>
          <a:p>
            <a:r>
              <a:rPr lang="es-ES_tradnl" sz="2800" b="1" i="1" dirty="0" smtClean="0"/>
              <a:t>No postergue </a:t>
            </a:r>
            <a:r>
              <a:rPr lang="es-ES_tradnl" sz="2800" dirty="0" smtClean="0"/>
              <a:t>la toma de decisiones. (evite la parálisis por análisis)</a:t>
            </a:r>
          </a:p>
          <a:p>
            <a:r>
              <a:rPr lang="es-ES_tradnl" sz="2800" b="1" i="1" dirty="0" smtClean="0"/>
              <a:t>No se desligue </a:t>
            </a:r>
            <a:r>
              <a:rPr lang="es-ES_tradnl" sz="2800" dirty="0" smtClean="0"/>
              <a:t>de su responsabilidad.</a:t>
            </a:r>
            <a:endParaRPr lang="es-ES_tradnl" sz="2800" b="1" i="1" dirty="0" smtClean="0"/>
          </a:p>
          <a:p>
            <a:r>
              <a:rPr lang="es-ES_tradnl" sz="2800" b="1" i="1" dirty="0" smtClean="0"/>
              <a:t>Corrija</a:t>
            </a:r>
            <a:r>
              <a:rPr lang="es-ES_tradnl" sz="2800" dirty="0" smtClean="0"/>
              <a:t> oportunamente.</a:t>
            </a:r>
          </a:p>
          <a:p>
            <a:r>
              <a:rPr lang="es-ES_tradnl" sz="2800" dirty="0" smtClean="0"/>
              <a:t>No tenga </a:t>
            </a:r>
            <a:r>
              <a:rPr lang="es-ES_tradnl" sz="2800" b="1" i="1" dirty="0" smtClean="0"/>
              <a:t>preferencias</a:t>
            </a:r>
          </a:p>
          <a:p>
            <a:r>
              <a:rPr lang="es-ES_tradnl" sz="2800" b="1" i="1" dirty="0" smtClean="0"/>
              <a:t>No traslade culpas</a:t>
            </a:r>
            <a:r>
              <a:rPr lang="es-ES_tradnl" sz="2800" dirty="0" smtClean="0"/>
              <a:t>  a sus subalternos. </a:t>
            </a:r>
          </a:p>
          <a:p>
            <a:pPr marL="0" indent="0">
              <a:buNone/>
            </a:pPr>
            <a:endParaRPr lang="es-ES_tradnl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19458" name="Picture 2" descr="https://encrypted-tbn2.gstatic.com/images?q=tbn:ANd9GcQ813QNqeSYi7I5CaJUXK0kS1y_XXxJ5VpgBlEiJBvjtag2DZD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676650" cy="42767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Consejos Bíblicos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936" y="1614360"/>
            <a:ext cx="8503920" cy="4572000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“Por la flojera se cae la techumbre, y </a:t>
            </a:r>
            <a:r>
              <a:rPr lang="es-ES_tradnl" sz="3200" b="1" i="1" dirty="0" smtClean="0"/>
              <a:t>por la flojera </a:t>
            </a:r>
            <a:r>
              <a:rPr lang="es-ES_tradnl" sz="3200" dirty="0" smtClean="0"/>
              <a:t>de las manos se llueve la casa.”</a:t>
            </a:r>
          </a:p>
          <a:p>
            <a:pPr lvl="2"/>
            <a:r>
              <a:rPr lang="es-ES_tradnl" sz="2000" dirty="0" smtClean="0"/>
              <a:t>Eclesiastés 10:18</a:t>
            </a:r>
          </a:p>
          <a:p>
            <a:pPr lvl="2"/>
            <a:endParaRPr lang="es-ES_tradnl" sz="1800" dirty="0" smtClean="0"/>
          </a:p>
          <a:p>
            <a:r>
              <a:rPr lang="en-US" sz="3200" dirty="0" smtClean="0"/>
              <a:t>“</a:t>
            </a:r>
            <a:r>
              <a:rPr lang="es-ES_tradnl" sz="3200" dirty="0" smtClean="0"/>
              <a:t>No harás injusticia en el juicio, ni favoreciendo al pobre ni complaciendo al grande; </a:t>
            </a:r>
            <a:r>
              <a:rPr lang="es-ES_tradnl" sz="3200" b="1" i="1" dirty="0" smtClean="0"/>
              <a:t>con</a:t>
            </a:r>
            <a:r>
              <a:rPr lang="es-ES_tradnl" sz="3200" i="1" dirty="0" smtClean="0"/>
              <a:t> </a:t>
            </a:r>
            <a:r>
              <a:rPr lang="es-ES_tradnl" sz="3200" b="1" i="1" dirty="0" smtClean="0"/>
              <a:t>justicia</a:t>
            </a:r>
            <a:r>
              <a:rPr lang="es-ES_tradnl" sz="3200" i="1" dirty="0" smtClean="0"/>
              <a:t> </a:t>
            </a:r>
            <a:r>
              <a:rPr lang="es-ES_tradnl" sz="3200" b="1" i="1" dirty="0" smtClean="0"/>
              <a:t>juzgarás a tu prójimo</a:t>
            </a:r>
            <a:r>
              <a:rPr lang="es-ES_tradnl" sz="3200" dirty="0" smtClean="0"/>
              <a:t>.”</a:t>
            </a:r>
          </a:p>
          <a:p>
            <a:pPr lvl="1"/>
            <a:r>
              <a:rPr lang="en-US" sz="2000" dirty="0" smtClean="0"/>
              <a:t>Lev</a:t>
            </a:r>
            <a:r>
              <a:rPr lang="es-ES_tradnl" sz="2000" dirty="0" err="1" smtClean="0"/>
              <a:t>ítico</a:t>
            </a:r>
            <a:r>
              <a:rPr lang="es-ES_tradnl" sz="2000" dirty="0" smtClean="0"/>
              <a:t> 19:15</a:t>
            </a:r>
          </a:p>
          <a:p>
            <a:pPr lvl="1"/>
            <a:endParaRPr lang="es-ES_tradnl" dirty="0"/>
          </a:p>
          <a:p>
            <a:endParaRPr lang="es-ES_tradnl" dirty="0" smtClean="0"/>
          </a:p>
          <a:p>
            <a:pPr>
              <a:buNone/>
            </a:pPr>
            <a:endParaRPr lang="es-ES_tradnl" dirty="0" smtClean="0"/>
          </a:p>
        </p:txBody>
      </p:sp>
      <p:sp>
        <p:nvSpPr>
          <p:cNvPr id="4098" name="AutoShape 2" descr="data:image/jpeg;base64,/9j/4AAQSkZJRgABAQAAAQABAAD/2wCEAAkGBxQTEhUUExQVFBQXFxgYGBgXGBcVFhcZFxUXFxcWGBcYHCggGBolHBQUITEhJSkrLi4uFx8zODMsNygtLiwBCgoKDg0OGhAQGiwkICQsLCwsLCwsLCwwLCwsLCwsLCwsLCwsLCwsLCwsLCwsLCwsLCwsLCwsLCwsLCwsLCwsLP/AABEIANoA5wMBIgACEQEDEQH/xAAcAAABBQEBAQAAAAAAAAAAAAAGAQMEBQcCAAj/xABBEAABAwIEAwYCBwcDBAMBAAABAgMRACEEBRIxBkFREyIyYXGBkbEHFBZCUqHBFSNicrLR8CSC8TM0Q+FzkrMl/8QAGQEAAwEBAQAAAAAAAAAAAAAAAAECAwQF/8QALhEAAgIBAwEFCAIDAAAAAAAAAAECEQMSITEEIkFRYXETMpGhscHh8IHRFCPx/9oADAMBAAIRAxEAPwDSUnypFfE1wVGl17RuKwRQ83PnA504lVyOXWuAvfpXm1SbXJ5co50wHmDJB5CpqTUUK/LkNhSlw0DJaHBUxJqp7WxqRl7hOrpyqosTLCuVnyrwqNmGJDaCpWw6bn0q2Sddre9dgzQqM/Wo91IQnzuT0npV/g8YFi8BQ3APKoGdYrFcgYg3NcNvA/ePxqqexEgkbajHtTIc/wAFTuMtluajYbn5c66Ski8C17Uxl4UDJA2tNPrWEgk2oAkreAE39OlVmIxmqRFMYjFyajOPdBQB04uK5D/lvUdSzzvTSnjNAyd2w6U4lU3n4VAUdo/9UqVkdBUjsnJdkwdq6UsyDIiowcFdh20UUIlzJ25VJaXUNqY608igCTiMX2aConYgfGuMJm4Vzoe+kDGlvALUPxt/msChbhTNysi9axJZsLS5FJUTK3JTXqsQPJMivF2DSIUOdR1r/wANYIokJXO5rpLgBEVFB5709GyokfKqEdGdpgTNdOPKFtRN58xXCliAQZBptwXv7UDJaseIMpM/Op2AzRpIMkpFt6G3nY9ajOOmbbn3poA3czpkCdU+lVuZY9p9txKXItzMQd6Fi4djTBibD186dhRNwawIJ3iCOsc6ksPgHVJG9V4URSJcN/05UhFyrF/DoOfnXn81DZCUp1H788j0FV+uNt+XSuHDe8bdKKGEGFz1JQVK7pGyd56VWqxi3FalKPkOQqCne16kYc3nY8xypASxyvXKzBpB6XrhSoF/FSAVRqG4YqStVR1C9NDJrGG7omxPLpTKjcjoYpU4wgR948z0qMhXuaQEsTz/ACqWwbTPKoTbke3Ou0vDbz50MC3Y2p7XUIPwLcqbXiqVAUH0pu//AM5z/wCRr/8AQUHcEHvCr/6Rn9WBWP42/wCsVQcE7itYks23J/CKSlyfw0lUIFFOSfKvavnTKCCYBtN6dUQLj/POoAVpR22p1Dpi9qjqNia4LsWNIZMW9sKjqxPv1oS4p4tThzoR+9dN42CB/F/agzFcXYlRMFCATPdT3v8A7T+lNRsKNZcVO3WmCayccVYwGe3V7gR8KnZfx4+CA8EOp8hpX8ZvT0MDR3F2pgr+Bqoy3P2cR4TC+aD3Ve3WrRK52NJjJKbgRenUCCCbVGQdv8967UZ9aQmSTO550qjuP8jrTKFmK8kEERc8vPypgPD4U6277ny3rl5lDQBcWUg7WkyegFzUDMGsUR/pMOs7kvPaUNjz0zqI8qkaLNWIgb3rlTx8/wA6E+xzcgltDalAXCAAY6gKNC2Kz/HJUsOPOociFJIAMekbVVJgako+f5022qaEcj4uQuG3k9mo2CxdKj59DRa2vaLfr70mqGS2kWuKZc32inEu2rgc7VIDS1mD60hfE325U5pqLMKpiJacUY3PpSOuedR0OXINvhY1ypYgc+tFAU3Hq/8ARL/nb/rFVfBO4qx45P8Ao13+83aNu/vNV3BG4q4km25P4aSlyfw0lUACMuU4HuhqqD5k8qcL3yqALPVahjjLicMJ7Nu7xHsgdT51Lx+ZllsuK2CSRfc8hWUPPqcWVqMqUZP6U0hoUkqUVEqUpRkmJUonlbejvIvozccQlzEudiFCzaRLsctR2FVWU5I4nDJxaEEq1d2LrEHxAdKvU/SD2aV/WhqWUyhKJuroenrWGXJN9nGbLGkrbKziLIsNgnEpA1JME6zJ3uavcNnGT6Fod7NY19yEmySkTf1mspzXMVvuKcdVc8pJAHJNRkf5Y1T6bUlqk78hPJ3JGhZ1kWX6C/gsboWnwtkkn0B3FXOR45S2kdrpQuDHRwCRqBrK4SBaB860bIGw5gQ8mO1a/drnkJ1IUBy3ihpwVN36i2YRIWKkhVqgYdcweomKlTV0ZjzV6l4NzvpHK/yqApcD0qErEHWhKZlR0+x39KYDXEfETbGlXjdlXdOzYSZQr/da3nQ7jvpXxzgWkhsIWIAi6R1nrQxxFi9bq531Em9rGAPYVUk1cUqHRqfDP0t9lqGIw5VqVq1Nm4tEEE0R8Y4zB5hhmlN6SpyVBwABbYT4gY5z1rCTUrL8etlUoJgghQHMcx5GhwTYmtti5zXKHcPHap7ivCseE9JPJVE/BudkgsuElSRKCeaenqLUX5Z2OMwiZhTTiQOpTb8iCayvNsA5hMQtskhTapSqIkGClXmIP5VmpKVovuNTYV3RJuZNOIXQ/wANZ4nEN3s6jxj12UPKrXH5ihhtTipgRbmomwA96VCJjihe8Aczt8a7YbStW4NrReI52rLs5xmJfUS4lQSPCgWSB0PU1W4d5xlaVIUptaTIufgRzFVQUanjE6DG4N7j9abSq/51T4XiNWKaClwFTBSnaevvUvDrpCZF42X/AKRX8yP66icE7in+Mf8As1fzI/rqPwRuKuJJtuT+Gkpcn8NJTAy49KZW5BN7AbV0FRFM4hyJJtA/KpAFONcw1aGh11KHlyqiy3BqecS2gStZgfM/lTeOf7V1Sz9429OVHX0cYEIQ5i1pO/ZMq3gmy1R7xNLJPRGzSK3CXPnRgMIlSf8AxJCETspXX13rHEYZ7EuFcSpRJUo91An5CtM480uOsYZUlCRrJJMTFgR1uabY4cCmynVpSu9t9I5AcxeuTHl9nFXyzf2Wq3ewLYHg5rUkPYpAJ5IP61fDgjAlI0rUTtPaCZ8hXv2alpRbRh0vK+6tchJgbEdaq8sydX1jV2ZQSbIvCSfPkKUsk3b1tfA0hjjt2US8V9HyIUG3VJWkapXBQf4fKmeF8WvDl9C21q1tlJAAiUnxR086mHhbGLecLgcidLgbXAgXG/zqZwPk6V4h1txRIKHEt94yCDsSDercmsb1OzKWjVstizydUtpJEGPWnnHYmag5YooQUKHeQooPLYm/wikxTvT48q6E7VnO1uPF6djVFm+OW1K0KhSu4LSI5kHkb1cYZIUl1U95tAUAPvTY1XZ47/oXQUmU4hPZEcyUgqHwpgZ6rCLWs6ELVJMaUk87zAqwb4WxStmjHUmB8aNOEM+xDDQDbbK0lCpR3kuxPeXqvapbhxGIwBW1LehalajJC09B1rDJnmnwjqhhi1bsA3+FMY2AVMEyJBSQq1Vr2EWi6m3Ex+JKgPjWi5Niu0TrdxCwANJ0DShJ/CAbk1LwiHFoUlepaLwTeQTEmdqldTNOpV8xvBBq1ZRfRvxH2GvDkA6yFI6A/eJ8vKrPizJ3cQ2vFbraMEc1tclAeXToKBVsBtZKTdCrRcGDt5Vr/BedfWG9SwAsDQpH8ItJT59a2yNR7UTm0uzLMnzFTDiXUxp2V5oO59q0jMWEvsqQCIUO6TysCDQJxRgUs4hxKRpQuVIHkbKHtNEGDzgfUg4SAUw2odDsD8Kp7q0DKTE8NuiP9SlRiefwqBjcM6AA6mb6UrBtPnV+jHsq0pSvwixMiT+tRsyxEqS2U6kncdOhHnWCnPVTOjRHTZW8PuJQ7+8nSQR07/I0Z4bUANXigA+tAT7RClDoY9+VGXD+ZB1EKEOJtHMgcxXQzlZ1xkf9Gf5kf11G4I3FP8Y/9or+ZH9dMcEbinEk23J/DSUuT+GkqgMmWDQ5xjmBQ2EA95e/WKJVAxWd8SP68QvomEj4UICsK4SY6H5GtbwWYYdrBYdGtKY0SL2kiSbczWQKNvj7VoWbv4tLTKVpQGR2Z8CRJF0gkCYrHqIqVX5/Q3xLkscRgtWIeU6SG1nUgggkp6E8hT7ePAS2YN7C8lI5H5VSIxpexB1NQF7JTsVD7w6Jsd6sAhPalB2knyAG4n2rDPiuCa7jfppqM6kEaMee7qQlZ32nla1V7mJAQshxtJSodoDYieSetQVY7swoJTJNwZsByk1EyrEtIeSrR9YUqStsJkCLmfjXLjwSyK5cHTkzwxOo8mlYHE4VwLUVIdHZpKyN9jY/CstyjMuxeQ8myEurJj8Clm/wiio5vh/+mWlYVTo0NwnQ2sK8IUTzmaBU4dTa3GlAakLUm15E7iu2OOk4vj9s86bjLdBtn2lSlPtkFKlXg7iLKqmU552HSoGCxLqW1tBGtvxA/gAN/wDbUhxXOJ2+VViTjHT4fQU/EdD0eQg+45hXlVRnbhDLQJB7YqeHUAd0fGKezF0hB6kH4c6g8XYlK30hsgoQyhKY22k1p3kmk8IZQ1iMuw0L0rDZ1lEXv3kk7i9qk8SY0JSxhW25BRdCbd39KC+Fs7bw2FSSokq7QhPhTMmR7H41WN5q0pAW4652iSYUSdjMJtyvXJKEpatvydUJqLVvzC3BYdps6lgluZAtA6z51xmedBRHZnSlAKtPNQ8z+lCmE4hBPZGQlXd8p5e1Qs0xCkLUkdZMcxHWso4ZttSOnXBLWiC88O0c/CVSPe8Vc8D5uBiEpWSSZRIFtKtp6wYoQfckekkHrP8AxS4HFFt1twbgg2PQ16LxqqPOcrNP4syvtcOE2L7BKjMAqQrpWfsvRae4ogkbz0ovx2cB15t2B3oSqDICfvavOhjPcEGX3EAyN023Srapj4COcxxjiwnVHcIiABpj03qVgsMtSe2UYEkhR5n03ioOExJBCSbDw28J8+tTVYpSmiVqKiCUpPIA/lToeoadSShLm99Ko5Hl8aVl5SFBSTpUNj/emmlkJ0clkE9LeE151spMHf8AI1SRLCDOc1S/glclhSNQ697cVK4I3FCOJ8HuKLuCNxTRDNtyfw0lLk/hpKYGMZxmHZtqVzAt6nas4KySSdyZPrRFxjjwQG077q9BsKGCYvTihi8lVu+AfQWGAu9k732QeVYOyJBrX8NjdLTcmITA+EyfYEVy9VDVRtjlRU4nNmWsU6pA0latIA2I5+hqbgs5SjtC6Add0gRqgDeOlZ85iR276ySRrJTHn0ooypsuuTpIKEkg+Wnn71pShEn3pEjEMqJCWSAXQVKcV0H3Epq2yplhCWmhrClySlBh1SualKGyaHmVPaAG2iVBVlHYTuR5Vf4zLXUBIwyZdOmXb6tgVDyG9ZZGqv8Af5NsMZXXBY49LS2VtYgOstk76w84mICQnUDpO9BTjTaC5o1DSoaUqnWE/iJ89486s8a2GwVl9bj4cCoT3mxpOxHPnUTN3FlS3nNLfbSW0Te1u98DU4ZOUeb/AI+g8+NRfHzJWTtJU6EuaghyUWVAhQsD5TTRloqbWmC2TtOwtTeFdltKgYsLztH+Wqz4uxzC+wdbX31JSl4RbTHiPQzT1aZ+qMquNLuBjHPEpk2Jkj+SqVNovub+XnHWrPOsUO1XeREIA2iqVSVK3MAG/wCldSWyMwgw2B7ZTbKVKTh9y4RePvQOs1aZxgcE2dAQ8TEIhadBjYqTEiqPIMUErAWopSkGYuSZ/Km82aPaavECmRfwj+9YNNurNlJLuIWYNhtZSL2BPl6VHexCoFyRHMzXDitUzvyio5dO1bxXiZyY4pwKsTAJrlbUGOlq7aYN5HqTXKlVRJMy7NlMpKAAptW6SLg8yk0ScQNh1hjFouCOyX5R4Z9aDnE2/Oi3gBSXm38GsmHBqbH8QvbzkVGTZahoom/+akN4ghAQdpkfKmX2FIUpCxC0GD/emlHrRzuIscQqTHkB+tdM40RpWnUnrzFVzbkdadQbeVOgHsaiE2MgkQffai7gncUHvK7mnlII9Zow4J3FMlm25P4aSlyfw0lAj5SxLylqKlGSoyfX+1RnlcqeVTSG5v1qxjuGbkgATJn2FaA7mjZbKbg6RHmNjHtUPhjhQrYGIc1JLqw20kc0kgKVUjibh3sXNLZKkgbq5VyTyRlLSjaMVVsD2oC1j7gJ9QDtRNwepXauAqPg0z1BNCWEd0vLm4USlQo94OZu4YnQREbG1hPlR1DrGysG8qDDDM6G0jYEgDzqVh0lTAShXZl0rClndKAYtUB11QCVCNtIvbUamrfE9nuVJCT5Abx615Ty1VHcsTe7KlbRT+7wmFVogy4oDSojxLUTt5Vn/HOZdr2aZ7qLDuwZ5kq9ZtR1xpxGWkfV2VaSYC1ckp5+5rJs0ek90ykWA5j/AD9a9Dooba6qzl6mbtRvgcy3NFsgjxpMSP7Ud5A8ziMJiEhTTY7NRUSQXnCBITCtgOorMptXGmf712yx6jmUmiThFSb9BzvVgkR+tU7Z0kdQasyZiPX2psSH2sJ3XFpkqTcgCRFdMqIRqNwqE7/kPaizgDCF1xKB98KCpjYquRRRm/AOGYb1nUEpuszspJkKHsD8awb5L8jGnU38JA6cx5GpSMslBkEE+Varl3DjeKUvEFASlIiB9+xMnzofzrA6U61K75XYDwpRGx+FVHJqXFClzSBPGtBLdjIsn/dzqrfTNxVjmayVBHJNz6n/AIqGlvUYHn+QJq0SNHYUuV4ktLS4kkKSoEe1eQJArjTB96rlAFuIZ+tguyO1N55H+E+dD2JbKFEKSUq6dabw+JW2QUKKT5be4olwOYs4xTbD6AlxRCUqFpJ8+VZ+6BQEV5tcHyNXvF/DC8A8GyrWhQlKufmhXnQ+mqTtASXvD7j50Z8E7igee77j50ccEbimSzbcn8NJS5P4aSgR8mkfn8quuG8kVisQhhH3vEeSEDxL+FveqpO/5Vrn0esowDXavtn94CVPoIcQkbpQQmVJ5b2rPNNxjtyWkHBytJDbSQlKcPEBIttA9Daaz3jnFxrc+6SfXuiPnRvw9nDZbBcdQl989poKrxPdT0ForPfpixKe2bw7V1EalxskqMAHpXndOn7Sn8TW9qMuQSVE8zeOpJtWtZOA2w02lOmEguHqRcnzNC+XcOhoKK0ha2lpJUOWoHcdBIooxFgmDNr22PTzro6vImkkbdLDexx3MCEa0xYmAb784qtx3ESmjDQ1vBIm2pKSRO9RsViVlzs20iXLaiO6kRvAqGrD9mlR0ytuEkpkBRXtIPx9xWWDBF7yNc+dxWmJV5n2im1vKUpalXMW57x0FDik8+pmtBcy4FhSXElLrkjVMAIA2jlcVnzW0efPyrvxNNUkcDt7jahFIg712/XKBBFbEnKt/apuCk+wqJiDS4d0pPtRQ1yabwY6WUpxKP8AxpCRqAjvnl5k2oizLih3EAoxDIQ3NwgkmTyNudDmVtxh2UpICVBsnoVDvGfhU9byQziXBIhd7bchFeasstW3idc4Q0Jtd39BCvOWcMx2M98Dl1XeJ6gUI4lX1lxIgpZbuZjvdSegp5vUpKVGSVqSq8EE7X6CK64kc7Fl5elKYQUDTzUqw/Kar2r1afEhYorfwRnuJdC1rUNitRHpMAflS4IAKUfwoUf0/WudOkAbxA/SpGGaPZvr6J0+5uf0rrexhRAZTb2puedPg2+HyqOB86oQpvaulWIIMKEEHmCDIIrptFyabdPxoA0dnGfX8H2azqdjVrJ8JTsozzO1AoQZvYgkH1FjVhwlmAaeSlaoaWb+oumfKZqw4yy7s3+0SO49f0Vz9jULsyoRQLFvejjgjcUEuCB8KNuCNxViZtuT+Gkpcn8NJQI+eOCOHRisRClFKEJlRG/kB50S57kD2ELZw61LbxCuyKCfETfSscxbcVJ+ivDQy4qLrWADyhPlRajCleMaWvUEshRCeWpX3vQVxZMr9o/BHQk1EEM6zXF4RspxTDKmikhISgJSlQ20rF5FVnCICmziVkqU6YVN4KTYXqz+mPMVBOHw4PdUVOL6mNvnUD6P8Rqwb7H4H0kdYWL/AJ0oW8WvxCTWqi0wxS3i1pUAWsSnSsn2j5VEhSNTKydbJIPLUiO6oH0t7VbY3LC43pkBXI+YNr8qqcQ4MQnsXf3b6U6dXWPuqrKUVJWa4srg2NYTDa0OutkfuSmT01Wk9dxU3FZaE4ZSFIlwOwtc76m7R1n9K5y3I8ThTiO1QhTbjY7yVQiJTFutWuXslbL6RJWNDgEyVBPMeyq6MbSap7HPNuUmwXOp1nS53ikhCVbHwjunrEfnWePNaXHEncKMj3rT8Ggll8m7aXYA5pUdJ1E9INBHG+A7DGqEyFgKB5EQI/Srwyqbj+7Dfu+jKLEptTTn3T51KcuKjqHc9DXUjM84mRXDPnXWqncDl7rpPZNOORv2aFL+QpjDLhLHdokMkd5slaZ+8kDb2mirGYVxWDCQAFuKBkWSUzeaEuD+GsQcQ2taMQygEkuBu/oQrkfStRx4EJQEqbbRAJWkgFEi6Z2NeblSWTY2cpPHVAy5h0peba/6YEbd4KNt+gqg4/x0/ugIlwk3mdIgD86vszxK0P6kEALSLx03/Sgbid+Xo3AEn1Jk0sEG5pvwNcr2a9F8EirKt/L86KOG8vC8vxbqthqKfMpgfrQoKMMveCclcEGStW3mof2rslwjlBBBJAnoPlTa6dBphZ5edaCHkiBemFCTUiaYO80AKlNHGXY0Y3Cqw7kHEtiUKNgQkWA84oJQanZO6UPtkGIUPzMVMlaEcuqMXsZ26Qb0bcEbihfiVATiXkgRC/neijgjcVV2Jm25P4aSlyfw0lAjHuBcchpSUOnSFJBSZsFDqPOjfLMwQrtXp1BOoAg2Ji4rLSiQfT/ily3M3GBpDhS0omU9D1rlnjUraN1Lah76XX9WIwpFv3JPxKap+CMUU4gpBMLTsOZR3h8qT6Qsw7V5kndLWk+si9UmV4stuoWDGkj4Gxq8cP8ASl5Et9qzakEOAkKsoWHQ/wB6qM0aCh+/RCrDtE2Ck3gk8lCoWX53oWpKUakqItPPcqT6TTnFnEKktFAQhSFd0KVvfcx1rkWN6qNrVWXuBy1f1VbnbLWA2QhIVqB84i21R+HcSPrTB1x+77JwbA6k8vhUv6LcQF4Qp5QU/mf71RY58ttpSUqCmXipagme4lcwfbnTx7Tqu8yyO6JrmTvMOYgO6dJUSAk2MgBJjmRpoQ+lPCwrCufibKD6i9ErmffWsXiFKUkQkdjvBBFx6xearPpMYnAYVf4Tz3gyL/DeqTcc6vxfzSGnal6L7mecqiL5jrUxJtUTF2g16CMzrBuFK0KCQsgg6TeY5RzrTsBxHmbqChlhGGBEalANpuLQIkms6yDGradStpKVLmAFbSaN8wxWJscViUtRcISRv1Kj+lc3UtXVfvojowRcl+F9WF2AyrHpQC9isPcfxhXwiDTr2FUUJLzpUnVCuzClG3UcqGGOMcOhKtBClGBqdWXFW/CgAfOrzB8RO6NRJ0WNk6faDeuFqSavZeSf3N4xVbc+qJfEeBaeZQlnulN0rv3U/hXPM1k+eYVxt5WtJG0G5B85rTMNmba1qQoqTqSZ1kaFDmIGx6Vy+0haQ2pGtHIeXn1rbHl0szlibTRk5T0oyIjJgRHhTM+a711jeBp1FhwjfuKuL8pm1Rca1ifqCWA0IaMOBKpcBB5p+8kzIiupzjKqZzOLXILluBUQHvVLVPOf+PLlURSYXJFq2TJHyedcedNFcnyFOlVAHYO9O4JQ7RBMkah86Y1edTsjwinHkpHLvHyApPgCXxCf3yj+LSb0U8EbiqPjFnS6De6U1ecEbihcEs23J/DSUuT+GkpiPnr9qJg93e1RHsTIAKYHIVIfwyIQRzN6dx7GoogxG3pWJvsC2bPalyeQA/8AVR2Deu8SnvrB60ylN5rdcGQW5BjCUAg/vmjInY+RqqzzNu2cTpJgXI/i5geQqJg8appetG8QRyNQyuVauZM1ChvY9W1GqfQ9j4ccaJmRqA+dE+eI7PEPoKdQxLYEfxTCvmKzr6MMZozFmfvhSPciR8q1zjLCEoQ6jV2japEXMc68zqezmSfDX/DRbxpcmfZRloZQ6HY1aiG1RulAFifW1Jx1iQrAJb0mSEqM/diYA8oipud40LZSiFBZXzIPdJFjHMx0qs45WEskAyUoEj2raEW5KUub/AKSdtcbff8AszxGw9KYxItTrXhFcu3FegjMi4c36c6vcmy1vEanH8SlpKTBCpLh9KoGd66UgE0SVrZ0NPxDTAZvgMGsqbQHlAWUoFVzzvTTvFynHLIlJ/Ebz6Cg10RXaFkXB2rL/HjzK36mntpL3aRoGXZjqGkgA80nf1Bqbhsyg2VYbDpQzgHwoJVYmCDNVQeIJIJSZPM9axfTp7GkOop20am3jEqtqueXM0/lqx9YuCoJKSEiJIIOo+cVneS5vCwlxJUVW1J8Q6xRTgM3SlxAZMyhaCYOsJBBv5zWEMDx5f4Lz5Vkw7c2NfSXhmk4oOtRpdTCgBYLSdh8aCX0zfpRLxk7dgE7a7esXoYXXbjWxyngeZiucQBuK4UaU1ZI2kUT8EiFvK5hsD4mhsC9E/CCEy9O5CAPWTSnwBI46T32v5B/VVnwRuKY+kXDFBZ1CJbBEfzxT/BBuKIe6Szbcn8NJS5P4aSqEYJmrOl0j7pVqT5X2rp1Vx1vWp8R8K4YiQ0JFwZVY/Gswz3L1JWSiRWehl6wExBlaz1UfnTShF6uVZSqdq5/ZCula2TZUIcryPEKtv2MeleGTK6UWFiZRjOxfZeGyHAo+mx+dfReLzlpDBdcskpkDcqkA2FfOysoURHKrd3G4xQSFOqISAkSAYAsBtXLn6dZWrKjOgpxMoeQttOpKzqhQukH9RVRxiJQs8iQPXzqCnNMaAB2ptt3U/2qFik4hwQtZVz2H6U445J2y3ONbL1B8CwrlQq2GVLpDlCuldBGoH0mDXpvV5+wz+GlGSHpVWTZQP70qByq+ORk8qT9hnpRY7IuU4iFaTzplW59T86s05MoGQKU5QrpUhZCy9YDqT0n5RRTkuHlxS9u6E28jJNqpE5UsGRvU/DrxKBCVkeyf7VLQm9tiv4mxmvFGNkgJH61XqJNWT+VLWorVdR3NJ+yl062HZWkGlirL9mLpP2UumFlegnaOdX2QNmLTdxIEWJvUH9lLqVhmn29OhRGlWoWBg9bik0FhJ9JOXltLBKCiUlPjK5hU+1dcE7iqbM8bi8SEpxDhcCSSkFKRBPoBRRwhgCkilBNKmSa9k/hpK7ylEJFeqgHMdhtQNqF8bw4FGYozVTZoAAjwknpXvsknpR3FeigAE+ySele+ySelHcV6KAAT7JJ6V77JJ6UdxXooABPsknpXvsknpR3FeigAE+ySele+ySelHcV6KAAT7JJ6V77JJ6UdxXooABPsknpXvsknpR3FeigAE+ySegr32ST0o7ivRQACfZJPSvfZJPSjuK9FAAJ9kk9BXvsknpR3FeigAE+ySele+ySelHcV6KAAT7JJ6V77JJ6UdxXooABU8Jp6Vb5ZkIRyojinBQBzh24FLTia9QB/9k="/>
          <p:cNvSpPr>
            <a:spLocks noChangeAspect="1" noChangeArrowheads="1"/>
          </p:cNvSpPr>
          <p:nvPr/>
        </p:nvSpPr>
        <p:spPr bwMode="auto">
          <a:xfrm>
            <a:off x="63500" y="-15557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194" name="Picture 2" descr="http://espanol.narconon.org/fotos/justic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62" y="4365104"/>
            <a:ext cx="2479213" cy="19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Ayude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llevar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carga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" y="2420888"/>
            <a:ext cx="4038600" cy="3632440"/>
          </a:xfrm>
        </p:spPr>
        <p:txBody>
          <a:bodyPr>
            <a:normAutofit/>
          </a:bodyPr>
          <a:lstStyle/>
          <a:p>
            <a:r>
              <a:rPr lang="es-ES_tradnl" sz="3200" dirty="0" smtClean="0"/>
              <a:t>“</a:t>
            </a:r>
            <a:r>
              <a:rPr lang="es-ES_tradnl" sz="3200" b="1" i="1" dirty="0" smtClean="0"/>
              <a:t>Sobrellevad</a:t>
            </a:r>
            <a:r>
              <a:rPr lang="es-ES_tradnl" sz="3200" dirty="0" smtClean="0"/>
              <a:t>  los unos </a:t>
            </a:r>
            <a:r>
              <a:rPr lang="es-ES_tradnl" sz="3200" b="1" i="1" dirty="0" smtClean="0"/>
              <a:t>las cargas de los otros,</a:t>
            </a:r>
            <a:r>
              <a:rPr lang="es-ES_tradnl" sz="3200" dirty="0" smtClean="0"/>
              <a:t> y cumplid así la ley de Cristo.”</a:t>
            </a:r>
          </a:p>
          <a:p>
            <a:pPr lvl="1"/>
            <a:r>
              <a:rPr lang="es-ES_tradnl" sz="2000" dirty="0" smtClean="0"/>
              <a:t>Gálatas 6:2</a:t>
            </a:r>
          </a:p>
          <a:p>
            <a:pPr lvl="1"/>
            <a:endParaRPr lang="es-ES_tradnl" sz="2300" dirty="0" smtClean="0"/>
          </a:p>
          <a:p>
            <a:endParaRPr lang="es-ES_tradnl" sz="2600" dirty="0" smtClean="0"/>
          </a:p>
          <a:p>
            <a:endParaRPr lang="es-ES_tradnl" dirty="0"/>
          </a:p>
        </p:txBody>
      </p:sp>
      <p:pic>
        <p:nvPicPr>
          <p:cNvPr id="8194" name="Picture 2" descr="http://www.rudecruz.com/imagens/jesus-socorre-pedro-mar-galile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262" y="1916832"/>
            <a:ext cx="3886200" cy="354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s-SV" dirty="0" smtClean="0"/>
              <a:t>.</a:t>
            </a:r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Haga que se respete la jerarquía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27326" cy="4351337"/>
          </a:xfrm>
        </p:spPr>
        <p:txBody>
          <a:bodyPr>
            <a:normAutofit/>
          </a:bodyPr>
          <a:lstStyle/>
          <a:p>
            <a:r>
              <a:rPr lang="es-SV" sz="3200" dirty="0" smtClean="0"/>
              <a:t>Evite la </a:t>
            </a:r>
            <a:r>
              <a:rPr lang="es-SV" sz="3200" b="1" i="1" dirty="0" smtClean="0"/>
              <a:t>dualidad</a:t>
            </a:r>
            <a:r>
              <a:rPr lang="es-SV" sz="3200" dirty="0" smtClean="0"/>
              <a:t> de mando</a:t>
            </a:r>
          </a:p>
          <a:p>
            <a:r>
              <a:rPr lang="es-SV" sz="3200" dirty="0" smtClean="0"/>
              <a:t>No le </a:t>
            </a:r>
            <a:r>
              <a:rPr lang="es-SV" sz="3200" b="1" i="1" dirty="0" smtClean="0"/>
              <a:t>reste importancia </a:t>
            </a:r>
            <a:r>
              <a:rPr lang="es-SV" sz="3200" dirty="0" smtClean="0"/>
              <a:t>a las órdenes de sus  subalternos </a:t>
            </a:r>
            <a:r>
              <a:rPr lang="es-SV" sz="3200" b="1" i="1" dirty="0" smtClean="0"/>
              <a:t>también con autoridad</a:t>
            </a:r>
            <a:r>
              <a:rPr lang="es-SV" sz="3200" b="1" i="1" dirty="0"/>
              <a:t> </a:t>
            </a:r>
            <a:r>
              <a:rPr lang="es-SV" sz="3200" dirty="0" smtClean="0"/>
              <a:t>sobre otros. </a:t>
            </a:r>
          </a:p>
          <a:p>
            <a:endParaRPr lang="es-SV" sz="3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148064" y="2492895"/>
            <a:ext cx="3367286" cy="3684067"/>
          </a:xfrm>
        </p:spPr>
        <p:txBody>
          <a:bodyPr/>
          <a:lstStyle/>
          <a:p>
            <a:r>
              <a:rPr lang="es-ES" sz="2400" dirty="0" smtClean="0"/>
              <a:t>“Ninguno</a:t>
            </a:r>
            <a:r>
              <a:rPr lang="es-ES" sz="2400" dirty="0"/>
              <a:t> </a:t>
            </a:r>
            <a:r>
              <a:rPr lang="es-ES" sz="2400" b="1" dirty="0" smtClean="0"/>
              <a:t>puede se</a:t>
            </a:r>
            <a:r>
              <a:rPr lang="es-ES" sz="2400" dirty="0" smtClean="0"/>
              <a:t>rvir</a:t>
            </a:r>
            <a:r>
              <a:rPr lang="es-ES" sz="2400" dirty="0"/>
              <a:t> </a:t>
            </a:r>
            <a:r>
              <a:rPr lang="es-ES" sz="2400" b="1" dirty="0"/>
              <a:t>a</a:t>
            </a:r>
            <a:r>
              <a:rPr lang="es-ES" sz="2400" dirty="0"/>
              <a:t> </a:t>
            </a:r>
            <a:r>
              <a:rPr lang="es-ES" sz="2400" b="1" dirty="0"/>
              <a:t>dos</a:t>
            </a:r>
            <a:r>
              <a:rPr lang="es-ES" sz="2400" dirty="0"/>
              <a:t> </a:t>
            </a:r>
            <a:r>
              <a:rPr lang="es-ES" sz="2400" b="1" dirty="0"/>
              <a:t>se</a:t>
            </a:r>
            <a:r>
              <a:rPr lang="es-ES" sz="2400" dirty="0"/>
              <a:t>ñores; porque o </a:t>
            </a:r>
            <a:r>
              <a:rPr lang="es-ES" sz="2400" b="1" dirty="0"/>
              <a:t>a</a:t>
            </a:r>
            <a:r>
              <a:rPr lang="es-ES" sz="2400" dirty="0"/>
              <a:t>borrecerá </a:t>
            </a:r>
            <a:r>
              <a:rPr lang="es-ES" sz="2400" b="1" dirty="0"/>
              <a:t>a</a:t>
            </a:r>
            <a:r>
              <a:rPr lang="es-ES" sz="2400" dirty="0"/>
              <a:t>l uno </a:t>
            </a:r>
            <a:r>
              <a:rPr lang="es-ES" sz="2400" dirty="0" smtClean="0"/>
              <a:t>y </a:t>
            </a:r>
            <a:r>
              <a:rPr lang="es-ES" sz="2400" b="1" dirty="0" smtClean="0"/>
              <a:t>a</a:t>
            </a:r>
            <a:r>
              <a:rPr lang="es-ES" sz="2400" dirty="0" smtClean="0"/>
              <a:t>mará</a:t>
            </a:r>
            <a:r>
              <a:rPr lang="es-ES" sz="2400" dirty="0"/>
              <a:t> </a:t>
            </a:r>
            <a:r>
              <a:rPr lang="es-ES" sz="2400" b="1" dirty="0"/>
              <a:t>a</a:t>
            </a:r>
            <a:r>
              <a:rPr lang="es-ES" sz="2400" dirty="0"/>
              <a:t>l otro, o estimará </a:t>
            </a:r>
            <a:r>
              <a:rPr lang="es-ES" sz="2400" b="1" dirty="0"/>
              <a:t>a</a:t>
            </a:r>
            <a:r>
              <a:rPr lang="es-ES" sz="2400" dirty="0"/>
              <a:t>l uno y menospreciará </a:t>
            </a:r>
            <a:r>
              <a:rPr lang="es-ES" sz="2400" b="1" dirty="0"/>
              <a:t>a</a:t>
            </a:r>
            <a:r>
              <a:rPr lang="es-ES" sz="2400" dirty="0"/>
              <a:t>l otro</a:t>
            </a:r>
            <a:r>
              <a:rPr lang="es-ES" sz="2400" dirty="0" smtClean="0"/>
              <a:t>.”</a:t>
            </a:r>
          </a:p>
          <a:p>
            <a:pPr lvl="1"/>
            <a:r>
              <a:rPr lang="es-ES" dirty="0" smtClean="0"/>
              <a:t>Mateo 6:24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421219499"/>
      </p:ext>
    </p:extLst>
  </p:cSld>
  <p:clrMapOvr>
    <a:masterClrMapping/>
  </p:clrMapOvr>
  <p:transition spd="slow">
    <p:diamond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¿Qué ha motivado al hombre a realizar grandes hazañas y descubrimientos?</a:t>
            </a:r>
            <a:endParaRPr lang="en-US" dirty="0"/>
          </a:p>
        </p:txBody>
      </p:sp>
      <p:pic>
        <p:nvPicPr>
          <p:cNvPr id="1026" name="Picture 2" descr="http://www.omicrono.com/wp-content/uploads/2012/11/red-bull-stratos-0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098200"/>
            <a:ext cx="4752330" cy="465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ulturademontania.com.ar/entrenamientos/escalada_hielo_patagonia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13" y="2098200"/>
            <a:ext cx="2717418" cy="203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g.desmotivaciones.es/201309/PrimerAv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46" y="4293096"/>
            <a:ext cx="2723566" cy="245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9327"/>
      </p:ext>
    </p:extLst>
  </p:cSld>
  <p:clrMapOvr>
    <a:masterClrMapping/>
  </p:clrMapOvr>
  <p:transition spd="slow">
    <p:diamond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Predicar con el Ejemplo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b="1" i="1" dirty="0" smtClean="0"/>
              <a:t>Cumpla</a:t>
            </a:r>
            <a:r>
              <a:rPr lang="es-ES_tradnl" sz="2800" dirty="0" smtClean="0"/>
              <a:t> lo que promete.</a:t>
            </a:r>
          </a:p>
          <a:p>
            <a:r>
              <a:rPr lang="es-ES_tradnl" sz="2800" b="1" i="1" dirty="0" smtClean="0"/>
              <a:t>Pida perdón </a:t>
            </a:r>
            <a:r>
              <a:rPr lang="es-ES_tradnl" sz="2800" dirty="0" smtClean="0"/>
              <a:t>cuando ha ofendido.</a:t>
            </a:r>
          </a:p>
          <a:p>
            <a:r>
              <a:rPr lang="es-ES_tradnl" sz="2800" b="1" i="1" dirty="0" smtClean="0"/>
              <a:t>Acepte </a:t>
            </a:r>
            <a:r>
              <a:rPr lang="es-ES_tradnl" sz="2800" dirty="0" smtClean="0"/>
              <a:t>sus errores y practique la humildad.</a:t>
            </a:r>
          </a:p>
          <a:p>
            <a:r>
              <a:rPr lang="es-ES_tradnl" sz="2800" dirty="0" smtClean="0"/>
              <a:t>No se atribuya los logros </a:t>
            </a:r>
            <a:r>
              <a:rPr lang="es-ES_tradnl" sz="2800" b="1" i="1" dirty="0" smtClean="0"/>
              <a:t>de sus empleados.</a:t>
            </a:r>
          </a:p>
          <a:p>
            <a:r>
              <a:rPr lang="es-ES_tradnl" sz="2800" b="1" i="1" dirty="0" smtClean="0"/>
              <a:t>Practique </a:t>
            </a:r>
            <a:r>
              <a:rPr lang="es-ES_tradnl" sz="2800" dirty="0" smtClean="0"/>
              <a:t>lo que exige</a:t>
            </a:r>
            <a:r>
              <a:rPr lang="es-ES_tradnl" sz="2800" b="1" i="1" dirty="0" smtClean="0"/>
              <a:t>. </a:t>
            </a:r>
          </a:p>
          <a:p>
            <a:endParaRPr lang="es-ES_tradnl" b="1" i="1" dirty="0" smtClean="0"/>
          </a:p>
        </p:txBody>
      </p:sp>
      <p:pic>
        <p:nvPicPr>
          <p:cNvPr id="9218" name="Picture 2" descr="CARTEL - Madre Teresa de Calcuta - Ejempl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64" y="1825625"/>
            <a:ext cx="368957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Practicando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Regla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Oro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s-ES_tradnl" sz="3200" dirty="0" smtClean="0"/>
              <a:t>Y como queréis que hagan los hombres con vosotros, </a:t>
            </a:r>
            <a:r>
              <a:rPr lang="es-ES_tradnl" sz="3200" b="1" i="1" dirty="0" smtClean="0"/>
              <a:t>así también </a:t>
            </a:r>
            <a:r>
              <a:rPr lang="es-ES_tradnl" sz="3200" dirty="0" smtClean="0"/>
              <a:t>haced vosotros </a:t>
            </a:r>
            <a:r>
              <a:rPr lang="es-ES_tradnl" sz="3200" b="1" i="1" dirty="0" smtClean="0"/>
              <a:t>con ellos.”</a:t>
            </a:r>
          </a:p>
          <a:p>
            <a:pPr lvl="1"/>
            <a:r>
              <a:rPr lang="es-ES_tradnl" sz="2000" dirty="0" smtClean="0"/>
              <a:t>Mateo 5:31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21506" name="Picture 2" descr="http://t0.gstatic.com/images?q=tbn:ANd9GcQsXqJhv7DmBpL3ObhkOdPfmGevoen3s4CRszszZKfPlCFLLE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276872"/>
            <a:ext cx="4112419" cy="27366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Evalúe los Resultados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_tradnl" sz="3200" dirty="0" smtClean="0"/>
          </a:p>
          <a:p>
            <a:r>
              <a:rPr lang="es-ES_tradnl" sz="3200" dirty="0" smtClean="0"/>
              <a:t>Establezca estándares del desempeño (KPI)</a:t>
            </a:r>
          </a:p>
          <a:p>
            <a:endParaRPr lang="es-ES_tradnl" sz="3200" dirty="0" smtClean="0"/>
          </a:p>
          <a:p>
            <a:r>
              <a:rPr lang="es-ES_tradnl" sz="3200" dirty="0" smtClean="0"/>
              <a:t>Evalúe de forma periódica y programada.</a:t>
            </a:r>
          </a:p>
          <a:p>
            <a:pPr>
              <a:buNone/>
            </a:pPr>
            <a:endParaRPr lang="es-ES_tradnl" dirty="0"/>
          </a:p>
        </p:txBody>
      </p:sp>
      <p:pic>
        <p:nvPicPr>
          <p:cNvPr id="5" name="Picture 2" descr="http://t3.gstatic.com/images?q=tbn:ANd9GcR5fYqwGz_BA6p94onR7Vl3rIBIuOBdlT8WteSy9ul7Yra_gu4ou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505450" y="2929731"/>
            <a:ext cx="2133600" cy="21431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Cuentas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Respondiendo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se</a:t>
            </a:r>
            <a:r>
              <a:rPr lang="es-ES_tradnl" sz="3200" dirty="0" smtClean="0"/>
              <a:t>ñ</a:t>
            </a:r>
            <a:r>
              <a:rPr lang="en-US" sz="3200" dirty="0" smtClean="0"/>
              <a:t>or, le </a:t>
            </a:r>
            <a:r>
              <a:rPr lang="en-US" sz="3200" dirty="0" err="1" smtClean="0"/>
              <a:t>dijo</a:t>
            </a:r>
            <a:r>
              <a:rPr lang="en-US" sz="3200" dirty="0" smtClean="0"/>
              <a:t>: </a:t>
            </a:r>
            <a:r>
              <a:rPr lang="en-US" sz="3200" dirty="0" err="1" smtClean="0"/>
              <a:t>Siervo</a:t>
            </a:r>
            <a:r>
              <a:rPr lang="en-US" sz="3200" dirty="0" smtClean="0"/>
              <a:t> </a:t>
            </a:r>
            <a:r>
              <a:rPr lang="en-US" sz="3200" dirty="0" err="1" smtClean="0"/>
              <a:t>malo</a:t>
            </a:r>
            <a:r>
              <a:rPr lang="en-US" sz="3200" dirty="0" smtClean="0"/>
              <a:t> y </a:t>
            </a:r>
            <a:r>
              <a:rPr lang="en-US" sz="3200" dirty="0" err="1" smtClean="0"/>
              <a:t>negligente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sabías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siego</a:t>
            </a:r>
            <a:r>
              <a:rPr lang="en-US" sz="3200" dirty="0" smtClean="0"/>
              <a:t> </a:t>
            </a:r>
            <a:r>
              <a:rPr lang="en-US" sz="3200" dirty="0" err="1" smtClean="0"/>
              <a:t>donde</a:t>
            </a:r>
            <a:r>
              <a:rPr lang="en-US" sz="3200" dirty="0" smtClean="0"/>
              <a:t> no </a:t>
            </a:r>
            <a:r>
              <a:rPr lang="en-US" sz="3200" dirty="0" err="1" smtClean="0"/>
              <a:t>sembré</a:t>
            </a:r>
            <a:r>
              <a:rPr lang="en-US" sz="3200" dirty="0" smtClean="0"/>
              <a:t>, y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recojo</a:t>
            </a:r>
            <a:r>
              <a:rPr lang="en-US" sz="3200" dirty="0" smtClean="0"/>
              <a:t> </a:t>
            </a:r>
            <a:r>
              <a:rPr lang="en-US" sz="3200" dirty="0" err="1" smtClean="0"/>
              <a:t>donde</a:t>
            </a:r>
            <a:r>
              <a:rPr lang="en-US" sz="3200" dirty="0" smtClean="0"/>
              <a:t> no </a:t>
            </a:r>
            <a:r>
              <a:rPr lang="en-US" sz="3200" dirty="0" err="1" smtClean="0"/>
              <a:t>esparcí</a:t>
            </a:r>
            <a:r>
              <a:rPr lang="en-US" sz="3200" dirty="0" smtClean="0"/>
              <a:t>. </a:t>
            </a:r>
            <a:r>
              <a:rPr lang="en-US" sz="3200" dirty="0" err="1" smtClean="0"/>
              <a:t>Por</a:t>
            </a:r>
            <a:r>
              <a:rPr lang="en-US" sz="3200" dirty="0" smtClean="0"/>
              <a:t> </a:t>
            </a:r>
            <a:r>
              <a:rPr lang="en-US" sz="3200" dirty="0" err="1" smtClean="0"/>
              <a:t>tanto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debías</a:t>
            </a:r>
            <a:r>
              <a:rPr lang="en-US" sz="3200" dirty="0" smtClean="0"/>
              <a:t> </a:t>
            </a:r>
            <a:r>
              <a:rPr lang="en-US" sz="3200" dirty="0" err="1" smtClean="0"/>
              <a:t>haber</a:t>
            </a:r>
            <a:r>
              <a:rPr lang="en-US" sz="3200" dirty="0" smtClean="0"/>
              <a:t> dado mi </a:t>
            </a:r>
            <a:r>
              <a:rPr lang="en-US" sz="3200" dirty="0" err="1" smtClean="0"/>
              <a:t>dinero</a:t>
            </a:r>
            <a:r>
              <a:rPr lang="en-US" sz="3200" dirty="0" smtClean="0"/>
              <a:t> a los </a:t>
            </a:r>
            <a:r>
              <a:rPr lang="en-US" sz="3200" dirty="0" err="1" smtClean="0"/>
              <a:t>banqueros</a:t>
            </a:r>
            <a:r>
              <a:rPr lang="en-US" sz="3200" dirty="0" smtClean="0"/>
              <a:t>, y al </a:t>
            </a:r>
            <a:r>
              <a:rPr lang="en-US" sz="3200" dirty="0" err="1" smtClean="0"/>
              <a:t>venir</a:t>
            </a:r>
            <a:r>
              <a:rPr lang="en-US" sz="3200" dirty="0" smtClean="0"/>
              <a:t> </a:t>
            </a:r>
            <a:r>
              <a:rPr lang="en-US" sz="3200" dirty="0" err="1" smtClean="0"/>
              <a:t>yo</a:t>
            </a:r>
            <a:r>
              <a:rPr lang="en-US" sz="3200" dirty="0" smtClean="0"/>
              <a:t>, </a:t>
            </a:r>
            <a:r>
              <a:rPr lang="en-US" sz="3200" dirty="0" err="1" smtClean="0"/>
              <a:t>hubiera</a:t>
            </a:r>
            <a:r>
              <a:rPr lang="en-US" sz="3200" dirty="0" smtClean="0"/>
              <a:t> </a:t>
            </a:r>
            <a:r>
              <a:rPr lang="en-US" sz="3200" dirty="0" err="1" smtClean="0"/>
              <a:t>recibido</a:t>
            </a:r>
            <a:r>
              <a:rPr lang="en-US" sz="3200" dirty="0" smtClean="0"/>
              <a:t> </a:t>
            </a:r>
            <a:r>
              <a:rPr lang="en-US" sz="3200" b="1" i="1" dirty="0" smtClean="0"/>
              <a:t>lo </a:t>
            </a:r>
            <a:r>
              <a:rPr lang="en-US" sz="3200" b="1" i="1" dirty="0" err="1" smtClean="0"/>
              <a:t>que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es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mío</a:t>
            </a:r>
            <a:r>
              <a:rPr lang="en-US" sz="3200" b="1" i="1" dirty="0" smtClean="0"/>
              <a:t> con los </a:t>
            </a:r>
            <a:r>
              <a:rPr lang="en-US" sz="3200" b="1" i="1" dirty="0" err="1" smtClean="0"/>
              <a:t>intereses</a:t>
            </a:r>
            <a:r>
              <a:rPr lang="en-US" sz="3200" dirty="0" smtClean="0"/>
              <a:t>.” </a:t>
            </a:r>
          </a:p>
          <a:p>
            <a:pPr lvl="1"/>
            <a:r>
              <a:rPr lang="en-US" sz="2000" dirty="0" smtClean="0"/>
              <a:t>Mateo 25:25-27</a:t>
            </a:r>
            <a:endParaRPr lang="es-ES_tradnl" sz="2000" dirty="0"/>
          </a:p>
        </p:txBody>
      </p:sp>
    </p:spTree>
  </p:cSld>
  <p:clrMapOvr>
    <a:masterClrMapping/>
  </p:clrMapOvr>
  <p:transition spd="slow">
    <p:diamond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Premie los Resultados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sz="2800" dirty="0" smtClean="0"/>
              <a:t>Individual y de grupo</a:t>
            </a:r>
          </a:p>
          <a:p>
            <a:r>
              <a:rPr lang="es-ES_tradnl" sz="2800" dirty="0" smtClean="0"/>
              <a:t>Programe una </a:t>
            </a:r>
            <a:r>
              <a:rPr lang="es-ES_tradnl" sz="2800" b="1" i="1" dirty="0" smtClean="0"/>
              <a:t>reunión</a:t>
            </a:r>
            <a:r>
              <a:rPr lang="es-ES_tradnl" sz="2800" dirty="0" smtClean="0"/>
              <a:t> mensual con todo el equipo de trabajo.</a:t>
            </a:r>
          </a:p>
          <a:p>
            <a:r>
              <a:rPr lang="es-ES_tradnl" sz="2800" b="1" i="1" dirty="0" smtClean="0"/>
              <a:t>Recompense</a:t>
            </a:r>
            <a:r>
              <a:rPr lang="es-ES_tradnl" sz="2800" dirty="0" smtClean="0"/>
              <a:t> la labor y sea generoso.</a:t>
            </a:r>
          </a:p>
          <a:p>
            <a:r>
              <a:rPr lang="es-ES_tradnl" sz="2800" b="1" i="1" dirty="0" smtClean="0"/>
              <a:t>Elogie</a:t>
            </a:r>
            <a:r>
              <a:rPr lang="es-ES_tradnl" sz="2800" dirty="0" smtClean="0"/>
              <a:t> los avances aunque sean pequeños.</a:t>
            </a:r>
          </a:p>
          <a:p>
            <a:r>
              <a:rPr lang="es-ES_tradnl" sz="2800" b="1" i="1" dirty="0" smtClean="0"/>
              <a:t>Permita</a:t>
            </a:r>
            <a:r>
              <a:rPr lang="es-ES_tradnl" sz="2800" dirty="0" smtClean="0"/>
              <a:t> equivocarse.</a:t>
            </a:r>
          </a:p>
          <a:p>
            <a:endParaRPr lang="es-ES_tradnl" dirty="0"/>
          </a:p>
        </p:txBody>
      </p:sp>
      <p:pic>
        <p:nvPicPr>
          <p:cNvPr id="5" name="Picture 2" descr="http://t2.gstatic.com/images?q=tbn:ANd9GcQaUEpsEnr1W1qXa2tGLIYC1t5bQIk9HPzl0arPyfEj3cHmqq_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510915" cy="46872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Paga según la Obra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ES_tradnl" sz="3200" dirty="0" smtClean="0"/>
              <a:t>“El hombre será saciado de bien del fruto de su boca. Y le será pagado </a:t>
            </a:r>
            <a:r>
              <a:rPr lang="es-ES_tradnl" sz="3200" b="1" i="1" dirty="0" smtClean="0"/>
              <a:t>según la obra de sus manos</a:t>
            </a:r>
            <a:r>
              <a:rPr lang="es-ES_tradnl" sz="3200" dirty="0" smtClean="0"/>
              <a:t>.”</a:t>
            </a:r>
          </a:p>
          <a:p>
            <a:pPr lvl="1"/>
            <a:r>
              <a:rPr lang="es-ES_tradnl" sz="2000" dirty="0" smtClean="0"/>
              <a:t>Proverbios 12:14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1028" name="Picture 4" descr="http://nanciyaga.com/wp-content/uploads/2012/01/foto4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2" y="2132856"/>
            <a:ext cx="4032504" cy="26060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Reciprocidad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32258" y="1527048"/>
            <a:ext cx="8373413" cy="427337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Pero</a:t>
            </a:r>
            <a:r>
              <a:rPr lang="en-US" sz="3200" dirty="0" smtClean="0"/>
              <a:t> </a:t>
            </a:r>
            <a:r>
              <a:rPr lang="en-US" sz="3200" dirty="0" err="1" smtClean="0"/>
              <a:t>esto</a:t>
            </a:r>
            <a:r>
              <a:rPr lang="en-US" sz="3200" dirty="0" smtClean="0"/>
              <a:t> </a:t>
            </a:r>
            <a:r>
              <a:rPr lang="en-US" sz="3200" dirty="0" err="1" smtClean="0"/>
              <a:t>digo</a:t>
            </a:r>
            <a:r>
              <a:rPr lang="en-US" sz="3200" dirty="0" smtClean="0"/>
              <a:t>: El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siembra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escasamente</a:t>
            </a:r>
            <a:r>
              <a:rPr lang="en-US" sz="3200" dirty="0" smtClean="0"/>
              <a:t>,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</a:t>
            </a:r>
            <a:r>
              <a:rPr lang="en-US" sz="3200" dirty="0" err="1" smtClean="0"/>
              <a:t>segará</a:t>
            </a:r>
            <a:r>
              <a:rPr lang="en-US" sz="3200" dirty="0" smtClean="0"/>
              <a:t> </a:t>
            </a:r>
            <a:r>
              <a:rPr lang="en-US" sz="3200" dirty="0" err="1" smtClean="0"/>
              <a:t>escasamente</a:t>
            </a:r>
            <a:r>
              <a:rPr lang="en-US" sz="3200" dirty="0" smtClean="0"/>
              <a:t>; y el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b="1" i="1" dirty="0" err="1" smtClean="0"/>
              <a:t>siembra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generosamente</a:t>
            </a:r>
            <a:r>
              <a:rPr lang="en-US" sz="3200" dirty="0" smtClean="0"/>
              <a:t>, </a:t>
            </a:r>
            <a:r>
              <a:rPr lang="en-US" sz="3200" dirty="0" err="1" smtClean="0"/>
              <a:t>generosamente</a:t>
            </a:r>
            <a:r>
              <a:rPr lang="en-US" sz="3200" dirty="0" smtClean="0"/>
              <a:t>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</a:t>
            </a:r>
            <a:r>
              <a:rPr lang="en-US" sz="3200" dirty="0" err="1" smtClean="0"/>
              <a:t>segará</a:t>
            </a:r>
            <a:r>
              <a:rPr lang="en-US" sz="3200" dirty="0" smtClean="0"/>
              <a:t>.”</a:t>
            </a:r>
          </a:p>
          <a:p>
            <a:pPr lvl="4"/>
            <a:r>
              <a:rPr lang="en-US" sz="2800" dirty="0" smtClean="0"/>
              <a:t>2 Cor. 9:6</a:t>
            </a:r>
          </a:p>
          <a:p>
            <a:pPr lvl="1"/>
            <a:endParaRPr lang="en-US" sz="3200" dirty="0"/>
          </a:p>
        </p:txBody>
      </p:sp>
      <p:pic>
        <p:nvPicPr>
          <p:cNvPr id="9218" name="Picture 2" descr="http://www.fmbiblica.org/images/ofren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41821"/>
            <a:ext cx="6116687" cy="15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Aplique el Reglamento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Hágalo en </a:t>
            </a:r>
            <a:r>
              <a:rPr lang="es-ES_tradnl" b="1" i="1" dirty="0" smtClean="0"/>
              <a:t>privado</a:t>
            </a:r>
            <a:r>
              <a:rPr lang="es-ES_tradnl" b="1" i="1" dirty="0"/>
              <a:t> </a:t>
            </a:r>
            <a:endParaRPr lang="es-ES_tradnl" b="1" i="1" dirty="0" smtClean="0"/>
          </a:p>
          <a:p>
            <a:r>
              <a:rPr lang="es-ES_tradnl" b="1" i="1" dirty="0" smtClean="0"/>
              <a:t>Explique</a:t>
            </a:r>
            <a:r>
              <a:rPr lang="es-ES_tradnl" dirty="0" smtClean="0"/>
              <a:t> la razón de la amonestación.</a:t>
            </a:r>
          </a:p>
          <a:p>
            <a:r>
              <a:rPr lang="es-ES_tradnl" dirty="0" smtClean="0"/>
              <a:t>Nunca se enfoque en la persona, sino </a:t>
            </a:r>
            <a:r>
              <a:rPr lang="es-ES_tradnl" b="1" i="1" dirty="0" smtClean="0"/>
              <a:t>en la conducta.</a:t>
            </a:r>
          </a:p>
          <a:p>
            <a:r>
              <a:rPr lang="es-ES_tradnl" b="1" i="1" dirty="0" smtClean="0"/>
              <a:t>Explique</a:t>
            </a:r>
            <a:r>
              <a:rPr lang="es-ES_tradnl" dirty="0" smtClean="0"/>
              <a:t> las consecuencias.</a:t>
            </a:r>
          </a:p>
          <a:p>
            <a:r>
              <a:rPr lang="es-ES_tradnl" b="1" i="1" dirty="0" smtClean="0"/>
              <a:t>Refuerce</a:t>
            </a:r>
            <a:r>
              <a:rPr lang="es-ES_tradnl" dirty="0" smtClean="0"/>
              <a:t> la autoestima.</a:t>
            </a:r>
          </a:p>
          <a:p>
            <a:r>
              <a:rPr lang="es-ES_tradnl" dirty="0" smtClean="0"/>
              <a:t>Logre </a:t>
            </a:r>
            <a:r>
              <a:rPr lang="es-ES_tradnl" b="1" i="1" dirty="0" smtClean="0"/>
              <a:t>compromiso</a:t>
            </a:r>
            <a:r>
              <a:rPr lang="es-ES_tradnl" dirty="0" smtClean="0"/>
              <a:t> de cambio.</a:t>
            </a:r>
          </a:p>
          <a:p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_tradnl" dirty="0" smtClean="0"/>
              <a:t>.</a:t>
            </a:r>
            <a:endParaRPr lang="es-ES_tradnl" dirty="0"/>
          </a:p>
        </p:txBody>
      </p:sp>
      <p:pic>
        <p:nvPicPr>
          <p:cNvPr id="57346" name="Picture 2" descr="http://t2.gstatic.com/images?q=tbn:ANd9GcT7-fLaTSm-_d0T1dDrch-lBOwwwL6g6eQiM-MYIdT1CjQiK2_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556792"/>
            <a:ext cx="3230880" cy="43213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mansedumbre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Hermanos</a:t>
            </a:r>
            <a:r>
              <a:rPr lang="en-US" sz="3200" dirty="0" smtClean="0"/>
              <a:t>, </a:t>
            </a:r>
            <a:r>
              <a:rPr lang="en-US" sz="3200" dirty="0" err="1" smtClean="0"/>
              <a:t>si</a:t>
            </a:r>
            <a:r>
              <a:rPr lang="en-US" sz="3200" dirty="0" smtClean="0"/>
              <a:t> </a:t>
            </a:r>
            <a:r>
              <a:rPr lang="en-US" sz="3200" dirty="0" err="1" smtClean="0"/>
              <a:t>alguno</a:t>
            </a:r>
            <a:r>
              <a:rPr lang="en-US" sz="3200" dirty="0" smtClean="0"/>
              <a:t> </a:t>
            </a:r>
            <a:r>
              <a:rPr lang="en-US" sz="3200" dirty="0" err="1" smtClean="0"/>
              <a:t>fuese</a:t>
            </a:r>
            <a:r>
              <a:rPr lang="en-US" sz="3200" dirty="0" smtClean="0"/>
              <a:t> </a:t>
            </a:r>
            <a:r>
              <a:rPr lang="en-US" sz="3200" dirty="0" err="1" smtClean="0"/>
              <a:t>sorprendido</a:t>
            </a:r>
            <a:r>
              <a:rPr lang="en-US" sz="3200" dirty="0" smtClean="0"/>
              <a:t> en </a:t>
            </a:r>
            <a:r>
              <a:rPr lang="en-US" sz="3200" dirty="0" err="1" smtClean="0"/>
              <a:t>alguna</a:t>
            </a:r>
            <a:r>
              <a:rPr lang="en-US" sz="3200" dirty="0" smtClean="0"/>
              <a:t> </a:t>
            </a:r>
            <a:r>
              <a:rPr lang="en-US" sz="3200" dirty="0" err="1" smtClean="0"/>
              <a:t>falta</a:t>
            </a:r>
            <a:r>
              <a:rPr lang="en-US" sz="3200" dirty="0" smtClean="0"/>
              <a:t>, </a:t>
            </a:r>
            <a:r>
              <a:rPr lang="en-US" sz="3200" dirty="0" err="1" smtClean="0"/>
              <a:t>vosotros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sois</a:t>
            </a:r>
            <a:r>
              <a:rPr lang="en-US" sz="3200" dirty="0" smtClean="0"/>
              <a:t> </a:t>
            </a:r>
            <a:r>
              <a:rPr lang="en-US" sz="3200" dirty="0" err="1" smtClean="0"/>
              <a:t>espirituales</a:t>
            </a:r>
            <a:r>
              <a:rPr lang="en-US" sz="3200" dirty="0" smtClean="0"/>
              <a:t>, </a:t>
            </a:r>
            <a:r>
              <a:rPr lang="en-US" sz="3200" b="1" i="1" dirty="0" err="1" smtClean="0"/>
              <a:t>restauradle</a:t>
            </a:r>
            <a:r>
              <a:rPr lang="en-US" sz="3200" b="1" i="1" dirty="0" smtClean="0"/>
              <a:t> con </a:t>
            </a:r>
            <a:r>
              <a:rPr lang="en-US" sz="3200" b="1" i="1" dirty="0" err="1" smtClean="0"/>
              <a:t>espíritu</a:t>
            </a:r>
            <a:r>
              <a:rPr lang="en-US" sz="3200" b="1" i="1" dirty="0" smtClean="0"/>
              <a:t> de </a:t>
            </a:r>
            <a:r>
              <a:rPr lang="en-US" sz="3200" b="1" i="1" dirty="0" err="1" smtClean="0"/>
              <a:t>mansedumbre</a:t>
            </a:r>
            <a:r>
              <a:rPr lang="en-US" sz="3200" dirty="0" smtClean="0"/>
              <a:t>, </a:t>
            </a:r>
            <a:r>
              <a:rPr lang="en-US" sz="3200" dirty="0" err="1" smtClean="0"/>
              <a:t>considerándote</a:t>
            </a:r>
            <a:r>
              <a:rPr lang="en-US" sz="3200" dirty="0" smtClean="0"/>
              <a:t> a </a:t>
            </a:r>
            <a:r>
              <a:rPr lang="en-US" sz="3200" dirty="0" err="1" smtClean="0"/>
              <a:t>tí</a:t>
            </a:r>
            <a:r>
              <a:rPr lang="en-US" sz="3200" dirty="0" smtClean="0"/>
              <a:t> </a:t>
            </a:r>
            <a:r>
              <a:rPr lang="en-US" sz="3200" dirty="0" err="1" smtClean="0"/>
              <a:t>mismo</a:t>
            </a:r>
            <a:r>
              <a:rPr lang="en-US" sz="3200" dirty="0" smtClean="0"/>
              <a:t>, no sea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tú</a:t>
            </a:r>
            <a:r>
              <a:rPr lang="en-US" sz="3200" dirty="0" smtClean="0"/>
              <a:t> </a:t>
            </a:r>
            <a:r>
              <a:rPr lang="en-US" sz="3200" dirty="0" err="1" smtClean="0"/>
              <a:t>también</a:t>
            </a:r>
            <a:r>
              <a:rPr lang="en-US" sz="3200" dirty="0" smtClean="0"/>
              <a:t> seas </a:t>
            </a:r>
            <a:r>
              <a:rPr lang="en-US" sz="3200" dirty="0" err="1" smtClean="0"/>
              <a:t>tentado</a:t>
            </a:r>
            <a:r>
              <a:rPr lang="en-US" sz="3200" dirty="0" smtClean="0"/>
              <a:t>.”</a:t>
            </a:r>
          </a:p>
          <a:p>
            <a:pPr lvl="1"/>
            <a:r>
              <a:rPr lang="en-US" sz="2000" dirty="0" err="1" smtClean="0"/>
              <a:t>Gálatas</a:t>
            </a:r>
            <a:r>
              <a:rPr lang="en-US" sz="2000" dirty="0" smtClean="0"/>
              <a:t> 6:1</a:t>
            </a:r>
          </a:p>
          <a:p>
            <a:pPr lvl="1"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amond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Enfocándose en el problema, no la persona.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1008" y="1690688"/>
            <a:ext cx="8503920" cy="4185167"/>
          </a:xfrm>
        </p:spPr>
        <p:txBody>
          <a:bodyPr/>
          <a:lstStyle/>
          <a:p>
            <a:r>
              <a:rPr lang="en-US" sz="3200" dirty="0"/>
              <a:t>“</a:t>
            </a:r>
            <a:r>
              <a:rPr lang="en-US" sz="3200" dirty="0" err="1"/>
              <a:t>Enderezándose</a:t>
            </a:r>
            <a:r>
              <a:rPr lang="en-US" sz="3200" dirty="0"/>
              <a:t> </a:t>
            </a:r>
            <a:r>
              <a:rPr lang="en-US" sz="3200" dirty="0" err="1"/>
              <a:t>Jesús</a:t>
            </a:r>
            <a:r>
              <a:rPr lang="en-US" sz="3200" dirty="0"/>
              <a:t>, </a:t>
            </a:r>
            <a:r>
              <a:rPr lang="en-US" sz="3200" b="1" i="1" dirty="0"/>
              <a:t>y no </a:t>
            </a:r>
            <a:r>
              <a:rPr lang="en-US" sz="3200" b="1" i="1" dirty="0" err="1"/>
              <a:t>viendo</a:t>
            </a:r>
            <a:r>
              <a:rPr lang="en-US" sz="3200" b="1" i="1" dirty="0"/>
              <a:t> a </a:t>
            </a:r>
            <a:r>
              <a:rPr lang="en-US" sz="3200" b="1" i="1" dirty="0" err="1"/>
              <a:t>nadie</a:t>
            </a:r>
            <a:r>
              <a:rPr lang="en-US" sz="3200" b="1" i="1" dirty="0"/>
              <a:t> </a:t>
            </a:r>
            <a:r>
              <a:rPr lang="en-US" sz="3200" b="1" i="1" dirty="0" err="1"/>
              <a:t>sino</a:t>
            </a:r>
            <a:r>
              <a:rPr lang="en-US" sz="3200" b="1" i="1" dirty="0"/>
              <a:t> a la </a:t>
            </a:r>
            <a:r>
              <a:rPr lang="en-US" sz="3200" b="1" i="1" dirty="0" err="1"/>
              <a:t>mujer</a:t>
            </a:r>
            <a:r>
              <a:rPr lang="en-US" sz="3200" dirty="0"/>
              <a:t>, le </a:t>
            </a:r>
            <a:r>
              <a:rPr lang="en-US" sz="3200" dirty="0" err="1"/>
              <a:t>dijo</a:t>
            </a:r>
            <a:r>
              <a:rPr lang="en-US" sz="3200" dirty="0"/>
              <a:t>: </a:t>
            </a:r>
            <a:r>
              <a:rPr lang="en-US" sz="3200" dirty="0" err="1"/>
              <a:t>Mujer</a:t>
            </a:r>
            <a:r>
              <a:rPr lang="en-US" sz="3200" dirty="0"/>
              <a:t>, </a:t>
            </a:r>
            <a:r>
              <a:rPr lang="en-US" sz="3200" dirty="0" err="1"/>
              <a:t>Donde</a:t>
            </a:r>
            <a:r>
              <a:rPr lang="en-US" sz="3200" dirty="0"/>
              <a:t> </a:t>
            </a:r>
            <a:r>
              <a:rPr lang="en-US" sz="3200" dirty="0" err="1"/>
              <a:t>están</a:t>
            </a:r>
            <a:r>
              <a:rPr lang="en-US" sz="3200" dirty="0"/>
              <a:t> los </a:t>
            </a: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acusaban</a:t>
            </a:r>
            <a:r>
              <a:rPr lang="en-US" sz="3200" dirty="0"/>
              <a:t>? </a:t>
            </a:r>
            <a:r>
              <a:rPr lang="en-US" sz="3200" dirty="0" smtClean="0"/>
              <a:t>¿</a:t>
            </a:r>
            <a:r>
              <a:rPr lang="en-US" sz="3200" dirty="0" err="1" smtClean="0"/>
              <a:t>Ninguno</a:t>
            </a:r>
            <a:r>
              <a:rPr lang="en-US" sz="3200" dirty="0" smtClean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condenó</a:t>
            </a:r>
            <a:r>
              <a:rPr lang="en-US" sz="3200" dirty="0"/>
              <a:t>? </a:t>
            </a:r>
            <a:r>
              <a:rPr lang="en-US" sz="3200" dirty="0" err="1"/>
              <a:t>Ninguno</a:t>
            </a:r>
            <a:r>
              <a:rPr lang="en-US" sz="3200" dirty="0"/>
              <a:t> </a:t>
            </a:r>
            <a:r>
              <a:rPr lang="en-US" sz="3200" dirty="0" err="1"/>
              <a:t>Señor</a:t>
            </a:r>
            <a:r>
              <a:rPr lang="en-US" sz="3200" dirty="0"/>
              <a:t>…Ni </a:t>
            </a:r>
            <a:r>
              <a:rPr lang="en-US" sz="3200" dirty="0" err="1"/>
              <a:t>yo</a:t>
            </a:r>
            <a:r>
              <a:rPr lang="en-US" sz="3200" dirty="0"/>
              <a:t> </a:t>
            </a:r>
            <a:r>
              <a:rPr lang="en-US" sz="3200" dirty="0" err="1"/>
              <a:t>te</a:t>
            </a:r>
            <a:r>
              <a:rPr lang="en-US" sz="3200" dirty="0"/>
              <a:t> </a:t>
            </a:r>
            <a:r>
              <a:rPr lang="en-US" sz="3200" dirty="0" err="1"/>
              <a:t>condeno</a:t>
            </a:r>
            <a:r>
              <a:rPr lang="en-US" sz="3200" dirty="0"/>
              <a:t>, </a:t>
            </a:r>
            <a:r>
              <a:rPr lang="en-US" sz="3200" b="1" i="1" dirty="0" err="1"/>
              <a:t>vete</a:t>
            </a:r>
            <a:r>
              <a:rPr lang="en-US" sz="3200" b="1" i="1" dirty="0"/>
              <a:t> y no </a:t>
            </a:r>
            <a:r>
              <a:rPr lang="en-US" sz="3200" b="1" i="1" dirty="0" err="1"/>
              <a:t>peques</a:t>
            </a:r>
            <a:r>
              <a:rPr lang="en-US" sz="3200" b="1" i="1" dirty="0"/>
              <a:t> </a:t>
            </a:r>
            <a:r>
              <a:rPr lang="en-US" sz="3200" b="1" i="1" dirty="0" err="1"/>
              <a:t>más</a:t>
            </a:r>
            <a:r>
              <a:rPr lang="en-US" sz="3200" dirty="0"/>
              <a:t>.”</a:t>
            </a:r>
          </a:p>
          <a:p>
            <a:pPr lvl="1"/>
            <a:r>
              <a:rPr lang="en-US" sz="2000" dirty="0"/>
              <a:t>Juan 8: 10-11</a:t>
            </a:r>
          </a:p>
          <a:p>
            <a:endParaRPr lang="es-SV" dirty="0"/>
          </a:p>
        </p:txBody>
      </p:sp>
      <p:pic>
        <p:nvPicPr>
          <p:cNvPr id="1026" name="Picture 2" descr="http://3.bp.blogspot.com/_W0RrCetBQQ0/TJwFc1PRH8I/AAAAAAAABJk/DzQyo3NbxYs/s1600/mulher+adult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33056"/>
            <a:ext cx="3608244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843947"/>
      </p:ext>
    </p:extLst>
  </p:cSld>
  <p:clrMapOvr>
    <a:masterClrMapping/>
  </p:clrMapOvr>
  <p:transition spd="slow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http://www.ubila.net/wp-content/uploads/2014/10/1483-nace-martc3adn-lutero-fundador-de-la-reforma-religios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0" y="764704"/>
            <a:ext cx="729547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737139"/>
      </p:ext>
    </p:extLst>
  </p:cSld>
  <p:clrMapOvr>
    <a:masterClrMapping/>
  </p:clrMapOvr>
  <p:transition spd="slow">
    <p:diamond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Refuerza la importancia de la obediencia…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dirty="0" smtClean="0"/>
              <a:t>“Ciertamente </a:t>
            </a:r>
            <a:r>
              <a:rPr lang="es-SV" sz="3200" b="1" i="1" dirty="0"/>
              <a:t>el obedecer </a:t>
            </a:r>
            <a:r>
              <a:rPr lang="es-SV" sz="3200" dirty="0"/>
              <a:t>es mejor que los sacrificios, y </a:t>
            </a:r>
            <a:r>
              <a:rPr lang="es-SV" sz="3200" b="1" i="1" dirty="0"/>
              <a:t>el prestar atención </a:t>
            </a:r>
            <a:r>
              <a:rPr lang="es-SV" sz="3200" dirty="0"/>
              <a:t>que la grosura de los </a:t>
            </a:r>
            <a:r>
              <a:rPr lang="es-SV" sz="3200" dirty="0" smtClean="0"/>
              <a:t>carneros…. </a:t>
            </a:r>
            <a:r>
              <a:rPr lang="es-SV" sz="3200" dirty="0"/>
              <a:t>Por cuanto </a:t>
            </a:r>
            <a:r>
              <a:rPr lang="es-SV" sz="3200" b="1" i="1" dirty="0"/>
              <a:t>tú desechaste la palabra de Jehová</a:t>
            </a:r>
            <a:r>
              <a:rPr lang="es-SV" sz="3200" dirty="0"/>
              <a:t>, él también te ha desechado para que no seas rey</a:t>
            </a:r>
            <a:r>
              <a:rPr lang="es-SV" sz="3200" dirty="0" smtClean="0"/>
              <a:t>.”</a:t>
            </a:r>
          </a:p>
          <a:p>
            <a:pPr lvl="2"/>
            <a:r>
              <a:rPr lang="es-SV" sz="2600" dirty="0" smtClean="0"/>
              <a:t>1 Samuel 15:22</a:t>
            </a:r>
            <a:endParaRPr lang="es-SV" sz="2600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21195081"/>
      </p:ext>
    </p:extLst>
  </p:cSld>
  <p:clrMapOvr>
    <a:masterClrMapping/>
  </p:clrMapOvr>
  <p:transition spd="slow">
    <p:diamond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Reflexionar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200" dirty="0" smtClean="0"/>
              <a:t>La verdadera medida del liderazgo </a:t>
            </a:r>
            <a:r>
              <a:rPr lang="es-ES_tradnl" sz="3200" b="1" i="1" dirty="0" smtClean="0"/>
              <a:t>es la influencia</a:t>
            </a:r>
            <a:r>
              <a:rPr lang="es-ES_tradnl" sz="3200" dirty="0" smtClean="0"/>
              <a:t>. Nada más, nada menos.”</a:t>
            </a:r>
          </a:p>
          <a:p>
            <a:pPr lvl="2"/>
            <a:r>
              <a:rPr lang="es-ES_tradnl" dirty="0" smtClean="0"/>
              <a:t>John Maxwell.</a:t>
            </a:r>
          </a:p>
          <a:p>
            <a:endParaRPr lang="es-ES_tradnl" dirty="0" smtClean="0"/>
          </a:p>
          <a:p>
            <a:endParaRPr lang="es-ES_tradnl" dirty="0"/>
          </a:p>
        </p:txBody>
      </p:sp>
      <p:pic>
        <p:nvPicPr>
          <p:cNvPr id="4" name="Picture 2" descr="http://t3.gstatic.com/images?q=tbn:ANd9GcQppa6ccVYgxLgUB9nb-D-QXZvwG8D2Bj-1ZFh9DkwOLJzZxryP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5246007" cy="195299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Gran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Motivador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El Amor al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Prójimo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dirty="0" smtClean="0"/>
              <a:t>“</a:t>
            </a:r>
            <a:r>
              <a:rPr lang="es-SV" sz="3200" dirty="0" smtClean="0"/>
              <a:t>Un mandamiento nuevo os doy: Que </a:t>
            </a:r>
            <a:r>
              <a:rPr lang="es-SV" sz="3200" b="1" i="1" dirty="0" smtClean="0"/>
              <a:t>os améis unos a otros; como yo os he amado</a:t>
            </a:r>
            <a:r>
              <a:rPr lang="es-SV" sz="3200" dirty="0" smtClean="0"/>
              <a:t>, que también os améis unos a otros.</a:t>
            </a:r>
            <a:r>
              <a:rPr lang="es-SV" sz="3200" baseline="30000" dirty="0" smtClean="0"/>
              <a:t> </a:t>
            </a:r>
            <a:r>
              <a:rPr lang="es-SV" sz="3200" dirty="0" smtClean="0"/>
              <a:t>En esto conocerán todos que sois mis discípulos, si tuviereis amor los unos con los otros.” </a:t>
            </a:r>
          </a:p>
          <a:p>
            <a:pPr lvl="1"/>
            <a:r>
              <a:rPr lang="es-SV" sz="2400" dirty="0" smtClean="0"/>
              <a:t>Juan 13:34-35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diamond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recordar…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Resultado de imagen de abraham masl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74" y="2132856"/>
            <a:ext cx="5911637" cy="355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70128"/>
      </p:ext>
    </p:extLst>
  </p:cSld>
  <p:clrMapOvr>
    <a:masterClrMapping/>
  </p:clrMapOvr>
  <p:transition spd="slow">
    <p:diamond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sintomatología del alma…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 smtClean="0"/>
              <a:t>“Pues </a:t>
            </a:r>
            <a:r>
              <a:rPr lang="es-ES" sz="3200" dirty="0"/>
              <a:t>así ha dicho Jehová de los ejércitos: Meditad bien sobre vuestros </a:t>
            </a:r>
            <a:r>
              <a:rPr lang="es-ES" sz="3200" dirty="0" smtClean="0"/>
              <a:t>caminos. </a:t>
            </a:r>
            <a:r>
              <a:rPr lang="es-ES" sz="3200" b="1" i="1" dirty="0" smtClean="0"/>
              <a:t>Sembráis </a:t>
            </a:r>
            <a:r>
              <a:rPr lang="es-ES" sz="3200" b="1" i="1" dirty="0"/>
              <a:t>mucho, y recogéis poco</a:t>
            </a:r>
            <a:r>
              <a:rPr lang="es-ES" sz="3200" dirty="0"/>
              <a:t>; coméis, y no os saciáis; bebéis, </a:t>
            </a:r>
            <a:r>
              <a:rPr lang="es-ES" sz="3200" b="1" i="1" dirty="0"/>
              <a:t>y no quedáis satisfechos</a:t>
            </a:r>
            <a:r>
              <a:rPr lang="es-ES" sz="3200" dirty="0"/>
              <a:t>; os vestís, y no os calentáis; y el que trabaja a jornal recibe su jornal en saco </a:t>
            </a:r>
            <a:r>
              <a:rPr lang="es-ES" sz="3200" dirty="0" smtClean="0"/>
              <a:t>roto. Así </a:t>
            </a:r>
            <a:r>
              <a:rPr lang="es-ES" sz="3200" dirty="0"/>
              <a:t>ha dicho Jehová de los ejércitos: </a:t>
            </a:r>
            <a:r>
              <a:rPr lang="es-ES" sz="3200" b="1" i="1" dirty="0"/>
              <a:t>Meditad sobre vuestros caminos</a:t>
            </a:r>
            <a:r>
              <a:rPr lang="es-ES" sz="3200" b="1" i="1" dirty="0" smtClean="0"/>
              <a:t>.”</a:t>
            </a:r>
          </a:p>
          <a:p>
            <a:pPr lvl="1"/>
            <a:r>
              <a:rPr lang="es-ES" sz="2400" dirty="0" err="1" smtClean="0"/>
              <a:t>Hageo</a:t>
            </a:r>
            <a:r>
              <a:rPr lang="es-ES" sz="2400" dirty="0" smtClean="0"/>
              <a:t> 1:5-7</a:t>
            </a:r>
            <a:endParaRPr lang="es-E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50072"/>
      </p:ext>
    </p:extLst>
  </p:cSld>
  <p:clrMapOvr>
    <a:masterClrMapping/>
  </p:clrMapOvr>
  <p:transition spd="slow">
    <p:diamond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nuestras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prioridades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 smtClean="0"/>
              <a:t>“no </a:t>
            </a:r>
            <a:r>
              <a:rPr lang="es-ES" sz="3200" dirty="0"/>
              <a:t>mirando nosotros las cosas que se ven, sino </a:t>
            </a:r>
            <a:r>
              <a:rPr lang="es-ES" sz="3200" b="1" i="1" dirty="0"/>
              <a:t>las que no se ven</a:t>
            </a:r>
            <a:r>
              <a:rPr lang="es-ES" sz="3200" dirty="0"/>
              <a:t>; pues las cosas que se ven son temporales, </a:t>
            </a:r>
            <a:r>
              <a:rPr lang="es-ES" sz="3200" b="1" i="1" dirty="0"/>
              <a:t>pero las que no se ven son eternas</a:t>
            </a:r>
            <a:r>
              <a:rPr lang="es-ES" sz="3200" b="1" i="1" dirty="0" smtClean="0"/>
              <a:t>.</a:t>
            </a:r>
            <a:r>
              <a:rPr lang="es-ES" sz="3200" dirty="0" smtClean="0"/>
              <a:t>”</a:t>
            </a:r>
          </a:p>
          <a:p>
            <a:pPr lvl="1"/>
            <a:r>
              <a:rPr lang="es-ES" dirty="0" smtClean="0"/>
              <a:t>2 </a:t>
            </a:r>
            <a:r>
              <a:rPr lang="es-ES" dirty="0" err="1" smtClean="0"/>
              <a:t>Cor</a:t>
            </a:r>
            <a:r>
              <a:rPr lang="es-ES" dirty="0" smtClean="0"/>
              <a:t>. 4:18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820222"/>
      </p:ext>
    </p:extLst>
  </p:cSld>
  <p:clrMapOvr>
    <a:masterClrMapping/>
  </p:clrMapOvr>
  <p:transition spd="slow">
    <p:diamond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Cambiando nuestros objetivos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dirty="0" smtClean="0"/>
              <a:t>“Así </a:t>
            </a:r>
            <a:r>
              <a:rPr lang="es-SV" sz="3200" dirty="0"/>
              <a:t>dijo Jehová: </a:t>
            </a:r>
            <a:r>
              <a:rPr lang="es-SV" sz="3200" b="1" i="1" dirty="0"/>
              <a:t>No se alabe el sabio en su sabiduría,</a:t>
            </a:r>
            <a:r>
              <a:rPr lang="es-SV" sz="3200" dirty="0"/>
              <a:t> ni en su valentía se alabe el valiente, ni el rico se alabe en sus </a:t>
            </a:r>
            <a:r>
              <a:rPr lang="es-SV" sz="3200" dirty="0" smtClean="0"/>
              <a:t>riquezas. </a:t>
            </a:r>
            <a:r>
              <a:rPr lang="es-SV" sz="3200" b="1" i="1" dirty="0" smtClean="0"/>
              <a:t>Mas </a:t>
            </a:r>
            <a:r>
              <a:rPr lang="es-SV" sz="3200" b="1" i="1" dirty="0"/>
              <a:t>alábese en esto </a:t>
            </a:r>
            <a:r>
              <a:rPr lang="es-SV" sz="3200" dirty="0"/>
              <a:t>el que se hubiere de alabar:</a:t>
            </a:r>
            <a:r>
              <a:rPr lang="es-SV" sz="3200" b="1" i="1" dirty="0"/>
              <a:t> en entenderme y conocerme</a:t>
            </a:r>
            <a:r>
              <a:rPr lang="es-SV" sz="3200" dirty="0"/>
              <a:t>, que yo soy Jehová, que hago misericordia, juicio y justicia en la tierra; porque estas cosas quiero, dice Jehová</a:t>
            </a:r>
            <a:r>
              <a:rPr lang="es-SV" sz="3200" dirty="0" smtClean="0"/>
              <a:t>.”</a:t>
            </a:r>
          </a:p>
          <a:p>
            <a:pPr lvl="1"/>
            <a:r>
              <a:rPr lang="es-SV" dirty="0" smtClean="0"/>
              <a:t>Jeremías 9:23-24</a:t>
            </a:r>
            <a:endParaRPr lang="es-SV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1942745369"/>
      </p:ext>
    </p:extLst>
  </p:cSld>
  <p:clrMapOvr>
    <a:masterClrMapping/>
  </p:clrMapOvr>
  <p:transition spd="slow">
    <p:diamond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entender nuestro propósito 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600" dirty="0" smtClean="0"/>
              <a:t>“Y </a:t>
            </a:r>
            <a:r>
              <a:rPr lang="es-SV" sz="3600" dirty="0"/>
              <a:t>esta es la vida eterna: </a:t>
            </a:r>
            <a:r>
              <a:rPr lang="es-SV" sz="3600" b="1" i="1" dirty="0"/>
              <a:t>que te conozcan a ti</a:t>
            </a:r>
            <a:r>
              <a:rPr lang="es-SV" sz="3600" dirty="0"/>
              <a:t>, el único Dios verdadero, </a:t>
            </a:r>
            <a:r>
              <a:rPr lang="es-SV" sz="3600" b="1" i="1" dirty="0"/>
              <a:t>y a Jesucristo</a:t>
            </a:r>
            <a:r>
              <a:rPr lang="es-SV" sz="3600" dirty="0"/>
              <a:t>, a quien has enviado</a:t>
            </a:r>
            <a:r>
              <a:rPr lang="es-SV" sz="3600" dirty="0" smtClean="0"/>
              <a:t>.”</a:t>
            </a:r>
          </a:p>
          <a:p>
            <a:pPr lvl="1"/>
            <a:r>
              <a:rPr lang="es-SV" sz="2400" dirty="0" smtClean="0"/>
              <a:t>Juan 17:3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2148424573"/>
      </p:ext>
    </p:extLst>
  </p:cSld>
  <p:clrMapOvr>
    <a:masterClrMapping/>
  </p:clrMapOvr>
  <p:transition spd="slow">
    <p:diamond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experimentar </a:t>
            </a:r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Autorrealización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200" dirty="0"/>
              <a:t>Me mostrarás la senda de la </a:t>
            </a:r>
            <a:r>
              <a:rPr lang="es-ES" sz="3200" dirty="0" smtClean="0"/>
              <a:t>vida; </a:t>
            </a:r>
            <a:r>
              <a:rPr lang="es-ES" sz="3200" b="1" i="1" dirty="0" smtClean="0"/>
              <a:t>En </a:t>
            </a:r>
            <a:r>
              <a:rPr lang="es-ES" sz="3200" b="1" i="1" dirty="0"/>
              <a:t>tu presencia hay plenitud de </a:t>
            </a:r>
            <a:r>
              <a:rPr lang="es-ES" sz="3200" b="1" i="1" dirty="0" smtClean="0"/>
              <a:t>gozo; </a:t>
            </a:r>
            <a:r>
              <a:rPr lang="es-ES" sz="3200" dirty="0" smtClean="0"/>
              <a:t>Delicias </a:t>
            </a:r>
            <a:r>
              <a:rPr lang="es-ES" sz="3200" dirty="0"/>
              <a:t>a tu diestra para siempre</a:t>
            </a:r>
            <a:r>
              <a:rPr lang="es-ES" sz="3200" dirty="0" smtClean="0"/>
              <a:t>.</a:t>
            </a:r>
          </a:p>
          <a:p>
            <a:pPr lvl="1"/>
            <a:r>
              <a:rPr lang="es-ES" dirty="0" smtClean="0"/>
              <a:t>Salmos 16:11</a:t>
            </a:r>
          </a:p>
          <a:p>
            <a:pPr lvl="1"/>
            <a:endParaRPr lang="es-ES" dirty="0"/>
          </a:p>
          <a:p>
            <a:r>
              <a:rPr lang="es-SV" sz="3200" dirty="0"/>
              <a:t>“Estas cosas os he hablado para </a:t>
            </a:r>
            <a:r>
              <a:rPr lang="es-SV" sz="3200" b="1" i="1" dirty="0"/>
              <a:t>que mi gozo esté en vosotros</a:t>
            </a:r>
            <a:r>
              <a:rPr lang="es-SV" sz="3200" dirty="0"/>
              <a:t> y vuestro gozo sea cumplido.”</a:t>
            </a:r>
          </a:p>
          <a:p>
            <a:pPr lvl="1"/>
            <a:r>
              <a:rPr lang="es-SV" dirty="0"/>
              <a:t>Juan 15:11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543305"/>
      </p:ext>
    </p:extLst>
  </p:cSld>
  <p:clrMapOvr>
    <a:masterClrMapping/>
  </p:clrMapOvr>
  <p:transition spd="slow">
    <p:diamond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tener Autoestima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dirty="0" smtClean="0"/>
              <a:t>“Mas </a:t>
            </a:r>
            <a:r>
              <a:rPr lang="es-SV" sz="3200" dirty="0"/>
              <a:t>vosotros </a:t>
            </a:r>
            <a:r>
              <a:rPr lang="es-SV" sz="3200" b="1" i="1" dirty="0"/>
              <a:t>sois linaje escogido</a:t>
            </a:r>
            <a:r>
              <a:rPr lang="es-SV" sz="3200" dirty="0"/>
              <a:t>, real sacerdocio, nación santa, </a:t>
            </a:r>
            <a:r>
              <a:rPr lang="es-SV" sz="3200" b="1" i="1" dirty="0"/>
              <a:t>pueblo adquirido por Dios</a:t>
            </a:r>
            <a:r>
              <a:rPr lang="es-SV" sz="3200" dirty="0"/>
              <a:t>, para que anunciéis las virtudes de aquel que os llamó de las tinieblas a su luz </a:t>
            </a:r>
            <a:r>
              <a:rPr lang="es-SV" sz="3200" dirty="0" smtClean="0"/>
              <a:t>admirable; vosotros </a:t>
            </a:r>
            <a:r>
              <a:rPr lang="es-SV" sz="3200" dirty="0"/>
              <a:t>que en otro tiempo no erais pueblo, </a:t>
            </a:r>
            <a:r>
              <a:rPr lang="es-SV" sz="3200" b="1" i="1" dirty="0"/>
              <a:t>pero que ahora sois pueblo de Dios</a:t>
            </a:r>
            <a:r>
              <a:rPr lang="es-SV" sz="3200" b="1" i="1" dirty="0" smtClean="0"/>
              <a:t>;</a:t>
            </a:r>
            <a:r>
              <a:rPr lang="es-SV" sz="3200" dirty="0" smtClean="0"/>
              <a:t>”</a:t>
            </a:r>
            <a:endParaRPr lang="es-SV" sz="3200" dirty="0"/>
          </a:p>
          <a:p>
            <a:r>
              <a:rPr lang="es-SV" dirty="0" smtClean="0"/>
              <a:t>1 Pedro 2:9-10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89928293"/>
      </p:ext>
    </p:extLst>
  </p:cSld>
  <p:clrMapOvr>
    <a:masterClrMapping/>
  </p:clrMapOvr>
  <p:transition spd="slow">
    <p:diamond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683568" y="1124744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SV" sz="5400" dirty="0" smtClean="0"/>
              <a:t>¿</a:t>
            </a:r>
            <a:r>
              <a:rPr lang="es-SV" sz="3600" dirty="0" smtClean="0"/>
              <a:t>POR QUÉ VINO USTED HOY </a:t>
            </a:r>
          </a:p>
          <a:p>
            <a:pPr marL="0" indent="0" algn="ctr">
              <a:buNone/>
            </a:pPr>
            <a:r>
              <a:rPr lang="es-SV" sz="3600" dirty="0" smtClean="0"/>
              <a:t>A ESTA CONFERENCIA</a:t>
            </a:r>
            <a:r>
              <a:rPr lang="es-SV" sz="5400" dirty="0" smtClean="0"/>
              <a:t>?</a:t>
            </a:r>
            <a:endParaRPr lang="en-US" sz="5400" dirty="0"/>
          </a:p>
        </p:txBody>
      </p:sp>
      <p:pic>
        <p:nvPicPr>
          <p:cNvPr id="1026" name="Picture 2" descr="http://cdn.meme.am/instances/500x/591144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00413"/>
            <a:ext cx="3040038" cy="30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0315"/>
      </p:ext>
    </p:extLst>
  </p:cSld>
  <p:clrMapOvr>
    <a:masterClrMapping/>
  </p:clrMapOvr>
  <p:transition spd="slow">
    <p:diamond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Sentido de Pertenencia (aceptación)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43735"/>
          </a:xfrm>
        </p:spPr>
        <p:txBody>
          <a:bodyPr>
            <a:normAutofit/>
          </a:bodyPr>
          <a:lstStyle/>
          <a:p>
            <a:r>
              <a:rPr lang="es-SV" sz="2400" dirty="0" smtClean="0"/>
              <a:t> </a:t>
            </a:r>
            <a:r>
              <a:rPr lang="es-SV" sz="3200" dirty="0" smtClean="0"/>
              <a:t>“Porque </a:t>
            </a:r>
            <a:r>
              <a:rPr lang="es-SV" sz="3200" dirty="0"/>
              <a:t>por medio de él los unos y los otros tenemos entrada por un mismo Espíritu al </a:t>
            </a:r>
            <a:r>
              <a:rPr lang="es-SV" sz="3200" dirty="0" smtClean="0"/>
              <a:t>Padre, así </a:t>
            </a:r>
            <a:r>
              <a:rPr lang="es-SV" sz="3200" dirty="0"/>
              <a:t>que </a:t>
            </a:r>
            <a:r>
              <a:rPr lang="es-SV" sz="3200" b="1" i="1" dirty="0"/>
              <a:t>ya no sois extranjeros ni advenedizos</a:t>
            </a:r>
            <a:r>
              <a:rPr lang="es-SV" sz="3200" dirty="0"/>
              <a:t>, sino conciudadanos de los santos, </a:t>
            </a:r>
            <a:r>
              <a:rPr lang="es-SV" sz="3200" b="1" i="1" dirty="0"/>
              <a:t>y miembros de la familia de </a:t>
            </a:r>
            <a:r>
              <a:rPr lang="es-SV" sz="3200" b="1" i="1" dirty="0" smtClean="0"/>
              <a:t>Dios</a:t>
            </a:r>
            <a:r>
              <a:rPr lang="es-SV" sz="3200" dirty="0" smtClean="0"/>
              <a:t>, edificados </a:t>
            </a:r>
            <a:r>
              <a:rPr lang="es-SV" sz="3200" dirty="0"/>
              <a:t>sobre el fundamento de los apóstoles y profetas, </a:t>
            </a:r>
            <a:r>
              <a:rPr lang="es-SV" sz="3200" b="1" i="1" dirty="0"/>
              <a:t>siendo la principal piedra del ángulo Jesucristo mismo</a:t>
            </a:r>
            <a:r>
              <a:rPr lang="es-SV" sz="3200" dirty="0" smtClean="0"/>
              <a:t>,”</a:t>
            </a:r>
            <a:endParaRPr lang="es-SV" sz="3200" dirty="0"/>
          </a:p>
          <a:p>
            <a:pPr lvl="1"/>
            <a:r>
              <a:rPr lang="es-SV" sz="2400" dirty="0" smtClean="0"/>
              <a:t>Efesios 2:18-20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3174642052"/>
      </p:ext>
    </p:extLst>
  </p:cSld>
  <p:clrMapOvr>
    <a:masterClrMapping/>
  </p:clrMapOvr>
  <p:transition spd="slow">
    <p:diamond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971600" y="1484784"/>
            <a:ext cx="7886700" cy="4351338"/>
          </a:xfrm>
        </p:spPr>
        <p:txBody>
          <a:bodyPr/>
          <a:lstStyle/>
          <a:p>
            <a:r>
              <a:rPr lang="es-SV" sz="3600" dirty="0" smtClean="0"/>
              <a:t>“y </a:t>
            </a:r>
            <a:r>
              <a:rPr lang="es-SV" sz="3600" dirty="0"/>
              <a:t>sometió todas las cosas bajo sus pies, y lo dio por cabeza sobre todas las cosas </a:t>
            </a:r>
            <a:r>
              <a:rPr lang="es-SV" sz="3600" b="1" i="1" dirty="0"/>
              <a:t>a la iglesia</a:t>
            </a:r>
            <a:r>
              <a:rPr lang="es-SV" sz="3600" b="1" i="1" dirty="0" smtClean="0"/>
              <a:t>,</a:t>
            </a:r>
            <a:r>
              <a:rPr lang="es-SV" sz="3600" b="1" i="1" baseline="30000" dirty="0"/>
              <a:t> </a:t>
            </a:r>
            <a:r>
              <a:rPr lang="es-SV" sz="3600" b="1" i="1" dirty="0"/>
              <a:t>la cual es su cuerpo,</a:t>
            </a:r>
            <a:r>
              <a:rPr lang="es-SV" sz="3600" dirty="0"/>
              <a:t> la plenitud de Aquel que todo lo llena en todo</a:t>
            </a:r>
            <a:r>
              <a:rPr lang="es-SV" sz="3600" dirty="0" smtClean="0"/>
              <a:t>.”</a:t>
            </a:r>
          </a:p>
          <a:p>
            <a:pPr lvl="1"/>
            <a:r>
              <a:rPr lang="es-SV" sz="2000" dirty="0" smtClean="0"/>
              <a:t>Efesios 1:22-23</a:t>
            </a:r>
            <a:endParaRPr lang="es-SV" sz="2000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4214336606"/>
      </p:ext>
    </p:extLst>
  </p:cSld>
  <p:clrMapOvr>
    <a:masterClrMapping/>
  </p:clrMapOvr>
  <p:transition spd="slow">
    <p:diamond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tener Seguridad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SV" sz="3200" dirty="0" smtClean="0"/>
              <a:t>“</a:t>
            </a:r>
            <a:r>
              <a:rPr lang="es-SV" sz="3200" b="1" i="1" dirty="0" smtClean="0"/>
              <a:t>Los </a:t>
            </a:r>
            <a:r>
              <a:rPr lang="es-SV" sz="3200" b="1" i="1" dirty="0"/>
              <a:t>que confían en Jehová </a:t>
            </a:r>
            <a:r>
              <a:rPr lang="es-SV" sz="3200" dirty="0"/>
              <a:t>son como el monte de </a:t>
            </a:r>
            <a:r>
              <a:rPr lang="es-SV" sz="3200" dirty="0" smtClean="0"/>
              <a:t>Sion,</a:t>
            </a:r>
            <a:r>
              <a:rPr lang="es-SV" sz="3200" dirty="0"/>
              <a:t> q</a:t>
            </a:r>
            <a:r>
              <a:rPr lang="es-SV" sz="3200" dirty="0" smtClean="0"/>
              <a:t>ue </a:t>
            </a:r>
            <a:r>
              <a:rPr lang="es-SV" sz="3200" dirty="0"/>
              <a:t>no se mueve, sino que permanece para </a:t>
            </a:r>
            <a:r>
              <a:rPr lang="es-SV" sz="3200" dirty="0" smtClean="0"/>
              <a:t>siempre. Como </a:t>
            </a:r>
            <a:r>
              <a:rPr lang="es-SV" sz="3200" dirty="0"/>
              <a:t>Jerusalén tiene montes alrededor de </a:t>
            </a:r>
            <a:r>
              <a:rPr lang="es-SV" sz="3200" dirty="0" smtClean="0"/>
              <a:t>ella, </a:t>
            </a:r>
            <a:r>
              <a:rPr lang="es-SV" sz="3200" b="1" i="1" dirty="0" smtClean="0"/>
              <a:t>así </a:t>
            </a:r>
            <a:r>
              <a:rPr lang="es-SV" sz="3200" b="1" i="1" dirty="0"/>
              <a:t>Jehová está alrededor de su </a:t>
            </a:r>
            <a:r>
              <a:rPr lang="es-SV" sz="3200" b="1" i="1" dirty="0" smtClean="0"/>
              <a:t>pueblo</a:t>
            </a:r>
            <a:r>
              <a:rPr lang="es-SV" sz="3200" dirty="0"/>
              <a:t> </a:t>
            </a:r>
            <a:r>
              <a:rPr lang="es-SV" sz="3200" dirty="0" smtClean="0"/>
              <a:t>desde </a:t>
            </a:r>
            <a:r>
              <a:rPr lang="es-SV" sz="3200" dirty="0"/>
              <a:t>ahora y para siempre</a:t>
            </a:r>
            <a:r>
              <a:rPr lang="es-SV" sz="3200" dirty="0" smtClean="0"/>
              <a:t>.”</a:t>
            </a:r>
          </a:p>
          <a:p>
            <a:pPr lvl="1"/>
            <a:r>
              <a:rPr lang="es-SV" sz="2000" dirty="0" smtClean="0"/>
              <a:t>Salmos 125:1-2</a:t>
            </a:r>
            <a:endParaRPr lang="es-SV" sz="2000" dirty="0"/>
          </a:p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313175903"/>
      </p:ext>
    </p:extLst>
  </p:cSld>
  <p:clrMapOvr>
    <a:masterClrMapping/>
  </p:clrMapOvr>
  <p:transition spd="slow">
    <p:diamond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827584" y="1340768"/>
            <a:ext cx="7886700" cy="4351338"/>
          </a:xfrm>
        </p:spPr>
        <p:txBody>
          <a:bodyPr/>
          <a:lstStyle/>
          <a:p>
            <a:r>
              <a:rPr lang="es-SV" sz="3200" dirty="0" smtClean="0"/>
              <a:t>“</a:t>
            </a:r>
            <a:r>
              <a:rPr lang="es-SV" sz="3200" b="1" i="1" dirty="0" smtClean="0"/>
              <a:t>Torre </a:t>
            </a:r>
            <a:r>
              <a:rPr lang="es-SV" sz="3200" b="1" i="1" dirty="0"/>
              <a:t>fuerte </a:t>
            </a:r>
            <a:r>
              <a:rPr lang="es-SV" sz="3200" dirty="0"/>
              <a:t>es el nombre de Jehová;</a:t>
            </a:r>
            <a:br>
              <a:rPr lang="es-SV" sz="3200" dirty="0"/>
            </a:br>
            <a:r>
              <a:rPr lang="es-SV" sz="3200" dirty="0"/>
              <a:t>A él correrá el justo, </a:t>
            </a:r>
            <a:r>
              <a:rPr lang="es-SV" sz="3200" b="1" i="1" dirty="0"/>
              <a:t>y será levantado</a:t>
            </a:r>
            <a:r>
              <a:rPr lang="es-SV" sz="3200" dirty="0" smtClean="0"/>
              <a:t>.”</a:t>
            </a:r>
          </a:p>
          <a:p>
            <a:pPr lvl="1"/>
            <a:r>
              <a:rPr lang="es-SV" sz="2000" dirty="0" smtClean="0"/>
              <a:t>Proverbios 18:10</a:t>
            </a:r>
          </a:p>
          <a:p>
            <a:pPr marL="342900" lvl="1" indent="0">
              <a:buNone/>
            </a:pPr>
            <a:endParaRPr lang="es-SV" dirty="0" smtClean="0"/>
          </a:p>
          <a:p>
            <a:pPr marL="342900" lvl="1" indent="0">
              <a:buNone/>
            </a:pPr>
            <a:endParaRPr lang="es-SV" dirty="0" smtClean="0"/>
          </a:p>
          <a:p>
            <a:r>
              <a:rPr lang="es-SV" sz="3200" dirty="0" smtClean="0"/>
              <a:t>“Porque </a:t>
            </a:r>
            <a:r>
              <a:rPr lang="es-SV" sz="3200" b="1" i="1" dirty="0" smtClean="0"/>
              <a:t>por gracia sois salvos </a:t>
            </a:r>
            <a:r>
              <a:rPr lang="es-SV" sz="3200" dirty="0" smtClean="0"/>
              <a:t>por medio de la fe, y esto no de vosotros pues es don de dios, </a:t>
            </a:r>
            <a:r>
              <a:rPr lang="es-SV" sz="3200" b="1" i="1" dirty="0" smtClean="0"/>
              <a:t>no por obras </a:t>
            </a:r>
            <a:r>
              <a:rPr lang="es-SV" sz="3200" dirty="0" smtClean="0"/>
              <a:t>para que nadie se gloríe.”</a:t>
            </a:r>
          </a:p>
          <a:p>
            <a:pPr lvl="1"/>
            <a:r>
              <a:rPr lang="es-SV" sz="2000" dirty="0" smtClean="0"/>
              <a:t>Efesios 2:8-9</a:t>
            </a:r>
            <a:endParaRPr lang="es-SV" sz="2000" dirty="0"/>
          </a:p>
        </p:txBody>
      </p:sp>
    </p:spTree>
    <p:extLst>
      <p:ext uri="{BB962C8B-B14F-4D97-AF65-F5344CB8AC3E}">
        <p14:creationId xmlns:p14="http://schemas.microsoft.com/office/powerpoint/2010/main" val="849149684"/>
      </p:ext>
    </p:extLst>
  </p:cSld>
  <p:clrMapOvr>
    <a:masterClrMapping/>
  </p:clrMapOvr>
  <p:transition spd="slow">
    <p:diamond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cubrir las necesidades Fisiológicas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SV" sz="3200" dirty="0" smtClean="0"/>
              <a:t>“No </a:t>
            </a:r>
            <a:r>
              <a:rPr lang="es-SV" sz="3200" dirty="0"/>
              <a:t>os afanéis, pues, diciendo: ¿</a:t>
            </a:r>
            <a:r>
              <a:rPr lang="es-SV" sz="3200" b="1" i="1" dirty="0"/>
              <a:t>Qué comeremos, o qué beberemos, o qué </a:t>
            </a:r>
            <a:r>
              <a:rPr lang="es-SV" sz="3200" b="1" i="1" dirty="0" smtClean="0"/>
              <a:t>vestiremos? </a:t>
            </a:r>
            <a:r>
              <a:rPr lang="es-SV" sz="3200" dirty="0" smtClean="0"/>
              <a:t>Porque </a:t>
            </a:r>
            <a:r>
              <a:rPr lang="es-SV" sz="3200" dirty="0"/>
              <a:t>los gentiles buscan todas estas cosas; pero vuestro Padre celestial sabe que tenéis necesidad de todas estas </a:t>
            </a:r>
            <a:r>
              <a:rPr lang="es-SV" sz="3200" dirty="0" smtClean="0"/>
              <a:t>cosas. Mas </a:t>
            </a:r>
            <a:r>
              <a:rPr lang="es-SV" sz="3200" dirty="0"/>
              <a:t>buscad </a:t>
            </a:r>
            <a:r>
              <a:rPr lang="es-SV" sz="3200" b="1" i="1" dirty="0"/>
              <a:t>primeramente el reino de Dios y su justicia,</a:t>
            </a:r>
            <a:r>
              <a:rPr lang="es-SV" sz="3200" dirty="0"/>
              <a:t> y todas estas cosas os serán añadidas</a:t>
            </a:r>
            <a:r>
              <a:rPr lang="es-SV" sz="3200" dirty="0" smtClean="0"/>
              <a:t>.”</a:t>
            </a:r>
          </a:p>
          <a:p>
            <a:pPr lvl="1"/>
            <a:r>
              <a:rPr lang="es-SV" sz="2400" dirty="0" smtClean="0"/>
              <a:t>Mateo 6:31-33</a:t>
            </a:r>
            <a:endParaRPr lang="es-SV" sz="2400" dirty="0"/>
          </a:p>
        </p:txBody>
      </p:sp>
    </p:spTree>
    <p:extLst>
      <p:ext uri="{BB962C8B-B14F-4D97-AF65-F5344CB8AC3E}">
        <p14:creationId xmlns:p14="http://schemas.microsoft.com/office/powerpoint/2010/main" val="3298845689"/>
      </p:ext>
    </p:extLst>
  </p:cSld>
  <p:clrMapOvr>
    <a:masterClrMapping/>
  </p:clrMapOvr>
  <p:transition spd="slow">
    <p:diamond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cambiar la fuente de nuestra motivación…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60847"/>
            <a:ext cx="7886700" cy="4116115"/>
          </a:xfrm>
        </p:spPr>
        <p:txBody>
          <a:bodyPr/>
          <a:lstStyle/>
          <a:p>
            <a:r>
              <a:rPr lang="es-ES_tradnl" sz="3200" dirty="0" smtClean="0"/>
              <a:t>“Y todo lo que hagáis, hacedlo de corazón, </a:t>
            </a:r>
            <a:r>
              <a:rPr lang="es-ES_tradnl" sz="3200" b="1" i="1" dirty="0" smtClean="0"/>
              <a:t>como para el Señor y no para los hombres</a:t>
            </a:r>
            <a:r>
              <a:rPr lang="es-ES_tradnl" sz="3200" dirty="0" smtClean="0"/>
              <a:t>; sabiendo que del Señor recibiréis la recompensa de la herencia, </a:t>
            </a:r>
            <a:r>
              <a:rPr lang="es-ES_tradnl" sz="3200" b="1" i="1" dirty="0" smtClean="0"/>
              <a:t>porque a Cristo el Señor servís.” </a:t>
            </a:r>
            <a:r>
              <a:rPr lang="es-ES_tradnl" b="1" i="1" dirty="0" smtClean="0"/>
              <a:t>	</a:t>
            </a:r>
          </a:p>
          <a:p>
            <a:pPr lvl="1"/>
            <a:r>
              <a:rPr lang="es-ES_tradnl" sz="2000" dirty="0" smtClean="0"/>
              <a:t>Colosenses 3:23-24</a:t>
            </a:r>
          </a:p>
          <a:p>
            <a:endParaRPr lang="es-ES_tradnl" dirty="0"/>
          </a:p>
        </p:txBody>
      </p:sp>
    </p:spTree>
  </p:cSld>
  <p:clrMapOvr>
    <a:masterClrMapping/>
  </p:clrMapOvr>
  <p:transition spd="slow">
    <p:diamond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Dato a Considerar</a:t>
            </a:r>
            <a:endParaRPr lang="es-ES_tradn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Estudio del </a:t>
            </a:r>
            <a:r>
              <a:rPr lang="es-ES_tradnl" dirty="0" err="1" smtClean="0"/>
              <a:t>Public</a:t>
            </a:r>
            <a:r>
              <a:rPr lang="es-ES_tradnl" dirty="0" smtClean="0"/>
              <a:t> Agenda </a:t>
            </a:r>
            <a:r>
              <a:rPr lang="es-ES_tradnl" dirty="0" err="1" smtClean="0"/>
              <a:t>Forum</a:t>
            </a:r>
            <a:r>
              <a:rPr lang="es-ES_tradnl" dirty="0" smtClean="0"/>
              <a:t> de USA.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_tradnl" sz="3200" dirty="0" smtClean="0"/>
              <a:t>El </a:t>
            </a:r>
            <a:r>
              <a:rPr lang="es-ES_tradnl" sz="3200" b="1" i="1" dirty="0" smtClean="0"/>
              <a:t>50%</a:t>
            </a:r>
            <a:r>
              <a:rPr lang="es-ES_tradnl" sz="3200" dirty="0" smtClean="0"/>
              <a:t> de los entrevistados dijo </a:t>
            </a:r>
            <a:r>
              <a:rPr lang="es-ES_tradnl" sz="3200" b="1" i="1" dirty="0" smtClean="0"/>
              <a:t>no esforzarse </a:t>
            </a:r>
            <a:r>
              <a:rPr lang="es-ES_tradnl" sz="3200" dirty="0" smtClean="0"/>
              <a:t>en su trabajo </a:t>
            </a:r>
            <a:r>
              <a:rPr lang="es-ES_tradnl" sz="3200" b="1" i="1" dirty="0" smtClean="0"/>
              <a:t>más de lo necesario </a:t>
            </a:r>
            <a:r>
              <a:rPr lang="es-ES_tradnl" sz="3200" dirty="0" smtClean="0"/>
              <a:t>para mantenerlo.</a:t>
            </a:r>
          </a:p>
          <a:p>
            <a:pPr>
              <a:buNone/>
            </a:pPr>
            <a:endParaRPr lang="es-ES_tradnl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_tradnl" sz="800" dirty="0" smtClean="0">
                <a:solidFill>
                  <a:srgbClr val="C00000"/>
                </a:solidFill>
              </a:rPr>
              <a:t>.</a:t>
            </a:r>
            <a:endParaRPr lang="es-ES_tradnl" sz="800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60118" y="2093119"/>
            <a:ext cx="3887391" cy="41863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_tradnl" sz="800" dirty="0" smtClean="0"/>
              <a:t>.</a:t>
            </a:r>
            <a:endParaRPr lang="es-ES_tradnl" sz="800" dirty="0"/>
          </a:p>
        </p:txBody>
      </p:sp>
      <p:pic>
        <p:nvPicPr>
          <p:cNvPr id="1026" name="Picture 2" descr="http://t3.gstatic.com/images?q=tbn:ANd9GcQeJaw8k6TUyVIboWwcVQIqi7QsHc_ZEQIMReJERMTdqDcQy6UCG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492896"/>
            <a:ext cx="2111216" cy="37865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considerar…</a:t>
            </a:r>
            <a:endParaRPr lang="es-S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half" idx="1"/>
          </p:nvPr>
        </p:nvSpPr>
        <p:spPr>
          <a:xfrm>
            <a:off x="628650" y="2420887"/>
            <a:ext cx="3886200" cy="3756075"/>
          </a:xfrm>
        </p:spPr>
        <p:txBody>
          <a:bodyPr>
            <a:normAutofit/>
          </a:bodyPr>
          <a:lstStyle/>
          <a:p>
            <a:r>
              <a:rPr lang="es-ES_tradnl" sz="3200" dirty="0"/>
              <a:t>El </a:t>
            </a:r>
            <a:r>
              <a:rPr lang="es-ES_tradnl" sz="3200" b="1" i="1" dirty="0"/>
              <a:t>60%</a:t>
            </a:r>
            <a:r>
              <a:rPr lang="es-ES_tradnl" sz="3200" dirty="0"/>
              <a:t> sentían que no trabajaban tanto </a:t>
            </a:r>
            <a:r>
              <a:rPr lang="es-ES_tradnl" sz="3200" b="1" i="1" dirty="0"/>
              <a:t>como solían hacerlo </a:t>
            </a:r>
            <a:r>
              <a:rPr lang="es-ES_tradnl" sz="3200" dirty="0"/>
              <a:t>anteriormente.</a:t>
            </a:r>
          </a:p>
          <a:p>
            <a:pPr marL="0" indent="0">
              <a:buNone/>
            </a:pPr>
            <a:endParaRPr lang="es-SV" sz="3200" dirty="0"/>
          </a:p>
        </p:txBody>
      </p:sp>
      <p:pic>
        <p:nvPicPr>
          <p:cNvPr id="1026" name="Picture 2" descr="http://talentosreunidos.files.wordpress.com/2013/01/productividad-laboral.g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90" y="4548919"/>
            <a:ext cx="4527610" cy="23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805406"/>
      </p:ext>
    </p:extLst>
  </p:cSld>
  <p:clrMapOvr>
    <a:masterClrMapping/>
  </p:clrMapOvr>
  <p:transition spd="slow"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4344</TotalTime>
  <Words>2462</Words>
  <Application>Microsoft Office PowerPoint</Application>
  <PresentationFormat>On-screen Show (4:3)</PresentationFormat>
  <Paragraphs>290</Paragraphs>
  <Slides>75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Calibri Light</vt:lpstr>
      <vt:lpstr>Wingdings</vt:lpstr>
      <vt:lpstr>Office Theme</vt:lpstr>
      <vt:lpstr>Como Mejorar la Motivación de su Equipo de Trabajo y Mejorar su Rendimiento</vt:lpstr>
      <vt:lpstr>La Motivación</vt:lpstr>
      <vt:lpstr>Definición</vt:lpstr>
      <vt:lpstr>Importancia de la Motivación</vt:lpstr>
      <vt:lpstr>¿Qué ha motivado al hombre a realizar grandes hazañas y descubrimientos?</vt:lpstr>
      <vt:lpstr>PowerPoint Presentation</vt:lpstr>
      <vt:lpstr>PowerPoint Presentation</vt:lpstr>
      <vt:lpstr>Un Dato a Considerar</vt:lpstr>
      <vt:lpstr>A considerar…</vt:lpstr>
      <vt:lpstr>Estudios del Public Agenda Forum (USA)</vt:lpstr>
      <vt:lpstr>PowerPoint Presentation</vt:lpstr>
      <vt:lpstr>Entendiendo las  Motivaciones</vt:lpstr>
      <vt:lpstr>Desde las perspectiva Bíblica</vt:lpstr>
      <vt:lpstr>Fuentes de Motivación</vt:lpstr>
      <vt:lpstr>La fuente extrínseca según Proverbios..</vt:lpstr>
      <vt:lpstr>La Teoría Motivacional de Maslow</vt:lpstr>
      <vt:lpstr>PowerPoint Presentation</vt:lpstr>
      <vt:lpstr>Satisfacción de Necesidades vs Nivel de Motivación</vt:lpstr>
      <vt:lpstr>¿Están sus empleados suficientemente motivados para cuidar  a sus clientes?</vt:lpstr>
      <vt:lpstr>¿Qué puedo hacer para motivar a mi personal según el análisis de Maslow? (Y mejorar su rendimiento) </vt:lpstr>
      <vt:lpstr>Cubriendo las necesidades básicas</vt:lpstr>
      <vt:lpstr>Cuidando el salario de su personal…</vt:lpstr>
      <vt:lpstr>Cubriendo las necesidades de Seguridad</vt:lpstr>
      <vt:lpstr>Las reglas dan seguridad</vt:lpstr>
      <vt:lpstr>Cubriendo las necesidades Sociales</vt:lpstr>
      <vt:lpstr>Las necesidades sociales</vt:lpstr>
      <vt:lpstr>Cubriendo las necesidades de Autoestima</vt:lpstr>
      <vt:lpstr>PowerPoint Presentation</vt:lpstr>
      <vt:lpstr>Cubriendo las necesidades de Autorrealización</vt:lpstr>
      <vt:lpstr>En la medida de su capacidad</vt:lpstr>
      <vt:lpstr>Para Recordar</vt:lpstr>
      <vt:lpstr>Factor Clave en la Motivación</vt:lpstr>
      <vt:lpstr>La Importancia del Liderazgo</vt:lpstr>
      <vt:lpstr>El Efecto del Liderazgo en la Motivación</vt:lpstr>
      <vt:lpstr>¿Cómo Puedo Influir Como Líder en la Motivación de mi Equipo de Trabajo?</vt:lpstr>
      <vt:lpstr>1. Invierta en Su Personal</vt:lpstr>
      <vt:lpstr>Jesús trabajó con sus discípulos</vt:lpstr>
      <vt:lpstr>Aplicando la Enseñanza</vt:lpstr>
      <vt:lpstr>Manejando Correctamente las Expectativas</vt:lpstr>
      <vt:lpstr>Video Facing the Giants</vt:lpstr>
      <vt:lpstr>2. Cuide su interrelación con los demás</vt:lpstr>
      <vt:lpstr>Benignos</vt:lpstr>
      <vt:lpstr>Sin amenazas</vt:lpstr>
      <vt:lpstr>Amables</vt:lpstr>
      <vt:lpstr>Amigables</vt:lpstr>
      <vt:lpstr>3. Ayude a solucionar los problemas</vt:lpstr>
      <vt:lpstr>Consejos Bíblicos</vt:lpstr>
      <vt:lpstr>Ayude a llevar la carga</vt:lpstr>
      <vt:lpstr>4. Haga que se respete la jerarquía</vt:lpstr>
      <vt:lpstr>5. Predicar con el Ejemplo</vt:lpstr>
      <vt:lpstr>Practicando La Regla de Oro</vt:lpstr>
      <vt:lpstr>6. Evalúe los Resultados</vt:lpstr>
      <vt:lpstr>Para Rendir Cuentas</vt:lpstr>
      <vt:lpstr>7. Premie los Resultados</vt:lpstr>
      <vt:lpstr>La Paga según la Obra</vt:lpstr>
      <vt:lpstr>La Ley de la Reciprocidad</vt:lpstr>
      <vt:lpstr>8. Aplique el Reglamento</vt:lpstr>
      <vt:lpstr>Con mansedumbre</vt:lpstr>
      <vt:lpstr>Enfocándose en el problema, no la persona.</vt:lpstr>
      <vt:lpstr>Refuerza la importancia de la obediencia…</vt:lpstr>
      <vt:lpstr>Para Reflexionar</vt:lpstr>
      <vt:lpstr>Un Gran Motivador: El Amor al Prójimo.</vt:lpstr>
      <vt:lpstr>Para recordar…</vt:lpstr>
      <vt:lpstr>La sintomatología del alma…</vt:lpstr>
      <vt:lpstr>Para cambiar nuestras prioridades</vt:lpstr>
      <vt:lpstr>Cambiando nuestros objetivos</vt:lpstr>
      <vt:lpstr> Y entender nuestro propósito </vt:lpstr>
      <vt:lpstr>Para experimentar Autorrealización</vt:lpstr>
      <vt:lpstr>Para tener Autoestima</vt:lpstr>
      <vt:lpstr>Sentido de Pertenencia (aceptación)</vt:lpstr>
      <vt:lpstr>PowerPoint Presentation</vt:lpstr>
      <vt:lpstr>Para tener Seguridad</vt:lpstr>
      <vt:lpstr>PowerPoint Presentation</vt:lpstr>
      <vt:lpstr>Para cubrir las necesidades Fisiológicas</vt:lpstr>
      <vt:lpstr>Y cambiar la fuente de nuestra motivación…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Manejar la Frustaci’on en el Trabajo</dc:title>
  <dc:creator>Karla de Hasbun</dc:creator>
  <cp:lastModifiedBy>Guillermo Hasbun</cp:lastModifiedBy>
  <cp:revision>157</cp:revision>
  <dcterms:created xsi:type="dcterms:W3CDTF">2012-01-08T03:47:07Z</dcterms:created>
  <dcterms:modified xsi:type="dcterms:W3CDTF">2016-02-19T04:39:15Z</dcterms:modified>
</cp:coreProperties>
</file>