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320" r:id="rId3"/>
    <p:sldId id="321" r:id="rId4"/>
    <p:sldId id="322" r:id="rId5"/>
    <p:sldId id="323" r:id="rId6"/>
    <p:sldId id="302" r:id="rId7"/>
    <p:sldId id="263" r:id="rId8"/>
    <p:sldId id="265" r:id="rId9"/>
    <p:sldId id="262" r:id="rId10"/>
    <p:sldId id="266" r:id="rId11"/>
    <p:sldId id="329" r:id="rId12"/>
    <p:sldId id="324" r:id="rId13"/>
    <p:sldId id="325" r:id="rId14"/>
    <p:sldId id="304" r:id="rId15"/>
    <p:sldId id="330" r:id="rId16"/>
    <p:sldId id="342" r:id="rId17"/>
    <p:sldId id="357" r:id="rId18"/>
    <p:sldId id="280" r:id="rId19"/>
    <p:sldId id="335" r:id="rId20"/>
    <p:sldId id="336" r:id="rId21"/>
    <p:sldId id="337" r:id="rId22"/>
    <p:sldId id="356" r:id="rId23"/>
    <p:sldId id="283" r:id="rId24"/>
    <p:sldId id="339" r:id="rId25"/>
    <p:sldId id="284" r:id="rId26"/>
    <p:sldId id="285" r:id="rId27"/>
    <p:sldId id="340" r:id="rId28"/>
    <p:sldId id="286" r:id="rId29"/>
    <p:sldId id="344" r:id="rId30"/>
    <p:sldId id="359" r:id="rId31"/>
    <p:sldId id="287" r:id="rId32"/>
    <p:sldId id="343" r:id="rId33"/>
    <p:sldId id="345" r:id="rId34"/>
    <p:sldId id="346" r:id="rId35"/>
    <p:sldId id="288" r:id="rId36"/>
    <p:sldId id="365" r:id="rId37"/>
    <p:sldId id="290" r:id="rId38"/>
    <p:sldId id="368" r:id="rId39"/>
    <p:sldId id="367" r:id="rId40"/>
    <p:sldId id="358" r:id="rId41"/>
    <p:sldId id="289" r:id="rId42"/>
    <p:sldId id="361" r:id="rId43"/>
    <p:sldId id="362" r:id="rId44"/>
    <p:sldId id="369" r:id="rId45"/>
    <p:sldId id="371" r:id="rId46"/>
    <p:sldId id="373" r:id="rId47"/>
    <p:sldId id="293" r:id="rId48"/>
    <p:sldId id="306" r:id="rId49"/>
    <p:sldId id="294" r:id="rId50"/>
    <p:sldId id="305" r:id="rId51"/>
    <p:sldId id="319" r:id="rId52"/>
    <p:sldId id="375" r:id="rId53"/>
    <p:sldId id="292" r:id="rId54"/>
    <p:sldId id="295" r:id="rId55"/>
    <p:sldId id="374" r:id="rId56"/>
    <p:sldId id="296" r:id="rId57"/>
    <p:sldId id="377" r:id="rId58"/>
    <p:sldId id="297" r:id="rId59"/>
    <p:sldId id="364" r:id="rId60"/>
    <p:sldId id="376" r:id="rId61"/>
    <p:sldId id="298" r:id="rId62"/>
    <p:sldId id="350" r:id="rId63"/>
    <p:sldId id="307" r:id="rId64"/>
    <p:sldId id="378" r:id="rId65"/>
    <p:sldId id="379" r:id="rId66"/>
    <p:sldId id="382" r:id="rId67"/>
    <p:sldId id="383" r:id="rId68"/>
    <p:sldId id="381" r:id="rId69"/>
    <p:sldId id="394" r:id="rId70"/>
    <p:sldId id="395" r:id="rId71"/>
    <p:sldId id="386" r:id="rId72"/>
    <p:sldId id="392" r:id="rId73"/>
    <p:sldId id="393" r:id="rId74"/>
    <p:sldId id="388" r:id="rId75"/>
    <p:sldId id="396" r:id="rId76"/>
    <p:sldId id="389" r:id="rId77"/>
    <p:sldId id="390" r:id="rId78"/>
    <p:sldId id="397" r:id="rId79"/>
    <p:sldId id="316" r:id="rId8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3C86-B8F7-48C5-89B8-B4189C66856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43947-5787-40F7-B321-723344F3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Caso Kentucky</a:t>
            </a:r>
            <a:r>
              <a:rPr lang="es-SV" baseline="0" dirty="0" smtClean="0"/>
              <a:t> que se retiró del país. Caso de Comidas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3947-5787-40F7-B321-723344F36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353C02-FF7A-4C29-A458-272074B19B2A}" type="datetimeFigureOut">
              <a:rPr lang="es-ES_tradnl" smtClean="0"/>
              <a:pPr/>
              <a:t>18/12/2015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FACTOR CLAVE PARA EL ÉXITO </a:t>
            </a:r>
          </a:p>
          <a:p>
            <a:r>
              <a:rPr lang="es-ES_tradnl" dirty="0" smtClean="0"/>
              <a:t>DE SU  NEGOCIO (ii parte)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296143"/>
          </a:xfrm>
        </p:spPr>
        <p:txBody>
          <a:bodyPr>
            <a:noAutofit/>
          </a:bodyPr>
          <a:lstStyle/>
          <a:p>
            <a:r>
              <a:rPr lang="es-ES_tradn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de Marketing</a:t>
            </a:r>
            <a:endParaRPr lang="es-ES_tradn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www.clarityqst.com/wp-content/uploads/2010/08/marketing-strategy-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353377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Elementos del plan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Plan de Mercadeo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i="1" dirty="0" smtClean="0"/>
              <a:t>Qué dice la Biblia?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“Por</a:t>
            </a:r>
            <a:r>
              <a:rPr lang="es-ES" sz="3200" dirty="0"/>
              <a:t> lo demás, hermanos, todo lo que es </a:t>
            </a:r>
            <a:r>
              <a:rPr lang="es-ES" sz="3200" b="1" i="1" dirty="0"/>
              <a:t>verdadero</a:t>
            </a:r>
            <a:r>
              <a:rPr lang="es-ES" sz="3200" dirty="0"/>
              <a:t>, todo lo </a:t>
            </a:r>
            <a:r>
              <a:rPr lang="es-ES" sz="3200" b="1" i="1" dirty="0"/>
              <a:t>honesto</a:t>
            </a:r>
            <a:r>
              <a:rPr lang="es-ES" sz="3200" dirty="0"/>
              <a:t>, todo </a:t>
            </a:r>
            <a:r>
              <a:rPr lang="es-ES" sz="3200" dirty="0" smtClean="0"/>
              <a:t>lo</a:t>
            </a:r>
            <a:r>
              <a:rPr lang="es-ES" sz="3200" dirty="0"/>
              <a:t> </a:t>
            </a:r>
            <a:r>
              <a:rPr lang="es-ES" sz="3200" b="1" i="1" dirty="0" smtClean="0"/>
              <a:t>justo </a:t>
            </a:r>
            <a:r>
              <a:rPr lang="es-ES" sz="3200" dirty="0" smtClean="0"/>
              <a:t>todo lo </a:t>
            </a:r>
            <a:r>
              <a:rPr lang="es-ES" sz="3200" b="1" i="1" dirty="0" smtClean="0"/>
              <a:t>puro</a:t>
            </a:r>
            <a:r>
              <a:rPr lang="es-ES" sz="3200" dirty="0" smtClean="0"/>
              <a:t>,</a:t>
            </a:r>
            <a:r>
              <a:rPr lang="es-ES" sz="3200" dirty="0"/>
              <a:t> todo lo </a:t>
            </a:r>
            <a:r>
              <a:rPr lang="es-ES" sz="3200" b="1" i="1" dirty="0"/>
              <a:t>amable</a:t>
            </a:r>
            <a:r>
              <a:rPr lang="es-ES" sz="3200" dirty="0"/>
              <a:t>, todo lo que es de </a:t>
            </a:r>
            <a:r>
              <a:rPr lang="es-ES" sz="3200" b="1" i="1" dirty="0"/>
              <a:t>buen nombre</a:t>
            </a:r>
            <a:r>
              <a:rPr lang="es-ES" sz="3200" dirty="0"/>
              <a:t>; si hay </a:t>
            </a:r>
            <a:r>
              <a:rPr lang="es-ES" sz="3200" b="1" i="1" dirty="0" smtClean="0"/>
              <a:t>virtud</a:t>
            </a:r>
            <a:r>
              <a:rPr lang="es-ES" sz="3200" dirty="0" smtClean="0"/>
              <a:t> </a:t>
            </a:r>
            <a:r>
              <a:rPr lang="es-ES" sz="3200" dirty="0"/>
              <a:t>alguna, si algo digno de alabanza, en esto pensad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Filipenses 4:8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es el Plan de Marketing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“El Plan de Marketing es un documento escrito que </a:t>
            </a:r>
            <a:r>
              <a:rPr lang="es-SV" sz="3200" b="1" i="1" dirty="0" smtClean="0"/>
              <a:t>resume las condiciones del mercado</a:t>
            </a:r>
            <a:r>
              <a:rPr lang="es-SV" sz="3200" dirty="0" smtClean="0"/>
              <a:t> e indica la manera en que la empresa espera cumplir con sus objetivos mercadológicos.” </a:t>
            </a:r>
          </a:p>
          <a:p>
            <a:pPr lvl="1"/>
            <a:r>
              <a:rPr lang="es-SV" dirty="0" err="1" smtClean="0"/>
              <a:t>Phillip</a:t>
            </a:r>
            <a:r>
              <a:rPr lang="es-SV" dirty="0" smtClean="0"/>
              <a:t> </a:t>
            </a:r>
            <a:r>
              <a:rPr lang="es-SV" dirty="0" err="1" smtClean="0"/>
              <a:t>Kotler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7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contiene el Plan de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Resumen Ejecutivo 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situacional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de Oportunidades y Amenazas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de las Fortalezas y Debilidades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Estrategias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Plan de Acción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Proyecciones Financieras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Controles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5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</a:t>
            </a:r>
            <a:r>
              <a:rPr lang="es-ES_tradnl" dirty="0" err="1" smtClean="0"/>
              <a:t>ón</a:t>
            </a:r>
            <a:r>
              <a:rPr lang="es-ES_tradnl" dirty="0" smtClean="0"/>
              <a:t> Situacional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Descripción del Mercado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Comportamiento Histórico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Descripción de la Competencia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Canales de Distribución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Las 5 Fuerzas del Modelo Competitivo</a:t>
            </a:r>
            <a:endParaRPr lang="en-US" dirty="0"/>
          </a:p>
        </p:txBody>
      </p:sp>
      <p:pic>
        <p:nvPicPr>
          <p:cNvPr id="1026" name="Picture 2" descr="http://periodico-marketing.com/wp-content/uploads/2013/12/Porter-5-fuerza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3"/>
            <a:ext cx="5904656" cy="47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5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Factores que influyen en el plan</a:t>
            </a:r>
            <a:endParaRPr lang="en-US" dirty="0"/>
          </a:p>
        </p:txBody>
      </p:sp>
      <p:pic>
        <p:nvPicPr>
          <p:cNvPr id="9218" name="Picture 2" descr="http://3.bp.blogspot.com/-hm3Y7e3LncM/UQgM1NirkZI/AAAAAAAABy0/_IP9kPJVT08/s1600/Tema+5.3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5146"/>
            <a:ext cx="5068540" cy="47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3568" y="2420888"/>
            <a:ext cx="12538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dirty="0" smtClean="0"/>
              <a:t>INTERNO</a:t>
            </a:r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8" y="4581128"/>
            <a:ext cx="13019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dirty="0" smtClean="0"/>
              <a:t>EXTERNO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905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5134344" cy="732974"/>
          </a:xfrm>
        </p:spPr>
        <p:txBody>
          <a:bodyPr/>
          <a:lstStyle/>
          <a:p>
            <a:pPr algn="r"/>
            <a:r>
              <a:rPr lang="es-SV" sz="3600" dirty="0" smtClean="0"/>
              <a:t>SMART</a:t>
            </a:r>
            <a:endParaRPr lang="es-SV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sz="800" dirty="0" smtClean="0"/>
              <a:t>.</a:t>
            </a:r>
            <a:endParaRPr lang="es-SV" sz="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SV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SV" dirty="0" smtClean="0"/>
              <a:t>PECIFIC </a:t>
            </a:r>
          </a:p>
          <a:p>
            <a:r>
              <a:rPr lang="es-SV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SV" dirty="0" smtClean="0"/>
              <a:t>EASURABLE</a:t>
            </a:r>
          </a:p>
          <a:p>
            <a:r>
              <a:rPr lang="es-SV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SV" dirty="0" smtClean="0"/>
              <a:t>TTAINABLE</a:t>
            </a:r>
          </a:p>
          <a:p>
            <a:r>
              <a:rPr lang="es-SV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SV" dirty="0" smtClean="0"/>
              <a:t>ELEVANT</a:t>
            </a:r>
          </a:p>
          <a:p>
            <a:r>
              <a:rPr lang="es-SV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SV" dirty="0" smtClean="0"/>
              <a:t>IME-BOUND</a:t>
            </a:r>
          </a:p>
          <a:p>
            <a:endParaRPr lang="es-SV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SV" dirty="0" smtClean="0"/>
              <a:t>SPECÍFICOS</a:t>
            </a:r>
          </a:p>
          <a:p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SV" dirty="0" smtClean="0"/>
              <a:t>EDIBLES</a:t>
            </a:r>
          </a:p>
          <a:p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SV" dirty="0" smtClean="0"/>
              <a:t>LCANZABLES</a:t>
            </a:r>
          </a:p>
          <a:p>
            <a:r>
              <a:rPr lang="es-SV" sz="3200" b="1" dirty="0" smtClean="0"/>
              <a:t>R</a:t>
            </a:r>
            <a:r>
              <a:rPr lang="es-SV" dirty="0" smtClean="0"/>
              <a:t>ELEVANTES</a:t>
            </a:r>
          </a:p>
          <a:p>
            <a:r>
              <a:rPr lang="es-S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SV" dirty="0" smtClean="0"/>
              <a:t>IEMPO LÍMITE</a:t>
            </a:r>
            <a:endParaRPr lang="es-SV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Definición de Objetivos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4988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Cómo vamos a alcanzar nuestros objetivos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Estrategias de Marketing </a:t>
            </a:r>
            <a:endParaRPr lang="es-ES_tradnl" dirty="0"/>
          </a:p>
        </p:txBody>
      </p:sp>
      <p:sp>
        <p:nvSpPr>
          <p:cNvPr id="1026" name="AutoShape 2" descr="data:image/jpeg;base64,/9j/4AAQSkZJRgABAQAAAQABAAD/2wCEAAkGBxQQEhQUERIWFBUVFRQWGBcUEBQVFRYWFBQXFhUUFRcYHCggGRolGxQUITEhJSkrLi4uFyAzODMsNygtLiwBCgoKDg0OGxAQGywmHyQsLCwsLCwsLCwsLCwsLCwsLCwsLCwsLCwsLCwsLywsLCwsLCwsLCwsLCwsLCwsLCwsLP/AABEIAPYAzQMBIgACEQEDEQH/xAAbAAEAAgMBAQAAAAAAAAAAAAAABQYCAwQBB//EADwQAAICAQICCAIIBQQCAwAAAAECAAMRBBIFIQYTIjFBUWFxMpEUI1KBobHB0TNCYnLhFpLw8UOyFaLC/8QAGQEBAAMBAQAAAAAAAAAAAAAAAAIDBAEF/8QAJhEAAgIBAwQDAAMBAAAAAAAAAAECEQMEEjETIUFRIjJhQnGRFP/aAAwDAQACEQMRAD8A+4xEQBERAEREAREQCsdIOmNei1Aptrba1DW9YDkbtxVKduPicqQPMkDxnmi6bUmnTWXK9J1O0KCpcKz2dWqMwHfuwPTPPAk1dwip7uvZN1nVivJJI2rZ1i9nuyHAIPfykUehGj7H1bdha0H11mCKbjfXu7XPFjMefn7QDm1vTvT19WVyazqHossdbKlrNddzOylkxZg0FcL9oc/CdlnTDSrYlTOwdxXhWrYEG4E1IwIyGbHd4cs4yJtt6KaV60rerciW23BWZmHWXdYLCcnmD11nI8hnl3Ce6fovRW6unWBlWtSevsO8UjFfWZbtEA4yeZ8cwCN0fTmp667XRqkajUXkOtm8Lp2rViqhMMPrB4g+AB547B0x02ORtLdaaer+j29YXFQuPY25x1ZD57sGP9HaXZsKOV6u+oA3WHbXqGRrUU7sgZrXHl4TTxzoilwJpYU2NaLTY3XOQwoGnyvV3Vlfq1UYzg45g5gGfGeliUaOvWVVtfXaadir2WK3YwwBGc4OcTj4d06q1FtiVJ2Fu01aWlztuGoFmHQKp5BqnAzyPfkSX0vR2pNNp9M25003UbCWIO7T42MdvqoOO6P9M6brOsFeG3UN2WZVB0wcVYUHAAFj8gOeYBnwjpBTq2dKSxav+IDW69W2SOrfcBh+yTt78YPcRmVkXwjo/RpWd6VZWs/iE2u3WNknrH3E5ftEbu/GB3AASkAREQBERAEREAREQBERAEREARNV+oVBliB7yNu44o+BSfU8hONpclkMU5/VEvErr8asPdtH3Zmv/wCWt+0P9okeoi9aPJ+FmiVxOM2D7J9x+06qeOj+dMeoOfwhTRGWkyrwTMTRptWlnwsD6dx+U3yZnaadMREQcEROHU8UrTlnJ8l5/jB1Jvg7okDbx5v5UA9zn8pzNxi3zA9lH6zm5FqwTLPEq44vb9of7RN9XHXHxKp9siNyHQkWGJGafjSN8WVPrzHzkijAjIOR6TpW4uPJlERBEREQBETwmACZD6/jGOVXP+rw+6c3FOI7ztQ9nx/q/wASNlUp+Eejp9Iq3T/wydyxyxJPmZjESo3pUIiIOiIiAeg47pKaHjBXlZzHn4j385FROqTRXkxRyKpIuNdgYAg5BmnWaxahlj7DxMrVPFTphnvB/l8z5iabdSbTvJzn/mBLlOzzZaVxl34OrW8Se3lnavkP1PjOOInLLkklSERE4dEREATdpdU1Zypx6eB+6aYgNXyWbh3E1t5Hst5eB9pISkg4lh4RxLf2H+LwP2v8yaZky4a7olYiJIoEhuOa3H1a+Pxe3lJXUWhFLHuAzKjY5Ylj3k5kJypGzSYt0tz4RjERKD1RERAEREAREQBPGOOZ7hzns4OK3YAUePM+w7h8/wAoHJw6q/e2fDwHkJv4fqNp2nuP4GccQmWSgnGiwRNOkt3qD49xm6WnmtU6YiIg4IiIAiIgCeqxBBHIjnPIgFr4bq+tQHxHI+/nOuVbg+p6uweTdk/ofnLTLEzDlhtkRPSC3CKv2j+A/wC5AyT4++bAPJfzMjJTN9z1NJGsSERI7pGrnSagVbusNNoTZnfv2HbtxzznEgjQ3SskYlJt4NqlrrG5m330saxqNSVRVpYP1lud4DNjIHIGa6dPdsoGpXVui0XKwrNvWLqes7O4odzJtyEckjkCTmS2lPWfovUT5/dp9Zz6wak6j6HphU1b2CtdSDZvNhU9Xy+r3bsg4PfJC5NT1rV7bstr9PcHG/qvo6pV1o35wFylg2evdzjaOt+FwiVPgmiLbl1Carrz1vWMbL1qPbyuxg2zGAu0LzAz3c5KdEtI1WkpFnWdayK1nWWO7b9oDZ3k49hynGqJxm34JiQets3Ox9cD2HKThOMnyBPyGZXczhdDkREThYdvCn5keYz8pJyF0LYsX3x85NSyPBh1CqZhZaq/EwHuwGfnDWqDgsoJ8CwBla6VcFs1Wp0pRaiiV6pXa6kXIpsFYXsblyxw2D4YkJxnohcd6VKLUTR6elWsRGts2WubBU7H6qzaQQcY7hJ0ZXJrwfQOsGdu4bvLIz8u+YjUJz7a9nv7a8vfnylWv4a76u969O1Zs0XVJey1grbz5swbdnBVc48Md04NXwgvoHpq4c1VoqpVjtoHWFbqy4DbvrPhZ8ty+cUNz9F7SwN8JB9iD+UykX0do6uojq3r7bHD00VHuHPbR2cevfJScJoREQBLfobd9at5gZ9/GVCWPo++aseTEfkf1kolGoXxsjeN/wAU+yzgknx9cWA+a/kZGSqf2PQ07vFH+hERIlwiIgCIiAIiIBhf8Lf2t/6mQEsLDII8wR8xiV2CUD2IicLDZpvjX3EnJC6IZdff8pMyyHBj1P2R7ERJGYREQBERAEREASf6N/A393/5EgJY+jy4qJ82P5AfpJR5Ks/0NfSCrKq3kcfP/qQUt+qpDoVPiP8AqVJ0Kkg94ODIZF3sv0U7jt9GMRErNoiIgCIiAIiIAzOXTdH7bnbaAqZOGbuIPPsjx75PcH4dv7bjs+A8/U+knwJZGF8mHPrHB7Ycldo6IVD43dj6EKPyz+M2t0To8N49n/cSeiWbV6MT1GVu9zKseixrO6t93LuYAH5jlOOxCpwwII8COcus5NfoltGDyPg3iP8AEbV4JrUSb+fcqkTO6ooxVhgiYSBpTsREQBERAEREAS3cPq2VqPQZ9zzMrvCtN1lgHgO0fu7vxlpEnEzaiXCPZCcd0f8A5FH936GTc8Zc9861aoqxZHjluRTInfxLh5rOV5ofw9DIPW8RWvkO034D3MoUJN0j2Y5IyjuR2kzku4lWvju/tGfx7pC6jUtZ8Rz6dw+U0zTHTLycc2Sz8Z8k+bftMP8A5lvsL8zIyJb0YeiNslV4z5p8m/xO/h2rW91rXcCx8R4eJyPTMrcsHQevOpJ+zWxHuWUfqZCWGFWRyTcYNl8VQi+QUfcABNFPEaXzsurbA3HbYpwB3scHkPWdLDIweeZR9R0VuFGuroSit9VqThsYC6ZxUtmQoBJ2o42A+I5yB45cbNfUqqzWoFb4SbFAb+0k8/ui/W117d9iLu+Hc6ru/tyecoD9C9U1VFJalV092rNbrWHQVXUsKl6qwNyV7CmMk7VBzNd3RPVoi9TTST9Bp0ypZYlq0NSWyPrUIemwMN2MN2RygH0F+I0hipurDDJKmxQwAGSSM5HLnM9Nra7c9XYj4xnY6tjPdnB5dx+Up/Bujd1Wu1FttYau6zdyekpt+jV1kMjVb87kbkGAwRy78y/Qvgh0dDIyIrtdqHygHNLNRY9YJAHcrgY8IBs6S04UWAdxCn2Pcfn+crh1HpLlxivdRYP6SflzH5SjTTgxwmnaIzzTjSTN/wBJPlMhqB5TniXPTY34ILVZV5OxbAfGZyPm2u4j1Ezz0j/izRj1viaOuAJijg90n+D8Nxh3HPwB8PU+sy7WnTNbyRUdyOvhWj6pOfxHmf2ndESZibt2xESG6QcQ2DYp7TDmfIfuZ1K3RxHJxvi27NdZ5dzN5+g9JU9ToPFPl+0kYmmMUkXwm4cFfIiTltCv8Q+/xnHZw37LfOdNcdRF8kfE6W0Ljwz7GYfRH+yYLepH2aZP9CLdupwf5q2H3gq36GRC6Jz4Y9yJ28P0zVWJZkZUg4Hj5j7xykZK0V5ZwcWrLz0ivevSal6yQ6UXMhAyQy1sVIHicgSjcP49r6bNO2sJ6pNJeW21jOpaqtLFv5Ds5DqoTl2g/hifRqLQ6hl5gjMzxMx5h8tTj+v+ivXY1q6n6RoiGFK1v1OqsRbETrFK9hutUMR3bSfGLOkmvSmk177Lc69bEetDagp27Daqqoe1FywVNockY5HM+pYjbAPnVXFbm4hVWNc50/UaRlLWVVm9rDZvODp23sdqZUGvGfWTXQ+u/r9YLtVfctN/U1ratAUqaabN56upSW3O4znGPDPOWvbPYBw8as20WH+nH3t2R+cpEs/SWwsBWvnubn/tH6/KV06V/smbtPGo2ZssldGqJt+jP9kzNdGx8h98vK7RzTJELHAGZ3V6EeJz7d06lQDuGIIuRo0em2ENntDu9JZ+H60WDB5MPDz9RICZVuVII7xKsmNTX6dhkcWWmJo0moFigj7/AEM3zz2qNqdmu+0IpY9wGZSNRcXYs3eTn/EsXSa/FYX7R/Bef54lZl2JeSyIiIlpIREQBERAEREAlODcU6o7W+A//U+ftLRXYGAKkEHuI5iUOcmm4vbS5Nb4GfhPNT937SPRc+CudI+lRKjp+mZ/8lX3o36H95tbpmnhS33sokOhk9EbRaZxa7XCvkObeXl6mV7T9JHvYrgVjGRtOWPuT+kzk4ad38inJl29kesxJJPMnvnkRNZkEREAREQBERAO3hWo2vg9zcvv8JPSqAyzaazcqt5gf5mPURp2asErVFc6TWZtA+yo/E/9SIkjx/8Ajt7L/wCokdOw+qNi4ERPQJI6eRKfoembWAnqqz9VqLMV3l3TqM8rl2DYGxyOT7Sa1XGNmkXUbAWdKiibsBrLtoRN3u2Mzlo5ZLRK8nSJrE0wqqU3XmxSr2YSo05F25gCTgjAAHPM1cQ6RW03V0tTUHao2N9bcyjFuzC7KmJ5YOSBFoWWaIETp0xtbAJ9DIaS2q+BvaRM0YeGU5RERLyo6uFvi1PfHzGJZZVdIfrE/uX85I8Z6QrprNhptsIpa9jX1eFrRtrE7mGfYSqbSdspyq2iZiVvU9M6UZ/qrWRBpi9iqm1RqgOq7JYMe8ZABxN2u6U10tbmq1qqHWu65VXq63O3lgtuYDcuSByzIb4+yvYyeiVvW9NNPT9LDrZu0hQMoUE2FzgdTz7WM884xNuo6VIu7ZTbaK6q7bjWqfVJYu9Q2WG5tuTtXPIRvj7Gxk/Eg7OkgF1VS0Wv1yl63U1bHrAUs4y4IA3r3jMxPSqtRqC9VqDT2LUchGL2vt2V1hWOSd6d+B2o3obWT0Su6vpdXSlzXU3I9HVFqtqM5W5ttbIVYqwJyO/IxJHhnGa9SzLUSQtdVm7wK3BiuPHI2nIPdCkmccWiRk7wZ81+xI/X9ZBSZ4H8Lf3foJVqPoW4PsQvSJcXH1VT+n6SMk90pp+B/dT+Y/WQMqg/ieguBAMRJnTh03Caq6TQqkVkOp58yLCS3a7/AOYzkHRmjYtb9ZbWhVhXda1idhSqja3IgBu72kzE5SOUQ46M6cLhFavFhtTqnNZrdlCt1e34VIAyvdMn6P1lkcPcrohr3rqbFcqX3kMwOW7XOS0RSFCIidOmu8ZVvYyIk3iQzrgkeRl+F8oqyIxiImgpN+gXNif3D8OckOI9HKdTet16izbUahW6gpzcPuPryxiaOCV5sz9kE/eeQ/MyflU0mynLKn2K3r+h9Vt9mo3FbmOnatwiE0nTjbhM96sO9Ty5Dynut6KC3rk691o1Diy6oIvaYbdwSw80VigyOfjgiWOJXsiV72V7U9EabDcz83ta5lfaM09fStLhPPkuecxv6K/xOq1L1C6qum4CtG3ipOrDoT/DcpyJ5+0scTuyI3sjF4Kgt09ikqNPVZSqciCrhBzPfkdWJHv0VDjUh72PX2peCtaKara9ux17842LyPkfOWOI2I5uZXbei3W9Y117PbY2ny4rVAqaawWJWiA4ALZJOfGdfBuj1eku1FlRONQysUONqEbidnoSzHHrJeIUUu43MSa4IvYPq36CQssXD69taj0z8+cp1D+NF2nXysx4rputqZR3949xz/57yly/yq8f0PVvvUdlvwbxlGOXg2xZFRES4mIiIAiIgCIiAJH8Qrwc+f5yQmF1e4Ef8zJwlTsjJWiHiesuDgzo4fpetcDwHM+3lNd9rMz7EvwWjamT3tz+7w/UzvgDESoySduxERBwREQBERAEREA36One4Hh3n2HfLGJw8K0uxcnvb8B4Cd8wZp7pG3FDbETVqaBYpVhkH/mZtiVFpSeIaJqW2t3eB8x+85pedXpltXa4yPxHqJVeI8Kenn8S/aHh7y+E77MmmcEREsJCIiAIiIAiJ06LQvccKOXiT3CG6BwWaA2kBBlvzHrJPSaUVLtHf4nzMs3DuHrSMDmT3se8/sJjrtAH5jk34H3nI5+9PgzZoOS7EFEztqKHDDBmE0p33RhaoREToEREARE9AzyHOAeSS4Zoc9thy8B5+vtM9Dwz+az7l/eSwEy5c19omnFh8yEREymkREQBPCJ7EAitbwNH5r2D6d3y/aQ+o4JavcAw/pI/Iy2xJKbR1NlEsoZfiVh7qZrl/nm2T6r9HdxQ0qZu5SfYEzto4Ra/8mB5scfh3y34ns48rG4hNH0fVedh3eg5D9zJmusKMKMAeAmUSDbfJyxEROHDC2oMMMMyNv4R9g49D+8lZ5mSjOUeGRlBS5K9ZoLF/lJ9uc0NWR3g/Iy0TDrl3bdw3Y3Yzz25xnHlky5aiXlFT08fBWgh8j8jNqaN27kP38vzljiP+mXo4tOvZD08IJ+Igeg5mSWn0qp8I+/x+c3TGq0MMqQRz5g5HI4P4gyqWSUuWWxhGPBnE1V3q3wsDyB5HPI5wfbkflNkgTPYmLuACScAcyScAe5noMA9iIgCIiAIiIAiIgCIiAIiIAiIgHhlbfoghZ2F1ylg+MMpFbM++t0DA80JYDww3PPLCIBg3QuvaFS+9Mb8MLAWAKotY5g52dUhGfEc85Od3EeiqXABrXAVQigYwEVlIQ4wWHZ8Tnn6REAUdFKxabGsd8ujbWxtPVraqgjxx1vf39hc58dFXQilQg32EIVIBK4yPo+493e30fn59a/nEQD2nobWCC11jgLSmG24K0tUwVsDmD1OPPDt6Yy/0fXkHrbSBcbdpckZODjlg7QQMDOBz8zEQDX/AKJq6sV9Y4VV2qAFGMC8K2APiH0gnPminwnum6KsPpQa8hdQHXCAbtjdcSSxHx5v7xz+rUZMRAMbeg9LB1NjlWS5NpIKoLWtbsL8OB1xGCCOwvlLPRXtUL5ADkMDkMcgO6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QQEhQUERIWFBUVFRQWGBcUEBQVFRYWFBQXFhUUFRcYHCggGRolGxQUITEhJSkrLi4uFyAzODMsNygtLiwBCgoKDg0OGxAQGywmHyQsLCwsLCwsLCwsLCwsLCwsLCwsLCwsLCwsLCwsLywsLCwsLCwsLCwsLCwsLCwsLCwsLP/AABEIAPYAzQMBIgACEQEDEQH/xAAbAAEAAgMBAQAAAAAAAAAAAAAABQYCAwQBB//EADwQAAICAQICCAIIBQQCAwAAAAECAAMRBBIFIQYTIjFBUWFxMpEUI1KBobHB0TNCYnLhFpLw8UOyFaLC/8QAGQEBAAMBAQAAAAAAAAAAAAAAAAIDBAEF/8QAJhEAAgIBAwQDAAMBAAAAAAAAAAECEQMEEjETIUFRIjJhQnGRFP/aAAwDAQACEQMRAD8A+4xEQBERAEREAREQCsdIOmNei1Aptrba1DW9YDkbtxVKduPicqQPMkDxnmi6bUmnTWXK9J1O0KCpcKz2dWqMwHfuwPTPPAk1dwip7uvZN1nVivJJI2rZ1i9nuyHAIPfykUehGj7H1bdha0H11mCKbjfXu7XPFjMefn7QDm1vTvT19WVyazqHossdbKlrNddzOylkxZg0FcL9oc/CdlnTDSrYlTOwdxXhWrYEG4E1IwIyGbHd4cs4yJtt6KaV60rerciW23BWZmHWXdYLCcnmD11nI8hnl3Ce6fovRW6unWBlWtSevsO8UjFfWZbtEA4yeZ8cwCN0fTmp667XRqkajUXkOtm8Lp2rViqhMMPrB4g+AB547B0x02ORtLdaaer+j29YXFQuPY25x1ZD57sGP9HaXZsKOV6u+oA3WHbXqGRrUU7sgZrXHl4TTxzoilwJpYU2NaLTY3XOQwoGnyvV3Vlfq1UYzg45g5gGfGeliUaOvWVVtfXaadir2WK3YwwBGc4OcTj4d06q1FtiVJ2Fu01aWlztuGoFmHQKp5BqnAzyPfkSX0vR2pNNp9M25003UbCWIO7T42MdvqoOO6P9M6brOsFeG3UN2WZVB0wcVYUHAAFj8gOeYBnwjpBTq2dKSxav+IDW69W2SOrfcBh+yTt78YPcRmVkXwjo/RpWd6VZWs/iE2u3WNknrH3E5ftEbu/GB3AASkAREQBERAEREAREQBERAEREARNV+oVBliB7yNu44o+BSfU8hONpclkMU5/VEvErr8asPdtH3Zmv/wCWt+0P9okeoi9aPJ+FmiVxOM2D7J9x+06qeOj+dMeoOfwhTRGWkyrwTMTRptWlnwsD6dx+U3yZnaadMREQcEROHU8UrTlnJ8l5/jB1Jvg7okDbx5v5UA9zn8pzNxi3zA9lH6zm5FqwTLPEq44vb9of7RN9XHXHxKp9siNyHQkWGJGafjSN8WVPrzHzkijAjIOR6TpW4uPJlERBEREQBETwmACZD6/jGOVXP+rw+6c3FOI7ztQ9nx/q/wASNlUp+Eejp9Iq3T/wydyxyxJPmZjESo3pUIiIOiIiAeg47pKaHjBXlZzHn4j385FROqTRXkxRyKpIuNdgYAg5BmnWaxahlj7DxMrVPFTphnvB/l8z5iabdSbTvJzn/mBLlOzzZaVxl34OrW8Se3lnavkP1PjOOInLLkklSERE4dEREATdpdU1Zypx6eB+6aYgNXyWbh3E1t5Hst5eB9pISkg4lh4RxLf2H+LwP2v8yaZky4a7olYiJIoEhuOa3H1a+Pxe3lJXUWhFLHuAzKjY5Ylj3k5kJypGzSYt0tz4RjERKD1RERAEREAREQBPGOOZ7hzns4OK3YAUePM+w7h8/wAoHJw6q/e2fDwHkJv4fqNp2nuP4GccQmWSgnGiwRNOkt3qD49xm6WnmtU6YiIg4IiIAiIgCeqxBBHIjnPIgFr4bq+tQHxHI+/nOuVbg+p6uweTdk/ofnLTLEzDlhtkRPSC3CKv2j+A/wC5AyT4++bAPJfzMjJTN9z1NJGsSERI7pGrnSagVbusNNoTZnfv2HbtxzznEgjQ3SskYlJt4NqlrrG5m330saxqNSVRVpYP1lud4DNjIHIGa6dPdsoGpXVui0XKwrNvWLqes7O4odzJtyEckjkCTmS2lPWfovUT5/dp9Zz6wak6j6HphU1b2CtdSDZvNhU9Xy+r3bsg4PfJC5NT1rV7bstr9PcHG/qvo6pV1o35wFylg2evdzjaOt+FwiVPgmiLbl1Carrz1vWMbL1qPbyuxg2zGAu0LzAz3c5KdEtI1WkpFnWdayK1nWWO7b9oDZ3k49hynGqJxm34JiQets3Ox9cD2HKThOMnyBPyGZXczhdDkREThYdvCn5keYz8pJyF0LYsX3x85NSyPBh1CqZhZaq/EwHuwGfnDWqDgsoJ8CwBla6VcFs1Wp0pRaiiV6pXa6kXIpsFYXsblyxw2D4YkJxnohcd6VKLUTR6elWsRGts2WubBU7H6qzaQQcY7hJ0ZXJrwfQOsGdu4bvLIz8u+YjUJz7a9nv7a8vfnylWv4a76u969O1Zs0XVJey1grbz5swbdnBVc48Md04NXwgvoHpq4c1VoqpVjtoHWFbqy4DbvrPhZ8ty+cUNz9F7SwN8JB9iD+UykX0do6uojq3r7bHD00VHuHPbR2cevfJScJoREQBLfobd9at5gZ9/GVCWPo++aseTEfkf1kolGoXxsjeN/wAU+yzgknx9cWA+a/kZGSqf2PQ07vFH+hERIlwiIgCIiAIiIBhf8Lf2t/6mQEsLDII8wR8xiV2CUD2IicLDZpvjX3EnJC6IZdff8pMyyHBj1P2R7ERJGYREQBERAEREASf6N/A393/5EgJY+jy4qJ82P5AfpJR5Ks/0NfSCrKq3kcfP/qQUt+qpDoVPiP8AqVJ0Kkg94ODIZF3sv0U7jt9GMRErNoiIgCIiAIiIAzOXTdH7bnbaAqZOGbuIPPsjx75PcH4dv7bjs+A8/U+knwJZGF8mHPrHB7Ycldo6IVD43dj6EKPyz+M2t0To8N49n/cSeiWbV6MT1GVu9zKseixrO6t93LuYAH5jlOOxCpwwII8COcus5NfoltGDyPg3iP8AEbV4JrUSb+fcqkTO6ooxVhgiYSBpTsREQBERAEREAS3cPq2VqPQZ9zzMrvCtN1lgHgO0fu7vxlpEnEzaiXCPZCcd0f8A5FH936GTc8Zc9861aoqxZHjluRTInfxLh5rOV5ofw9DIPW8RWvkO034D3MoUJN0j2Y5IyjuR2kzku4lWvju/tGfx7pC6jUtZ8Rz6dw+U0zTHTLycc2Sz8Z8k+bftMP8A5lvsL8zIyJb0YeiNslV4z5p8m/xO/h2rW91rXcCx8R4eJyPTMrcsHQevOpJ+zWxHuWUfqZCWGFWRyTcYNl8VQi+QUfcABNFPEaXzsurbA3HbYpwB3scHkPWdLDIweeZR9R0VuFGuroSit9VqThsYC6ZxUtmQoBJ2o42A+I5yB45cbNfUqqzWoFb4SbFAb+0k8/ui/W117d9iLu+Hc6ru/tyecoD9C9U1VFJalV092rNbrWHQVXUsKl6qwNyV7CmMk7VBzNd3RPVoi9TTST9Bp0ypZYlq0NSWyPrUIemwMN2MN2RygH0F+I0hipurDDJKmxQwAGSSM5HLnM9Nra7c9XYj4xnY6tjPdnB5dx+Up/Bujd1Wu1FttYau6zdyekpt+jV1kMjVb87kbkGAwRy78y/Qvgh0dDIyIrtdqHygHNLNRY9YJAHcrgY8IBs6S04UWAdxCn2Pcfn+crh1HpLlxivdRYP6SflzH5SjTTgxwmnaIzzTjSTN/wBJPlMhqB5TniXPTY34ILVZV5OxbAfGZyPm2u4j1Ezz0j/izRj1viaOuAJijg90n+D8Nxh3HPwB8PU+sy7WnTNbyRUdyOvhWj6pOfxHmf2ndESZibt2xESG6QcQ2DYp7TDmfIfuZ1K3RxHJxvi27NdZ5dzN5+g9JU9ToPFPl+0kYmmMUkXwm4cFfIiTltCv8Q+/xnHZw37LfOdNcdRF8kfE6W0Ljwz7GYfRH+yYLepH2aZP9CLdupwf5q2H3gq36GRC6Jz4Y9yJ28P0zVWJZkZUg4Hj5j7xykZK0V5ZwcWrLz0ivevSal6yQ6UXMhAyQy1sVIHicgSjcP49r6bNO2sJ6pNJeW21jOpaqtLFv5Ds5DqoTl2g/hifRqLQ6hl5gjMzxMx5h8tTj+v+ivXY1q6n6RoiGFK1v1OqsRbETrFK9hutUMR3bSfGLOkmvSmk177Lc69bEetDagp27Daqqoe1FywVNockY5HM+pYjbAPnVXFbm4hVWNc50/UaRlLWVVm9rDZvODp23sdqZUGvGfWTXQ+u/r9YLtVfctN/U1ratAUqaabN56upSW3O4znGPDPOWvbPYBw8as20WH+nH3t2R+cpEs/SWwsBWvnubn/tH6/KV06V/smbtPGo2ZssldGqJt+jP9kzNdGx8h98vK7RzTJELHAGZ3V6EeJz7d06lQDuGIIuRo0em2ENntDu9JZ+H60WDB5MPDz9RICZVuVII7xKsmNTX6dhkcWWmJo0moFigj7/AEM3zz2qNqdmu+0IpY9wGZSNRcXYs3eTn/EsXSa/FYX7R/Bef54lZl2JeSyIiIlpIREQBERAEREAlODcU6o7W+A//U+ftLRXYGAKkEHuI5iUOcmm4vbS5Nb4GfhPNT937SPRc+CudI+lRKjp+mZ/8lX3o36H95tbpmnhS33sokOhk9EbRaZxa7XCvkObeXl6mV7T9JHvYrgVjGRtOWPuT+kzk4ad38inJl29kesxJJPMnvnkRNZkEREAREQBERAO3hWo2vg9zcvv8JPSqAyzaazcqt5gf5mPURp2asErVFc6TWZtA+yo/E/9SIkjx/8Ajt7L/wCokdOw+qNi4ERPQJI6eRKfoembWAnqqz9VqLMV3l3TqM8rl2DYGxyOT7Sa1XGNmkXUbAWdKiibsBrLtoRN3u2Mzlo5ZLRK8nSJrE0wqqU3XmxSr2YSo05F25gCTgjAAHPM1cQ6RW03V0tTUHao2N9bcyjFuzC7KmJ5YOSBFoWWaIETp0xtbAJ9DIaS2q+BvaRM0YeGU5RERLyo6uFvi1PfHzGJZZVdIfrE/uX85I8Z6QrprNhptsIpa9jX1eFrRtrE7mGfYSqbSdspyq2iZiVvU9M6UZ/qrWRBpi9iqm1RqgOq7JYMe8ZABxN2u6U10tbmq1qqHWu65VXq63O3lgtuYDcuSByzIb4+yvYyeiVvW9NNPT9LDrZu0hQMoUE2FzgdTz7WM884xNuo6VIu7ZTbaK6q7bjWqfVJYu9Q2WG5tuTtXPIRvj7Gxk/Eg7OkgF1VS0Wv1yl63U1bHrAUs4y4IA3r3jMxPSqtRqC9VqDT2LUchGL2vt2V1hWOSd6d+B2o3obWT0Su6vpdXSlzXU3I9HVFqtqM5W5ttbIVYqwJyO/IxJHhnGa9SzLUSQtdVm7wK3BiuPHI2nIPdCkmccWiRk7wZ81+xI/X9ZBSZ4H8Lf3foJVqPoW4PsQvSJcXH1VT+n6SMk90pp+B/dT+Y/WQMqg/ieguBAMRJnTh03Caq6TQqkVkOp58yLCS3a7/AOYzkHRmjYtb9ZbWhVhXda1idhSqja3IgBu72kzE5SOUQ46M6cLhFavFhtTqnNZrdlCt1e34VIAyvdMn6P1lkcPcrohr3rqbFcqX3kMwOW7XOS0RSFCIidOmu8ZVvYyIk3iQzrgkeRl+F8oqyIxiImgpN+gXNif3D8OckOI9HKdTet16izbUahW6gpzcPuPryxiaOCV5sz9kE/eeQ/MyflU0mynLKn2K3r+h9Vt9mo3FbmOnatwiE0nTjbhM96sO9Ty5Dynut6KC3rk691o1Diy6oIvaYbdwSw80VigyOfjgiWOJXsiV72V7U9EabDcz83ta5lfaM09fStLhPPkuecxv6K/xOq1L1C6qum4CtG3ipOrDoT/DcpyJ5+0scTuyI3sjF4Kgt09ikqNPVZSqciCrhBzPfkdWJHv0VDjUh72PX2peCtaKara9ux17842LyPkfOWOI2I5uZXbei3W9Y117PbY2ny4rVAqaawWJWiA4ALZJOfGdfBuj1eku1FlRONQysUONqEbidnoSzHHrJeIUUu43MSa4IvYPq36CQssXD69taj0z8+cp1D+NF2nXysx4rputqZR3949xz/57yly/yq8f0PVvvUdlvwbxlGOXg2xZFRES4mIiIAiIgCIiAJH8Qrwc+f5yQmF1e4Ef8zJwlTsjJWiHiesuDgzo4fpetcDwHM+3lNd9rMz7EvwWjamT3tz+7w/UzvgDESoySduxERBwREQBERAEREA36One4Hh3n2HfLGJw8K0uxcnvb8B4Cd8wZp7pG3FDbETVqaBYpVhkH/mZtiVFpSeIaJqW2t3eB8x+85pedXpltXa4yPxHqJVeI8Kenn8S/aHh7y+E77MmmcEREsJCIiAIiIAiJ06LQvccKOXiT3CG6BwWaA2kBBlvzHrJPSaUVLtHf4nzMs3DuHrSMDmT3se8/sJjrtAH5jk34H3nI5+9PgzZoOS7EFEztqKHDDBmE0p33RhaoREToEREARE9AzyHOAeSS4Zoc9thy8B5+vtM9Dwz+az7l/eSwEy5c19omnFh8yEREymkREQBPCJ7EAitbwNH5r2D6d3y/aQ+o4JavcAw/pI/Iy2xJKbR1NlEsoZfiVh7qZrl/nm2T6r9HdxQ0qZu5SfYEzto4Ra/8mB5scfh3y34ns48rG4hNH0fVedh3eg5D9zJmusKMKMAeAmUSDbfJyxEROHDC2oMMMMyNv4R9g49D+8lZ5mSjOUeGRlBS5K9ZoLF/lJ9uc0NWR3g/Iy0TDrl3bdw3Y3Yzz25xnHlky5aiXlFT08fBWgh8j8jNqaN27kP38vzljiP+mXo4tOvZD08IJ+Igeg5mSWn0qp8I+/x+c3TGq0MMqQRz5g5HI4P4gyqWSUuWWxhGPBnE1V3q3wsDyB5HPI5wfbkflNkgTPYmLuACScAcyScAe5noMA9iIgCIiAIiIAiIgCIiAIiIAiIgHhlbfoghZ2F1ylg+MMpFbM++t0DA80JYDww3PPLCIBg3QuvaFS+9Mb8MLAWAKotY5g52dUhGfEc85Od3EeiqXABrXAVQigYwEVlIQ4wWHZ8Tnn6REAUdFKxabGsd8ujbWxtPVraqgjxx1vf39hc58dFXQilQg32EIVIBK4yPo+493e30fn59a/nEQD2nobWCC11jgLSmG24K0tUwVsDmD1OPPDt6Yy/0fXkHrbSBcbdpckZODjlg7QQMDOBz8zEQDX/AKJq6sV9Y4VV2qAFGMC8K2APiH0gnPminwnum6KsPpQa8hdQHXCAbtjdcSSxHx5v7xz+rUZMRAMbeg9LB1NjlWS5NpIKoLWtbsL8OB1xGCCOwvlLPRXtUL5ADkMDkMcgO6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Marketing </a:t>
            </a:r>
            <a:r>
              <a:rPr lang="es-SV" dirty="0" err="1" smtClean="0"/>
              <a:t>Mix</a:t>
            </a:r>
            <a:r>
              <a:rPr lang="es-SV" dirty="0" smtClean="0"/>
              <a:t> – 4 </a:t>
            </a:r>
            <a:r>
              <a:rPr lang="es-SV" dirty="0" err="1" smtClean="0"/>
              <a:t>P´s</a:t>
            </a:r>
            <a:r>
              <a:rPr lang="es-SV" dirty="0" smtClean="0"/>
              <a:t> de </a:t>
            </a:r>
            <a:r>
              <a:rPr lang="es-SV" dirty="0" err="1" smtClean="0"/>
              <a:t>Kotler</a:t>
            </a:r>
            <a:endParaRPr lang="en-US" dirty="0"/>
          </a:p>
        </p:txBody>
      </p:sp>
      <p:pic>
        <p:nvPicPr>
          <p:cNvPr id="2050" name="Picture 2" descr="http://ingresopasivointeligente.com/wp-content/uploads/2013/12/las-4-p-del-marketi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3" y="2060848"/>
            <a:ext cx="8208789" cy="32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3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es una buena gestión de Marketing?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El Marketing refleja la capacidad que tienen las empresas, organizaciones e individuos de influir en el comportamiento de su mercado objetivo en un tiempo determinado y de manera rentable.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5ta P del marketing </a:t>
            </a:r>
            <a:r>
              <a:rPr lang="es-SV" dirty="0" err="1" smtClean="0"/>
              <a:t>Mix</a:t>
            </a:r>
            <a:endParaRPr lang="en-US" dirty="0"/>
          </a:p>
        </p:txBody>
      </p:sp>
      <p:pic>
        <p:nvPicPr>
          <p:cNvPr id="1026" name="Picture 2" descr="http://www.roastbrief.com.mx/wp-content/uploads/2012/10/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32" y="1556792"/>
            <a:ext cx="4655840" cy="46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6ª y 7ª P del Marketing</a:t>
            </a:r>
            <a:endParaRPr lang="en-US" dirty="0"/>
          </a:p>
        </p:txBody>
      </p:sp>
      <p:pic>
        <p:nvPicPr>
          <p:cNvPr id="2050" name="Picture 2" descr="http://www.gasstationbusiness101.com/wp-content/uploads/2015/07/6p-of-mktg-edit-2-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54969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vibeapp.co/wp-content/uploads/2014/02/7Ps-Marketin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306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Preguntas para un buen plan</a:t>
            </a:r>
            <a:endParaRPr lang="es-SV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SV" dirty="0"/>
              <a:t>E</a:t>
            </a:r>
            <a:r>
              <a:rPr lang="es-SV" dirty="0" smtClean="0"/>
              <a:t>n cada una de las 4 </a:t>
            </a:r>
            <a:r>
              <a:rPr lang="es-SV" dirty="0" err="1" smtClean="0"/>
              <a:t>P’s</a:t>
            </a:r>
            <a:r>
              <a:rPr lang="es-SV" dirty="0" smtClean="0"/>
              <a:t> , ¿Qué tengo que………….?</a:t>
            </a:r>
          </a:p>
          <a:p>
            <a:endParaRPr lang="es-SV" sz="3600" dirty="0" smtClean="0"/>
          </a:p>
          <a:p>
            <a:r>
              <a:rPr lang="es-SV" sz="3600" dirty="0" smtClean="0"/>
              <a:t>Crear</a:t>
            </a:r>
          </a:p>
          <a:p>
            <a:r>
              <a:rPr lang="es-SV" sz="3600" dirty="0" smtClean="0"/>
              <a:t>Eliminar</a:t>
            </a:r>
          </a:p>
          <a:p>
            <a:r>
              <a:rPr lang="es-SV" sz="3600" dirty="0" smtClean="0"/>
              <a:t>Modificar</a:t>
            </a:r>
          </a:p>
          <a:p>
            <a:r>
              <a:rPr lang="es-SV" sz="3600" dirty="0"/>
              <a:t>A</a:t>
            </a:r>
            <a:r>
              <a:rPr lang="es-SV" sz="3600" dirty="0" smtClean="0"/>
              <a:t>gregar</a:t>
            </a:r>
            <a:endParaRPr lang="es-SV" sz="3600" dirty="0"/>
          </a:p>
        </p:txBody>
      </p:sp>
      <p:pic>
        <p:nvPicPr>
          <p:cNvPr id="1026" name="Picture 2" descr="http://thumbs.dreamstime.com/z/la-idea-crea-anticipado-refina-ejecuta-pedazos-del-rompecabezas-del-plan-de-la-estrategia-49041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3" y="2421772"/>
            <a:ext cx="3055167" cy="27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4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Estrategia de Producto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Productos nuevos</a:t>
            </a:r>
          </a:p>
          <a:p>
            <a:r>
              <a:rPr lang="es-ES_tradnl" dirty="0" smtClean="0"/>
              <a:t>Productos que salen</a:t>
            </a:r>
          </a:p>
          <a:p>
            <a:r>
              <a:rPr lang="es-ES_tradnl" dirty="0" smtClean="0"/>
              <a:t>Mejoras al producto actual</a:t>
            </a:r>
          </a:p>
          <a:p>
            <a:pPr lvl="1"/>
            <a:r>
              <a:rPr lang="es-ES_tradnl" dirty="0" smtClean="0"/>
              <a:t>Calidad</a:t>
            </a:r>
          </a:p>
          <a:p>
            <a:pPr lvl="1"/>
            <a:r>
              <a:rPr lang="es-ES_tradnl" dirty="0" smtClean="0"/>
              <a:t>Presentación</a:t>
            </a:r>
          </a:p>
          <a:p>
            <a:pPr lvl="1"/>
            <a:r>
              <a:rPr lang="es-ES_tradnl" dirty="0" smtClean="0"/>
              <a:t>Garantías</a:t>
            </a:r>
          </a:p>
          <a:p>
            <a:pPr lvl="1"/>
            <a:r>
              <a:rPr lang="es-ES_tradnl" dirty="0" smtClean="0"/>
              <a:t>Tamaño</a:t>
            </a:r>
          </a:p>
          <a:p>
            <a:pPr lvl="1"/>
            <a:r>
              <a:rPr lang="es-ES_tradnl" dirty="0" smtClean="0"/>
              <a:t>Variedad</a:t>
            </a:r>
          </a:p>
          <a:p>
            <a:pPr lvl="1"/>
            <a:endParaRPr lang="es-ES_tradnl" dirty="0"/>
          </a:p>
        </p:txBody>
      </p:sp>
      <p:pic>
        <p:nvPicPr>
          <p:cNvPr id="41986" name="Picture 2" descr="https://encrypted-tbn0.gstatic.com/images?q=tbn:ANd9GcSP7_13S1M94I_54asRVnDYCJ6Wpa63v0196ppT49-QLzFLh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2609850" cy="1752600"/>
          </a:xfrm>
          <a:prstGeom prst="rect">
            <a:avLst/>
          </a:prstGeom>
          <a:noFill/>
        </p:spPr>
      </p:pic>
      <p:pic>
        <p:nvPicPr>
          <p:cNvPr id="41988" name="Picture 4" descr="https://encrypted-tbn0.gstatic.com/images?q=tbn:ANd9GcRHo3ZieWgus86ZcsXR2cV1RLWt6Ur2cFp6h3-kvuHRXBrQIwt2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Matriz de </a:t>
            </a:r>
            <a:r>
              <a:rPr lang="es-SV" dirty="0" err="1" smtClean="0"/>
              <a:t>Ansoff</a:t>
            </a:r>
            <a:r>
              <a:rPr lang="es-SV" dirty="0" smtClean="0"/>
              <a:t> o Vector de Crecimiento </a:t>
            </a:r>
            <a:endParaRPr lang="en-US" dirty="0"/>
          </a:p>
        </p:txBody>
      </p:sp>
      <p:pic>
        <p:nvPicPr>
          <p:cNvPr id="4098" name="Picture 2" descr="http://pedroangelcorraliza.com/wp-content/uploads/2013/11/Matriz-Anso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98050" cy="44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1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encrypted-tbn3.gstatic.com/images?q=tbn:ANd9GcQSJJr-YzbfylZiBfWJVu_rPIXtpZ85pqlOQLpx1yPL3XCKC4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24852"/>
            <a:ext cx="2770622" cy="1860564"/>
          </a:xfrm>
          <a:prstGeom prst="rect">
            <a:avLst/>
          </a:prstGeom>
          <a:noFill/>
        </p:spPr>
      </p:pic>
      <p:sp>
        <p:nvSpPr>
          <p:cNvPr id="43014" name="AutoShape 6" descr="data:image/jpeg;base64,/9j/4AAQSkZJRgABAQAAAQABAAD/2wCEAAkGBxQSERUUEBQWFRUWFxkYFxUUFRgXFBgXFRUYFxkYGBQYHCggGBsnHRcWITEhJikrLi4uGR8zODMsNyotLi0BCgoKDg0OGxAQGiwkICYsLywsLC0sLCwsLCwsLCwsLCwsLCwsLCwsLCwsLCwsLCwsLCwsLCwsLCwsLCwsLCwsLP/AABEIARcAtQMBEQACEQEDEQH/xAAbAAABBQEBAAAAAAAAAAAAAAABAAIEBQYDB//EAFIQAAIBAwIDBQQFBAsNCQEAAAECEQADBBIhBTFBBhMiUWEUMnGBByORobEzQnLwUlNUYnOCksLR0uEVFjRDY3STlLKzwdPxJCU1REWEoqPDF//EABsBAAMBAQEBAQAAAAAAAAAAAAABAgMEBQYH/8QAPREAAgECBAMFBwICCwADAAAAAAECAxEEEiExQVFxBRMyYYEikaGxwdHwFOFS8RUjMzRCQ1NicpKiJGNz/9oADAMBAAIRAxEAPwChrzD9NFQAqABNArjS1ArjS1BNxpNMm40tQK4CaZNxpNArjSaBXATQK40mmK4CaBXBNArjSaYgTQIE0CATQAJoECaBCRZIA5kxQJuyuK6mkkHp5UAndXLqsz1QE0CuNLUE3Gk0CuNJpk3GlqCbjSaYrgJoFcaTQK40mmK4CaBXBNBNxpNAgE0wATQIE0CGk0ACaBAmgQJpgKgR1w/yifpD8aT2Jn4WLNP1jfGhbCh4UWhNZnq3Gk0E3Gk0xXGlqCbjSaYrgJoFcaTQK40mmTcBNArjSaBXATQK4CaYgE0ACaBDZoFcE0ACaBAmmAqBAoAE0AdsT315b7b+ojzG/wA6TInsDM/KN13O9C2CHhRZE1B6VxpNBNxpNMVxpNBNwE0CuNJpiuAmgVxs0CuAmgVwE0xAJoAbNAgTQIE0ACaBAmmAKBCoAE0CFQAKAOuKfGI6mPkdj900PYmWwsv32+J586FsEfCieTUHdcaTQK40mgVyXwnhl3Kud1jrrcgnTqVdl57sQOtUot6IxrV4UY55uyFxnhN7Fud3koUcgMBIIIMiQykg7g0OLWjFRxFOtHNTd0SOC9msrMVmxrRdVOktqRRqiYGthJgjl5imoyeyM6+Mo0GlUlZvr9AcL7M5WS91LFrW1ltNwa0XSZYRLMJ3VuXlQot7IVXF0aSjKbsnto/ziLhPZjKyu89nta+6bQ/jRYby8TCeXShRk9kKrjKNK2eVr6rRlPeUqSrggqSGB5gqYII8wRSN076os+Mdm8nFtpdyLehHICnWjSSpYbKxI2B503FpXaOeliqVWTjB3a8mHjPZnKxO79ptaO8bSnjRpO23hYxzHOm4tboVLF0q18jvbfRnLjvZ/Iwygyrfdl9Wnxo06Yn3GMe8OdJprdDo4mlWv3bvbr9Sqmg2J/BOC3sy4beMmtwpYiQoCggSSxjmRTSb0RjWrwoxzTdkN4jwe9YyPZ7yabsqNMggl40wwMQZ50mmtGEK0KkO8i9PsXn/APOeJfub/wC6z/Xqu7ny+X3Ob+ksN/H8H9jnf+j7iKKzNjwqgsT3tnYASTAejJLl8vuNdoYZuyl8H9ip4DwG/muyYqayq6mlgoAmBuxAn09D5Ukm9javiKdFXqOxG4ngXMe69m8um4hAZZBiQGG42OxB+dJp7MunUjUipx2ZFoLFQB2xB4x+J6Ajc8xyG/Oh7Ey2Bk++2878x19d6SHFaEsmpOu4CaYrjSaBXNh9Ex/7yX+Cufza1peI8vtf+7Pqvqeg9teCJxOy6WSoyMd4BbaCyqxRv3rKVPxA9a1nHOtN0eNgsRLCTUpeGS/H6MuOz+NZxVXDsmWtWw7eZ1sRrb1Zgx+Xwq4JR9lHNiJ1KzdaXF2/b0Mf9Ff+GcT/AIYf72/WVDdno9qf2NHp9Ij/AKIz/h/+cH+dTpbsntb/ACv+JWfSZ2dTJsDiWFDBk1XQv5yRtcj9kvJh5D0qakU1nib9m4qVKf6arz068vXh+5I+l3/w7E/TT/cNRW8C/OBn2T/eJ9H80dfpk/8AIfwx/mVVbgT2T/mdPuQPp09/E/Rvfjaqa+6NexvDP0+p5bWR7R6x2Atrw7hV/PuAF7glAdpVTptrPTU5J+BFbQ9mLkeFjm8RiY0Fst/r7kM+lXFF6xi8SxugSWESFYh7ZP6L7fxqKqulJD7Nm4Tnh5+f7/Ab9F/avMys028m+bidy7aSlseIMgBlVB6mlTlJys2HaOEo0qOaEbO/n5lT287YZtvNybFu+VtA6Qmi2Rpa2siSs9T1pTlLM1c3wWDoyoxm46+vMvuxhXhXB3zbqy94qwXkSpOm0s+UEv8ABjVQ9iGY5cXfFYpUYvRfj+xB+mPhi3Fx8+zulxQjEdQRrtN9hYT+jRVW0ka9lVHFyoy3Wv3PMKxPZDFAHbE99efONpnfbaN6TFLwsWSvjbnz68/voWw47I7TSOi4JoFcBNMRsPolP/eS/wAFc/m1pS8R5na392fVE7inaZ+H8byrgBZGKrctzGoCyhUg9CD18ifOm5ZajZjTwqxOChF6NXs/Vll9EfELmRmZt68Ze4ttj5e84AHkAAAPQU6LvJtmHa1ONOjThHZX+hK+ir/DOJ/ww/3t+nQ3ZHan9jR6fSI76JP/AFD/ADg/zqdLiT2p/lf8TK/Rd2vGM/s2QfqLp2Lcrbtt1/MbkfI7+dZ0p5dHsd3aeD71d5DxL4r7o0/03KBh44AgC8AAOQAtPFXiPD+cjh7Gf9dLp9UD6ZP/ACH8Mf5lOtwDsn/M6fcsfpL7IX+INYOO1sd2LgbvGYe+UiIU/sTTqwcmrGXZ+Mp4dSU76229TCZH0X5aNbDtaIe4qHu2YsAx3aCo2Cgn5Vk6Uj0l2rRadk9FfX+Zve1najAwu7w8iw15VRSLapbdFUSqSHYb+E1tKcY+y0eZhsLXrXqwlbXe79dh3AONYfFca/iWLTWUFuO7ZUUAPMMioxGzb/GKIuM04oVajWwtSNWbu7768OdzEfRJita4tctXBD27V1GHqty2DWVLxno9pzU8MpLZtP4Micf4Qczj12wOT3l1kdLa20Ln+SDHqRSkrzaLoVu5wSnyXxu7G97Ydr8DGuDEycc3+7VW0i3bdEJUhRDsIbSfLkwrWc4rRo83C4PEVI97CVr+bV/cjpw3iOJxfCv4uOjWlVQoRlRdE722VUJEBl+6hNTi0hVKdbB1o1Ju/nz5nht20yMyuIZSVYeTKYI+0Guc+lTTV1sNigo74Q+sX40nsTPwsOb+Ub4mhbBDwoBNBtcE0CBNAifwO3fa7/2VilwIzFhcFuEA8RLkgAfOmr8DGvKmo/1iur8r69A8bwchD3uT4u8P5bvFuqxUCQbisfEBGx3ihp8RUalOXs0+HC1vgG77VgMBquWGuW1ueBypZGnTOk+YYQeRBo1Ql3WIWykk7epZWeFcRstc7p2W4fFcW1k2++aJaTbV9THcmIJ3NOzRhKthppZlpwvF299rFf2fuZlx2t4Vy6GYNccW7hXVpG7Nvud49SYoV3sa11RjFSqpWWiuilqTc0b8Nz8m1aDubqsoe1buZKaiN1BW07z0IG01VmzjVXD05Oys9m1F/NIg5l/LvK7X3uuMZl1C67FrbO2kQrGQZWNvKk78TWKowaUUlm5cS1zLvFLSM9zIujQAbijLDXLYJAGu2H1LuR02neKr2vxnPFYWTSUVrt7Oj6Ow9xxMQWymUwGAbOQMAyBgdJuSCVYfI0tfxiX6XhD/AMv7Ffc4DmZBW45W491VZe8yLXeurDw+F31cuQos2arEUad4rRLknb4Ig2VycYd8huWZd7JZWKPqTSXQgGRErzo1NH3dR5HZ6J/Zk3Bs5jOL6XSly6hYXWyFtu6hzbPjZgT4kiPQUa7kTdFLI1ouFr248vMOfYzcW8Xe6wvuShNu+r3i2wKtoYtOwG/kBQ7phTdCrDKl7K11Vl8SLxTAyBlGzkamyGZVOptRZnC6fHMGQV3mk97M0pTpulnh4ftuT7XCc3FFy5ZbToB704+RbLqqnfUtt9WkHnttT1Rm6tCraMle+10/qijvXWdi7sWZjLMxkknqT1NI6oxUVZbDYpFHbEMOpPmKT2JmvZY7MaXYjzoWw4K0UcpplAJoAbNAi87IsguX+8nR7JkatJAYjQJ0k7TVLj0OTF3yxy75ok7g9/GfTaCOuLZf2vIa8yu792uhbaqqqoDFgsczqO4ihW2MqyqxvNtOTWWNtEr639N/IHGbtrKxLhS+96/Ze5fl7PdHurzDvVUa2kK5V+kAtRLYKKlSqq8UotJaO+q24Lhp7i5yrtj+6d82rbHMTx2C90dxcuqimNIUENElQWhiIJE1Ttm8zmiqn6aKk/Ye9lqlf8vyKTg5tYuIrXL72L191dSlnvWFnHfwgjWunVdE+otipjZI6K2erVaUU0lbe2rXR7L5ld2ux7Yv97jmbOQO+t7RGokXEKydJVw23QEUO19DbCylkyz3jo/o/cWHFOBZGRbw2s2iyjEtqXlVRSLl0nU7EBYBBoabtbkY08RTpympOzzP6EviOWtxM827iuQMBDemFuXLZCPdBPQspOry3ofH0M4QcXTzK3jduSeqQzjHDDdt5N7MxRj3FQ3Bk2rn1F64SIUISVYvJMoRvvHOm+bQ6VXJKMKc8yvbK1ql18vM4dq8zG71lbF13e4sDvvaHUScW1B7sLG2wid4pO350Kw0KuW6nZXelv8Ac+JNIw3u4SZKvrOJj6X70LZ16ToW4AmpVLbFg2009NOiIXfKFRwemaWltbcbakbOx8jLx7i93qybebeuXrKRrUXUQAqkyyhkIkT085o1a9S4OnRqJ39lxST6P5lZ2ntd2mLYaO8s2WFwAg6GuX7l3QSNtQVlketTLRW/OJ0YZ5pTqLZvT0SVy8ZLacUzcq82lMe85Vgocm/cdlswkjXpINyJH5Oq0zNnMszw1OnFayXTRb68L7eo1Ldq77Fds3mvPjX7Nm61y33bG297VZbTraQp1pM9V8qWmg7zh3kZRspJtWd9ba8Fvo/eOFyxqzmxLbjKXvhFy6GVrTllvPaVVWXAJOkzsZEkU9NbBapamqj9jTZcVsn5eZjAKg9IMUDO2IPGv6Q/Gk9iZ+Fjs38o0+Z5cqFsEPCiLNMYJoECaYFz2W4VayHvd+1xUs49y+e606z3ZTYa9uTH7qaVzmxNaVNRyWu2lrtrfkdWHC42PEJ6SuNz/lUtPP4E3xX+z/0d17Ja+G28u0+q6e9Z7O091auFGuWxzOnw6ufvdOReX2bkPF5cQ6UlppZ+bV7PrwKvgvDFvpkliR3OO15YiCyuigGRy8R5UJaM2rVXBwS4ysVZpGxqLnA8XFRP7oXL5vXFD9xjBA1tW903blyRqI/NAkVVktziVerVb7lKy0u769Eio45j4iqr4d24+rVqtX7YFy3HIl18DA9I8ql24G9GdZtqokvNPR/Uv+P8G4biZD2Lr5zMmmWRccr4kDbaiDyaqkknbX4HNQrYmtTU4qNn1KbtBwVLHdXLNzvbF9C9pyulhpbS6OvRlOxI2NJqx0UKzqZoyVpLRr5MsuznZMZOM9xrhS65dcW2I+ue0huXAZHKNhEbzTUboyxGLdOoopXStmfJN2RUdnOHrk5VmyxKrdcKSsagD5TtNTFXZ0Yio6VOU1wRI7T8BOHe0TrtsNVm6OTp/WHIjp8xTkrMnDYhVoX2fFcn+bFhj9mbZyMCzrcLl2bdxyNMqX1yF2iPCOc0KN2lzM5YqSp1Z28LaXw3GnD4YWKd9mWiCV7y5atPbBBiWW22oj4UvZ8x58VbNli/JNp/HQOD2UP90beHkNAuSRctEENbNtnV0JEEHT+NNR9rKE8Wv07rQW3B872szmF4WevEP5ON/WqfZ8/gX/8AL/2f+ilvBdTaNWmTp1Rq0z4dUbaoiY2mg6leyvuNigZ2xB41jbcbj40nsTPwsOUsOwPnQthw1iiFNUSCgQqANR9H90LczGZQ4XBvkoxIVgGtypI3g+lVHj0OHHJtQSdvbX1K/K47jsjKuDjoWBAdbl0spI94AtEj1qcy/P5msaFRNN1JPysi0v8AErmNhcKvWW0uhzCPI/XqCGHVSJBHrTvZJrzMVTjUq1oS2eX5FrYwLTY+bmYgC2L2HcV7UibF/vLTNbj9iRLKfLy2qraNrkc8qklOnSqeJSVnzWuv3PPrTwykiQCCR5gGYqD1Wrqxqu31vTxA5LL3uPf7u7bMlUuW9CgprXcERG24EVU97nFgneh3a0krp80+dhnFsbHucMOTZxPZ39oFoEXb1wMndMxjvGjntsOlJ2cb2HSlUjiO7lPMrX2S4+Rou193h54rcTMs3QS1sXLy34QTaSG7sLIA2B38z6Vc8ubU5cLHE/plKnJcbK3nzM72ss33y7eGLS2xbi1j2rZJQrcaQ4c7vrJksfLfcGole9jswrhGk6ua99ZN+XC3C3IveLLipfx1tcRS17CAiJ7Pef6xGm6xZRBLPMxtFU8t9Ht5M5qXfShJypXz6+JLThvyRzOAlvjeLdxyGsZNxb1pgCB4p1rB3ENO0CAQKdlnVh95KWDnCfiirP6fAruGZyXjewcttNt7zmxdP+IvF2g/wbciPWfUSnwZvUpygo16a1SV1/ErfNcC+fDazxThNq4Ie3YtIwmRKm6Dv1qkrSimcudTwtecdm2/kef3LTPedLal2NxgFUFmJ1HYAb1kewmowTlorL5HoXDxo4pwvHYg3cex3d0gzDm1cbu5Gx0gj7a1XiSPIn7WFrVFtJ3XS619TJr2hxo/8PxuX7Ze/r1kpK23z+56H6Wt/qy9y+xSKKDrDFIDtipLqPMih7CnpFhyh42jzPLYfZSWw4eFFfNWZAmgBUCJvCOL3sVzcxn0OVKE6VaVJBIhwRzUdOlNNrYyq0YVY5Zq63/LFse3mf8At4/0GP8A8unnlz+Rh+gw/wDD8X9yjvZtx7du0zTbta+7WB4e8YM+4EmSAdyak6VCKk5Javf0HYfELtpbqW3KreXRcXYh1mYII267jfc+dFwlTjNpyW2qI0UFlxwntLlYyd3ZukW5nu3VLiT5hXB0/KKak1sY1MLSqPNJa89U/gcOL8ayMog5N1rke6phUX9FFAUfECk23uVSoU6XgVvznucuJZ9zIutdvtruNGpoUTACjZQByA6UN33Lp0404qMFZEqzx/IU2WW74sdStliiFkVhBAJUkiDtMx0ii7IeHpNSTXi331/PjxK6kblhjcav2xZVLkCw5e14UOh294glSSD5GR6U7sylQpycm14lZ76kJyWJLbkkk+pJk0jZK2iLA8cyDdtXTdJuWVC2nIUlVWYG48XM7tJ3p3e5l+npZZQy6Pdfn0LC721z2BByWE8yiWrbfykQEfbTzy5mSwGGTvk97b+bKnAzrlm6t605W4pJDwGMsCCYYEGQTz86lO2x0zpxqRcJK6fD+Rdf375/7eP9Bj/8uqzy5/I5v6Ow38Pxl9yhvXS7M7GWZizGAJZjJMDYbk8qg7IxUUktkNigo74Zh1nzpPYma9liy/fb4mhbBBeyisqzEFACoAVACoAMUAGKBhigAgUDDFIAxQMMUDDFABigYYoAMUDFFIAxQMMUDDFABigZ2xDDr8RSZM17LDl7u3xNC2HBeyipqznFQAooAMUAGKBkjBwbl5tNi29xttkUtE8pj3R6mjcmc4wV5O3U1vDfo2ynE32Swv74635/sVMf/KqyM459o0lpC8vh+e4PFPo4v211WLiXxG4ju3+QJIP2ik4sKfaEJO0k18TI5GM9titxWRh+awIP2Hp61J3xakrp3GAUFBigA0DDFABigYopAGKBhigYYoGGKADFIYYoGdcUHWsc5oZM7ZWHKHjaec7zB3+IApIIeFFRFaHMGKADFAzVdk+xdzLAuXG7qxOzR433/wAWDtHTUfsNNRucmIxcaXsx1l8uv2PQcPspw+0IFhXIiWuk3CSOpnb5AAelV7J5ssRiJf4vdoWyZiWl02lVFHJVAVdhGwG3lRnsY905O8ncrc7jHrUOVzeFJIjJxtR1+2kpGndpkk5WNeH19u3cX/KKrDylSRsfhVqS4oyyzXglbozM9quzWK1pnwUcXRB7u3quB5IBAt7kQDPh8qTs9kdeHxNWMlGtJW5vS3r9zIf3vZf7kyf9Xu/1aVnyfuPQ/U0P9SP/AGX3EOz+X+5cn/V7v9WlZ8n7g/U0P9SP/ZfcI7P5f7kyf9Xu/wBWiz5P3Mf6mh/qR/7L7nK7wm+vv2Ly/pWbg/FaLPkUq1J7Tj719yM9sqYYEEcwQQR13BpGqaaugRQUGKADFIYYoGGKADFAzri++P1idp+XOkyZr2WHK99pjn05UIIL2UVFaHMOCzy68gOZ+VAz0jsj2CVQt/iA5wUsH/8AUHmeXh+3yq1G2rPKxGOcnko+/wC33NVxLLHLkAIA8o5QOlRJ3OSnCxW3M2OVSaqJWZ3FNI3NJstRMtxHj+rZPt/toOuGFk99CutXLl9wuqJO5jZVG7MfQAE/KqsdKowgtr/Xy9Ta9luOXV1qty4tlQe7RQi6ZbwjZfI/dRGtK++hji+zKEYxtFZuLu/uReI9pb4dvrHb0fePsij9RO+g49kYXJeS9zZEs9qLvvfhqjrH52329KrvqhH9F4S9tfeWVntXdYAIz9dvEOcdde/9tS8TNfyGux8O9fr+xe9m827kDI724027epd+R8XmT5D7a0oVpTzX4Hn9oYGjQdPInq7PXoVXC+02WmnVfcqdoC2tp2kak6c/lWUa8+LPQq9lYZXyx97f3M121RzmXLtwR30OpkHYKqkSAAYiPhHnTk7u50YNRjSUI8NPiUcVJ1higYYoAMUDDFACigZ1sNpYHy+49D8jvSYpRurBvPqYt5maEOMbJIkcB7IZWXBt29Cftt2VSPMdW+QNaqLZ5dbF0qW7u+S3PRuA9mMbBhl+uvftrj3dtzbXkvMb7mDzqrpbHl1a9Wvo9I8vvzJedlmTJqGxQilsUuVf9ak2iih4xxTSvP4RzJ8hSNqdJydkZPIymf3jt5dKdj0YUow2OUUzU0PC8MLiPdMFrnhA8WoIG0iCNhNwb6juLew3oekTODcqyS4dLXtfrttbizd8E7Pi1jq17u1J8XjZgTAkgweUfZFaU6Hs6nk47tNOs1Fu22lvqYriOPrzO6lbYa4qhlc3EGqIYNzIMz0ielYZLTtsepGvfDqau9L7JN+n8/UkdouEi3ovLIlT3h0FNF605RiQJ7vUyggTzJgxFXUTWq/Gc+EqRk3Tk+nG8Wrrrb5epcY3Zs2ySNOSgQ6gsq9q46Bl71FlwORBAYbzEb0OhrzRD7TU1bWEr9U0nrZvS/u6nTstdbFzVW6ID/Vt5EPGlgeqzBB8qzoXp1Nehp2hGOJwrcOGq9N114dShzE7u9cQckd0HrpYr/wqNm0ejTfeU4zfFJ+9XNT2o4TYu8PVrSw9tFuq0n3CAGWTtp3HluBXZKMcmh4GFxFaOKam9G3H1PMawPoAxQMNABigYQKQwxQMMUDFQFj3U5Hgk/r5fAVvm0ufFZLOxSd4dyfl9/Ws0zotyKfIvGd6VzVRKzJF1w3dJqI6SB8pJFS2awSvqzG8TtXVf69GQ9AwIHyJ51SPUpKFrQdyLFBqGKBmqvogxcMqfrYMrp30m451AgeanmfPzomlZczLDynnqJ+G+/ny+J6Wcz6qyx1yZOlOXPTDA7jdh0rug7pHyGKjlqyR5jkYntPEblu0R47zAEco1bkecCTt0BrilHNOy5n0dCr3GGU5cI/n2LTiPEMd8g2jdNtk1JaymAZLiwFa3kJyZdoD7HwKZkAna8W7fH7nD3VaNNSte+rjye948n5efoWGg2DaOSHQKsWcywdbW1EfV3GAi7ZiILDlzGxNOXs+L3rh+xFL+tclSs23rCWmbzXKXO3pyJvaW+Hvzr16bSy+kKvU7HqDOqdxBG5rKq7yOvAQcaNrWu3pe7/OH0RmePf4RdPObjkGZHiZjt6bmuefjZ6+E/sYryXwSNxZXVgf+0O0bGUPLz+HwruXgXQ+YqO2Lf8A+n1PHBXKfWjooAMUhhigYYoGKKADFAwxSHY9eu5MpH41TlofHqHtXI6jwO55D+imtrlf4kjOXLuskg0jo8iRwgMXIYwk+XOs1G71KbstDW2VtldJUFeqsAQfiDXRGyOGee9yg4z9H2Nd8WOTYbyHitH+ITK/IgelU4J7HTR7Sqw0n7S+Pv8AuYLjvZjIxD9YupOl23LW/wCMY8J9D8prNxaPWoYulW8Ls+T3/cnZMDHwmhvdcFo8PvsFUE8yCGJHr8amXMuhdyqRut1p838jU8Xz7aWilzTqETFvVsRIn6wb+nT1rWUklZnnU6M5SzR262+jMn2SM5qEDTJeAvTVbcaVnlM6RPmKin40b4rTDzXTfqtX82Q+M8LCz3eoaV1aXg6kkA3LdxQAwEiVIBWesGHkstCVXcms1vTg+TT+D2fuNdwrKa1YF3DlrLaFK2g1xrMKSxvWnchjq6rpkSdQ2rW7Ubx/kcHdxqVu7rb66t2UujS005314bkri+Tca4PaoDlVC6RpBBkrAO8eKTPLcdKynJ39o7sNTpxh/U7Xd769fL3dSh41bhjPPY9eo84/H1rGa1PRwsrx0Nvj3NOBPUYm0GD7vvD4GK7V4PQ+aqq+La/+z6/U8hx7LN7ilv0VLfhXKtT6ycow8TS6uxJHDbv7Ww/SGk/Y0U8knwOaWOw0d5r01+Vx68LfrA+f9Aq1Rmzln2zho7Xfp92iXe7O3gqumm4rctDeIEc1KmDqHkJ86mVOUdzfDdpUK60bVuf7fsVb2yphgVI5hgQR8Qd6g74tSV1qgRSKsGgYYoA9Mx7kjekfJErPMYsDqDJrX/CRFf1hic/MFpTHOPvqUdDdjv2f4lqtKZ3I/wCtA0XtniY1AFufIDcn5c6bkkQ4F7ZuGNpj151SloYNK5y9v2KsAwYhdJEgg8wR1ETSzsru1e6MNxtUS0ltQxS3k3kUaSBGqAA56jfbeYkjlSez6nsYdyzqXFxjx+nn+ye5J7UbLuAB7oGkrAAjl6HfbY7dKKnAeF2f8+Jk8RirSp0kQVI5gg7H7RUN22NYJO6ezNRlY/t9tjiXO6yCC1/FDaUunrcQSAZMSDtPPzPSvbV478UePNvCzUaqvBeGW7Xk+n5yStZYskXLBWy4CrexCq2MhDBBdLhA74TuJVhBkiZpN5VdaeWzLo0u+lkmsy3UtZR6NcPenyZcZ5uXLga62vwo1u5oAm2RI8I2Wd9vOfnErt6nTR7unC0FbVpq/Hrx+xTdoj44I3KoT6kov68qxqbndgl7N/N/Nm24MQ2KoM/krQJJgbANH3iu2GsV0R8zjE415P8A3SfzX0OA7R2CpW3bLOtxrRtuYIKq5VhMyjMmmRyJo72PBCXZ9XSUpWTSldel1w1Sdyr7RcQItWnsogF2wl4SpaNV20jDSCJgXZ+VKVZpK3FXLodnxnOUZt3jJx5cJNc+MTOcasX7NvvGkhgyR3aqyXf8WSqs0K3Lc845TVOpJK7IhhaVSeSPCz3bTjx3S1XTmQcTJv2r7Fka7YkWrgO6EoANYAOoMH1eIDb5UmnJ2eq2CLVKKlBqM/Euj4Pha3Ms+OZeuzoUQqmRqbW0z0ciQInYffSq01GGh09m4ydXFxzaXutNFszNxXIfXBigAxQM9HsmCaD45lkLXeW2T5itFqrEp2kmeV5XC8lyxIUEEjSxM+UkiiKS3N5ZnsP7M8FvMhVrhQyR4Byg9SedEst9CI5re0b7gfCe4XmCep/OPxJpJDbvoTc7KCoWJ2H6wPM0myVHWxm+L8QNhBcO1x5FpecT+cR1jafkOtC5nVh6Pezy8Fv9jLXMQBca5JZrhYsI5abhnxdZG/pvSa4nrublLLsov5rkaHte/hWee0/HruPOqq7o5cLpGVjKYrbnn8+W4g7efrUSNqWrZe8LwLl3Hbury23F8d2G8Ja4tvlbvDdGIPLkQPQ1vSi3HR8TzsbVjCss0W1l146X4rivkW93tBk2gq52PbyFBCzdt93cV41Q2zIepDKIIB3mQLnUaXtK5zYfCUqs/wCpm4Pyd1by2fVN3XK283Jzbt51uXFUKVEBVJ0pvpAWd+TH+ysXJyabO6nRp0YOnFtu/vfHX3FV2ns6biDl9VbMfxAIG09Bz86zq6NdDswEs0Jf8n8zQ9n852tqoVTAXkNyohNRJMSAT67D0jopTbsrHkdoYeEXKV+fo9X11JS8Os6hqtXHdbxv22HQllLAaAW7stGxXfeOVaSir7cbnDRxFXJpJJOOVr5b2V7cU9Dpi4OMv5PHVkvarazdZ10rdVSul5Fu2WKkBfTbkKmKjwW/mXUq4h+Ko042b0S1aet1u0tNfPzJPC+6EKthLKOocKibEkIQWKqBqhgP4p3NXTkuVjnxMaktZTcmna7fXa720+Ox2z+ChuVbnnmM7QcK7tHPKFM/Zt98CsqzWVnodmKX6mFlxX7/AAuYyK4D70U0ACaAPT7dsH9fSg+NuTMddNaR0Fe5U8dsC24uR4bnUdGH9In7DTlpqbUpNrLxRAwAquWB2O/zG34Vm2aNFyMoEc6dyXGxXaxfcMTFm3vJ5MQN2PoN6Nxax6sxPH+Je0X2f83kg8lHLboTz+fpTbPcw1Duaajx49SZl7WcKQeTtyH7MkbHmOXypS2Ip61J9V8i17XptO56kySBPLc+f/EeVOotTDDSWWxkcdiWblz6CPsHyqZG1Hdl/wADGi1fuMVa2oi7jsupHESpYiSm+wcAwee1bUvC2efj9asIpWb2ls1059L6lzfzrFzBCWcm4Ue9aUW7o1tblxNvvCJgCWBJ5KQCelzadOyZy4aFSGLU5QV0m7rS+m9vPZ6cdi646irkuE3UIogbBSFChBI8hPzqamkrI2wcnKhFy3u/XW9ym7cAd5ZIEE49on1MEb/IfdWGI3XQ7+yW8k7/AMciTwfPS3bYsSAFEtB0bEk8uo09f+NaUpJHLjqUp3SXPrt+4y122w0Zm03LrGJCi5B08hDQg+3z8zW7nDc8ungsW0oxW3kvnuPf6R0EmziaTAEtoRoUbDwa+UCPhUd9FbI7YdiYip/aSsurfw/ch5H0iZDe6iL8Szf7OmodeR20+wKC8Um+ll87lXk9rct+dwL6Kin73BNQ6knxOyn2ThIf4b9W/pYrMviF27+UuOw8ix0z56eVS23uddPD0qXgil6a+/cizSNQTQAJoEepY7Uz45lhZaauLIYzLwxdttbubq3lzUjky+RFXYalZ3W5h8vCfGum27BuoIkSOhA6ispQszsjUvHNbQebpu+Bdl/OPU+noKVhZtbsj9qc/Qox7e0gG5HOOap6bbkeRHmaex3YGjmfey9Pv9jLxSPVNJxZD3GET+1qBtEidvUxAE9fhVT2RwYeVq9VeZM7V3ApUPsGB3AJ5rI8O28kEHpp60572MaHhzfn5oZrgNgXbyWmIUO4UttO5iJPmdviRSUbtIp1HThKaV7K5ouC4irklsV7rPbK67baUItsSt0OpB70KQJCxsZG8VtSST9k8/G1JSppVUrPZq714W5X4Xv7gcT4pjtjv7NjKvfMqtdTYKyPrCtbjwOQCYG0EwTvSqSjldluXgaNVV495Pw7J8bq2j4ouL1xrlwuF3u6W2/yiqRseZkkeW1Zttu/M6YRjTpqLfhuvc2D6Rk05CAdLSDbyDOOVLFaSXQOxHmoyb/ifyRyxkU4d3cn6tlgkxuZ5ekGPnTj4Cqjf6iOnExIFZnuWDQApoAE0CBNAAmgQJoFcE0xHp9nbn+vxoR8iybjNQJlpYreLMJlX2i7Prl2wCdLpJt3OqkxII6qY5U5RujowuLlQlfdPdc/3POuIJlYbaLo0n814DBvVXjf57isXFrc9ylTw2IWeHu296Kd2JJJJJJkk8yT1JqTvUUlZAigZquK2yMXCZ5Y6QAW2hSzkdZ22Anbaqn4Uebh2v1FVR58PT5g7c2XGhtLaRzaDpG8bsdue2/wpzTvcyoTi4Zb632MriSGPMHYg8vUEfaDUM3pWbaNkijPK3bFwWOIIJP5q3gBGoGOcbHn5EEQa6Y+3qtJHkV4vCNwms1J/Dy/Pmc+JcWydD2cjBVblwKHvKh8WgyD4QQxBkyG2mpqSllacTTBUaPexqQq6Lhfn1+xqeAcLbVihwQRbLsp6KtxmSR0JJHPpt0opwfs3FjMTHLVcddbJ+bST/PUpvpBuk5ZGxCqgHKerfLc1liX7R3djRthr82/sd+FZSd09u4dLNaYjbbYNJHnyJiqg1azM8RTn3inHVJowINZH0DFNAgTQIE0BcE0CuCaYgTQIE0CPUbhk7fPp99I+Vsd8JIO/lvVJCkWVowedUtDJq5LF4VrmM8gMmxbuoUvIrqeYYSPTbz9aej3CEpwlmg7MxnFOwVtt8W4U/eXPEvyb3h85rNwXA9ij2rNaVY381p8NvkZ6/2PykBOlWj9i34SBUZGehHtGhLi16Dsq5ee3atxqNlQCgAa4CC0ArJL7NtA9OlKWZ6GdOphoTlLNZt+nD3bEnO49dIUdy0DSQWS4GlZM6ojeT06Dyq1KfI5JUcPLaqr9Vb89eZS5lrIu3nvdxdGvmFtXCANITZgNwQKUrt3saUFClHLmT9V1IV7CvggrZvggggi1cER1mNjy3ojFodWrCXFe9Gg4b2vzrYCsdXret+LzHi2J285O1W68kjmj2XQqu9vcz0jspauNbbIyNXeXdoYRpReQCx4QTJj4GtqKbWaW7PM7SnTjJUaXhj8W/PiYPtALl/Lum3buN9YR4bbEnR4AYA3Hh5j0rjqqUpuyPfwVWlRw8Iymtua46/UmZFhrWM111IIWEDnQDqENAaC0gxtz6b1ai1G9jONaFSuqcZJ35a9NtrP9zETWZ7dwTQIE0wuCaBAmgQJoECaBXBNAj0RcuKk+a0On90KpMLDl4gelAWROtZ886dycp0biG3P76MzDu0R7efJ501IeUmpmbx0++rzEZDK9rOGo5761IcdVO/xqW+JTu1ZjOAZh2F3UIESBIPr+NXGZxzp3NdicSsHwnKKHykgfaRFaqa4swdGfCJw4lk27cf9vUHmAbxUwZggDeNudPOuZcMJXmrxpyfRNjOG8ftoZuZyt6d6Ty/SO9Gdcyv0GJ/0pf8AV/YteIdqcfQQMq3J8nUn+TzNHeLmC7PxD2py9zMRk8atAs3fO++yqDv/ABgQB8fwpOrFG1LsnFVGk42XN6fDczHEM97zFrhJkzEkgfbzPqd65ZScnqfV4bC0sNHLTXV8X1+2xFmkdFwTQAJoECaBXGk0CuCaYhTQIE0Abdwak+ZucjPz8qYZh6sfWkykyQlw/ClctJsZ7RJ2Mn0M/hSuaZJLdBVjO/Oi4rHe1eP2/qKeYMqH2QWHiqbikkcrGMATqIVY2kgD761p76mThd6K4mzcVRvcQ+i+L/ZBrRyR0RwdZ/4H8vmZjjmet67qQEKqhFnmQs7n5k1k9T28JRdGnle97ldNI6BTQK42aYhTQK4JoAE0CuNmgQJpiFNAhs0ACaBCmgR6PbX/AK/2UHy4zKe2gm4VA9evwHMn4VLNqVGdR2irlDm8fPKwNI/ZNu3yHIfrypWPZodnRjrU18uBStuSTuTuSdyT8aZ6aVlZCigZ2TIccnYfxj+FBnKlCW8V7iXa4zdWN1aOWof0RSsYSwNF8LdBX+OXmESFH7wQT89zRYIYKjF3tfqVzuTuSSfMmfxpnSrLRDZoC4JoFcE0xAmgVwTQIE0BcE0CuCaYgTQIE0ACaBAmgQJpiBNAFjkdrLzciF9UWD9pmjKcUcPQi72v1Ky5xEsZYkk9SZP20ZTqVayshvt1GUO/YvbTRlH37D7aaMod+w+1miwd8xe1Giwd6xe1Giwd6xe0miwd6w+0Giw+9YfaKLD7xh76iwd4OF6lYecPeUWHnFroDMGaB3BNAgTQAJoECaYgTQAJoECaBFdoNUc1mKKAFQA4UAEUDHCgY6gYaAEDQMdQARSGOFAw0DHCgY4UhjhQUGaQwTTECaBAmgATQIE0xAmgCYcYVFzpdFDDiCnmJ7lDThijMT3CB7GKMwu4QPZBTzB3KF7KKLi7oHstFw7oXs1Fxd0L2ei4d2LuKLh3Yu5ouPIHu6LhlQtFFwyoUUBYVACoAE0CCiFjCgk+QoAlNw1x7/h9Dz+ypzIuMFLZnJsQ9DTzFOg+DI9xCOYpoxlFx3G0yQUAWc1mdwJoECaYXBNAgTQIE0CATQK4JpiBNAgTQAJoECaABNAgTTECaBAmgBIpJgdaASu7I1XCuIJiIQiBrzfntuF+A86zTb1IqYV12ru0Vw5lVfvF2LMZJ5mg74xUVZbDKZQ11kQaBSSasytdYJFWcElZ2G0xFjNQdlwTQAJoECaBAmgVwTTECaBAmgBpNAg3BpjVtIBE9QdwR6UCTvsNYwATyPI9DGxg9aYeQLY1EKu5JAAHMkmAI85oE3ZXY9bLFGcKSiQGaPCpbZQTyEwaCXJJqN9WB7LBA5UhDycjwncjY/FW+w0CzJyy315CGO5IAViWXWojcqASWA6iFJn0NAnONm7+XqcrKl2CoNTMYAG5J8gBzNA5PKrslcLWX2EnYADcknkAOpmKmXI1ppatm0XstC3FKvdvIhLFCO7S8U1LZUDe6/It0Gw5mavJbT86HE+0byjK6jBvS+7jezk/4Vy4vcrj2XvgMxNoKilmbvBpGmdSyB7yxuOW677ipys6f6RotpK927JW57Po+HrpoSsbgNq1HtlwFmXWttHCju5A7x7hGwJOwG5AJ9KLJbmU8bUqf2EdL2ba48kvm/TzH4PDMS7bN5u9sW0Yglm1pdABPhMakI8M7EeIAbmmlFq4quIxVKfdK05NdGvjZ8bap6XehkeNd33v1GopvBeJO/OBy2MfL5UI2kqmneWv5ECmST5qDrBNAhs0CuCaYhTQIE0ACaBAmgR34dki3dVyJCk7CJ3UiRIIkTInqBTRnVjng4r8/NjQf31W4ANosRo8bFWZtAtiWEadX1ZI2PvfGaucH6KV75uenW+3HiFe1dvWrd1chC2le8lYZ0cyD1MONydmHOKLoTwU8rWZa+Xk19jinaO0ugBLjabdoA6gotslgW3FsAAkMdUydyAd6RUsLN31Wrfrd3V+nC3Q58J7UCx3g7slHvtd0ho0q1u4gCwPeUsjA7e50pqVh1sI6lnfVRS+Kfx+pLPbK2f8QV3YhkZA6ajfOpJWA/1o38wfOnmMv0Ev4vnrto/LQVvtkgBHdXPddSQ6A3A9prf1pCdNWoaY3JoUrCeAk34l7npZ3019NTu3bi13gdbFxY07h01sEa4QjsymUi4PXwD5PMR/R88tnJP0el7arz0+JQ9jsxLGVauXQSiMGaBJgSJj0JB+VQmk02epVpyrUalOG7Wn557Gmxu0JslAL1pxbuXX1rZuG4/fMWbXrKad4PhP5q77UlK1jKeB71P2GrpKzkrLKtLWzX9VxehKv9obS2rVqzcQ2xoFxfZ3S53ess6hi7AsZ384nUTTclZL6GMcDVlOVScXm1s8yavaydrJ25fJIlZPafGL3WZg8Evai00M2qFkNEuEgAmAsLE703NNsyh2fXUYJK3CWq0VtduDertdvW9tCUnafDABF2CB4V7p4DEBm8REnVcYkk8wsciSXnj+fnMxfZ+Kejj63Xp7ktFzd+VvKuJ3dV1jMyWM+ctzmB+AqFsezPguSI1MkmE1B0gpiFNAhs0AKaBDSaBAmmAJoECaBCmgQJoAE0xAoECgBUAKgB9p9Jmk0VCWV3LJWkSKg7k7q6DQMVAHDIvBRTSuZVKmVEAeZ5mrOPzY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16" name="AutoShape 8" descr="data:image/jpeg;base64,/9j/4AAQSkZJRgABAQAAAQABAAD/2wCEAAkGBxQSERUUEBQWFRUWFxkYFxUUFRgXFBgXFRUYFxkYGBQYHCggGBsnHRcWITEhJikrLi4uGR8zODMsNyotLi0BCgoKDg0OGxAQGiwkICYsLywsLC0sLCwsLCwsLCwsLCwsLCwsLCwsLCwsLCwsLCwsLCwsLCwsLCwsLCwsLCwsLP/AABEIARcAtQMBEQACEQEDEQH/xAAbAAABBQEBAAAAAAAAAAAAAAABAAIEBQYDB//EAFIQAAIBAwIDBQQFBAsNCQEAAAECEQADBBIhBTFBBhMiUWEUMnGBByORobEzQnLwUlNUYnOCksLR0uEVFjRDY3STlLKzwdPxJCU1REWEoqPDF//EABsBAAMBAQEBAQAAAAAAAAAAAAABAgMEBQYH/8QAPREAAgECBAMFBwICCwADAAAAAAECAxEEEiExQVFxBRMyYYEikaGxwdHwFOFS8RUjMzRCQ1NicpKiJGNz/9oADAMBAAIRAxEAPwChrzD9NFQAqABNArjS1ArjS1BNxpNMm40tQK4CaZNxpNArjSaBXATQK40mmK4CaBXBNArjSaYgTQIE0CATQAJoECaBCRZIA5kxQJuyuK6mkkHp5UAndXLqsz1QE0CuNLUE3Gk0CuNJpk3GlqCbjSaYrgJoFcaTQK40mmK4CaBXBNBNxpNAgE0wATQIE0CGk0ACaBAmgQJpgKgR1w/yifpD8aT2Jn4WLNP1jfGhbCh4UWhNZnq3Gk0E3Gk0xXGlqCbjSaYrgJoFcaTQK40mmTcBNArjSaBXATQK4CaYgE0ACaBDZoFcE0ACaBAmmAqBAoAE0AdsT315b7b+ojzG/wA6TInsDM/KN13O9C2CHhRZE1B6VxpNBNxpNMVxpNBNwE0CuNJpiuAmgVxs0CuAmgVwE0xAJoAbNAgTQIE0ACaBAmmAKBCoAE0CFQAKAOuKfGI6mPkdj900PYmWwsv32+J586FsEfCieTUHdcaTQK40mgVyXwnhl3Kud1jrrcgnTqVdl57sQOtUot6IxrV4UY55uyFxnhN7Fud3koUcgMBIIIMiQykg7g0OLWjFRxFOtHNTd0SOC9msrMVmxrRdVOktqRRqiYGthJgjl5imoyeyM6+Mo0GlUlZvr9AcL7M5WS91LFrW1ltNwa0XSZYRLMJ3VuXlQot7IVXF0aSjKbsnto/ziLhPZjKyu89nta+6bQ/jRYby8TCeXShRk9kKrjKNK2eVr6rRlPeUqSrggqSGB5gqYII8wRSN076os+Mdm8nFtpdyLehHICnWjSSpYbKxI2B503FpXaOeliqVWTjB3a8mHjPZnKxO79ptaO8bSnjRpO23hYxzHOm4tboVLF0q18jvbfRnLjvZ/Iwygyrfdl9Wnxo06Yn3GMe8OdJprdDo4mlWv3bvbr9Sqmg2J/BOC3sy4beMmtwpYiQoCggSSxjmRTSb0RjWrwoxzTdkN4jwe9YyPZ7yabsqNMggl40wwMQZ50mmtGEK0KkO8i9PsXn/APOeJfub/wC6z/Xqu7ny+X3Ob+ksN/H8H9jnf+j7iKKzNjwqgsT3tnYASTAejJLl8vuNdoYZuyl8H9ip4DwG/muyYqayq6mlgoAmBuxAn09D5Ukm9javiKdFXqOxG4ngXMe69m8um4hAZZBiQGG42OxB+dJp7MunUjUipx2ZFoLFQB2xB4x+J6Ajc8xyG/Oh7Ey2Bk++2878x19d6SHFaEsmpOu4CaYrjSaBXNh9Ex/7yX+Cufza1peI8vtf+7Pqvqeg9teCJxOy6WSoyMd4BbaCyqxRv3rKVPxA9a1nHOtN0eNgsRLCTUpeGS/H6MuOz+NZxVXDsmWtWw7eZ1sRrb1Zgx+Xwq4JR9lHNiJ1KzdaXF2/b0Mf9Ff+GcT/AIYf72/WVDdno9qf2NHp9Ij/AKIz/h/+cH+dTpbsntb/ACv+JWfSZ2dTJsDiWFDBk1XQv5yRtcj9kvJh5D0qakU1nib9m4qVKf6arz068vXh+5I+l3/w7E/TT/cNRW8C/OBn2T/eJ9H80dfpk/8AIfwx/mVVbgT2T/mdPuQPp09/E/Rvfjaqa+6NexvDP0+p5bWR7R6x2Atrw7hV/PuAF7glAdpVTptrPTU5J+BFbQ9mLkeFjm8RiY0Fst/r7kM+lXFF6xi8SxugSWESFYh7ZP6L7fxqKqulJD7Nm4Tnh5+f7/Ab9F/avMys028m+bidy7aSlseIMgBlVB6mlTlJys2HaOEo0qOaEbO/n5lT287YZtvNybFu+VtA6Qmi2Rpa2siSs9T1pTlLM1c3wWDoyoxm46+vMvuxhXhXB3zbqy94qwXkSpOm0s+UEv8ABjVQ9iGY5cXfFYpUYvRfj+xB+mPhi3Fx8+zulxQjEdQRrtN9hYT+jRVW0ka9lVHFyoy3Wv3PMKxPZDFAHbE99efONpnfbaN6TFLwsWSvjbnz68/voWw47I7TSOi4JoFcBNMRsPolP/eS/wAFc/m1pS8R5na392fVE7inaZ+H8byrgBZGKrctzGoCyhUg9CD18ifOm5ZajZjTwqxOChF6NXs/Vll9EfELmRmZt68Ze4ttj5e84AHkAAAPQU6LvJtmHa1ONOjThHZX+hK+ir/DOJ/ww/3t+nQ3ZHan9jR6fSI76JP/AFD/ADg/zqdLiT2p/lf8TK/Rd2vGM/s2QfqLp2Lcrbtt1/MbkfI7+dZ0p5dHsd3aeD71d5DxL4r7o0/03KBh44AgC8AAOQAtPFXiPD+cjh7Gf9dLp9UD6ZP/ACH8Mf5lOtwDsn/M6fcsfpL7IX+INYOO1sd2LgbvGYe+UiIU/sTTqwcmrGXZ+Mp4dSU76229TCZH0X5aNbDtaIe4qHu2YsAx3aCo2Cgn5Vk6Uj0l2rRadk9FfX+Zve1najAwu7w8iw15VRSLapbdFUSqSHYb+E1tKcY+y0eZhsLXrXqwlbXe79dh3AONYfFca/iWLTWUFuO7ZUUAPMMioxGzb/GKIuM04oVajWwtSNWbu7768OdzEfRJita4tctXBD27V1GHqty2DWVLxno9pzU8MpLZtP4Micf4Qczj12wOT3l1kdLa20Ln+SDHqRSkrzaLoVu5wSnyXxu7G97Ydr8DGuDEycc3+7VW0i3bdEJUhRDsIbSfLkwrWc4rRo83C4PEVI97CVr+bV/cjpw3iOJxfCv4uOjWlVQoRlRdE722VUJEBl+6hNTi0hVKdbB1o1Ju/nz5nht20yMyuIZSVYeTKYI+0Guc+lTTV1sNigo74Q+sX40nsTPwsOb+Ub4mhbBDwoBNBtcE0CBNAifwO3fa7/2VilwIzFhcFuEA8RLkgAfOmr8DGvKmo/1iur8r69A8bwchD3uT4u8P5bvFuqxUCQbisfEBGx3ihp8RUalOXs0+HC1vgG77VgMBquWGuW1ueBypZGnTOk+YYQeRBo1Ql3WIWykk7epZWeFcRstc7p2W4fFcW1k2++aJaTbV9THcmIJ3NOzRhKthppZlpwvF299rFf2fuZlx2t4Vy6GYNccW7hXVpG7Nvud49SYoV3sa11RjFSqpWWiuilqTc0b8Nz8m1aDubqsoe1buZKaiN1BW07z0IG01VmzjVXD05Oys9m1F/NIg5l/LvK7X3uuMZl1C67FrbO2kQrGQZWNvKk78TWKowaUUlm5cS1zLvFLSM9zIujQAbijLDXLYJAGu2H1LuR02neKr2vxnPFYWTSUVrt7Oj6Ow9xxMQWymUwGAbOQMAyBgdJuSCVYfI0tfxiX6XhD/AMv7Ffc4DmZBW45W491VZe8yLXeurDw+F31cuQos2arEUad4rRLknb4Ig2VycYd8huWZd7JZWKPqTSXQgGRErzo1NH3dR5HZ6J/Zk3Bs5jOL6XSly6hYXWyFtu6hzbPjZgT4kiPQUa7kTdFLI1ouFr248vMOfYzcW8Xe6wvuShNu+r3i2wKtoYtOwG/kBQ7phTdCrDKl7K11Vl8SLxTAyBlGzkamyGZVOptRZnC6fHMGQV3mk97M0pTpulnh4ftuT7XCc3FFy5ZbToB704+RbLqqnfUtt9WkHnttT1Rm6tCraMle+10/qijvXWdi7sWZjLMxkknqT1NI6oxUVZbDYpFHbEMOpPmKT2JmvZY7MaXYjzoWw4K0UcpplAJoAbNAi87IsguX+8nR7JkatJAYjQJ0k7TVLj0OTF3yxy75ok7g9/GfTaCOuLZf2vIa8yu792uhbaqqqoDFgsczqO4ihW2MqyqxvNtOTWWNtEr639N/IHGbtrKxLhS+96/Ze5fl7PdHurzDvVUa2kK5V+kAtRLYKKlSqq8UotJaO+q24Lhp7i5yrtj+6d82rbHMTx2C90dxcuqimNIUENElQWhiIJE1Ttm8zmiqn6aKk/Ye9lqlf8vyKTg5tYuIrXL72L191dSlnvWFnHfwgjWunVdE+otipjZI6K2erVaUU0lbe2rXR7L5ld2ux7Yv97jmbOQO+t7RGokXEKydJVw23QEUO19DbCylkyz3jo/o/cWHFOBZGRbw2s2iyjEtqXlVRSLl0nU7EBYBBoabtbkY08RTpympOzzP6EviOWtxM827iuQMBDemFuXLZCPdBPQspOry3ofH0M4QcXTzK3jduSeqQzjHDDdt5N7MxRj3FQ3Bk2rn1F64SIUISVYvJMoRvvHOm+bQ6VXJKMKc8yvbK1ql18vM4dq8zG71lbF13e4sDvvaHUScW1B7sLG2wid4pO350Kw0KuW6nZXelv8Ac+JNIw3u4SZKvrOJj6X70LZ16ToW4AmpVLbFg2009NOiIXfKFRwemaWltbcbakbOx8jLx7i93qybebeuXrKRrUXUQAqkyyhkIkT085o1a9S4OnRqJ39lxST6P5lZ2ntd2mLYaO8s2WFwAg6GuX7l3QSNtQVlketTLRW/OJ0YZ5pTqLZvT0SVy8ZLacUzcq82lMe85Vgocm/cdlswkjXpINyJH5Oq0zNnMszw1OnFayXTRb68L7eo1Ldq77Fds3mvPjX7Nm61y33bG297VZbTraQp1pM9V8qWmg7zh3kZRspJtWd9ba8Fvo/eOFyxqzmxLbjKXvhFy6GVrTllvPaVVWXAJOkzsZEkU9NbBapamqj9jTZcVsn5eZjAKg9IMUDO2IPGv6Q/Gk9iZ+Fjs38o0+Z5cqFsEPCiLNMYJoECaYFz2W4VayHvd+1xUs49y+e606z3ZTYa9uTH7qaVzmxNaVNRyWu2lrtrfkdWHC42PEJ6SuNz/lUtPP4E3xX+z/0d17Ja+G28u0+q6e9Z7O091auFGuWxzOnw6ufvdOReX2bkPF5cQ6UlppZ+bV7PrwKvgvDFvpkliR3OO15YiCyuigGRy8R5UJaM2rVXBwS4ysVZpGxqLnA8XFRP7oXL5vXFD9xjBA1tW903blyRqI/NAkVVktziVerVb7lKy0u769Eio45j4iqr4d24+rVqtX7YFy3HIl18DA9I8ql24G9GdZtqokvNPR/Uv+P8G4biZD2Lr5zMmmWRccr4kDbaiDyaqkknbX4HNQrYmtTU4qNn1KbtBwVLHdXLNzvbF9C9pyulhpbS6OvRlOxI2NJqx0UKzqZoyVpLRr5MsuznZMZOM9xrhS65dcW2I+ue0huXAZHKNhEbzTUboyxGLdOoopXStmfJN2RUdnOHrk5VmyxKrdcKSsagD5TtNTFXZ0Yio6VOU1wRI7T8BOHe0TrtsNVm6OTp/WHIjp8xTkrMnDYhVoX2fFcn+bFhj9mbZyMCzrcLl2bdxyNMqX1yF2iPCOc0KN2lzM5YqSp1Z28LaXw3GnD4YWKd9mWiCV7y5atPbBBiWW22oj4UvZ8x58VbNli/JNp/HQOD2UP90beHkNAuSRctEENbNtnV0JEEHT+NNR9rKE8Wv07rQW3B872szmF4WevEP5ON/WqfZ8/gX/8AL/2f+ilvBdTaNWmTp1Rq0z4dUbaoiY2mg6leyvuNigZ2xB41jbcbj40nsTPwsOUsOwPnQthw1iiFNUSCgQqANR9H90LczGZQ4XBvkoxIVgGtypI3g+lVHj0OHHJtQSdvbX1K/K47jsjKuDjoWBAdbl0spI94AtEj1qcy/P5msaFRNN1JPysi0v8AErmNhcKvWW0uhzCPI/XqCGHVSJBHrTvZJrzMVTjUq1oS2eX5FrYwLTY+bmYgC2L2HcV7UibF/vLTNbj9iRLKfLy2qraNrkc8qklOnSqeJSVnzWuv3PPrTwykiQCCR5gGYqD1Wrqxqu31vTxA5LL3uPf7u7bMlUuW9CgprXcERG24EVU97nFgneh3a0krp80+dhnFsbHucMOTZxPZ39oFoEXb1wMndMxjvGjntsOlJ2cb2HSlUjiO7lPMrX2S4+Rou193h54rcTMs3QS1sXLy34QTaSG7sLIA2B38z6Vc8ubU5cLHE/plKnJcbK3nzM72ss33y7eGLS2xbi1j2rZJQrcaQ4c7vrJksfLfcGole9jswrhGk6ua99ZN+XC3C3IveLLipfx1tcRS17CAiJ7Pef6xGm6xZRBLPMxtFU8t9Ht5M5qXfShJypXz6+JLThvyRzOAlvjeLdxyGsZNxb1pgCB4p1rB3ENO0CAQKdlnVh95KWDnCfiirP6fAruGZyXjewcttNt7zmxdP+IvF2g/wbciPWfUSnwZvUpygo16a1SV1/ErfNcC+fDazxThNq4Ie3YtIwmRKm6Dv1qkrSimcudTwtecdm2/kef3LTPedLal2NxgFUFmJ1HYAb1kewmowTlorL5HoXDxo4pwvHYg3cex3d0gzDm1cbu5Gx0gj7a1XiSPIn7WFrVFtJ3XS619TJr2hxo/8PxuX7Ze/r1kpK23z+56H6Wt/qy9y+xSKKDrDFIDtipLqPMih7CnpFhyh42jzPLYfZSWw4eFFfNWZAmgBUCJvCOL3sVzcxn0OVKE6VaVJBIhwRzUdOlNNrYyq0YVY5Zq63/LFse3mf8At4/0GP8A8unnlz+Rh+gw/wDD8X9yjvZtx7du0zTbta+7WB4e8YM+4EmSAdyak6VCKk5Javf0HYfELtpbqW3KreXRcXYh1mYII267jfc+dFwlTjNpyW2qI0UFlxwntLlYyd3ZukW5nu3VLiT5hXB0/KKak1sY1MLSqPNJa89U/gcOL8ayMog5N1rke6phUX9FFAUfECk23uVSoU6XgVvznucuJZ9zIutdvtruNGpoUTACjZQByA6UN33Lp0404qMFZEqzx/IU2WW74sdStliiFkVhBAJUkiDtMx0ii7IeHpNSTXi331/PjxK6kblhjcav2xZVLkCw5e14UOh294glSSD5GR6U7sylQpycm14lZ76kJyWJLbkkk+pJk0jZK2iLA8cyDdtXTdJuWVC2nIUlVWYG48XM7tJ3p3e5l+npZZQy6Pdfn0LC721z2BByWE8yiWrbfykQEfbTzy5mSwGGTvk97b+bKnAzrlm6t605W4pJDwGMsCCYYEGQTz86lO2x0zpxqRcJK6fD+Rdf375/7eP9Bj/8uqzy5/I5v6Ow38Pxl9yhvXS7M7GWZizGAJZjJMDYbk8qg7IxUUktkNigo74Zh1nzpPYma9liy/fb4mhbBBeyisqzEFACoAVACoAMUAGKBhigAgUDDFIAxQMMUDDFABigYYoAMUDFFIAxQMMUDDFABigZ2xDDr8RSZM17LDl7u3xNC2HBeyipqznFQAooAMUAGKBkjBwbl5tNi29xttkUtE8pj3R6mjcmc4wV5O3U1vDfo2ynE32Swv74635/sVMf/KqyM459o0lpC8vh+e4PFPo4v211WLiXxG4ju3+QJIP2ik4sKfaEJO0k18TI5GM9titxWRh+awIP2Hp61J3xakrp3GAUFBigA0DDFABigYopAGKBhigYYoGGKADFIYYoGdcUHWsc5oZM7ZWHKHjaec7zB3+IApIIeFFRFaHMGKADFAzVdk+xdzLAuXG7qxOzR433/wAWDtHTUfsNNRucmIxcaXsx1l8uv2PQcPspw+0IFhXIiWuk3CSOpnb5AAelV7J5ssRiJf4vdoWyZiWl02lVFHJVAVdhGwG3lRnsY905O8ncrc7jHrUOVzeFJIjJxtR1+2kpGndpkk5WNeH19u3cX/KKrDylSRsfhVqS4oyyzXglbozM9quzWK1pnwUcXRB7u3quB5IBAt7kQDPh8qTs9kdeHxNWMlGtJW5vS3r9zIf3vZf7kyf9Xu/1aVnyfuPQ/U0P9SP/AGX3EOz+X+5cn/V7v9WlZ8n7g/U0P9SP/ZfcI7P5f7kyf9Xu/wBWiz5P3Mf6mh/qR/7L7nK7wm+vv2Ly/pWbg/FaLPkUq1J7Tj719yM9sqYYEEcwQQR13BpGqaaugRQUGKADFIYYoGGKADFAzri++P1idp+XOkyZr2WHK99pjn05UIIL2UVFaHMOCzy68gOZ+VAz0jsj2CVQt/iA5wUsH/8AUHmeXh+3yq1G2rPKxGOcnko+/wC33NVxLLHLkAIA8o5QOlRJ3OSnCxW3M2OVSaqJWZ3FNI3NJstRMtxHj+rZPt/toOuGFk99CutXLl9wuqJO5jZVG7MfQAE/KqsdKowgtr/Xy9Ta9luOXV1qty4tlQe7RQi6ZbwjZfI/dRGtK++hji+zKEYxtFZuLu/uReI9pb4dvrHb0fePsij9RO+g49kYXJeS9zZEs9qLvvfhqjrH52329KrvqhH9F4S9tfeWVntXdYAIz9dvEOcdde/9tS8TNfyGux8O9fr+xe9m827kDI724027epd+R8XmT5D7a0oVpTzX4Hn9oYGjQdPInq7PXoVXC+02WmnVfcqdoC2tp2kak6c/lWUa8+LPQq9lYZXyx97f3M121RzmXLtwR30OpkHYKqkSAAYiPhHnTk7u50YNRjSUI8NPiUcVJ1higYYoAMUDDFACigZ1sNpYHy+49D8jvSYpRurBvPqYt5maEOMbJIkcB7IZWXBt29Cftt2VSPMdW+QNaqLZ5dbF0qW7u+S3PRuA9mMbBhl+uvftrj3dtzbXkvMb7mDzqrpbHl1a9Wvo9I8vvzJedlmTJqGxQilsUuVf9ak2iih4xxTSvP4RzJ8hSNqdJydkZPIymf3jt5dKdj0YUow2OUUzU0PC8MLiPdMFrnhA8WoIG0iCNhNwb6juLew3oekTODcqyS4dLXtfrttbizd8E7Pi1jq17u1J8XjZgTAkgweUfZFaU6Hs6nk47tNOs1Fu22lvqYriOPrzO6lbYa4qhlc3EGqIYNzIMz0ielYZLTtsepGvfDqau9L7JN+n8/UkdouEi3ovLIlT3h0FNF605RiQJ7vUyggTzJgxFXUTWq/Gc+EqRk3Tk+nG8Wrrrb5epcY3Zs2ySNOSgQ6gsq9q46Bl71FlwORBAYbzEb0OhrzRD7TU1bWEr9U0nrZvS/u6nTstdbFzVW6ID/Vt5EPGlgeqzBB8qzoXp1Nehp2hGOJwrcOGq9N114dShzE7u9cQckd0HrpYr/wqNm0ejTfeU4zfFJ+9XNT2o4TYu8PVrSw9tFuq0n3CAGWTtp3HluBXZKMcmh4GFxFaOKam9G3H1PMawPoAxQMNABigYQKQwxQMMUDFQFj3U5Hgk/r5fAVvm0ufFZLOxSd4dyfl9/Ws0zotyKfIvGd6VzVRKzJF1w3dJqI6SB8pJFS2awSvqzG8TtXVf69GQ9AwIHyJ51SPUpKFrQdyLFBqGKBmqvogxcMqfrYMrp30m451AgeanmfPzomlZczLDynnqJ+G+/ny+J6Wcz6qyx1yZOlOXPTDA7jdh0rug7pHyGKjlqyR5jkYntPEblu0R47zAEco1bkecCTt0BrilHNOy5n0dCr3GGU5cI/n2LTiPEMd8g2jdNtk1JaymAZLiwFa3kJyZdoD7HwKZkAna8W7fH7nD3VaNNSte+rjye948n5efoWGg2DaOSHQKsWcywdbW1EfV3GAi7ZiILDlzGxNOXs+L3rh+xFL+tclSs23rCWmbzXKXO3pyJvaW+Hvzr16bSy+kKvU7HqDOqdxBG5rKq7yOvAQcaNrWu3pe7/OH0RmePf4RdPObjkGZHiZjt6bmuefjZ6+E/sYryXwSNxZXVgf+0O0bGUPLz+HwruXgXQ+YqO2Lf8A+n1PHBXKfWjooAMUhhigYYoGKKADFAwxSHY9eu5MpH41TlofHqHtXI6jwO55D+imtrlf4kjOXLuskg0jo8iRwgMXIYwk+XOs1G71KbstDW2VtldJUFeqsAQfiDXRGyOGee9yg4z9H2Nd8WOTYbyHitH+ITK/IgelU4J7HTR7Sqw0n7S+Pv8AuYLjvZjIxD9YupOl23LW/wCMY8J9D8prNxaPWoYulW8Ls+T3/cnZMDHwmhvdcFo8PvsFUE8yCGJHr8amXMuhdyqRut1p838jU8Xz7aWilzTqETFvVsRIn6wb+nT1rWUklZnnU6M5SzR262+jMn2SM5qEDTJeAvTVbcaVnlM6RPmKin40b4rTDzXTfqtX82Q+M8LCz3eoaV1aXg6kkA3LdxQAwEiVIBWesGHkstCVXcms1vTg+TT+D2fuNdwrKa1YF3DlrLaFK2g1xrMKSxvWnchjq6rpkSdQ2rW7Ubx/kcHdxqVu7rb66t2UujS005314bkri+Tca4PaoDlVC6RpBBkrAO8eKTPLcdKynJ39o7sNTpxh/U7Xd769fL3dSh41bhjPPY9eo84/H1rGa1PRwsrx0Nvj3NOBPUYm0GD7vvD4GK7V4PQ+aqq+La/+z6/U8hx7LN7ilv0VLfhXKtT6ycow8TS6uxJHDbv7Ww/SGk/Y0U8knwOaWOw0d5r01+Vx68LfrA+f9Aq1Rmzln2zho7Xfp92iXe7O3gqumm4rctDeIEc1KmDqHkJ86mVOUdzfDdpUK60bVuf7fsVb2yphgVI5hgQR8Qd6g74tSV1qgRSKsGgYYoA9Mx7kjekfJErPMYsDqDJrX/CRFf1hic/MFpTHOPvqUdDdjv2f4lqtKZ3I/wCtA0XtniY1AFufIDcn5c6bkkQ4F7ZuGNpj151SloYNK5y9v2KsAwYhdJEgg8wR1ETSzsru1e6MNxtUS0ltQxS3k3kUaSBGqAA56jfbeYkjlSez6nsYdyzqXFxjx+nn+ye5J7UbLuAB7oGkrAAjl6HfbY7dKKnAeF2f8+Jk8RirSp0kQVI5gg7H7RUN22NYJO6ezNRlY/t9tjiXO6yCC1/FDaUunrcQSAZMSDtPPzPSvbV478UePNvCzUaqvBeGW7Xk+n5yStZYskXLBWy4CrexCq2MhDBBdLhA74TuJVhBkiZpN5VdaeWzLo0u+lkmsy3UtZR6NcPenyZcZ5uXLga62vwo1u5oAm2RI8I2Wd9vOfnErt6nTR7unC0FbVpq/Hrx+xTdoj44I3KoT6kov68qxqbndgl7N/N/Nm24MQ2KoM/krQJJgbANH3iu2GsV0R8zjE415P8A3SfzX0OA7R2CpW3bLOtxrRtuYIKq5VhMyjMmmRyJo72PBCXZ9XSUpWTSldel1w1Sdyr7RcQItWnsogF2wl4SpaNV20jDSCJgXZ+VKVZpK3FXLodnxnOUZt3jJx5cJNc+MTOcasX7NvvGkhgyR3aqyXf8WSqs0K3Lc845TVOpJK7IhhaVSeSPCz3bTjx3S1XTmQcTJv2r7Fka7YkWrgO6EoANYAOoMH1eIDb5UmnJ2eq2CLVKKlBqM/Euj4Pha3Ms+OZeuzoUQqmRqbW0z0ciQInYffSq01GGh09m4ydXFxzaXutNFszNxXIfXBigAxQM9HsmCaD45lkLXeW2T5itFqrEp2kmeV5XC8lyxIUEEjSxM+UkiiKS3N5ZnsP7M8FvMhVrhQyR4Byg9SedEst9CI5re0b7gfCe4XmCep/OPxJpJDbvoTc7KCoWJ2H6wPM0myVHWxm+L8QNhBcO1x5FpecT+cR1jafkOtC5nVh6Pezy8Fv9jLXMQBca5JZrhYsI5abhnxdZG/pvSa4nrublLLsov5rkaHte/hWee0/HruPOqq7o5cLpGVjKYrbnn8+W4g7efrUSNqWrZe8LwLl3Hbury23F8d2G8Ja4tvlbvDdGIPLkQPQ1vSi3HR8TzsbVjCss0W1l146X4rivkW93tBk2gq52PbyFBCzdt93cV41Q2zIepDKIIB3mQLnUaXtK5zYfCUqs/wCpm4Pyd1by2fVN3XK283Jzbt51uXFUKVEBVJ0pvpAWd+TH+ysXJyabO6nRp0YOnFtu/vfHX3FV2ns6biDl9VbMfxAIG09Bz86zq6NdDswEs0Jf8n8zQ9n852tqoVTAXkNyohNRJMSAT67D0jopTbsrHkdoYeEXKV+fo9X11JS8Os6hqtXHdbxv22HQllLAaAW7stGxXfeOVaSir7cbnDRxFXJpJJOOVr5b2V7cU9Dpi4OMv5PHVkvarazdZ10rdVSul5Fu2WKkBfTbkKmKjwW/mXUq4h+Ko042b0S1aet1u0tNfPzJPC+6EKthLKOocKibEkIQWKqBqhgP4p3NXTkuVjnxMaktZTcmna7fXa720+Ox2z+ChuVbnnmM7QcK7tHPKFM/Zt98CsqzWVnodmKX6mFlxX7/AAuYyK4D70U0ACaAPT7dsH9fSg+NuTMddNaR0Fe5U8dsC24uR4bnUdGH9In7DTlpqbUpNrLxRAwAquWB2O/zG34Vm2aNFyMoEc6dyXGxXaxfcMTFm3vJ5MQN2PoN6Nxax6sxPH+Je0X2f83kg8lHLboTz+fpTbPcw1Duaajx49SZl7WcKQeTtyH7MkbHmOXypS2Ip61J9V8i17XptO56kySBPLc+f/EeVOotTDDSWWxkcdiWblz6CPsHyqZG1Hdl/wADGi1fuMVa2oi7jsupHESpYiSm+wcAwee1bUvC2efj9asIpWb2ls1059L6lzfzrFzBCWcm4Ue9aUW7o1tblxNvvCJgCWBJ5KQCelzadOyZy4aFSGLU5QV0m7rS+m9vPZ6cdi646irkuE3UIogbBSFChBI8hPzqamkrI2wcnKhFy3u/XW9ym7cAd5ZIEE49on1MEb/IfdWGI3XQ7+yW8k7/AMciTwfPS3bYsSAFEtB0bEk8uo09f+NaUpJHLjqUp3SXPrt+4y122w0Zm03LrGJCi5B08hDQg+3z8zW7nDc8ungsW0oxW3kvnuPf6R0EmziaTAEtoRoUbDwa+UCPhUd9FbI7YdiYip/aSsurfw/ch5H0iZDe6iL8Szf7OmodeR20+wKC8Um+ll87lXk9rct+dwL6Kin73BNQ6knxOyn2ThIf4b9W/pYrMviF27+UuOw8ix0z56eVS23uddPD0qXgil6a+/cizSNQTQAJoEepY7Uz45lhZaauLIYzLwxdttbubq3lzUjky+RFXYalZ3W5h8vCfGum27BuoIkSOhA6ispQszsjUvHNbQebpu+Bdl/OPU+noKVhZtbsj9qc/Qox7e0gG5HOOap6bbkeRHmaex3YGjmfey9Pv9jLxSPVNJxZD3GET+1qBtEidvUxAE9fhVT2RwYeVq9VeZM7V3ApUPsGB3AJ5rI8O28kEHpp60572MaHhzfn5oZrgNgXbyWmIUO4UttO5iJPmdviRSUbtIp1HThKaV7K5ouC4irklsV7rPbK67baUItsSt0OpB70KQJCxsZG8VtSST9k8/G1JSppVUrPZq714W5X4Xv7gcT4pjtjv7NjKvfMqtdTYKyPrCtbjwOQCYG0EwTvSqSjldluXgaNVV495Pw7J8bq2j4ouL1xrlwuF3u6W2/yiqRseZkkeW1Zttu/M6YRjTpqLfhuvc2D6Rk05CAdLSDbyDOOVLFaSXQOxHmoyb/ifyRyxkU4d3cn6tlgkxuZ5ekGPnTj4Cqjf6iOnExIFZnuWDQApoAE0CBNAAmgQJoFcE0xHp9nbn+vxoR8iybjNQJlpYreLMJlX2i7Prl2wCdLpJt3OqkxII6qY5U5RujowuLlQlfdPdc/3POuIJlYbaLo0n814DBvVXjf57isXFrc9ylTw2IWeHu296Kd2JJJJJJkk8yT1JqTvUUlZAigZquK2yMXCZ5Y6QAW2hSzkdZ22Anbaqn4Uebh2v1FVR58PT5g7c2XGhtLaRzaDpG8bsdue2/wpzTvcyoTi4Zb632MriSGPMHYg8vUEfaDUM3pWbaNkijPK3bFwWOIIJP5q3gBGoGOcbHn5EEQa6Y+3qtJHkV4vCNwms1J/Dy/Pmc+JcWydD2cjBVblwKHvKh8WgyD4QQxBkyG2mpqSllacTTBUaPexqQq6Lhfn1+xqeAcLbVihwQRbLsp6KtxmSR0JJHPpt0opwfs3FjMTHLVcddbJ+bST/PUpvpBuk5ZGxCqgHKerfLc1liX7R3djRthr82/sd+FZSd09u4dLNaYjbbYNJHnyJiqg1azM8RTn3inHVJowINZH0DFNAgTQIE0BcE0CuCaYgTQIE0CPUbhk7fPp99I+Vsd8JIO/lvVJCkWVowedUtDJq5LF4VrmM8gMmxbuoUvIrqeYYSPTbz9aej3CEpwlmg7MxnFOwVtt8W4U/eXPEvyb3h85rNwXA9ij2rNaVY381p8NvkZ6/2PykBOlWj9i34SBUZGehHtGhLi16Dsq5ee3atxqNlQCgAa4CC0ArJL7NtA9OlKWZ6GdOphoTlLNZt+nD3bEnO49dIUdy0DSQWS4GlZM6ojeT06Dyq1KfI5JUcPLaqr9Vb89eZS5lrIu3nvdxdGvmFtXCANITZgNwQKUrt3saUFClHLmT9V1IV7CvggrZvggggi1cER1mNjy3ojFodWrCXFe9Gg4b2vzrYCsdXret+LzHi2J285O1W68kjmj2XQqu9vcz0jspauNbbIyNXeXdoYRpReQCx4QTJj4GtqKbWaW7PM7SnTjJUaXhj8W/PiYPtALl/Lum3buN9YR4bbEnR4AYA3Hh5j0rjqqUpuyPfwVWlRw8Iymtua46/UmZFhrWM111IIWEDnQDqENAaC0gxtz6b1ai1G9jONaFSuqcZJ35a9NtrP9zETWZ7dwTQIE0wuCaBAmgQJoECaBXBNAj0RcuKk+a0On90KpMLDl4gelAWROtZ886dycp0biG3P76MzDu0R7efJ501IeUmpmbx0++rzEZDK9rOGo5761IcdVO/xqW+JTu1ZjOAZh2F3UIESBIPr+NXGZxzp3NdicSsHwnKKHykgfaRFaqa4swdGfCJw4lk27cf9vUHmAbxUwZggDeNudPOuZcMJXmrxpyfRNjOG8ftoZuZyt6d6Ty/SO9Gdcyv0GJ/0pf8AV/YteIdqcfQQMq3J8nUn+TzNHeLmC7PxD2py9zMRk8atAs3fO++yqDv/ABgQB8fwpOrFG1LsnFVGk42XN6fDczHEM97zFrhJkzEkgfbzPqd65ZScnqfV4bC0sNHLTXV8X1+2xFmkdFwTQAJoECaBXGk0CuCaYhTQIE0Abdwak+ZucjPz8qYZh6sfWkykyQlw/ClctJsZ7RJ2Mn0M/hSuaZJLdBVjO/Oi4rHe1eP2/qKeYMqH2QWHiqbikkcrGMATqIVY2kgD761p76mThd6K4mzcVRvcQ+i+L/ZBrRyR0RwdZ/4H8vmZjjmet67qQEKqhFnmQs7n5k1k9T28JRdGnle97ldNI6BTQK42aYhTQK4JoAE0CuNmgQJpiFNAhs0ACaBCmgR6PbX/AK/2UHy4zKe2gm4VA9evwHMn4VLNqVGdR2irlDm8fPKwNI/ZNu3yHIfrypWPZodnRjrU18uBStuSTuTuSdyT8aZ6aVlZCigZ2TIccnYfxj+FBnKlCW8V7iXa4zdWN1aOWof0RSsYSwNF8LdBX+OXmESFH7wQT89zRYIYKjF3tfqVzuTuSSfMmfxpnSrLRDZoC4JoFcE0xAmgVwTQIE0BcE0CuCaYgTQIE0ACaBAmgQJpiBNAFjkdrLzciF9UWD9pmjKcUcPQi72v1Ky5xEsZYkk9SZP20ZTqVayshvt1GUO/YvbTRlH37D7aaMod+w+1miwd8xe1Giwd6xe1Giwd6xe0miwd6w+0Giw+9YfaKLD7xh76iwd4OF6lYecPeUWHnFroDMGaB3BNAgTQAJoECaYgTQAJoECaBFdoNUc1mKKAFQA4UAEUDHCgY6gYaAEDQMdQARSGOFAw0DHCgY4UhjhQUGaQwTTECaBAmgATQIE0xAmgCYcYVFzpdFDDiCnmJ7lDThijMT3CB7GKMwu4QPZBTzB3KF7KKLi7oHstFw7oXs1Fxd0L2ei4d2LuKLh3Yu5ouPIHu6LhlQtFFwyoUUBYVACoAE0CCiFjCgk+QoAlNw1x7/h9Dz+ypzIuMFLZnJsQ9DTzFOg+DI9xCOYpoxlFx3G0yQUAWc1mdwJoECaYXBNAgTQIE0CATQK4JpiBNAgTQAJoECaABNAgTTECaBAmgBIpJgdaASu7I1XCuIJiIQiBrzfntuF+A86zTb1IqYV12ru0Vw5lVfvF2LMZJ5mg74xUVZbDKZQ11kQaBSSasytdYJFWcElZ2G0xFjNQdlwTQAJoECaBAmgVwTTECaBAmgBpNAg3BpjVtIBE9QdwR6UCTvsNYwATyPI9DGxg9aYeQLY1EKu5JAAHMkmAI85oE3ZXY9bLFGcKSiQGaPCpbZQTyEwaCXJJqN9WB7LBA5UhDycjwncjY/FW+w0CzJyy315CGO5IAViWXWojcqASWA6iFJn0NAnONm7+XqcrKl2CoNTMYAG5J8gBzNA5PKrslcLWX2EnYADcknkAOpmKmXI1ppatm0XstC3FKvdvIhLFCO7S8U1LZUDe6/It0Gw5mavJbT86HE+0byjK6jBvS+7jezk/4Vy4vcrj2XvgMxNoKilmbvBpGmdSyB7yxuOW677ipys6f6RotpK927JW57Po+HrpoSsbgNq1HtlwFmXWttHCju5A7x7hGwJOwG5AJ9KLJbmU8bUqf2EdL2ba48kvm/TzH4PDMS7bN5u9sW0Yglm1pdABPhMakI8M7EeIAbmmlFq4quIxVKfdK05NdGvjZ8bap6XehkeNd33v1GopvBeJO/OBy2MfL5UI2kqmneWv5ECmST5qDrBNAhs0CuCaYhTQIE0ACaBAmgR34dki3dVyJCk7CJ3UiRIIkTInqBTRnVjng4r8/NjQf31W4ANosRo8bFWZtAtiWEadX1ZI2PvfGaucH6KV75uenW+3HiFe1dvWrd1chC2le8lYZ0cyD1MONydmHOKLoTwU8rWZa+Xk19jinaO0ugBLjabdoA6gotslgW3FsAAkMdUydyAd6RUsLN31Wrfrd3V+nC3Q58J7UCx3g7slHvtd0ho0q1u4gCwPeUsjA7e50pqVh1sI6lnfVRS+Kfx+pLPbK2f8QV3YhkZA6ajfOpJWA/1o38wfOnmMv0Ev4vnrto/LQVvtkgBHdXPddSQ6A3A9prf1pCdNWoaY3JoUrCeAk34l7npZ3019NTu3bi13gdbFxY07h01sEa4QjsymUi4PXwD5PMR/R88tnJP0el7arz0+JQ9jsxLGVauXQSiMGaBJgSJj0JB+VQmk02epVpyrUalOG7Wn557Gmxu0JslAL1pxbuXX1rZuG4/fMWbXrKad4PhP5q77UlK1jKeB71P2GrpKzkrLKtLWzX9VxehKv9obS2rVqzcQ2xoFxfZ3S53ess6hi7AsZ384nUTTclZL6GMcDVlOVScXm1s8yavaydrJ25fJIlZPafGL3WZg8Evai00M2qFkNEuEgAmAsLE703NNsyh2fXUYJK3CWq0VtduDertdvW9tCUnafDABF2CB4V7p4DEBm8REnVcYkk8wsciSXnj+fnMxfZ+Kejj63Xp7ktFzd+VvKuJ3dV1jMyWM+ctzmB+AqFsezPguSI1MkmE1B0gpiFNAhs0AKaBDSaBAmmAJoECaBCmgQJoAE0xAoECgBUAKgB9p9Jmk0VCWV3LJWkSKg7k7q6DQMVAHDIvBRTSuZVKmVEAeZ5mrOPzY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2" name="AutoShape 14" descr="data:image/jpeg;base64,/9j/4AAQSkZJRgABAQAAAQABAAD/2wCEAAkGBhMSERUUExQWFRUVGBYYFxcXFxgYFhUUFRYWFhYUGhgXHiYeFxokHBYYHy8gIykpLCwsFh8xNTAqNSYrLCkBCQoKDgwOGg8PGiwkHyIvNDAtLyksLDQsLCwqKSw0MCwwKSwsLSksLy8qKSwsLiksLiwsLCksKSwsLCwsLSwqLP/AABEIAMIBAwMBIgACEQEDEQH/xAAcAAACAgMBAQAAAAAAAAAAAAAABgUHAwQIAgH/xABNEAACAQMCAgUGCwMJBwQDAAABAgMABBESIQUxBhMiQVEHYXFzgbIIFCMyMzRCkaGxs1JichUkNVN0gsHR8CVjg5LC0uFDRKKjFmST/8QAGgEAAgMBAQAAAAAAAAAAAAAAAAMBAgQFBv/EADQRAAIBAgQCCAYCAQUAAAAAAAABAgMRBBIhMUFREyJhcYGhwfAFMpGx0eEU8VIVIzNCYv/aAAwDAQACEQMRAD8AvGiiigD5RRWtxK76qGSTGdCM2/LsgnegDZopFPSO6bcSxgeaMr72r86yDi13pOHVz3LqVAf72jb7jU2IuO1FK/D+IXJTMgAbOwWVZFIxsdRKnPmx7a+td3p3+RA/ZLOHx/ECyg+w0WC4z0Ur/HZgQWkVR9pesBPpDFV38xFYJuKXIddBWRCQGAGGVe89Z14GR/BRYLjfRS7NfSfZcj0sv+JrRn4ncjlIB/yf5UWC44UUiv0luk3MkZx3FNX4Jg/jTVwPiJnhV2ABOQcbAlSQSASccuWTiiwXJGtXiv0Evq3901tVq8V+gl9W/umoJKy+D19UufWp+ktWvVUfB6+qXPrU/SWrWNABmjNFFABmjNYWvEHN1H94f515HEIzydT6CD+VAGxmjNYFvUPJs+jJ/KvknEI15tj05H5igDYzRmtUcUiP21++snxxP2hQBmzRmtZuJxDm6j21hbj1uOc8Q9LqPzNAG/mjNYLa+jk+jkR/4WDfkaz0AfaKBRQAUUUUAFFFFAHyk3yr9KUsuHSkn5SZWhjH7zqQW9Crk+nA76cjXK3lb6Z/yhfMUOYYcxxYOQyg9qTw7ZGf4QvhQArQ8cmj+jlkQfuyOv5Gt+Hp1fLyup/+cn86gK+4qQHOz8p/EB/7uT2rG3vIal4PKjxA/wDuc+mGH/squY0Oam7e0ZQhOMSLqXBByut0OccjqRhg78vEVNyBjPTXiz/+qp/4UA/JK2IOlPF/6xceqg/7K0rEVMwLtViDFL0p4p/XkehIR/0VD3nSjiOO1dS+xgu390Cp2eKoa+tqAIriEl29sLh55JIzKYmBlc6H0h1DAnGGUkg7/NPKrs8hHShZ7D4scCS2JGO9onJZG9hLKfQPGqkjjzw29T9ia0lHtMsR/MfdWl5P+lB4dfxT5+TzomHjC+NW3iuAw86ikQk25J8H6J+pc62rV4r9BL6t/dNbEbggEEEHcEbgg8iK1+K/QS+rf3TVyCsvg9fVLn1qfpLVrGqp+D19UufWp+ktWsaACkjyrcZW2t4XcalabSUwDqzG5zhtttP407muevKt0s+OX3Vocw2upBjk0uflH8+4CD+EnvqVuMpU88rE3ZdOrDvDRnv+Tk/6NQqTXpJwyRgzXG45Avcqox+5gL+GaqVRWxEtMym3+FB8WXFddLOGyqVkmgcHuZqxWfSPh8IPVSwID4FM/eVLfjVZW9pnnUnBwRG55qcgPBRXFlhr0usTnM8JJGMs6EgeG4/OvNnx3hsJZkuIl141KHTGR37LSlbdEYjzz99SCdCoP3vvoyIr/EjzZOXPTTh3fcL7C591Kh7npnw1jpQySsc9lUuCSApY7aVzgAn2Vq3PRCEfZP31EHhccUqMFGQw/Hsn8DVZrLFtcCHhI2umb3RHpdZS8St44YtBZiFdo1BzgnGslnGQCNueQKvEVytPH1T6k7Lo2VYfOVlbKsD4ggGujehnSRb6zinGAxGmRR9mVdnHozuPMwqrXERVo9Gk0ToooFFVEBRRRQAUUUUAL/T66aPhl46nDLBLg+BKEZ/GuVejlvC93AswzE0saOM47DMFO+RgjOc57q6l8pP9E3vqJPdrmHgHBBcFBrKZaQOQoYqFj6xSoyNTHS4wSB2RuKLpbkpOTsjS49wVrad4ic6T2T+0jDUj+bKkHHduOYrTjj8asXylcKOkOR8pDoEhwVJSYFj2W3AWcSDv+mUAkYNKvR3o+LoT5lWLqkRgXB0FmkWMKzDJQHV87BAPPbJBBpxuxtajKFTIl3dz1XvmaMEI/wBCp+CLFspYEKsvZcghSJYzqUMdjvADt56ODdGZzdrbSIEcAyFZCFV4o1MjYfOkqyqQHzpOeeN6syXgcxWRdbxPq+UDHTEdCvoOBvoCE8+xgjbC5q1r7DsLhenzXko25396eqEbhN5bo4MvaQZyok6sk427WDjfzU5cBveGzmRVhYskUkoHxpmBEQ1MGKqNAx9rB39NVv0Us9XFGEEkaRx/GHMrxCZFt40ctIImB19kdkecVn6T+UKWTrILad/i0ihWzb29vI4x2kYwKOxuRjO4O+am5iaHPjnURiGRGKxXEfWIHPaXDFWGftLnBDd4NLl3xGD+sWlDivG5rlw88hdlVUBOAFRBhVAGAAN+XiTzNaHOpIHbrk+IXrDkXtEz5+skfH3Lmk52G9M/HwYOG2kG4a4L3cn8J+Rtx6NCu396lM8j7aTSV80ub+yS9Cz4HZvBT/NofVR+4te+K/QS+rf3TWPgf1aH1UfuLWTiv0Evq3901YCsvg9fVLn1qfpLVrGqp+D19UufWp+ktWsaAFPyn9JjY8OldDiWTEUR7w757Q86qGb0qK5zsbbs58Mbd+PGrd8v7nRZjuLzHHnCoAf/AJH76SuCWSu4i2HX/JBjyWRt4WPm6wID+67eNMjpqdHDRtByIRErct4qm+H8BV1yQVO4IPNWU4ZT5wQR7K3IuBR76WzpJVvMw5g+FNN6NHh+VZWHNSGHpByPyqctrcAkDkCQPQCcfhioy8tiiNpOCMDPPSGOM4PnwP7wrF/LEqBpdimVQLp21hVyQxOckdojlucVW/WL9DNrOth3s4qk0ipJtOm0uldNiXOBuBcZfbn2TjfzDG9Ml7xwhboiPqxA8KK2SQzyhDJA2okGRNRyV/ZOcVNzG272sbF9HtSZxhu0B4kfmKYYuINKu9RN5w5TIpJ5Nk+he0fyqJvLFvkMacU7lfcbn+Uf+Jvzpy8hnSUx3j2rHsXCllHhLGCfxQH/AJR4UlcWhBcnxJP3kmpbycQgcTtCOfWj3Wz+FVUWo2F1KTcHfl9jpgV9r4K+0o5AUUUUAFFFFAC35R1zwm9/s8v4KTXL3Rq+ETM5BIQxuyg41LrETqPAlJmAPdXU3TxM8MvR/wDrT/ptXL3RXh3XEx4J635LUOSFmQq7d2kEZPmHmqHsXpxlJ9Xcs6ayhlid5HUxCLq58tpXEsyy29wrAkokjOpBAKxtzGjs0r8G6Pm0a7SXLRukPbAwTALqMSyAb4ljYKpXfBY8xgmdu71JooQsa9Z8rBFCwGi7s4gpEJAIOtQVCkdoleydaivXApQ6YUmSNMBdXakRCmjqpgo+UwmUDgfKx9kaJI4VGeDvFrn7/s7WJhKNSM2vlsnbg1w7v8X4PW5njhe2xpPxiCIh1IIE0CyA6ZFYZ0xuM7jVE+SrDOpRIXM1vPBE7TRtobGk5Tqy2664dw0JONSjUEYBk2ygh4swAfSGGNyEkRh19m8gDFQw7Lo6kMAfkplIYYJOn3d8OtpFWUzxIS4VzEvzlYHE3xdiGiIIw6Ald8oT82s7m4Xy8OD4dz5HXhQp4hxdVaPacFdS7JR4TXPnpqtGpdHVnj44wW2jEgecPC76IUUxuJC7gY6sKSTthh3bgV54/wAcsIneOKwspCVOJopbpkVmB3USEZKnzY2rcm40kHG362Kd4xH8VeNNJmnQ2wgB2OCH7LDSeWnBPfn450OsbaN2NpxVHWNZAXa2Kx9YXWFpVTLKpdCCDg7ecV0keNnbM7O5H9G+ERWlzE01xELlCCLdlk0h2XCJLMFKRtlhkEMBybG4C+lhJc33VFSsk05RlPNGeQhgcAfNyeQHzamuMwWjXTz3DyxszGSe0aFhMJnPWSRK+yCNixw5IYKw7JI39dBb0txKS8kAxEl1dOByzpbAGf35FAqlWbhTlNbpeZVK7sYfKVfLJfzBNo4isEYHIJAujA/vBqVG5H21sXbk7tuxOSfFjuT9+a125H21enDo4KC4KxDd2dmcD+rQ+qj9xaycV+gl9W/umsfA/q0Hqo/cWsnFfoJfVv7pqCSsvg9fVLn1qfpLVrGqp+D19UufWp+ktWsaAKi+EEOxZn9+b3E/ypXtE0w3QVEleJUmTUvbMUWou0bc43AkjlyO6Ig5G1N3l+X5G0P+9k/GP/xSdwmWZZbZ7ddc2ItC5xrZA8ToT4NHGwPppi2OlRV6I1cRVY76UYwtxonQ47JeWPMqA8tRZS+PBiRWzwTo5FcRyMr9TcfGJwj7YlVdJKlCflUXJyRup7+YqH4pZaNE8ZeWwnRFRMgNAA7ssGo/RyxuzdUx2BUxHbnIcDt0uEaylkxIWN1Z3Kgrr151MoyCragxZNiCXGxQGpT0LKT6NWe3v++wjL3hTwzOtx8g8mBHKTqtZMLpaNiRsDzDEZX7S43qH4l1SQSwzpKt2kg0KAqxKjBdRIXssSA3a31djScA4e4ekrRk2nFo1ZW5SkZV1zs7YGGX/eLgqfnBTvWp5SejNvHw5JY27VuUERZ9bPDK/wBAGO7rhtSDfATY86m+upLryTSlx5bP3yFfiXGpLeCCGOa61NDDJ1vxmVY9LpnqYolOnQvzM5zlCMCoWymPLJxnVgk41HGWx4nG55mp6+6Sz2sEEKXVz1nUwvs0awpHIgZI0XRqbC6RqLYyDttUCL+SaQySOZHbGp2OS2AFGfYAPZV4miinyHfgr9mvHFpMK582n/m5/gK8cDbs+yvHGGyD6T/2/wCBpNbW0eb+2vpYtUWqXMr/AIoe1U15OB/tO09Z/wBD1D8TXtVO+TFc8Utf43/CKQ057BU+SXczo0V9r4K+1mOAFFFFABRRRQBCdNRnh15/Zp/0mrmDoNOvWMpzq6ucp536iVcfcTiuoumA/wBn3f8AZp/0nrlPoWubqPfGBKQc43EMhHLuqHsx+Hm4VYtczL0vvc3RRCdNviFCNt4idbjfbVIXf+8KnOB9JTNIkiy9RerykyFS5O3zidkmPI6uxJsThs65PpV0MimeQQ4S6TtOuNAlLMFJ0Z0qOs1J1i4XUMMqZDlf6BWkXXSmZUzGI89bGJBGrTxxzSdU4Ksyq/JgcZJxkCoag4dw+Mq0K973cnryeuqf4tcbWvZHkyWS0uYyUIkVvi8sJ7TWsyYbCh+0uRhQ7AYwhG5F0aWQCWUNZpkK/wA2aEM5IWSKVXw8JIII1Fk2zqHaEvHaCeOJJrSRNMpUAIqy9UEckwmLKTwDKEFFUZwFVtWCs8W4fbQMBJO8IbJXXC8iOF2YpJDkOQTjDKjA/OVeVYJxm+q45rbcz02Gr4em1WjVdLNurZovhppo9L6r66kTacYRONuZc2pWJ7aN5iC0EqW/URTSMu3MA5GwDDBwM0x8Stmso4Z554wg4XJbFFmV2u55GuNKKEJLJmRXL8h6c4X+HcPS/wCKGRreaWEQHqVkV1+NSW1tpiVmXZQ5jzjPIBcnv1Lzj908citwi1jTS4do+HlHjTBDsJDujAZ7XcRmuiloeOqO82731359pLcXeyutN4/DeJP1zJH1gkVVnm06cgKh1M2g/MGM5wBSxwiVEs+ISKCokNvAgzqIWWZpSpbA1diDBOBnPKrolVpAl2t1EtjFc2txC2vCw2kNtIssOgfNcs2grzOrzYFNcVnU2OtV0i5vp5FXwSJFCr7DORS6uqUebXk7/ZFEL1xyFYSNvvrNPyrAx2PtrQ9ip2dwZcW8I8I4/cFeuK/QS+rf3TXjghzbQ+qj9xa98V+gl9W/umll2Vl8Hr6pc+tT9JatY1VPwevqlz61P0lq1jQQVd5fE/mtsf8AfkffDJ/lUX0NaKLVcuuFtLZmPnLsSMZ+0V1r6XqZ8vK5soP7SB98E1KnCtctrOkYB1R2zOGZYxiK4jOjW5C9oscZIzjHOrrY6NJJ0Hf3rqSXR7iUkAZpl66Gcs91FjVpeUlnljT7QGcMneFBG4qTuOhAZAbRw8Dnrbdg5LWs2xDI/NoXIAb7SkK25Umo/hUwYHZlZDpdGGl43H2WU7g9/geYrLw2/nt5GktzAkRkZGimmWNZ5lA6wxK3zGBIBYEBjzBq9uQ6UGutTdvs/f8Aehv8M6UxTr8W4kinDaRJIAAJFOkrLj6GUHI1ghT+7nfB5Tej9nDw9dOlJLdl6gF9TnXINcPaJYqQxbH2dIOwqYv7axutBuVNrcSK3zmEUp0HQQX+jmG4xnOQwIGKgfKF0Pt7fhqSay0tuVEMkmnXLG74+LZUDUoDErz06e4bVXQySccytda7cPAibeeRLQGW4QGGGB1iFpbymK2lmjjUs7pkuVcyaBvyJOTUDxOF1upBIyu2UOtFVEdGRGjdUQAKChU4xzznJyaYOGAtbD4xBD8rDHEryXiWrTQQyK8RKNkkDQF1jBKj0GoG+d2uZS5jLEr9CweIKEUIiMuxVVCr/dxV47m2h87/AF2DFwPlWK73TP8Ar/Wc1n4CteLtOwB5qh61F2J+dvwx8tZiLxVe1U55Lv6Vtv4pP0ZKh+Lr2qmvJYP9q23pk/Rkq72Iq/8AHLuZ0QK+18FfazHACiiigAooooAiOlv1C7/s8/6T1yP0duljuImf5gcB/Vt2JP8A4s1dc9K/qN1/Z5/0nrjePlUrULtO6Ljvvlni1MFuELCNjhg8qKI54TH/AOorjGqPmyupTUwkRl3pUGg4lFJArSyyIesiKuXkXVJFpkUjWesgVSSQGOovgFhXi1vUurUdbkqdEU5xqaOZARBcgZ7RKAg/taZh3g1j6K2r2lzPG41O0SuhRiBPCkscsgjfmVeJHORv2CCMgikwdrp7o6mIhmcJQ+WdrPk+K8Hp3WGHqFWB4mWUW05TUcaLq3cdtYpAwGrHPSw0SY1KQfm7TzI1qyXc8dypdVDLrFw6EECV0cfJ3EW2JMnWCUYuNzuWnSyWMMzoJLNsZljDSQorH5lzaszGLGwJj0gbFdecVg6S2dpEnXrbzGIhWPUTIyqHOFkHWJvCx2WRSRnssFOxzuNSOlO1uH6Z1YVsLUebFqSktJWW6/8AUdbcNY8bPR2FvgYvUvXs3v7lLa2jeZjBKwzaxxdcpiXVga0ZMA8tXfitbgvHpb5b2GS7vgepmmhBuJHTq4Vd5LeVScMHTbV3EefFZIOlYmEk9vCkN1alZIxjrOts1iEEsLlvn6UAYjYEFzgYqMm6ZsYpI7a0trP4wpWaSIPrdCe1Gpdm6uM7ZVBvitcJ5rp6NHmZRWbq6rgWmvkw4W3E0ELoGjKvNZPko6vGSGQNueYYgalGMdnlVW9MRohsYgAoC3MoA7hLdSBfZoiSom5vZXl6+S4keUYPWamLgqOzh2IIxgb91NXlBtzBLZqMjTaxLn7WVZtXa5k5OfbS6jXS012t+TXqMjQk9HpcRpzyrC3I+2mfid2zImSXB5h+1nbz7j2VAcQtwpOORzjzeIrUWrYSVJZt0dicD+rQ+qj9xaycV+gl9W/umsfAvq0Hqo/cWsnFfoJfVv7ppZmKy+D19UufWp+ktWsaqn4PX1S59an6S1axoArby7fUYP7Uv6M9JvARm3mUqWHUB2Qc5IojiZBn7XVTSEfvIp7qdPLmv8xh/tKfpTj/ABpN6P3pg6ufGeqwzDnqjwVlXHf8mzHHiBTYrqnSoRvQdgsJGQogbXIsebds/WIAC3Ug/ajZVLR53ikVoztimHhttBcHqJCVWZuvtpVxnXJGBLCQwKnWqh9JGDlu9RWo/BXtJ+qhlVY3LS2rNEkyaWHaMRbHVTIDzU4dNDYyCaxTWCiDtvMI1lFrGsSRMQ0cassjtIQdRPzQpU8sbmpWw2FpR37vfviZOkCGBltJYCbZBohUkdY4yS08U/ISksfkvm4ABA50r3nBYYpkeYsbeUM0M0MaanK7FSjkCJ13DL3EbbcrEsOk6dSyXmm6gXAebqyXj7lF1buNUZ/3i5B9O9R3TrjPDTw0wW7xFg6NBHEDlJA4YuRjKjSXyTz1EUXYp1JRsre+fYyBv4LKf4uxF8NaJbxtotwJup0xKRqfAI1KpI7OfPmoc26JNIiCUKrBcTBRKCBhg4XYENq5d2KlOMWENx1P87ii6uGKFkmD7CMYDxBFYSBsltOQdWfZr8Qv0kuZJCwRT1YUysqO6xxrEJGVjqy2jUdvtVaDTV1saKMu3QYeAx/kfyx/jWvdnasvAOJxMsoibrGjj1HCsE+cMLlgpJJHcMeeqzh6aXbtkyAA/ZEcen7ip/Gk9Iull3L1/JLqJTaJTjK71L+Sr+lbf/i/oyUuy8U63AdQGJ2ZdgxwdivIE+IwPEd4ZPJT/Stv/wAb9J6c2nFl6rvSfcdCCvtAorOcEKKKKACiiigCJ6V/Ubr+zz/pPXG0fKuyelf1G6/s8/6T1xtHUx3IY19ACuu4MhPViEalyQjBp4U7enfA1agQCVYK2GwUaduYjbOsUwZo0kLRSpgSwSow1GMnIDAga4j2Wwpzur1HdD7aOF5S4Zv5mruP2etuIRgLkBx1ToSrd5O6kBllraCaS9uXJj6m5VpkRizW85Ro1ZdWBJFJGrsxbZ4wMtlCSUTSnK8Xr78jp4ap0dK04uUJOz79LW5P7+BOWNnGczIAyEMJerR3gljcESLJFGGntNSlgRodAcaX5Vh4XEbUXKI6XNrGolifIZQZZEjls5RzDSIx1IeZi1qBviMggj6wrHL8XmQ7w3LiKRGGD2J9opBg5DZQkb43BMgbC5uHRLi4UKWAUy3CvuxCjQgdmkJyB2Qe7esuacU4qDu+W1+Z340MPXlCtLExcY7qXzW/xeqvxW3HiJnELAcPvtcR1qGWSIE5zBKiuFk8SUfQR/FzyK1OPcIEVxiPJikVZYSeZhkGpQfOu6HzoalenbKbptAIRAkaZ56IkVAT5zpyfOTRHiawib7dtKYv+DMDKnsDrL/zVqldSTfc/Tz08TlywkaVVQXu5AKjIwYcwQRkAjIORsdj6DUpxXjdzfSxtOwYqcLhVUDU2ScKNydt/MK9C32rb4Zw13kUIhYggnAJwMjc+FaHCLak1qtjp/6ar3exm4hwwJBGe/OKW+OL2f7x/I/5U/dJrJo4l1rjtbefnmkPjp7J87H8mo7y/wASpwjhnl2/Z1pwL6tB6qP3FrJxX6CX1b+6ax8C+rQeqj9xaycV+gl9W/umqnjCsvg9fVLn1qfpLVrGqp+D19UufWp+ktWsaAK98ty/zCPzXEfuSikzgS9hfQKd/LQueHp/aIvycUo8Bi+TX0f4U6Dsjq4V2pkt0evYZ+s4ZPkGMhrZ84YAKsgWNu6SLX2fFNiMA59NcNYyvHeoJLe4AV2CkxyFRhZlXfD6cB4ufZVk1AbQV3eY66F4m0tc2xhuF2MdwI7UOmobxkxDKkeB547LZw/pbEzS2l9pbQVUyuo6qQMAU61eUT74zspI2Knao1KOMldpacV6oiON8NWAxXFnMTC3ZSQP1vVSf1ZY7tE420OTuuNiwpb43YDq0uIl0RO5hljB7NtdDfSpPKFwQy5+bkDvwH+98l9q+TFJLCHG4VtaMvPGG3I792I5VpdMeEQWXCJoQ5Z5nTSzkF5JtcZDeYKkfdyC1OYjp46ZW2+77lVz3HWwyLESHiGoEbF4vt471AznHgB4kVB8NsidXsqT4XdiK4R/s6sHw0Nsf8/ZU0nBxFLNHjZXwP4Tkr6diKRfranXp4VKq49l16++099HOLPaRSBYlcvpbUxII6vOF2HaXJzjY+fwTeHWeW3p/e1HVnzA0sW0Pb++rKEbuSWrLfwYp5jTuIsY9J/I03+Sds8Wg9Ex/wDpeli/TBH8X+Bpn8k39LQfwz/pNV1sxGLjlov3wOhhRQKKWecCiiigAooooAielf1G6/s8/wCk9cgcKs+tdUH2mUexmCn867A6Uj+ZXXqJv0mrkroxF8vGxYKFdTk4xtvuSQO7vPeKG7JslJt2RO9EOK/z6bADNMcxq2MM8cyTpEwPMOIymO8sopnTZhLajKSEuYMkB2jGS8JXdJ4w2Sow651LqjbAhuAcEguishyCvVjZuq7byRxKzvglFUvqJAJ7IHnqdvoiuqWMMzFn+M2svZcvAQzSro04kQMGLppYai6gKXVE1Uk9OR1cHn6Nxa0vx2fY+XY+D7z5xuC3v40WHPXiMGLUAp1rnVZkrhSjY1R4wFZtOFVsKvdB+GlruKUL8nAVlkYDkucIo8XZyFVe8+YEhw4TxG3kuImjRjcMBoaU4X42pJhZ+qIEgZtKs2lMkBsDLA4OFoLb4jHJt1kq3M5OBkmUpGG8AqIT4fKN40qFdxpybaetkb6/w1VMTThCMo3jmle3C97Pwt9HxIrylFTcmNFCrFhcDfMhAMrFsZYltsnuVdhjFQ/RWEtHdR+MSyD0xSJ/0u9MPlEngSXUxOph8wDMmRsdQzhcHI3PMHGajOgN+k1yYkgYFoZwSH1EgxnbTpA3OANxuRWrEZIwzX21+mpNWvRWVp6q358zZtuG9nlSpfcdlhu8xOV6l9gCQCV+dkfaB3G/dThZ9KLVxpDspP7aYGfOVLYpJ43wp/jrxgbyPlfArKdQYHkRg8+W1NuHxbFOpSiqb0b4eRZ3TfiAks0HMiUsD+4ygb+3FVfxz5o85b8B/wCas/qywMJ+bMpiH8Zw0J5f1iIPQTVZ8djzJp/ZGD5i25H3EVTNds0fE/8AawzhxdvNt+jOs+BfVoPVR+4tZOK/QS+rf3TXjgn1aH1UfuLXviv0Evq3901B5ErL4PX1S59an6S1axqqfg9fVLn1qfpLVrGgBF8sg/2ePNPB7xH+NL/BLX5FWHIofvO1MXlh/o7/AI9v+oKTLPpUltBgoX0qNtQBYlgrKowdwCTv+yaYn1ToYfM6fV5kta36Qx3fXxGWB54lnUDPVQtbQrHPpAyyl1IOCCCgK7g5wcR4I0PyyyGe0kw63CgSTW2UWPW2384gKqquDzCjOGGT5tukCmQXEEUs8Ojq7nSgKGFwX0FSctJHksQARpdgThga3bS2msGE1jm6sJe2YkJdow3No+8+kZzycZGqp4kp2k7cef27H9zXtLdoyyI8ltIuCyQSkQsGGUmjU5UxuNwQBjcHcUsdLbdiSxaSZwp1GSQswQsiLudo0LtjsgajsAcHD50r4jH10ThHHVwSyu5XSGtigKooO5brOr7OOyc5xndf6XcIMNpbhx8rcSPNcHwaOA9XEPBIxJgD90nmatcfQqPPF8X79+BWskeT+Gwx7adCuoRv/WRRZPPJQFD7oHspdZYIHHxhwoHzk3LnxGlQdP8AexTFYXMbWUDrIhUPKgLnqs5bWAOsxkjfv7+/fC6uVSjb3p+jtPEUVUjFS7PC3PvSNqSH5M+g0nwDtf68KeWJ+Lk7FT9pWRxnw1ISAfNmki3Ha/14VZbGuLUotrma3EV3H8X+Bpk8lgxxiEeCz/pEGoWSHVIg/e/wNS3koXHGYfRcenHVbUL5Wcf4nK1PKdECigUUo80FFFFABRRRQBG9IlzaXA8YZf02rlHoxYiVJBzZSuF/byGGM924Uf3hXWfGVzbzDxjk9w1yV0LndbmLQxUlwoOdtcgKJt+1rKkHu0g91Bow1To6il71JyBWgmbVHKIRmOdSMSJFIoLEqcZZGVXA2yUXxp0gvvjTxxTy/wA5iKtG4fAk2Vo54JO52UIcfaGCM5K1ItEiq04YBVS3MbgF5o4JDGbjAk1A6VJZSQdOtwPAanG+jMU0iqXUIkBImiVCIQZdSPOIsI8bZkw6BSBlioVSaS5NWklr793OnKMa0pKb6r2tumkr/hrmtL2GGTo5HA8bRxR9c+XhYhl0zp23j0KQuTu6agQCpXlpwv8AGeBNPe20LZXNvGXJG6rGH6w48ew3tNbfDei1+txbtczh4oXV1YzFwQhDYjQ9rJC45fhU90jkUzrPHuVguEPcfk9EwX2qzj76S4dJFpxssyN0MR/FqqcaueXRy2d0mrtb7aLVc+8pnp/dma4PZCiNVRe9tCjC63PakbHefQMAAVA2Fk+rI1r3ZGR87O2R4gHamfifDuuupSjAsFMsQxkTBcSaQc7Zjyw8cY5msPA+IyvMqjLRzCQyAgFNu0WHeHDaN896eataSvYViOhVZaXTa+jI9LLQOVN/CMmGLVzR2UZG+nKtjPhljt6K3rbo/FJI2s40LqAHecgAeitHivFbeCVYWLZQ62UHclwrDkpIAQBiTjAzjJpuh1KtfDYazlpbs7CZ4kGVQyKWZWVlAG5ZTqHLkNtz3DJpevOirAzOx3M0x82nW3PbYkE7eemTphdtaW4ZdLyv9HyMSqO0ZBz1jdcEnfOeWVrX4RxtrtLjWoChsx7AMFIwQxXYnkfvqr3PPYyrWxS6ZRtCO31t9y5uDD+bw+rj9wV64r9BL6t/dNHC/oYv4E90UcV+gl9W/umqnIZWXwevqlz61P0lq1jVU/B6+qXPrU/SWrWNACL5ZT/s0+vt/wBUVWfFLTTEhz9IjNjwyzbH8Ks3yzY/ktieQmt8+jrlzVe8P0SxBptaxpG0h0adSqXjRsFlI0gPrO2+jznN0rxOr8Prqk22tDZ8n/WGEpEQs6uZ7Vm+ZJJHGIriBj4NEU5Y7z9k0xdG7praIzAlozJIbuBVKm1kZyzNGh7S6AQGT7SqHXzwEsMkCGLrooBbTIkLLC83WTdWblbnWhLRK0bAkAMMM4ORTti3upEPWfF7wxRuGhdcyIy5wpOUuogcjcHGO7O4JrVFObklo35e9dL2ZC9L+Jm6wojKC3ZDK5ZGDx3Dxooj0nLxuCH1bDsAc9hJeVe5iS1GpmWfWWtynMSKCGZvCLSxDfxDG+K1elHAlggggjJaTqrmMFsBmjSNrgEgcgssaY7l1Y76hvKA/wAacuu4Fnbypj9mWSVpMensf8gqeVi1KEakoK9lf1/JTt1CGJx/o9/n++mTgUUr24hZ8xI4ZUwowe2clgNR+e2xOO0ajZeHFY0kyCrlhtnKsp+a3gSNx5qY+jaDQfHI/I1RJPU7tDCU5tyavb8jLwq3CJj7Ldlh4qx39ozkHuIBpPiTEhHgSPuyKtjhHBfkELY7WW3IwFzzJ7tgT5qTeHcGtzM/yyXDqdRVPoxqPPP/AKgye443GRvTeBEsbRoqXZy92+pq8M4UQOtcbH5nnBByxx4jb2k+GdnoDbgcbgIxgrccvV8j7MffW9xWbb0ED2EHH5Vh8nrA8Xh/gm/CMj/Kq30seaxGKnXm5S+heAooFFLM4UUUUAFFFBoA1uILmKQeKN7prjnhvEjChK/PyukkbLgq+oeDakX2Z8cjsuZcqR4g/lXGvCZEw6yAlSjctOVY6SHAbGT2cYyM5HoMoC6+GXIWR4XAOnLoDykt5csUx+4XZSP2WPctaXD+JfyVL1TgtaSvrilUduNsAENj55UYBB3x2l2YqYPhF+91aRyRMRd2gzkY1Om5OME5xgtg8/lMjtAFh4XxaO7iICqwI+Wtzk6cfbTfUUHMOp1JnBON2RZ3y7Nbd3I7GZSh01rxlpNcVJf9l37+LQ18L6Q2nXR2qSJJDMuqPTn5GUn6IZHYRuYXmpyuACAN3iUGghnVQqPESMhuwzNbOSAN+zOTyx2fujOAeTO3EkNwksgVWWQRnSd1IYDXgbZHhnz009L7ZTaTsTjTDN3cwY2GM+kg+wVEc6jJTXcRW/jOvS/jybvZSvvq7P6rf8lAcWjeGUsGAkSV3VVBLRukx1jAHZXXghTj5/ZLAmstmgS9kEYIRjrVCCMB0SUJjG5UOBjzVJ+Uy9A6twgZ7gdYrEnsCWKMvEuMMUywwM4znbIBqK4B0qdJ4Y2hCqEiifIwwx9pBjAXBU6SN8c96fdXTQrD1MTSksqva617BkvuLR2iFpSA76gmoMEZkXOkkAkKMjfG+dqSOkl002jXCRJMskimIZZwSYkjJyMxBYtWSHLftY5OfTixt3WATtpQGYbMQ7yGNUjC9k6sOQTqwMDc+JwToX1UkTk9pVQhpWBUO9vLKWj0hiHjSPVqfABXYN2XNzFXxE68s02MXT6yMfxOUrqjh0I4wCBjG2OXjjuytYxZItvcSqAitJKwPLsDOD4ADl7K3+L8YkiEYIDK7IkoLJohDRq+W1Z1HUSOY1YGBtgw3SLiqTsIGK6MyiUEkY0oCCD83bB3J23wM4ILpGp4uc8OqKjtu+y99vXkW5w36GP+BPdFfOK/QS+rf3TWW1+Yv8K/kKxcV+gl9W/umqGArL4PX1S59an6S1axqqfg9fVLn1qfpLVrGgBG8tKZ4RN/HB+slIXRdkIt43+ZLGYZCOYWZOqP3OUOfEVYXljXPB7jzGE//fHVT8P4zCtvCSSSQyFFxqMTAow+dswGSCRsQCTTaa0Zrw6umif4HBDDI0NxGqxu4huACU6q5ibMNyrA5jVteNSkALLH3ZrPx6yMLGK7HyIb5JVGlEhRVRGtHbOi4RV7cLk9ZgkZODWyYfj0C3UaiSdV6q6ix9YVV+coO2sq2tM/OWQpzAxs9H+kmmERSo13anZHC9ZIijbqpYn3k08sjLjGCvI1HEXTm07m/wBG7aONmUoOuCK3Wguwnt23jlQyMxCHbKZ2YeioGGII8KMNQUXVkc8s28nxiD74pGHopoueJxXE1t8XBPVdYHbq3RUhaMr1faA3LiMhRy0Z2xS90iTQ10/9TJYXXsJe2l+9PyqS93d33a/XrcV7nosQJkjOqN11Kue0kyZKYzswPaXxw4zyzW10W6K3JGDGUGR2mwBj0ZyfZWjxjpaYbrqggKxtpkbcscbMEXIAx5+ZHdTv5P8ApJ8aiZWj6tkwdjlWU7ZGRkEbbb8xvVNLux0KOKxdKnKeW6srt/clru5WOLqEwxK9URk5VXUDOAN8hs+3NVj0IcPeSMAVGiQ6cdhCzxjCknc458udP/HFHWOVbt+bJwOrQLy5HP4H0VW/A+KiB3UphmxjVlSxOnGsAHSPR4nOTudMV1BeVyotrVyG3jMe3IkZHL0GtDyaj/a8fmSb8UA/w/GlvjclxcSOQrMN0AAJUIpBOnnuSmcjc/kz+S/hjR8UhLvqka2kfAOwiYR6PPk53Ps7iTn5mGrhnSim2r8i8hRQKKoZwooooAKDRRQB5NcZ8Ld42YYAxkMHBwMgqwOMEbalONxn012bVKeUHyWslzLcW8YeG5OZQckW7EMZH0AEkMcMGHzDqGynIlAVTHxqa0nWSFlQjcKj9YmAApz2mz8zOoHuBGMYDfZWjXaLeWg6mbW2YUJUllxl4T3HtfR5zz07HQulcdDI40CnOvBHWYxkN4qvMbnfc4Ox2AqMseJyWkqwdpYxIjEnGVXrELtqUdpCMqfRyByKJU1NWkPw+JnQlmh4rgy0OB+VWeFdFxCJCuxI+SkyOeoYxn2CvnH+nc3EQtrBDoEhAI1amcg5AzgBVGMk+bnjNQ3THpXJHdxKVidGtkfTLF1oDFZe2GQdYwwoYANpPfgZNQ3Eul1xDGVEsVtKerfRaKoJRl1YkkTJAwQ2BKe4FBnUuN0Kr6rnp5nch8TwELVYYe1Rba9W/O36Gfyh8GjkWOIOQ1uiojbYOlFVsDOQOyCfOwxyIMR0ej+XeSTS7aV2AAUYwQcsMj5vcNzt30pcQ4u/xki4MqS4Gesm6zcqcazu2cEHGQAxPZAOA2dHkOssDtgYOfuIPPPnGOZ8TW6yS0OEsTVjez3v57k1xW0+NKuXwimRyAowy/Lx47QBbKRkjk2qTPd2Np3KkEu7dX1gAGSg6pmQJhg2llXUcaSQCy7BcvBcaLmWBVD6S8hdkbqwCQuNT4zud889icHep8WiNKUhGtjIDF29jDEIAZEYKqk4EykHRg6QDkKSGckuKcLd4VaMrhBMrK+VI6+NkR1TSBqC5IAAXt5zjJpe4n0URLaXUW1tG4TVnU0jdlVC7EDLplTlifNU08a2yTdYyJHEdyyOsbEv1o37CMQwGyZGAQQRsc/RXo3Pd3SXdwzdTGEeNTkB5iNTMqkA9WGYkFhuScDG5rlV7jVWnlyJ6fss1FwMVr8V+gl9W/umtkVrcV+gl9W/umoKFZfB6+qXPrU/SWrWNVT8Hr6pc+tT9JatY0AJnli/oa79EX68VUrweBfierQCWDZOdJ7Ocb94wTkczjzDHQvTDgPx2xntsgGWMhSeQcYZCfNqAqj+G8JJszDMCjwtIjpnMgZWJK+AXljY+O4IptNo14apGDbkRHQzpnJZXAONSHsSJnd0B2Ud2pSWKn95lOzbW9/I8N3/ADuymCO57fZ1RSsOazRbMko5Fhhx36qpefhCsT1QwRuFBJ1Ebgbnn3flywWrofxV3lZ43aCYYDlcFZO0wBeNsiQchvuDyblVpK+qKzcZdePj/RYaxXanDWzMR3xSxsh//oVZfaK0ekvDHj4dfSTaRPdiOJUB1BN1jhiBx2myzMSO8nwrPZdNpyMNFCx33DPGNtySCGAHt8aVOmHSCeYqxbJQlkWPspGdLapAX+e4XPabGNwAM5NVFtjKdCbdrJEL0n6OdbO0sbqCx7QOcEjbUCAefePHxzs/9CbFILdVwpfGGcDGrct37nnjJ8BsKr7gfEuuTJfU4LagSuoDOxwAOz5/xqyOj6fJDHfRNWFTxNbJ0EnovQ8XoR5Z1dgF0jJJVQFZYg27A6sDtacZJApY/k62UN1aNIdAICNISJEkVpMzyZiWJUQxqw/bfJ7xP8S4bKzNKi5Q6cEsuGyEXsg7jPLPtqImvGtoWV5YUCJ1ZBeWSR3jj6oBUJj6vKqB2c5dmJJ7r8NDQ5WhGz8PAz8Xu5IyhbTENbqGZlaRVYymRlRFMSDCc8tpLHIJJI++TWFf5RXQDpFvMS5OdcgNqj6SSSyKeyGHZ2wuRvS70o6UWWHVjJduysFd8xqpKkGQJgAEcx2M7fO504+SHhksjScQmjMYlRY4VYkkxatbyAfZRmxgDngnfIJXLQyzWhZwooFFLEhRRRQAUUUUAfKi+NcU6tTjnUoaW+KAM5BqUAnXM0zOWQgqc6onVWjfP2gGHZbzjGe/xqMvuHWlwDHNbaG3w0TvGyEjBZQ2oD0YwfCm74hp7sg/6zWpNaDO4yPOBt99MRQQLryXTzhUiu2kRAFjSUAaVBdlU9oA4LnB8GOAOVe+HeSS/BX4wiOgKjSXEgwAozlSrqgCr2VYHCFdg2RZ3CbRQdmKHz8v/kCKYGjfG0i+1QfyIqrJRQ3F/J/dtcFribUC+Qx1s6/7zLjU+Ntmbfxra4ZwS+h6wh45TsI3kdxoXfsrHrwVGrIDHA09+QKsbj9uxPacZ8yf5ua0LbgxIzrOPMq/45qbBcS+NdFZr1k65ok6oMFVAzK5LLud8oSBvjOMbc8ifu+DdW8bJIy6EQJGigNqDK8jagNQDFQNKqFACnmARMrwhAdyzeliPwXFbzLGqaVUDPPAx/5NBAtOJncSTtr0tqRGwVjb9oLyDY2GOQ78kmrD6OcRMib86UXtCx5eymXo8uk4qrJQy1q8V+gl9W/umtqtXiv0Evq3901UsVl8Hr6pc+tT9JatY1VPwevqlz61P0lq1jQAGlrpHwe2lOqRBrxjWvZfHcCftDzHNMjcqWuPAnlUoGIr9DLd3YAvEwzgjDK69zYO4847vON61/8A8GPWrLBcxdahyCSV1cgVdSN8jbPPHMHbDJCAw0uPQf8AXKsA4bhshiP4u0Pv2P405XKqbg7ogHaVG0tDOWBwdEZI9IYdlh4EE1rcYsJmhkEcM4chdxG41KSdaqAMP3ZBzsO7G9i2FjNjYKw8zMv4YI/Gsl1bzAfRt7HT/FhRn1OgsarfL5/oom26G34JKWtwJBghljdRuV2XsjSw8x3/ABqx+Az8RihVZLKTYEkll1kjz52PpB9lSpeYNurnza0/7q31uJSNosedpAPdDVaTfIS8VGW8L9/tEFNZXcgIIMcRyBHLLjQgI09hWYMcAbebu50jjgogZvjEmt2yBHbjLMxYEZOAM41eJOrzVZU1jI/zmVc9ygt+LED8K104VFHlgMt+0cE/5D2ChSZEsXK1kkiA6M9FLXrUlmgBfA0xudSpjvYcpH7znIBPI4zVwWk2paryztyXzT1wsYGKTLmIzOWrJEUUUVQAooooAKKKKAPlLHFT8pRRUohmxGOzUddjeiirIhmxw7nUxpFFFQySH4nGPAfd6KjQKKKkg9KKyMKKKCD7Jsh9Brd4F9IaKKGWQz1q8V+gl9W/umiiqElZfB6+qXPrU/SWrWNfaKAPL8qgL8c/bRRVkQyDUbmvQG9FFOQpklbbctvRtWaadtJ7R+80UUFiHViWrYZjiiipkVRruaxgV9ooZJs8PXemLhJ2r5RSZDESlFFFUJ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4" name="AutoShape 16" descr="data:image/jpeg;base64,/9j/4AAQSkZJRgABAQAAAQABAAD/2wCEAAkGBhMSERUUExQWFRUVGBYYFxcXFxgYFhUUFRYWFhYUGhgXHiYeFxokHBYYHy8gIykpLCwsFh8xNTAqNSYrLCkBCQoKDgwOGg8PGiwkHyIvNDAtLyksLDQsLCwqKSw0MCwwKSwsLSksLy8qKSwsLiksLiwsLCksKSwsLCwsLSwqLP/AABEIAMIBAwMBIgACEQEDEQH/xAAcAAACAgMBAQAAAAAAAAAAAAAABgUHAwQIAgH/xABNEAACAQMCAgUGCwMJBwQDAAABAgMABBESIQUxBhMiQVEHYXFzgbIIFCMyMzRCkaGxs1JichUkNVN0gsHR8CVjg5LC0uFDRKKjFmST/8QAGgEAAgMBAQAAAAAAAAAAAAAAAAMBAgQFBv/EADQRAAIBAgQCCAYCAQUAAAAAAAABAgMRBBIhMUFREyJhcYGhwfAFMpGx0eEU8VIVIzNCYv/aAAwDAQACEQMRAD8AvGiiigD5RRWtxK76qGSTGdCM2/LsgnegDZopFPSO6bcSxgeaMr72r86yDi13pOHVz3LqVAf72jb7jU2IuO1FK/D+IXJTMgAbOwWVZFIxsdRKnPmx7a+td3p3+RA/ZLOHx/ECyg+w0WC4z0Ur/HZgQWkVR9pesBPpDFV38xFYJuKXIddBWRCQGAGGVe89Z14GR/BRYLjfRS7NfSfZcj0sv+JrRn4ncjlIB/yf5UWC44UUiv0luk3MkZx3FNX4Jg/jTVwPiJnhV2ABOQcbAlSQSASccuWTiiwXJGtXiv0Evq3901tVq8V+gl9W/umoJKy+D19UufWp+ktWvVUfB6+qXPrU/SWrWNABmjNFFABmjNYWvEHN1H94f515HEIzydT6CD+VAGxmjNYFvUPJs+jJ/KvknEI15tj05H5igDYzRmtUcUiP21++snxxP2hQBmzRmtZuJxDm6j21hbj1uOc8Q9LqPzNAG/mjNYLa+jk+jkR/4WDfkaz0AfaKBRQAUUUUAFFFFAHyk3yr9KUsuHSkn5SZWhjH7zqQW9Crk+nA76cjXK3lb6Z/yhfMUOYYcxxYOQyg9qTw7ZGf4QvhQArQ8cmj+jlkQfuyOv5Gt+Hp1fLyup/+cn86gK+4qQHOz8p/EB/7uT2rG3vIal4PKjxA/wDuc+mGH/squY0Oam7e0ZQhOMSLqXBByut0OccjqRhg78vEVNyBjPTXiz/+qp/4UA/JK2IOlPF/6xceqg/7K0rEVMwLtViDFL0p4p/XkehIR/0VD3nSjiOO1dS+xgu390Cp2eKoa+tqAIriEl29sLh55JIzKYmBlc6H0h1DAnGGUkg7/NPKrs8hHShZ7D4scCS2JGO9onJZG9hLKfQPGqkjjzw29T9ia0lHtMsR/MfdWl5P+lB4dfxT5+TzomHjC+NW3iuAw86ikQk25J8H6J+pc62rV4r9BL6t/dNbEbggEEEHcEbgg8iK1+K/QS+rf3TVyCsvg9fVLn1qfpLVrGqp+D19UufWp+ktWsaACkjyrcZW2t4XcalabSUwDqzG5zhtttP407muevKt0s+OX3Vocw2upBjk0uflH8+4CD+EnvqVuMpU88rE3ZdOrDvDRnv+Tk/6NQqTXpJwyRgzXG45Avcqox+5gL+GaqVRWxEtMym3+FB8WXFddLOGyqVkmgcHuZqxWfSPh8IPVSwID4FM/eVLfjVZW9pnnUnBwRG55qcgPBRXFlhr0usTnM8JJGMs6EgeG4/OvNnx3hsJZkuIl141KHTGR37LSlbdEYjzz99SCdCoP3vvoyIr/EjzZOXPTTh3fcL7C591Kh7npnw1jpQySsc9lUuCSApY7aVzgAn2Vq3PRCEfZP31EHhccUqMFGQw/Hsn8DVZrLFtcCHhI2umb3RHpdZS8St44YtBZiFdo1BzgnGslnGQCNueQKvEVytPH1T6k7Lo2VYfOVlbKsD4ggGujehnSRb6zinGAxGmRR9mVdnHozuPMwqrXERVo9Gk0ToooFFVEBRRRQAUUUUAL/T66aPhl46nDLBLg+BKEZ/GuVejlvC93AswzE0saOM47DMFO+RgjOc57q6l8pP9E3vqJPdrmHgHBBcFBrKZaQOQoYqFj6xSoyNTHS4wSB2RuKLpbkpOTsjS49wVrad4ic6T2T+0jDUj+bKkHHduOYrTjj8asXylcKOkOR8pDoEhwVJSYFj2W3AWcSDv+mUAkYNKvR3o+LoT5lWLqkRgXB0FmkWMKzDJQHV87BAPPbJBBpxuxtajKFTIl3dz1XvmaMEI/wBCp+CLFspYEKsvZcghSJYzqUMdjvADt56ODdGZzdrbSIEcAyFZCFV4o1MjYfOkqyqQHzpOeeN6syXgcxWRdbxPq+UDHTEdCvoOBvoCE8+xgjbC5q1r7DsLhenzXko25396eqEbhN5bo4MvaQZyok6sk427WDjfzU5cBveGzmRVhYskUkoHxpmBEQ1MGKqNAx9rB39NVv0Us9XFGEEkaRx/GHMrxCZFt40ctIImB19kdkecVn6T+UKWTrILad/i0ihWzb29vI4x2kYwKOxuRjO4O+am5iaHPjnURiGRGKxXEfWIHPaXDFWGftLnBDd4NLl3xGD+sWlDivG5rlw88hdlVUBOAFRBhVAGAAN+XiTzNaHOpIHbrk+IXrDkXtEz5+skfH3Lmk52G9M/HwYOG2kG4a4L3cn8J+Rtx6NCu396lM8j7aTSV80ub+yS9Cz4HZvBT/NofVR+4te+K/QS+rf3TWPgf1aH1UfuLWTiv0Evq3901YCsvg9fVLn1qfpLVrGqp+D19UufWp+ktWsaAFPyn9JjY8OldDiWTEUR7w757Q86qGb0qK5zsbbs58Mbd+PGrd8v7nRZjuLzHHnCoAf/AJH76SuCWSu4i2HX/JBjyWRt4WPm6wID+67eNMjpqdHDRtByIRErct4qm+H8BV1yQVO4IPNWU4ZT5wQR7K3IuBR76WzpJVvMw5g+FNN6NHh+VZWHNSGHpByPyqctrcAkDkCQPQCcfhioy8tiiNpOCMDPPSGOM4PnwP7wrF/LEqBpdimVQLp21hVyQxOckdojlucVW/WL9DNrOth3s4qk0ipJtOm0uldNiXOBuBcZfbn2TjfzDG9Ml7xwhboiPqxA8KK2SQzyhDJA2okGRNRyV/ZOcVNzG272sbF9HtSZxhu0B4kfmKYYuINKu9RN5w5TIpJ5Nk+he0fyqJvLFvkMacU7lfcbn+Uf+Jvzpy8hnSUx3j2rHsXCllHhLGCfxQH/AJR4UlcWhBcnxJP3kmpbycQgcTtCOfWj3Wz+FVUWo2F1KTcHfl9jpgV9r4K+0o5AUUUUAFFFFAC35R1zwm9/s8v4KTXL3Rq+ETM5BIQxuyg41LrETqPAlJmAPdXU3TxM8MvR/wDrT/ptXL3RXh3XEx4J635LUOSFmQq7d2kEZPmHmqHsXpxlJ9Xcs6ayhlid5HUxCLq58tpXEsyy29wrAkokjOpBAKxtzGjs0r8G6Pm0a7SXLRukPbAwTALqMSyAb4ljYKpXfBY8xgmdu71JooQsa9Z8rBFCwGi7s4gpEJAIOtQVCkdoleydaivXApQ6YUmSNMBdXakRCmjqpgo+UwmUDgfKx9kaJI4VGeDvFrn7/s7WJhKNSM2vlsnbg1w7v8X4PW5njhe2xpPxiCIh1IIE0CyA6ZFYZ0xuM7jVE+SrDOpRIXM1vPBE7TRtobGk5Tqy2664dw0JONSjUEYBk2ygh4swAfSGGNyEkRh19m8gDFQw7Lo6kMAfkplIYYJOn3d8OtpFWUzxIS4VzEvzlYHE3xdiGiIIw6Ald8oT82s7m4Xy8OD4dz5HXhQp4hxdVaPacFdS7JR4TXPnpqtGpdHVnj44wW2jEgecPC76IUUxuJC7gY6sKSTthh3bgV54/wAcsIneOKwspCVOJopbpkVmB3USEZKnzY2rcm40kHG362Kd4xH8VeNNJmnQ2wgB2OCH7LDSeWnBPfn450OsbaN2NpxVHWNZAXa2Kx9YXWFpVTLKpdCCDg7ecV0keNnbM7O5H9G+ERWlzE01xELlCCLdlk0h2XCJLMFKRtlhkEMBybG4C+lhJc33VFSsk05RlPNGeQhgcAfNyeQHzamuMwWjXTz3DyxszGSe0aFhMJnPWSRK+yCNixw5IYKw7JI39dBb0txKS8kAxEl1dOByzpbAGf35FAqlWbhTlNbpeZVK7sYfKVfLJfzBNo4isEYHIJAujA/vBqVG5H21sXbk7tuxOSfFjuT9+a125H21enDo4KC4KxDd2dmcD+rQ+qj9xaycV+gl9W/umsfA/q0Hqo/cWsnFfoJfVv7pqCSsvg9fVLn1qfpLVrGqp+D19UufWp+ktWsaAKi+EEOxZn9+b3E/ypXtE0w3QVEleJUmTUvbMUWou0bc43AkjlyO6Ig5G1N3l+X5G0P+9k/GP/xSdwmWZZbZ7ddc2ItC5xrZA8ToT4NHGwPppi2OlRV6I1cRVY76UYwtxonQ47JeWPMqA8tRZS+PBiRWzwTo5FcRyMr9TcfGJwj7YlVdJKlCflUXJyRup7+YqH4pZaNE8ZeWwnRFRMgNAA7ssGo/RyxuzdUx2BUxHbnIcDt0uEaylkxIWN1Z3Kgrr151MoyCragxZNiCXGxQGpT0LKT6NWe3v++wjL3hTwzOtx8g8mBHKTqtZMLpaNiRsDzDEZX7S43qH4l1SQSwzpKt2kg0KAqxKjBdRIXssSA3a31djScA4e4ekrRk2nFo1ZW5SkZV1zs7YGGX/eLgqfnBTvWp5SejNvHw5JY27VuUERZ9bPDK/wBAGO7rhtSDfATY86m+upLryTSlx5bP3yFfiXGpLeCCGOa61NDDJ1vxmVY9LpnqYolOnQvzM5zlCMCoWymPLJxnVgk41HGWx4nG55mp6+6Sz2sEEKXVz1nUwvs0awpHIgZI0XRqbC6RqLYyDttUCL+SaQySOZHbGp2OS2AFGfYAPZV4miinyHfgr9mvHFpMK582n/m5/gK8cDbs+yvHGGyD6T/2/wCBpNbW0eb+2vpYtUWqXMr/AIoe1U15OB/tO09Z/wBD1D8TXtVO+TFc8Utf43/CKQ057BU+SXczo0V9r4K+1mOAFFFFABRRRQBCdNRnh15/Zp/0mrmDoNOvWMpzq6ucp536iVcfcTiuoumA/wBn3f8AZp/0nrlPoWubqPfGBKQc43EMhHLuqHsx+Hm4VYtczL0vvc3RRCdNviFCNt4idbjfbVIXf+8KnOB9JTNIkiy9RerykyFS5O3zidkmPI6uxJsThs65PpV0MimeQQ4S6TtOuNAlLMFJ0Z0qOs1J1i4XUMMqZDlf6BWkXXSmZUzGI89bGJBGrTxxzSdU4Ksyq/JgcZJxkCoag4dw+Mq0K973cnryeuqf4tcbWvZHkyWS0uYyUIkVvi8sJ7TWsyYbCh+0uRhQ7AYwhG5F0aWQCWUNZpkK/wA2aEM5IWSKVXw8JIII1Fk2zqHaEvHaCeOJJrSRNMpUAIqy9UEckwmLKTwDKEFFUZwFVtWCs8W4fbQMBJO8IbJXXC8iOF2YpJDkOQTjDKjA/OVeVYJxm+q45rbcz02Gr4em1WjVdLNurZovhppo9L6r66kTacYRONuZc2pWJ7aN5iC0EqW/URTSMu3MA5GwDDBwM0x8Stmso4Z554wg4XJbFFmV2u55GuNKKEJLJmRXL8h6c4X+HcPS/wCKGRreaWEQHqVkV1+NSW1tpiVmXZQ5jzjPIBcnv1Lzj908citwi1jTS4do+HlHjTBDsJDujAZ7XcRmuiloeOqO82731359pLcXeyutN4/DeJP1zJH1gkVVnm06cgKh1M2g/MGM5wBSxwiVEs+ISKCokNvAgzqIWWZpSpbA1diDBOBnPKrolVpAl2t1EtjFc2txC2vCw2kNtIssOgfNcs2grzOrzYFNcVnU2OtV0i5vp5FXwSJFCr7DORS6uqUebXk7/ZFEL1xyFYSNvvrNPyrAx2PtrQ9ip2dwZcW8I8I4/cFeuK/QS+rf3TXjghzbQ+qj9xa98V+gl9W/umll2Vl8Hr6pc+tT9JatY1VPwevqlz61P0lq1jQQVd5fE/mtsf8AfkffDJ/lUX0NaKLVcuuFtLZmPnLsSMZ+0V1r6XqZ8vK5soP7SB98E1KnCtctrOkYB1R2zOGZYxiK4jOjW5C9oscZIzjHOrrY6NJJ0Hf3rqSXR7iUkAZpl66Gcs91FjVpeUlnljT7QGcMneFBG4qTuOhAZAbRw8Dnrbdg5LWs2xDI/NoXIAb7SkK25Umo/hUwYHZlZDpdGGl43H2WU7g9/geYrLw2/nt5GktzAkRkZGimmWNZ5lA6wxK3zGBIBYEBjzBq9uQ6UGutTdvs/f8Aehv8M6UxTr8W4kinDaRJIAAJFOkrLj6GUHI1ghT+7nfB5Tej9nDw9dOlJLdl6gF9TnXINcPaJYqQxbH2dIOwqYv7axutBuVNrcSK3zmEUp0HQQX+jmG4xnOQwIGKgfKF0Pt7fhqSay0tuVEMkmnXLG74+LZUDUoDErz06e4bVXQySccytda7cPAibeeRLQGW4QGGGB1iFpbymK2lmjjUs7pkuVcyaBvyJOTUDxOF1upBIyu2UOtFVEdGRGjdUQAKChU4xzznJyaYOGAtbD4xBD8rDHEryXiWrTQQyK8RKNkkDQF1jBKj0GoG+d2uZS5jLEr9CweIKEUIiMuxVVCr/dxV47m2h87/AF2DFwPlWK73TP8Ar/Wc1n4CteLtOwB5qh61F2J+dvwx8tZiLxVe1U55Lv6Vtv4pP0ZKh+Lr2qmvJYP9q23pk/Rkq72Iq/8AHLuZ0QK+18FfazHACiiigAooooAiOlv1C7/s8/6T1yP0duljuImf5gcB/Vt2JP8A4s1dc9K/qN1/Z5/0nrjePlUrULtO6Ljvvlni1MFuELCNjhg8qKI54TH/AOorjGqPmyupTUwkRl3pUGg4lFJArSyyIesiKuXkXVJFpkUjWesgVSSQGOovgFhXi1vUurUdbkqdEU5xqaOZARBcgZ7RKAg/taZh3g1j6K2r2lzPG41O0SuhRiBPCkscsgjfmVeJHORv2CCMgikwdrp7o6mIhmcJQ+WdrPk+K8Hp3WGHqFWB4mWUW05TUcaLq3cdtYpAwGrHPSw0SY1KQfm7TzI1qyXc8dypdVDLrFw6EECV0cfJ3EW2JMnWCUYuNzuWnSyWMMzoJLNsZljDSQorH5lzaszGLGwJj0gbFdecVg6S2dpEnXrbzGIhWPUTIyqHOFkHWJvCx2WRSRnssFOxzuNSOlO1uH6Z1YVsLUebFqSktJWW6/8AUdbcNY8bPR2FvgYvUvXs3v7lLa2jeZjBKwzaxxdcpiXVga0ZMA8tXfitbgvHpb5b2GS7vgepmmhBuJHTq4Vd5LeVScMHTbV3EefFZIOlYmEk9vCkN1alZIxjrOts1iEEsLlvn6UAYjYEFzgYqMm6ZsYpI7a0trP4wpWaSIPrdCe1Gpdm6uM7ZVBvitcJ5rp6NHmZRWbq6rgWmvkw4W3E0ELoGjKvNZPko6vGSGQNueYYgalGMdnlVW9MRohsYgAoC3MoA7hLdSBfZoiSom5vZXl6+S4keUYPWamLgqOzh2IIxgb91NXlBtzBLZqMjTaxLn7WVZtXa5k5OfbS6jXS012t+TXqMjQk9HpcRpzyrC3I+2mfid2zImSXB5h+1nbz7j2VAcQtwpOORzjzeIrUWrYSVJZt0dicD+rQ+qj9xaycV+gl9W/umsfAvq0Hqo/cWsnFfoJfVv7ppZmKy+D19UufWp+ktWsaqn4PX1S59an6S1axoArby7fUYP7Uv6M9JvARm3mUqWHUB2Qc5IojiZBn7XVTSEfvIp7qdPLmv8xh/tKfpTj/ABpN6P3pg6ufGeqwzDnqjwVlXHf8mzHHiBTYrqnSoRvQdgsJGQogbXIsebds/WIAC3Ug/ajZVLR53ikVoztimHhttBcHqJCVWZuvtpVxnXJGBLCQwKnWqh9JGDlu9RWo/BXtJ+qhlVY3LS2rNEkyaWHaMRbHVTIDzU4dNDYyCaxTWCiDtvMI1lFrGsSRMQ0cassjtIQdRPzQpU8sbmpWw2FpR37vfviZOkCGBltJYCbZBohUkdY4yS08U/ISksfkvm4ABA50r3nBYYpkeYsbeUM0M0MaanK7FSjkCJ13DL3EbbcrEsOk6dSyXmm6gXAebqyXj7lF1buNUZ/3i5B9O9R3TrjPDTw0wW7xFg6NBHEDlJA4YuRjKjSXyTz1EUXYp1JRsre+fYyBv4LKf4uxF8NaJbxtotwJup0xKRqfAI1KpI7OfPmoc26JNIiCUKrBcTBRKCBhg4XYENq5d2KlOMWENx1P87ii6uGKFkmD7CMYDxBFYSBsltOQdWfZr8Qv0kuZJCwRT1YUysqO6xxrEJGVjqy2jUdvtVaDTV1saKMu3QYeAx/kfyx/jWvdnasvAOJxMsoibrGjj1HCsE+cMLlgpJJHcMeeqzh6aXbtkyAA/ZEcen7ip/Gk9Iull3L1/JLqJTaJTjK71L+Sr+lbf/i/oyUuy8U63AdQGJ2ZdgxwdivIE+IwPEd4ZPJT/Stv/wAb9J6c2nFl6rvSfcdCCvtAorOcEKKKKACiiigCJ6V/Ubr+zz/pPXG0fKuyelf1G6/s8/6T1xtHUx3IY19ACuu4MhPViEalyQjBp4U7enfA1agQCVYK2GwUaduYjbOsUwZo0kLRSpgSwSow1GMnIDAga4j2Wwpzur1HdD7aOF5S4Zv5mruP2etuIRgLkBx1ToSrd5O6kBllraCaS9uXJj6m5VpkRizW85Ro1ZdWBJFJGrsxbZ4wMtlCSUTSnK8Xr78jp4ap0dK04uUJOz79LW5P7+BOWNnGczIAyEMJerR3gljcESLJFGGntNSlgRodAcaX5Vh4XEbUXKI6XNrGolifIZQZZEjls5RzDSIx1IeZi1qBviMggj6wrHL8XmQ7w3LiKRGGD2J9opBg5DZQkb43BMgbC5uHRLi4UKWAUy3CvuxCjQgdmkJyB2Qe7esuacU4qDu+W1+Z340MPXlCtLExcY7qXzW/xeqvxW3HiJnELAcPvtcR1qGWSIE5zBKiuFk8SUfQR/FzyK1OPcIEVxiPJikVZYSeZhkGpQfOu6HzoalenbKbptAIRAkaZ56IkVAT5zpyfOTRHiawib7dtKYv+DMDKnsDrL/zVqldSTfc/Tz08TlywkaVVQXu5AKjIwYcwQRkAjIORsdj6DUpxXjdzfSxtOwYqcLhVUDU2ScKNydt/MK9C32rb4Zw13kUIhYggnAJwMjc+FaHCLak1qtjp/6ar3exm4hwwJBGe/OKW+OL2f7x/I/5U/dJrJo4l1rjtbefnmkPjp7J87H8mo7y/wASpwjhnl2/Z1pwL6tB6qP3FrJxX6CX1b+6ax8C+rQeqj9xaycV+gl9W/umqnjCsvg9fVLn1qfpLVrGqp+D19UufWp+ktWsaAK98ty/zCPzXEfuSikzgS9hfQKd/LQueHp/aIvycUo8Bi+TX0f4U6Dsjq4V2pkt0evYZ+s4ZPkGMhrZ84YAKsgWNu6SLX2fFNiMA59NcNYyvHeoJLe4AV2CkxyFRhZlXfD6cB4ufZVk1AbQV3eY66F4m0tc2xhuF2MdwI7UOmobxkxDKkeB547LZw/pbEzS2l9pbQVUyuo6qQMAU61eUT74zspI2Knao1KOMldpacV6oiON8NWAxXFnMTC3ZSQP1vVSf1ZY7tE420OTuuNiwpb43YDq0uIl0RO5hljB7NtdDfSpPKFwQy5+bkDvwH+98l9q+TFJLCHG4VtaMvPGG3I792I5VpdMeEQWXCJoQ5Z5nTSzkF5JtcZDeYKkfdyC1OYjp46ZW2+77lVz3HWwyLESHiGoEbF4vt471AznHgB4kVB8NsidXsqT4XdiK4R/s6sHw0Nsf8/ZU0nBxFLNHjZXwP4Tkr6diKRfranXp4VKq49l16++099HOLPaRSBYlcvpbUxII6vOF2HaXJzjY+fwTeHWeW3p/e1HVnzA0sW0Pb++rKEbuSWrLfwYp5jTuIsY9J/I03+Sds8Wg9Ex/wDpeli/TBH8X+Bpn8k39LQfwz/pNV1sxGLjlov3wOhhRQKKWecCiiigAooooAielf1G6/s8/wCk9cgcKs+tdUH2mUexmCn867A6Uj+ZXXqJv0mrkroxF8vGxYKFdTk4xtvuSQO7vPeKG7JslJt2RO9EOK/z6bADNMcxq2MM8cyTpEwPMOIymO8sopnTZhLajKSEuYMkB2jGS8JXdJ4w2Sow651LqjbAhuAcEguishyCvVjZuq7byRxKzvglFUvqJAJ7IHnqdvoiuqWMMzFn+M2svZcvAQzSro04kQMGLppYai6gKXVE1Uk9OR1cHn6Nxa0vx2fY+XY+D7z5xuC3v40WHPXiMGLUAp1rnVZkrhSjY1R4wFZtOFVsKvdB+GlruKUL8nAVlkYDkucIo8XZyFVe8+YEhw4TxG3kuImjRjcMBoaU4X42pJhZ+qIEgZtKs2lMkBsDLA4OFoLb4jHJt1kq3M5OBkmUpGG8AqIT4fKN40qFdxpybaetkb6/w1VMTThCMo3jmle3C97Pwt9HxIrylFTcmNFCrFhcDfMhAMrFsZYltsnuVdhjFQ/RWEtHdR+MSyD0xSJ/0u9MPlEngSXUxOph8wDMmRsdQzhcHI3PMHGajOgN+k1yYkgYFoZwSH1EgxnbTpA3OANxuRWrEZIwzX21+mpNWvRWVp6q358zZtuG9nlSpfcdlhu8xOV6l9gCQCV+dkfaB3G/dThZ9KLVxpDspP7aYGfOVLYpJ43wp/jrxgbyPlfArKdQYHkRg8+W1NuHxbFOpSiqb0b4eRZ3TfiAks0HMiUsD+4ygb+3FVfxz5o85b8B/wCas/qywMJ+bMpiH8Zw0J5f1iIPQTVZ8djzJp/ZGD5i25H3EVTNds0fE/8AawzhxdvNt+jOs+BfVoPVR+4tZOK/QS+rf3TXjgn1aH1UfuLXviv0Evq3901B5ErL4PX1S59an6S1axqqfg9fVLn1qfpLVrGgBF8sg/2ePNPB7xH+NL/BLX5FWHIofvO1MXlh/o7/AI9v+oKTLPpUltBgoX0qNtQBYlgrKowdwCTv+yaYn1ToYfM6fV5kta36Qx3fXxGWB54lnUDPVQtbQrHPpAyyl1IOCCCgK7g5wcR4I0PyyyGe0kw63CgSTW2UWPW2384gKqquDzCjOGGT5tukCmQXEEUs8Ojq7nSgKGFwX0FSctJHksQARpdgThga3bS2msGE1jm6sJe2YkJdow3No+8+kZzycZGqp4kp2k7cef27H9zXtLdoyyI8ltIuCyQSkQsGGUmjU5UxuNwQBjcHcUsdLbdiSxaSZwp1GSQswQsiLudo0LtjsgajsAcHD50r4jH10ThHHVwSyu5XSGtigKooO5brOr7OOyc5xndf6XcIMNpbhx8rcSPNcHwaOA9XEPBIxJgD90nmatcfQqPPF8X79+BWskeT+Gwx7adCuoRv/WRRZPPJQFD7oHspdZYIHHxhwoHzk3LnxGlQdP8AexTFYXMbWUDrIhUPKgLnqs5bWAOsxkjfv7+/fC6uVSjb3p+jtPEUVUjFS7PC3PvSNqSH5M+g0nwDtf68KeWJ+Lk7FT9pWRxnw1ISAfNmki3Ha/14VZbGuLUotrma3EV3H8X+Bpk8lgxxiEeCz/pEGoWSHVIg/e/wNS3koXHGYfRcenHVbUL5Wcf4nK1PKdECigUUo80FFFFABRRRQBG9IlzaXA8YZf02rlHoxYiVJBzZSuF/byGGM924Uf3hXWfGVzbzDxjk9w1yV0LndbmLQxUlwoOdtcgKJt+1rKkHu0g91Bow1To6il71JyBWgmbVHKIRmOdSMSJFIoLEqcZZGVXA2yUXxp0gvvjTxxTy/wA5iKtG4fAk2Vo54JO52UIcfaGCM5K1ItEiq04YBVS3MbgF5o4JDGbjAk1A6VJZSQdOtwPAanG+jMU0iqXUIkBImiVCIQZdSPOIsI8bZkw6BSBlioVSaS5NWklr793OnKMa0pKb6r2tumkr/hrmtL2GGTo5HA8bRxR9c+XhYhl0zp23j0KQuTu6agQCpXlpwv8AGeBNPe20LZXNvGXJG6rGH6w48ew3tNbfDei1+txbtczh4oXV1YzFwQhDYjQ9rJC45fhU90jkUzrPHuVguEPcfk9EwX2qzj76S4dJFpxssyN0MR/FqqcaueXRy2d0mrtb7aLVc+8pnp/dma4PZCiNVRe9tCjC63PakbHefQMAAVA2Fk+rI1r3ZGR87O2R4gHamfifDuuupSjAsFMsQxkTBcSaQc7Zjyw8cY5msPA+IyvMqjLRzCQyAgFNu0WHeHDaN896eataSvYViOhVZaXTa+jI9LLQOVN/CMmGLVzR2UZG+nKtjPhljt6K3rbo/FJI2s40LqAHecgAeitHivFbeCVYWLZQ62UHclwrDkpIAQBiTjAzjJpuh1KtfDYazlpbs7CZ4kGVQyKWZWVlAG5ZTqHLkNtz3DJpevOirAzOx3M0x82nW3PbYkE7eemTphdtaW4ZdLyv9HyMSqO0ZBz1jdcEnfOeWVrX4RxtrtLjWoChsx7AMFIwQxXYnkfvqr3PPYyrWxS6ZRtCO31t9y5uDD+bw+rj9wV64r9BL6t/dNHC/oYv4E90UcV+gl9W/umqnIZWXwevqlz61P0lq1jVU/B6+qXPrU/SWrWNACL5ZT/s0+vt/wBUVWfFLTTEhz9IjNjwyzbH8Ks3yzY/ktieQmt8+jrlzVe8P0SxBptaxpG0h0adSqXjRsFlI0gPrO2+jznN0rxOr8Prqk22tDZ8n/WGEpEQs6uZ7Vm+ZJJHGIriBj4NEU5Y7z9k0xdG7praIzAlozJIbuBVKm1kZyzNGh7S6AQGT7SqHXzwEsMkCGLrooBbTIkLLC83WTdWblbnWhLRK0bAkAMMM4ORTti3upEPWfF7wxRuGhdcyIy5wpOUuogcjcHGO7O4JrVFObklo35e9dL2ZC9L+Jm6wojKC3ZDK5ZGDx3Dxooj0nLxuCH1bDsAc9hJeVe5iS1GpmWfWWtynMSKCGZvCLSxDfxDG+K1elHAlggggjJaTqrmMFsBmjSNrgEgcgssaY7l1Y76hvKA/wAacuu4Fnbypj9mWSVpMensf8gqeVi1KEakoK9lf1/JTt1CGJx/o9/n++mTgUUr24hZ8xI4ZUwowe2clgNR+e2xOO0ajZeHFY0kyCrlhtnKsp+a3gSNx5qY+jaDQfHI/I1RJPU7tDCU5tyavb8jLwq3CJj7Ldlh4qx39ozkHuIBpPiTEhHgSPuyKtjhHBfkELY7WW3IwFzzJ7tgT5qTeHcGtzM/yyXDqdRVPoxqPPP/AKgye443GRvTeBEsbRoqXZy92+pq8M4UQOtcbH5nnBByxx4jb2k+GdnoDbgcbgIxgrccvV8j7MffW9xWbb0ED2EHH5Vh8nrA8Xh/gm/CMj/Kq30seaxGKnXm5S+heAooFFLM4UUUUAFFFBoA1uILmKQeKN7prjnhvEjChK/PyukkbLgq+oeDakX2Z8cjsuZcqR4g/lXGvCZEw6yAlSjctOVY6SHAbGT2cYyM5HoMoC6+GXIWR4XAOnLoDykt5csUx+4XZSP2WPctaXD+JfyVL1TgtaSvrilUduNsAENj55UYBB3x2l2YqYPhF+91aRyRMRd2gzkY1Om5OME5xgtg8/lMjtAFh4XxaO7iICqwI+Wtzk6cfbTfUUHMOp1JnBON2RZ3y7Nbd3I7GZSh01rxlpNcVJf9l37+LQ18L6Q2nXR2qSJJDMuqPTn5GUn6IZHYRuYXmpyuACAN3iUGghnVQqPESMhuwzNbOSAN+zOTyx2fujOAeTO3EkNwksgVWWQRnSd1IYDXgbZHhnz009L7ZTaTsTjTDN3cwY2GM+kg+wVEc6jJTXcRW/jOvS/jybvZSvvq7P6rf8lAcWjeGUsGAkSV3VVBLRukx1jAHZXXghTj5/ZLAmstmgS9kEYIRjrVCCMB0SUJjG5UOBjzVJ+Uy9A6twgZ7gdYrEnsCWKMvEuMMUywwM4znbIBqK4B0qdJ4Y2hCqEiifIwwx9pBjAXBU6SN8c96fdXTQrD1MTSksqva617BkvuLR2iFpSA76gmoMEZkXOkkAkKMjfG+dqSOkl002jXCRJMskimIZZwSYkjJyMxBYtWSHLftY5OfTixt3WATtpQGYbMQ7yGNUjC9k6sOQTqwMDc+JwToX1UkTk9pVQhpWBUO9vLKWj0hiHjSPVqfABXYN2XNzFXxE68s02MXT6yMfxOUrqjh0I4wCBjG2OXjjuytYxZItvcSqAitJKwPLsDOD4ADl7K3+L8YkiEYIDK7IkoLJohDRq+W1Z1HUSOY1YGBtgw3SLiqTsIGK6MyiUEkY0oCCD83bB3J23wM4ILpGp4uc8OqKjtu+y99vXkW5w36GP+BPdFfOK/QS+rf3TWW1+Yv8K/kKxcV+gl9W/umqGArL4PX1S59an6S1axqqfg9fVLn1qfpLVrGgBG8tKZ4RN/HB+slIXRdkIt43+ZLGYZCOYWZOqP3OUOfEVYXljXPB7jzGE//fHVT8P4zCtvCSSSQyFFxqMTAow+dswGSCRsQCTTaa0Zrw6umif4HBDDI0NxGqxu4huACU6q5ibMNyrA5jVteNSkALLH3ZrPx6yMLGK7HyIb5JVGlEhRVRGtHbOi4RV7cLk9ZgkZODWyYfj0C3UaiSdV6q6ix9YVV+coO2sq2tM/OWQpzAxs9H+kmmERSo13anZHC9ZIijbqpYn3k08sjLjGCvI1HEXTm07m/wBG7aONmUoOuCK3Wguwnt23jlQyMxCHbKZ2YeioGGII8KMNQUXVkc8s28nxiD74pGHopoueJxXE1t8XBPVdYHbq3RUhaMr1faA3LiMhRy0Z2xS90iTQ10/9TJYXXsJe2l+9PyqS93d33a/XrcV7nosQJkjOqN11Kue0kyZKYzswPaXxw4zyzW10W6K3JGDGUGR2mwBj0ZyfZWjxjpaYbrqggKxtpkbcscbMEXIAx5+ZHdTv5P8ApJ8aiZWj6tkwdjlWU7ZGRkEbbb8xvVNLux0KOKxdKnKeW6srt/clru5WOLqEwxK9URk5VXUDOAN8hs+3NVj0IcPeSMAVGiQ6cdhCzxjCknc458udP/HFHWOVbt+bJwOrQLy5HP4H0VW/A+KiB3UphmxjVlSxOnGsAHSPR4nOTudMV1BeVyotrVyG3jMe3IkZHL0GtDyaj/a8fmSb8UA/w/GlvjclxcSOQrMN0AAJUIpBOnnuSmcjc/kz+S/hjR8UhLvqka2kfAOwiYR6PPk53Ps7iTn5mGrhnSim2r8i8hRQKKoZwooooAKDRRQB5NcZ8Ld42YYAxkMHBwMgqwOMEbalONxn012bVKeUHyWslzLcW8YeG5OZQckW7EMZH0AEkMcMGHzDqGynIlAVTHxqa0nWSFlQjcKj9YmAApz2mz8zOoHuBGMYDfZWjXaLeWg6mbW2YUJUllxl4T3HtfR5zz07HQulcdDI40CnOvBHWYxkN4qvMbnfc4Ox2AqMseJyWkqwdpYxIjEnGVXrELtqUdpCMqfRyByKJU1NWkPw+JnQlmh4rgy0OB+VWeFdFxCJCuxI+SkyOeoYxn2CvnH+nc3EQtrBDoEhAI1amcg5AzgBVGMk+bnjNQ3THpXJHdxKVidGtkfTLF1oDFZe2GQdYwwoYANpPfgZNQ3Eul1xDGVEsVtKerfRaKoJRl1YkkTJAwQ2BKe4FBnUuN0Kr6rnp5nch8TwELVYYe1Rba9W/O36Gfyh8GjkWOIOQ1uiojbYOlFVsDOQOyCfOwxyIMR0ej+XeSTS7aV2AAUYwQcsMj5vcNzt30pcQ4u/xki4MqS4Gesm6zcqcazu2cEHGQAxPZAOA2dHkOssDtgYOfuIPPPnGOZ8TW6yS0OEsTVjez3v57k1xW0+NKuXwimRyAowy/Lx47QBbKRkjk2qTPd2Np3KkEu7dX1gAGSg6pmQJhg2llXUcaSQCy7BcvBcaLmWBVD6S8hdkbqwCQuNT4zud889icHep8WiNKUhGtjIDF29jDEIAZEYKqk4EykHRg6QDkKSGckuKcLd4VaMrhBMrK+VI6+NkR1TSBqC5IAAXt5zjJpe4n0URLaXUW1tG4TVnU0jdlVC7EDLplTlifNU08a2yTdYyJHEdyyOsbEv1o37CMQwGyZGAQQRsc/RXo3Pd3SXdwzdTGEeNTkB5iNTMqkA9WGYkFhuScDG5rlV7jVWnlyJ6fss1FwMVr8V+gl9W/umtkVrcV+gl9W/umoKFZfB6+qXPrU/SWrWNVT8Hr6pc+tT9JatY0AJnli/oa79EX68VUrweBfierQCWDZOdJ7Ocb94wTkczjzDHQvTDgPx2xntsgGWMhSeQcYZCfNqAqj+G8JJszDMCjwtIjpnMgZWJK+AXljY+O4IptNo14apGDbkRHQzpnJZXAONSHsSJnd0B2Ud2pSWKn95lOzbW9/I8N3/ADuymCO57fZ1RSsOazRbMko5Fhhx36qpefhCsT1QwRuFBJ1Ebgbnn3flywWrofxV3lZ43aCYYDlcFZO0wBeNsiQchvuDyblVpK+qKzcZdePj/RYaxXanDWzMR3xSxsh//oVZfaK0ekvDHj4dfSTaRPdiOJUB1BN1jhiBx2myzMSO8nwrPZdNpyMNFCx33DPGNtySCGAHt8aVOmHSCeYqxbJQlkWPspGdLapAX+e4XPabGNwAM5NVFtjKdCbdrJEL0n6OdbO0sbqCx7QOcEjbUCAefePHxzs/9CbFILdVwpfGGcDGrct37nnjJ8BsKr7gfEuuTJfU4LagSuoDOxwAOz5/xqyOj6fJDHfRNWFTxNbJ0EnovQ8XoR5Z1dgF0jJJVQFZYg27A6sDtacZJApY/k62UN1aNIdAICNISJEkVpMzyZiWJUQxqw/bfJ7xP8S4bKzNKi5Q6cEsuGyEXsg7jPLPtqImvGtoWV5YUCJ1ZBeWSR3jj6oBUJj6vKqB2c5dmJJ7r8NDQ5WhGz8PAz8Xu5IyhbTENbqGZlaRVYymRlRFMSDCc8tpLHIJJI++TWFf5RXQDpFvMS5OdcgNqj6SSSyKeyGHZ2wuRvS70o6UWWHVjJduysFd8xqpKkGQJgAEcx2M7fO504+SHhksjScQmjMYlRY4VYkkxatbyAfZRmxgDngnfIJXLQyzWhZwooFFLEhRRRQAUUUUAfKi+NcU6tTjnUoaW+KAM5BqUAnXM0zOWQgqc6onVWjfP2gGHZbzjGe/xqMvuHWlwDHNbaG3w0TvGyEjBZQ2oD0YwfCm74hp7sg/6zWpNaDO4yPOBt99MRQQLryXTzhUiu2kRAFjSUAaVBdlU9oA4LnB8GOAOVe+HeSS/BX4wiOgKjSXEgwAozlSrqgCr2VYHCFdg2RZ3CbRQdmKHz8v/kCKYGjfG0i+1QfyIqrJRQ3F/J/dtcFribUC+Qx1s6/7zLjU+Ntmbfxra4ZwS+h6wh45TsI3kdxoXfsrHrwVGrIDHA09+QKsbj9uxPacZ8yf5ua0LbgxIzrOPMq/45qbBcS+NdFZr1k65ok6oMFVAzK5LLud8oSBvjOMbc8ifu+DdW8bJIy6EQJGigNqDK8jagNQDFQNKqFACnmARMrwhAdyzeliPwXFbzLGqaVUDPPAx/5NBAtOJncSTtr0tqRGwVjb9oLyDY2GOQ78kmrD6OcRMib86UXtCx5eymXo8uk4qrJQy1q8V+gl9W/umtqtXiv0Evq3901UsVl8Hr6pc+tT9JatY1VPwevqlz61P0lq1jQAGlrpHwe2lOqRBrxjWvZfHcCftDzHNMjcqWuPAnlUoGIr9DLd3YAvEwzgjDK69zYO4847vON61/8A8GPWrLBcxdahyCSV1cgVdSN8jbPPHMHbDJCAw0uPQf8AXKsA4bhshiP4u0Pv2P405XKqbg7ogHaVG0tDOWBwdEZI9IYdlh4EE1rcYsJmhkEcM4chdxG41KSdaqAMP3ZBzsO7G9i2FjNjYKw8zMv4YI/Gsl1bzAfRt7HT/FhRn1OgsarfL5/oom26G34JKWtwJBghljdRuV2XsjSw8x3/ABqx+Az8RihVZLKTYEkll1kjz52PpB9lSpeYNurnza0/7q31uJSNosedpAPdDVaTfIS8VGW8L9/tEFNZXcgIIMcRyBHLLjQgI09hWYMcAbebu50jjgogZvjEmt2yBHbjLMxYEZOAM41eJOrzVZU1jI/zmVc9ygt+LED8K104VFHlgMt+0cE/5D2ChSZEsXK1kkiA6M9FLXrUlmgBfA0xudSpjvYcpH7znIBPI4zVwWk2paryztyXzT1wsYGKTLmIzOWrJEUUUVQAooooAKKKKAPlLHFT8pRRUohmxGOzUddjeiirIhmxw7nUxpFFFQySH4nGPAfd6KjQKKKkg9KKyMKKKCD7Jsh9Brd4F9IaKKGWQz1q8V+gl9W/umiiqElZfB6+qXPrU/SWrWNfaKAPL8qgL8c/bRRVkQyDUbmvQG9FFOQpklbbctvRtWaadtJ7R+80UUFiHViWrYZjiiipkVRruaxgV9ooZJs8PXemLhJ2r5RSZDESlFFFUJ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3026" name="Picture 18" descr="http://eloisaozonas.files.wordpress.com/2007/06/co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4667250" cy="3305175"/>
          </a:xfrm>
          <a:prstGeom prst="rect">
            <a:avLst/>
          </a:prstGeom>
          <a:noFill/>
        </p:spPr>
      </p:pic>
      <p:pic>
        <p:nvPicPr>
          <p:cNvPr id="5122" name="Picture 2" descr="Coca-Cola Bl?K, el refresco con sabor a caf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6076"/>
            <a:ext cx="2598192" cy="194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reativanewsletter.com/wp-content/uploads/2012/05/Fu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332656"/>
            <a:ext cx="4464496" cy="2411340"/>
          </a:xfrm>
          <a:prstGeom prst="rect">
            <a:avLst/>
          </a:prstGeom>
          <a:noFill/>
        </p:spPr>
      </p:pic>
      <p:pic>
        <p:nvPicPr>
          <p:cNvPr id="44038" name="Picture 6" descr="http://hispanicprwire.com/uploaded_pictures/237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60021"/>
            <a:ext cx="5832648" cy="328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Categorías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Marcas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Sodas</a:t>
            </a:r>
          </a:p>
          <a:p>
            <a:r>
              <a:rPr lang="es-SV" dirty="0" smtClean="0"/>
              <a:t>Néctar</a:t>
            </a:r>
          </a:p>
          <a:p>
            <a:r>
              <a:rPr lang="es-SV" dirty="0" smtClean="0"/>
              <a:t>Bebida de frutas</a:t>
            </a:r>
          </a:p>
          <a:p>
            <a:r>
              <a:rPr lang="es-SV" dirty="0" smtClean="0"/>
              <a:t>Bebidas </a:t>
            </a:r>
            <a:r>
              <a:rPr lang="es-SV" dirty="0" err="1" smtClean="0"/>
              <a:t>saborizadas</a:t>
            </a:r>
            <a:endParaRPr lang="es-SV" dirty="0" smtClean="0"/>
          </a:p>
          <a:p>
            <a:r>
              <a:rPr lang="es-SV" dirty="0" smtClean="0"/>
              <a:t>Bebidas a base de Té</a:t>
            </a:r>
          </a:p>
          <a:p>
            <a:r>
              <a:rPr lang="es-SV" dirty="0" smtClean="0"/>
              <a:t>Para deportistas</a:t>
            </a:r>
          </a:p>
          <a:p>
            <a:r>
              <a:rPr lang="es-SV" dirty="0" smtClean="0"/>
              <a:t>Agua vitaminada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importancia de la segmentación </a:t>
            </a:r>
            <a:endParaRPr lang="en-US" dirty="0"/>
          </a:p>
        </p:txBody>
      </p:sp>
      <p:pic>
        <p:nvPicPr>
          <p:cNvPr id="6146" name="Picture 2" descr="Florida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1535990" cy="33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tam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78985"/>
            <a:ext cx="12954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66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Estrategia de Precio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¿Está el precio en línea con el valor percibido?</a:t>
            </a:r>
          </a:p>
          <a:p>
            <a:r>
              <a:rPr lang="es-ES_tradnl" dirty="0" smtClean="0"/>
              <a:t>¿Precio Sugerido al Público (MSRP).?</a:t>
            </a:r>
          </a:p>
          <a:p>
            <a:r>
              <a:rPr lang="es-ES_tradnl" dirty="0" smtClean="0"/>
              <a:t>¿Está el precio en línea con la imagen de marca?</a:t>
            </a:r>
          </a:p>
          <a:p>
            <a:r>
              <a:rPr lang="es-ES_tradnl" dirty="0" smtClean="0"/>
              <a:t>¿Es un precio en etapa de introducción, crecimiento, o madurez del producto.?</a:t>
            </a:r>
          </a:p>
          <a:p>
            <a:r>
              <a:rPr lang="es-ES_tradnl" dirty="0" smtClean="0"/>
              <a:t>¿Cuál es la política de descuentos?</a:t>
            </a:r>
          </a:p>
          <a:p>
            <a:r>
              <a:rPr lang="es-ES_tradnl" dirty="0" smtClean="0"/>
              <a:t>¿Cuál es la política de ventas? Contado/Crédito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Estableciendo el Precio</a:t>
            </a:r>
            <a:endParaRPr lang="en-US" dirty="0"/>
          </a:p>
        </p:txBody>
      </p:sp>
      <p:pic>
        <p:nvPicPr>
          <p:cNvPr id="12290" name="Picture 2" descr="http://datateca.unad.edu.co/contenidos/102602/2013_2/Act._12._Leccion_evaluativa_3/FijacionPreci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5" y="1874044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news.hwgroup.com.ar/MD_upload/news_hwgroup_com_ar/Archivos/Image/AN_Marzo26/3-Estrategia_de_costes..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9423"/>
            <a:ext cx="4038600" cy="3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6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Qué factores afectan mi gestión de Marketing?</a:t>
            </a:r>
            <a:endParaRPr lang="en-US" dirty="0"/>
          </a:p>
        </p:txBody>
      </p:sp>
      <p:pic>
        <p:nvPicPr>
          <p:cNvPr id="1026" name="Picture 2" descr="https://d2l9mzkgpmzlw.cloudfront.net/sites/default/files/debitoor/ES/marketing-mix-diagrama-debitoo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556792"/>
            <a:ext cx="55324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Factores que determinan el precio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Competencia</a:t>
            </a:r>
          </a:p>
          <a:p>
            <a:r>
              <a:rPr lang="es-SV" dirty="0" smtClean="0"/>
              <a:t>Exclusividad </a:t>
            </a:r>
          </a:p>
          <a:p>
            <a:r>
              <a:rPr lang="es-SV" dirty="0" smtClean="0"/>
              <a:t>Desempeño</a:t>
            </a:r>
          </a:p>
          <a:p>
            <a:r>
              <a:rPr lang="es-SV" dirty="0" smtClean="0"/>
              <a:t>Facilidad de adquisición</a:t>
            </a:r>
          </a:p>
          <a:p>
            <a:r>
              <a:rPr lang="es-SV" dirty="0" smtClean="0"/>
              <a:t>Valor psicológico o intangible</a:t>
            </a:r>
          </a:p>
          <a:p>
            <a:r>
              <a:rPr lang="es-SV" dirty="0" smtClean="0"/>
              <a:t>El nivel de servicios que le acompañan</a:t>
            </a:r>
          </a:p>
          <a:p>
            <a:r>
              <a:rPr lang="es-SV" dirty="0" smtClean="0"/>
              <a:t>La elasticidad de la demanda</a:t>
            </a:r>
          </a:p>
        </p:txBody>
      </p:sp>
    </p:spTree>
    <p:extLst>
      <p:ext uri="{BB962C8B-B14F-4D97-AF65-F5344CB8AC3E}">
        <p14:creationId xmlns:p14="http://schemas.microsoft.com/office/powerpoint/2010/main" val="2003383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Efectos en las Variables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7"/>
                <a:gridCol w="1700847"/>
                <a:gridCol w="1700847"/>
                <a:gridCol w="1700847"/>
                <a:gridCol w="1700847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Publicidad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$11,250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$11,812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$12,375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$15,468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Unidades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20,625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$26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Venta Bruta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$375,000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$393,750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$412,500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$515,625</a:t>
                      </a:r>
                      <a:endParaRPr lang="es-ES_tradnl" b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%</a:t>
                      </a:r>
                      <a:r>
                        <a:rPr lang="es-ES_tradnl" baseline="0" dirty="0" smtClean="0"/>
                        <a:t> Descuento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15%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20%</a:t>
                      </a:r>
                      <a:endParaRPr lang="es-ES_tradnl" b="1" i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Descuento</a:t>
                      </a:r>
                      <a:r>
                        <a:rPr lang="es-ES_tradnl" baseline="0" dirty="0" smtClean="0"/>
                        <a:t> $$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$39,375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$61,875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$103,125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Venta Neta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$337,500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$354,375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$350,625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$412,500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Costo</a:t>
                      </a:r>
                      <a:r>
                        <a:rPr lang="es-ES_tradnl" baseline="0" dirty="0" smtClean="0"/>
                        <a:t> Unitario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$15.75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$15.00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$14</a:t>
                      </a:r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Costo de Venta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$225,000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$236,250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$247,500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$288,750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Utilidad Bruta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$112,500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$118,125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$103,125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$123,750</a:t>
                      </a:r>
                      <a:endParaRPr lang="es-ES_tradnl" b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Margen de Ut.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30%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30%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25%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24%</a:t>
                      </a:r>
                      <a:endParaRPr lang="es-ES_tradnl" b="1" i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Diferencial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$5,625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($9,375)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$11,250</a:t>
                      </a:r>
                      <a:endParaRPr lang="es-ES_tradnl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Elaborar Matriz de Perfil Competitivo</a:t>
            </a:r>
            <a:endParaRPr lang="en-US" dirty="0"/>
          </a:p>
        </p:txBody>
      </p:sp>
      <p:pic>
        <p:nvPicPr>
          <p:cNvPr id="11266" name="Picture 2" descr="http://2.bp.blogspot.com/_ryo1jJRC0qM/TPZuRFraVMI/AAAAAAAAADU/5xBR0wbigow/s1600/PZ1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9" y="2204864"/>
            <a:ext cx="8311748" cy="25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67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Importancia del Valor percibido</a:t>
            </a:r>
            <a:endParaRPr lang="en-US" dirty="0"/>
          </a:p>
        </p:txBody>
      </p:sp>
      <p:pic>
        <p:nvPicPr>
          <p:cNvPr id="13314" name="Picture 2" descr="http://blogs.icemd.com/blog-customer-centric-marketing/wp-content/uploads/sites/701/Valor-percibid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87" y="1556792"/>
            <a:ext cx="33718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estion-comercial.com/wp-content/uploads/2013/01/100-idea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221088"/>
            <a:ext cx="8279904" cy="20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10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</a:t>
            </a:r>
            <a:r>
              <a:rPr lang="es-SV" dirty="0" smtClean="0"/>
              <a:t>l Precio de una taza de café</a:t>
            </a:r>
            <a:endParaRPr lang="en-US" dirty="0"/>
          </a:p>
        </p:txBody>
      </p:sp>
      <p:pic>
        <p:nvPicPr>
          <p:cNvPr id="14338" name="Picture 2" descr="http://www.expoknews.com/wp-content/uploads/2014/03/starbucks-lg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2236"/>
            <a:ext cx="1872208" cy="16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ivotassenota.files.wordpress.com/2012/03/coffe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9529"/>
            <a:ext cx="1840333" cy="18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lascascadas.com.sv/uploaded/Mister%20Don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3" y="4354040"/>
            <a:ext cx="2650559" cy="1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dyhecho.com/wp-content/uploads/2011/04/el-rosario-logo-300x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58301"/>
            <a:ext cx="3059254" cy="16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www.tecoloco.com.gt/logo.axd?image=6342256721182125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57" y="4137459"/>
            <a:ext cx="1975495" cy="18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pixabay.com/static/uploads/photo/2014/04/03/11/54/coffee-312521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1230068" cy="10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52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Ciclo de Vida del Producto</a:t>
            </a:r>
            <a:endParaRPr lang="es-ES_tradnl" dirty="0"/>
          </a:p>
        </p:txBody>
      </p:sp>
      <p:pic>
        <p:nvPicPr>
          <p:cNvPr id="45058" name="Picture 2" descr="http://4.bp.blogspot.com/-NF5PspdNVW8/TfmtLBmcxkI/AAAAAAAAARM/vU_A6t3I6SI/s1600/ciclo_vida_produ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22467" cy="482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Todo tiene su tiempo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</a:t>
            </a:r>
            <a:r>
              <a:rPr lang="es-ES" sz="3200" b="1" i="1" dirty="0"/>
              <a:t>Todo tiene su tiempo</a:t>
            </a:r>
            <a:r>
              <a:rPr lang="es-ES" sz="3200" dirty="0"/>
              <a:t>, y todo lo que se quiere debajo del cielo tiene su </a:t>
            </a:r>
            <a:r>
              <a:rPr lang="es-ES" sz="3200" dirty="0" smtClean="0"/>
              <a:t>hora. Tiempo </a:t>
            </a:r>
            <a:r>
              <a:rPr lang="es-ES" sz="3200" dirty="0"/>
              <a:t>de nacer, y tiempo de morir; tiempo de plantar, y tiempo de arrancar lo plantado</a:t>
            </a:r>
            <a:r>
              <a:rPr lang="es-ES" sz="3200" dirty="0" smtClean="0"/>
              <a:t>;”</a:t>
            </a:r>
            <a:endParaRPr lang="es-ES" sz="3200" dirty="0"/>
          </a:p>
          <a:p>
            <a:pPr lvl="1"/>
            <a:r>
              <a:rPr lang="es-SV" dirty="0" smtClean="0"/>
              <a:t>Eclesiastés 3:1-3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8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Estrategia de Promoción (comunicación)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Es la forma y selección de los medios por los cuales las empresas intentan </a:t>
            </a:r>
            <a:r>
              <a:rPr lang="es-ES_tradnl" sz="3600" b="1" i="1" dirty="0" smtClean="0"/>
              <a:t>informar, persuadir y recordar </a:t>
            </a:r>
            <a:r>
              <a:rPr lang="es-ES_tradnl" sz="3600" dirty="0" smtClean="0"/>
              <a:t>a los consumidores sobre los productos y marcas que venden. </a:t>
            </a:r>
            <a:endParaRPr lang="es-ES_tradnl" sz="3600" dirty="0"/>
          </a:p>
        </p:txBody>
      </p:sp>
      <p:pic>
        <p:nvPicPr>
          <p:cNvPr id="2050" name="Picture 2" descr="https://mellado.files.wordpress.com/2011/07/med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13" y="4149080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 acuerdo a la Biblia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“Al </a:t>
            </a:r>
            <a:r>
              <a:rPr lang="es-ES" dirty="0"/>
              <a:t>entrar él en la barca, el que había estado endemoniado le rogaba que le dejase estar con </a:t>
            </a:r>
            <a:r>
              <a:rPr lang="es-ES" dirty="0" smtClean="0"/>
              <a:t>él. Mas </a:t>
            </a:r>
            <a:r>
              <a:rPr lang="es-ES" dirty="0"/>
              <a:t>Jesús no se lo permitió, sino que le dijo: </a:t>
            </a:r>
            <a:r>
              <a:rPr lang="es-ES" b="1" i="1" dirty="0"/>
              <a:t>Vete a tu casa, a los tuyos, y cuéntales </a:t>
            </a:r>
            <a:r>
              <a:rPr lang="es-ES" dirty="0"/>
              <a:t>cuán grandes cosas el Señor ha hecho contigo, y cómo ha tenido misericordia de </a:t>
            </a:r>
            <a:r>
              <a:rPr lang="es-ES" dirty="0" smtClean="0"/>
              <a:t>ti. Y </a:t>
            </a:r>
            <a:r>
              <a:rPr lang="es-ES" dirty="0"/>
              <a:t>se fue, </a:t>
            </a:r>
            <a:r>
              <a:rPr lang="es-ES" b="1" i="1" dirty="0"/>
              <a:t>y comenzó a publicar </a:t>
            </a:r>
            <a:r>
              <a:rPr lang="es-ES" dirty="0"/>
              <a:t>en </a:t>
            </a:r>
            <a:r>
              <a:rPr lang="es-ES" dirty="0" err="1"/>
              <a:t>Decápolis</a:t>
            </a:r>
            <a:r>
              <a:rPr lang="es-ES" dirty="0"/>
              <a:t> cuán grandes cosas había hecho Jesús con él; </a:t>
            </a:r>
            <a:r>
              <a:rPr lang="es-ES" b="1" i="1" dirty="0"/>
              <a:t>y todos se maravillaban</a:t>
            </a:r>
            <a:r>
              <a:rPr lang="es-ES" dirty="0" smtClean="0"/>
              <a:t>.”</a:t>
            </a:r>
          </a:p>
          <a:p>
            <a:pPr lvl="1"/>
            <a:r>
              <a:rPr lang="es-ES" dirty="0" smtClean="0"/>
              <a:t>Marcos 5:18-20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6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 el propósito correcto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 Así alumbre vuestra luz delante de los hombres, para que vean vuestras buenas obras, </a:t>
            </a:r>
            <a:r>
              <a:rPr lang="es-ES_tradnl" sz="3200" b="1" i="1" dirty="0" smtClean="0"/>
              <a:t>y glorifiquen a vuestro Padre </a:t>
            </a:r>
            <a:r>
              <a:rPr lang="es-ES_tradnl" sz="3200" dirty="0" smtClean="0"/>
              <a:t>que está en los cielos</a:t>
            </a:r>
            <a:r>
              <a:rPr lang="en-US" sz="3200" dirty="0" smtClean="0"/>
              <a:t>”.</a:t>
            </a:r>
            <a:endParaRPr lang="es-ES_tradnl" sz="3200" dirty="0" smtClean="0"/>
          </a:p>
          <a:p>
            <a:pPr lvl="1"/>
            <a:r>
              <a:rPr lang="es-ES_tradnl" sz="3200" dirty="0" smtClean="0"/>
              <a:t>Mateo 5:16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35618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2A7tYSFaP28/T-CtivS9AMI/AAAAAAAAAo4/RcOY1CsW4tQ/s1600/Tema+5.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9" y="692696"/>
            <a:ext cx="7610055" cy="57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95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Formas de Promoción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2800" dirty="0" smtClean="0"/>
              <a:t>Publicidad</a:t>
            </a:r>
          </a:p>
          <a:p>
            <a:r>
              <a:rPr lang="es-ES_tradnl" sz="2800" dirty="0" err="1" smtClean="0"/>
              <a:t>Publicity</a:t>
            </a:r>
            <a:endParaRPr lang="es-ES_tradnl" sz="2800" dirty="0"/>
          </a:p>
          <a:p>
            <a:r>
              <a:rPr lang="es-ES_tradnl" sz="2800" dirty="0"/>
              <a:t>Fuerza de Ventas </a:t>
            </a:r>
            <a:endParaRPr lang="es-ES_tradnl" sz="2800" dirty="0" smtClean="0"/>
          </a:p>
          <a:p>
            <a:r>
              <a:rPr lang="es-ES_tradnl" sz="2800" dirty="0" smtClean="0"/>
              <a:t>Promoción </a:t>
            </a:r>
            <a:r>
              <a:rPr lang="es-ES_tradnl" sz="2800" dirty="0"/>
              <a:t>de Ventas</a:t>
            </a:r>
          </a:p>
          <a:p>
            <a:r>
              <a:rPr lang="es-ES_tradnl" sz="2800" dirty="0"/>
              <a:t>Mercadeo Directo</a:t>
            </a:r>
          </a:p>
          <a:p>
            <a:r>
              <a:rPr lang="es-ES_tradnl" sz="2800" dirty="0"/>
              <a:t>Relaciones Públicas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650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Promoción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% de Inversión sobre las ventas</a:t>
            </a:r>
          </a:p>
          <a:p>
            <a:r>
              <a:rPr lang="es-ES_tradnl" dirty="0" smtClean="0"/>
              <a:t>La forma de distribuirlo depende del objetivo</a:t>
            </a:r>
          </a:p>
          <a:p>
            <a:pPr lvl="1"/>
            <a:r>
              <a:rPr lang="es-ES_tradnl" dirty="0" smtClean="0"/>
              <a:t>Introducir al mercado</a:t>
            </a:r>
          </a:p>
          <a:p>
            <a:pPr lvl="1"/>
            <a:r>
              <a:rPr lang="es-ES_tradnl" dirty="0" smtClean="0"/>
              <a:t>Conciencia de Marca/Producto</a:t>
            </a:r>
          </a:p>
          <a:p>
            <a:pPr lvl="1"/>
            <a:r>
              <a:rPr lang="es-ES_tradnl" dirty="0" smtClean="0"/>
              <a:t>Defender la participación</a:t>
            </a:r>
          </a:p>
          <a:p>
            <a:pPr lvl="1"/>
            <a:r>
              <a:rPr lang="es-ES_tradnl" dirty="0" smtClean="0"/>
              <a:t>Incrementar recordación de marca</a:t>
            </a:r>
          </a:p>
          <a:p>
            <a:pPr lvl="1"/>
            <a:r>
              <a:rPr lang="es-ES_tradnl" dirty="0" smtClean="0"/>
              <a:t>Disminución de Inventarios por Exceso</a:t>
            </a:r>
          </a:p>
          <a:p>
            <a:r>
              <a:rPr lang="es-ES_tradnl" dirty="0" smtClean="0"/>
              <a:t>Interior / Exterior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Las redes sociales como canal de captación</a:t>
            </a:r>
            <a:endParaRPr lang="es-SV" dirty="0"/>
          </a:p>
        </p:txBody>
      </p:sp>
      <p:pic>
        <p:nvPicPr>
          <p:cNvPr id="4098" name="Picture 2" descr="http://norfipc.com/img/web/redes-sociales-envian-visitant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31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página Web como fuente de información</a:t>
            </a:r>
            <a:endParaRPr lang="en-US" dirty="0"/>
          </a:p>
        </p:txBody>
      </p:sp>
      <p:pic>
        <p:nvPicPr>
          <p:cNvPr id="5122" name="Picture 2" descr="http://estrategias-marketing-online.com/wp-content/uploads/2014/04/soloraf-sitio-web-para-aumentar-las-venta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21" y="1628800"/>
            <a:ext cx="62658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2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emred.com/wp-content/uploads/2014/10/embudo_vent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700808"/>
            <a:ext cx="6172200" cy="34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5661248"/>
            <a:ext cx="253947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SV" b="1" i="1" dirty="0"/>
              <a:t>Tasa de Conversión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Publicidad debe generar prospectos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07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310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3" name="CuadroTexto 2"/>
          <p:cNvSpPr txBox="1"/>
          <p:nvPr/>
        </p:nvSpPr>
        <p:spPr>
          <a:xfrm>
            <a:off x="3026979" y="1131094"/>
            <a:ext cx="3248005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sz="1350" b="1" i="1" dirty="0"/>
              <a:t>Impacto de publicidad en general 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3476297" y="1531226"/>
            <a:ext cx="177362" cy="378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350"/>
          </a:p>
        </p:txBody>
      </p:sp>
      <p:sp>
        <p:nvSpPr>
          <p:cNvPr id="6" name="Flecha abajo 5"/>
          <p:cNvSpPr/>
          <p:nvPr/>
        </p:nvSpPr>
        <p:spPr>
          <a:xfrm>
            <a:off x="4141523" y="1519157"/>
            <a:ext cx="186112" cy="39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350"/>
          </a:p>
        </p:txBody>
      </p:sp>
      <p:sp>
        <p:nvSpPr>
          <p:cNvPr id="7" name="Flecha abajo 6"/>
          <p:cNvSpPr/>
          <p:nvPr/>
        </p:nvSpPr>
        <p:spPr>
          <a:xfrm>
            <a:off x="4895193" y="1531226"/>
            <a:ext cx="165538" cy="378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350"/>
          </a:p>
        </p:txBody>
      </p:sp>
      <p:pic>
        <p:nvPicPr>
          <p:cNvPr id="1026" name="Picture 2" descr="http://miprofesionporinternet.com/files/2014/01/MasProspectosyCli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33" y="2125266"/>
            <a:ext cx="2852996" cy="36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flipH="1">
            <a:off x="3928736" y="3258148"/>
            <a:ext cx="1206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100" b="1" dirty="0">
                <a:latin typeface="Arial Narrow" panose="020B0606020202030204" pitchFamily="34" charset="0"/>
              </a:rPr>
              <a:t>A</a:t>
            </a:r>
            <a:r>
              <a:rPr lang="es-SV" sz="1350" b="1" dirty="0">
                <a:latin typeface="Arial Narrow" panose="020B0606020202030204" pitchFamily="34" charset="0"/>
              </a:rPr>
              <a:t>TENCIÓN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61081" y="3846770"/>
            <a:ext cx="1241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100" b="1" dirty="0">
                <a:latin typeface="Arial Narrow" panose="020B0606020202030204" pitchFamily="34" charset="0"/>
              </a:rPr>
              <a:t>I</a:t>
            </a:r>
            <a:r>
              <a:rPr lang="es-SV" sz="1350" b="1" dirty="0">
                <a:latin typeface="Arial Narrow" panose="020B0606020202030204" pitchFamily="34" charset="0"/>
              </a:rPr>
              <a:t>NTERES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28737" y="4266326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350" b="1" dirty="0"/>
              <a:t> </a:t>
            </a:r>
            <a:r>
              <a:rPr lang="es-SV" sz="2100" b="1" dirty="0"/>
              <a:t>D</a:t>
            </a:r>
            <a:r>
              <a:rPr lang="es-SV" sz="1350" b="1" dirty="0"/>
              <a:t>ESEO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61081" y="4658741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100" b="1" dirty="0"/>
              <a:t>A</a:t>
            </a:r>
            <a:r>
              <a:rPr lang="es-SV" sz="1350" b="1" dirty="0"/>
              <a:t>CCIÓN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86671" y="3270904"/>
            <a:ext cx="1821332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SV" sz="1350" b="1" i="1" dirty="0"/>
              <a:t>FASE SENSORIAL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86671" y="4324034"/>
            <a:ext cx="1672253" cy="30008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SV" sz="1350" b="1" i="1" dirty="0"/>
              <a:t>FASE AFECTIVA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86670" y="4761120"/>
            <a:ext cx="1555109" cy="507831"/>
          </a:xfrm>
          <a:prstGeom prst="rect">
            <a:avLst/>
          </a:prstGeom>
          <a:solidFill>
            <a:srgbClr val="20AAE8"/>
          </a:solidFill>
        </p:spPr>
        <p:txBody>
          <a:bodyPr wrap="square" rtlCol="0">
            <a:spAutoFit/>
          </a:bodyPr>
          <a:lstStyle/>
          <a:p>
            <a:r>
              <a:rPr lang="es-SV" sz="1350" b="1" i="1" dirty="0"/>
              <a:t>FASE CONDUCTUAL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86670" y="3693594"/>
            <a:ext cx="1389571" cy="507831"/>
          </a:xfrm>
          <a:prstGeom prst="rect">
            <a:avLst/>
          </a:prstGeom>
          <a:solidFill>
            <a:srgbClr val="EA5234"/>
          </a:solidFill>
        </p:spPr>
        <p:txBody>
          <a:bodyPr wrap="square" rtlCol="0">
            <a:spAutoFit/>
          </a:bodyPr>
          <a:lstStyle/>
          <a:p>
            <a:r>
              <a:rPr lang="es-SV" sz="1350" b="1" dirty="0"/>
              <a:t>FASE COGNITIVA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8825" y="2820781"/>
            <a:ext cx="224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MEDIR EL PROCESO </a:t>
            </a:r>
          </a:p>
          <a:p>
            <a:pPr algn="ctr"/>
            <a:r>
              <a:rPr lang="es-SV" sz="2400" dirty="0"/>
              <a:t>DE LA VENTA </a:t>
            </a:r>
          </a:p>
        </p:txBody>
      </p:sp>
    </p:spTree>
    <p:extLst>
      <p:ext uri="{BB962C8B-B14F-4D97-AF65-F5344CB8AC3E}">
        <p14:creationId xmlns:p14="http://schemas.microsoft.com/office/powerpoint/2010/main" val="3789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6" y="1069388"/>
            <a:ext cx="8586757" cy="48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3.bp.blogspot.com/-k9aeLYzEXKo/T2F7zTK7NKI/AAAAAAAAApg/LZU_sTtFa_I/s640/publicidad-champ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749691" cy="438604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Publicidad Memorable </a:t>
            </a:r>
            <a:endParaRPr lang="es-SV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5.googleusercontent.com/-srgjFmSHaQM/TXUq_3Qo60I/AAAAAAAAAAc/l1dDJnh7efg/s1600/cup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784793" cy="4954219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Publicidad de Respuesta Inmediata</a:t>
            </a:r>
            <a:endParaRPr lang="es-SV" dirty="0"/>
          </a:p>
        </p:txBody>
      </p:sp>
      <p:pic>
        <p:nvPicPr>
          <p:cNvPr id="5" name="Picture 4" descr="http://uk.optimus-pm.com/wp-content/uploads/2010/10/20101021_15off_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644237" cy="209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reativitywindow.com/wp-content/uploads/2012/06/Visual-Merchandising-Milo-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553962" cy="49224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Publicidad en Punto de Venta</a:t>
            </a:r>
            <a:endParaRPr lang="es-S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Qué es lo que más impacta el comportamiento?</a:t>
            </a:r>
            <a:endParaRPr lang="en-US" dirty="0"/>
          </a:p>
        </p:txBody>
      </p:sp>
      <p:pic>
        <p:nvPicPr>
          <p:cNvPr id="3074" name="Picture 2" descr="http://www.segundoidioma.com/v2/img/otros/testimon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31" y="1844824"/>
            <a:ext cx="73736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0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_u34jxugGPxg/S-vqkJHSyPI/AAAAAAAAAXQ/qu_QuxMQ7T8/s1600/coca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4381500" cy="2762251"/>
          </a:xfrm>
          <a:prstGeom prst="rect">
            <a:avLst/>
          </a:prstGeom>
          <a:noFill/>
        </p:spPr>
      </p:pic>
      <p:pic>
        <p:nvPicPr>
          <p:cNvPr id="3" name="Picture 10" descr="https://encrypted-tbn3.gstatic.com/images?q=tbn:ANd9GcTD6c1dwvLVNL5h8GRO7izoN84IHh2togeGyWJj7N-RL1GR4R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2" y="2348875"/>
            <a:ext cx="2710739" cy="2329891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Publicidad en Punto de Venta </a:t>
            </a:r>
            <a:endParaRPr lang="es-SV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nes.fraganciasperfumes.com.ar/wp-content/uploads/2011/05/montblanc-legend-campa%C3%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161928" cy="4450414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Publicidad de Imagen</a:t>
            </a:r>
            <a:endParaRPr lang="es-SV" dirty="0"/>
          </a:p>
        </p:txBody>
      </p:sp>
      <p:pic>
        <p:nvPicPr>
          <p:cNvPr id="2050" name="Picture 2" descr="http://www.thorntonwatch.com/images/MontBlanc-Replica-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9080"/>
            <a:ext cx="3086300" cy="43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Programa de fidelización</a:t>
            </a:r>
            <a:endParaRPr lang="en-US" dirty="0"/>
          </a:p>
        </p:txBody>
      </p:sp>
      <p:pic>
        <p:nvPicPr>
          <p:cNvPr id="1026" name="Picture 2" descr="http://www.insights.la/wp-content/uploads/2015/06/TARJ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218052" cy="4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55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Inversión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9510" y="1600200"/>
          <a:ext cx="850729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048"/>
                <a:gridCol w="433114"/>
                <a:gridCol w="382830"/>
                <a:gridCol w="607664"/>
                <a:gridCol w="607664"/>
                <a:gridCol w="607664"/>
                <a:gridCol w="607664"/>
                <a:gridCol w="607664"/>
                <a:gridCol w="607664"/>
                <a:gridCol w="607664"/>
                <a:gridCol w="607664"/>
                <a:gridCol w="607664"/>
                <a:gridCol w="607664"/>
                <a:gridCol w="607664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ENE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FEB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ABR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JUN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JUL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AG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SEP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OCT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DIC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TOT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Radio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TV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Prensa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Promoc</a:t>
                      </a:r>
                      <a:r>
                        <a:rPr lang="es-ES_tradnl" dirty="0" smtClean="0"/>
                        <a:t>.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Relac.P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Hojas V.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Internet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Total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Posicionamiento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¿Qué pretendo que signifique mi producto para el consumidor.?</a:t>
            </a:r>
          </a:p>
          <a:p>
            <a:r>
              <a:rPr lang="es-ES_tradnl" dirty="0" err="1" smtClean="0"/>
              <a:t>Super</a:t>
            </a:r>
            <a:r>
              <a:rPr lang="es-ES_tradnl" dirty="0" smtClean="0"/>
              <a:t> Repuestos: </a:t>
            </a:r>
          </a:p>
          <a:p>
            <a:pPr lvl="1"/>
            <a:r>
              <a:rPr lang="es-ES_tradnl" sz="4000" dirty="0" smtClean="0"/>
              <a:t>Donde Compran los expertos.</a:t>
            </a:r>
            <a:endParaRPr lang="es-ES_tradnl" sz="4000" dirty="0"/>
          </a:p>
        </p:txBody>
      </p:sp>
      <p:pic>
        <p:nvPicPr>
          <p:cNvPr id="54274" name="Picture 2" descr="https://fbcdn-profile-a.akamaihd.net/hprofile-ak-frc3/t1/c52.52.647.647/s160x160/1150166_531807920219060_17812720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7"/>
            <a:ext cx="2474976" cy="247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 la luz de la Palabra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“Aconteció </a:t>
            </a:r>
            <a:r>
              <a:rPr lang="es-ES" dirty="0"/>
              <a:t>que mientras Jesús oraba aparte, estaban con él los discípulos; y les preguntó, diciendo: </a:t>
            </a:r>
            <a:r>
              <a:rPr lang="es-ES" b="1" i="1" dirty="0"/>
              <a:t>¿Quién dice la gente que soy </a:t>
            </a:r>
            <a:r>
              <a:rPr lang="es-ES" b="1" i="1" dirty="0" smtClean="0"/>
              <a:t>yo? </a:t>
            </a:r>
            <a:r>
              <a:rPr lang="es-ES" dirty="0" smtClean="0"/>
              <a:t>Ellos </a:t>
            </a:r>
            <a:r>
              <a:rPr lang="es-ES" dirty="0"/>
              <a:t>respondieron: Unos, Juan el Bautista; otros, Elías; y otros, que algún profeta de los antiguos ha </a:t>
            </a:r>
            <a:r>
              <a:rPr lang="es-ES" dirty="0" smtClean="0"/>
              <a:t>resucitado. Él </a:t>
            </a:r>
            <a:r>
              <a:rPr lang="es-ES" dirty="0"/>
              <a:t>les dijo: ¿</a:t>
            </a:r>
            <a:r>
              <a:rPr lang="es-ES" b="1" i="1" dirty="0"/>
              <a:t>Y vosotros, quién decís que soy? </a:t>
            </a:r>
            <a:r>
              <a:rPr lang="es-ES" dirty="0"/>
              <a:t>Entonces respondiendo Pedro, dijo: El Cristo de Dios</a:t>
            </a:r>
            <a:r>
              <a:rPr lang="es-ES" dirty="0" smtClean="0"/>
              <a:t>.”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5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4) Estrategia de Distribución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Tiendas propias</a:t>
            </a:r>
          </a:p>
          <a:p>
            <a:r>
              <a:rPr lang="es-ES_tradnl" sz="2800" dirty="0" smtClean="0"/>
              <a:t>Distribuidores</a:t>
            </a:r>
          </a:p>
          <a:p>
            <a:r>
              <a:rPr lang="es-ES_tradnl" sz="2800" dirty="0" smtClean="0"/>
              <a:t>Detallistas</a:t>
            </a:r>
          </a:p>
          <a:p>
            <a:r>
              <a:rPr lang="es-ES_tradnl" sz="2800" dirty="0" smtClean="0"/>
              <a:t>Tienda Virtual</a:t>
            </a:r>
          </a:p>
          <a:p>
            <a:r>
              <a:rPr lang="es-ES_tradnl" sz="2800" dirty="0" smtClean="0"/>
              <a:t>Venta por Catálogo</a:t>
            </a:r>
          </a:p>
          <a:p>
            <a:r>
              <a:rPr lang="es-ES_tradnl" sz="2800" dirty="0" smtClean="0"/>
              <a:t>Servicio a Domicilio</a:t>
            </a:r>
          </a:p>
          <a:p>
            <a:r>
              <a:rPr lang="es-ES_tradnl" sz="2800" dirty="0" smtClean="0"/>
              <a:t>Vendedores Independientes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57346" name="Picture 2" descr="http://www.tutor2u.net/business/gcse/distributionchanne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7625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baseline="30000" dirty="0"/>
              <a:t> </a:t>
            </a:r>
            <a:r>
              <a:rPr lang="es-ES" sz="3200" dirty="0"/>
              <a:t>¿Cómo, pues, invocarán a aquel en el cual no han creído? ¿Y cómo creerán en aquel de quien no han oído? </a:t>
            </a:r>
            <a:r>
              <a:rPr lang="es-ES" sz="3200" b="1" i="1" dirty="0"/>
              <a:t>¿Y cómo oirán sin haber quien les predique</a:t>
            </a:r>
            <a:r>
              <a:rPr lang="es-ES" sz="3200" b="1" i="1" dirty="0" smtClean="0"/>
              <a:t>?</a:t>
            </a:r>
            <a:r>
              <a:rPr lang="es-ES" sz="3200" b="1" baseline="30000" dirty="0"/>
              <a:t> </a:t>
            </a:r>
            <a:r>
              <a:rPr lang="es-ES" sz="3200" b="1" i="1" dirty="0"/>
              <a:t>¿Y cómo predicarán si no fueren enviados?</a:t>
            </a:r>
            <a:r>
              <a:rPr lang="es-ES" sz="3200" dirty="0"/>
              <a:t> Como está escrito: !!Cuán hermosos son los pies de los que anuncian la paz, de los que anuncian buenas nuevas!</a:t>
            </a:r>
          </a:p>
          <a:p>
            <a:pPr lvl="1"/>
            <a:r>
              <a:rPr lang="es-SV" dirty="0" smtClean="0"/>
              <a:t>Romanos 10:14-15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6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Ventas</a:t>
            </a:r>
            <a:r>
              <a:rPr lang="en-US" dirty="0" smtClean="0"/>
              <a:t> </a:t>
            </a:r>
            <a:r>
              <a:rPr lang="en-US" dirty="0" err="1" smtClean="0"/>
              <a:t>Mensuales</a:t>
            </a:r>
            <a:r>
              <a:rPr lang="en-US" dirty="0" smtClean="0"/>
              <a:t> x Canal x </a:t>
            </a:r>
            <a:r>
              <a:rPr lang="en-US" dirty="0" err="1" smtClean="0"/>
              <a:t>Producto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387690"/>
              </p:ext>
            </p:extLst>
          </p:nvPr>
        </p:nvGraphicFramePr>
        <p:xfrm>
          <a:off x="301625" y="1527175"/>
          <a:ext cx="850424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983"/>
                <a:gridCol w="472909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  <a:gridCol w="607446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1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3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4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6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7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8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9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11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12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#6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94492" marR="94492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Pronóstico de Resultados </a:t>
            </a:r>
            <a:endParaRPr lang="es-SV" dirty="0"/>
          </a:p>
        </p:txBody>
      </p:sp>
      <p:pic>
        <p:nvPicPr>
          <p:cNvPr id="6146" name="Picture 2" descr="http://2.bp.blogspot.com/-gDM4JQeG87w/Ty7UZoojAgI/AAAAAAAAA84/Zu1aFQfiMjQ/s1600/ED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71" y="1527175"/>
            <a:ext cx="49109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2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Glorificar</a:t>
            </a:r>
            <a:r>
              <a:rPr lang="en-US" dirty="0" smtClean="0"/>
              <a:t> a Dios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 Manteniendo buena </a:t>
            </a:r>
            <a:r>
              <a:rPr lang="es-ES_tradnl" sz="3200" b="1" i="1" dirty="0" smtClean="0"/>
              <a:t>vuestra manera de vivir </a:t>
            </a:r>
            <a:r>
              <a:rPr lang="es-ES_tradnl" sz="3200" dirty="0" smtClean="0"/>
              <a:t>entre los gentiles; para que en lo que murmuran de vosotros como de malhechores, glorifiquen a Dios en el día de la visitación, al considerar vuestras </a:t>
            </a:r>
            <a:r>
              <a:rPr lang="es-ES_tradnl" sz="3200" b="1" dirty="0" smtClean="0"/>
              <a:t>buenas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obras</a:t>
            </a:r>
            <a:r>
              <a:rPr lang="es-ES_tradnl" sz="3200" dirty="0" smtClean="0"/>
              <a:t>.”</a:t>
            </a:r>
          </a:p>
          <a:p>
            <a:pPr lvl="1"/>
            <a:r>
              <a:rPr lang="es-ES_tradnl" dirty="0" smtClean="0"/>
              <a:t>1 Pedro 2:12</a:t>
            </a:r>
            <a:endParaRPr lang="es-ES_tradn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pronóstico según La Biblia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 smtClean="0"/>
              <a:t>“Porque </a:t>
            </a:r>
            <a:r>
              <a:rPr lang="es-ES" sz="3200" dirty="0"/>
              <a:t>¿quién de vosotros, queriendo edificar una torre, </a:t>
            </a:r>
            <a:r>
              <a:rPr lang="es-ES" sz="3200" b="1" i="1" dirty="0"/>
              <a:t>no se sienta primero y calcula los gastos</a:t>
            </a:r>
            <a:r>
              <a:rPr lang="es-ES" sz="3200" dirty="0"/>
              <a:t>, a ver si tiene lo que necesita </a:t>
            </a:r>
            <a:r>
              <a:rPr lang="es-ES" sz="3200" b="1" i="1" dirty="0"/>
              <a:t>para </a:t>
            </a:r>
            <a:r>
              <a:rPr lang="es-ES" sz="3200" b="1" i="1" dirty="0" smtClean="0"/>
              <a:t>acabarla </a:t>
            </a:r>
            <a:r>
              <a:rPr lang="es-ES" sz="3200" dirty="0" smtClean="0"/>
              <a:t>? No </a:t>
            </a:r>
            <a:r>
              <a:rPr lang="es-ES" sz="3200" dirty="0"/>
              <a:t>sea que después que haya puesto el cimiento, y no pueda acabarla, todos los que lo vean comiencen a hacer burla de </a:t>
            </a:r>
            <a:r>
              <a:rPr lang="es-ES" sz="3200" dirty="0" smtClean="0"/>
              <a:t>él, diciendo</a:t>
            </a:r>
            <a:r>
              <a:rPr lang="es-ES" sz="3200" dirty="0"/>
              <a:t>: Este hombre </a:t>
            </a:r>
            <a:r>
              <a:rPr lang="es-ES" sz="3200" b="1" i="1" dirty="0"/>
              <a:t>comenzó a edificar, y no pudo acabar</a:t>
            </a:r>
            <a:r>
              <a:rPr lang="es-ES" sz="3200" dirty="0" smtClean="0"/>
              <a:t>.”</a:t>
            </a:r>
            <a:endParaRPr lang="es-ES" sz="3200" dirty="0"/>
          </a:p>
          <a:p>
            <a:pPr lvl="1"/>
            <a:r>
              <a:rPr lang="es-ES" dirty="0" smtClean="0"/>
              <a:t>Lucas 14:28-30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Herramientas</a:t>
            </a:r>
            <a:r>
              <a:rPr lang="en-US" dirty="0" smtClean="0"/>
              <a:t> de Control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Reportes</a:t>
            </a:r>
            <a:r>
              <a:rPr lang="en-US" dirty="0" smtClean="0"/>
              <a:t> de </a:t>
            </a:r>
            <a:r>
              <a:rPr lang="en-US" dirty="0" err="1" smtClean="0"/>
              <a:t>Ventas</a:t>
            </a:r>
            <a:r>
              <a:rPr lang="en-US" dirty="0" smtClean="0"/>
              <a:t> </a:t>
            </a:r>
            <a:r>
              <a:rPr lang="en-US" dirty="0" err="1" smtClean="0"/>
              <a:t>Comparativos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Plan </a:t>
            </a:r>
            <a:r>
              <a:rPr lang="en-US" dirty="0" err="1" smtClean="0"/>
              <a:t>vs</a:t>
            </a:r>
            <a:r>
              <a:rPr lang="en-US" dirty="0" smtClean="0"/>
              <a:t> Real</a:t>
            </a:r>
          </a:p>
          <a:p>
            <a:pPr lvl="1"/>
            <a:r>
              <a:rPr lang="en-US" dirty="0" smtClean="0"/>
              <a:t>2015 vs 2014</a:t>
            </a:r>
          </a:p>
          <a:p>
            <a:pPr lvl="1"/>
            <a:r>
              <a:rPr lang="es-SV" dirty="0" smtClean="0"/>
              <a:t>Mes 2 vs Mes 1</a:t>
            </a:r>
            <a:endParaRPr lang="es-ES_tradnl" dirty="0" smtClean="0"/>
          </a:p>
          <a:p>
            <a:r>
              <a:rPr lang="es-SV" dirty="0" smtClean="0"/>
              <a:t>Número de visitas </a:t>
            </a:r>
          </a:p>
          <a:p>
            <a:r>
              <a:rPr lang="es-SV" dirty="0" smtClean="0"/>
              <a:t>Número de cotizaciones</a:t>
            </a:r>
          </a:p>
          <a:p>
            <a:r>
              <a:rPr lang="es-SV" dirty="0" smtClean="0"/>
              <a:t>Número de cierres de ventas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s-ES_tradnl" dirty="0" err="1" smtClean="0"/>
              <a:t>úmero</a:t>
            </a:r>
            <a:r>
              <a:rPr lang="es-ES_tradnl" dirty="0" smtClean="0"/>
              <a:t> de Devoluciones </a:t>
            </a:r>
          </a:p>
          <a:p>
            <a:r>
              <a:rPr lang="es-ES_tradnl" dirty="0" smtClean="0"/>
              <a:t>Número de  Reclamos</a:t>
            </a:r>
          </a:p>
          <a:p>
            <a:r>
              <a:rPr lang="es-SV" dirty="0" smtClean="0"/>
              <a:t>Número de clientes frecuentes</a:t>
            </a:r>
          </a:p>
          <a:p>
            <a:r>
              <a:rPr lang="es-SV" dirty="0" smtClean="0"/>
              <a:t>Nivel de satisfacción del cliente</a:t>
            </a:r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Recomendaciones…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El Plan de Marketing es un documento guía: </a:t>
            </a:r>
            <a:r>
              <a:rPr lang="es-SV" b="1" i="1" dirty="0" smtClean="0"/>
              <a:t>Úselo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Debe ser conocido por todos : </a:t>
            </a:r>
            <a:r>
              <a:rPr lang="es-SV" b="1" i="1" dirty="0" smtClean="0"/>
              <a:t>Comuníquelo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Requiere determinación: </a:t>
            </a:r>
            <a:r>
              <a:rPr lang="es-SV" b="1" i="1" dirty="0" smtClean="0"/>
              <a:t>Impleméntelo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Requiere de un líder: </a:t>
            </a:r>
            <a:r>
              <a:rPr lang="es-SV" b="1" i="1" dirty="0" smtClean="0"/>
              <a:t>Supervíselo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Debe dar resultados: </a:t>
            </a:r>
            <a:r>
              <a:rPr lang="es-SV" b="1" i="1" dirty="0" smtClean="0"/>
              <a:t>Mídalo</a:t>
            </a:r>
          </a:p>
          <a:p>
            <a:endParaRPr lang="es-SV" dirty="0" smtClean="0"/>
          </a:p>
        </p:txBody>
      </p:sp>
    </p:spTree>
    <p:extLst>
      <p:ext uri="{BB962C8B-B14F-4D97-AF65-F5344CB8AC3E}">
        <p14:creationId xmlns:p14="http://schemas.microsoft.com/office/powerpoint/2010/main" val="450724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PLAN ESPIRITUAL PARA NUESTRA VIDA</a:t>
            </a:r>
            <a:endParaRPr lang="es-ES_tradnl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hizo un plan para nosotros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“Bendito </a:t>
            </a:r>
            <a:r>
              <a:rPr lang="es-ES" dirty="0"/>
              <a:t>sea el Dios y Padre de nuestro Señor Jesucristo, que nos bendijo con toda bendición espiritual en los lugares celestiales en </a:t>
            </a:r>
            <a:r>
              <a:rPr lang="es-ES" dirty="0" err="1" smtClean="0"/>
              <a:t>Cristo,según</a:t>
            </a:r>
            <a:r>
              <a:rPr lang="es-ES" dirty="0" smtClean="0"/>
              <a:t> </a:t>
            </a:r>
            <a:r>
              <a:rPr lang="es-ES" b="1" i="1" dirty="0"/>
              <a:t>nos escogió en él antes de la fundación del </a:t>
            </a:r>
            <a:r>
              <a:rPr lang="es-ES" b="1" i="1" dirty="0" smtClean="0"/>
              <a:t>mundo</a:t>
            </a:r>
            <a:r>
              <a:rPr lang="es-ES" dirty="0" smtClean="0"/>
              <a:t>” </a:t>
            </a:r>
          </a:p>
          <a:p>
            <a:r>
              <a:rPr lang="es-ES" dirty="0" smtClean="0"/>
              <a:t>“para </a:t>
            </a:r>
            <a:r>
              <a:rPr lang="es-ES" dirty="0"/>
              <a:t>que fuésemos santos y sin mancha delante de </a:t>
            </a:r>
            <a:r>
              <a:rPr lang="es-ES" dirty="0" smtClean="0"/>
              <a:t>él, en </a:t>
            </a:r>
            <a:r>
              <a:rPr lang="es-ES" dirty="0"/>
              <a:t>amor </a:t>
            </a:r>
            <a:r>
              <a:rPr lang="es-ES" b="1" i="1" dirty="0"/>
              <a:t>habiéndonos predestinado </a:t>
            </a:r>
            <a:r>
              <a:rPr lang="es-ES" dirty="0"/>
              <a:t>para ser adoptados hijos suyos por medio de Jesucristo, según el puro afecto de su </a:t>
            </a:r>
            <a:r>
              <a:rPr lang="es-ES" dirty="0" smtClean="0"/>
              <a:t>voluntad”</a:t>
            </a:r>
            <a:endParaRPr lang="es-ES" dirty="0"/>
          </a:p>
          <a:p>
            <a:r>
              <a:rPr lang="es-SV" dirty="0" smtClean="0"/>
              <a:t>Efesios 1:3-5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6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Desde antes de nacer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“Sobre </a:t>
            </a:r>
            <a:r>
              <a:rPr lang="es-ES" dirty="0"/>
              <a:t>ti fui echado desde antes de nacer;</a:t>
            </a:r>
            <a:br>
              <a:rPr lang="es-ES" dirty="0"/>
            </a:br>
            <a:r>
              <a:rPr lang="es-ES" dirty="0"/>
              <a:t>Desde el vientre de mi madre, tú eres mi Dios</a:t>
            </a:r>
            <a:r>
              <a:rPr lang="es-ES" dirty="0" smtClean="0"/>
              <a:t>.”</a:t>
            </a:r>
          </a:p>
          <a:p>
            <a:pPr marL="274320" lvl="1" indent="0">
              <a:buNone/>
            </a:pPr>
            <a:r>
              <a:rPr lang="es-ES" dirty="0" smtClean="0"/>
              <a:t>Salmos 22:10</a:t>
            </a:r>
          </a:p>
          <a:p>
            <a:r>
              <a:rPr lang="es-SV" dirty="0" smtClean="0"/>
              <a:t>“Mi embrión vieron tus ojos, y en tu libro estaban escritas todas aquellas cosas que fueron luego formadas, sin faltar una de ellas.”</a:t>
            </a:r>
          </a:p>
          <a:p>
            <a:pPr lvl="1"/>
            <a:r>
              <a:rPr lang="es-SV" dirty="0" smtClean="0"/>
              <a:t>Salmos 139:16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16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Planificada en los cielos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“Bendito </a:t>
            </a:r>
            <a:r>
              <a:rPr lang="es-ES" dirty="0"/>
              <a:t>el Dios y Padre de nuestro Señor Jesucristo, que según su grande misericordia nos hizo renacer para una esperanza viva, por la resurrección de Jesucristo de los </a:t>
            </a:r>
            <a:r>
              <a:rPr lang="es-ES" dirty="0" smtClean="0"/>
              <a:t>muertos, para </a:t>
            </a:r>
            <a:r>
              <a:rPr lang="es-ES" dirty="0"/>
              <a:t>una herencia incorruptible, incontaminada e inmarcesible, </a:t>
            </a:r>
            <a:r>
              <a:rPr lang="es-ES" b="1" i="1" dirty="0" smtClean="0"/>
              <a:t>reservada </a:t>
            </a:r>
            <a:r>
              <a:rPr lang="es-ES" b="1" i="1" dirty="0"/>
              <a:t>en los cielos para </a:t>
            </a:r>
            <a:r>
              <a:rPr lang="es-ES" b="1" i="1" dirty="0" smtClean="0"/>
              <a:t>vosotros</a:t>
            </a:r>
            <a:r>
              <a:rPr lang="es-ES" dirty="0" smtClean="0"/>
              <a:t>,”</a:t>
            </a:r>
            <a:r>
              <a:rPr lang="es-ES" b="1" baseline="30000" dirty="0"/>
              <a:t> </a:t>
            </a:r>
            <a:endParaRPr lang="es-ES" b="1" baseline="30000" dirty="0" smtClean="0"/>
          </a:p>
          <a:p>
            <a:pPr lvl="1"/>
            <a:r>
              <a:rPr lang="es-SV" dirty="0" smtClean="0"/>
              <a:t>1 Pedro 1:3-5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9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Anunciada por los profetas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“Porque</a:t>
            </a:r>
            <a:r>
              <a:rPr lang="es-ES" sz="3200" dirty="0"/>
              <a:t> un niño nos es nacido, hijo nos </a:t>
            </a:r>
            <a:r>
              <a:rPr lang="es-ES" sz="3200" dirty="0" smtClean="0"/>
              <a:t>es dado </a:t>
            </a:r>
            <a:r>
              <a:rPr lang="es-ES" sz="3200" dirty="0"/>
              <a:t>y el principado sobre su hombro; </a:t>
            </a:r>
            <a:r>
              <a:rPr lang="es-ES" sz="3200" b="1" i="1" dirty="0"/>
              <a:t>y se llamará su nombre</a:t>
            </a:r>
            <a:r>
              <a:rPr lang="es-ES" sz="3200" dirty="0"/>
              <a:t> Admirable, Consejero, Dios Fuerte, Padre Eterno, Príncipe de Paz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Isaías 9:6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100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Confirmada por los ángeles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“he aquí un ángel del Señor le apareció en sueños y le dijo….Y </a:t>
            </a:r>
            <a:r>
              <a:rPr lang="es-ES" dirty="0"/>
              <a:t>dará a luz un hijo, y llamarás su nombre JESÚS</a:t>
            </a:r>
            <a:r>
              <a:rPr lang="es-ES" dirty="0" smtClean="0"/>
              <a:t>,</a:t>
            </a:r>
            <a:r>
              <a:rPr lang="es-ES" dirty="0"/>
              <a:t> porque él salvará a su pueblo de sus </a:t>
            </a:r>
            <a:r>
              <a:rPr lang="es-ES" dirty="0" smtClean="0"/>
              <a:t>pecados. Todo </a:t>
            </a:r>
            <a:r>
              <a:rPr lang="es-ES" dirty="0"/>
              <a:t>esto aconteció para que se cumpliese lo dicho por el Señor por medio del profeta, cuando </a:t>
            </a:r>
            <a:r>
              <a:rPr lang="es-ES" dirty="0" smtClean="0"/>
              <a:t>dijo: He </a:t>
            </a:r>
            <a:r>
              <a:rPr lang="es-ES" dirty="0"/>
              <a:t>aquí, una virgen concebirá y dará a luz un </a:t>
            </a:r>
            <a:r>
              <a:rPr lang="es-ES" dirty="0" smtClean="0"/>
              <a:t>hijo, y llamarás </a:t>
            </a:r>
            <a:r>
              <a:rPr lang="es-ES" dirty="0"/>
              <a:t>su nombre Emanuel, </a:t>
            </a:r>
            <a:r>
              <a:rPr lang="es-ES" dirty="0" smtClean="0"/>
              <a:t> </a:t>
            </a:r>
            <a:r>
              <a:rPr lang="es-ES" dirty="0"/>
              <a:t>que traducido es: Dios con nosotros</a:t>
            </a:r>
            <a:r>
              <a:rPr lang="es-ES" dirty="0" smtClean="0"/>
              <a:t>.”</a:t>
            </a:r>
            <a:endParaRPr lang="es-ES" dirty="0"/>
          </a:p>
          <a:p>
            <a:pPr lvl="1"/>
            <a:r>
              <a:rPr lang="es-SV" dirty="0" smtClean="0"/>
              <a:t>Mateo 1:21-23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60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redención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“Porque</a:t>
            </a:r>
            <a:r>
              <a:rPr lang="es-ES" sz="3600" dirty="0"/>
              <a:t> no envió Dios a su Hijo al mundo </a:t>
            </a:r>
            <a:r>
              <a:rPr lang="es-ES" sz="3600" b="1" i="1" dirty="0"/>
              <a:t>para condenar al mundo</a:t>
            </a:r>
            <a:r>
              <a:rPr lang="es-ES" sz="3600" dirty="0"/>
              <a:t>, sino para que el mundo sea salvo por él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Juan 3:17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Objetivo Final del Marketing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El fin del marketing: </a:t>
            </a:r>
            <a:r>
              <a:rPr lang="es-ES_tradnl" sz="3600" b="1" i="1" dirty="0" smtClean="0"/>
              <a:t>obtener y retener clientes </a:t>
            </a:r>
            <a:r>
              <a:rPr lang="es-ES_tradnl" sz="3600" dirty="0" smtClean="0"/>
              <a:t>que les permita </a:t>
            </a:r>
            <a:r>
              <a:rPr lang="es-ES_tradnl" sz="3600" b="1" i="1" dirty="0" smtClean="0"/>
              <a:t>generar utilidades</a:t>
            </a:r>
            <a:r>
              <a:rPr lang="es-ES_tradnl" sz="3600" dirty="0"/>
              <a:t> </a:t>
            </a:r>
            <a:r>
              <a:rPr lang="es-ES_tradnl" sz="3600" dirty="0" smtClean="0"/>
              <a:t>de manera sostenible.</a:t>
            </a:r>
          </a:p>
        </p:txBody>
      </p:sp>
      <p:pic>
        <p:nvPicPr>
          <p:cNvPr id="16386" name="Picture 2" descr="https://marketinados.com/wp-content/uploads/2014/06/captar_cli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13048"/>
            <a:ext cx="4441878" cy="25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vencer la muerte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“De </a:t>
            </a:r>
            <a:r>
              <a:rPr lang="es-ES" sz="3200" dirty="0"/>
              <a:t>cierto, de cierto os digo: El que oye mi palabra, y cree al que me envió, tiene vida eterna; y no vendrá a condenación, </a:t>
            </a:r>
            <a:r>
              <a:rPr lang="es-ES" sz="3200" b="1" i="1" dirty="0"/>
              <a:t>mas ha pasado de muerte a vida</a:t>
            </a:r>
            <a:r>
              <a:rPr lang="es-ES" sz="3200" b="1" i="1" dirty="0" smtClean="0"/>
              <a:t>.”</a:t>
            </a:r>
          </a:p>
          <a:p>
            <a:r>
              <a:rPr lang="es-ES" dirty="0" smtClean="0"/>
              <a:t>Juan 5:24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700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Darle orientación a nuestra vida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/>
              <a:t>Jesús le dijo: Hoy ha venido la salvación a esta casa; por cuanto él también es hijo de </a:t>
            </a:r>
            <a:r>
              <a:rPr lang="es-ES" sz="3200" dirty="0" smtClean="0"/>
              <a:t>Abraham. Porque </a:t>
            </a:r>
            <a:r>
              <a:rPr lang="es-ES" sz="3200" dirty="0"/>
              <a:t>el Hijo del Hombre </a:t>
            </a:r>
            <a:r>
              <a:rPr lang="es-ES" sz="3200" b="1" i="1" dirty="0"/>
              <a:t>vino a buscar y a salvar lo que se había perdido.</a:t>
            </a:r>
          </a:p>
          <a:p>
            <a:pPr lvl="1"/>
            <a:r>
              <a:rPr lang="es-SV" dirty="0" smtClean="0"/>
              <a:t>Lucas 19:9-10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71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salvación de las almas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baseline="30000" dirty="0"/>
              <a:t> </a:t>
            </a:r>
            <a:r>
              <a:rPr lang="es-ES" sz="3200" b="1" baseline="30000" dirty="0" smtClean="0"/>
              <a:t>”</a:t>
            </a:r>
            <a:r>
              <a:rPr lang="es-ES" sz="3600" dirty="0" smtClean="0"/>
              <a:t>porque </a:t>
            </a:r>
            <a:r>
              <a:rPr lang="es-ES" sz="3600" dirty="0"/>
              <a:t>el Hijo del Hombre no ha venido para perder las almas de los hombres, sino </a:t>
            </a:r>
            <a:r>
              <a:rPr lang="es-ES" sz="3600" b="1" i="1" dirty="0"/>
              <a:t>para salvarlas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Lucas 9:56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98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ser luz del mundo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“Yo</a:t>
            </a:r>
            <a:r>
              <a:rPr lang="es-ES" sz="3200" dirty="0"/>
              <a:t>, </a:t>
            </a:r>
            <a:r>
              <a:rPr lang="es-ES" sz="3200" b="1" i="1" dirty="0"/>
              <a:t>la luz, he venido al mundo</a:t>
            </a:r>
            <a:r>
              <a:rPr lang="es-ES" sz="3200" dirty="0"/>
              <a:t>, para que todo aquel que cree en mí no permanezca en </a:t>
            </a:r>
            <a:r>
              <a:rPr lang="es-ES" sz="3200" dirty="0" smtClean="0"/>
              <a:t>tinieblas. Al </a:t>
            </a:r>
            <a:r>
              <a:rPr lang="es-ES" sz="3200" dirty="0"/>
              <a:t>que oye mis palabras, y no las guarda, yo no le juzgo; porque no he venido a juzgar al mundo, sino a salvar al </a:t>
            </a:r>
            <a:r>
              <a:rPr lang="es-ES" sz="3200" dirty="0" smtClean="0"/>
              <a:t>mundo. El </a:t>
            </a:r>
            <a:r>
              <a:rPr lang="es-ES" sz="3200" dirty="0"/>
              <a:t>que me rechaza, y no recibe mis palabras, tiene quien le juzgue; la palabra que he hablado, ella le juzgará en el día postrero</a:t>
            </a:r>
            <a:r>
              <a:rPr lang="es-ES" sz="3200" dirty="0" smtClean="0"/>
              <a:t>.”</a:t>
            </a:r>
            <a:endParaRPr lang="es-ES" sz="3200" dirty="0"/>
          </a:p>
          <a:p>
            <a:pPr lvl="1"/>
            <a:r>
              <a:rPr lang="es-SV" dirty="0" smtClean="0"/>
              <a:t>Juan 12:46-48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66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trasladarnos </a:t>
            </a:r>
            <a:r>
              <a:rPr lang="es-SV" dirty="0" smtClean="0"/>
              <a:t>a su  </a:t>
            </a:r>
            <a:r>
              <a:rPr lang="es-SV" dirty="0" smtClean="0"/>
              <a:t>Reino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“para </a:t>
            </a:r>
            <a:r>
              <a:rPr lang="es-ES" sz="3200" dirty="0"/>
              <a:t>que abras sus ojos, para que se conviertan de </a:t>
            </a:r>
            <a:r>
              <a:rPr lang="es-ES" sz="3200" b="1" i="1" dirty="0"/>
              <a:t>las tinieblas a la luz</a:t>
            </a:r>
            <a:r>
              <a:rPr lang="es-ES" sz="3200" dirty="0"/>
              <a:t>, y de la potestad de Satanás a Dios; para que </a:t>
            </a:r>
            <a:r>
              <a:rPr lang="es-ES" sz="3200" b="1" i="1" dirty="0"/>
              <a:t>reciban</a:t>
            </a:r>
            <a:r>
              <a:rPr lang="es-ES" sz="3200" dirty="0"/>
              <a:t>, </a:t>
            </a:r>
            <a:r>
              <a:rPr lang="es-ES" sz="3200" b="1" i="1" dirty="0"/>
              <a:t>por la fe </a:t>
            </a:r>
            <a:r>
              <a:rPr lang="es-ES" sz="3200" dirty="0"/>
              <a:t>que es en mí, perdón de pecados y herencia entre los santificados</a:t>
            </a:r>
            <a:r>
              <a:rPr lang="es-ES" sz="3200" dirty="0" smtClean="0"/>
              <a:t>.”</a:t>
            </a:r>
          </a:p>
          <a:p>
            <a:r>
              <a:rPr lang="es-ES" dirty="0" smtClean="0"/>
              <a:t>Hechos 26:18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16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libertad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“Estad</a:t>
            </a:r>
            <a:r>
              <a:rPr lang="es-ES" sz="3600" dirty="0"/>
              <a:t>, pues, firmes en la libertad con que </a:t>
            </a:r>
            <a:r>
              <a:rPr lang="es-ES" sz="3600" b="1" i="1" dirty="0"/>
              <a:t>Cristo nos hizo libres</a:t>
            </a:r>
            <a:r>
              <a:rPr lang="es-ES" sz="3600" dirty="0"/>
              <a:t>, y no estéis otra vez sujetos al yugo de esclavitud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Gálatas 5:1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355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librarnos de la maldición de la 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“Cristo </a:t>
            </a:r>
            <a:r>
              <a:rPr lang="es-ES" sz="3200" b="1" i="1" dirty="0"/>
              <a:t>nos redimió de la maldición de la ley</a:t>
            </a:r>
            <a:r>
              <a:rPr lang="es-ES" sz="3200" dirty="0"/>
              <a:t>, hecho por nosotros maldición (porque está escrito: Maldito todo el que es colgado en un </a:t>
            </a:r>
            <a:r>
              <a:rPr lang="es-ES" sz="3200" dirty="0" smtClean="0"/>
              <a:t>madero) para </a:t>
            </a:r>
            <a:r>
              <a:rPr lang="es-ES" sz="3200" dirty="0"/>
              <a:t>que en Cristo Jesús </a:t>
            </a:r>
            <a:r>
              <a:rPr lang="es-ES" sz="3200" b="1" i="1" dirty="0"/>
              <a:t>la bendición de Abraham </a:t>
            </a:r>
            <a:r>
              <a:rPr lang="es-ES" sz="3200" dirty="0"/>
              <a:t>alcanzase a los gentiles, a fin de que por la fe recibiésemos la promesa del Espíritu.</a:t>
            </a:r>
          </a:p>
          <a:p>
            <a:pPr lvl="1"/>
            <a:r>
              <a:rPr lang="es-SV" dirty="0" smtClean="0"/>
              <a:t>Gálatas 3:13-14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69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tener vida abundante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“El </a:t>
            </a:r>
            <a:r>
              <a:rPr lang="es-ES" sz="3200" dirty="0"/>
              <a:t>ladrón no viene sino para hurtar y matar y destruir; </a:t>
            </a:r>
            <a:r>
              <a:rPr lang="es-ES" sz="3200" b="1" i="1" dirty="0"/>
              <a:t>yo he venido para que tengan vida, y para que la tengan en </a:t>
            </a:r>
            <a:r>
              <a:rPr lang="es-ES" sz="3200" b="1" i="1" dirty="0" smtClean="0"/>
              <a:t>abundancia</a:t>
            </a:r>
            <a:r>
              <a:rPr lang="es-ES" sz="3200" dirty="0" smtClean="0"/>
              <a:t>. Yo </a:t>
            </a:r>
            <a:r>
              <a:rPr lang="es-ES" sz="3200" dirty="0"/>
              <a:t>soy el buen pastor; el buen pastor su vida da por las ovejas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Juan 10:10-11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499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bendición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“Porque yo derramaré </a:t>
            </a:r>
            <a:r>
              <a:rPr lang="es-SV" sz="3200" b="1" i="1" dirty="0" smtClean="0"/>
              <a:t>aguas sobre el sequedal</a:t>
            </a:r>
            <a:r>
              <a:rPr lang="es-SV" sz="3200" dirty="0" smtClean="0"/>
              <a:t>, y ríos sobre la tierra árida; mi Espíritu derramaré sobre tu generación, </a:t>
            </a:r>
            <a:r>
              <a:rPr lang="es-SV" sz="3200" b="1" i="1" dirty="0" smtClean="0"/>
              <a:t>y mi bendición sobre tus renuevos</a:t>
            </a:r>
            <a:r>
              <a:rPr lang="es-SV" sz="3200" dirty="0" smtClean="0"/>
              <a:t>….Así dice Jehová Rey de Israel, y su Redentor, Jehová de los Ejércitos: Yo soy el primero, y yo soy el postrero, </a:t>
            </a:r>
            <a:r>
              <a:rPr lang="es-SV" sz="3200" b="1" i="1" dirty="0" smtClean="0"/>
              <a:t>y fuera de mi no hay Dios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Isaías 44:3,6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61275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</a:t>
            </a:r>
            <a:r>
              <a:rPr lang="es-ES_tradnl" dirty="0" smtClean="0"/>
              <a:t>Desea usted recibir esa bendición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“A todos los sedientos: </a:t>
            </a:r>
            <a:r>
              <a:rPr lang="es-ES_tradnl" sz="3200" b="1" i="1" dirty="0" smtClean="0"/>
              <a:t>Venid a las aguas</a:t>
            </a:r>
            <a:r>
              <a:rPr lang="es-ES_tradnl" sz="3200" dirty="0" smtClean="0"/>
              <a:t>; y los que no tienen dinero, </a:t>
            </a:r>
            <a:r>
              <a:rPr lang="es-ES_tradnl" sz="3200" b="1" i="1" dirty="0" smtClean="0"/>
              <a:t>venid, comprad y comed.</a:t>
            </a:r>
            <a:r>
              <a:rPr lang="es-ES_tradnl" sz="3200" dirty="0" smtClean="0"/>
              <a:t> Venid, comprad sin dinero y sin precio, vino y leche.</a:t>
            </a:r>
            <a:r>
              <a:rPr lang="en-US" sz="3200" dirty="0" smtClean="0"/>
              <a:t>”</a:t>
            </a:r>
            <a:endParaRPr lang="es-ES_tradnl" sz="3200" dirty="0" smtClean="0"/>
          </a:p>
          <a:p>
            <a:pPr lvl="1"/>
            <a:r>
              <a:rPr lang="es-ES_tradnl" dirty="0" smtClean="0"/>
              <a:t>Isaías </a:t>
            </a:r>
            <a:r>
              <a:rPr lang="es-ES_tradnl" dirty="0" smtClean="0"/>
              <a:t>55:1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87044" name="Picture 4" descr="http://3.bp.blogspot.com/-ZwziWqAfjMs/Us2nGqXwzQI/AAAAAAAAHk4/RwFWN7QEmKo/s1600/beber-agua-ri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3925519" cy="261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Importancia de Hacer un Plan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“Porque ¿quién de vosotros, queriendo edificar una torre, no se sienta primero y </a:t>
            </a:r>
            <a:r>
              <a:rPr lang="es-ES_tradnl" sz="3200" b="1" i="1" dirty="0" smtClean="0"/>
              <a:t>calcula los gastos</a:t>
            </a:r>
            <a:r>
              <a:rPr lang="es-ES_tradnl" sz="3200" dirty="0" smtClean="0"/>
              <a:t>, </a:t>
            </a:r>
            <a:r>
              <a:rPr lang="es-ES_tradnl" sz="3200" b="1" i="1" dirty="0" smtClean="0"/>
              <a:t>a ver si tiene lo que necesita </a:t>
            </a:r>
            <a:r>
              <a:rPr lang="es-ES_tradnl" sz="3200" dirty="0" smtClean="0"/>
              <a:t>para acabarla?”</a:t>
            </a:r>
          </a:p>
          <a:p>
            <a:pPr lvl="1"/>
            <a:r>
              <a:rPr lang="en-US" dirty="0" smtClean="0"/>
              <a:t>Lucas 14:28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sz="3200" dirty="0" smtClean="0"/>
              <a:t>“ Y con dirección sabia </a:t>
            </a:r>
            <a:r>
              <a:rPr lang="es-ES_tradnl" sz="3200" b="1" dirty="0" smtClean="0"/>
              <a:t>se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hace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la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guerra</a:t>
            </a:r>
            <a:r>
              <a:rPr lang="es-ES_tradnl" sz="3200" dirty="0" smtClean="0"/>
              <a:t>.”</a:t>
            </a:r>
          </a:p>
          <a:p>
            <a:pPr lvl="1"/>
            <a:r>
              <a:rPr lang="en-US" dirty="0" err="1" smtClean="0"/>
              <a:t>Proverbios</a:t>
            </a:r>
            <a:r>
              <a:rPr lang="en-US" dirty="0" smtClean="0"/>
              <a:t> 20:18</a:t>
            </a: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Requisito previo al Plan de Marketing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38475" y="1527175"/>
            <a:ext cx="6105525" cy="1614488"/>
          </a:xfrm>
        </p:spPr>
        <p:txBody>
          <a:bodyPr/>
          <a:lstStyle/>
          <a:p>
            <a:endParaRPr lang="es-ES_tradnl" sz="3200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7410" name="Picture 2" descr="http://full.laguiadeldia.com/static/uploads/events/flyers/2015/05/26/inv_de_merc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28" y="1844824"/>
            <a:ext cx="3956447" cy="39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3064</TotalTime>
  <Words>2008</Words>
  <Application>Microsoft Office PowerPoint</Application>
  <PresentationFormat>On-screen Show (4:3)</PresentationFormat>
  <Paragraphs>397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 Narrow</vt:lpstr>
      <vt:lpstr>Calibri</vt:lpstr>
      <vt:lpstr>Georgia</vt:lpstr>
      <vt:lpstr>Wingdings</vt:lpstr>
      <vt:lpstr>Wingdings 2</vt:lpstr>
      <vt:lpstr>Civic</vt:lpstr>
      <vt:lpstr>El Plan de Marketing</vt:lpstr>
      <vt:lpstr>Qué es una buena gestión de Marketing?</vt:lpstr>
      <vt:lpstr>Qué factores afectan mi gestión de Marketing?</vt:lpstr>
      <vt:lpstr>PowerPoint Presentation</vt:lpstr>
      <vt:lpstr>Qué es lo que más impacta el comportamiento?</vt:lpstr>
      <vt:lpstr>Para Glorificar a Dios</vt:lpstr>
      <vt:lpstr>El Objetivo Final del Marketing</vt:lpstr>
      <vt:lpstr>La Importancia de Hacer un Plan</vt:lpstr>
      <vt:lpstr>Requisito previo al Plan de Marketing</vt:lpstr>
      <vt:lpstr>El Plan de Mercadeo</vt:lpstr>
      <vt:lpstr>Qué dice la Biblia?</vt:lpstr>
      <vt:lpstr>Qué es el Plan de Marketing ?</vt:lpstr>
      <vt:lpstr>Qué contiene el Plan de Marketing</vt:lpstr>
      <vt:lpstr>Evaluación Situacional</vt:lpstr>
      <vt:lpstr>Las 5 Fuerzas del Modelo Competitivo</vt:lpstr>
      <vt:lpstr>Factores que influyen en el plan</vt:lpstr>
      <vt:lpstr>Definición de Objetivos</vt:lpstr>
      <vt:lpstr>Estrategias de Marketing </vt:lpstr>
      <vt:lpstr>Marketing Mix – 4 P´s de Kotler</vt:lpstr>
      <vt:lpstr>La 5ta P del marketing Mix</vt:lpstr>
      <vt:lpstr>La 6ª y 7ª P del Marketing</vt:lpstr>
      <vt:lpstr>Preguntas para un buen plan</vt:lpstr>
      <vt:lpstr>1. Estrategia de Producto</vt:lpstr>
      <vt:lpstr>Matriz de Ansoff o Vector de Crecimiento </vt:lpstr>
      <vt:lpstr>PowerPoint Presentation</vt:lpstr>
      <vt:lpstr>PowerPoint Presentation</vt:lpstr>
      <vt:lpstr>La importancia de la segmentación </vt:lpstr>
      <vt:lpstr>2. Estrategia de Precio</vt:lpstr>
      <vt:lpstr>Estableciendo el Precio</vt:lpstr>
      <vt:lpstr>Factores que determinan el precio</vt:lpstr>
      <vt:lpstr>Efectos en las Variables</vt:lpstr>
      <vt:lpstr>Elaborar Matriz de Perfil Competitivo</vt:lpstr>
      <vt:lpstr>La Importancia del Valor percibido</vt:lpstr>
      <vt:lpstr>El Precio de una taza de café</vt:lpstr>
      <vt:lpstr>Ciclo de Vida del Producto</vt:lpstr>
      <vt:lpstr>Todo tiene su tiempo</vt:lpstr>
      <vt:lpstr>3. Estrategia de Promoción (comunicación)</vt:lpstr>
      <vt:lpstr>De acuerdo a la Biblia</vt:lpstr>
      <vt:lpstr>Con el propósito correcto</vt:lpstr>
      <vt:lpstr>Formas de Promoción</vt:lpstr>
      <vt:lpstr>Estrategia de Promoción</vt:lpstr>
      <vt:lpstr>Las redes sociales como canal de captación</vt:lpstr>
      <vt:lpstr>La página Web como fuente de información</vt:lpstr>
      <vt:lpstr>La Publicidad debe generar prospectos</vt:lpstr>
      <vt:lpstr> </vt:lpstr>
      <vt:lpstr>PowerPoint Presentation</vt:lpstr>
      <vt:lpstr>Publicidad Memorable </vt:lpstr>
      <vt:lpstr>Publicidad de Respuesta Inmediata</vt:lpstr>
      <vt:lpstr>Publicidad en Punto de Venta</vt:lpstr>
      <vt:lpstr>Publicidad en Punto de Venta </vt:lpstr>
      <vt:lpstr>Publicidad de Imagen</vt:lpstr>
      <vt:lpstr>Programa de fidelización</vt:lpstr>
      <vt:lpstr>Plan de Inversión</vt:lpstr>
      <vt:lpstr>Estrategia de Posicionamiento</vt:lpstr>
      <vt:lpstr>A la luz de la Palabra</vt:lpstr>
      <vt:lpstr>4) Estrategia de Distribución</vt:lpstr>
      <vt:lpstr>¿Qué dice La Biblia?</vt:lpstr>
      <vt:lpstr>Ventas Mensuales x Canal x Producto</vt:lpstr>
      <vt:lpstr>Pronóstico de Resultados </vt:lpstr>
      <vt:lpstr>El pronóstico según La Biblia</vt:lpstr>
      <vt:lpstr>Herramientas de Control</vt:lpstr>
      <vt:lpstr>Recomendaciones…</vt:lpstr>
      <vt:lpstr>EL PLAN ESPIRITUAL PARA NUESTRA VIDA</vt:lpstr>
      <vt:lpstr>Dios hizo un plan para nosotros</vt:lpstr>
      <vt:lpstr>Desde antes de nacer</vt:lpstr>
      <vt:lpstr>Planificada en los cielos</vt:lpstr>
      <vt:lpstr>Anunciada por los profetas</vt:lpstr>
      <vt:lpstr>Confirmada por los ángeles</vt:lpstr>
      <vt:lpstr>Para redención</vt:lpstr>
      <vt:lpstr>Para vencer la muerte</vt:lpstr>
      <vt:lpstr>Darle orientación a nuestra vida</vt:lpstr>
      <vt:lpstr>Para salvación de las almas</vt:lpstr>
      <vt:lpstr>Para ser luz del mundo</vt:lpstr>
      <vt:lpstr>Para trasladarnos a su  Reino</vt:lpstr>
      <vt:lpstr>Para libertad</vt:lpstr>
      <vt:lpstr>Para librarnos de la maldición de la ley</vt:lpstr>
      <vt:lpstr>Para tener vida abundante</vt:lpstr>
      <vt:lpstr>Para bendición</vt:lpstr>
      <vt:lpstr>¿Desea usted recibir esa bendición?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crear un plan de mercadeo exitoso.</dc:title>
  <dc:creator>Karla de Hasbun</dc:creator>
  <cp:lastModifiedBy>Guillermo Hasbun</cp:lastModifiedBy>
  <cp:revision>109</cp:revision>
  <dcterms:created xsi:type="dcterms:W3CDTF">2014-01-22T03:19:59Z</dcterms:created>
  <dcterms:modified xsi:type="dcterms:W3CDTF">2015-12-18T13:30:33Z</dcterms:modified>
</cp:coreProperties>
</file>