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customXml/itemProps1.xml" ContentType="application/vnd.openxmlformats-officedocument.customXmlPropertie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colors1.xml" ContentType="application/vnd.openxmlformats-officedocument.drawingml.diagramColors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15.xml" ContentType="application/vnd.openxmlformats-officedocument.presentationml.slide+xml"/>
  <Override PartName="/customXml/itemProps2.xml" ContentType="application/vnd.openxmlformats-officedocument.customXmlProperties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slides/slide16.xml" ContentType="application/vnd.openxmlformats-officedocument.presentationml.slide+xml"/>
  <Override PartName="/customXml/itemProps3.xml" ContentType="application/vnd.openxmlformats-officedocument.customXmlProperties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customXml/itemProps4.xml" ContentType="application/vnd.openxmlformats-officedocument.customXmlProperties+xml"/>
  <Override PartName="/ppt/diagrams/drawing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9" r:id="rId5"/>
  </p:sldMasterIdLst>
  <p:notesMasterIdLst>
    <p:notesMasterId r:id="rId40"/>
  </p:notesMasterIdLst>
  <p:handoutMasterIdLst>
    <p:handoutMasterId r:id="rId41"/>
  </p:handoutMasterIdLst>
  <p:sldIdLst>
    <p:sldId id="256" r:id="rId6"/>
    <p:sldId id="257" r:id="rId7"/>
    <p:sldId id="321" r:id="rId8"/>
    <p:sldId id="268" r:id="rId9"/>
    <p:sldId id="260" r:id="rId10"/>
    <p:sldId id="269" r:id="rId11"/>
    <p:sldId id="270" r:id="rId12"/>
    <p:sldId id="271" r:id="rId13"/>
    <p:sldId id="261" r:id="rId14"/>
    <p:sldId id="272" r:id="rId15"/>
    <p:sldId id="273" r:id="rId16"/>
    <p:sldId id="313" r:id="rId17"/>
    <p:sldId id="322" r:id="rId18"/>
    <p:sldId id="274" r:id="rId19"/>
    <p:sldId id="314" r:id="rId20"/>
    <p:sldId id="316" r:id="rId21"/>
    <p:sldId id="315" r:id="rId22"/>
    <p:sldId id="323" r:id="rId23"/>
    <p:sldId id="276" r:id="rId24"/>
    <p:sldId id="278" r:id="rId25"/>
    <p:sldId id="282" r:id="rId26"/>
    <p:sldId id="28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</p:sldIdLst>
  <p:sldSz cx="9144000" cy="6858000" type="screen4x3"/>
  <p:notesSz cx="6946900" cy="928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CC"/>
    <a:srgbClr val="990033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0"/>
    <p:restoredTop sz="94600"/>
  </p:normalViewPr>
  <p:slideViewPr>
    <p:cSldViewPr>
      <p:cViewPr varScale="1">
        <p:scale>
          <a:sx n="85" d="100"/>
          <a:sy n="85" d="100"/>
        </p:scale>
        <p:origin x="-10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notesMaster" Target="notesMasters/notesMaster1.xml"/><Relationship Id="rId41" Type="http://schemas.openxmlformats.org/officeDocument/2006/relationships/handoutMaster" Target="handoutMasters/handout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598A43-B145-451E-8C62-ED338C51FE45}" type="doc">
      <dgm:prSet loTypeId="urn:microsoft.com/office/officeart/2005/8/layout/default" loCatId="list" qsTypeId="urn:microsoft.com/office/officeart/2005/8/quickstyle/3d7" qsCatId="3D" csTypeId="urn:microsoft.com/office/officeart/2005/8/colors/colorful3" csCatId="colorful"/>
      <dgm:spPr/>
      <dgm:t>
        <a:bodyPr/>
        <a:lstStyle/>
        <a:p>
          <a:endParaRPr lang="es-ES_tradnl"/>
        </a:p>
      </dgm:t>
    </dgm:pt>
    <dgm:pt modelId="{7A70886B-D50C-4A48-AD81-E95AA682492C}">
      <dgm:prSet/>
      <dgm:spPr/>
      <dgm:t>
        <a:bodyPr/>
        <a:lstStyle/>
        <a:p>
          <a:pPr rtl="0"/>
          <a:r>
            <a:rPr lang="es-MX" b="1" dirty="0" smtClean="0"/>
            <a:t>Escarnio o mofarse: “</a:t>
          </a:r>
          <a:r>
            <a:rPr lang="es-ES_tradnl" b="1" dirty="0" smtClean="0"/>
            <a:t>Burla tenaz que se hace con el propósito de afrentar”  </a:t>
          </a:r>
          <a:r>
            <a:rPr lang="es-ES_tradnl" b="1" dirty="0" err="1" smtClean="0"/>
            <a:t>Neh.</a:t>
          </a:r>
          <a:r>
            <a:rPr lang="es-ES_tradnl" b="1" dirty="0" smtClean="0"/>
            <a:t> 4:1</a:t>
          </a:r>
          <a:endParaRPr lang="es-ES_tradnl" b="1" dirty="0"/>
        </a:p>
      </dgm:t>
    </dgm:pt>
    <dgm:pt modelId="{F22D4F87-33A4-4F2D-AAA9-351594B24017}" type="parTrans" cxnId="{7D753DE0-4ECE-4AEC-BBC2-14DB276358F9}">
      <dgm:prSet/>
      <dgm:spPr/>
      <dgm:t>
        <a:bodyPr/>
        <a:lstStyle/>
        <a:p>
          <a:endParaRPr lang="es-ES_tradnl"/>
        </a:p>
      </dgm:t>
    </dgm:pt>
    <dgm:pt modelId="{F725BB79-9774-426D-97A0-50A2993CB7D6}" type="sibTrans" cxnId="{7D753DE0-4ECE-4AEC-BBC2-14DB276358F9}">
      <dgm:prSet/>
      <dgm:spPr/>
      <dgm:t>
        <a:bodyPr/>
        <a:lstStyle/>
        <a:p>
          <a:endParaRPr lang="es-ES_tradnl"/>
        </a:p>
      </dgm:t>
    </dgm:pt>
    <dgm:pt modelId="{49178258-AD66-4F21-9457-8FF596678CBF}">
      <dgm:prSet/>
      <dgm:spPr/>
      <dgm:t>
        <a:bodyPr/>
        <a:lstStyle/>
        <a:p>
          <a:pPr rtl="0"/>
          <a:r>
            <a:rPr lang="es-ES_tradnl" b="1" dirty="0" smtClean="0"/>
            <a:t>Desvalorización del buen trabajo    Nh.4:3</a:t>
          </a:r>
          <a:endParaRPr lang="es-ES_tradnl" b="1" dirty="0"/>
        </a:p>
      </dgm:t>
    </dgm:pt>
    <dgm:pt modelId="{C65F0A98-E3FF-4312-B85D-2FBE5757E39A}" type="parTrans" cxnId="{1FC4BF22-BC6C-4E4A-9BE6-ECD96808C792}">
      <dgm:prSet/>
      <dgm:spPr/>
      <dgm:t>
        <a:bodyPr/>
        <a:lstStyle/>
        <a:p>
          <a:endParaRPr lang="es-ES_tradnl"/>
        </a:p>
      </dgm:t>
    </dgm:pt>
    <dgm:pt modelId="{57D91F98-D30B-498F-91AC-8AF5576B31C3}" type="sibTrans" cxnId="{1FC4BF22-BC6C-4E4A-9BE6-ECD96808C792}">
      <dgm:prSet/>
      <dgm:spPr/>
      <dgm:t>
        <a:bodyPr/>
        <a:lstStyle/>
        <a:p>
          <a:endParaRPr lang="es-ES_tradnl"/>
        </a:p>
      </dgm:t>
    </dgm:pt>
    <dgm:pt modelId="{9A53578A-3CDB-4457-9B9B-343285597479}">
      <dgm:prSet/>
      <dgm:spPr/>
      <dgm:t>
        <a:bodyPr/>
        <a:lstStyle/>
        <a:p>
          <a:pPr rtl="0"/>
          <a:r>
            <a:rPr lang="es-MX" b="1" dirty="0" smtClean="0"/>
            <a:t>Conspiración   Neh.4:7-8</a:t>
          </a:r>
          <a:endParaRPr lang="es-ES_tradnl" b="1" dirty="0"/>
        </a:p>
      </dgm:t>
    </dgm:pt>
    <dgm:pt modelId="{CB480F4F-AC6B-4BF7-88E9-E3CE0E0D5294}" type="parTrans" cxnId="{AEECD67A-18C2-4FA2-B52B-A381280570F9}">
      <dgm:prSet/>
      <dgm:spPr/>
      <dgm:t>
        <a:bodyPr/>
        <a:lstStyle/>
        <a:p>
          <a:endParaRPr lang="es-ES_tradnl"/>
        </a:p>
      </dgm:t>
    </dgm:pt>
    <dgm:pt modelId="{4CED4C9E-9F65-4616-BEA1-DCBC9A230952}" type="sibTrans" cxnId="{AEECD67A-18C2-4FA2-B52B-A381280570F9}">
      <dgm:prSet/>
      <dgm:spPr/>
      <dgm:t>
        <a:bodyPr/>
        <a:lstStyle/>
        <a:p>
          <a:endParaRPr lang="es-ES_tradnl"/>
        </a:p>
      </dgm:t>
    </dgm:pt>
    <dgm:pt modelId="{3B30E678-3247-4A06-968E-0BE45BA20A9D}">
      <dgm:prSet/>
      <dgm:spPr/>
      <dgm:t>
        <a:bodyPr/>
        <a:lstStyle/>
        <a:p>
          <a:pPr rtl="0"/>
          <a:r>
            <a:rPr lang="es-MX" b="1" dirty="0" smtClean="0"/>
            <a:t>Amenazas a muerte    </a:t>
          </a:r>
          <a:r>
            <a:rPr lang="es-MX" b="1" dirty="0" err="1" smtClean="0"/>
            <a:t>Neh.</a:t>
          </a:r>
          <a:r>
            <a:rPr lang="es-MX" b="1" dirty="0" smtClean="0"/>
            <a:t> 4:11</a:t>
          </a:r>
          <a:endParaRPr lang="es-ES_tradnl" b="1" dirty="0"/>
        </a:p>
      </dgm:t>
    </dgm:pt>
    <dgm:pt modelId="{6DF17A1D-2733-46D5-9737-70B29961840A}" type="parTrans" cxnId="{3A25515F-D46A-40A1-99AD-316A0741B9E3}">
      <dgm:prSet/>
      <dgm:spPr/>
      <dgm:t>
        <a:bodyPr/>
        <a:lstStyle/>
        <a:p>
          <a:endParaRPr lang="es-ES_tradnl"/>
        </a:p>
      </dgm:t>
    </dgm:pt>
    <dgm:pt modelId="{C96C45A8-CFE2-4D74-B0C1-B84E0DA06390}" type="sibTrans" cxnId="{3A25515F-D46A-40A1-99AD-316A0741B9E3}">
      <dgm:prSet/>
      <dgm:spPr/>
      <dgm:t>
        <a:bodyPr/>
        <a:lstStyle/>
        <a:p>
          <a:endParaRPr lang="es-ES_tradnl"/>
        </a:p>
      </dgm:t>
    </dgm:pt>
    <dgm:pt modelId="{6F9ED04E-2E5B-45A1-9EA2-893D01F70AA1}" type="pres">
      <dgm:prSet presAssocID="{07598A43-B145-451E-8C62-ED338C51FE4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81A91EC-4591-43D0-97C3-389F45CA90CE}" type="pres">
      <dgm:prSet presAssocID="{7A70886B-D50C-4A48-AD81-E95AA682492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677925-F62B-4D3B-9179-EEB168FD618B}" type="pres">
      <dgm:prSet presAssocID="{F725BB79-9774-426D-97A0-50A2993CB7D6}" presName="sibTrans" presStyleCnt="0"/>
      <dgm:spPr/>
    </dgm:pt>
    <dgm:pt modelId="{608DE781-E64C-4EF0-B897-A4EFB965F9B7}" type="pres">
      <dgm:prSet presAssocID="{49178258-AD66-4F21-9457-8FF596678CB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49BAF3-57F1-43F2-8F59-D01A4DAB1D42}" type="pres">
      <dgm:prSet presAssocID="{57D91F98-D30B-498F-91AC-8AF5576B31C3}" presName="sibTrans" presStyleCnt="0"/>
      <dgm:spPr/>
    </dgm:pt>
    <dgm:pt modelId="{FA964D26-819E-40AD-9407-2355A59F5C1A}" type="pres">
      <dgm:prSet presAssocID="{9A53578A-3CDB-4457-9B9B-34328559747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7614A7-307F-45EF-AA7B-69B78427C065}" type="pres">
      <dgm:prSet presAssocID="{4CED4C9E-9F65-4616-BEA1-DCBC9A230952}" presName="sibTrans" presStyleCnt="0"/>
      <dgm:spPr/>
    </dgm:pt>
    <dgm:pt modelId="{F1500B55-C49E-4C64-8BFC-C38C48623403}" type="pres">
      <dgm:prSet presAssocID="{3B30E678-3247-4A06-968E-0BE45BA20A9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753DE0-4ECE-4AEC-BBC2-14DB276358F9}" srcId="{07598A43-B145-451E-8C62-ED338C51FE45}" destId="{7A70886B-D50C-4A48-AD81-E95AA682492C}" srcOrd="0" destOrd="0" parTransId="{F22D4F87-33A4-4F2D-AAA9-351594B24017}" sibTransId="{F725BB79-9774-426D-97A0-50A2993CB7D6}"/>
    <dgm:cxn modelId="{3A25515F-D46A-40A1-99AD-316A0741B9E3}" srcId="{07598A43-B145-451E-8C62-ED338C51FE45}" destId="{3B30E678-3247-4A06-968E-0BE45BA20A9D}" srcOrd="3" destOrd="0" parTransId="{6DF17A1D-2733-46D5-9737-70B29961840A}" sibTransId="{C96C45A8-CFE2-4D74-B0C1-B84E0DA06390}"/>
    <dgm:cxn modelId="{F8088CFA-E13F-4390-9639-4595F6288965}" type="presOf" srcId="{7A70886B-D50C-4A48-AD81-E95AA682492C}" destId="{281A91EC-4591-43D0-97C3-389F45CA90CE}" srcOrd="0" destOrd="0" presId="urn:microsoft.com/office/officeart/2005/8/layout/default"/>
    <dgm:cxn modelId="{69E21DA1-1D56-4281-B177-8F40D44C0C13}" type="presOf" srcId="{07598A43-B145-451E-8C62-ED338C51FE45}" destId="{6F9ED04E-2E5B-45A1-9EA2-893D01F70AA1}" srcOrd="0" destOrd="0" presId="urn:microsoft.com/office/officeart/2005/8/layout/default"/>
    <dgm:cxn modelId="{1FC4BF22-BC6C-4E4A-9BE6-ECD96808C792}" srcId="{07598A43-B145-451E-8C62-ED338C51FE45}" destId="{49178258-AD66-4F21-9457-8FF596678CBF}" srcOrd="1" destOrd="0" parTransId="{C65F0A98-E3FF-4312-B85D-2FBE5757E39A}" sibTransId="{57D91F98-D30B-498F-91AC-8AF5576B31C3}"/>
    <dgm:cxn modelId="{4DD9EDAB-0355-46A2-8A2E-776CA887DAB6}" type="presOf" srcId="{49178258-AD66-4F21-9457-8FF596678CBF}" destId="{608DE781-E64C-4EF0-B897-A4EFB965F9B7}" srcOrd="0" destOrd="0" presId="urn:microsoft.com/office/officeart/2005/8/layout/default"/>
    <dgm:cxn modelId="{AEECD67A-18C2-4FA2-B52B-A381280570F9}" srcId="{07598A43-B145-451E-8C62-ED338C51FE45}" destId="{9A53578A-3CDB-4457-9B9B-343285597479}" srcOrd="2" destOrd="0" parTransId="{CB480F4F-AC6B-4BF7-88E9-E3CE0E0D5294}" sibTransId="{4CED4C9E-9F65-4616-BEA1-DCBC9A230952}"/>
    <dgm:cxn modelId="{C32FE218-793B-4D4F-B982-EB51936455DD}" type="presOf" srcId="{3B30E678-3247-4A06-968E-0BE45BA20A9D}" destId="{F1500B55-C49E-4C64-8BFC-C38C48623403}" srcOrd="0" destOrd="0" presId="urn:microsoft.com/office/officeart/2005/8/layout/default"/>
    <dgm:cxn modelId="{EB652E21-98C6-435A-9921-3B639BA38E01}" type="presOf" srcId="{9A53578A-3CDB-4457-9B9B-343285597479}" destId="{FA964D26-819E-40AD-9407-2355A59F5C1A}" srcOrd="0" destOrd="0" presId="urn:microsoft.com/office/officeart/2005/8/layout/default"/>
    <dgm:cxn modelId="{3BFC3A9D-7329-415B-968C-D5F384DAF2FD}" type="presParOf" srcId="{6F9ED04E-2E5B-45A1-9EA2-893D01F70AA1}" destId="{281A91EC-4591-43D0-97C3-389F45CA90CE}" srcOrd="0" destOrd="0" presId="urn:microsoft.com/office/officeart/2005/8/layout/default"/>
    <dgm:cxn modelId="{0AB577C1-3BB6-4907-B355-4D955E7788D3}" type="presParOf" srcId="{6F9ED04E-2E5B-45A1-9EA2-893D01F70AA1}" destId="{D5677925-F62B-4D3B-9179-EEB168FD618B}" srcOrd="1" destOrd="0" presId="urn:microsoft.com/office/officeart/2005/8/layout/default"/>
    <dgm:cxn modelId="{95C890C9-E3C8-45A9-BC08-83767AEBA654}" type="presParOf" srcId="{6F9ED04E-2E5B-45A1-9EA2-893D01F70AA1}" destId="{608DE781-E64C-4EF0-B897-A4EFB965F9B7}" srcOrd="2" destOrd="0" presId="urn:microsoft.com/office/officeart/2005/8/layout/default"/>
    <dgm:cxn modelId="{BC107FAD-FDD6-4297-A36E-AAC8E1E47ACA}" type="presParOf" srcId="{6F9ED04E-2E5B-45A1-9EA2-893D01F70AA1}" destId="{9E49BAF3-57F1-43F2-8F59-D01A4DAB1D42}" srcOrd="3" destOrd="0" presId="urn:microsoft.com/office/officeart/2005/8/layout/default"/>
    <dgm:cxn modelId="{8EA4E903-C81E-4AB0-8632-4AE65DD25E9A}" type="presParOf" srcId="{6F9ED04E-2E5B-45A1-9EA2-893D01F70AA1}" destId="{FA964D26-819E-40AD-9407-2355A59F5C1A}" srcOrd="4" destOrd="0" presId="urn:microsoft.com/office/officeart/2005/8/layout/default"/>
    <dgm:cxn modelId="{C51A413F-C686-479D-BED7-D6060D839BE2}" type="presParOf" srcId="{6F9ED04E-2E5B-45A1-9EA2-893D01F70AA1}" destId="{FB7614A7-307F-45EF-AA7B-69B78427C065}" srcOrd="5" destOrd="0" presId="urn:microsoft.com/office/officeart/2005/8/layout/default"/>
    <dgm:cxn modelId="{913C0DBE-4CF4-4A68-ADDD-799D9C39EB42}" type="presParOf" srcId="{6F9ED04E-2E5B-45A1-9EA2-893D01F70AA1}" destId="{F1500B55-C49E-4C64-8BFC-C38C4862340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1A91EC-4591-43D0-97C3-389F45CA90CE}">
      <dsp:nvSpPr>
        <dsp:cNvPr id="0" name=""/>
        <dsp:cNvSpPr/>
      </dsp:nvSpPr>
      <dsp:spPr>
        <a:xfrm>
          <a:off x="83097" y="7"/>
          <a:ext cx="3932733" cy="235964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b="1" kern="1200" dirty="0" smtClean="0"/>
            <a:t>Escarnio o mofarse: “</a:t>
          </a:r>
          <a:r>
            <a:rPr lang="es-ES_tradnl" sz="3100" b="1" kern="1200" dirty="0" smtClean="0"/>
            <a:t>Burla tenaz que se hace con el propósito de afrentar”  </a:t>
          </a:r>
          <a:r>
            <a:rPr lang="es-ES_tradnl" sz="3100" b="1" kern="1200" dirty="0" err="1" smtClean="0"/>
            <a:t>Neh.</a:t>
          </a:r>
          <a:r>
            <a:rPr lang="es-ES_tradnl" sz="3100" b="1" kern="1200" dirty="0" smtClean="0"/>
            <a:t> 4:1</a:t>
          </a:r>
          <a:endParaRPr lang="es-ES_tradnl" sz="3100" b="1" kern="1200" dirty="0"/>
        </a:p>
      </dsp:txBody>
      <dsp:txXfrm>
        <a:off x="83097" y="7"/>
        <a:ext cx="3932733" cy="2359640"/>
      </dsp:txXfrm>
    </dsp:sp>
    <dsp:sp modelId="{608DE781-E64C-4EF0-B897-A4EFB965F9B7}">
      <dsp:nvSpPr>
        <dsp:cNvPr id="0" name=""/>
        <dsp:cNvSpPr/>
      </dsp:nvSpPr>
      <dsp:spPr>
        <a:xfrm>
          <a:off x="4409104" y="7"/>
          <a:ext cx="3932733" cy="2359640"/>
        </a:xfrm>
        <a:prstGeom prst="rect">
          <a:avLst/>
        </a:prstGeom>
        <a:solidFill>
          <a:schemeClr val="accent3">
            <a:hueOff val="3874869"/>
            <a:satOff val="-12382"/>
            <a:lumOff val="-3137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100" b="1" kern="1200" dirty="0" smtClean="0"/>
            <a:t>Desvalorización del buen trabajo    Nh.4:3</a:t>
          </a:r>
          <a:endParaRPr lang="es-ES_tradnl" sz="3100" b="1" kern="1200" dirty="0"/>
        </a:p>
      </dsp:txBody>
      <dsp:txXfrm>
        <a:off x="4409104" y="7"/>
        <a:ext cx="3932733" cy="2359640"/>
      </dsp:txXfrm>
    </dsp:sp>
    <dsp:sp modelId="{FA964D26-819E-40AD-9407-2355A59F5C1A}">
      <dsp:nvSpPr>
        <dsp:cNvPr id="0" name=""/>
        <dsp:cNvSpPr/>
      </dsp:nvSpPr>
      <dsp:spPr>
        <a:xfrm>
          <a:off x="83097" y="2752920"/>
          <a:ext cx="3932733" cy="2359640"/>
        </a:xfrm>
        <a:prstGeom prst="rect">
          <a:avLst/>
        </a:prstGeom>
        <a:solidFill>
          <a:schemeClr val="accent3">
            <a:hueOff val="7749738"/>
            <a:satOff val="-24763"/>
            <a:lumOff val="-627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b="1" kern="1200" dirty="0" smtClean="0"/>
            <a:t>Conspiración   Neh.4:7-8</a:t>
          </a:r>
          <a:endParaRPr lang="es-ES_tradnl" sz="3100" b="1" kern="1200" dirty="0"/>
        </a:p>
      </dsp:txBody>
      <dsp:txXfrm>
        <a:off x="83097" y="2752920"/>
        <a:ext cx="3932733" cy="2359640"/>
      </dsp:txXfrm>
    </dsp:sp>
    <dsp:sp modelId="{F1500B55-C49E-4C64-8BFC-C38C48623403}">
      <dsp:nvSpPr>
        <dsp:cNvPr id="0" name=""/>
        <dsp:cNvSpPr/>
      </dsp:nvSpPr>
      <dsp:spPr>
        <a:xfrm>
          <a:off x="4409104" y="2752920"/>
          <a:ext cx="3932733" cy="2359640"/>
        </a:xfrm>
        <a:prstGeom prst="rect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100" b="1" kern="1200" dirty="0" smtClean="0"/>
            <a:t>Amenazas a muerte    </a:t>
          </a:r>
          <a:r>
            <a:rPr lang="es-MX" sz="3100" b="1" kern="1200" dirty="0" err="1" smtClean="0"/>
            <a:t>Neh.</a:t>
          </a:r>
          <a:r>
            <a:rPr lang="es-MX" sz="3100" b="1" kern="1200" dirty="0" smtClean="0"/>
            <a:t> 4:11</a:t>
          </a:r>
          <a:endParaRPr lang="es-ES_tradnl" sz="3100" b="1" kern="1200" dirty="0"/>
        </a:p>
      </dsp:txBody>
      <dsp:txXfrm>
        <a:off x="4409104" y="2752920"/>
        <a:ext cx="3932733" cy="2359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>
              <a:defRPr sz="1200">
                <a:latin typeface="Arial" charset="0"/>
              </a:defRPr>
            </a:lvl1pPr>
          </a:lstStyle>
          <a:p>
            <a:endParaRPr lang="es-E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818563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>
                <a:latin typeface="Arial" charset="0"/>
              </a:defRPr>
            </a:lvl1pPr>
          </a:lstStyle>
          <a:p>
            <a:fld id="{D1619795-3E38-4DC8-9C31-1617B278E5E2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5413" y="0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9B38A-4D38-4861-BC95-6D64B8B518F5}" type="datetimeFigureOut">
              <a:rPr lang="es-ES_tradnl" smtClean="0"/>
              <a:pPr/>
              <a:t>11/18/11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5" y="4410075"/>
            <a:ext cx="5556250" cy="4176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5413" y="8818563"/>
            <a:ext cx="30099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1A20E1-B57C-472A-9CB1-CACD07575491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1A20E1-B57C-472A-9CB1-CACD07575491}" type="slidenum">
              <a:rPr lang="es-ES_tradnl" smtClean="0"/>
              <a:pPr/>
              <a:t>34</a:t>
            </a:fld>
            <a:endParaRPr lang="es-ES_trad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143000" y="3733800"/>
            <a:ext cx="7162800" cy="16002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743200"/>
            <a:ext cx="7162800" cy="838200"/>
          </a:xfrm>
        </p:spPr>
        <p:txBody>
          <a:bodyPr anchor="b"/>
          <a:lstStyle>
            <a:lvl1pPr marL="0" indent="0">
              <a:buFontTx/>
              <a:buNone/>
              <a:defRPr sz="2000"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134" name="Rectangle 1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135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913C45-06AD-49C0-A7F4-37860D99957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28ACEF-C836-4D45-A7A4-020D4EE2E5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343650" y="533400"/>
            <a:ext cx="1733550" cy="5597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533400"/>
            <a:ext cx="5048250" cy="5597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BA75E-AC5C-49CF-8BEC-61B00B1C292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1219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1143000" y="1752600"/>
            <a:ext cx="6934200" cy="4378325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04800" y="65341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90800" y="6530975"/>
            <a:ext cx="4038600" cy="3048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81800" y="6530975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fld id="{BB44CC61-B204-4948-AEFD-40E20A342BA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43000" y="533400"/>
            <a:ext cx="6934200" cy="12192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1143000" y="1752600"/>
            <a:ext cx="6934200" cy="4378325"/>
          </a:xfrm>
        </p:spPr>
        <p:txBody>
          <a:bodyPr/>
          <a:lstStyle/>
          <a:p>
            <a:r>
              <a:rPr lang="es-ES" smtClean="0"/>
              <a:t>Haga clic en el icono para agregar un gráfico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304800" y="653415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590800" y="6530975"/>
            <a:ext cx="4038600" cy="30480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81800" y="6530975"/>
            <a:ext cx="2057400" cy="304800"/>
          </a:xfrm>
        </p:spPr>
        <p:txBody>
          <a:bodyPr/>
          <a:lstStyle>
            <a:lvl1pPr>
              <a:defRPr/>
            </a:lvl1pPr>
          </a:lstStyle>
          <a:p>
            <a:fld id="{8250E5A1-2B85-4862-927A-3846367D896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23F8D-C103-41FC-BF42-99D4199C1109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55E3DF-40C9-46DC-AAB2-044E6319F31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752600"/>
            <a:ext cx="339090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86300" y="1752600"/>
            <a:ext cx="3390900" cy="4378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50056-2D2E-4D72-BC13-1BAD11181B6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98F33-FAAC-4EC4-B77E-73A3380132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31FA6-6F0F-48DA-AE5F-B1D806EB56E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19C47-F046-4E6E-8892-C8879A535FF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60ECB-3D68-4761-9246-17C8FA121C5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D2717-0D68-43E8-80DE-08986B267273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410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533400"/>
            <a:ext cx="6934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752600"/>
            <a:ext cx="69342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53415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411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530975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30975"/>
            <a:ext cx="2057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fld id="{97F34423-527C-4D22-82CD-B7ABE352511A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Palatino Linotype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Palatino Linotype" pitchFamily="18" charset="0"/>
        <a:buChar char="−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Palatino Linotype" pitchFamily="18" charset="0"/>
        <a:buChar char="−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44008" y="4869160"/>
            <a:ext cx="4499992" cy="1600200"/>
          </a:xfrm>
        </p:spPr>
        <p:txBody>
          <a:bodyPr/>
          <a:lstStyle/>
          <a:p>
            <a:r>
              <a:rPr lang="es-MX" sz="3600" b="1" dirty="0" smtClean="0"/>
              <a:t>RETOS DEL LIDERAZGO DE ALTA GERENCIA</a:t>
            </a:r>
            <a:r>
              <a:rPr lang="es-ES_tradnl" sz="2800" dirty="0" smtClean="0"/>
              <a:t/>
            </a:r>
            <a:br>
              <a:rPr lang="es-ES_tradnl" sz="2800" dirty="0" smtClean="0"/>
            </a:br>
            <a:r>
              <a:rPr lang="es-ES_tradnl" sz="2800" dirty="0" smtClean="0"/>
              <a:t/>
            </a:r>
            <a:br>
              <a:rPr lang="es-ES_tradnl" sz="2800" dirty="0" smtClean="0"/>
            </a:br>
            <a:r>
              <a:rPr lang="es-ES_tradnl" sz="3200" b="1" dirty="0" smtClean="0"/>
              <a:t/>
            </a:r>
            <a:br>
              <a:rPr lang="es-ES_tradnl" sz="3200" b="1" dirty="0" smtClean="0"/>
            </a:br>
            <a:r>
              <a:rPr lang="es-ES_tradnl" sz="3200" dirty="0">
                <a:solidFill>
                  <a:schemeClr val="tx1"/>
                </a:solidFill>
                <a:latin typeface="Britannic Bold" pitchFamily="34" charset="0"/>
              </a:rPr>
              <a:t/>
            </a:r>
            <a:br>
              <a:rPr lang="es-ES_tradnl" sz="3200" dirty="0">
                <a:solidFill>
                  <a:schemeClr val="tx1"/>
                </a:solidFill>
                <a:latin typeface="Britannic Bold" pitchFamily="34" charset="0"/>
              </a:rPr>
            </a:br>
            <a:r>
              <a:rPr lang="es-ES" dirty="0"/>
              <a:t/>
            </a:r>
            <a:br>
              <a:rPr lang="es-ES" dirty="0"/>
            </a:br>
            <a:endParaRPr lang="es-ES" sz="2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5517232"/>
            <a:ext cx="5256584" cy="838200"/>
          </a:xfrm>
        </p:spPr>
        <p:txBody>
          <a:bodyPr/>
          <a:lstStyle/>
          <a:p>
            <a:pPr algn="r"/>
            <a:r>
              <a:rPr lang="es-ES" dirty="0" smtClean="0"/>
              <a:t>Revdo. Lisandro </a:t>
            </a:r>
            <a:r>
              <a:rPr lang="es-ES" dirty="0" err="1" smtClean="0"/>
              <a:t>Bojórquez</a:t>
            </a:r>
            <a:r>
              <a:rPr lang="es-ES" dirty="0" smtClean="0"/>
              <a:t>| </a:t>
            </a:r>
            <a:r>
              <a:rPr lang="es-ES" i="1" dirty="0" smtClean="0"/>
              <a:t>Noviembre 2011</a:t>
            </a:r>
            <a:endParaRPr lang="es-ES" i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36912"/>
            <a:ext cx="3901447" cy="2926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620688"/>
            <a:ext cx="7992888" cy="3024336"/>
          </a:xfrm>
        </p:spPr>
        <p:txBody>
          <a:bodyPr/>
          <a:lstStyle/>
          <a:p>
            <a:pPr lvl="0"/>
            <a:r>
              <a:rPr lang="es-MX" sz="3200" dirty="0" smtClean="0"/>
              <a:t>El propósito histórico de la empresa, las bases incipientes, sus métodos y resultados</a:t>
            </a:r>
          </a:p>
          <a:p>
            <a:r>
              <a:rPr lang="es-MX" sz="3200" dirty="0" smtClean="0"/>
              <a:t>Conocer las causas del deterioro de la empresa comparado con el éxito del pasado</a:t>
            </a:r>
            <a:endParaRPr lang="es-ES_tradnl" sz="3200" dirty="0" smtClean="0"/>
          </a:p>
          <a:p>
            <a:pPr lvl="0"/>
            <a:endParaRPr lang="es-ES_tradnl" sz="32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933056"/>
            <a:ext cx="3188455" cy="21282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560" y="4077072"/>
            <a:ext cx="496855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Tx/>
              <a:buChar char="•"/>
              <a:tabLst/>
              <a:defRPr/>
            </a:pPr>
            <a:r>
              <a:rPr kumimoji="0" lang="es-MX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Reconocer el destino de la empresa por medio del origen de la visión</a:t>
            </a:r>
            <a:endParaRPr kumimoji="0" lang="es-ES_tradnl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endParaRPr kumimoji="0" lang="es-ES" sz="3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429000"/>
            <a:ext cx="8496944" cy="1075184"/>
          </a:xfrm>
        </p:spPr>
        <p:txBody>
          <a:bodyPr/>
          <a:lstStyle/>
          <a:p>
            <a:r>
              <a:rPr lang="es-MX" b="1" dirty="0" smtClean="0">
                <a:solidFill>
                  <a:srgbClr val="0070C0"/>
                </a:solidFill>
              </a:rPr>
              <a:t>IV- CUARTO RETO: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	HACER UNA EVALUACION  	PERSONALIZADA Y  OBJETIVA </a:t>
            </a:r>
            <a:br>
              <a:rPr lang="es-MX" dirty="0" smtClean="0"/>
            </a:br>
            <a:r>
              <a:rPr lang="es-MX" dirty="0" smtClean="0"/>
              <a:t>	DEL ESTADO DE LA EMPRESA</a:t>
            </a:r>
            <a:br>
              <a:rPr lang="es-MX" dirty="0" smtClean="0"/>
            </a:br>
            <a:r>
              <a:rPr lang="es-MX" dirty="0" smtClean="0"/>
              <a:t>	Nh.2:1-3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MX" dirty="0" smtClean="0"/>
              <a:t> </a:t>
            </a:r>
            <a:endParaRPr lang="es-ES_tradnl" b="1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221088"/>
            <a:ext cx="1609130" cy="16676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77072"/>
            <a:ext cx="1726354" cy="19484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1412776"/>
            <a:ext cx="8136904" cy="3672408"/>
          </a:xfrm>
        </p:spPr>
        <p:txBody>
          <a:bodyPr/>
          <a:lstStyle/>
          <a:p>
            <a:r>
              <a:rPr lang="es-MX" sz="4400" dirty="0" smtClean="0"/>
              <a:t>“</a:t>
            </a:r>
            <a:r>
              <a:rPr lang="es-ES_tradnl" sz="4400" dirty="0" smtClean="0"/>
              <a:t>Sé diligente en conocer el estado de tus ovejas, Y mira con cuidado por tus rebaños…</a:t>
            </a:r>
            <a:r>
              <a:rPr lang="es-MX" sz="4400" dirty="0" smtClean="0"/>
              <a:t>”  </a:t>
            </a:r>
            <a:r>
              <a:rPr lang="es-MX" sz="3200" dirty="0" err="1" smtClean="0"/>
              <a:t>Pr.</a:t>
            </a:r>
            <a:r>
              <a:rPr lang="es-MX" sz="3200" dirty="0" smtClean="0"/>
              <a:t> 27:23 </a:t>
            </a:r>
            <a:endParaRPr lang="es-ES_tradnl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404664"/>
            <a:ext cx="8533456" cy="4378325"/>
          </a:xfrm>
        </p:spPr>
        <p:txBody>
          <a:bodyPr/>
          <a:lstStyle/>
          <a:p>
            <a:pPr>
              <a:buNone/>
            </a:pPr>
            <a:r>
              <a:rPr lang="es-MX" sz="2800" dirty="0" smtClean="0"/>
              <a:t> </a:t>
            </a:r>
            <a:r>
              <a:rPr lang="es-MX" dirty="0" smtClean="0"/>
              <a:t>“</a:t>
            </a:r>
            <a:r>
              <a:rPr lang="es-ES_tradnl" dirty="0" smtClean="0"/>
              <a:t>Llegué, pues, a Jerusalén, y después de estar allí tres días,</a:t>
            </a:r>
            <a:r>
              <a:rPr lang="es-ES_tradnl" baseline="30000" dirty="0" smtClean="0"/>
              <a:t> </a:t>
            </a:r>
            <a:r>
              <a:rPr lang="es-ES_tradnl" dirty="0" smtClean="0">
                <a:solidFill>
                  <a:srgbClr val="FF0000"/>
                </a:solidFill>
              </a:rPr>
              <a:t>me levanté de noche</a:t>
            </a:r>
            <a:r>
              <a:rPr lang="es-ES_tradnl" dirty="0" smtClean="0"/>
              <a:t>, yo y unos pocos varones conmigo, y </a:t>
            </a:r>
            <a:r>
              <a:rPr lang="es-ES_tradnl" dirty="0" smtClean="0">
                <a:solidFill>
                  <a:srgbClr val="FF0000"/>
                </a:solidFill>
              </a:rPr>
              <a:t>no declaré a hombre alguno lo que Dios había puesto en mi corazón </a:t>
            </a:r>
            <a:r>
              <a:rPr lang="es-ES_tradnl" dirty="0" smtClean="0"/>
              <a:t>que hiciese en Jerusalén; ni había cabalgadura conmigo, excepto la única en que yo cabalgaba.</a:t>
            </a:r>
            <a:r>
              <a:rPr lang="es-ES_tradnl" baseline="30000" dirty="0" smtClean="0"/>
              <a:t> </a:t>
            </a:r>
            <a:r>
              <a:rPr lang="es-ES_tradnl" dirty="0" smtClean="0"/>
              <a:t>Y salí de noche por la puerta del Valle hacia la fuente del Dragón y a la puerta del Muladar; y </a:t>
            </a:r>
            <a:r>
              <a:rPr lang="es-ES_tradnl" dirty="0" smtClean="0">
                <a:solidFill>
                  <a:srgbClr val="FF0000"/>
                </a:solidFill>
              </a:rPr>
              <a:t>observé los muros </a:t>
            </a:r>
            <a:r>
              <a:rPr lang="es-ES_tradnl" dirty="0" smtClean="0"/>
              <a:t>de Jerusalén que estaban derribados, y sus puertas que estaban consumidas por el fuego.</a:t>
            </a:r>
            <a:r>
              <a:rPr lang="es-ES_tradnl" baseline="30000" dirty="0" smtClean="0"/>
              <a:t> </a:t>
            </a:r>
            <a:r>
              <a:rPr lang="es-ES_tradnl" dirty="0" smtClean="0"/>
              <a:t>Pasé luego a la puerta de la Fuente, y al estanque del Rey; pero no había lugar por donde pasase la cabalgadura en que iba.</a:t>
            </a:r>
            <a:r>
              <a:rPr lang="es-ES_tradnl" baseline="30000" dirty="0" smtClean="0"/>
              <a:t> </a:t>
            </a:r>
            <a:r>
              <a:rPr lang="es-ES_tradnl" dirty="0" smtClean="0"/>
              <a:t>Y subí de noche por el torrente y observé el muro, y di la vuelta y entré por la puerta del Valle, y me volví.</a:t>
            </a:r>
            <a:r>
              <a:rPr lang="es-ES_tradnl" baseline="30000" dirty="0" smtClean="0"/>
              <a:t> </a:t>
            </a:r>
            <a:r>
              <a:rPr lang="es-ES_tradnl" dirty="0" smtClean="0">
                <a:solidFill>
                  <a:srgbClr val="FF0000"/>
                </a:solidFill>
              </a:rPr>
              <a:t>Y no sabían los oficiales a dónde yo había ido</a:t>
            </a:r>
            <a:r>
              <a:rPr lang="es-ES_tradnl" dirty="0" smtClean="0"/>
              <a:t>, ni qué había hecho; ni hasta entonces lo había declarado yo a los judíos y sacerdotes, ni a los nobles y oficiales, ni a los demás que hacían la obra.              </a:t>
            </a:r>
          </a:p>
          <a:p>
            <a:pPr algn="ctr">
              <a:buNone/>
            </a:pPr>
            <a:r>
              <a:rPr lang="es-ES_tradnl" dirty="0" smtClean="0"/>
              <a:t>Neh.2:11-16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764704"/>
            <a:ext cx="5616624" cy="4378325"/>
          </a:xfrm>
        </p:spPr>
        <p:txBody>
          <a:bodyPr/>
          <a:lstStyle/>
          <a:p>
            <a:pPr marL="514350" lvl="0" indent="-514350">
              <a:buFont typeface="+mj-lt"/>
              <a:buAutoNum type="alphaUcPeriod"/>
            </a:pPr>
            <a:r>
              <a:rPr lang="es-MX" sz="3200" dirty="0" smtClean="0"/>
              <a:t>La falta de objetividad en la delegación de las evaluaciones </a:t>
            </a:r>
            <a:endParaRPr lang="es-ES_tradnl" sz="3200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s-MX" sz="3200" dirty="0" smtClean="0"/>
              <a:t>El impacto personal de la realidad de la empresa</a:t>
            </a:r>
            <a:endParaRPr lang="es-ES_tradnl" sz="3200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s-MX" sz="3200" dirty="0" smtClean="0"/>
              <a:t>La reserva de la información hasta que se llegue el tiempo oportuno</a:t>
            </a:r>
            <a:endParaRPr lang="es-ES_tradnl" sz="3200" dirty="0" smtClean="0"/>
          </a:p>
          <a:p>
            <a:pPr marL="514350" lvl="0" indent="-514350">
              <a:buFont typeface="+mj-lt"/>
              <a:buAutoNum type="alphaUcPeriod"/>
            </a:pPr>
            <a:r>
              <a:rPr lang="es-MX" sz="3200" dirty="0" smtClean="0"/>
              <a:t>Por la planeación estratégica </a:t>
            </a:r>
            <a:endParaRPr lang="es-ES_tradnl" sz="3200" dirty="0" smtClean="0"/>
          </a:p>
          <a:p>
            <a:pPr marL="514350" indent="-514350">
              <a:buFont typeface="+mj-lt"/>
              <a:buAutoNum type="alphaUcPeriod" startAt="4"/>
            </a:pPr>
            <a:endParaRPr lang="es-ES_tradnl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501008"/>
            <a:ext cx="2497460" cy="24891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836712"/>
            <a:ext cx="2027386" cy="19983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80920" cy="1219200"/>
          </a:xfrm>
        </p:spPr>
        <p:txBody>
          <a:bodyPr/>
          <a:lstStyle/>
          <a:p>
            <a:pPr marL="571500" indent="-571500">
              <a:buFont typeface="+mj-lt"/>
              <a:buAutoNum type="romanUcPeriod" startAt="5"/>
            </a:pPr>
            <a:r>
              <a:rPr lang="es-MX" sz="3200" b="1" dirty="0" smtClean="0">
                <a:solidFill>
                  <a:srgbClr val="0070C0"/>
                </a:solidFill>
              </a:rPr>
              <a:t>QUINTO RETO:</a:t>
            </a:r>
            <a:r>
              <a:rPr lang="es-MX" sz="3200" dirty="0" smtClean="0"/>
              <a:t/>
            </a:r>
            <a:br>
              <a:rPr lang="es-MX" sz="3200" dirty="0" smtClean="0"/>
            </a:br>
            <a:r>
              <a:rPr lang="es-MX" sz="3200" dirty="0" smtClean="0"/>
              <a:t> DESAFIAR POR LA NECESIDAD, LA VISION Y  PORTUNIDADES A LOS  QUE PERDIERON LA RAZON DE SU LIDERAZGO   </a:t>
            </a:r>
            <a:endParaRPr lang="es-ES_tradnl" sz="3200" dirty="0"/>
          </a:p>
        </p:txBody>
      </p:sp>
      <p:pic>
        <p:nvPicPr>
          <p:cNvPr id="5" name="4 Imagen" descr="ArrowL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284984"/>
            <a:ext cx="2604120" cy="2604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539552" y="980728"/>
            <a:ext cx="79928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smtClean="0"/>
              <a:t>“...</a:t>
            </a:r>
            <a:r>
              <a:rPr lang="es-ES_tradnl" sz="3200" dirty="0" smtClean="0"/>
              <a:t>Les dije, pues: </a:t>
            </a:r>
            <a:r>
              <a:rPr lang="es-ES_tradnl" sz="3200" dirty="0" smtClean="0">
                <a:solidFill>
                  <a:srgbClr val="FF0000"/>
                </a:solidFill>
              </a:rPr>
              <a:t>Vosotros veis el mal </a:t>
            </a:r>
            <a:r>
              <a:rPr lang="es-ES_tradnl" sz="3200" dirty="0" smtClean="0"/>
              <a:t>en que estamos, que Jerusalén está desierta, y sus puertas consumidas por el fuego; </a:t>
            </a:r>
            <a:r>
              <a:rPr lang="es-ES_tradnl" sz="3200" dirty="0" smtClean="0">
                <a:solidFill>
                  <a:srgbClr val="FF0000"/>
                </a:solidFill>
              </a:rPr>
              <a:t>venid, y edifiquemos </a:t>
            </a:r>
            <a:r>
              <a:rPr lang="es-ES_tradnl" sz="3200" dirty="0" smtClean="0"/>
              <a:t>el muro de Jerusalén, y </a:t>
            </a:r>
            <a:r>
              <a:rPr lang="es-ES_tradnl" sz="3200" dirty="0" smtClean="0">
                <a:solidFill>
                  <a:srgbClr val="FF0000"/>
                </a:solidFill>
              </a:rPr>
              <a:t>no estemos más en oprobio.</a:t>
            </a:r>
            <a:r>
              <a:rPr lang="es-ES_tradnl" sz="3200" dirty="0" smtClean="0"/>
              <a:t>”</a:t>
            </a:r>
            <a:r>
              <a:rPr lang="es-ES_tradnl" sz="2400" dirty="0" smtClean="0"/>
              <a:t>     Neh.2:17</a:t>
            </a:r>
            <a:endParaRPr lang="es-ES_tradn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149080"/>
            <a:ext cx="2857500" cy="1800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6546" y="3429000"/>
            <a:ext cx="3441069" cy="2819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67544" y="620688"/>
            <a:ext cx="7560840" cy="4378325"/>
          </a:xfrm>
        </p:spPr>
        <p:txBody>
          <a:bodyPr/>
          <a:lstStyle/>
          <a:p>
            <a:pPr marL="457200" lvl="0" indent="-457200">
              <a:buFont typeface="+mj-lt"/>
              <a:buAutoNum type="alphaUcPeriod"/>
            </a:pPr>
            <a:r>
              <a:rPr lang="es-MX" sz="2800" dirty="0" smtClean="0"/>
              <a:t>Considerar el recurso y fragilidad del liderazgo</a:t>
            </a:r>
            <a:endParaRPr lang="es-ES_tradnl" sz="2800" dirty="0" smtClean="0"/>
          </a:p>
          <a:p>
            <a:pPr marL="457200" lvl="0" indent="-457200">
              <a:buFont typeface="+mj-lt"/>
              <a:buAutoNum type="alphaUcPeriod"/>
            </a:pPr>
            <a:r>
              <a:rPr lang="es-MX" sz="2800" dirty="0" smtClean="0"/>
              <a:t>Hacer ver el fracaso y la negligencia sabiamente</a:t>
            </a:r>
            <a:endParaRPr lang="es-ES_tradnl" sz="2800" dirty="0" smtClean="0"/>
          </a:p>
          <a:p>
            <a:pPr marL="457200" indent="-457200">
              <a:buNone/>
            </a:pPr>
            <a:r>
              <a:rPr lang="es-ES_tradnl" sz="2800" dirty="0" smtClean="0"/>
              <a:t>      </a:t>
            </a:r>
            <a:r>
              <a:rPr lang="es-ES_tradnl" sz="2800" dirty="0" smtClean="0">
                <a:solidFill>
                  <a:srgbClr val="0000FF"/>
                </a:solidFill>
              </a:rPr>
              <a:t>“Todo lo que te viniere a la mano para hacer, hazlo según tus fuerzas...</a:t>
            </a:r>
            <a:r>
              <a:rPr lang="es-ES_tradnl" sz="2800" baseline="30000" dirty="0" smtClean="0">
                <a:solidFill>
                  <a:srgbClr val="0000FF"/>
                </a:solidFill>
              </a:rPr>
              <a:t>”   </a:t>
            </a:r>
            <a:r>
              <a:rPr lang="es-ES_tradnl" sz="2800" dirty="0" err="1" smtClean="0"/>
              <a:t>Ecl</a:t>
            </a:r>
            <a:r>
              <a:rPr lang="es-ES_tradnl" sz="2800" dirty="0" smtClean="0"/>
              <a:t>. 9:10a</a:t>
            </a:r>
          </a:p>
          <a:p>
            <a:pPr marL="457200" lvl="0" indent="-457200">
              <a:buFont typeface="+mj-lt"/>
              <a:buAutoNum type="alphaUcPeriod"/>
            </a:pPr>
            <a:r>
              <a:rPr lang="es-MX" sz="2800" dirty="0" smtClean="0"/>
              <a:t>Restaurar el modo de pensar del liderazgo</a:t>
            </a:r>
            <a:endParaRPr lang="es-ES_tradnl" sz="2800" dirty="0" smtClean="0"/>
          </a:p>
          <a:p>
            <a:pPr marL="457200" lvl="0" indent="-457200">
              <a:buFont typeface="+mj-lt"/>
              <a:buAutoNum type="alphaUcPeriod"/>
            </a:pPr>
            <a:r>
              <a:rPr lang="es-MX" sz="2800" dirty="0" smtClean="0"/>
              <a:t>Desafiar a tomar una decisión voluntaria</a:t>
            </a:r>
            <a:endParaRPr lang="es-ES_tradn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2040" y="3284984"/>
            <a:ext cx="3704737" cy="3035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39552" y="692696"/>
            <a:ext cx="7200800" cy="4378325"/>
          </a:xfrm>
        </p:spPr>
        <p:txBody>
          <a:bodyPr/>
          <a:lstStyle/>
          <a:p>
            <a:pPr marL="457200" lvl="0" indent="-457200">
              <a:buFont typeface="+mj-lt"/>
              <a:buAutoNum type="alphaUcPeriod" startAt="4"/>
            </a:pPr>
            <a:r>
              <a:rPr lang="es-MX" sz="3200" dirty="0" smtClean="0"/>
              <a:t>Llevar al liderazgo a los más altos niveles de motivación</a:t>
            </a:r>
            <a:endParaRPr lang="es-ES_tradnl" sz="3200" dirty="0" smtClean="0"/>
          </a:p>
          <a:p>
            <a:pPr lvl="1"/>
            <a:r>
              <a:rPr lang="es-MX" sz="3200" dirty="0" smtClean="0"/>
              <a:t>Por la seguridad familiar que ofrece la seguridad empresarial</a:t>
            </a:r>
            <a:endParaRPr lang="es-ES_tradnl" sz="3200" dirty="0" smtClean="0"/>
          </a:p>
          <a:p>
            <a:pPr lvl="1"/>
            <a:r>
              <a:rPr lang="es-MX" sz="3200" dirty="0" smtClean="0"/>
              <a:t>Por el interés del bienestar común</a:t>
            </a:r>
            <a:endParaRPr lang="es-ES_tradnl" sz="3200" dirty="0" smtClean="0"/>
          </a:p>
          <a:p>
            <a:pPr lvl="1"/>
            <a:r>
              <a:rPr lang="es-MX" sz="3200" dirty="0" smtClean="0"/>
              <a:t>Por la estabilidad común en el futuro</a:t>
            </a:r>
            <a:endParaRPr lang="es-ES_tradnl" sz="3200" dirty="0" smtClean="0"/>
          </a:p>
          <a:p>
            <a:endParaRPr lang="es-ES_tradnl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/>
          <a:lstStyle/>
          <a:p>
            <a:pPr marL="857250" indent="-857250">
              <a:buFont typeface="+mj-lt"/>
              <a:buAutoNum type="romanUcPeriod" startAt="6"/>
            </a:pPr>
            <a:r>
              <a:rPr lang="en-US" dirty="0" smtClean="0"/>
              <a:t> </a:t>
            </a:r>
            <a:r>
              <a:rPr lang="es-MX" b="1" dirty="0" smtClean="0">
                <a:solidFill>
                  <a:srgbClr val="0070C0"/>
                </a:solidFill>
              </a:rPr>
              <a:t>SEXTO RETO: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ORGANIZAR AL TRABAJADOR POR VINCULOS COMUNES</a:t>
            </a:r>
            <a:endParaRPr lang="es-ES_tradnl" b="1" dirty="0"/>
          </a:p>
        </p:txBody>
      </p:sp>
      <p:pic>
        <p:nvPicPr>
          <p:cNvPr id="5" name="4 Imagen" descr="Por-que-Liderazgo-18-08-0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68" y="2852936"/>
            <a:ext cx="2938017" cy="3455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683568" y="692696"/>
            <a:ext cx="7992888" cy="208823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s-ES" sz="3600" b="1" dirty="0" smtClean="0">
                <a:solidFill>
                  <a:srgbClr val="0070C0"/>
                </a:solidFill>
              </a:rPr>
              <a:t>I-</a:t>
            </a:r>
            <a:r>
              <a:rPr lang="es-MX" sz="3600" b="1" dirty="0" smtClean="0">
                <a:solidFill>
                  <a:srgbClr val="0070C0"/>
                </a:solidFill>
              </a:rPr>
              <a:t>PRIMER RETO: </a:t>
            </a:r>
          </a:p>
          <a:p>
            <a:pPr>
              <a:buNone/>
            </a:pPr>
            <a:r>
              <a:rPr lang="es-MX" sz="3600" b="1" dirty="0" smtClean="0"/>
              <a:t>	SACAR DE LA CRISIS A LA EMPRESA  Y LLEVARLA AL EXITO </a:t>
            </a:r>
            <a:endParaRPr lang="es-ES_tradnl" sz="3600" b="1" dirty="0" smtClean="0"/>
          </a:p>
          <a:p>
            <a:pPr lvl="0">
              <a:buNone/>
            </a:pPr>
            <a:endParaRPr lang="es-ES_tradnl" sz="2800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636912"/>
            <a:ext cx="4463778" cy="36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1547664" y="1628800"/>
            <a:ext cx="7128792" cy="4378325"/>
          </a:xfrm>
        </p:spPr>
        <p:txBody>
          <a:bodyPr/>
          <a:lstStyle/>
          <a:p>
            <a:pPr>
              <a:buNone/>
            </a:pPr>
            <a:r>
              <a:rPr lang="es-MX" sz="2800" dirty="0" smtClean="0"/>
              <a:t>“…</a:t>
            </a:r>
            <a:r>
              <a:rPr lang="es-ES_tradnl" sz="2800" dirty="0" smtClean="0"/>
              <a:t>Entonces se levantó el sumo sacerdote </a:t>
            </a:r>
            <a:r>
              <a:rPr lang="es-ES_tradnl" sz="2800" dirty="0" err="1" smtClean="0"/>
              <a:t>Eliasib</a:t>
            </a:r>
            <a:r>
              <a:rPr lang="es-ES_tradnl" sz="2800" dirty="0" smtClean="0"/>
              <a:t> </a:t>
            </a:r>
            <a:r>
              <a:rPr lang="es-ES_tradnl" sz="2800" dirty="0" smtClean="0">
                <a:solidFill>
                  <a:srgbClr val="FF0000"/>
                </a:solidFill>
              </a:rPr>
              <a:t>con sus hermanos los sacerdotes</a:t>
            </a:r>
            <a:r>
              <a:rPr lang="es-ES_tradnl" sz="2800" dirty="0" smtClean="0"/>
              <a:t>, y edificaron la puerta de las Ovejas. Ellos arreglaron y levantaron sus puertas hasta la torre de </a:t>
            </a:r>
            <a:r>
              <a:rPr lang="es-ES_tradnl" sz="2800" dirty="0" err="1" smtClean="0"/>
              <a:t>Hamea</a:t>
            </a:r>
            <a:r>
              <a:rPr lang="es-ES_tradnl" sz="2800" dirty="0" smtClean="0"/>
              <a:t>, y edificaron hasta la torre de </a:t>
            </a:r>
            <a:r>
              <a:rPr lang="es-ES_tradnl" sz="2800" dirty="0" err="1" smtClean="0"/>
              <a:t>Hananeel</a:t>
            </a:r>
            <a:r>
              <a:rPr lang="es-ES_tradnl" sz="2800" dirty="0" smtClean="0"/>
              <a:t>.</a:t>
            </a:r>
            <a:r>
              <a:rPr lang="es-ES_tradnl" sz="2800" baseline="30000" dirty="0" smtClean="0"/>
              <a:t> </a:t>
            </a:r>
            <a:r>
              <a:rPr lang="es-ES_tradnl" sz="2800" dirty="0" smtClean="0"/>
              <a:t>Junto a ella edificaron </a:t>
            </a:r>
            <a:r>
              <a:rPr lang="es-ES_tradnl" sz="2800" dirty="0" smtClean="0">
                <a:solidFill>
                  <a:srgbClr val="FF0000"/>
                </a:solidFill>
              </a:rPr>
              <a:t>los varones de Jericó</a:t>
            </a:r>
            <a:r>
              <a:rPr lang="es-ES_tradnl" sz="2800" dirty="0" smtClean="0"/>
              <a:t>, y luego edificó </a:t>
            </a:r>
            <a:r>
              <a:rPr lang="es-ES_tradnl" sz="2800" dirty="0" err="1" smtClean="0"/>
              <a:t>Zacur</a:t>
            </a:r>
            <a:r>
              <a:rPr lang="es-ES_tradnl" sz="2800" dirty="0" smtClean="0"/>
              <a:t> hijo de </a:t>
            </a:r>
            <a:r>
              <a:rPr lang="es-ES_tradnl" sz="2800" dirty="0" err="1" smtClean="0"/>
              <a:t>Imri</a:t>
            </a:r>
            <a:r>
              <a:rPr lang="es-ES_tradnl" sz="2800" dirty="0" smtClean="0"/>
              <a:t>.</a:t>
            </a:r>
            <a:r>
              <a:rPr lang="es-ES_tradnl" sz="2800" b="1" dirty="0" smtClean="0"/>
              <a:t> </a:t>
            </a:r>
            <a:r>
              <a:rPr lang="es-ES_tradnl" sz="2800" dirty="0" smtClean="0"/>
              <a:t>Los hijos de </a:t>
            </a:r>
            <a:r>
              <a:rPr lang="es-ES_tradnl" sz="2800" dirty="0" err="1" smtClean="0"/>
              <a:t>Senaa</a:t>
            </a:r>
            <a:r>
              <a:rPr lang="es-ES_tradnl" sz="2800" dirty="0" smtClean="0"/>
              <a:t> edificaron la puerta del Pescado; ellos la enmaderaron, y levantaron sus puertas, con sus cerraduras y sus cerrojos”   </a:t>
            </a:r>
          </a:p>
          <a:p>
            <a:pPr algn="ctr">
              <a:buNone/>
            </a:pPr>
            <a:r>
              <a:rPr lang="es-ES_tradnl" dirty="0" smtClean="0"/>
              <a:t> Neh.3:1-3</a:t>
            </a:r>
            <a:endParaRPr lang="es-ES_tradn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76672"/>
            <a:ext cx="38100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484784"/>
            <a:ext cx="7920880" cy="1219200"/>
          </a:xfrm>
        </p:spPr>
        <p:txBody>
          <a:bodyPr/>
          <a:lstStyle/>
          <a:p>
            <a:pPr marL="742950" indent="-742950">
              <a:buFont typeface="+mj-lt"/>
              <a:buAutoNum type="alphaUcPeriod"/>
            </a:pPr>
            <a:r>
              <a:rPr lang="es-MX" sz="4400" dirty="0" smtClean="0"/>
              <a:t>Vínculos comunes</a:t>
            </a:r>
            <a:r>
              <a:rPr lang="es-ES_tradnl" sz="4400" dirty="0" smtClean="0"/>
              <a:t/>
            </a:r>
            <a:br>
              <a:rPr lang="es-ES_tradnl" sz="4400" dirty="0" smtClean="0"/>
            </a:br>
            <a:r>
              <a:rPr lang="es-ES_tradnl" sz="4400" dirty="0" smtClean="0"/>
              <a:t/>
            </a:r>
            <a:br>
              <a:rPr lang="es-ES_tradnl" sz="4400" dirty="0" smtClean="0"/>
            </a:br>
            <a:endParaRPr lang="es-ES_tradnl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268760"/>
            <a:ext cx="5256584" cy="3422005"/>
          </a:xfrm>
        </p:spPr>
        <p:txBody>
          <a:bodyPr/>
          <a:lstStyle/>
          <a:p>
            <a:pPr lvl="0"/>
            <a:r>
              <a:rPr lang="es-MX" sz="3200" dirty="0" smtClean="0"/>
              <a:t>Convicciones espirituales </a:t>
            </a:r>
            <a:endParaRPr lang="es-ES_tradnl" sz="3200" dirty="0" smtClean="0"/>
          </a:p>
          <a:p>
            <a:pPr lvl="0"/>
            <a:r>
              <a:rPr lang="es-MX" sz="3200" dirty="0" smtClean="0"/>
              <a:t>Conocimiento </a:t>
            </a:r>
            <a:endParaRPr lang="es-ES_tradnl" sz="3200" dirty="0" smtClean="0"/>
          </a:p>
          <a:p>
            <a:pPr lvl="0"/>
            <a:r>
              <a:rPr lang="es-MX" sz="3200" dirty="0" smtClean="0"/>
              <a:t>Capacidad </a:t>
            </a:r>
            <a:endParaRPr lang="es-ES_tradnl" sz="3200" dirty="0" smtClean="0"/>
          </a:p>
          <a:p>
            <a:pPr lvl="0"/>
            <a:r>
              <a:rPr lang="es-MX" sz="3200" dirty="0" smtClean="0"/>
              <a:t>Habilidades</a:t>
            </a:r>
            <a:endParaRPr lang="es-ES_tradnl" sz="3200" dirty="0" smtClean="0"/>
          </a:p>
          <a:p>
            <a:pPr lvl="0"/>
            <a:r>
              <a:rPr lang="es-MX" sz="3200" dirty="0" smtClean="0"/>
              <a:t>Compañerismo</a:t>
            </a:r>
            <a:endParaRPr lang="es-ES_tradnl" sz="3200" dirty="0" smtClean="0"/>
          </a:p>
          <a:p>
            <a:pPr lvl="0"/>
            <a:r>
              <a:rPr lang="es-MX" sz="3200" dirty="0" smtClean="0"/>
              <a:t>Cultura</a:t>
            </a:r>
            <a:endParaRPr lang="es-ES_tradnl" sz="3200" dirty="0" smtClean="0"/>
          </a:p>
          <a:p>
            <a:pPr lvl="0"/>
            <a:r>
              <a:rPr lang="es-MX" sz="3200" dirty="0" smtClean="0"/>
              <a:t>Conveniencias, etc.</a:t>
            </a:r>
            <a:endParaRPr lang="es-ES_tradnl" sz="3200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204864"/>
            <a:ext cx="3901641" cy="2601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620688"/>
            <a:ext cx="6480720" cy="4378325"/>
          </a:xfrm>
        </p:spPr>
        <p:txBody>
          <a:bodyPr/>
          <a:lstStyle/>
          <a:p>
            <a:pPr marL="742950" lvl="0" indent="-742950">
              <a:buFont typeface="+mj-lt"/>
              <a:buAutoNum type="alphaUcPeriod" startAt="2"/>
            </a:pPr>
            <a:r>
              <a:rPr lang="es-MX" sz="3600" dirty="0" smtClean="0"/>
              <a:t>Equipos de trabajo </a:t>
            </a:r>
            <a:endParaRPr lang="es-ES_tradnl" sz="3600" dirty="0" smtClean="0"/>
          </a:p>
          <a:p>
            <a:pPr marL="742950" lvl="0" indent="-742950">
              <a:buFont typeface="+mj-lt"/>
              <a:buAutoNum type="alphaUcPeriod" startAt="2"/>
            </a:pPr>
            <a:r>
              <a:rPr lang="es-MX" sz="3600" dirty="0" smtClean="0"/>
              <a:t>Segmentación del trabajo</a:t>
            </a:r>
            <a:endParaRPr lang="es-ES_tradnl" sz="3600" dirty="0" smtClean="0"/>
          </a:p>
          <a:p>
            <a:pPr marL="742950" lvl="0" indent="-742950">
              <a:buFont typeface="+mj-lt"/>
              <a:buAutoNum type="alphaUcPeriod" startAt="2"/>
            </a:pPr>
            <a:r>
              <a:rPr lang="es-MX" sz="3600" dirty="0" smtClean="0"/>
              <a:t>La motivación interna </a:t>
            </a:r>
            <a:endParaRPr lang="es-ES_tradnl" sz="3600" dirty="0" smtClean="0"/>
          </a:p>
          <a:p>
            <a:pPr marL="742950" indent="-742950">
              <a:buNone/>
            </a:pPr>
            <a:r>
              <a:rPr lang="es-MX" sz="3600" dirty="0" smtClean="0"/>
              <a:t>       </a:t>
            </a:r>
            <a:endParaRPr lang="es-ES_tradnl" sz="36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187624" y="2636912"/>
            <a:ext cx="5400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None/>
            </a:pPr>
            <a:r>
              <a:rPr lang="es-MX" sz="3200" dirty="0" smtClean="0"/>
              <a:t>“..</a:t>
            </a:r>
            <a:r>
              <a:rPr lang="es-ES_tradnl" sz="3200" dirty="0" smtClean="0">
                <a:solidFill>
                  <a:srgbClr val="0000FF"/>
                </a:solidFill>
              </a:rPr>
              <a:t>Si fueres flojo en el día de trabajo, tu fuerza será reducida…</a:t>
            </a:r>
            <a:r>
              <a:rPr lang="es-ES_tradnl" sz="3200" dirty="0" smtClean="0"/>
              <a:t>” </a:t>
            </a:r>
          </a:p>
          <a:p>
            <a:pPr marL="742950" indent="-742950">
              <a:buNone/>
            </a:pPr>
            <a:r>
              <a:rPr lang="es-ES_tradnl" sz="2400" dirty="0" smtClean="0"/>
              <a:t>         </a:t>
            </a:r>
            <a:r>
              <a:rPr lang="es-ES_tradnl" sz="2400" dirty="0" err="1" smtClean="0"/>
              <a:t>Pr.</a:t>
            </a:r>
            <a:r>
              <a:rPr lang="es-ES_tradnl" sz="2400" dirty="0" smtClean="0"/>
              <a:t> 24:10</a:t>
            </a:r>
          </a:p>
          <a:p>
            <a:endParaRPr lang="es-ES_tradn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980728"/>
            <a:ext cx="1748861" cy="2605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077072"/>
            <a:ext cx="2088232" cy="15609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4581128"/>
            <a:ext cx="2458615" cy="1647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7920880" cy="1219200"/>
          </a:xfrm>
        </p:spPr>
        <p:txBody>
          <a:bodyPr/>
          <a:lstStyle/>
          <a:p>
            <a:pPr marL="514350" lvl="0" indent="-514350">
              <a:buFont typeface="+mj-lt"/>
              <a:buAutoNum type="alphaUcPeriod" startAt="5"/>
            </a:pPr>
            <a:r>
              <a:rPr lang="es-MX" sz="3200" dirty="0" smtClean="0"/>
              <a:t>Evaluación de las amenazas a los vínculos</a:t>
            </a:r>
            <a:endParaRPr lang="es-ES_tradnl" sz="4400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424936" cy="5112568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2060848"/>
            <a:ext cx="7920880" cy="1219200"/>
          </a:xfrm>
        </p:spPr>
        <p:txBody>
          <a:bodyPr/>
          <a:lstStyle/>
          <a:p>
            <a:pPr marL="742950" lvl="0" indent="-742950">
              <a:buFont typeface="+mj-lt"/>
              <a:buAutoNum type="alphaUcPeriod" startAt="6"/>
            </a:pPr>
            <a:r>
              <a:rPr lang="es-MX" sz="4400" dirty="0" smtClean="0"/>
              <a:t>Toma de decisiones de la alta gerencia para sostener los vínculos comunes por las amenazas</a:t>
            </a:r>
            <a:endParaRPr lang="es-ES_tradnl" sz="4400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08920"/>
            <a:ext cx="2753602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scension, the_std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467544" y="332656"/>
            <a:ext cx="828092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/>
              <a:t>“Entonces por las partes bajas del lugar, detrás del muro, y en los sitios abiertos, </a:t>
            </a:r>
            <a:r>
              <a:rPr lang="es-ES_tradnl" sz="2800" b="1" dirty="0" smtClean="0">
                <a:solidFill>
                  <a:srgbClr val="FF0000"/>
                </a:solidFill>
              </a:rPr>
              <a:t>puse al pueblo por familias</a:t>
            </a:r>
            <a:r>
              <a:rPr lang="es-ES_tradnl" sz="2800" b="1" dirty="0" smtClean="0"/>
              <a:t>, con sus espadas, con sus lanzas y con sus arcos.</a:t>
            </a:r>
            <a:r>
              <a:rPr lang="es-ES_tradnl" sz="2800" b="1" baseline="30000" dirty="0" smtClean="0"/>
              <a:t> </a:t>
            </a:r>
            <a:r>
              <a:rPr lang="es-ES_tradnl" sz="2800" b="1" dirty="0" smtClean="0"/>
              <a:t>Después miré, y me levanté y </a:t>
            </a:r>
            <a:r>
              <a:rPr lang="es-ES_tradnl" sz="2800" b="1" dirty="0" smtClean="0">
                <a:solidFill>
                  <a:srgbClr val="FF0000"/>
                </a:solidFill>
              </a:rPr>
              <a:t>dije</a:t>
            </a:r>
            <a:r>
              <a:rPr lang="es-ES_tradnl" sz="2800" b="1" dirty="0" smtClean="0"/>
              <a:t> a los nobles y a los oficiales, y al resto del pueblo: No temáis delante de ellos; acordaos del Señor, grande y temible, y pelead por vuestros hermanos, por vuestros hijos y por vuestras hijas, por vuestras mujeres y por vuestras casas.</a:t>
            </a:r>
            <a:r>
              <a:rPr lang="es-ES_tradnl" sz="2800" b="1" baseline="30000" dirty="0" smtClean="0"/>
              <a:t> </a:t>
            </a:r>
            <a:r>
              <a:rPr lang="es-ES_tradnl" sz="2800" b="1" dirty="0" smtClean="0">
                <a:solidFill>
                  <a:srgbClr val="FF0000"/>
                </a:solidFill>
              </a:rPr>
              <a:t>Y cuando oyeron nuestros enemigos que lo habíamos entendido,</a:t>
            </a:r>
            <a:r>
              <a:rPr lang="es-ES_tradnl" sz="2800" b="1" dirty="0" smtClean="0"/>
              <a:t> y que Dios había desbaratado el consejo de ellos, </a:t>
            </a:r>
            <a:r>
              <a:rPr lang="es-ES_tradnl" sz="2800" b="1" dirty="0" smtClean="0">
                <a:solidFill>
                  <a:srgbClr val="FF0000"/>
                </a:solidFill>
              </a:rPr>
              <a:t>nos volvimos todos al muro, cada uno a su tarea</a:t>
            </a:r>
            <a:r>
              <a:rPr lang="es-ES_tradnl" sz="2800" b="1" dirty="0" smtClean="0"/>
              <a:t>.</a:t>
            </a:r>
            <a:r>
              <a:rPr lang="es-ES_tradnl" sz="2800" b="1" baseline="30000" dirty="0" smtClean="0"/>
              <a:t>” </a:t>
            </a:r>
            <a:r>
              <a:rPr lang="es-MX" sz="2800" b="1" dirty="0" smtClean="0"/>
              <a:t>   </a:t>
            </a:r>
            <a:r>
              <a:rPr lang="es-MX" sz="2400" b="1" dirty="0" err="1" smtClean="0"/>
              <a:t>Neh.</a:t>
            </a:r>
            <a:r>
              <a:rPr lang="es-MX" sz="2400" b="1" dirty="0" smtClean="0"/>
              <a:t> 4:13- 15</a:t>
            </a:r>
            <a:endParaRPr lang="es-ES_tradnl" sz="2400" b="1" dirty="0" smtClean="0"/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76672"/>
            <a:ext cx="8208912" cy="4378325"/>
          </a:xfrm>
        </p:spPr>
        <p:txBody>
          <a:bodyPr/>
          <a:lstStyle/>
          <a:p>
            <a:pPr marL="457200" lvl="0" indent="-457200">
              <a:buFont typeface="+mj-lt"/>
              <a:buAutoNum type="alphaUcPeriod" startAt="7"/>
            </a:pPr>
            <a:r>
              <a:rPr lang="es-MX" sz="3600" dirty="0" smtClean="0"/>
              <a:t>Restaurar la confianza espiritual y anímica del personal</a:t>
            </a:r>
            <a:endParaRPr lang="es-ES_tradnl" sz="3600" dirty="0" smtClean="0"/>
          </a:p>
          <a:p>
            <a:pPr marL="457200" lvl="0" indent="-457200">
              <a:buFont typeface="+mj-lt"/>
              <a:buAutoNum type="alphaUcPeriod" startAt="7"/>
            </a:pPr>
            <a:r>
              <a:rPr lang="es-MX" sz="3600" dirty="0" smtClean="0"/>
              <a:t>Tomar medidas estratégicas para garantizar la seguridad del personal y la continuidad del trabajo   </a:t>
            </a:r>
            <a:endParaRPr lang="es-ES_tradnl" sz="36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6"/>
            <a:ext cx="3462558" cy="2302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3456384" cy="2298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683568" y="692696"/>
            <a:ext cx="7992888" cy="2088232"/>
          </a:xfrm>
        </p:spPr>
        <p:txBody>
          <a:bodyPr/>
          <a:lstStyle/>
          <a:p>
            <a:pPr marL="514350" indent="-514350">
              <a:buNone/>
            </a:pPr>
            <a:r>
              <a:rPr lang="en-US" dirty="0" smtClean="0"/>
              <a:t> </a:t>
            </a:r>
            <a:r>
              <a:rPr lang="es-ES" sz="4000" b="1" dirty="0" smtClean="0">
                <a:solidFill>
                  <a:srgbClr val="0070C0"/>
                </a:solidFill>
              </a:rPr>
              <a:t>VII-</a:t>
            </a:r>
            <a:r>
              <a:rPr lang="es-MX" sz="4000" b="1" dirty="0" smtClean="0">
                <a:solidFill>
                  <a:srgbClr val="0070C0"/>
                </a:solidFill>
              </a:rPr>
              <a:t>SEPTIMO RETO: </a:t>
            </a:r>
          </a:p>
          <a:p>
            <a:pPr>
              <a:buNone/>
            </a:pPr>
            <a:r>
              <a:rPr lang="es-MX" sz="4000" b="1" dirty="0" smtClean="0"/>
              <a:t>	</a:t>
            </a:r>
            <a:r>
              <a:rPr lang="es-MX" sz="4000" dirty="0" smtClean="0"/>
              <a:t> LOGRAR LAS METAS DE LA EMPRESA EN UN TIEMPO RECORD</a:t>
            </a:r>
            <a:endParaRPr lang="es-ES_tradnl" sz="4000" b="1" dirty="0" smtClean="0"/>
          </a:p>
          <a:p>
            <a:pPr lvl="0">
              <a:buNone/>
            </a:pPr>
            <a:endParaRPr lang="es-ES_tradnl" sz="4000" dirty="0" smtClean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12976"/>
            <a:ext cx="4710691" cy="25694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908720"/>
            <a:ext cx="6934200" cy="1219200"/>
          </a:xfrm>
        </p:spPr>
        <p:txBody>
          <a:bodyPr/>
          <a:lstStyle/>
          <a:p>
            <a:pPr marL="742950" lvl="0" indent="-742950">
              <a:buFont typeface="+mj-lt"/>
              <a:buAutoNum type="alphaUcPeriod"/>
            </a:pPr>
            <a:r>
              <a:rPr lang="es-MX" dirty="0" smtClean="0"/>
              <a:t>El carácter y capacidad de la alta gerencia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772816"/>
            <a:ext cx="6934200" cy="4378325"/>
          </a:xfrm>
        </p:spPr>
        <p:txBody>
          <a:bodyPr/>
          <a:lstStyle/>
          <a:p>
            <a:pPr>
              <a:buNone/>
            </a:pPr>
            <a:r>
              <a:rPr lang="es-MX" dirty="0" smtClean="0"/>
              <a:t>	</a:t>
            </a:r>
            <a:r>
              <a:rPr lang="es-MX" sz="3200" dirty="0" smtClean="0"/>
              <a:t>“¿</a:t>
            </a:r>
            <a:r>
              <a:rPr lang="es-ES_tradnl" sz="3200" dirty="0" smtClean="0">
                <a:solidFill>
                  <a:srgbClr val="0000FF"/>
                </a:solidFill>
              </a:rPr>
              <a:t>Has visto hombre solícito en su trabajo? Delante de los reyes estará; No estará delante de los de baja condición.</a:t>
            </a:r>
            <a:r>
              <a:rPr lang="es-ES_tradnl" sz="3200" dirty="0" smtClean="0"/>
              <a:t>”   </a:t>
            </a:r>
            <a:r>
              <a:rPr lang="es-ES_tradnl" sz="3200" dirty="0" err="1" smtClean="0"/>
              <a:t>Pr.</a:t>
            </a:r>
            <a:r>
              <a:rPr lang="es-ES_tradnl" sz="3200" dirty="0" smtClean="0"/>
              <a:t> 22: 29</a:t>
            </a:r>
          </a:p>
          <a:p>
            <a:endParaRPr lang="es-ES_tradnl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 l="27461"/>
          <a:stretch>
            <a:fillRect/>
          </a:stretch>
        </p:blipFill>
        <p:spPr bwMode="auto">
          <a:xfrm>
            <a:off x="5508104" y="3789040"/>
            <a:ext cx="3233564" cy="2781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3573016"/>
            <a:ext cx="5255840" cy="1219200"/>
          </a:xfrm>
        </p:spPr>
        <p:txBody>
          <a:bodyPr/>
          <a:lstStyle/>
          <a:p>
            <a:pPr marL="742950" lvl="0" indent="-742950">
              <a:buFont typeface="+mj-lt"/>
              <a:buAutoNum type="arabicPeriod"/>
            </a:pPr>
            <a:r>
              <a:rPr lang="es-MX" dirty="0" smtClean="0"/>
              <a:t>Cambio de punto de apoyo </a:t>
            </a:r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“</a:t>
            </a:r>
            <a:r>
              <a:rPr lang="es-ES_tradnl" dirty="0" smtClean="0">
                <a:solidFill>
                  <a:srgbClr val="0000FF"/>
                </a:solidFill>
              </a:rPr>
              <a:t>Encomienda a Jehová tus obras, Y tus pensamientos serán afirmados</a:t>
            </a:r>
            <a:r>
              <a:rPr lang="es-ES_tradnl" dirty="0" smtClean="0"/>
              <a:t>.</a:t>
            </a:r>
            <a:r>
              <a:rPr lang="es-ES_tradnl" dirty="0" smtClean="0"/>
              <a:t>”      </a:t>
            </a:r>
            <a:r>
              <a:rPr lang="es-ES_tradnl" sz="2000" b="1" dirty="0" err="1" smtClean="0"/>
              <a:t>Pr</a:t>
            </a:r>
            <a:r>
              <a:rPr lang="es-ES_tradnl" sz="2000" b="1" dirty="0" smtClean="0"/>
              <a:t>. 16:3</a:t>
            </a:r>
            <a:endParaRPr lang="es-ES_tradnl" sz="2000" b="1" dirty="0"/>
          </a:p>
        </p:txBody>
      </p:sp>
      <p:pic>
        <p:nvPicPr>
          <p:cNvPr id="6" name="5 Imagen" descr="amanecer.PNG"/>
          <p:cNvPicPr>
            <a:picLocks noChangeAspect="1"/>
          </p:cNvPicPr>
          <p:nvPr/>
        </p:nvPicPr>
        <p:blipFill>
          <a:blip r:embed="rId2" cstate="print"/>
          <a:srcRect l="9051" r="43700"/>
          <a:stretch>
            <a:fillRect/>
          </a:stretch>
        </p:blipFill>
        <p:spPr>
          <a:xfrm>
            <a:off x="6096000" y="836712"/>
            <a:ext cx="2364432" cy="4914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4139952" y="1124744"/>
            <a:ext cx="4392488" cy="5112568"/>
          </a:xfrm>
        </p:spPr>
        <p:txBody>
          <a:bodyPr/>
          <a:lstStyle/>
          <a:p>
            <a:pPr lvl="0">
              <a:buNone/>
            </a:pPr>
            <a:endParaRPr lang="es-ES_tradnl" sz="2800" dirty="0" smtClean="0"/>
          </a:p>
          <a:p>
            <a:pPr algn="ctr">
              <a:buNone/>
            </a:pPr>
            <a:r>
              <a:rPr lang="es-MX" sz="3200" dirty="0" smtClean="0"/>
              <a:t>“…</a:t>
            </a:r>
            <a:r>
              <a:rPr lang="es-ES_tradnl" sz="3200" dirty="0" smtClean="0"/>
              <a:t>porque a todo aquel a quien se haya dado mucho, mucho se le demandará; y al que mucho  se le haya confiado, más se le pedirá.”      </a:t>
            </a:r>
            <a:r>
              <a:rPr lang="es-ES_tradnl" dirty="0" err="1" smtClean="0"/>
              <a:t>Lc</a:t>
            </a:r>
            <a:r>
              <a:rPr lang="es-ES_tradnl" dirty="0" smtClean="0"/>
              <a:t>. 12:48</a:t>
            </a:r>
            <a:endParaRPr lang="es-ES_tradnl" sz="7200" dirty="0"/>
          </a:p>
        </p:txBody>
      </p:sp>
      <p:pic>
        <p:nvPicPr>
          <p:cNvPr id="5" name="4 Imagen" descr="829600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700808"/>
            <a:ext cx="3312368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ive in Christ_std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588665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412776"/>
            <a:ext cx="6934200" cy="1219200"/>
          </a:xfrm>
        </p:spPr>
        <p:txBody>
          <a:bodyPr/>
          <a:lstStyle/>
          <a:p>
            <a:pPr marL="742950" indent="-742950">
              <a:buFont typeface="+mj-lt"/>
              <a:buAutoNum type="arabicPeriod" startAt="2"/>
            </a:pPr>
            <a:r>
              <a:rPr lang="es-MX" sz="4800" dirty="0" smtClean="0"/>
              <a:t>Cambio de estado</a:t>
            </a:r>
            <a:r>
              <a:rPr lang="es-ES_tradnl" sz="4800" dirty="0" smtClean="0"/>
              <a:t/>
            </a:r>
            <a:br>
              <a:rPr lang="es-ES_tradnl" sz="4800" dirty="0" smtClean="0"/>
            </a:br>
            <a:r>
              <a:rPr lang="es-ES_tradnl" sz="4000" dirty="0" smtClean="0"/>
              <a:t/>
            </a:r>
            <a:br>
              <a:rPr lang="es-ES_tradnl" sz="4000" dirty="0" smtClean="0"/>
            </a:br>
            <a:endParaRPr lang="es-ES_tradnl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s-MX" dirty="0" smtClean="0"/>
              <a:t>	</a:t>
            </a:r>
            <a:r>
              <a:rPr lang="es-MX" sz="4000" dirty="0" smtClean="0"/>
              <a:t>“…</a:t>
            </a:r>
            <a:r>
              <a:rPr lang="es-ES_tradnl" sz="4000" dirty="0" smtClean="0">
                <a:solidFill>
                  <a:srgbClr val="0000FF"/>
                </a:solidFill>
              </a:rPr>
              <a:t>Porque cual es su pensamiento en su corazón, tal es él</a:t>
            </a:r>
            <a:r>
              <a:rPr lang="es-ES_tradnl" sz="4000" dirty="0" smtClean="0"/>
              <a:t>.”    </a:t>
            </a:r>
            <a:r>
              <a:rPr lang="es-ES_tradnl" sz="4000" dirty="0" err="1" smtClean="0"/>
              <a:t>Pr.</a:t>
            </a:r>
            <a:r>
              <a:rPr lang="es-ES_tradnl" sz="4000" dirty="0" smtClean="0"/>
              <a:t> 23:7</a:t>
            </a:r>
          </a:p>
          <a:p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Alive in Christ_std_c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5886654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764704"/>
            <a:ext cx="6934200" cy="1219200"/>
          </a:xfrm>
        </p:spPr>
        <p:txBody>
          <a:bodyPr/>
          <a:lstStyle/>
          <a:p>
            <a:pPr marL="742950" lvl="0" indent="-742950">
              <a:buFont typeface="+mj-lt"/>
              <a:buAutoNum type="alphaLcPeriod"/>
            </a:pPr>
            <a:r>
              <a:rPr lang="es-MX" sz="4000" dirty="0" smtClean="0">
                <a:latin typeface="Arial" pitchFamily="34" charset="0"/>
                <a:cs typeface="Arial" pitchFamily="34" charset="0"/>
              </a:rPr>
              <a:t>De esclavitud a la libertad</a:t>
            </a:r>
            <a:endParaRPr lang="es-ES_tradnl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 bwMode="auto">
          <a:xfrm>
            <a:off x="1187624" y="2132856"/>
            <a:ext cx="734481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742950" lvl="0" indent="-742950">
              <a:buFont typeface="+mj-lt"/>
              <a:buAutoNum type="alphaLcPeriod" startAt="2"/>
            </a:pPr>
            <a:r>
              <a:rPr lang="es-MX" sz="4000" dirty="0" smtClean="0">
                <a:latin typeface="Arial" pitchFamily="34" charset="0"/>
                <a:cs typeface="Arial" pitchFamily="34" charset="0"/>
              </a:rPr>
              <a:t>De la ignorancia a la verdad</a:t>
            </a:r>
            <a:endParaRPr lang="es-ES_tradnl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ll of the faithful, the_std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08912" cy="5904656"/>
          </a:xfrm>
          <a:prstGeom prst="rect">
            <a:avLst/>
          </a:prstGeo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1187624" y="1772816"/>
            <a:ext cx="6934200" cy="1219200"/>
          </a:xfrm>
        </p:spPr>
        <p:txBody>
          <a:bodyPr/>
          <a:lstStyle/>
          <a:p>
            <a:pPr marL="742950" lvl="0" indent="-742950">
              <a:buFont typeface="+mj-lt"/>
              <a:buAutoNum type="arabicPeriod" startAt="3"/>
            </a:pPr>
            <a:r>
              <a:rPr lang="es-MX" sz="4000" dirty="0" smtClean="0"/>
              <a:t>Cambio de mentalidad</a:t>
            </a:r>
            <a:endParaRPr lang="es-ES_tradn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call of the faithful, the_std_t_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717032"/>
            <a:ext cx="3203478" cy="2304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1187624" y="764704"/>
            <a:ext cx="67687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400" dirty="0" smtClean="0"/>
              <a:t>“</a:t>
            </a:r>
            <a:r>
              <a:rPr lang="es-ES_tradnl" sz="4400" dirty="0" smtClean="0">
                <a:solidFill>
                  <a:srgbClr val="0000FF"/>
                </a:solidFill>
              </a:rPr>
              <a:t>Los pensamientos de los justos son rectitud; Mas los consejos de los impíos, engaño</a:t>
            </a:r>
            <a:r>
              <a:rPr lang="es-ES_tradnl" sz="4400" dirty="0" smtClean="0"/>
              <a:t>...” </a:t>
            </a:r>
          </a:p>
          <a:p>
            <a:r>
              <a:rPr lang="es-ES_tradnl" sz="4400" dirty="0" smtClean="0"/>
              <a:t> </a:t>
            </a:r>
            <a:r>
              <a:rPr lang="es-ES_tradnl" sz="4000" dirty="0" err="1" smtClean="0"/>
              <a:t>Pr.</a:t>
            </a:r>
            <a:r>
              <a:rPr lang="es-ES_tradnl" sz="4000" dirty="0" smtClean="0"/>
              <a:t> 12:5</a:t>
            </a:r>
            <a:endParaRPr lang="es-ES_tradn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forgiveness and fullness in the son_t_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48680"/>
            <a:ext cx="8280920" cy="576064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611560" y="1052736"/>
            <a:ext cx="576064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0" indent="-742950">
              <a:buFont typeface="+mj-lt"/>
              <a:buAutoNum type="alphaLcPeriod"/>
            </a:pPr>
            <a:r>
              <a:rPr lang="es-MX" sz="4400" b="1" dirty="0" smtClean="0"/>
              <a:t>Por el arrepentimiento</a:t>
            </a:r>
            <a:endParaRPr lang="es-ES_tradnl" sz="4400" b="1" dirty="0" smtClean="0"/>
          </a:p>
          <a:p>
            <a:pPr marL="742950" lvl="0" indent="-742950">
              <a:buFont typeface="+mj-lt"/>
              <a:buAutoNum type="alphaLcPeriod"/>
            </a:pPr>
            <a:r>
              <a:rPr lang="es-MX" sz="4400" b="1" dirty="0" smtClean="0"/>
              <a:t>Por la fe en la expiación</a:t>
            </a:r>
            <a:endParaRPr lang="es-ES_tradnl" sz="4400" b="1" dirty="0" smtClean="0"/>
          </a:p>
          <a:p>
            <a:pPr marL="742950" lvl="0" indent="-742950">
              <a:buFont typeface="+mj-lt"/>
              <a:buAutoNum type="alphaLcPeriod"/>
            </a:pPr>
            <a:r>
              <a:rPr lang="es-MX" sz="4400" b="1" dirty="0" smtClean="0"/>
              <a:t> Por la renovación del Espíritu Santo</a:t>
            </a:r>
            <a:endParaRPr lang="es-ES_tradnl" sz="4400" b="1" dirty="0" smtClean="0"/>
          </a:p>
          <a:p>
            <a:pPr marL="342900" indent="-342900">
              <a:buFont typeface="+mj-lt"/>
              <a:buAutoNum type="alphaLcPeriod"/>
            </a:pP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rrowLea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268760"/>
            <a:ext cx="3168352" cy="4149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6149" name="Rectangle 5"/>
          <p:cNvSpPr>
            <a:spLocks noGrp="1" noChangeArrowheads="1"/>
          </p:cNvSpPr>
          <p:nvPr>
            <p:ph idx="1"/>
          </p:nvPr>
        </p:nvSpPr>
        <p:spPr>
          <a:xfrm>
            <a:off x="467544" y="476672"/>
            <a:ext cx="5472608" cy="3816424"/>
          </a:xfrm>
        </p:spPr>
        <p:txBody>
          <a:bodyPr/>
          <a:lstStyle/>
          <a:p>
            <a:endParaRPr lang="es-ES_tradnl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457200" lvl="0" indent="-457200">
              <a:buFont typeface="+mj-lt"/>
              <a:buAutoNum type="alphaUcPeriod"/>
            </a:pPr>
            <a:r>
              <a:rPr lang="es-ES_tradnl" sz="3000" dirty="0" smtClean="0"/>
              <a:t>Los privilegios del rango: </a:t>
            </a:r>
            <a:r>
              <a:rPr lang="es-ES_tradnl" sz="3000" dirty="0" smtClean="0">
                <a:solidFill>
                  <a:srgbClr val="FF0000"/>
                </a:solidFill>
              </a:rPr>
              <a:t>Autoridad</a:t>
            </a:r>
            <a:r>
              <a:rPr lang="es-ES_tradnl" sz="3000" dirty="0" smtClean="0"/>
              <a:t>, el vocablo autoridad -</a:t>
            </a:r>
            <a:r>
              <a:rPr lang="es-ES_tradnl" sz="3000" i="1" dirty="0" err="1" smtClean="0">
                <a:solidFill>
                  <a:srgbClr val="0070C0"/>
                </a:solidFill>
              </a:rPr>
              <a:t>autoritas</a:t>
            </a:r>
            <a:r>
              <a:rPr lang="es-ES_tradnl" sz="3000" dirty="0" smtClean="0"/>
              <a:t>- proviene del verbo </a:t>
            </a:r>
            <a:r>
              <a:rPr lang="es-ES_tradnl" sz="3000" i="1" dirty="0" smtClean="0">
                <a:solidFill>
                  <a:srgbClr val="0070C0"/>
                </a:solidFill>
              </a:rPr>
              <a:t>augure</a:t>
            </a:r>
            <a:r>
              <a:rPr lang="es-ES_tradnl" sz="3000" dirty="0" smtClean="0"/>
              <a:t> que significa “aumentar”</a:t>
            </a:r>
          </a:p>
          <a:p>
            <a:pPr marL="457200" lvl="0" indent="-457200">
              <a:buFont typeface="+mj-lt"/>
              <a:buAutoNum type="alphaUcPeriod"/>
            </a:pPr>
            <a:r>
              <a:rPr lang="es-ES_tradnl" sz="3000" dirty="0" smtClean="0"/>
              <a:t>La responsabilidad del rango: </a:t>
            </a:r>
            <a:r>
              <a:rPr lang="es-ES_tradnl" sz="3000" dirty="0" smtClean="0">
                <a:solidFill>
                  <a:srgbClr val="FF0000"/>
                </a:solidFill>
              </a:rPr>
              <a:t>Dirección estratégica</a:t>
            </a:r>
          </a:p>
          <a:p>
            <a:pPr marL="457200" lvl="0" indent="-457200">
              <a:buFont typeface="+mj-lt"/>
              <a:buAutoNum type="alphaUcPeriod"/>
            </a:pPr>
            <a:r>
              <a:rPr lang="es-ES_tradnl" sz="3000" dirty="0" smtClean="0"/>
              <a:t>La demanda del rango: </a:t>
            </a:r>
            <a:r>
              <a:rPr lang="es-ES_tradnl" sz="3000" dirty="0" smtClean="0">
                <a:solidFill>
                  <a:srgbClr val="FF0000"/>
                </a:solidFill>
              </a:rPr>
              <a:t>Solución a la crisis</a:t>
            </a:r>
          </a:p>
          <a:p>
            <a:pPr marL="457200" lvl="0" indent="-457200">
              <a:buFont typeface="+mj-lt"/>
              <a:buAutoNum type="alphaUcPeriod"/>
            </a:pPr>
            <a:r>
              <a:rPr lang="es-ES_tradnl" sz="3000" dirty="0" smtClean="0"/>
              <a:t>La exigencia del rango: </a:t>
            </a:r>
            <a:r>
              <a:rPr lang="es-ES_tradnl" sz="3000" dirty="0" smtClean="0">
                <a:solidFill>
                  <a:srgbClr val="FF0000"/>
                </a:solidFill>
              </a:rPr>
              <a:t>Éxito</a:t>
            </a:r>
            <a:endParaRPr lang="es-ES_tradnl" sz="3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789040"/>
            <a:ext cx="1952625" cy="24003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>
          <a:xfrm>
            <a:off x="467544" y="3068960"/>
            <a:ext cx="8172400" cy="1219200"/>
          </a:xfrm>
        </p:spPr>
        <p:txBody>
          <a:bodyPr/>
          <a:lstStyle/>
          <a:p>
            <a:pPr marL="857250" indent="-857250">
              <a:buFont typeface="+mj-lt"/>
              <a:buAutoNum type="romanUcPeriod" startAt="2"/>
            </a:pPr>
            <a:r>
              <a:rPr lang="es-MX" b="1" dirty="0" smtClean="0">
                <a:solidFill>
                  <a:srgbClr val="0070C0"/>
                </a:solidFill>
              </a:rPr>
              <a:t>SEGUNDO RETO: </a:t>
            </a:r>
            <a:r>
              <a:rPr lang="es-MX" b="1" dirty="0" smtClean="0"/>
              <a:t/>
            </a:r>
            <a:br>
              <a:rPr lang="es-MX" b="1" dirty="0" smtClean="0"/>
            </a:br>
            <a:r>
              <a:rPr lang="es-MX" b="1" dirty="0" smtClean="0"/>
              <a:t>CONOCER LA CONDICIÓN ACTUAL DE LA ECONOMIA Y SUS   EFECTOS EN EL PAIS Y POSIBLES REPERCUCIONES EN LA EMPRESA</a:t>
            </a:r>
            <a:endParaRPr lang="es-ES_tradnl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725144"/>
            <a:ext cx="2381250" cy="1571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Grp="1" noChangeArrowheads="1"/>
          </p:cNvSpPr>
          <p:nvPr>
            <p:ph idx="1"/>
          </p:nvPr>
        </p:nvSpPr>
        <p:spPr>
          <a:xfrm>
            <a:off x="467544" y="476672"/>
            <a:ext cx="6048672" cy="4378325"/>
          </a:xfrm>
        </p:spPr>
        <p:txBody>
          <a:bodyPr/>
          <a:lstStyle/>
          <a:p>
            <a:pPr lvl="0"/>
            <a:r>
              <a:rPr lang="es-MX" sz="3000" dirty="0" smtClean="0"/>
              <a:t>“..</a:t>
            </a:r>
            <a:r>
              <a:rPr lang="es-ES_tradnl" sz="3000" dirty="0" smtClean="0"/>
              <a:t>vino </a:t>
            </a:r>
            <a:r>
              <a:rPr lang="es-ES_tradnl" sz="3000" dirty="0" err="1" smtClean="0"/>
              <a:t>Hanani</a:t>
            </a:r>
            <a:r>
              <a:rPr lang="es-ES_tradnl" sz="3000" dirty="0" smtClean="0"/>
              <a:t>, uno de mis hermanos, con algunos varones de Judá, y </a:t>
            </a:r>
            <a:r>
              <a:rPr lang="es-ES_tradnl" sz="3000" dirty="0" smtClean="0">
                <a:solidFill>
                  <a:srgbClr val="FF0000"/>
                </a:solidFill>
              </a:rPr>
              <a:t>les pregunté </a:t>
            </a:r>
            <a:r>
              <a:rPr lang="es-ES_tradnl" sz="3000" dirty="0" smtClean="0"/>
              <a:t>por los judíos que habían escapado, que habían quedado de la cautividad, y por Jerusalén.</a:t>
            </a:r>
            <a:r>
              <a:rPr lang="es-ES_tradnl" sz="3000" baseline="30000" dirty="0" smtClean="0"/>
              <a:t> 3</a:t>
            </a:r>
            <a:r>
              <a:rPr lang="es-ES_tradnl" sz="3000" dirty="0" smtClean="0"/>
              <a:t>Y me dijeron: El remanente, los que quedaron de la cautividad, allí en la provincia, están en gran mal y afrenta, y el muro de Jerusalén derribado, y sus puertas quemadas a fuego.</a:t>
            </a:r>
            <a:r>
              <a:rPr lang="es-ES_tradnl" sz="3000" dirty="0" smtClean="0"/>
              <a:t>” </a:t>
            </a:r>
            <a:r>
              <a:rPr lang="es-ES_tradnl" sz="2000" b="1" i="1" dirty="0" err="1" smtClean="0"/>
              <a:t>Neh</a:t>
            </a:r>
            <a:r>
              <a:rPr lang="es-ES_tradnl" sz="2000" b="1" i="1" dirty="0" smtClean="0"/>
              <a:t>. 1:2-3</a:t>
            </a:r>
            <a:endParaRPr lang="es-ES_tradnl" sz="2000" b="1" i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908720"/>
            <a:ext cx="3171825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2" name="Rectangle 8"/>
          <p:cNvSpPr>
            <a:spLocks noGrp="1" noChangeArrowheads="1"/>
          </p:cNvSpPr>
          <p:nvPr>
            <p:ph idx="1"/>
          </p:nvPr>
        </p:nvSpPr>
        <p:spPr>
          <a:xfrm>
            <a:off x="683568" y="836712"/>
            <a:ext cx="4896544" cy="4378325"/>
          </a:xfrm>
        </p:spPr>
        <p:txBody>
          <a:bodyPr/>
          <a:lstStyle/>
          <a:p>
            <a:pPr marL="742950" lvl="0" indent="-742950">
              <a:buFont typeface="+mj-lt"/>
              <a:buAutoNum type="alphaUcPeriod"/>
            </a:pPr>
            <a:r>
              <a:rPr lang="es-MX" sz="3600" dirty="0" smtClean="0"/>
              <a:t>Por la  preocupación del bien común </a:t>
            </a:r>
            <a:endParaRPr lang="es-ES_tradnl" sz="3600" dirty="0" smtClean="0"/>
          </a:p>
          <a:p>
            <a:pPr marL="742950" lvl="0" indent="-742950">
              <a:buFont typeface="+mj-lt"/>
              <a:buAutoNum type="alphaUcPeriod"/>
            </a:pPr>
            <a:r>
              <a:rPr lang="es-MX" sz="3600" dirty="0" smtClean="0"/>
              <a:t>Por medio de la información de primera línea</a:t>
            </a:r>
            <a:endParaRPr lang="es-ES_tradnl" sz="3600" dirty="0" smtClean="0"/>
          </a:p>
          <a:p>
            <a:pPr marL="742950" lvl="0" indent="-742950">
              <a:buFont typeface="+mj-lt"/>
              <a:buAutoNum type="alphaUcPeriod"/>
            </a:pPr>
            <a:r>
              <a:rPr lang="es-MX" sz="3600" dirty="0" smtClean="0"/>
              <a:t>Por el bien de la empresa</a:t>
            </a:r>
            <a:endParaRPr lang="es-ES_tradnl" sz="3600" dirty="0" smtClean="0"/>
          </a:p>
          <a:p>
            <a:pPr marL="457200" indent="-457200">
              <a:buNone/>
            </a:pPr>
            <a:endParaRPr lang="es-SV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9" name="8 Imagen" descr="concepto-finanzas-empresar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276872"/>
            <a:ext cx="2786921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2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11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>
          <a:xfrm>
            <a:off x="539552" y="3573016"/>
            <a:ext cx="6120680" cy="1219200"/>
          </a:xfrm>
        </p:spPr>
        <p:txBody>
          <a:bodyPr/>
          <a:lstStyle/>
          <a:p>
            <a:pPr marL="857250" indent="-857250">
              <a:buFont typeface="+mj-lt"/>
              <a:buAutoNum type="romanUcPeriod" startAt="3"/>
            </a:pPr>
            <a:r>
              <a:rPr lang="es-MX" b="1" dirty="0" smtClean="0">
                <a:solidFill>
                  <a:srgbClr val="0070C0"/>
                </a:solidFill>
              </a:rPr>
              <a:t>TERCER RETO: </a:t>
            </a:r>
            <a:r>
              <a:rPr lang="es-MX" dirty="0" smtClean="0"/>
              <a:t>CONOCER EL POTENCIAL HISTORICO, PRESENTE Y FUTURO DE LA  EMPRESA</a:t>
            </a:r>
            <a:endParaRPr lang="es-ES_trad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96159">
            <a:off x="5930585" y="358092"/>
            <a:ext cx="2776442" cy="18502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7995">
            <a:off x="6732240" y="4437112"/>
            <a:ext cx="1932806" cy="1932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708920"/>
            <a:ext cx="2220889" cy="14660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124744"/>
            <a:ext cx="8075240" cy="3888432"/>
          </a:xfrm>
        </p:spPr>
        <p:txBody>
          <a:bodyPr/>
          <a:lstStyle/>
          <a:p>
            <a:pPr>
              <a:buNone/>
            </a:pPr>
            <a:r>
              <a:rPr lang="es-MX" sz="4000" dirty="0" smtClean="0"/>
              <a:t>“…</a:t>
            </a:r>
            <a:r>
              <a:rPr lang="es-ES_tradnl" sz="4000" dirty="0" smtClean="0"/>
              <a:t>Acuérdate ahora de la palabra que diste a Moisés tu </a:t>
            </a:r>
            <a:r>
              <a:rPr lang="es-ES_tradnl" sz="4000" smtClean="0"/>
              <a:t>siervo”    </a:t>
            </a:r>
            <a:r>
              <a:rPr lang="es-ES_tradnl" sz="3200" smtClean="0"/>
              <a:t> </a:t>
            </a:r>
            <a:r>
              <a:rPr lang="es-ES_tradnl" sz="2800" dirty="0" smtClean="0"/>
              <a:t>Neh.1:8a</a:t>
            </a:r>
            <a:endParaRPr lang="es-ES_tradnl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212976"/>
            <a:ext cx="3602765" cy="27020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01019776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S_FYQtrlyPs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FYQtrlyP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FYQtrlyP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11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5EC0D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4AEC0"/>
        </a:accent6>
        <a:hlink>
          <a:srgbClr val="666699"/>
        </a:hlink>
        <a:folHlink>
          <a:srgbClr val="AEDDE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FYQtrlyPs 12">
        <a:dk1>
          <a:srgbClr val="000000"/>
        </a:dk1>
        <a:lt1>
          <a:srgbClr val="FFFFFF"/>
        </a:lt1>
        <a:dk2>
          <a:srgbClr val="CC0000"/>
        </a:dk2>
        <a:lt2>
          <a:srgbClr val="255D71"/>
        </a:lt2>
        <a:accent1>
          <a:srgbClr val="CCCCCC"/>
        </a:accent1>
        <a:accent2>
          <a:srgbClr val="5EC0D4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4AEC0"/>
        </a:accent6>
        <a:hlink>
          <a:srgbClr val="666699"/>
        </a:hlink>
        <a:folHlink>
          <a:srgbClr val="AEDD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31B273255504BF44A115CCF3B457D731" ma:contentTypeVersion="8" ma:contentTypeDescription="Create a new document." ma:contentTypeScope="" ma:versionID="24c0004571a4e580086380ab1ca32bf8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8e847428e4ac39e33c3ebc557b45afc8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TP001019776</AuthoringAssetId>
    <AssetId xmlns="145c5697-5eb5-440b-b2f1-a8273fb59250">TS001019776</AssetId>
  </documentManagement>
</p:properties>
</file>

<file path=customXml/itemProps1.xml><?xml version="1.0" encoding="utf-8"?>
<ds:datastoreItem xmlns:ds="http://schemas.openxmlformats.org/officeDocument/2006/customXml" ds:itemID="{0AB0C42B-D80F-4C97-A497-D6740F06A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A69652-7CD1-41CB-A8B3-445136945432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111B5DAA-96FA-4A8C-B62B-BEC9B0ED8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1F71C286-BC2A-48E3-8C2C-1F209D4DF43E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926</TotalTime>
  <Words>1334</Words>
  <Application>Microsoft Macintosh PowerPoint</Application>
  <PresentationFormat>On-screen Show (4:3)</PresentationFormat>
  <Paragraphs>82</Paragraphs>
  <Slides>34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TS001019776</vt:lpstr>
      <vt:lpstr>RETOS DEL LIDERAZGO DE ALTA GERENCIA     </vt:lpstr>
      <vt:lpstr>Slide 2</vt:lpstr>
      <vt:lpstr>Slide 3</vt:lpstr>
      <vt:lpstr>Slide 4</vt:lpstr>
      <vt:lpstr>SEGUNDO RETO:  CONOCER LA CONDICIÓN ACTUAL DE LA ECONOMIA Y SUS   EFECTOS EN EL PAIS Y POSIBLES REPERCUCIONES EN LA EMPRESA</vt:lpstr>
      <vt:lpstr>Slide 6</vt:lpstr>
      <vt:lpstr>Slide 7</vt:lpstr>
      <vt:lpstr>TERCER RETO: CONOCER EL POTENCIAL HISTORICO, PRESENTE Y FUTURO DE LA  EMPRESA</vt:lpstr>
      <vt:lpstr>Slide 9</vt:lpstr>
      <vt:lpstr>Slide 10</vt:lpstr>
      <vt:lpstr>IV- CUARTO RETO:    HACER UNA EVALUACION   PERSONALIZADA Y  OBJETIVA   DEL ESTADO DE LA EMPRESA  Nh.2:1-3  </vt:lpstr>
      <vt:lpstr>Slide 12</vt:lpstr>
      <vt:lpstr>Slide 13</vt:lpstr>
      <vt:lpstr>Slide 14</vt:lpstr>
      <vt:lpstr>QUINTO RETO:  DESAFIAR POR LA NECESIDAD, LA VISION Y  PORTUNIDADES A LOS  QUE PERDIERON LA RAZON DE SU LIDERAZGO   </vt:lpstr>
      <vt:lpstr>Slide 16</vt:lpstr>
      <vt:lpstr>Slide 17</vt:lpstr>
      <vt:lpstr>Slide 18</vt:lpstr>
      <vt:lpstr> SEXTO RETO:  ORGANIZAR AL TRABAJADOR POR VINCULOS COMUNES</vt:lpstr>
      <vt:lpstr>Slide 20</vt:lpstr>
      <vt:lpstr>Vínculos comunes  </vt:lpstr>
      <vt:lpstr>Slide 22</vt:lpstr>
      <vt:lpstr>Evaluación de las amenazas a los vínculos</vt:lpstr>
      <vt:lpstr>Toma de decisiones de la alta gerencia para sostener los vínculos comunes por las amenazas</vt:lpstr>
      <vt:lpstr>Slide 25</vt:lpstr>
      <vt:lpstr>Slide 26</vt:lpstr>
      <vt:lpstr>Slide 27</vt:lpstr>
      <vt:lpstr>El carácter y capacidad de la alta gerencia </vt:lpstr>
      <vt:lpstr>Cambio de punto de apoyo  “Encomienda a Jehová tus obras, Y tus pensamientos serán afirmados.”      Pr. 16:3</vt:lpstr>
      <vt:lpstr>Cambio de estado  </vt:lpstr>
      <vt:lpstr>De esclavitud a la libertad</vt:lpstr>
      <vt:lpstr>Cambio de mentalidad</vt:lpstr>
      <vt:lpstr>Slide 33</vt:lpstr>
      <vt:lpstr>Slide 34</vt:lpstr>
    </vt:vector>
  </TitlesOfParts>
  <Company>Windows 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GERENCIAL BASADO EN LAS ESTRATEGIAS DE LOS VALORES ESPIRITUALES   </dc:title>
  <dc:creator>WinuE</dc:creator>
  <cp:lastModifiedBy>Lisandro Bojorquez</cp:lastModifiedBy>
  <cp:revision>107</cp:revision>
  <dcterms:created xsi:type="dcterms:W3CDTF">2011-11-18T11:06:08Z</dcterms:created>
  <dcterms:modified xsi:type="dcterms:W3CDTF">2011-11-18T11:25:28Z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CID">
    <vt:lpwstr>3082</vt:lpwstr>
  </property>
  <property fmtid="{D5CDD505-2E9C-101B-9397-08002B2CF9AE}" pid="3" name="DirectSourceMarket">
    <vt:lpwstr>english</vt:lpwstr>
  </property>
  <property fmtid="{D5CDD505-2E9C-101B-9397-08002B2CF9AE}" pid="4" name="OriginalSourceMarket">
    <vt:lpwstr>english</vt:lpwstr>
  </property>
  <property fmtid="{D5CDD505-2E9C-101B-9397-08002B2CF9AE}" pid="5" name="Markets">
    <vt:lpwstr/>
  </property>
  <property fmtid="{D5CDD505-2E9C-101B-9397-08002B2CF9AE}" pid="6" name="AssetType">
    <vt:lpwstr>TP</vt:lpwstr>
  </property>
  <property fmtid="{D5CDD505-2E9C-101B-9397-08002B2CF9AE}" pid="7" name="TPInstallLocation">
    <vt:lpwstr>{My Templates}</vt:lpwstr>
  </property>
  <property fmtid="{D5CDD505-2E9C-101B-9397-08002B2CF9AE}" pid="8" name="PrimaryImageGen">
    <vt:lpwstr>1</vt:lpwstr>
  </property>
  <property fmtid="{D5CDD505-2E9C-101B-9397-08002B2CF9AE}" pid="9" name="display_urn:schemas-microsoft-com:office:office#APAuthor">
    <vt:lpwstr>REDMOND\cynvey</vt:lpwstr>
  </property>
  <property fmtid="{D5CDD505-2E9C-101B-9397-08002B2CF9AE}" pid="10" name="APAuthor">
    <vt:lpwstr>250</vt:lpwstr>
  </property>
  <property fmtid="{D5CDD505-2E9C-101B-9397-08002B2CF9AE}" pid="11" name="CHMName">
    <vt:lpwstr/>
  </property>
  <property fmtid="{D5CDD505-2E9C-101B-9397-08002B2CF9AE}" pid="12" name="Milestone">
    <vt:lpwstr>Continuous</vt:lpwstr>
  </property>
  <property fmtid="{D5CDD505-2E9C-101B-9397-08002B2CF9AE}" pid="13" name="TPAppVersion">
    <vt:lpwstr>11</vt:lpwstr>
  </property>
  <property fmtid="{D5CDD505-2E9C-101B-9397-08002B2CF9AE}" pid="14" name="TPCommandLine">
    <vt:lpwstr>{PP} /n {FilePath}</vt:lpwstr>
  </property>
  <property fmtid="{D5CDD505-2E9C-101B-9397-08002B2CF9AE}" pid="15" name="AssetId">
    <vt:lpwstr>TS001019776</vt:lpwstr>
  </property>
  <property fmtid="{D5CDD505-2E9C-101B-9397-08002B2CF9AE}" pid="16" name="IsSearchable">
    <vt:lpwstr>0</vt:lpwstr>
  </property>
  <property fmtid="{D5CDD505-2E9C-101B-9397-08002B2CF9AE}" pid="17" name="EditorialStatus">
    <vt:lpwstr/>
  </property>
  <property fmtid="{D5CDD505-2E9C-101B-9397-08002B2CF9AE}" pid="18" name="NumericId">
    <vt:lpwstr>-1.00000000000000</vt:lpwstr>
  </property>
  <property fmtid="{D5CDD505-2E9C-101B-9397-08002B2CF9AE}" pid="19" name="PublishTargets">
    <vt:lpwstr>OfficeOnline</vt:lpwstr>
  </property>
  <property fmtid="{D5CDD505-2E9C-101B-9397-08002B2CF9AE}" pid="20" name="TPLaunchHelpLinkType">
    <vt:lpwstr/>
  </property>
  <property fmtid="{D5CDD505-2E9C-101B-9397-08002B2CF9AE}" pid="21" name="TPFriendlyName">
    <vt:lpwstr>{My Templates}</vt:lpwstr>
  </property>
  <property fmtid="{D5CDD505-2E9C-101B-9397-08002B2CF9AE}" pid="22" name="display_urn:schemas-microsoft-com:office:office#APEditor">
    <vt:lpwstr>REDMOND\v-luannv</vt:lpwstr>
  </property>
  <property fmtid="{D5CDD505-2E9C-101B-9397-08002B2CF9AE}" pid="23" name="APEditor">
    <vt:lpwstr>108</vt:lpwstr>
  </property>
  <property fmtid="{D5CDD505-2E9C-101B-9397-08002B2CF9AE}" pid="24" name="SourceTitle">
    <vt:lpwstr>Quarterly earnings presentation</vt:lpwstr>
  </property>
  <property fmtid="{D5CDD505-2E9C-101B-9397-08002B2CF9AE}" pid="25" name="TPApplication">
    <vt:lpwstr>PowerPoint</vt:lpwstr>
  </property>
  <property fmtid="{D5CDD505-2E9C-101B-9397-08002B2CF9AE}" pid="26" name="TPLaunchHelpLink">
    <vt:lpwstr/>
  </property>
  <property fmtid="{D5CDD505-2E9C-101B-9397-08002B2CF9AE}" pid="27" name="OpenTemplate">
    <vt:lpwstr>1</vt:lpwstr>
  </property>
  <property fmtid="{D5CDD505-2E9C-101B-9397-08002B2CF9AE}" pid="28" name="UACurrentWords">
    <vt:lpwstr>0</vt:lpwstr>
  </property>
  <property fmtid="{D5CDD505-2E9C-101B-9397-08002B2CF9AE}" pid="29" name="UALocRecommendation">
    <vt:lpwstr>Localize</vt:lpwstr>
  </property>
  <property fmtid="{D5CDD505-2E9C-101B-9397-08002B2CF9AE}" pid="30" name="UALocComments">
    <vt:lpwstr/>
  </property>
  <property fmtid="{D5CDD505-2E9C-101B-9397-08002B2CF9AE}" pid="31" name="Applications">
    <vt:lpwstr>172;#Office 2000;#-1;#TBD;#-1;#TBD;#-1;#TBD;#-1;#TBD</vt:lpwstr>
  </property>
  <property fmtid="{D5CDD505-2E9C-101B-9397-08002B2CF9AE}" pid="32" name="UANotes">
    <vt:lpwstr>LEGACY FROM TOW. Assigned to Luann for retrofit pass</vt:lpwstr>
  </property>
  <property fmtid="{D5CDD505-2E9C-101B-9397-08002B2CF9AE}" pid="33" name="ContentTypeId">
    <vt:lpwstr>0x0101006025706CF4CD034688BEBAE97A2E701D02020031B273255504BF44A115CCF3B457D731</vt:lpwstr>
  </property>
  <property fmtid="{D5CDD505-2E9C-101B-9397-08002B2CF9AE}" pid="34" name="IsDeleted">
    <vt:lpwstr>0</vt:lpwstr>
  </property>
  <property fmtid="{D5CDD505-2E9C-101B-9397-08002B2CF9AE}" pid="35" name="ParentAssetId">
    <vt:lpwstr/>
  </property>
  <property fmtid="{D5CDD505-2E9C-101B-9397-08002B2CF9AE}" pid="36" name="ShowIn">
    <vt:lpwstr>Show everywhere</vt:lpwstr>
  </property>
  <property fmtid="{D5CDD505-2E9C-101B-9397-08002B2CF9AE}" pid="37" name="Content Type">
    <vt:lpwstr>OOFile</vt:lpwstr>
  </property>
  <property fmtid="{D5CDD505-2E9C-101B-9397-08002B2CF9AE}" pid="38" name="AuthoringAssetId">
    <vt:lpwstr>TP001019776</vt:lpwstr>
  </property>
  <property fmtid="{D5CDD505-2E9C-101B-9397-08002B2CF9AE}" pid="39" name="NumericAssetId">
    <vt:lpwstr/>
  </property>
  <property fmtid="{D5CDD505-2E9C-101B-9397-08002B2CF9AE}" pid="40" name="AppVer">
    <vt:lpwstr/>
  </property>
</Properties>
</file>