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57" r:id="rId3"/>
    <p:sldId id="312" r:id="rId4"/>
    <p:sldId id="328" r:id="rId5"/>
    <p:sldId id="258" r:id="rId6"/>
    <p:sldId id="259" r:id="rId7"/>
    <p:sldId id="271" r:id="rId8"/>
    <p:sldId id="272" r:id="rId9"/>
    <p:sldId id="306" r:id="rId10"/>
    <p:sldId id="262" r:id="rId11"/>
    <p:sldId id="308" r:id="rId12"/>
    <p:sldId id="263" r:id="rId13"/>
    <p:sldId id="264" r:id="rId14"/>
    <p:sldId id="260" r:id="rId15"/>
    <p:sldId id="265" r:id="rId16"/>
    <p:sldId id="266" r:id="rId17"/>
    <p:sldId id="267" r:id="rId18"/>
    <p:sldId id="329" r:id="rId19"/>
    <p:sldId id="269" r:id="rId20"/>
    <p:sldId id="268" r:id="rId21"/>
    <p:sldId id="277" r:id="rId22"/>
    <p:sldId id="314" r:id="rId23"/>
    <p:sldId id="270" r:id="rId24"/>
    <p:sldId id="319" r:id="rId25"/>
    <p:sldId id="333" r:id="rId26"/>
    <p:sldId id="276" r:id="rId27"/>
    <p:sldId id="275" r:id="rId28"/>
    <p:sldId id="315" r:id="rId29"/>
    <p:sldId id="316" r:id="rId30"/>
    <p:sldId id="330" r:id="rId31"/>
    <p:sldId id="278" r:id="rId32"/>
    <p:sldId id="300" r:id="rId33"/>
    <p:sldId id="310" r:id="rId34"/>
    <p:sldId id="301" r:id="rId35"/>
    <p:sldId id="281" r:id="rId36"/>
    <p:sldId id="283" r:id="rId37"/>
    <p:sldId id="298" r:id="rId38"/>
    <p:sldId id="331" r:id="rId39"/>
    <p:sldId id="334" r:id="rId40"/>
    <p:sldId id="317" r:id="rId41"/>
    <p:sldId id="335" r:id="rId42"/>
    <p:sldId id="284" r:id="rId43"/>
    <p:sldId id="336" r:id="rId44"/>
    <p:sldId id="285" r:id="rId45"/>
    <p:sldId id="303" r:id="rId46"/>
    <p:sldId id="337" r:id="rId47"/>
    <p:sldId id="287" r:id="rId48"/>
    <p:sldId id="290" r:id="rId49"/>
    <p:sldId id="313" r:id="rId50"/>
    <p:sldId id="320" r:id="rId51"/>
    <p:sldId id="346" r:id="rId52"/>
    <p:sldId id="347" r:id="rId53"/>
    <p:sldId id="349" r:id="rId54"/>
    <p:sldId id="350" r:id="rId55"/>
    <p:sldId id="351" r:id="rId56"/>
    <p:sldId id="352" r:id="rId57"/>
    <p:sldId id="355" r:id="rId58"/>
    <p:sldId id="353" r:id="rId59"/>
    <p:sldId id="354" r:id="rId60"/>
    <p:sldId id="358" r:id="rId61"/>
    <p:sldId id="356" r:id="rId62"/>
    <p:sldId id="324" r:id="rId63"/>
    <p:sldId id="325" r:id="rId64"/>
    <p:sldId id="357" r:id="rId65"/>
    <p:sldId id="359" r:id="rId6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0" autoAdjust="0"/>
    <p:restoredTop sz="86384" autoAdjust="0"/>
  </p:normalViewPr>
  <p:slideViewPr>
    <p:cSldViewPr>
      <p:cViewPr varScale="1">
        <p:scale>
          <a:sx n="79" d="100"/>
          <a:sy n="79" d="100"/>
        </p:scale>
        <p:origin x="17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AC0C9-DF76-44DB-97D9-CCCE5363CF28}" type="datetimeFigureOut">
              <a:rPr lang="en-US" smtClean="0"/>
              <a:t>9/17/2015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BF80F-0527-4FD5-92ED-32BCCF2BB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5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Cuando</a:t>
            </a:r>
            <a:r>
              <a:rPr lang="es-SV" baseline="0" dirty="0" smtClean="0"/>
              <a:t> llegaron a </a:t>
            </a:r>
            <a:r>
              <a:rPr lang="es-SV" baseline="0" dirty="0" err="1" smtClean="0"/>
              <a:t>Capernaúm</a:t>
            </a:r>
            <a:r>
              <a:rPr lang="es-SV" baseline="0" dirty="0" smtClean="0"/>
              <a:t>, vinieron a Pedro los que cobraban las dos dracmas, y le dijeron: ¿vuestro maestro no paga las dos dracmas?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BF80F-0527-4FD5-92ED-32BCCF2BBC9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01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Ejemplo:</a:t>
            </a:r>
            <a:r>
              <a:rPr lang="es-SV" baseline="0" dirty="0" smtClean="0"/>
              <a:t> Asistencia de </a:t>
            </a:r>
            <a:r>
              <a:rPr lang="es-SV" baseline="0" dirty="0" err="1" smtClean="0"/>
              <a:t>Asaesuisa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BF80F-0527-4FD5-92ED-32BCCF2BBC9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0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BF80F-0527-4FD5-92ED-32BCCF2BBC9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796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“para que vuestra fe no esté fundada en la sabiduría de los hombres, sino en el poder de Dios.”</a:t>
            </a:r>
          </a:p>
          <a:p>
            <a:pPr lvl="1"/>
            <a:r>
              <a:rPr lang="es-ES" dirty="0" smtClean="0"/>
              <a:t>1 </a:t>
            </a:r>
            <a:r>
              <a:rPr lang="es-ES" dirty="0" err="1" smtClean="0"/>
              <a:t>Cor</a:t>
            </a:r>
            <a:r>
              <a:rPr lang="es-ES" dirty="0" smtClean="0"/>
              <a:t>. 2:5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BF80F-0527-4FD5-92ED-32BCCF2BBC9C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76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 smtClean="0"/>
              <a:t>Y</a:t>
            </a:r>
            <a:r>
              <a:rPr lang="es-SV" baseline="0" dirty="0" smtClean="0"/>
              <a:t> LA PAZ DE DIOS QUE SOBREPASA TODO ENTENDIMIENTO GUARDARÁ VUESTROS CORAZONES Y VUESTRPOS PENSAMIENTOS EN CRISTO JESÚS, SEÑOR NUESTRO.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9BF80F-0527-4FD5-92ED-32BCCF2BBC9C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244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4776-F276-4E06-9D61-CE2011453FC7}" type="datetimeFigureOut">
              <a:rPr lang="es-ES_tradnl" smtClean="0"/>
              <a:pPr/>
              <a:t>17/09/2015</a:t>
            </a:fld>
            <a:endParaRPr lang="es-ES_tradn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B705F6-9035-457C-985E-A28B38C57FCB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4776-F276-4E06-9D61-CE2011453FC7}" type="datetimeFigureOut">
              <a:rPr lang="es-ES_tradnl" smtClean="0"/>
              <a:pPr/>
              <a:t>17/09/2015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05F6-9035-457C-985E-A28B38C57FCB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5AB705F6-9035-457C-985E-A28B38C57FCB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4776-F276-4E06-9D61-CE2011453FC7}" type="datetimeFigureOut">
              <a:rPr lang="es-ES_tradnl" smtClean="0"/>
              <a:pPr/>
              <a:t>17/09/2015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4776-F276-4E06-9D61-CE2011453FC7}" type="datetimeFigureOut">
              <a:rPr lang="es-ES_tradnl" smtClean="0"/>
              <a:pPr/>
              <a:t>17/09/2015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5AB705F6-9035-457C-985E-A28B38C57FCB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4776-F276-4E06-9D61-CE2011453FC7}" type="datetimeFigureOut">
              <a:rPr lang="es-ES_tradnl" smtClean="0"/>
              <a:pPr/>
              <a:t>17/09/2015</a:t>
            </a:fld>
            <a:endParaRPr lang="es-ES_tradn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B705F6-9035-457C-985E-A28B38C57FCB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B354776-F276-4E06-9D61-CE2011453FC7}" type="datetimeFigureOut">
              <a:rPr lang="es-ES_tradnl" smtClean="0"/>
              <a:pPr/>
              <a:t>17/09/2015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705F6-9035-457C-985E-A28B38C57FCB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4776-F276-4E06-9D61-CE2011453FC7}" type="datetimeFigureOut">
              <a:rPr lang="es-ES_tradnl" smtClean="0"/>
              <a:pPr/>
              <a:t>17/09/2015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_tradnl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5AB705F6-9035-457C-985E-A28B38C57FCB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4776-F276-4E06-9D61-CE2011453FC7}" type="datetimeFigureOut">
              <a:rPr lang="es-ES_tradnl" smtClean="0"/>
              <a:pPr/>
              <a:t>17/09/2015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5AB705F6-9035-457C-985E-A28B38C57FCB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4776-F276-4E06-9D61-CE2011453FC7}" type="datetimeFigureOut">
              <a:rPr lang="es-ES_tradnl" smtClean="0"/>
              <a:pPr/>
              <a:t>17/09/2015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AB705F6-9035-457C-985E-A28B38C57FCB}" type="slidenum">
              <a:rPr lang="es-ES_tradnl" smtClean="0"/>
              <a:pPr/>
              <a:t>‹#›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B705F6-9035-457C-985E-A28B38C57FCB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4776-F276-4E06-9D61-CE2011453FC7}" type="datetimeFigureOut">
              <a:rPr lang="es-ES_tradnl" smtClean="0"/>
              <a:pPr/>
              <a:t>17/09/2015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_trad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5AB705F6-9035-457C-985E-A28B38C57FCB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B354776-F276-4E06-9D61-CE2011453FC7}" type="datetimeFigureOut">
              <a:rPr lang="es-ES_tradnl" smtClean="0"/>
              <a:pPr/>
              <a:t>17/09/2015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B354776-F276-4E06-9D61-CE2011453FC7}" type="datetimeFigureOut">
              <a:rPr lang="es-ES_tradnl" smtClean="0"/>
              <a:pPr/>
              <a:t>17/09/2015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5AB705F6-9035-457C-985E-A28B38C57FCB}" type="slidenum">
              <a:rPr lang="es-ES_tradnl" smtClean="0"/>
              <a:pPr/>
              <a:t>‹#›</a:t>
            </a:fld>
            <a:endParaRPr lang="es-ES_tradnl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om/url?sa=i&amp;rct=j&amp;q=&amp;esrc=s&amp;frm=1&amp;source=images&amp;cd=&amp;cad=rja&amp;docid=rVp7mCAw_pAJYM&amp;tbnid=XqvEjGIovrVHuM:&amp;ved=0CAUQjRw&amp;url=http://koffi1948.blogspot.com/2011_09_01_archive.html&amp;ei=3Ag7Uv-LOaqY0QWFnIGwDw&amp;bvm=bv.52288139,d.bGE&amp;psig=AFQjCNHFawxRtxKezHn4g_XxQekb9RW21g&amp;ust=1379686912538968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url?sa=i&amp;rct=j&amp;q=&amp;esrc=s&amp;frm=1&amp;source=images&amp;cd=&amp;cad=rja&amp;docid=7HPbhZC-lJYy3M&amp;tbnid=408PtNPJ64_VvM:&amp;ved=0CAUQjRw&amp;url=http://imagenes-de-jesus.com/imagenes-de-jesus-y-zaqueo/&amp;ei=9Qs7Us-fNsGn0AXc1oC4Aw&amp;bvm=bv.52288139,d.bGE&amp;psig=AFQjCNEYcP2gKONywWvGEOSLH9aRd3SUVQ&amp;ust=1379687608662597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373216"/>
            <a:ext cx="6400800" cy="576064"/>
          </a:xfrm>
        </p:spPr>
        <p:txBody>
          <a:bodyPr>
            <a:normAutofit/>
          </a:bodyPr>
          <a:lstStyle/>
          <a:p>
            <a:r>
              <a:rPr lang="es-ES_tradnl" sz="1100" dirty="0" smtClean="0"/>
              <a:t>Preparado por Guillermo Hasbun</a:t>
            </a:r>
          </a:p>
          <a:p>
            <a:r>
              <a:rPr lang="es-ES_tradnl" sz="1100" dirty="0" smtClean="0"/>
              <a:t>Septiembre 2015. derechos reservados.</a:t>
            </a:r>
            <a:endParaRPr lang="es-ES_tradnl" sz="11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_tradnl" dirty="0" smtClean="0"/>
              <a:t>Cómo Manejar con Éxito </a:t>
            </a:r>
            <a:br>
              <a:rPr lang="es-ES_tradnl" dirty="0" smtClean="0"/>
            </a:br>
            <a:r>
              <a:rPr lang="es-ES_tradnl" dirty="0" smtClean="0"/>
              <a:t>los Reclamos de los Clientes</a:t>
            </a:r>
            <a:endParaRPr lang="es-ES_tradnl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¿Qué acelera el problema?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Los clientes disgustados cuentan a otras nueve personas la mala experiencia que tuvieron (de persona a persona, sin contar las redes sociales ).</a:t>
            </a:r>
          </a:p>
          <a:p>
            <a:pPr lvl="3"/>
            <a:r>
              <a:rPr lang="es-ES_tradnl" sz="1400" dirty="0" smtClean="0"/>
              <a:t>Oficina de asuntos del Consumidor de la Casa Blanca.</a:t>
            </a:r>
          </a:p>
          <a:p>
            <a:pPr algn="ctr">
              <a:buNone/>
            </a:pPr>
            <a:r>
              <a:rPr lang="es-ES_tradnl" sz="11000" dirty="0" smtClean="0"/>
              <a:t>9:1</a:t>
            </a:r>
          </a:p>
        </p:txBody>
      </p:sp>
      <p:pic>
        <p:nvPicPr>
          <p:cNvPr id="31746" name="Picture 2" descr="http://t3.gstatic.com/images?q=tbn:ANd9GcRaghto3vZ_PjR5YiMe5pMEnIvnoqooUZHXVIvrEG1TLk5tqo3E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365104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Cliente se queja en las redes sociales </a:t>
            </a:r>
            <a:endParaRPr lang="es-ES_tradnl" dirty="0"/>
          </a:p>
        </p:txBody>
      </p:sp>
      <p:pic>
        <p:nvPicPr>
          <p:cNvPr id="6" name="Picture 2" descr="http://ideainteresante.com/wp-content/uploads/2015/04/110-1024x61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556792"/>
            <a:ext cx="4041966" cy="243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searchenginefather.com/wp-content/uploads/2012/07/Complaint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149080"/>
            <a:ext cx="5388223" cy="221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Costos del Mal Servicio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67544" y="1772816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Compran más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Compra</a:t>
                      </a:r>
                      <a:r>
                        <a:rPr lang="es-ES_tradnl" baseline="0" dirty="0" smtClean="0"/>
                        <a:t> Igual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Compra Menos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Muy Satisfechos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9.9%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89%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1.1%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Aceptable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2.7%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65.8%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31.5%</a:t>
                      </a:r>
                      <a:endParaRPr lang="es-ES_trad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Insatisfechos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0%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24.7%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75.3%</a:t>
                      </a:r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22" name="Picture 2" descr="http://t2.gstatic.com/images?q=tbn:ANd9GcTuz1TdEUQTfFqWT5OLqdhRzSsqWp39_8sQy4U9yQofOnqZsH_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933056"/>
            <a:ext cx="2219325" cy="2066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¿Cuánto Cuesta </a:t>
            </a:r>
            <a:r>
              <a:rPr lang="es-ES_tradnl" dirty="0"/>
              <a:t>U</a:t>
            </a:r>
            <a:r>
              <a:rPr lang="es-ES_tradnl" dirty="0" smtClean="0"/>
              <a:t>n Cliente?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Ejemplos </a:t>
            </a:r>
          </a:p>
          <a:p>
            <a:endParaRPr lang="es-ES_tradnl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71601" y="2348880"/>
          <a:ext cx="7560839" cy="29883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1"/>
                <a:gridCol w="216024"/>
                <a:gridCol w="1152128"/>
                <a:gridCol w="1296144"/>
                <a:gridCol w="1080120"/>
                <a:gridCol w="792088"/>
                <a:gridCol w="1296144"/>
              </a:tblGrid>
              <a:tr h="93610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Tipo de Negocio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Por Semana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de </a:t>
                      </a:r>
                      <a:r>
                        <a:rPr lang="en-US" baseline="0" dirty="0" err="1" smtClean="0"/>
                        <a:t>Semanas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Valor </a:t>
                      </a:r>
                      <a:r>
                        <a:rPr lang="en-US" dirty="0" err="1" smtClean="0"/>
                        <a:t>por</a:t>
                      </a:r>
                      <a:r>
                        <a:rPr lang="en-US" dirty="0" smtClean="0"/>
                        <a:t> </a:t>
                      </a:r>
                      <a:r>
                        <a:rPr lang="en-US" baseline="0" dirty="0" smtClean="0"/>
                        <a:t> </a:t>
                      </a:r>
                      <a:r>
                        <a:rPr lang="es-ES_tradnl" baseline="0" dirty="0" smtClean="0"/>
                        <a:t>año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r>
                        <a:rPr lang="en-US" baseline="0" dirty="0" smtClean="0"/>
                        <a:t> a</a:t>
                      </a:r>
                      <a:r>
                        <a:rPr lang="es-ES_tradnl" baseline="0" dirty="0" err="1" smtClean="0"/>
                        <a:t>ños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Total $$</a:t>
                      </a:r>
                      <a:endParaRPr lang="es-ES_tradnl" dirty="0"/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Restaurante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1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$50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52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$2,600</a:t>
                      </a:r>
                      <a:endParaRPr lang="es-ES_tradn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5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$13,000</a:t>
                      </a:r>
                      <a:endParaRPr lang="es-ES_tradn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Supermercado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1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$200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52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$10,400</a:t>
                      </a:r>
                      <a:endParaRPr lang="es-ES_tradn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5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$52,000</a:t>
                      </a:r>
                      <a:endParaRPr lang="es-ES_tradn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684076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Gasolinera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1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$70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52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$3,640</a:t>
                      </a:r>
                      <a:endParaRPr lang="es-ES_tradnl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5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$18,200</a:t>
                      </a:r>
                      <a:endParaRPr lang="es-ES_tradnl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Algunas Cifras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600" dirty="0" smtClean="0"/>
              <a:t>“70% de los encargados de compras mencionan que es más fácil cambiar de proveedor que quejarse”.</a:t>
            </a:r>
          </a:p>
          <a:p>
            <a:pPr lvl="2"/>
            <a:r>
              <a:rPr lang="es-ES_tradnl" dirty="0" err="1" smtClean="0"/>
              <a:t>Shycon</a:t>
            </a:r>
            <a:r>
              <a:rPr lang="es-ES_tradnl" dirty="0" smtClean="0"/>
              <a:t> </a:t>
            </a:r>
            <a:r>
              <a:rPr lang="es-ES_tradnl" dirty="0" err="1"/>
              <a:t>A</a:t>
            </a:r>
            <a:r>
              <a:rPr lang="es-ES_tradnl" dirty="0" err="1" smtClean="0"/>
              <a:t>ssociates</a:t>
            </a:r>
            <a:r>
              <a:rPr lang="es-ES_tradnl" dirty="0" smtClean="0"/>
              <a:t>, Inc.</a:t>
            </a:r>
          </a:p>
          <a:p>
            <a:pPr lvl="2"/>
            <a:endParaRPr lang="es-ES_tradnl" dirty="0" smtClean="0"/>
          </a:p>
          <a:p>
            <a:pPr>
              <a:buNone/>
            </a:pPr>
            <a:endParaRPr lang="es-ES_tradnl" dirty="0"/>
          </a:p>
          <a:p>
            <a:endParaRPr lang="es-ES_tradnl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Algunos Tipos de Quejas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Cambios por desperfectos o averías.</a:t>
            </a:r>
          </a:p>
          <a:p>
            <a:r>
              <a:rPr lang="es-ES_tradnl" dirty="0" smtClean="0"/>
              <a:t>Entregas tardías</a:t>
            </a:r>
          </a:p>
          <a:p>
            <a:r>
              <a:rPr lang="es-ES_tradnl" dirty="0" smtClean="0"/>
              <a:t>Entregar algo que no se ha solicitado.</a:t>
            </a:r>
          </a:p>
          <a:p>
            <a:r>
              <a:rPr lang="es-ES_tradnl" dirty="0" smtClean="0"/>
              <a:t>Mala atención del personal </a:t>
            </a:r>
          </a:p>
          <a:p>
            <a:r>
              <a:rPr lang="es-ES_tradnl" dirty="0" smtClean="0"/>
              <a:t>El producto no cumple con lo que se promete.</a:t>
            </a:r>
          </a:p>
          <a:p>
            <a:r>
              <a:rPr lang="es-ES_tradnl" dirty="0" smtClean="0"/>
              <a:t>Restricciones que no están en el anuncio.</a:t>
            </a:r>
          </a:p>
          <a:p>
            <a:r>
              <a:rPr lang="es-ES_tradnl" dirty="0" smtClean="0"/>
              <a:t>Promesas hechas solo para vender.</a:t>
            </a:r>
          </a:p>
          <a:p>
            <a:r>
              <a:rPr lang="es-ES_tradnl" dirty="0" smtClean="0"/>
              <a:t>No haber alguien que ayude con el problema.</a:t>
            </a:r>
          </a:p>
          <a:p>
            <a:r>
              <a:rPr lang="es-ES_tradnl" dirty="0" smtClean="0"/>
              <a:t>Tiempo de espera en el teléfono.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_tradnl" dirty="0" smtClean="0"/>
              <a:t>10 Quejas que Motivan el Cambio</a:t>
            </a:r>
            <a:br>
              <a:rPr lang="es-ES_tradnl" dirty="0" smtClean="0"/>
            </a:br>
            <a:r>
              <a:rPr lang="es-ES_tradnl" sz="1800" dirty="0" smtClean="0"/>
              <a:t>Fuente: </a:t>
            </a:r>
            <a:r>
              <a:rPr lang="es-ES_tradnl" sz="1800" dirty="0" err="1" smtClean="0"/>
              <a:t>BigResearch</a:t>
            </a:r>
            <a:r>
              <a:rPr lang="es-ES_tradnl" sz="1800" dirty="0" smtClean="0"/>
              <a:t> USA</a:t>
            </a:r>
            <a:endParaRPr lang="es-ES_tradnl" sz="1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7" cy="4348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8910"/>
                <a:gridCol w="5432006"/>
                <a:gridCol w="1573321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Importancia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Principales</a:t>
                      </a:r>
                      <a:r>
                        <a:rPr lang="es-ES_tradnl" baseline="0" dirty="0" smtClean="0"/>
                        <a:t> Quejas (en relación con los vendedores)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Porcentaje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01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Mala conducta o inapropiado comportamiento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13.3%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02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Trato Antipático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12.8%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03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 Vendedor ignora al cliente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12.7%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04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 Vendedor no está cerca para ayudar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11.7%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05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El Vendedor nos persigue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10.8%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06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 conoce bien su producto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10.5%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07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</a:t>
                      </a:r>
                      <a:r>
                        <a:rPr lang="es-ES_tradnl" baseline="0" dirty="0" smtClean="0"/>
                        <a:t> trata como si fuera ignorante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8.9%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08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 presiona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7.9%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09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 pregunta constantemente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5.6%</a:t>
                      </a:r>
                      <a:endParaRPr lang="es-ES_tradnl" dirty="0"/>
                    </a:p>
                  </a:txBody>
                  <a:tcPr marL="94492" marR="94492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10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 mira </a:t>
                      </a:r>
                      <a:r>
                        <a:rPr lang="es-ES_tradnl" baseline="0" dirty="0" smtClean="0"/>
                        <a:t>de menos o con indiferencia u otros</a:t>
                      </a:r>
                      <a:endParaRPr lang="es-ES_tradnl" dirty="0"/>
                    </a:p>
                  </a:txBody>
                  <a:tcPr marL="94492" marR="94492"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4.5% +1.3%</a:t>
                      </a:r>
                      <a:endParaRPr lang="es-ES_tradnl" dirty="0"/>
                    </a:p>
                  </a:txBody>
                  <a:tcPr marL="94492" marR="94492"/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En Resumen…</a:t>
            </a:r>
            <a:endParaRPr lang="es-ES_tradnl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457200" y="1772816"/>
          <a:ext cx="8229600" cy="2952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489448"/>
                <a:gridCol w="1296144"/>
                <a:gridCol w="2386608"/>
              </a:tblGrid>
              <a:tr h="407218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Resumen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</a:tr>
              <a:tr h="407218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Maleducado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Antipático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35.0%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Pésimo Contacto</a:t>
                      </a:r>
                      <a:endParaRPr lang="es-ES_tradnl" dirty="0"/>
                    </a:p>
                  </a:txBody>
                  <a:tcPr/>
                </a:tc>
              </a:tr>
              <a:tr h="712631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Ausente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Nos ignora</a:t>
                      </a:r>
                      <a:r>
                        <a:rPr lang="es-ES_tradnl" baseline="0" dirty="0" smtClean="0"/>
                        <a:t> /</a:t>
                      </a:r>
                      <a:r>
                        <a:rPr lang="es-ES_tradnl" dirty="0" smtClean="0"/>
                        <a:t> no está cerca para ayudar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24.5%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Sin Contacto</a:t>
                      </a:r>
                      <a:endParaRPr lang="es-ES_tradnl" dirty="0"/>
                    </a:p>
                  </a:txBody>
                  <a:tcPr/>
                </a:tc>
              </a:tr>
              <a:tr h="1018044">
                <a:tc>
                  <a:txBody>
                    <a:bodyPr/>
                    <a:lstStyle/>
                    <a:p>
                      <a:r>
                        <a:rPr lang="es-ES_tradnl" dirty="0" smtClean="0"/>
                        <a:t>Invasor del Espacio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Presiona / pregunta constantemente si nos puede ayudar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24.3%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Demasiado</a:t>
                      </a:r>
                      <a:r>
                        <a:rPr lang="es-ES_tradnl" baseline="0" dirty="0" smtClean="0"/>
                        <a:t> Contacto</a:t>
                      </a:r>
                      <a:endParaRPr lang="es-ES_tradnl" dirty="0"/>
                    </a:p>
                  </a:txBody>
                  <a:tcPr/>
                </a:tc>
              </a:tr>
              <a:tr h="407218"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 smtClean="0"/>
                        <a:t>83.8%</a:t>
                      </a:r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Objetivos del Servicio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SV" sz="3200" b="1" i="1" dirty="0" smtClean="0"/>
              <a:t>Crear</a:t>
            </a:r>
            <a:r>
              <a:rPr lang="es-SV" sz="3200" dirty="0" smtClean="0"/>
              <a:t> clientes nuevos</a:t>
            </a:r>
          </a:p>
          <a:p>
            <a:r>
              <a:rPr lang="es-SV" sz="3200" b="1" i="1" dirty="0" smtClean="0"/>
              <a:t>Mantener</a:t>
            </a:r>
            <a:r>
              <a:rPr lang="es-SV" sz="3200" dirty="0" smtClean="0"/>
              <a:t> los actuales</a:t>
            </a:r>
            <a:endParaRPr lang="es-SV" sz="3200" dirty="0"/>
          </a:p>
        </p:txBody>
      </p:sp>
      <p:pic>
        <p:nvPicPr>
          <p:cNvPr id="2050" name="Picture 2" descr="http://www.ellas2.org/wp-content/uploads/customer_reten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3744416" cy="3025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669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Recuperación del Cliente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/>
          </a:bodyPr>
          <a:lstStyle/>
          <a:p>
            <a:r>
              <a:rPr lang="es-ES_tradnl" sz="3200" dirty="0" smtClean="0"/>
              <a:t>Es la </a:t>
            </a:r>
            <a:r>
              <a:rPr lang="es-ES_tradnl" sz="3200" b="1" i="1" dirty="0" smtClean="0"/>
              <a:t>forma</a:t>
            </a:r>
            <a:r>
              <a:rPr lang="es-ES_tradnl" sz="3200" dirty="0" smtClean="0"/>
              <a:t> como superamos o </a:t>
            </a:r>
            <a:r>
              <a:rPr lang="es-ES_tradnl" sz="3200" b="1" i="1" dirty="0" smtClean="0"/>
              <a:t>enmendamos nuestros errores</a:t>
            </a:r>
            <a:r>
              <a:rPr lang="es-ES_tradnl" sz="3200" dirty="0" smtClean="0"/>
              <a:t> y restablecemos la lealtad del cliente </a:t>
            </a:r>
            <a:r>
              <a:rPr lang="es-ES_tradnl" sz="3200" b="1" i="1" dirty="0" smtClean="0"/>
              <a:t>resolviendo</a:t>
            </a:r>
            <a:r>
              <a:rPr lang="es-ES_tradnl" sz="3200" dirty="0" smtClean="0"/>
              <a:t> sus problemas y </a:t>
            </a:r>
            <a:r>
              <a:rPr lang="es-ES_tradnl" sz="3200" b="1" i="1" dirty="0" smtClean="0"/>
              <a:t>compensándolo</a:t>
            </a:r>
            <a:r>
              <a:rPr lang="es-ES_tradnl" sz="3200" dirty="0" smtClean="0"/>
              <a:t> por las molestias ocasionadas de nuestra parte ya sean reales o percibidas, con el fin de </a:t>
            </a:r>
            <a:r>
              <a:rPr lang="es-ES_tradnl" sz="3200" b="1" i="1" dirty="0" smtClean="0"/>
              <a:t>evitar la deserción. </a:t>
            </a:r>
            <a:endParaRPr lang="es-ES_tradnl" sz="3200" b="1"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Los Errores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200" dirty="0" smtClean="0"/>
              <a:t>Forman parte de todo negocio.</a:t>
            </a:r>
          </a:p>
          <a:p>
            <a:r>
              <a:rPr lang="es-ES_tradnl" sz="3200" dirty="0" smtClean="0"/>
              <a:t>Las cosas no siempre salen como deseamos.</a:t>
            </a:r>
          </a:p>
          <a:p>
            <a:r>
              <a:rPr lang="es-ES_tradnl" sz="3200" dirty="0" smtClean="0"/>
              <a:t>Es parte de la naturaleza humana el equivocarnos.</a:t>
            </a:r>
          </a:p>
          <a:p>
            <a:pPr lvl="1">
              <a:buNone/>
            </a:pPr>
            <a:r>
              <a:rPr lang="es-ES_tradnl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s-ES_tradnl" dirty="0"/>
          </a:p>
        </p:txBody>
      </p:sp>
      <p:pic>
        <p:nvPicPr>
          <p:cNvPr id="51202" name="Picture 2" descr="http://ts4.mm.bing.net/images/thumbnail.aspx?q=4989210673676735&amp;id=11b6359594ddae0bd1762ef38f28a4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040"/>
            <a:ext cx="3771900" cy="2502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Importancia…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Es un elemento clave para la </a:t>
            </a:r>
            <a:r>
              <a:rPr lang="es-ES_tradnl" sz="3200" b="1" i="1" dirty="0" smtClean="0"/>
              <a:t>diferenciación</a:t>
            </a:r>
            <a:r>
              <a:rPr lang="es-ES_tradnl" sz="3200" dirty="0" smtClean="0"/>
              <a:t> de una empresa u organización en relación con su competencia, especialmente cuando el producto es homogéneo o tiene sustitutos.</a:t>
            </a:r>
            <a:endParaRPr lang="es-ES_tradnl" sz="3200" dirty="0"/>
          </a:p>
        </p:txBody>
      </p:sp>
      <p:pic>
        <p:nvPicPr>
          <p:cNvPr id="23554" name="Picture 2" descr="http://t3.gstatic.com/images?q=tbn:ANd9GcQp0DZvW91oOqtgrXi4RepGCk-Z_Z5y1lNn-UtZsgjYl7FOUcIgx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221088"/>
            <a:ext cx="2219325" cy="2066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Para Recordar…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sz="3200" dirty="0" smtClean="0"/>
              <a:t>“Los clientes no esperan que sea perfecto. Sí esperan  que resuelva las cosas </a:t>
            </a:r>
            <a:r>
              <a:rPr lang="es-ES_tradnl" sz="3200" b="1" i="1" dirty="0" smtClean="0"/>
              <a:t>cuando salen mal</a:t>
            </a:r>
            <a:r>
              <a:rPr lang="es-ES_tradnl" sz="3200" dirty="0" smtClean="0"/>
              <a:t>.”</a:t>
            </a:r>
          </a:p>
          <a:p>
            <a:pPr lvl="2"/>
            <a:r>
              <a:rPr lang="es-ES_tradnl" dirty="0" smtClean="0"/>
              <a:t>Donald </a:t>
            </a:r>
            <a:r>
              <a:rPr lang="es-ES_tradnl" dirty="0" err="1" smtClean="0"/>
              <a:t>Porter</a:t>
            </a:r>
            <a:r>
              <a:rPr lang="es-ES_tradnl" dirty="0" smtClean="0"/>
              <a:t>, British Airways.</a:t>
            </a:r>
          </a:p>
          <a:p>
            <a:pPr lvl="2"/>
            <a:endParaRPr lang="es-ES_tradnl" dirty="0" smtClean="0"/>
          </a:p>
          <a:p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22532" name="Picture 4" descr="http://t2.gstatic.com/images?q=tbn:ANd9GcROJHkn-UKoeB0et_kiSbexZKo1mVbLkKMXjDzPLLbYHlObBUO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564904"/>
            <a:ext cx="3729990" cy="2482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</a:t>
            </a:r>
            <a:endParaRPr lang="en-US" dirty="0"/>
          </a:p>
        </p:txBody>
      </p:sp>
      <p:pic>
        <p:nvPicPr>
          <p:cNvPr id="4" name="Atencion_al_Cliente">
            <a:hlinkClick r:id="" action="ppaction://media"/>
          </p:cNvPr>
          <p:cNvPicPr>
            <a:picLocks noGrp="1" noChangeAspect="1"/>
          </p:cNvPicPr>
          <p:nvPr>
            <p:ph sz="quarter"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06538" y="1527175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_tradnl" dirty="0" smtClean="0"/>
              <a:t>Requisitos para Manejar los Reclamos (PIF)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1371600"/>
            <a:ext cx="4536504" cy="468172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_tradnl" sz="2400" b="1" i="1" dirty="0" smtClean="0"/>
              <a:t>Prepare Políticas y Procedimientos </a:t>
            </a:r>
            <a:r>
              <a:rPr lang="es-ES_tradnl" sz="2400" dirty="0"/>
              <a:t>c</a:t>
            </a:r>
            <a:r>
              <a:rPr lang="es-ES_tradnl" sz="2400" dirty="0" smtClean="0"/>
              <a:t>laros y sencillos.</a:t>
            </a:r>
          </a:p>
          <a:p>
            <a:pPr marL="514350" indent="-514350">
              <a:buFont typeface="+mj-lt"/>
              <a:buAutoNum type="arabicPeriod"/>
            </a:pPr>
            <a:endParaRPr lang="es-ES_tradnl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sz="2400" b="1" i="1" dirty="0" smtClean="0"/>
              <a:t>Informe al personal  </a:t>
            </a:r>
            <a:r>
              <a:rPr lang="es-ES_tradnl" sz="2400" dirty="0" smtClean="0"/>
              <a:t>de las políticas y entréguelas    de forma escrita.</a:t>
            </a:r>
          </a:p>
          <a:p>
            <a:pPr marL="514350" indent="-514350">
              <a:buFont typeface="+mj-lt"/>
              <a:buAutoNum type="arabicPeriod"/>
            </a:pPr>
            <a:endParaRPr lang="es-ES_tradnl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s-ES_tradnl" sz="2400" b="1" i="1" dirty="0" smtClean="0"/>
              <a:t>Faculte a sus empleados </a:t>
            </a:r>
            <a:r>
              <a:rPr lang="es-ES_tradnl" sz="2400" dirty="0" smtClean="0"/>
              <a:t>para tomar decisiones en el momento.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4" name="Picture 10" descr="http://t1.gstatic.com/images?q=tbn:ANd9GcQ2_ZVFjIQhawJSLXu1uRqeZb274tPOIjs8IYZpIoE03Brwyt1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916832"/>
            <a:ext cx="3138221" cy="33878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Escribir</a:t>
            </a:r>
            <a:r>
              <a:rPr lang="en-US" dirty="0" smtClean="0"/>
              <a:t> y </a:t>
            </a:r>
            <a:r>
              <a:rPr lang="en-US" dirty="0" err="1" smtClean="0"/>
              <a:t>Repetir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SV" sz="3200" dirty="0" smtClean="0"/>
              <a:t>“</a:t>
            </a:r>
            <a:r>
              <a:rPr lang="es-SV" sz="3200" b="1" i="1" dirty="0" smtClean="0"/>
              <a:t>Y las escribirás </a:t>
            </a:r>
            <a:r>
              <a:rPr lang="es-SV" sz="3200" dirty="0" smtClean="0"/>
              <a:t>en los postes de tu casa, y en tus puertas.”</a:t>
            </a:r>
          </a:p>
          <a:p>
            <a:pPr lvl="1"/>
            <a:r>
              <a:rPr lang="es-SV" dirty="0" smtClean="0"/>
              <a:t>Deuteronomio 6:9</a:t>
            </a:r>
          </a:p>
          <a:p>
            <a:endParaRPr lang="es-SV" sz="3200" dirty="0" smtClean="0"/>
          </a:p>
          <a:p>
            <a:r>
              <a:rPr lang="es-SV" sz="3200" dirty="0" smtClean="0"/>
              <a:t>“</a:t>
            </a:r>
            <a:r>
              <a:rPr lang="es-SV" sz="3200" b="1" i="1" dirty="0" smtClean="0"/>
              <a:t>Y las repetirás </a:t>
            </a:r>
            <a:r>
              <a:rPr lang="es-SV" sz="3200" dirty="0" smtClean="0"/>
              <a:t>a tus hijos, y hablarás de ellas estando en tu casa, y andando por el camino, y al acostarte, y cuando te levantes.”</a:t>
            </a:r>
          </a:p>
          <a:p>
            <a:pPr lvl="1"/>
            <a:r>
              <a:rPr lang="es-SV" dirty="0" smtClean="0"/>
              <a:t>Deuteronomio 6:7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Facultar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“Respondiendo </a:t>
            </a:r>
            <a:r>
              <a:rPr lang="es-ES" sz="3200" dirty="0"/>
              <a:t>su señor, le dijo: Siervo malo y negligente, sabías que siego donde no sembré, y que recojo donde no esparcí</a:t>
            </a:r>
            <a:r>
              <a:rPr lang="es-ES" sz="3200" dirty="0" smtClean="0"/>
              <a:t>. </a:t>
            </a:r>
            <a:r>
              <a:rPr lang="es-ES" sz="3200" b="1" baseline="30000" dirty="0"/>
              <a:t> </a:t>
            </a:r>
            <a:r>
              <a:rPr lang="es-ES" sz="3200" dirty="0"/>
              <a:t>Por tanto, </a:t>
            </a:r>
            <a:r>
              <a:rPr lang="es-ES" sz="3200" b="1" i="1" dirty="0"/>
              <a:t>debías haber dado mi dinero a los banqueros</a:t>
            </a:r>
            <a:r>
              <a:rPr lang="es-ES" sz="3200" dirty="0"/>
              <a:t>, y al venir yo, hubiera recibido lo que es mío con los intereses</a:t>
            </a:r>
            <a:r>
              <a:rPr lang="es-ES" sz="3200" dirty="0" smtClean="0"/>
              <a:t>.”</a:t>
            </a:r>
            <a:endParaRPr lang="es-ES" sz="3200" dirty="0"/>
          </a:p>
          <a:p>
            <a:pPr lvl="1"/>
            <a:r>
              <a:rPr lang="es-SV" sz="2800" dirty="0" smtClean="0"/>
              <a:t>Mateo 25:26-27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417241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Contenido de las Políticas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s-ES_tradnl" dirty="0" smtClean="0"/>
              <a:t>Deben </a:t>
            </a:r>
            <a:r>
              <a:rPr lang="es-ES_tradnl" b="1" i="1" dirty="0" smtClean="0"/>
              <a:t>facilitar</a:t>
            </a:r>
            <a:r>
              <a:rPr lang="es-ES_tradnl" dirty="0" smtClean="0"/>
              <a:t> la vida del cliente, no complicársela.</a:t>
            </a:r>
          </a:p>
          <a:p>
            <a:r>
              <a:rPr lang="es-ES_tradnl" dirty="0" smtClean="0"/>
              <a:t>Debe </a:t>
            </a:r>
            <a:r>
              <a:rPr lang="es-ES_tradnl" b="1" i="1" dirty="0" smtClean="0"/>
              <a:t>incluir</a:t>
            </a:r>
            <a:r>
              <a:rPr lang="es-ES_tradnl" dirty="0" smtClean="0"/>
              <a:t> </a:t>
            </a:r>
            <a:r>
              <a:rPr lang="es-ES_tradnl" i="1" dirty="0" smtClean="0"/>
              <a:t>imprevistos</a:t>
            </a:r>
            <a:r>
              <a:rPr lang="es-ES_tradnl" dirty="0" smtClean="0"/>
              <a:t> o supuestos.</a:t>
            </a:r>
          </a:p>
          <a:p>
            <a:r>
              <a:rPr lang="es-ES_tradnl" dirty="0" smtClean="0"/>
              <a:t>Debe </a:t>
            </a:r>
            <a:r>
              <a:rPr lang="es-ES_tradnl" b="1" i="1" dirty="0" smtClean="0"/>
              <a:t>indicar</a:t>
            </a:r>
            <a:r>
              <a:rPr lang="es-ES_tradnl" dirty="0" smtClean="0"/>
              <a:t> de manera clara lo que el empleado debe y puede hacer.</a:t>
            </a:r>
          </a:p>
          <a:p>
            <a:r>
              <a:rPr lang="es-ES_tradnl" dirty="0" smtClean="0"/>
              <a:t>Deben </a:t>
            </a:r>
            <a:r>
              <a:rPr lang="es-ES_tradnl" b="1" i="1" dirty="0" smtClean="0"/>
              <a:t>apoyar la recuperación </a:t>
            </a:r>
            <a:r>
              <a:rPr lang="es-ES_tradnl" dirty="0" smtClean="0"/>
              <a:t>del cliente y darle a este la prioridad.</a:t>
            </a:r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32770" name="Picture 2" descr="http://ts3.mm.bing.net/images/thumbnail.aspx?q=4776790184038402&amp;id=0c757a6993b8f53be34e94d4a3ad96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2781300" cy="4171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en-US" dirty="0" err="1" smtClean="0"/>
              <a:t>Pasos</a:t>
            </a:r>
            <a:r>
              <a:rPr lang="en-US" dirty="0" smtClean="0"/>
              <a:t> indispensables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Pasos Para Manejar los Reclamos</a:t>
            </a:r>
            <a:endParaRPr lang="es-ES_tradnl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1. Escuchar con Empatía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sz="2800" dirty="0" smtClean="0"/>
              <a:t>Permite que el cliente descargue su </a:t>
            </a:r>
            <a:r>
              <a:rPr lang="es-ES_tradnl" sz="2800" b="1" i="1" dirty="0" smtClean="0"/>
              <a:t>frustración.</a:t>
            </a:r>
          </a:p>
          <a:p>
            <a:r>
              <a:rPr lang="es-ES_tradnl" sz="2800" dirty="0" smtClean="0"/>
              <a:t>Permite </a:t>
            </a:r>
            <a:r>
              <a:rPr lang="es-ES_tradnl" sz="2800" b="1" i="1" dirty="0" smtClean="0"/>
              <a:t>descubrir</a:t>
            </a:r>
            <a:r>
              <a:rPr lang="es-ES_tradnl" sz="2800" dirty="0" smtClean="0"/>
              <a:t> cuál es el verdadero problema. </a:t>
            </a:r>
          </a:p>
          <a:p>
            <a:r>
              <a:rPr lang="es-ES_tradnl" sz="2800" dirty="0" smtClean="0"/>
              <a:t>La empatía demuestra que </a:t>
            </a:r>
            <a:r>
              <a:rPr lang="es-ES_tradnl" sz="2800" b="1" i="1" dirty="0" smtClean="0"/>
              <a:t>comprende</a:t>
            </a:r>
            <a:r>
              <a:rPr lang="es-ES_tradnl" sz="2800" dirty="0" smtClean="0"/>
              <a:t> lo que el cliente dice y le da </a:t>
            </a:r>
            <a:r>
              <a:rPr lang="es-ES_tradnl" sz="2800" b="1" i="1" dirty="0" smtClean="0"/>
              <a:t>importancia</a:t>
            </a:r>
            <a:r>
              <a:rPr lang="es-ES_tradnl" sz="2800" dirty="0" smtClean="0"/>
              <a:t>. </a:t>
            </a:r>
          </a:p>
          <a:p>
            <a:endParaRPr lang="en-US" dirty="0"/>
          </a:p>
        </p:txBody>
      </p:sp>
      <p:pic>
        <p:nvPicPr>
          <p:cNvPr id="5" name="Picture 6" descr="http://t1.gstatic.com/images?q=tbn:ANd9GcRf31zUeKJd2IAP5ydiXHryEb5CmwbHSk4wv-Y_tfqXvpnpUpU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556792"/>
            <a:ext cx="3102674" cy="466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Escuche…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1752" y="1700808"/>
            <a:ext cx="4038600" cy="4352520"/>
          </a:xfrm>
        </p:spPr>
        <p:txBody>
          <a:bodyPr>
            <a:normAutofit/>
          </a:bodyPr>
          <a:lstStyle/>
          <a:p>
            <a:r>
              <a:rPr lang="es-ES_tradnl" sz="3600" dirty="0" smtClean="0"/>
              <a:t>Recuerde que el cliente no está molesto con usted,                sino con lo que  le ha sucedido.</a:t>
            </a:r>
          </a:p>
          <a:p>
            <a:endParaRPr lang="en-US" sz="3600" dirty="0"/>
          </a:p>
        </p:txBody>
      </p:sp>
      <p:pic>
        <p:nvPicPr>
          <p:cNvPr id="6" name="Picture 2" descr="http://t3.gstatic.com/images?q=tbn:ANd9GcSeC6BQWWl5SMc4V_XVYFJtU2Vc7MT985kQIaQj-7Xh7hM7huXXsQ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348880"/>
            <a:ext cx="3429095" cy="256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Jesús</a:t>
            </a:r>
            <a:r>
              <a:rPr lang="en-US" dirty="0" smtClean="0"/>
              <a:t> lo </a:t>
            </a:r>
            <a:r>
              <a:rPr lang="en-US" dirty="0" err="1" smtClean="0"/>
              <a:t>dijo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sz="3200" dirty="0" smtClean="0"/>
              <a:t>“Entonces se le acercó Pedro y le dijo: Señor, ¿cuántas veces perdonaré a mi hermano que peque contra mí? ¿Hasta siete? Jesús le dijo: No te digo hasta siete, sino aun hasta setenta veces siete.”</a:t>
            </a:r>
          </a:p>
          <a:p>
            <a:pPr lvl="1"/>
            <a:r>
              <a:rPr lang="en-US" dirty="0" smtClean="0"/>
              <a:t>Mateo 18:21-22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Lo que dice La Biblia</a:t>
            </a:r>
            <a:endParaRPr lang="es-SV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200" dirty="0" smtClean="0"/>
              <a:t>“</a:t>
            </a:r>
            <a:r>
              <a:rPr lang="es-ES" sz="3200" b="1" i="1" dirty="0" smtClean="0"/>
              <a:t>Oirá </a:t>
            </a:r>
            <a:r>
              <a:rPr lang="es-ES" sz="3200" b="1" i="1" dirty="0"/>
              <a:t>el sabio</a:t>
            </a:r>
            <a:r>
              <a:rPr lang="es-ES" sz="3200" dirty="0"/>
              <a:t>, y aumentará el saber,</a:t>
            </a:r>
            <a:r>
              <a:rPr lang="es-ES" dirty="0"/>
              <a:t/>
            </a:r>
            <a:br>
              <a:rPr lang="es-ES" dirty="0"/>
            </a:br>
            <a:r>
              <a:rPr lang="es-ES" sz="3200" dirty="0" smtClean="0"/>
              <a:t>y el </a:t>
            </a:r>
            <a:r>
              <a:rPr lang="es-ES" sz="3200" dirty="0"/>
              <a:t>entendido adquirirá consejo</a:t>
            </a:r>
            <a:r>
              <a:rPr lang="es-ES" sz="3200" dirty="0" smtClean="0"/>
              <a:t>,”</a:t>
            </a:r>
          </a:p>
          <a:p>
            <a:pPr lvl="1"/>
            <a:r>
              <a:rPr lang="es-ES" dirty="0" smtClean="0"/>
              <a:t>Proverbios 1:5</a:t>
            </a:r>
          </a:p>
          <a:p>
            <a:pPr marL="274320" lvl="1" indent="0">
              <a:buNone/>
            </a:pPr>
            <a:endParaRPr lang="es-SV" dirty="0" smtClean="0"/>
          </a:p>
          <a:p>
            <a:r>
              <a:rPr lang="es-SV" sz="3200" dirty="0" smtClean="0"/>
              <a:t>“</a:t>
            </a:r>
            <a:r>
              <a:rPr lang="es-ES" sz="3200" dirty="0" smtClean="0"/>
              <a:t>Al </a:t>
            </a:r>
            <a:r>
              <a:rPr lang="es-ES" sz="3200" dirty="0"/>
              <a:t>que responde palabra </a:t>
            </a:r>
            <a:r>
              <a:rPr lang="es-ES" sz="3200" b="1" i="1" dirty="0"/>
              <a:t>antes de oír</a:t>
            </a:r>
            <a:r>
              <a:rPr lang="es-ES" sz="3200" dirty="0"/>
              <a:t>,</a:t>
            </a:r>
            <a:br>
              <a:rPr lang="es-ES" sz="3200" dirty="0"/>
            </a:br>
            <a:r>
              <a:rPr lang="es-ES" sz="3200" dirty="0"/>
              <a:t>l</a:t>
            </a:r>
            <a:r>
              <a:rPr lang="es-ES" sz="3200" dirty="0" smtClean="0"/>
              <a:t>e </a:t>
            </a:r>
            <a:r>
              <a:rPr lang="es-ES" sz="3200" dirty="0"/>
              <a:t>es fatuidad y oprobio</a:t>
            </a:r>
            <a:r>
              <a:rPr lang="es-ES" sz="3200" dirty="0" smtClean="0"/>
              <a:t>.”</a:t>
            </a:r>
          </a:p>
          <a:p>
            <a:pPr lvl="1"/>
            <a:r>
              <a:rPr lang="es-ES" dirty="0" smtClean="0"/>
              <a:t>Proverbios 18:13</a:t>
            </a:r>
            <a:endParaRPr lang="es-SV" dirty="0" smtClean="0"/>
          </a:p>
          <a:p>
            <a:pPr lvl="1"/>
            <a:endParaRPr lang="es-SV" dirty="0"/>
          </a:p>
          <a:p>
            <a:pPr lvl="1"/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31365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2. Pedir Disculpas 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2132856"/>
            <a:ext cx="4038600" cy="3920472"/>
          </a:xfrm>
        </p:spPr>
        <p:txBody>
          <a:bodyPr>
            <a:normAutofit/>
          </a:bodyPr>
          <a:lstStyle/>
          <a:p>
            <a:r>
              <a:rPr lang="es-ES_tradn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s-ES_tradnl" sz="4000" dirty="0" smtClean="0"/>
              <a:t>incera</a:t>
            </a:r>
          </a:p>
          <a:p>
            <a:r>
              <a:rPr lang="es-ES_tradn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s-ES_tradnl" sz="4000" dirty="0" smtClean="0"/>
              <a:t>portuna</a:t>
            </a:r>
          </a:p>
          <a:p>
            <a:r>
              <a:rPr lang="es-ES_tradn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s-ES_tradnl" sz="4000" dirty="0" smtClean="0"/>
              <a:t>ersonal</a:t>
            </a:r>
          </a:p>
          <a:p>
            <a:r>
              <a:rPr lang="es-ES_tradn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es-ES_tradnl" sz="4000" dirty="0" smtClean="0"/>
              <a:t>mable</a:t>
            </a:r>
            <a:endParaRPr lang="es-ES_tradnl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17410" name="Picture 2" descr="http://t1.gstatic.com/images?q=tbn:ANd9GcQD_Cw5hQM9bXDMu-3lpVQoXNOTsbSH9TqhF1-DgiFgNX1yJ8fP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420888"/>
            <a:ext cx="3954323" cy="2565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Lo Que Dice la Biblia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593304"/>
            <a:ext cx="8503920" cy="4572000"/>
          </a:xfrm>
        </p:spPr>
        <p:txBody>
          <a:bodyPr/>
          <a:lstStyle/>
          <a:p>
            <a:r>
              <a:rPr lang="es-ES_tradnl" sz="3600" dirty="0" smtClean="0"/>
              <a:t>“</a:t>
            </a:r>
            <a:r>
              <a:rPr lang="es-ES_tradnl" sz="3600" b="1" i="1" dirty="0" smtClean="0"/>
              <a:t>Confesaos</a:t>
            </a:r>
            <a:r>
              <a:rPr lang="es-ES_tradnl" sz="3600" dirty="0" smtClean="0"/>
              <a:t> vuestras ofensas unos a otros, y orad unos por otros para que seáis sanados.”</a:t>
            </a:r>
          </a:p>
          <a:p>
            <a:pPr lvl="2"/>
            <a:r>
              <a:rPr lang="es-ES_tradnl" dirty="0" smtClean="0"/>
              <a:t>Santiago 5:16</a:t>
            </a:r>
          </a:p>
          <a:p>
            <a:pPr lvl="2"/>
            <a:endParaRPr lang="es-ES_tradnl" dirty="0" smtClean="0"/>
          </a:p>
          <a:p>
            <a:pPr>
              <a:buNone/>
            </a:pPr>
            <a:endParaRPr lang="es-ES_tradnl" dirty="0" smtClean="0"/>
          </a:p>
          <a:p>
            <a:pPr lvl="2"/>
            <a:endParaRPr lang="es-ES_tradnl" dirty="0" smtClean="0"/>
          </a:p>
          <a:p>
            <a:pPr>
              <a:buNone/>
            </a:pPr>
            <a:endParaRPr lang="es-ES_tradnl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Cuide sus palabras y el tono de voz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sz="3200" dirty="0" smtClean="0"/>
              <a:t>“La </a:t>
            </a:r>
            <a:r>
              <a:rPr lang="es-SV" sz="3200" b="1" i="1" dirty="0" smtClean="0"/>
              <a:t>blanda respuesta </a:t>
            </a:r>
            <a:r>
              <a:rPr lang="es-SV" sz="3200" dirty="0" smtClean="0"/>
              <a:t>quita la ira; mas la </a:t>
            </a:r>
            <a:r>
              <a:rPr lang="es-SV" sz="3200" b="1" i="1" dirty="0" smtClean="0"/>
              <a:t>palabra áspera </a:t>
            </a:r>
            <a:r>
              <a:rPr lang="es-SV" sz="3200" dirty="0" smtClean="0"/>
              <a:t>hace subir el furor. </a:t>
            </a:r>
            <a:r>
              <a:rPr lang="es-SV" sz="3200" baseline="30000" dirty="0" smtClean="0"/>
              <a:t> </a:t>
            </a:r>
            <a:r>
              <a:rPr lang="es-SV" sz="3200" dirty="0" smtClean="0"/>
              <a:t>La lengua de los sabios adornará la sabiduría; mas la boca de los necios hablará sandeces.”</a:t>
            </a:r>
          </a:p>
          <a:p>
            <a:pPr lvl="1"/>
            <a:r>
              <a:rPr lang="es-SV" sz="3200" dirty="0" smtClean="0"/>
              <a:t>Proverbios 15:1-2</a:t>
            </a:r>
          </a:p>
          <a:p>
            <a:endParaRPr lang="es-ES_tradnl" dirty="0"/>
          </a:p>
        </p:txBody>
      </p:sp>
      <p:pic>
        <p:nvPicPr>
          <p:cNvPr id="17410" name="Picture 2" descr="http://3.bp.blogspot.com/-DslPU6TqNk4/Tmh9s6nXDaI/AAAAAAAABUY/iazkHK6NLXI/s1600/ira2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4149080"/>
            <a:ext cx="3300413" cy="2196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Ejemplo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916832"/>
            <a:ext cx="8503920" cy="4182216"/>
          </a:xfrm>
        </p:spPr>
        <p:txBody>
          <a:bodyPr/>
          <a:lstStyle/>
          <a:p>
            <a:r>
              <a:rPr lang="es-ES_tradnl" sz="3200" dirty="0" smtClean="0"/>
              <a:t>“Me preocupa la experiencia de compra que ha tenido y </a:t>
            </a:r>
            <a:r>
              <a:rPr lang="es-ES_tradnl" sz="3200" b="1" i="1" dirty="0" smtClean="0"/>
              <a:t>comprendo </a:t>
            </a:r>
            <a:r>
              <a:rPr lang="es-ES_tradnl" sz="3200" dirty="0" smtClean="0"/>
              <a:t>lo frustrante que puede ser. </a:t>
            </a:r>
            <a:r>
              <a:rPr lang="es-ES_tradnl" sz="3200" b="1" i="1" dirty="0" smtClean="0"/>
              <a:t>Lamento</a:t>
            </a:r>
            <a:r>
              <a:rPr lang="es-ES_tradnl" sz="3200" dirty="0" smtClean="0"/>
              <a:t> el inconveniente y le </a:t>
            </a:r>
            <a:r>
              <a:rPr lang="es-ES_tradnl" sz="3200" b="1" i="1" dirty="0" smtClean="0"/>
              <a:t>pido disculpas </a:t>
            </a:r>
            <a:r>
              <a:rPr lang="es-ES_tradnl" sz="3200" dirty="0" smtClean="0"/>
              <a:t>por lo sucedido. En este momento le buscaré una solución al problema.”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Recuerde…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200" dirty="0" smtClean="0"/>
              <a:t>“No puede garantizar </a:t>
            </a:r>
            <a:r>
              <a:rPr lang="es-ES_tradnl" sz="3200" b="1" i="1" dirty="0" smtClean="0"/>
              <a:t>que no cometerá errores.</a:t>
            </a:r>
            <a:r>
              <a:rPr lang="es-ES_tradnl" sz="3200" dirty="0" smtClean="0"/>
              <a:t> Pero sí puede garantizar </a:t>
            </a:r>
            <a:r>
              <a:rPr lang="es-ES_tradnl" sz="3200" b="1" i="1" dirty="0" smtClean="0"/>
              <a:t>que los resolverá.”</a:t>
            </a:r>
          </a:p>
          <a:p>
            <a:pPr lvl="2"/>
            <a:r>
              <a:rPr lang="es-ES_tradnl" dirty="0" smtClean="0"/>
              <a:t>Jeff Bezos, fundador de Amazon.</a:t>
            </a:r>
            <a:endParaRPr lang="es-ES_tradnl" dirty="0"/>
          </a:p>
        </p:txBody>
      </p:sp>
      <p:pic>
        <p:nvPicPr>
          <p:cNvPr id="16386" name="Picture 2" descr="http://t0.gstatic.com/images?q=tbn:ANd9GcS0u2bFajuWLwISeD7PYXjqtMkI0HAvUHjaVfArCKjdO5fy7Gy9b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3645024"/>
            <a:ext cx="3931920" cy="2621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3. Asuma la Responsabilidad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b="1" i="1" dirty="0" smtClean="0"/>
              <a:t>Si hay culpabilidad</a:t>
            </a:r>
            <a:r>
              <a:rPr lang="es-ES_tradnl" dirty="0" smtClean="0"/>
              <a:t>: No excusarse o mentir para cubrir un error.</a:t>
            </a:r>
          </a:p>
          <a:p>
            <a:r>
              <a:rPr lang="es-ES_tradnl" b="1" i="1" dirty="0" smtClean="0"/>
              <a:t>Si hay un mal entendido</a:t>
            </a:r>
            <a:r>
              <a:rPr lang="es-ES_tradnl" dirty="0" smtClean="0"/>
              <a:t>: No haga hincapié en demostrárselo al cliente.</a:t>
            </a:r>
          </a:p>
          <a:p>
            <a:r>
              <a:rPr lang="es-ES_tradnl" b="1" i="1" dirty="0" smtClean="0"/>
              <a:t>Si es un error de otro departamento</a:t>
            </a:r>
            <a:r>
              <a:rPr lang="es-ES_tradnl" dirty="0" smtClean="0"/>
              <a:t>: No pase la culpa a otro empleado.</a:t>
            </a:r>
          </a:p>
          <a:p>
            <a:pPr>
              <a:buNone/>
            </a:pPr>
            <a:endParaRPr lang="es-ES_tradnl" dirty="0"/>
          </a:p>
        </p:txBody>
      </p:sp>
      <p:pic>
        <p:nvPicPr>
          <p:cNvPr id="12290" name="Picture 2" descr="http://t0.gstatic.com/images?q=tbn:ANd9GcSsKqn-fno9ptlk0F8a6bUREIVdf3DRuoThCWinrc-xCpx_u105y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4365104"/>
            <a:ext cx="1714500" cy="1714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Caso Bíblico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“Y al entrar en la casa, Jesús le habló primero, diciendo: ¿Qué te parece, Simón? Los reyes de la tierra, ¿de quiénes cobran los tributos o  los impuestos? ¿De sus hijos, o de los extraños? Pedro le respondió: de los extraños. Jesús le dijo: Luego los hijos están exentos. </a:t>
            </a:r>
            <a:r>
              <a:rPr lang="es-ES_tradnl" sz="3200" b="1" i="1" dirty="0" smtClean="0"/>
              <a:t>Sin embargo para no ofenderles,</a:t>
            </a:r>
            <a:r>
              <a:rPr lang="es-ES_tradnl" b="1" i="1" dirty="0" smtClean="0"/>
              <a:t> </a:t>
            </a:r>
            <a:r>
              <a:rPr lang="es-ES_tradnl" dirty="0" smtClean="0"/>
              <a:t>ve al mar, echa el anzuelo, y el primer pez que saques, tómalo, y al abrirle la boca, hallarás un </a:t>
            </a:r>
            <a:r>
              <a:rPr lang="es-ES_tradnl" dirty="0" err="1" smtClean="0"/>
              <a:t>estatero</a:t>
            </a:r>
            <a:r>
              <a:rPr lang="es-ES_tradnl" dirty="0" smtClean="0"/>
              <a:t>; tómalo y dáselo por mí y por ti.”</a:t>
            </a:r>
          </a:p>
          <a:p>
            <a:pPr lvl="2"/>
            <a:r>
              <a:rPr lang="es-ES_tradnl" dirty="0" smtClean="0"/>
              <a:t>Mateo 17: 25-27</a:t>
            </a:r>
            <a:endParaRPr lang="es-ES_tradnl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Justificación de los Fariseos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sz="3200" dirty="0" smtClean="0"/>
              <a:t>“Y </a:t>
            </a:r>
            <a:r>
              <a:rPr lang="es-SV" sz="3200" dirty="0"/>
              <a:t>oían también todas estas cosas los fariseos, que eran avaros, y se burlaban de </a:t>
            </a:r>
            <a:r>
              <a:rPr lang="es-SV" sz="3200" dirty="0" smtClean="0"/>
              <a:t>él. Entonces </a:t>
            </a:r>
            <a:r>
              <a:rPr lang="es-SV" sz="3200" dirty="0"/>
              <a:t>les dijo: </a:t>
            </a:r>
            <a:r>
              <a:rPr lang="es-SV" sz="3200" b="1" i="1" dirty="0"/>
              <a:t>Vosotros sois los que os justificáis a vosotros mismos delante de los hombres</a:t>
            </a:r>
            <a:r>
              <a:rPr lang="es-SV" sz="3200" dirty="0"/>
              <a:t>; mas Dios conoce vuestros corazones; porque lo que los hombres tienen por sublime, delante de Dios es abominación</a:t>
            </a:r>
            <a:r>
              <a:rPr lang="es-SV" sz="3200" dirty="0" smtClean="0"/>
              <a:t>.”</a:t>
            </a:r>
            <a:endParaRPr lang="es-SV" sz="3200" dirty="0"/>
          </a:p>
          <a:p>
            <a:pPr lvl="1"/>
            <a:r>
              <a:rPr lang="es-SV" dirty="0" smtClean="0"/>
              <a:t>Lucas 16:14-15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773523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Negar el problema lo complica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600" dirty="0" smtClean="0"/>
              <a:t>“El </a:t>
            </a:r>
            <a:r>
              <a:rPr lang="es-ES" sz="3600" dirty="0"/>
              <a:t>que </a:t>
            </a:r>
            <a:r>
              <a:rPr lang="es-ES" sz="3600" b="1" i="1" dirty="0"/>
              <a:t>encubre</a:t>
            </a:r>
            <a:r>
              <a:rPr lang="es-ES" sz="3600" dirty="0"/>
              <a:t> sus pecados no </a:t>
            </a:r>
            <a:r>
              <a:rPr lang="es-ES" sz="3600" dirty="0" smtClean="0"/>
              <a:t>prosperará; </a:t>
            </a:r>
            <a:r>
              <a:rPr lang="es-ES" sz="3600" dirty="0"/>
              <a:t>m</a:t>
            </a:r>
            <a:r>
              <a:rPr lang="es-ES" sz="3600" dirty="0" smtClean="0"/>
              <a:t>as </a:t>
            </a:r>
            <a:r>
              <a:rPr lang="es-ES" sz="3600" dirty="0"/>
              <a:t>el que los </a:t>
            </a:r>
            <a:r>
              <a:rPr lang="es-ES" sz="3600" b="1" i="1" dirty="0"/>
              <a:t>confiesa</a:t>
            </a:r>
            <a:r>
              <a:rPr lang="es-ES" sz="3600" dirty="0"/>
              <a:t> y se aparta alcanzará misericordia</a:t>
            </a:r>
            <a:r>
              <a:rPr lang="es-ES" sz="3600" dirty="0" smtClean="0"/>
              <a:t>."</a:t>
            </a:r>
          </a:p>
          <a:p>
            <a:pPr lvl="1"/>
            <a:r>
              <a:rPr lang="es-ES" sz="2800" dirty="0" smtClean="0"/>
              <a:t>Proverbios 28:13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49536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¿Qué dice La Biblia?</a:t>
            </a:r>
            <a:endParaRPr lang="es-SV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sz="3200" dirty="0" smtClean="0"/>
              <a:t>“soportándoos </a:t>
            </a:r>
            <a:r>
              <a:rPr lang="es-SV" sz="3200" dirty="0"/>
              <a:t>unos a otros, y perdonándoos unos a otros </a:t>
            </a:r>
            <a:r>
              <a:rPr lang="es-SV" sz="3200" b="1" i="1" dirty="0"/>
              <a:t>si alguno tuviere queja contra otro</a:t>
            </a:r>
            <a:r>
              <a:rPr lang="es-SV" sz="3200" dirty="0"/>
              <a:t>. De la manera que Cristo os perdonó, así también hacedlo vosotros</a:t>
            </a:r>
            <a:r>
              <a:rPr lang="es-SV" sz="3200" dirty="0" smtClean="0"/>
              <a:t>.”</a:t>
            </a:r>
          </a:p>
          <a:p>
            <a:pPr lvl="1"/>
            <a:r>
              <a:rPr lang="es-SV" dirty="0" smtClean="0"/>
              <a:t>Col. 3:13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487629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4. Actúe Rápidamente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200" dirty="0" smtClean="0"/>
              <a:t>Para el cliente, su problema es lo único que le importa resolver.</a:t>
            </a:r>
          </a:p>
          <a:p>
            <a:r>
              <a:rPr lang="es-ES_tradnl" sz="3200" dirty="0" smtClean="0"/>
              <a:t>No permita que el cliente se retire sin resolverle el problema o sin una promesa de solución.</a:t>
            </a:r>
          </a:p>
          <a:p>
            <a:endParaRPr lang="en-US" dirty="0"/>
          </a:p>
        </p:txBody>
      </p:sp>
      <p:pic>
        <p:nvPicPr>
          <p:cNvPr id="5" name="Picture 4" descr="http://t3.gstatic.com/images?q=tbn:ANd9GcSyVRTfLZY2rL7sKQCOP8zTPNQtv0BgvhAOcZxcCJ4McEIQyi6O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3572" y="4077072"/>
            <a:ext cx="2869594" cy="2021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Palabras del Rey Salomón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“Por </a:t>
            </a:r>
            <a:r>
              <a:rPr lang="es-ES" sz="3600" dirty="0"/>
              <a:t>la pereza se cae la techumbre, y por </a:t>
            </a:r>
            <a:r>
              <a:rPr lang="es-ES" sz="3600" b="1" i="1" dirty="0"/>
              <a:t>la flojedad de las manos </a:t>
            </a:r>
            <a:r>
              <a:rPr lang="es-ES" sz="3600" dirty="0"/>
              <a:t>se llueve la casa</a:t>
            </a:r>
            <a:r>
              <a:rPr lang="es-ES" sz="3600" dirty="0" smtClean="0"/>
              <a:t>.”</a:t>
            </a:r>
            <a:endParaRPr lang="en-US" sz="3600" dirty="0"/>
          </a:p>
          <a:p>
            <a:pPr lvl="1"/>
            <a:r>
              <a:rPr lang="es-SV" sz="3100" dirty="0" smtClean="0"/>
              <a:t>Eclesiastés 10:18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5074320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5. Resuelva el Problema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s-ES_tradnl" sz="2800" dirty="0" smtClean="0"/>
              <a:t>Es la </a:t>
            </a:r>
            <a:r>
              <a:rPr lang="es-ES_tradnl" sz="2800" b="1" i="1" dirty="0" smtClean="0"/>
              <a:t>médula </a:t>
            </a:r>
            <a:r>
              <a:rPr lang="es-ES_tradnl" sz="2800" dirty="0" smtClean="0"/>
              <a:t>de la recuperación del servicio.</a:t>
            </a:r>
          </a:p>
          <a:p>
            <a:r>
              <a:rPr lang="es-ES_tradnl" sz="2800" dirty="0" smtClean="0"/>
              <a:t>Debe realizarse en el momento de la queja.</a:t>
            </a:r>
          </a:p>
          <a:p>
            <a:r>
              <a:rPr lang="es-ES_tradnl" sz="2800" dirty="0" smtClean="0"/>
              <a:t>El personal de línea debe estar </a:t>
            </a:r>
            <a:r>
              <a:rPr lang="es-ES_tradnl" sz="2800" b="1" i="1" dirty="0" smtClean="0"/>
              <a:t>facultado </a:t>
            </a:r>
            <a:r>
              <a:rPr lang="es-ES_tradnl" sz="2800" dirty="0" smtClean="0"/>
              <a:t>para resolver el problema.</a:t>
            </a:r>
          </a:p>
          <a:p>
            <a:endParaRPr lang="es-ES_tradnl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11266" name="Picture 2" descr="http://t2.gstatic.com/images?q=tbn:ANd9GcRMPz2fneD4P_0CicmE794zdG-s_P4fbZ3UcRpt5twB5FW7w5q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3591916" cy="2690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Consejo Bíblico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200" dirty="0"/>
              <a:t>“</a:t>
            </a:r>
            <a:r>
              <a:rPr lang="es-ES_tradnl" sz="3200" b="1" i="1" dirty="0"/>
              <a:t>No te niegues </a:t>
            </a:r>
            <a:r>
              <a:rPr lang="es-ES_tradnl" sz="3200" b="1" dirty="0"/>
              <a:t>a hacer el bien </a:t>
            </a:r>
            <a:r>
              <a:rPr lang="es-ES_tradnl" sz="3200" dirty="0"/>
              <a:t>a quien es debido, cuando tuvieres poder para hacerlo. No digas a tu prójimo: Anda y vuelve</a:t>
            </a:r>
            <a:r>
              <a:rPr lang="es-ES_tradnl" sz="3200" b="1" i="1" dirty="0"/>
              <a:t>, y mañana te daré </a:t>
            </a:r>
            <a:r>
              <a:rPr lang="es-ES_tradnl" sz="3200" dirty="0"/>
              <a:t>cuando tienes contigo qué darle.”</a:t>
            </a:r>
          </a:p>
          <a:p>
            <a:pPr lvl="2"/>
            <a:r>
              <a:rPr lang="es-ES_tradnl" sz="2800" dirty="0"/>
              <a:t>Proverbios 3:27-28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6538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6. Compense al Cliente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" y="1700808"/>
            <a:ext cx="4038600" cy="4352520"/>
          </a:xfrm>
        </p:spPr>
        <p:txBody>
          <a:bodyPr>
            <a:normAutofit/>
          </a:bodyPr>
          <a:lstStyle/>
          <a:p>
            <a:r>
              <a:rPr lang="es-ES_tradnl" sz="2800" dirty="0" smtClean="0"/>
              <a:t>Nunca permita que un cliente </a:t>
            </a:r>
            <a:r>
              <a:rPr lang="es-ES_tradnl" sz="2800" b="1" i="1" dirty="0" smtClean="0"/>
              <a:t>se retire </a:t>
            </a:r>
            <a:r>
              <a:rPr lang="es-ES_tradnl" sz="2800" dirty="0" smtClean="0"/>
              <a:t>sin ser compensado. </a:t>
            </a:r>
          </a:p>
          <a:p>
            <a:r>
              <a:rPr lang="es-ES_tradnl" sz="2800" dirty="0" smtClean="0"/>
              <a:t>Debe ser </a:t>
            </a:r>
            <a:r>
              <a:rPr lang="es-ES_tradnl" sz="2800" i="1" dirty="0" smtClean="0"/>
              <a:t>acorde al nivel de la queja</a:t>
            </a:r>
            <a:r>
              <a:rPr lang="es-ES_tradnl" sz="2800" dirty="0" smtClean="0"/>
              <a:t>.</a:t>
            </a:r>
          </a:p>
          <a:p>
            <a:r>
              <a:rPr lang="es-ES_tradnl" sz="2800" dirty="0" smtClean="0"/>
              <a:t>Mantenga las compensaciones a la mano.</a:t>
            </a:r>
            <a:endParaRPr lang="es-ES_tradnl" sz="2800" dirty="0"/>
          </a:p>
        </p:txBody>
      </p:sp>
      <p:pic>
        <p:nvPicPr>
          <p:cNvPr id="6" name="Content Placeholder 5" descr="20130818_143843 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-5400000">
            <a:off x="4238240" y="2034568"/>
            <a:ext cx="4974336" cy="3730752"/>
          </a:xfr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Un Caso Bíblico</a:t>
            </a:r>
            <a:endParaRPr lang="es-ES_tradnl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200" dirty="0" smtClean="0"/>
              <a:t>“Entonces Zaqueo, puesto en pie, dijo al Señor: He aquí, Señor, la mitad de mis bienes doy a los pobres; y si en algo he defraudado a alguno, se lo devuelvo </a:t>
            </a:r>
            <a:r>
              <a:rPr lang="es-ES_tradnl" sz="3200" b="1" i="1" dirty="0" smtClean="0"/>
              <a:t>cuadruplicado</a:t>
            </a:r>
            <a:r>
              <a:rPr lang="es-ES_tradnl" sz="3200" dirty="0" smtClean="0"/>
              <a:t>.”</a:t>
            </a:r>
          </a:p>
          <a:p>
            <a:pPr lvl="2"/>
            <a:r>
              <a:rPr lang="es-ES_tradnl" dirty="0" smtClean="0"/>
              <a:t>Lucas 19: 8</a:t>
            </a:r>
            <a:endParaRPr lang="es-ES_tradnl" dirty="0"/>
          </a:p>
        </p:txBody>
      </p:sp>
      <p:sp>
        <p:nvSpPr>
          <p:cNvPr id="8194" name="AutoShape 2" descr="data:image/jpeg;base64,/9j/4AAQSkZJRgABAQAAAQABAAD/2wCEAAkGBhMSERUUExQVFRUWGRgYGBgYGBwYGhgaGhwXHB0aHBoXHCYeHBwkHBkaHy8gIycpLCwsHB4xNTAqNSYrLCkBCQoKDgwOGg8PGikkHyQsLCwsLCosLCwsKSwsLCwsLCwsLCwsLCwsLCwsLCwsLCwsLCwsLCwsLCwsLCksLCwsLP/AABEIAQEAxAMBIgACEQEDEQH/xAAcAAACAgMBAQAAAAAAAAAAAAAFBgMEAAIHAQj/xABCEAABAwIEAwYEAwYGAQMFAAABAgMRACEEBRIxQVFhBhMicYGRMqGxwULR8BQjUmLh8QcVM0NygrIkNKIWg5LC0v/EABkBAAMBAQEAAAAAAAAAAAAAAAIDBAEABf/EACcRAAICAwEAAgIDAAIDAAAAAAABAhEDEiExQVETIgQyYXGRFEJS/9oADAMBAAIRAxEAPwBMx3a9C8K2x3ZCkqUQvVYgkmCnnJjy86BoxakX4Ei4q3nWFA7zQkHS5J07JBn4byUzI/60MTiDA0wkW639feKSqatG0/kOvZklKU73MSdvSiuA7SKbADTSVn4ue1pO5+1K2FCnlJbkA6iEgwB4uP68qdsN/htimCh1Kk94BqQUnUlZEEAaomwNiKTkSStj17wd8v1uNIW8341wTwIV6GfIztVTOXVYIsuk/u+8uOIlCxEepo92c1lvu3dRfQlJcUEwjUq4CTsYHKhHbJQxDzGCESpXeOE7JSkG4vuLnlcVDihmhkUvhjnq0D05u4C4tQUl1ZCiDsE2ATzsPQmaBO9oHAlsSUgBaioQZKlFUXGw4joKIdus1QjEQlXhbQhKYMyYm/OxF6WX8KVTK4jSkNwTrUqTCdIImSASYHiFXSbtpikWc6x6wohuFEEEqIAmb7W4bn2qlhu0oGvU2DaAlRO5FzYibj86ZMgypS8Uhp5B7pKCFd4L2k7zttv6dKfbXs6w04FMhISuSI2sEgzPVXCw5UC+LCF5SXHEK8EpUkKCjNjtYDYb25XqocPqbBSjUrZYKikyOk7f0p3yHshraIDw8MxBEzcxB28qXc0wCmHVKUuxUkEgGwi/WTAvTFKzGjfszg1rUSrUjTsEKIMxAum8+tdK7JYFbKlBanFIIkFSyoSfPnG/TrNImX41ttkqSpRWoyBYIi0AnemDDdt8Q6lKG2XFqsCUp1JEdU9BRJtdXoKjbH7GY0MNKWq8CY59KRsvZw7urG4taSsk6UlU6B+EaRta4FTvYLMXzdsobF4WpIJt8hNS4f8Aw4TpKnVBS90gfADFrW1GeJpjk5vw2lFeiXnWaBa5QCU7AxpBgm4BvxFCzmoSfE0skHh/U03LamGXQEqKghJj8U2sBBBH1pYzBmEJXbxKUmQb+GNxw3pMX8UAwYSspKxCUzITG02vq+01ayvLu8DmpRiJ4zflNzfpFTYPMO7UhbaPEncEzItMTtxvW4zUOFQcUU3lI/EmdoAHKmptgkWX4NsOAOyWxMlJhQHMdehtR3D5fg1HwOu2iUqSJkzbUNjblW2BSypJbfT4iQUqQEiPNMiZINx5WqBt7u1KQ2hTcylSVXUZ6G44eXOtl1AjMnApZ/eMlUAAKERA/m9jHOgueY9I/wBNJbQVFXwkBSibmY6RO2/psl5aWihSpSrSYJJI6AHa+9uG8UTybLm8Vh3GntRCSClRsUnYReePlegh+12C/pCKznLyJSlRgE77+szWVY7Q5IvCvFtCg4kgLkoEiZ8O/SfWsolPE1fDtJlTMsajEvFbaS2SlII4EpFz04cKE5llqjBSm6R4gOZm9NnbVlLWKaIRp1pKiRsTMcKqsWUomRU8HSVFet8YvZYGO8Ql8EAKGo3B0zcf24zXauzOOyuQMPiZUoCErWokAfyL23PDia5LniEKGqJiRNhPtWZa+tpIKCUFWk+Hw6h/NG/lT7TXTNaZ9E4WDOkpI/lrknaTDBzH41SnAnuklQ1WTpHd+GeZJgDibcaEt9sMWVEABBB8OkKmIkEKJnY1Qy7FIxuPDmJUUoLgUo8DpAAtzMel65u1qjdSN0d+oykyRIk2uLADiSR5e1PfYbsw8QlalJ7psrCBpFzIkhQvBPHkLRNiHazIGQGVMAannUpUUqHiTpUfsBbaab8ChDLSUbBKQByMeVZouqQK+0c97UdqCVLYbH7wER5g/nbhsedKGa4t5pLXerJCtUIncCxtwB2npamztdjWWS48lGp0r07hITMKJJ3Math/fnecZknEKB8era/AcAB50nGklS8Dpt9LbWblhUtLKSq9hwO428+u1aNZu9iCpKglQg2VwAjjxNUUZa8qSE+EGNREcAfOLirPZ1tZdAQDqJ+EXJj6W40+lQDlXEH+zGET3mgNKWZnTOwEX48Tte1dOy3NlYdxLbraktkAJKUjTq4mE8DIHT1qlkUp8Smmwq9zbhe8bkEiaZ22kvISVpHhMpi+k7WO4rMTt2jpJ0XUQoSKxbQO9CclaUxqQtSljVZWkgAHhMx7Wo0F1YhQCxnZ1pxaVKSBpIMQCDHOaWO3uXtFIShqZuVJISAoWmwMnz3t6P78Relt/GKDiJSGwdQgqCyowT+GdgDuakzVDocVZyF7L1NeIgxIvHP6GjeCy5tbAcOrvCVQIjwjaDB4ke/Wanz7OXcY53XdkISrVFwpQFgSN+tudFWMiKVJbShXdoUCpSlRw1GAAN1Rz2oN2l4ZqmLmbYAoS14w44ZGhB1FsRMEHYkk2G1b47IsSlOokKGkHUoTa0C9xb+1MONytZxjUmWzeSrim4F73JFvOp80ZU0tS0lyYJH40q3MR5A29txS/wAjVKzHA5+/iVISkqUUaiUniB1MbDyq9jM6Vh20JRoXr+JQWLnimxm/Am1Vu1ucjEAFCtKYGpsjTpVt4beIHeJtypZcXEBQI5dfSqktl0VwbmO35BXrZbWrUZUo3sAkcuAHzrKUEaROoqBn+Gfqayg/8fH9HflZ0X/FPEB15hwCyUxfzJ4edLOFxIKo4dennRnt7ilKUkbqJsAI+QpecwSwYglXIX86RF2rZfVMmdh1aUfxKAt1IH3rrjH+HeEUlJCFyIBIX05Sa5TkuCcGIYUUEguJNoJsQeBttvXfkvJUix0zB5G/3pqr5Md/BzPtd2dGXMreDhUkwhKVCFFZ+FNrEWJJ5A0iYHKy2wgqSoapIUQQLdTTP/i32obxOJYaZWl1DIOspuCtRggHjYASOdBR/meNQGVBYY2ACUtNpiwuQFKAF7TNt6xxUTk79Jsk7UqQ+0pRltBISDtJ0gq8vCDx2610XOO0Sf2fUlSESDClAECYukA+I8qQ8y7ILYAS3K0AcATc7zx60Ne8GGUhWwVqSJIOoC/kCOG9Bun4FqCs7zEOYjS2SqIGpYglXEnnPOB96Ndk+yjWPcUDrSoQYSQRHMg+L2BoW92clKV942nWfCVqKSnwzc7H+GaYew2aow7w/dNuLEjvNR8PPaU7T4r/AJE2krAtjdjOxbbYhKlkaSkNyQFEzJMwSSedhyoRl3ZwsradSiYUBJsVHYwfe5FO+Z48FxsoggASTaDPKrL2CZW1+9UO7VJVJCU2JvMWPGZrFT4jGvksryEpI3IPlbzvUiMuhSU6tKjcA8Y3uOlUMB2nwi1BpLqlQIBUDBjjKhejBwaSpJkyJgzw6GiWNR/qc5P5Jne8020ADaLxHK29C2sIqUguAlclIIIMcamxuMUypBlSkqJBTaduEDereGfQ6oLFyJTeQbxNvSiu3QFUL+KdhRSZkUo5nin1aiAtkA3KlJKTFpSR4oO+3tTdmUd6sA8fsKC5jgiqwSJMSo8B5UiTSbTG1aBeVZSpKydZIIEqEjUDNgZ25+lHbjnUwT+or1W1L2v1hKNeGpbTqCtImN4E+9aY1JUghJAPMiakJrU3pUlG7MoUsxyBtSXCW0Ag2UBE2FpHD6UtHDJLfdqSFJG07jnBromNwUoIBgKJNLH+Sla9JBBPLkOdUYsiS6yXJjdqhLxD6m1aQEqA4qMH6VlHu2WRgPpggfu0yOsqHLkBXlULLFoD8QQzqU4oII1qQgRH8RFzf9XoLjcSUYgqdSbgQIseRPMD6+VX281P7W6vR3hdUsJCReEK0i+wECZov2qy5rE4dVlNvNp1DUdwOokEGN+BqeHErLLsBdnsGXyp5ThICykBNogbzw3G1adscK6ktpQtwNKSQUhSrkEWN72PHlUHYbFFvvk3VOlQPAm9/aPanvs8z+0qV3qYSgi0fEd+P4R8z0sRlNwnZSop40Bux/Ynu1IecTcQQlXPmQNvengoHFB9CatdyAeNaqaqaWVyfTFFESQI2586HZz2dbxITrJ8KgQJtbhHW9GSm1aEW6UKlRtWhF7W9mlIYJZ/0ko0rRJNgoKCkgg3HE2MUt5VkqdUuIWlpSTB4agCZBIAJ6C/zrrZQDNUsBkzTaiUJ06hCgPhVPNOxPCeVNjmqNAPHbsEdnsel5Cgh1ThTY606Vp5akgD3G9FMewt9oNrgJSZEW9+e9WBkqWnApHdpGnTGkExwAULxNoMjlFXGZNgN6F5GvA9VXRewuQBCgZJHL1o9hs2cCNAIGmdMpkxw3qRaY4VX7wAkbgxtcX4+VassvQXBM2dzNTwBkApVIME7W2+dW/8xSo6k+FfEp2J61Q7m0hIN/lzH1qRvDCRcngOP02rXlkDpEr9ydRVe5k3t871uoxxqbEtlNiCPt51WWk6o3v6bTx2EVjm2ckkbhXSvHF2rC2ob7TANoPlG9aqBgneP7GuqzmyDFYjRB0kjjG46xxqqjPkBWkhQjbUCJkTsaILBjY0CzNQWAoIunioWF9iN9wPlWJRfBM3XQ+vEoKQrWn/AIqgEDneq75SGnFoUgHgev8AXhQL/PHEpGttCtKpuomN4gdJ6ULxPaJs6lypbxKSRp0BFzMkkz0tXLBIVLJ9A7OsSpx3UVRYAW5W+s15QvNMwQtwlvUlOwSohRHO4HMk1lXKHAFJhHMM2GHcKWjJiCeQHDzkTVEdonCoa1zIKQT/AAnfoetGv2Nofs5WzrWW+8cGxEITGudhKjbiQKB5xgtaipCUokzAMAR96FfRSkMOQqSGRsIJHIQNz5QR7VabxrmHd71pK3EkeMEymBtAJ1TubW6GgHZ54Xbcg/CehkgEUxd4HHFJkhLYEwYEqk7jkPaecRNJU+nrRSlBIc8rz1p5M2CgYKZMpPUEVeW8iJAJPn/WuaMMkK7zDJSgz8ZJCVdAkfEKZsqzhQB/aEpkcW5v5pN6CUfoneGS8DwcVPw2PuK973hqid58IqtgMe27PdqmOHEelDe0XaxvBKQFaVKUCQkiTymARHG81mODcqYiToMY7BpI/wBfSOYSY8tVh86EPYN5vxtupcAv4TeOek7+k0nu/wCKKFLJcQtIP8I4c/jM/OimGzZl8FTayCACRGlQniUkCRHGD51b+CP0Fj/k5MfPj/gackzpLiVEphxM38xvEUQW8sM6rQSZ2lQAuQOQJpe7Pr8bggSoCSLg8lDlNMGIcS6UpSNISk3mwFptxN6lcdZUzZzjJ3Ek0ANAqITBsTBk8Bf0qk2FEGAmEpBmIk+gsKlxr3gDZHwlN7ifOoMxxbQZCEqjZSpE9B96FJMx8NV4jQhROoqgK0cACdIk85v5VOy8DxAEJuN5uCP1yqJ7D/vSrUdKptwjy8vzrFusqKkth0E+IayCnjtxEzWP9k6MT70jxTydCUhexjqTPGvcRhi0qF6U6rWMkgja2xvWmXYVKf3i0khN0iCYIMSYG01Vcd1rkklfe6leRED2j6Ux40vsDayysfvFJBMDTEcNG1Y6dQBnY/XjUPeEqkDhfyrVLa7WtbpsdtqyKlL5NyariNHs5QmZC5BgwJNQF7UiEKOo8FkSeYI4D2q4vCJKiSIPuKkxGHIH7vSkwJ4k9aHSn4S2/WI2YBaFQG1DVziPeY+lVMck4dvvV6QpRhKBCpJ4mbWE/qKaswytarucLg8Z5wLUj5ksuOaCZCJETarIvbn/AGT1TsXBgXFeJIsayuiZWtttsJ0meMERsOte0Tzv6Nv/AEm7OJCwpb6krUsISJ20pBjUdpvUXajs+2pslrSlxPiAST8xsRB5A0SxeBZQ0kICQBA6gDiePvS3iHCw4V2UIMxaUkfUUNfJWKOGzG6d9c+L3ptyrFpS0sEkqdWqY302BPzIHUitOxvZ9vEftTqk+FStDfSBJPzFa5DlKplRhQlKf5Oa/PgPegm43X0W/wAeUmMGCZUTpnSNjp/CBsgHhHEi5NT4rDpaQoi5AJ3mT1PH1quzmJUdLA8IIHeG6YG4F5Ueu1Q5tiwW3QHEqWBFyPDM8BsJFJinsVZH+oPxObPsOBttI1G4UCTPNRJ2ubnatMzztLqyMQ3qtBcBSpYHJJTa3Kb1TTk7ri1aVpcNtagbCw3MR7VdT2SXHxp22g70fLA/HfaB7PZ5kOlxPjQmCgETq2i3HqKqYfCuO4hTiVrSWz8Zuoq8p+V/WosLmDmHUZvuE/ykyPlTX2AyZx4BbidLSTqB4uKn6DcnjEc6ZKTirsn/AF8Y1dmW1FkKIIKk7EFJ62Nxe8daNM4dOlWqRI07TyOxrV/ErbJ0Mly2+oAA8d70MeU8XG3HFJbSVaQgSorgK3PAWn0FRSk5NyFJUbqIQ3YzHSNzy9a0wuAUp3UQdEg36DaD1mp1okpA4qHyv9qKu4EBI1r0FU6Ui6iPKbcPetgpST1CyVFqwDgMct19QkkE2F/DeBvsYmaKv4RpsiFAOLmxnxRy5V7lobS4swQocYG3Hbf3pTzPGKXjFBUhSTAgiAEmduovPWuULuztm3wYMVjiypohClJWAghMk/EozHwg3BB9KixWXFtwnYAFQ8iDbzFepzRbYOlUDlY8OtDwXX3SkElRiSdgJuT+VXOFxojc+l11SmhqW2jQYSlSybnnCTJ2No4da9y/FlSSZSUzA0yNt7KEz61nbfErZDJR8ASUzY+Lwx6xx86pdm3SplZO+sE2teb9OFDKNRpIJ9Vhcu32P64VDh8VJVI2It0i3vetnXgDHOhmXYkq1qmxWQD0TAFKvlgpcLXaJ4IYWSYtb1IH1Ncx7MjXitKrpuVE8hw9SRXQ87UksrC9tJ/P6ilbswhpLjxXACgABvbjRY5VGToXKvk9xuHbC1abCeN/aDtWVYewTYPhckdfXpWUakv9JWjTEZm+2nS6JHNQ8XqeIpfzrEkkgbaCf17UTzTtErEJSlYSCn8SZBJ28rxwpVzTHlJIBvAHuZ+1Glb4eg+D52JJay/UTZalqEC/BIHnI+dC87zEtp7lA8S7rVyG0D6TVnLMUGcOy2oiyC8voIEeskUMW2VYdWJWoJDhKgOJ/ChI6SD9aQl+zZ6GKOsOelZ3N3SEpnSlIgBNhA+fzrRrErWVg2GmEgAARfYe1UMQoqgDfjyqXA+A3J5T6imr02V6hTJ8+7hCho1BRB3iDEHhPKrS+1riwQlIRwsJ+v5UDbbHHzqVLUUnljtmlRczPDNFKQmZjxT5A/1tXRuxeMSvCo0iNACSORSP0fWuXNOg7U5f4f43Sl0CLEH3H9KzJ/XpPlVqzoTIIRcHiduZ/KlvN8TqxSGQYCEE35lR+wBqRvtK4lagvxBJ22lJ5R96rYdan8QSi8i9th+VISZLdDFk+CKnApQ+G8elvrWuaYhS1ktqb8Ki2pS7gBPxRHHVPEVNi8anCYZxwmS2nVHM7JTPU2pEyXtC05hC04soelZmbLK1ajsepsasWOsdAqdytm2H7QrLi1hOkBClBJMyAdzHnEcKlXn/AHniKGkx+KCVRwE7/oUHyfEpcfeSmSnuXAOsFJn1vV7IGglPelpTwbUFFKZnoYAMxMwYFrkUM4JBp2ynjO16ErKChwkC5ATYdRNveelMeQZ1pZ7xCkw4R4hcztHMEcuFRdsMbg3UKZlIdFwANKkkibmIJjcSaQ+wuLUQ4iTpGlcdZ0yPQiiduHOUdGEd+jl2hzB11QSpZUBJvFvOONUsFi3G9RbMWHKDJ2IPnUrkq1qNtwPepGMOY9R7C9CpNLo7VHr2YL0qWTKkAjl0ojlKQGEeR+v9KpYzDWgfjUlPzFFe7CISNhYUqUuUJyL6KHaT/wBu4eSf19aB9iljErcQ5BKQCDABjaLUV7Wu/wDpVgbq0p+k/IUF7J5gzhVuLeWEeBIG5Jm5EAHaPnTYpvE69JJVfQ3mnZk6/wB2SExtPG/Xyr2gOddsXVuk4dUNgAXAudyb+celeVkceavRLhC/AC84Aki4gxMfTnQrK8D3mKQldwVeLkQP7RRfO8B3YA1hShdQE+c32NEeyuGS22cQobgkHjpHH1M+1OctYl+PH+SVHSMNg0d0CrDhSAIEMBzw9eJ9Ko5llOBfbCVNspidOnUypJ5d2rSf1xpUYw7igV96pC3lA+FR8CdwEiY1Ebqoh+2v97pbUChFld4SqTFkiCDyJJmJFt6878TTtMr/ABS+BczPsYtgqW2vvG9yPxJHkNxHGAelBUGTY8dPvTqjtE0s6VQ0raCRE9CdqC9oMhCUlxuxnUUjad5jhPS3SqYSd/sZtSpgabHmJ9t68L8gq9BUeJXvyWiR9vlHtXuCOoJTwEU5xroUZXwlwiIBk3pq7CX7+/FI+RpaeTwHCmPsB/veaD8lUnJ2LZ01yg9iQI1cSCDTHkCGmWUlRCVrE33I4UILMmOtZi3t1ctvIWA+VF/H6yHIqKHbftL37buHaQvwFKlrNgQDsBvuBS7keR9424VAlSVaABYqUZIvwEXovjUSt4RIKET6qNMvZdkN4YlQ+IqUfpx8qsm9Y8AxrZ9Oe4cnCPFUGYIiRa0bi0Ue7OdoyO+SzCY0xr8XwhRMBPxGSPSacsr/AMPGXUl/EokrTrCQbBJEwbC8cetD+2HYjDKdS0AWEhtKm1t2vqUlUz8R+DfmKGcbWzDhKpaoSsw7QYf9mRrabD4KkqUN9WomZ3IuDJmhHYZg63VAHT4Ug8D4pPyFWF9jQA40NSlpSV64tpSpImOAIUKK9lsOEMqbJGtKlSPPY36cqXLkG0Ni7nTCoRqBvuoCiDMJUJ2T9B/aocHhAAJ5z96r57ie7w7yuSSB5qt+dSt3xDZPgXViUPKYWlWpC1FQMR8IP0NqlfUCSAZt6e4obl+BDYYQdktTHIkJnb+YmtM/zFDDRN9SpAHGeddVukT/AALHaLPw44pIEpTKQevEj12oFhMoed8SUqKQZJJAFup+1X8kyvvVAKCo5Dhfc045q6hvCqbQmNQDaQLfFafQXqtz0qMSfW+iCnBugDSAee28nnWUbyHWlC0xr0uKTMq4BPIVlE5uxehv2pxAkpKR58bWP6mrCUp7tLXRKY6WJ+9KWJxxWZKiSYG/MUQYzX96FHlI9KTJHp/x3VhXM3DqIGwAgDhFb4DFaEKBnxSQepod+06pPGsGIpTRcn0G4zLtQA4mf18qmTnC20pbN27gjeAY2n1tRICb78ulUczw2oSI+9HGSfGLyY+Oi3iezrb7IKTBSkaYMiSNjxvv70DwGFU2vSsQYPqOnsaOIUtDIUmZSkJ84i/nIn3qqrEhfdTIWFG07yOHK4FqfL+pHj/sQONibTY0b7Br/ePJ6I//AGqqMJJJ4VNgIafQoWJMGOI2g/KpJO40VzjwemU3PrQ59J7oxvpP0NEG5gxQ59wpSYuqIA5mi/ies8/MDsK4Xnu7As4G/p9vtTw7h+8cZw48LatWsjfQhMkdJsJ60sdmssSl/UP9tFzw1G30JpjyDFDv8Q4o/AgNovF1ST6nTVbe01ECC1i5DjhMRqKmrQEJ/wDkD9qC9rGAWEKICtGnV1QrwH56T6VUw2PLiMSomCUEpvEFMQPnVLKcw1hbbp1BaVi/81//ACvTZNOIpKpWRZRhw8pyUjxIDRI/hUoav/ik1Q7R5K3oL7KClY1OHSfiBU2kJPCImpssx/dt23mT6CI+tTvPamyhI8SghAHWZNBjrWmHN/taBeGdlII5H3rXGylhZSSFExInb2PWrmOwncuLREARHKCAfzNL/axuf2VmSFOLkxyMAVGoVNop2uKYYyhalKBUZIRHpPH2pO7bY4nFaBfSAB5nf1pyWpDCVqACUoQlKQPkKQMuaOIxoJM+IrPoZ/pW4qty+hMl8DhkOUFtkT8aoKunT0oX2lzPu3G2gApQBUR8kjzmT5CiXaftKMKgBI1Oq+FJ4D+Ixw+tITb7jzpVdS1GSYvPQDgLR5UeKLf7vwGbXiHzK8v7tpIJ8W6iOJNzWUnOJzNBKU98QNiRNvUTXlH+K+7A7f4Ljb0G4E2q+m5R5RQsKvzvNHEqGlKo2rcnGirB1EyFlJg7VZQsVUxCwSnrHzqXCi5B4SPtU7+y2L+C+wbCo1sTy94qLCr0kpNS97qMTeg8DTIMTmjjfhACk3EEGb8iDQ1nMdS0ynSUmRf7xRd/DwJIB8/10oJicEZJA62p8J7KmTzhT2QzMK39PY1WxsghQ/CfrFVckx+saTuPn/WiLrWpKgOX0pDWroensh/YcGnUNoSfcChmMYl3V5k+n9617NPFTABuU234CI+UVvjdln+VXztQ/wAZVNkGdUEsqxqe7S0AQS3rFviKlLmI4gBND8U4rDNOrUd76d/ENQTPW+1Q4TM0ojWkS2NKVgSpIPL3N971Tz7OUlsK0nShQkTBMyny4yKuULlYl5P1oL5biClqOMCf+wE1vh7EAb0uZLn7aw4NYFpSFGDsOHnPypkZEqtBASLi8n0on+votdMaw0ISOsn3JrVWL7p5slQSVKABJgAcSeQ2E9akexqQdMgW1GbaW02JPmbf2qJOHRiEJeQQoEeE8Ck7iD5e4pe+rtm62uDnm2Eac0ExHxDksNgmfK+/UVzTPFd7mDIH+2Ee8lX0FH8HiSj4yVeHQJ/gggpHKxHtSjiMQphb7hSpaiEobc0mEiQFKJFhsEyetbNqT4bDi6R9sM6JUWknY3I5wPpUPZTGNsJdeXuAlKU2lW5hPU2oMXkqIk33M8TU+WZOt52wlR3MWSPsK5QShTO2bdl7KsAvGvqU5uq6jyHBI6CnnLMsaYTDaAOZi58zuam7OZClkaRdR3Mb9PKmZvLwBtJ/W1IlJ5H+vgSWvouqcPOspjOG6D2msrPxf6bsj5iDUGKOtIlo32qnjUyEmB6bb/WirDEKKRsRTsnUhuH0q4lP7uZ41jOIMki5rXFIgKBsJnl041ocMsI7wA6QLnzt9TQqNopb6ev4iVBXEGal/wAwDkAJCVDiTt5VCjLnO8CHE6SoeEk+FXQEbG+1S/sYQboEzBBE/WuaR0W2FWsW4Uwru1W4TJ97VAnxAnmTb7RwrEMgCQI5gbR5bD0rX9nhR/mHz50Cr4GAlWEUlWpJgg2PWnfLcJ3zDbyfxeFYjZUwY6Tf1pbeaj4rcZqxknbVWHaUx3UoJVCp0rGrjsRY12SLmrQtvR8GjB4tOHfhZAQ4NJJtpUBIJ6Xj1FXVuSlRHEW9xS0CXBFjx8+ZvVrB5owyO5LiUFHxIVO5Eykm3pXYo6ysVmjsi0818R5xWmJyzvUKBSVIgqUB+Ij4QPW/pWn+c4dchLyCTwmPrTDlz7YSB3jfwifGn86p2aXCPVfIlq7AOEhLavwJJChaVEiJ9K0xHYDEtoK0OJ1CZSkqG3K166GnNcOmSXmR/wDcTwtzobm/avDNhP70Lng2Qsn2P1rfyzB0ic8wmHLq0surUnUUpURuL8ZromPzzDYJpDQ3SkBDabkADjO3mTXMsXmhL6nG5krKknleRbjRJGMdfQhLikkIm5SASTv4xdVFnisjRmG4Jhj/AOs3FPHwjQJB0gLI328QSb/o1WzrN3cQdGsKbBBTDegnzBJ286hYwAANoG5PTypsyzsk2UJLhkKg7kbib0lyjBB6uQoYHJFurToT8JuTYDzP2FdIyvJg0gAepIuo87Vdw+BbQkJSIA9B8qnWmIuT0pE5uXoyMUjENeIWi3mD1r3vlGwcIPKZigHaXHPNkFtKVIEakklJUSYgHj5deNLD2dpWoAy08ncKGkqM/CmLQB6mmRi2uB6pnRCpZ/ET7/aspby7tYAiHEkqBgnafPrWVmsjNH9HJX3zEAGBz/vRXDYpKimFAkiLDl/alhvVBkEJ4wARRPKUSkrQpaVIIm0g+g9bVRKCoVim7C2MZkg+YNaMKOhTQ/3CkJ6HUP16VawTwcSZB6iCIPrVLGNaVEc9vLnSov8A9WVS/wDobX8tC2e7skATO1xcEmlrEY5LjhgkkITq/wCSTCo6EQas4J5wMrQFkgpuDcgTEpPIixB2qrgsGGsQkn4VSmdxJ/QoKqxylbRfbalItNbFjxAQZogMIAq28VfyfAkuibjjUzbXUUcE3F4ZcnWI2tw5i+3Gq7eXqKtiOv8Aau0jLEK/COvKqT/ZJpU+HT/xMfTenRzOuoilDol5biUQloSF6YHPUUmd973HnSv2kwI74mZJQlXy/pXQcT/h+iDocUI2BEgULd7GjSCtxZUmBeCPIAiQPWmYpJy4ZO9aYhowYgRckTVxGX7R11bR5xxpsc7Jz8CwOih9waI4LsQJu5B6JBEW5nz403bpO0c7/YVEhKJ5knhU6coUCNRn7eldCZ7AkGVO/wD4pg9Lk2rMV2UYZQp1WtekTClEgmPzii2fgDSqxIGUpSneSTaLk9AKbOz3ZMkBb0pHBER7mqfZnLyp1tRG6p9jv8q6W2wCkXpWfZJUwsLU74KnaDLQlhKEAJ71xCLbwT/Sj5QkeQ+3nVTO0zicK2L+JTnD8Iq2pZKgIm46Wm/ympmuJFP3QDZ7XuIxKGl4cALUkJ1Tq8SokjY29KMM4taVLkFaCtekpGwk26iKkxraMQ8klsFbRCmz4gTJITuACJvYnaiSsAG0JSLq2HVRt9aZJRXEiVppghxJUStCgSsf6ZEgkWlUnYCLAAzN6Uc3wiXkuFbHdqFokgFRUEiAoSk3mxIPM3ovmOILGIStBDgClIUrmIEn3n3FDs0x6n4JJF9+AgSnb+bh0p8eDIOxQfaxDaihJCwCQCre1oMm/nWUeThkfjJKiST5mspuw1Q/0U2UamgkCBa2508L9Yq1lzYbUoJG4kCd7W+dqEvZhuACATI+g9KmaxfhSkGFAbmIt1rJRZJCVDGw6FDkoASOIqDM8POhX4dp5X4+dUsNiFOmSvQnmkgCfXnRPKljxAlSk7FK4v1BFoNIa1dlUZ7KjdSAlGtFlDjFoIuKO5NkZcblwTcwfLa/HhQz/KHNmzKTslRgibeRpx7NsrYYShSuJMb6ek+lKnKLXocbTIMNkGklRMiIgi49qIYPAXsL0VSgrTciou7j0+v5VOxmxNh21cwOlWk4UHeqrYnhPWpkK6n3rU0CyNxgJNpPt+dAMe3BPn96Z1tg3/v770v45IBVOwN5tTsbqQubtAZavERyoxhCZT1ApCzztfpfWGtJSDGoiZO0z50Ka7Z4ltwaXZB/CQCKr1ckJZ2WLGg+eMFbYQOO/oP60C7G9tjiFFp4jWbpVZOr+WI3pt0SRXO4i33hWwOWIbSm1wIBq6FAC4J+VbRetHm1pnb5VPk8Q7HS8BK3wcWd4Q0B6kz9KtsL1KhIUZ4AwY86G4JK1PPKAnxBE9QNvOiWEwylKAG55WPyoHxjNuB5sDUIHwiw5E/eJ96p51i9AKQf3hG4voB3/wC0THKsxGNLZKUEFf4lb6f5R1HOhakzRX0kbsEZphU6EgzpChIHEWBqi8hWkgIUBsSYAtJBgG3hI9qJ566UMlUAxAg8Qogbig3erdRr12/EnhanR8HY5KKBC3tJgzWVOtjUdtrVlND2YkPqSo+Ej7daq6dgTWyCJJPPbpwNbLKTAPCRMUyiKy/k2XBbgmyfIwek8KY8pykocICiEk2H38xzoDg0LRZKiRO0wT5HgauOZwuCANJTPxchz9pqeaciqDUR/bxzPeJQFSo2kCwI4Enj5UdYxLAhKnEhf8OoT7TXNMnQcURo7tChpMDw+ISCRvc8LRPldkR2dScQgoKSoXWmE6G4EEEXMqkmOcmakeOKfRim2OuHxDJcU0FeNIBIIIBnkTY9YqXuEgfFFKvaTOxg220BtClrC76iSkiPGTBJGokyTv8AK52UzVtxADilKe0p1Be5FyDcwZ3sBy4UOnNl4Ft2mGnsRp4zbcWrbDupVcKt9ettr1ItgKEC3pWycGn8SUm97b0FOwjdZhJ4mlbtcqMM8ZIhO49Plw6U0d2AIFhQbOcKFNOgiQpChG0yKNSpoxq0cFLq1Eifa3vW7SeZtwmbf0q69l0zpgEbjr+Rqs3gnJjTM9a9VNE7iyTCL0rB+m/nXb8qxPeNtr/iQk+4ri+Cygg6nItsPzrseRIhlsckge1hSsrT8M1aVsJIP3rTE42TcCvYrV9iUqgSYMecWqXL6kFD7KmQYZK2ioE6u8cVA4qUIHyq+Vfs7Uf7qt7yUgj60JZzJvLsIhTq4mApSUlZ1qkkADYC4npS2e2ba3CSpyCZlSDF/St0lJ8QE5rwb8JhVqBKRIAkmq7rkHrRHD5s2pju2VtLJgHSrxEH4vCqD8tqoY8pUtMbQL0rt0wUCu1Cf/TK6FP/AJClzKHShzSoeFVjenHtA2P2d2B+A+4gj6UlvG6COST+vaqsflGWWQ0oTpuJrKtrc0k9b+9e12zCEj9kSpEpEKA0k84mxoe9lx0kqtEflRHK8UAlYM7z6Hn61E84nUpRGqISkdSJJ+dHFtOjJVVgpOIWggpV8PCpMVj+8ufiIgwIBvIP29BXmKbO4ETwi3zrQYTb5+tN4D3wY8nwbIYC3iRBm3xDlEXmjjnagNpBaMgi7i5K78ACfzpTwWNW2hTTYB1wCDwuLzwNNnZTK0Lbc73SpZUUkgyQABYfwwZ86RkpdaHQt8RDgc91CVuKWFwTCNSkqTYEqWNJtw2E2F6Z8kZkgqecdAEjvEgETcQQJPv6caB404fDakBZCgJgkwDFpA5kzHWtsvbUltOlUDRFrTIg86XLHsrXAlKmPrb8DckcKkS7NKHZ/vg5BMpi/ATzgWJpoZcO1QzUoOmPjJNWW1OmKgLeoEc5+lSaxBrQYhI35TQ7WE2qOSdq8kewyg4YSVT8N7EmL7Gl/wDzV2Bcb8hNdExmcrfcV3iR3dyjoDHhJ+dL2L7OtLXIUEiZ3G/LevTxz5UhLTatMD9nsK5isSlClGxJEiQIk7bV2fL29KQkbJAA9q5jhcsCYQwTqJErH4QDO550QOOdZeGla4jiSQPMG1FJ7Pgpp+M6chFbuvpQgqUQALGdr8PWgnZzPu/8KyAveBYHy5+VU+2GaJIDSSCEmVR/EbAel/ekJOc6Bm9Ii122zpeJcQAqGEkeGPiUDuYsEjgPfhC1jrD1q9nK4KQOSve1VcWApPoDXqY4qKpETbfSN3FEBKhIIIIIJBHUEXB605dm+1JccSl9aQsDwqVsvzgRq4Tx+qQlOpBFbZCytx9tFp1AX4XFZlgpR6FCTTOuZx4mXP5kGOWx2PGkN4fAOiaZczxC25QCQm4Unhy250BU3qWOiR9K8/Hwp1LOKFx/xFZV4syB5CsrbD1ENhbbRndJBFuBF4qTD4LRLjgSOPPT0HUbVHicnXpCU7qVYSOU1PjX+9DLA/Fp1xvp5fX5Uy+8F/HQY68t3vFp0gAWBurTxhIHE3noOVU0M2lQJB2VePIimfE4FtJAwx1ruFJRKiOpiyduYqivJngmSFCd07nzPCKNTRyiwXh8aiNtPSrDbqUKC2lKSom+melwRe5kx0rP2EglARKjcAxJHSamwOFuA2eMnaU7UXDel9ePCFh5z98IiFHxfyzI9L0RYzxKwE4dEOE/AUgIHMzMe1Chk6i8e8JWlQlVzImQPoT6UUweVNtiI9TuaU0gqYfw2YuoACiSriYj2HKi+XrC0FSknVJ9rUs6lgbnpNRqcJgExaeO3kLyanlC1wYm0NDbKCZA2vBvQvtF2oDepCQFKIjewneescAfbiPczBTQKGlfFudyOnSKEnA6hN6CGHtyClI9weKUUgAieRtaiWGTO4E0NRgxsZj5W51KhhQEBSo5SaoaQFhFzGNspKlqAA9z5DiaFft5dJWQUgnwg7xzPnetUZaAZKZPW9SFJ5VqSQLZs3i9JBBIPA1IrFSnrb1tVNTNgeZ4V5hjClg7VRiqxGW2iDNn7oVwIV+vlQ7C44K1AcN/tVnN3QUAcQTHWap5Tgylsk7qVPpw+9VpE78JgdJot2RKRj2lLICdUkkwBEm/tQ3EsyN61iU7V047KjoujoGf5gh1S1IgiRCgd7C46WodhWbE7mswmD0tJBtMfQfnRJvDAGOVeQ6jw9FLiPGXoSPKvK3WmKyiNOXvf6yP+v1Nb5V/7hP/ACH2rKynvwkXo49hv/buf8lf+Ro0/wD6if8AhXlZUeT1lUPEKXaL/VZoS5/rK8z96ysqrH/UVP0lb+JX/WjGD2HpWVldPwKBfx24rMk+NX/D8qyspEf6jX6DuJ9amwmx/XGsrKJ+AkWJ4frhRLBbDyH1rKysfhy9PcXx8/vVN74aysrkcz1r/TR/y/8A6oar41+R+teVlUYf7CMv9QPm2yPOrWE+BPlWVlXomfhKdx5fY1HhuNZWVr8BQ/4r4UeQ/wDFNW3vh9KysrxJHpo1TsPKsrKytNP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5575" y="-1874838"/>
            <a:ext cx="2971800" cy="39052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Compensación en el A.T.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SV" sz="3600" dirty="0"/>
              <a:t>“Aquella persona confesará el pecado que cometió, y </a:t>
            </a:r>
            <a:r>
              <a:rPr lang="es-SV" sz="3600" b="1" i="1" dirty="0"/>
              <a:t>compensará</a:t>
            </a:r>
            <a:r>
              <a:rPr lang="es-SV" sz="3600" dirty="0"/>
              <a:t> enteramente el daño, y </a:t>
            </a:r>
            <a:r>
              <a:rPr lang="es-SV" sz="3600" b="1" i="1" dirty="0"/>
              <a:t>añadirá</a:t>
            </a:r>
            <a:r>
              <a:rPr lang="es-SV" sz="3600" dirty="0"/>
              <a:t> sobre ello </a:t>
            </a:r>
            <a:r>
              <a:rPr lang="es-SV" sz="3600" b="1" i="1" dirty="0"/>
              <a:t>la quinta parte</a:t>
            </a:r>
            <a:r>
              <a:rPr lang="es-SV" sz="3600" dirty="0"/>
              <a:t>, y lo dará a aquel contra quien pecó.”</a:t>
            </a:r>
          </a:p>
          <a:p>
            <a:pPr lvl="1"/>
            <a:r>
              <a:rPr lang="es-SV" sz="2800" dirty="0"/>
              <a:t>Números 5:7 </a:t>
            </a:r>
          </a:p>
          <a:p>
            <a:pPr algn="ctr"/>
            <a:r>
              <a:rPr lang="es-SV" sz="5900" dirty="0">
                <a:solidFill>
                  <a:srgbClr val="C00000"/>
                </a:solidFill>
              </a:rPr>
              <a:t>20%</a:t>
            </a:r>
            <a:endParaRPr lang="es-ES_tradnl" sz="5900" dirty="0">
              <a:solidFill>
                <a:srgbClr val="C00000"/>
              </a:solidFill>
            </a:endParaRPr>
          </a:p>
          <a:p>
            <a:pPr lvl="1"/>
            <a:endParaRPr lang="es-SV" sz="28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5247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7. Dar Seguimiento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3200" dirty="0" smtClean="0"/>
              <a:t>Llame a su cliente posteriormente para verificar que no hay más insatisfacción con la solución presentada.</a:t>
            </a:r>
          </a:p>
          <a:p>
            <a:endParaRPr lang="es-ES_tradnl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9218" name="Picture 2" descr="http://t0.gstatic.com/images?q=tbn:ANd9GcR_akprmO3sT6xLHTSY_SGF5wy3oKEofHSu_IEos68Xc1w83r4d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132856"/>
            <a:ext cx="3184398" cy="3184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Obstáculos para Reconciliar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s-ES_tradnl" sz="2600" dirty="0" smtClean="0"/>
              <a:t>Pensar que la compensación </a:t>
            </a:r>
            <a:r>
              <a:rPr lang="es-ES_tradnl" sz="2600" b="1" dirty="0" smtClean="0"/>
              <a:t>es un gasto.</a:t>
            </a:r>
          </a:p>
          <a:p>
            <a:r>
              <a:rPr lang="es-ES_tradnl" sz="2600" dirty="0" smtClean="0"/>
              <a:t>Creer que los reclamos proviene de clientes </a:t>
            </a:r>
            <a:r>
              <a:rPr lang="es-ES_tradnl" sz="2600" b="1" i="1" dirty="0" smtClean="0"/>
              <a:t>mal intencionados</a:t>
            </a:r>
            <a:r>
              <a:rPr lang="es-ES_tradnl" sz="2600" dirty="0" smtClean="0"/>
              <a:t>.</a:t>
            </a:r>
          </a:p>
          <a:p>
            <a:r>
              <a:rPr lang="es-ES_tradnl" sz="2600" dirty="0" smtClean="0"/>
              <a:t>No querer asumir la responsabilidad del error por </a:t>
            </a:r>
            <a:r>
              <a:rPr lang="es-ES_tradnl" sz="2600" b="1" i="1" dirty="0" smtClean="0"/>
              <a:t>temor, por orgullo, o ignorancia.</a:t>
            </a:r>
          </a:p>
          <a:p>
            <a:pPr>
              <a:buNone/>
            </a:pPr>
            <a:endParaRPr lang="es-ES_tradnl" sz="2600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4" name="Picture 4" descr="http://t1.gstatic.com/images?q=tbn:ANd9GcRU8jSaubSsPexDXmQL2DQQ7Prs7ZB2IbkDoMO6axUTF6v2vgUiW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636912"/>
            <a:ext cx="3999738" cy="23998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 </a:t>
            </a:r>
            <a:r>
              <a:rPr lang="en-US" dirty="0" err="1" smtClean="0"/>
              <a:t>Recordar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 err="1" smtClean="0"/>
              <a:t>Mantener</a:t>
            </a:r>
            <a:r>
              <a:rPr lang="en-US" sz="3600" dirty="0" smtClean="0"/>
              <a:t> el </a:t>
            </a:r>
            <a:r>
              <a:rPr lang="en-US" sz="3600" dirty="0" err="1" smtClean="0"/>
              <a:t>negocio</a:t>
            </a:r>
            <a:r>
              <a:rPr lang="en-US" sz="3600" dirty="0" smtClean="0"/>
              <a:t> con </a:t>
            </a:r>
            <a:r>
              <a:rPr lang="en-US" sz="3600" dirty="0" err="1" smtClean="0"/>
              <a:t>su</a:t>
            </a:r>
            <a:r>
              <a:rPr lang="en-US" sz="3600" dirty="0" smtClean="0"/>
              <a:t> </a:t>
            </a:r>
            <a:r>
              <a:rPr lang="en-US" sz="3600" dirty="0" err="1" smtClean="0"/>
              <a:t>clientela</a:t>
            </a:r>
            <a:r>
              <a:rPr lang="en-US" sz="3600" dirty="0" smtClean="0"/>
              <a:t> actual </a:t>
            </a:r>
            <a:r>
              <a:rPr lang="en-US" sz="3600" dirty="0" err="1" smtClean="0"/>
              <a:t>es</a:t>
            </a:r>
            <a:r>
              <a:rPr lang="en-US" sz="3600" dirty="0" smtClean="0"/>
              <a:t> </a:t>
            </a:r>
            <a:r>
              <a:rPr lang="en-US" sz="3600" b="1" i="1" dirty="0" err="1" smtClean="0"/>
              <a:t>cinco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veces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más</a:t>
            </a:r>
            <a:r>
              <a:rPr lang="en-US" sz="3600" b="1" i="1" dirty="0" smtClean="0"/>
              <a:t> </a:t>
            </a:r>
            <a:r>
              <a:rPr lang="en-US" sz="3600" b="1" i="1" dirty="0" err="1" smtClean="0"/>
              <a:t>barato</a:t>
            </a:r>
            <a:r>
              <a:rPr lang="en-US" sz="3600" b="1" i="1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tratar</a:t>
            </a:r>
            <a:r>
              <a:rPr lang="en-US" sz="3600" dirty="0" smtClean="0"/>
              <a:t> de </a:t>
            </a:r>
            <a:r>
              <a:rPr lang="en-US" sz="3600" dirty="0" err="1" smtClean="0"/>
              <a:t>reponerla</a:t>
            </a:r>
            <a:r>
              <a:rPr lang="en-US" sz="3600" dirty="0" smtClean="0"/>
              <a:t>.</a:t>
            </a:r>
          </a:p>
          <a:p>
            <a:endParaRPr lang="en-US" sz="3600" dirty="0" smtClean="0"/>
          </a:p>
          <a:p>
            <a:r>
              <a:rPr lang="en-US" sz="3600" dirty="0" smtClean="0"/>
              <a:t>Si </a:t>
            </a:r>
            <a:r>
              <a:rPr lang="en-US" sz="3600" dirty="0" err="1" smtClean="0"/>
              <a:t>usted</a:t>
            </a:r>
            <a:r>
              <a:rPr lang="en-US" sz="3600" dirty="0" smtClean="0"/>
              <a:t> no </a:t>
            </a:r>
            <a:r>
              <a:rPr lang="en-US" sz="3600" dirty="0" err="1" smtClean="0"/>
              <a:t>reconcilia</a:t>
            </a:r>
            <a:r>
              <a:rPr lang="en-US" sz="3600" dirty="0" smtClean="0"/>
              <a:t> con </a:t>
            </a:r>
            <a:r>
              <a:rPr lang="en-US" sz="3600" dirty="0" err="1" smtClean="0"/>
              <a:t>sus</a:t>
            </a:r>
            <a:r>
              <a:rPr lang="en-US" sz="3600" dirty="0" smtClean="0"/>
              <a:t> </a:t>
            </a:r>
            <a:r>
              <a:rPr lang="en-US" sz="3600" dirty="0" err="1" smtClean="0"/>
              <a:t>clientes</a:t>
            </a:r>
            <a:r>
              <a:rPr lang="en-US" sz="3600" dirty="0" smtClean="0"/>
              <a:t> </a:t>
            </a:r>
            <a:r>
              <a:rPr lang="en-US" sz="3600" dirty="0" err="1" smtClean="0"/>
              <a:t>las</a:t>
            </a:r>
            <a:r>
              <a:rPr lang="en-US" sz="3600" dirty="0" smtClean="0"/>
              <a:t> </a:t>
            </a:r>
            <a:r>
              <a:rPr lang="en-US" sz="3600" dirty="0" err="1" smtClean="0"/>
              <a:t>quejas</a:t>
            </a:r>
            <a:r>
              <a:rPr lang="en-US" sz="3600" dirty="0" smtClean="0"/>
              <a:t>, </a:t>
            </a:r>
            <a:r>
              <a:rPr lang="en-US" sz="3600" b="1" i="1" dirty="0" smtClean="0"/>
              <a:t>la </a:t>
            </a:r>
            <a:r>
              <a:rPr lang="en-US" sz="3600" b="1" i="1" dirty="0" err="1" smtClean="0"/>
              <a:t>competencia</a:t>
            </a:r>
            <a:r>
              <a:rPr lang="en-US" sz="3600" b="1" i="1" dirty="0" smtClean="0"/>
              <a:t> lo </a:t>
            </a:r>
            <a:r>
              <a:rPr lang="en-US" sz="3600" b="1" i="1" dirty="0" err="1" smtClean="0"/>
              <a:t>hará</a:t>
            </a:r>
            <a:r>
              <a:rPr lang="en-US" sz="3600" b="1" i="1" dirty="0" smtClean="0"/>
              <a:t> </a:t>
            </a:r>
            <a:r>
              <a:rPr lang="en-US" sz="3600" dirty="0" err="1" smtClean="0"/>
              <a:t>por</a:t>
            </a:r>
            <a:r>
              <a:rPr lang="en-US" sz="3600" dirty="0" smtClean="0"/>
              <a:t> </a:t>
            </a:r>
            <a:r>
              <a:rPr lang="en-US" sz="3600" dirty="0" err="1" smtClean="0"/>
              <a:t>usted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Por tanto…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4800" dirty="0" smtClean="0"/>
              <a:t>!Hay que estar preparados!</a:t>
            </a:r>
            <a:endParaRPr lang="es-ES_tradnl" sz="4800" dirty="0"/>
          </a:p>
        </p:txBody>
      </p:sp>
      <p:pic>
        <p:nvPicPr>
          <p:cNvPr id="36866" name="Picture 2" descr="http://t0.gstatic.com/images?q=tbn:ANd9GcRP-aWXaJL6eqfIA95bbZfHo48RzxfM4LEIV0gw-ppCmTz-Ck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924944"/>
            <a:ext cx="2524277" cy="28592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SV" dirty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Los Reclamos </a:t>
            </a:r>
            <a:r>
              <a:rPr lang="es-SV" dirty="0" smtClean="0"/>
              <a:t>de Dios</a:t>
            </a:r>
            <a:endParaRPr lang="en-US" dirty="0"/>
          </a:p>
        </p:txBody>
      </p:sp>
      <p:pic>
        <p:nvPicPr>
          <p:cNvPr id="3074" name="Picture 2" descr="http://www.yoinfluyo.com/yi20/images/stories/hoy/feb14/130214/dios_perdon_reconciliac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501008"/>
            <a:ext cx="5292378" cy="244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incredulidad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600" dirty="0"/>
              <a:t>y Jehová dijo a Moisés: ¿Hasta cuándo me ha de irritar este pueblo? ¿</a:t>
            </a:r>
            <a:r>
              <a:rPr lang="es-ES" sz="3600" b="1" i="1" dirty="0"/>
              <a:t>Hasta cuándo no me creerán</a:t>
            </a:r>
            <a:r>
              <a:rPr lang="es-ES" sz="3600" dirty="0"/>
              <a:t>, con todas las señales que he hecho en medio de ellos</a:t>
            </a:r>
            <a:r>
              <a:rPr lang="es-ES" sz="3600" dirty="0" smtClean="0"/>
              <a:t>?</a:t>
            </a:r>
          </a:p>
          <a:p>
            <a:pPr lvl="1"/>
            <a:r>
              <a:rPr lang="es-ES" dirty="0" smtClean="0"/>
              <a:t>Números 14:11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18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La murmuración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600" dirty="0"/>
              <a:t>¿Hasta cuándo oiré esta depravada multitud que </a:t>
            </a:r>
            <a:r>
              <a:rPr lang="es-ES" sz="3600" b="1" i="1" dirty="0"/>
              <a:t>murmura contra mí</a:t>
            </a:r>
            <a:r>
              <a:rPr lang="es-ES" sz="3600" dirty="0"/>
              <a:t>, las querellas de los hijos de Israel, que </a:t>
            </a:r>
            <a:r>
              <a:rPr lang="es-ES" sz="3600" b="1" i="1" dirty="0"/>
              <a:t>de mí se quejan</a:t>
            </a:r>
            <a:r>
              <a:rPr lang="es-ES" sz="3600" dirty="0" smtClean="0"/>
              <a:t>?</a:t>
            </a:r>
          </a:p>
          <a:p>
            <a:r>
              <a:rPr lang="es-ES" dirty="0" smtClean="0"/>
              <a:t>Números 14:27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4546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El Robo del Diezmo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600" dirty="0"/>
              <a:t>¿Robará el hombre a Dios? Pues vosotros </a:t>
            </a:r>
            <a:r>
              <a:rPr lang="es-ES" sz="3600" b="1" i="1" dirty="0"/>
              <a:t>me </a:t>
            </a:r>
            <a:r>
              <a:rPr lang="es-ES" sz="3600" b="1" i="1" dirty="0" smtClean="0"/>
              <a:t>habéis robado</a:t>
            </a:r>
            <a:r>
              <a:rPr lang="es-ES" sz="3600" dirty="0"/>
              <a:t>. Y dijisteis: ¿En qué te hemos robado? En vuestros </a:t>
            </a:r>
            <a:r>
              <a:rPr lang="es-ES" sz="3600" b="1" i="1" dirty="0"/>
              <a:t>diezmos y ofrendas</a:t>
            </a:r>
            <a:r>
              <a:rPr lang="es-ES" sz="3600" dirty="0" smtClean="0"/>
              <a:t>.</a:t>
            </a:r>
          </a:p>
          <a:p>
            <a:pPr lvl="1"/>
            <a:r>
              <a:rPr lang="es-ES" dirty="0" smtClean="0"/>
              <a:t>Malaquías 3:8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8255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Hipocresía Espiritual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3200" dirty="0" smtClean="0"/>
              <a:t>“Dice</a:t>
            </a:r>
            <a:r>
              <a:rPr lang="es-ES" sz="3200" dirty="0"/>
              <a:t>, pues, el Señor: Porque este pueblo se acerca a mí con su boca, y con sus labios me honra, </a:t>
            </a:r>
            <a:r>
              <a:rPr lang="es-ES" sz="3200" b="1" i="1" dirty="0"/>
              <a:t>pero su corazón está lejos de mí</a:t>
            </a:r>
            <a:r>
              <a:rPr lang="es-ES" sz="3200" dirty="0"/>
              <a:t>, y su temor de mí no es más que un mandamiento de hombres que les ha sido enseñado</a:t>
            </a:r>
            <a:r>
              <a:rPr lang="es-ES" sz="3200" dirty="0" smtClean="0"/>
              <a:t>;”</a:t>
            </a:r>
          </a:p>
          <a:p>
            <a:pPr lvl="1"/>
            <a:r>
              <a:rPr lang="es-ES" sz="2800" dirty="0" smtClean="0"/>
              <a:t>Isaías 29:13</a:t>
            </a:r>
          </a:p>
          <a:p>
            <a:pPr lvl="1"/>
            <a:endParaRPr lang="es-ES" sz="2800" dirty="0"/>
          </a:p>
          <a:p>
            <a:pPr lvl="1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484981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SV" dirty="0" smtClean="0"/>
              <a:t>Sustituir la Palabra de Dios por la del hombre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b="1" baseline="30000" dirty="0"/>
              <a:t> </a:t>
            </a:r>
            <a:r>
              <a:rPr lang="es-ES" b="1" baseline="30000" dirty="0" smtClean="0"/>
              <a:t>”</a:t>
            </a:r>
            <a:r>
              <a:rPr lang="es-ES" sz="3600" dirty="0" smtClean="0"/>
              <a:t>Respondiendo </a:t>
            </a:r>
            <a:r>
              <a:rPr lang="es-ES" sz="3600" dirty="0"/>
              <a:t>él, les dijo: ¿Por qué también vosotros quebrantáis el mandamiento de Dios </a:t>
            </a:r>
            <a:r>
              <a:rPr lang="es-ES" sz="3600" b="1" i="1" dirty="0"/>
              <a:t>por vuestra tradición</a:t>
            </a:r>
            <a:r>
              <a:rPr lang="es-ES" sz="3600" b="1" i="1" dirty="0" smtClean="0"/>
              <a:t>?”</a:t>
            </a:r>
          </a:p>
          <a:p>
            <a:pPr lvl="1"/>
            <a:r>
              <a:rPr lang="es-ES" dirty="0" smtClean="0"/>
              <a:t>Mateo 15:3</a:t>
            </a:r>
          </a:p>
          <a:p>
            <a:endParaRPr lang="es-ES" dirty="0"/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5059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Comparar a Dios con algo o con alguien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sz="3200" dirty="0"/>
              <a:t>¿Quién midió las aguas con el hueco de su mano y los cielos con su palmo, con tres dedos juntó el polvo de la tierra, y pesó los montes con balanza y con pesas los collados</a:t>
            </a:r>
            <a:r>
              <a:rPr lang="es-ES" sz="3200" dirty="0" smtClean="0"/>
              <a:t>? </a:t>
            </a:r>
            <a:r>
              <a:rPr lang="es-ES" sz="3200" dirty="0"/>
              <a:t>¿Quién enseñó al Espíritu de Jehová, o le aconsejó enseñándole</a:t>
            </a:r>
            <a:r>
              <a:rPr lang="es-ES" sz="3200" dirty="0" smtClean="0"/>
              <a:t>?...</a:t>
            </a:r>
            <a:r>
              <a:rPr lang="es-ES" sz="3200" b="1" baseline="30000" dirty="0"/>
              <a:t>  </a:t>
            </a:r>
            <a:r>
              <a:rPr lang="es-ES" sz="3200" dirty="0"/>
              <a:t>El convierte en nada a los poderosos, y a los que gobiernan la tierra hace como cosa </a:t>
            </a:r>
            <a:r>
              <a:rPr lang="es-ES" sz="3200" dirty="0" smtClean="0"/>
              <a:t>vana….</a:t>
            </a:r>
            <a:r>
              <a:rPr lang="es-ES" sz="3200" dirty="0"/>
              <a:t> </a:t>
            </a:r>
            <a:r>
              <a:rPr lang="es-ES" sz="3200" b="1" i="1" dirty="0"/>
              <a:t>¿A qué, pues, me haréis semejante o me compararéis? dice el Santo</a:t>
            </a:r>
            <a:r>
              <a:rPr lang="es-ES" sz="3200" dirty="0" smtClean="0"/>
              <a:t>.”</a:t>
            </a:r>
          </a:p>
          <a:p>
            <a:pPr lvl="1"/>
            <a:r>
              <a:rPr lang="es-SV" dirty="0" smtClean="0"/>
              <a:t>Isaías 40:12-13,23-25.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5443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Cambiar a Dios como fuente de bendición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600" dirty="0" smtClean="0"/>
              <a:t>“Porque </a:t>
            </a:r>
            <a:r>
              <a:rPr lang="es-ES" sz="3600" dirty="0"/>
              <a:t>dos males ha hecho mi pueblo: </a:t>
            </a:r>
            <a:r>
              <a:rPr lang="es-ES" sz="3600" b="1" i="1" dirty="0"/>
              <a:t>me dejaron a mí, fuente de agua viva</a:t>
            </a:r>
            <a:r>
              <a:rPr lang="es-ES" sz="3600" dirty="0"/>
              <a:t>, y cavaron para sí cisternas, cisternas rotas que no retienen agua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smtClean="0"/>
              <a:t>Jeremías 2:13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093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Robar la Honra a su nombre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4000" dirty="0" smtClean="0"/>
              <a:t>“El </a:t>
            </a:r>
            <a:r>
              <a:rPr lang="es-ES" sz="4000" dirty="0"/>
              <a:t>hijo honra al padre, y el siervo a su señor. Si, pues, soy yo padre, </a:t>
            </a:r>
            <a:r>
              <a:rPr lang="es-ES" sz="4000" b="1" i="1" dirty="0"/>
              <a:t>¿dónde está mi honra? </a:t>
            </a:r>
            <a:r>
              <a:rPr lang="es-ES" sz="4000" dirty="0"/>
              <a:t>y si soy señor, </a:t>
            </a:r>
            <a:r>
              <a:rPr lang="es-ES" sz="4000" b="1" i="1" dirty="0"/>
              <a:t>¿dónde está mi temor</a:t>
            </a:r>
            <a:r>
              <a:rPr lang="es-ES" sz="4000" b="1" i="1" dirty="0" smtClean="0"/>
              <a:t>?”</a:t>
            </a:r>
          </a:p>
          <a:p>
            <a:pPr lvl="1"/>
            <a:r>
              <a:rPr lang="es-ES" sz="3200" dirty="0" smtClean="0"/>
              <a:t>Malaquías 1:6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72229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¿Cómo podemos entonces honrar a Dios?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600" dirty="0" smtClean="0"/>
              <a:t>“para </a:t>
            </a:r>
            <a:r>
              <a:rPr lang="es-ES" sz="3600" dirty="0"/>
              <a:t>que todos </a:t>
            </a:r>
            <a:r>
              <a:rPr lang="es-ES" sz="3600" b="1" i="1" dirty="0"/>
              <a:t>honren al Hijo como honran al Padre</a:t>
            </a:r>
            <a:r>
              <a:rPr lang="es-ES" sz="3600" dirty="0"/>
              <a:t>. El que no honra al Hijo, no honra al Padre que le envió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smtClean="0"/>
              <a:t>Juan 5:23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363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El Problema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ES_tradnl" sz="2800" dirty="0" smtClean="0"/>
              <a:t>Solamente un 4% de los clientes insatisfechos se quejan con la gerencia. </a:t>
            </a:r>
          </a:p>
          <a:p>
            <a:endParaRPr lang="es-ES_tradnl" sz="2800" dirty="0" smtClean="0"/>
          </a:p>
          <a:p>
            <a:r>
              <a:rPr lang="es-ES_tradnl" sz="2800" dirty="0" smtClean="0"/>
              <a:t>Esto representa 1 queja por cada 25 clientes insatisfechos.</a:t>
            </a:r>
            <a:endParaRPr lang="es-ES_tradnl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s-ES_tradnl" dirty="0" smtClean="0"/>
              <a:t>.</a:t>
            </a:r>
            <a:endParaRPr lang="es-ES_tradnl" dirty="0"/>
          </a:p>
        </p:txBody>
      </p:sp>
      <p:pic>
        <p:nvPicPr>
          <p:cNvPr id="49154" name="Picture 2" descr="http://ts4.mm.bing.net/images/thumbnail.aspx?q=4659666430068247&amp;id=9ec9ca7d87f8706d17f6211281cf26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2564904"/>
            <a:ext cx="2857500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Porque en El está la vida de Dios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sz="3600" dirty="0" smtClean="0"/>
              <a:t>“Y </a:t>
            </a:r>
            <a:r>
              <a:rPr lang="es-ES" sz="3600" dirty="0"/>
              <a:t>este es </a:t>
            </a:r>
            <a:r>
              <a:rPr lang="es-ES" sz="3600" b="1" i="1" dirty="0"/>
              <a:t>el testimonio</a:t>
            </a:r>
            <a:r>
              <a:rPr lang="es-ES" sz="3600" dirty="0"/>
              <a:t>: que Dios nos ha dado vida eterna; y esta vida está en su </a:t>
            </a:r>
            <a:r>
              <a:rPr lang="es-ES" sz="3600" dirty="0" smtClean="0"/>
              <a:t>Hijo. </a:t>
            </a:r>
            <a:r>
              <a:rPr lang="es-ES" sz="3600" b="1" i="1" dirty="0" smtClean="0"/>
              <a:t>El </a:t>
            </a:r>
            <a:r>
              <a:rPr lang="es-ES" sz="3600" b="1" i="1" dirty="0"/>
              <a:t>que tiene al Hijo, tiene la vida</a:t>
            </a:r>
            <a:r>
              <a:rPr lang="es-ES" sz="3600" dirty="0"/>
              <a:t>; el que no tiene al Hijo de Dios no tiene la vida</a:t>
            </a:r>
            <a:r>
              <a:rPr lang="es-ES" sz="3600" dirty="0" smtClean="0"/>
              <a:t>.”</a:t>
            </a:r>
            <a:endParaRPr lang="es-ES" sz="3600" dirty="0"/>
          </a:p>
          <a:p>
            <a:pPr lvl="1"/>
            <a:r>
              <a:rPr lang="es-SV" sz="2800" dirty="0" smtClean="0"/>
              <a:t>1 Juan 5:11-12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1340834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El plan de Dios para reconciliarnos con él.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dirty="0"/>
              <a:t>“</a:t>
            </a:r>
            <a:r>
              <a:rPr lang="es-ES_tradnl" sz="3600" dirty="0"/>
              <a:t>Por cuanto agradó al Padre que en él habitase toda plenitud,</a:t>
            </a:r>
            <a:r>
              <a:rPr lang="es-ES_tradnl" sz="3600" b="1" baseline="30000" dirty="0"/>
              <a:t> </a:t>
            </a:r>
            <a:r>
              <a:rPr lang="es-ES_tradnl" sz="3600" dirty="0"/>
              <a:t>y </a:t>
            </a:r>
            <a:r>
              <a:rPr lang="es-ES_tradnl" sz="3600" b="1" i="1" dirty="0"/>
              <a:t>por medio de él reconciliar consigo todas las cosas</a:t>
            </a:r>
            <a:r>
              <a:rPr lang="es-ES_tradnl" sz="3600" dirty="0"/>
              <a:t>, así las que están en la tierra como las que están en los cielos, </a:t>
            </a:r>
            <a:r>
              <a:rPr lang="es-ES_tradnl" sz="3600" b="1" i="1" dirty="0"/>
              <a:t>haciendo la paz </a:t>
            </a:r>
            <a:r>
              <a:rPr lang="es-ES_tradnl" sz="3600" dirty="0"/>
              <a:t>mediante la sangre de su cruz”.</a:t>
            </a:r>
          </a:p>
          <a:p>
            <a:pPr lvl="1"/>
            <a:r>
              <a:rPr lang="es-ES_tradnl" sz="2300" dirty="0" err="1"/>
              <a:t>Colosenes</a:t>
            </a:r>
            <a:r>
              <a:rPr lang="es-ES_tradnl" sz="2300" dirty="0"/>
              <a:t> 1:19-20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6337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Dios tom</a:t>
            </a:r>
            <a:r>
              <a:rPr lang="es-ES_tradnl" dirty="0" smtClean="0"/>
              <a:t>ando la Iniciativa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_tradnl" sz="3600" dirty="0" smtClean="0"/>
              <a:t>“Y todo esto proviene de Dios, quien </a:t>
            </a:r>
            <a:r>
              <a:rPr lang="es-ES_tradnl" sz="3600" b="1" i="1" dirty="0" smtClean="0"/>
              <a:t>nos reconcilió consigo mismo por Cristo</a:t>
            </a:r>
            <a:r>
              <a:rPr lang="es-ES_tradnl" sz="3600" dirty="0" smtClean="0"/>
              <a:t>,…; que Dios estaba en Cristo </a:t>
            </a:r>
            <a:r>
              <a:rPr lang="es-ES_tradnl" sz="3600" b="1" i="1" dirty="0" smtClean="0"/>
              <a:t>reconciliando consigo al mundo</a:t>
            </a:r>
            <a:r>
              <a:rPr lang="es-ES_tradnl" sz="3600" dirty="0" smtClean="0"/>
              <a:t>, no tomándoles en cuenta a los hombres sus pecados, y nos encargó a nosotros la palabra de la </a:t>
            </a:r>
            <a:r>
              <a:rPr lang="es-ES_tradnl" sz="3600" b="1" i="1" dirty="0" smtClean="0"/>
              <a:t>reconciliación</a:t>
            </a:r>
            <a:r>
              <a:rPr lang="es-ES_tradnl" sz="3600" dirty="0" smtClean="0"/>
              <a:t>.” </a:t>
            </a:r>
          </a:p>
          <a:p>
            <a:pPr lvl="1"/>
            <a:r>
              <a:rPr lang="es-ES_tradnl" dirty="0" smtClean="0"/>
              <a:t>2 </a:t>
            </a:r>
            <a:r>
              <a:rPr lang="es-ES_tradnl" dirty="0" err="1" smtClean="0"/>
              <a:t>Cor.</a:t>
            </a:r>
            <a:r>
              <a:rPr lang="es-ES_tradnl" dirty="0" smtClean="0"/>
              <a:t> 5:18-19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medio</a:t>
            </a:r>
            <a:r>
              <a:rPr lang="en-US" dirty="0" smtClean="0"/>
              <a:t> de </a:t>
            </a:r>
            <a:r>
              <a:rPr lang="en-US" dirty="0" err="1" smtClean="0"/>
              <a:t>Jesucristo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r>
              <a:rPr lang="es-ES" sz="3600" dirty="0" smtClean="0"/>
              <a:t>“Porque </a:t>
            </a:r>
            <a:r>
              <a:rPr lang="es-ES" sz="3600" dirty="0"/>
              <a:t>hay un solo Dios, y </a:t>
            </a:r>
            <a:r>
              <a:rPr lang="es-ES" sz="3600" b="1" i="1" dirty="0"/>
              <a:t>un solo mediador entre Dios y los hombres, Jesucristo </a:t>
            </a:r>
            <a:r>
              <a:rPr lang="es-ES" sz="3600" b="1" i="1" dirty="0" smtClean="0"/>
              <a:t>hombre</a:t>
            </a:r>
            <a:r>
              <a:rPr lang="es-ES" sz="3600" dirty="0" smtClean="0"/>
              <a:t>, el </a:t>
            </a:r>
            <a:r>
              <a:rPr lang="es-ES" sz="3600" dirty="0"/>
              <a:t>cual se dio a sí mismo en rescate por </a:t>
            </a:r>
            <a:r>
              <a:rPr lang="es-ES" sz="3600" dirty="0" smtClean="0"/>
              <a:t>todos…”</a:t>
            </a:r>
          </a:p>
          <a:p>
            <a:pPr lvl="1"/>
            <a:r>
              <a:rPr lang="es-ES" dirty="0" smtClean="0"/>
              <a:t>1 Timoteo 2:3-6</a:t>
            </a:r>
            <a:endParaRPr lang="es-E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Quien nos limpia de todo pecado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" b="1" baseline="30000" dirty="0"/>
              <a:t> </a:t>
            </a:r>
            <a:r>
              <a:rPr lang="es-ES" sz="3600" b="1" baseline="30000" dirty="0" smtClean="0"/>
              <a:t>”</a:t>
            </a:r>
            <a:r>
              <a:rPr lang="es-ES" sz="3600" dirty="0" smtClean="0"/>
              <a:t>Pues </a:t>
            </a:r>
            <a:r>
              <a:rPr lang="es-ES" sz="3600" dirty="0"/>
              <a:t>para que sepáis que el Hijo del Hombre </a:t>
            </a:r>
            <a:r>
              <a:rPr lang="es-ES" sz="3600" b="1" i="1" dirty="0"/>
              <a:t>tiene potestad en la tierra para perdonar pecados </a:t>
            </a:r>
            <a:r>
              <a:rPr lang="es-ES" sz="3600" dirty="0"/>
              <a:t>(dijo al paralítico): A ti te digo: Levántate, toma tu lecho, y vete a tu casa</a:t>
            </a:r>
            <a:r>
              <a:rPr lang="es-ES" sz="3600" dirty="0" smtClean="0"/>
              <a:t>.”</a:t>
            </a:r>
          </a:p>
          <a:p>
            <a:pPr lvl="1"/>
            <a:r>
              <a:rPr lang="es-ES" dirty="0" smtClean="0"/>
              <a:t>Lucas 5:24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81343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dirty="0" smtClean="0"/>
              <a:t>Y podemos ahora estar en paz con Dios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s-ES" sz="3600" dirty="0" smtClean="0"/>
              <a:t>“Justificados</a:t>
            </a:r>
            <a:r>
              <a:rPr lang="es-ES" sz="3600" dirty="0"/>
              <a:t>, pues, por la fe, </a:t>
            </a:r>
            <a:r>
              <a:rPr lang="es-ES" sz="3600" b="1" i="1" dirty="0"/>
              <a:t>tenemos paz para con Dios </a:t>
            </a:r>
            <a:r>
              <a:rPr lang="es-ES" sz="3600" dirty="0"/>
              <a:t>por medio de </a:t>
            </a:r>
            <a:r>
              <a:rPr lang="es-ES" sz="3600" dirty="0" smtClean="0"/>
              <a:t>nuestro </a:t>
            </a:r>
            <a:r>
              <a:rPr lang="es-ES" sz="3600" dirty="0"/>
              <a:t>Señor Jesucristo</a:t>
            </a:r>
            <a:r>
              <a:rPr lang="es-ES" sz="3600" dirty="0" smtClean="0"/>
              <a:t>;”</a:t>
            </a:r>
          </a:p>
          <a:p>
            <a:pPr lvl="1"/>
            <a:r>
              <a:rPr lang="es-ES" sz="3100" dirty="0" smtClean="0"/>
              <a:t>Romanos 5:1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889739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Para Considerar…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El 63% de los clientes que tienen un problema relativo a una compra  de  $50 o menos no estarán dispuestos a establecer de nuevo una relación comercial con esa empresa. </a:t>
            </a:r>
          </a:p>
          <a:p>
            <a:pPr lvl="3"/>
            <a:r>
              <a:rPr lang="es-ES_tradnl" dirty="0" err="1" smtClean="0"/>
              <a:t>Loyal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Life</a:t>
            </a:r>
            <a:r>
              <a:rPr lang="es-ES_tradnl" dirty="0" smtClean="0"/>
              <a:t>, </a:t>
            </a:r>
            <a:r>
              <a:rPr lang="es-ES_tradnl" dirty="0" err="1" smtClean="0"/>
              <a:t>Service</a:t>
            </a:r>
            <a:r>
              <a:rPr lang="es-ES_tradnl" dirty="0" smtClean="0"/>
              <a:t> </a:t>
            </a:r>
            <a:r>
              <a:rPr lang="es-ES_tradnl" dirty="0" err="1" smtClean="0"/>
              <a:t>Quality</a:t>
            </a:r>
            <a:r>
              <a:rPr lang="es-ES_tradnl" dirty="0" smtClean="0"/>
              <a:t> </a:t>
            </a:r>
            <a:r>
              <a:rPr lang="es-ES_tradnl" dirty="0" err="1" smtClean="0"/>
              <a:t>Institute</a:t>
            </a:r>
            <a:r>
              <a:rPr lang="es-ES_tradnl" dirty="0" smtClean="0"/>
              <a:t>, USA.</a:t>
            </a:r>
            <a:endParaRPr lang="es-ES_tradnl" dirty="0"/>
          </a:p>
        </p:txBody>
      </p:sp>
      <p:pic>
        <p:nvPicPr>
          <p:cNvPr id="34818" name="Picture 2" descr="http://t2.gstatic.com/images?q=tbn:ANd9GcRSzboiSgriZlryqDLn6P8VR5rrX0LpfQTKBtiUmna9LKnpE0e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17032"/>
            <a:ext cx="1828800" cy="2505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Para Considerar…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dirty="0" smtClean="0"/>
              <a:t>El 91% de los clientes que tienen problemas no tratarán nuevamente con la organización si su problema se relaciona con una compra mayor de $1,000.</a:t>
            </a:r>
          </a:p>
          <a:p>
            <a:pPr lvl="3"/>
            <a:r>
              <a:rPr lang="es-ES_tradnl" dirty="0" err="1" smtClean="0"/>
              <a:t>Loyal</a:t>
            </a:r>
            <a:r>
              <a:rPr lang="es-ES_tradnl" dirty="0" smtClean="0"/>
              <a:t> </a:t>
            </a:r>
            <a:r>
              <a:rPr lang="es-ES_tradnl" dirty="0" err="1" smtClean="0"/>
              <a:t>for</a:t>
            </a:r>
            <a:r>
              <a:rPr lang="es-ES_tradnl" dirty="0" smtClean="0"/>
              <a:t> </a:t>
            </a:r>
            <a:r>
              <a:rPr lang="es-ES_tradnl" dirty="0" err="1" smtClean="0"/>
              <a:t>Life</a:t>
            </a:r>
            <a:r>
              <a:rPr lang="es-ES_tradnl" dirty="0" smtClean="0"/>
              <a:t>, </a:t>
            </a:r>
            <a:r>
              <a:rPr lang="es-ES_tradnl" dirty="0" err="1" smtClean="0"/>
              <a:t>Service</a:t>
            </a:r>
            <a:r>
              <a:rPr lang="es-ES_tradnl" dirty="0" smtClean="0"/>
              <a:t> </a:t>
            </a:r>
            <a:r>
              <a:rPr lang="es-ES_tradnl" dirty="0" err="1" smtClean="0"/>
              <a:t>Quality</a:t>
            </a:r>
            <a:r>
              <a:rPr lang="es-ES_tradnl" dirty="0" smtClean="0"/>
              <a:t> </a:t>
            </a:r>
            <a:r>
              <a:rPr lang="es-ES_tradnl" dirty="0" err="1" smtClean="0"/>
              <a:t>Institute</a:t>
            </a:r>
            <a:r>
              <a:rPr lang="es-ES_tradnl" dirty="0" smtClean="0"/>
              <a:t>, USA.</a:t>
            </a:r>
            <a:endParaRPr lang="es-ES_tradnl" dirty="0"/>
          </a:p>
        </p:txBody>
      </p:sp>
      <p:pic>
        <p:nvPicPr>
          <p:cNvPr id="33794" name="Picture 2" descr="http://t1.gstatic.com/images?q=tbn:ANd9GcR9l5RTht7MV5K2a2EYIPe1uSVIRYSxgLCMxQR24OxnIr1fUr0pd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221088"/>
            <a:ext cx="2628900" cy="1743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Relación Error / Riesgo / Lealtad</a:t>
            </a:r>
            <a:endParaRPr lang="es-ES_tradnl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ES_tradnl" sz="3200" dirty="0" smtClean="0"/>
              <a:t>El nivel de Riesgo Percibido</a:t>
            </a:r>
          </a:p>
          <a:p>
            <a:pPr lvl="1"/>
            <a:r>
              <a:rPr lang="es-ES_tradnl" sz="2800" dirty="0" smtClean="0"/>
              <a:t>Riesgo Físico</a:t>
            </a:r>
          </a:p>
          <a:p>
            <a:pPr lvl="1"/>
            <a:r>
              <a:rPr lang="es-ES_tradnl" sz="2800" dirty="0" smtClean="0"/>
              <a:t>Riesgo Económico</a:t>
            </a:r>
          </a:p>
          <a:p>
            <a:pPr lvl="1"/>
            <a:r>
              <a:rPr lang="es-ES_tradnl" sz="2800" dirty="0" smtClean="0"/>
              <a:t>Riesgo Operativo</a:t>
            </a:r>
          </a:p>
          <a:p>
            <a:pPr lvl="1"/>
            <a:r>
              <a:rPr lang="es-ES_tradnl" sz="2800" dirty="0" smtClean="0"/>
              <a:t>Riesgo Emocional</a:t>
            </a:r>
          </a:p>
          <a:p>
            <a:endParaRPr lang="es-ES_tradnl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2149</TotalTime>
  <Words>2319</Words>
  <Application>Microsoft Office PowerPoint</Application>
  <PresentationFormat>On-screen Show (4:3)</PresentationFormat>
  <Paragraphs>322</Paragraphs>
  <Slides>65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0" baseType="lpstr">
      <vt:lpstr>Calibri</vt:lpstr>
      <vt:lpstr>Georgia</vt:lpstr>
      <vt:lpstr>Wingdings</vt:lpstr>
      <vt:lpstr>Wingdings 2</vt:lpstr>
      <vt:lpstr>Civic</vt:lpstr>
      <vt:lpstr>Cómo Manejar con Éxito  los Reclamos de los Clientes</vt:lpstr>
      <vt:lpstr>Los Errores</vt:lpstr>
      <vt:lpstr>Jesús lo dijo</vt:lpstr>
      <vt:lpstr>¿Qué dice La Biblia?</vt:lpstr>
      <vt:lpstr>Por tanto…</vt:lpstr>
      <vt:lpstr>El Problema</vt:lpstr>
      <vt:lpstr>Para Considerar…</vt:lpstr>
      <vt:lpstr>Para Considerar…</vt:lpstr>
      <vt:lpstr>Relación Error / Riesgo / Lealtad</vt:lpstr>
      <vt:lpstr>¿Qué acelera el problema?</vt:lpstr>
      <vt:lpstr>El Cliente se queja en las redes sociales </vt:lpstr>
      <vt:lpstr>Costos del Mal Servicio</vt:lpstr>
      <vt:lpstr>¿Cuánto Cuesta Un Cliente?</vt:lpstr>
      <vt:lpstr>Algunas Cifras</vt:lpstr>
      <vt:lpstr>Algunos Tipos de Quejas</vt:lpstr>
      <vt:lpstr>10 Quejas que Motivan el Cambio Fuente: BigResearch USA</vt:lpstr>
      <vt:lpstr>En Resumen…</vt:lpstr>
      <vt:lpstr>Objetivos del Servicio</vt:lpstr>
      <vt:lpstr>La Recuperación del Cliente</vt:lpstr>
      <vt:lpstr>La Importancia…</vt:lpstr>
      <vt:lpstr>Para Recordar…</vt:lpstr>
      <vt:lpstr>VIDEO </vt:lpstr>
      <vt:lpstr>Requisitos para Manejar los Reclamos (PIF)</vt:lpstr>
      <vt:lpstr>Escribir y Repetir </vt:lpstr>
      <vt:lpstr>Facultar</vt:lpstr>
      <vt:lpstr>El Contenido de las Políticas</vt:lpstr>
      <vt:lpstr>Pasos Para Manejar los Reclamos</vt:lpstr>
      <vt:lpstr>1. Escuchar con Empatía</vt:lpstr>
      <vt:lpstr>Escuche…</vt:lpstr>
      <vt:lpstr>Lo que dice La Biblia</vt:lpstr>
      <vt:lpstr>2. Pedir Disculpas </vt:lpstr>
      <vt:lpstr>Lo Que Dice la Biblia</vt:lpstr>
      <vt:lpstr>Cuide sus palabras y el tono de voz</vt:lpstr>
      <vt:lpstr>Ejemplo</vt:lpstr>
      <vt:lpstr>Recuerde…</vt:lpstr>
      <vt:lpstr>3. Asuma la Responsabilidad</vt:lpstr>
      <vt:lpstr>Caso Bíblico</vt:lpstr>
      <vt:lpstr>La Justificación de los Fariseos</vt:lpstr>
      <vt:lpstr>Negar el problema lo complica</vt:lpstr>
      <vt:lpstr>4. Actúe Rápidamente</vt:lpstr>
      <vt:lpstr>Palabras del Rey Salomón</vt:lpstr>
      <vt:lpstr>5. Resuelva el Problema</vt:lpstr>
      <vt:lpstr>Consejo Bíblico</vt:lpstr>
      <vt:lpstr>6. Compense al Cliente</vt:lpstr>
      <vt:lpstr>Un Caso Bíblico</vt:lpstr>
      <vt:lpstr>La Compensación en el A.T.</vt:lpstr>
      <vt:lpstr>7. Dar Seguimiento</vt:lpstr>
      <vt:lpstr>Obstáculos para Reconciliar</vt:lpstr>
      <vt:lpstr>Para Recordar</vt:lpstr>
      <vt:lpstr>Los Reclamos de Dios</vt:lpstr>
      <vt:lpstr>La incredulidad</vt:lpstr>
      <vt:lpstr>La murmuración</vt:lpstr>
      <vt:lpstr>El Robo del Diezmo</vt:lpstr>
      <vt:lpstr>Hipocresía Espiritual</vt:lpstr>
      <vt:lpstr>Sustituir la Palabra de Dios por la del hombre</vt:lpstr>
      <vt:lpstr>Comparar a Dios con algo o con alguien</vt:lpstr>
      <vt:lpstr>Cambiar a Dios como fuente de bendición</vt:lpstr>
      <vt:lpstr>Robar la Honra a su nombre</vt:lpstr>
      <vt:lpstr>¿Cómo podemos entonces honrar a Dios?</vt:lpstr>
      <vt:lpstr>Porque en El está la vida de Dios</vt:lpstr>
      <vt:lpstr>El plan de Dios para reconciliarnos con él.</vt:lpstr>
      <vt:lpstr>Dios tomando la Iniciativa</vt:lpstr>
      <vt:lpstr>Por medio de Jesucristo</vt:lpstr>
      <vt:lpstr>Quien nos limpia de todo pecado</vt:lpstr>
      <vt:lpstr>Y podemos ahora estar en paz con Dios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Cómo Manejar los Reclamos de los Clientes</dc:title>
  <dc:creator>Karla de Hasbun</dc:creator>
  <cp:lastModifiedBy>Guillermo Hasbun</cp:lastModifiedBy>
  <cp:revision>78</cp:revision>
  <dcterms:created xsi:type="dcterms:W3CDTF">2012-04-29T02:10:30Z</dcterms:created>
  <dcterms:modified xsi:type="dcterms:W3CDTF">2015-09-18T04:03:10Z</dcterms:modified>
</cp:coreProperties>
</file>