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61" r:id="rId3"/>
    <p:sldId id="259" r:id="rId4"/>
    <p:sldId id="263" r:id="rId5"/>
    <p:sldId id="264" r:id="rId6"/>
    <p:sldId id="262" r:id="rId7"/>
    <p:sldId id="266" r:id="rId8"/>
    <p:sldId id="265" r:id="rId9"/>
    <p:sldId id="267" r:id="rId10"/>
    <p:sldId id="268" r:id="rId11"/>
    <p:sldId id="269" r:id="rId12"/>
    <p:sldId id="270" r:id="rId13"/>
    <p:sldId id="272" r:id="rId14"/>
    <p:sldId id="271" r:id="rId15"/>
    <p:sldId id="274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62B8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-127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s-S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2FA72D-C70B-4D55-8678-395CE7D55F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B0E2A7-6983-440B-A2FA-5F15A992B9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CB51D-E22E-487F-96BA-5E2D869081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0940D4-5346-46C1-924A-5CCC970946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5B2543-9572-4C11-B528-0C449A1A73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4939F4-F40E-4B35-82CB-9DECDE0EE6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8F1534-3026-4878-80A7-C073FD28FD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3981BA-2413-4E08-8FC3-20A0D7ECB80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C7DFF-58E3-49F2-A19E-22AFE3B1EC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s-SV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5623E-967A-47AD-B6B9-3403A82EA4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s-SV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SV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1DFE3F-A19D-4741-A72F-AFC025E617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ea typeface="ＭＳ Ｐゴシック" pitchFamily="-112" charset="-128"/>
              </a:defRPr>
            </a:lvl1pPr>
          </a:lstStyle>
          <a:p>
            <a:pPr>
              <a:defRPr/>
            </a:pPr>
            <a:fld id="{15FC388C-E4C7-4177-AEC3-ACE047F07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pitchFamily="-112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SV" dirty="0" smtClean="0"/>
              <a:t>Cómo analizar Estados Financieros</a:t>
            </a:r>
            <a:endParaRPr lang="es-SV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SV" dirty="0" smtClean="0"/>
              <a:t>Claves Básicas para la Permanencia de una Empresa en el Mercado</a:t>
            </a:r>
          </a:p>
          <a:p>
            <a:endParaRPr lang="es-SV" dirty="0" smtClean="0"/>
          </a:p>
          <a:p>
            <a:endParaRPr lang="es-SV" dirty="0" smtClean="0"/>
          </a:p>
          <a:p>
            <a:r>
              <a:rPr lang="es-SV" sz="2000" dirty="0" smtClean="0"/>
              <a:t>18 de Mayo, 2012</a:t>
            </a:r>
            <a:endParaRPr lang="es-SV" sz="2000" dirty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iii</a:t>
            </a:r>
            <a:r>
              <a:rPr lang="es-SV" sz="2800" dirty="0" smtClean="0">
                <a:solidFill>
                  <a:schemeClr val="bg1"/>
                </a:solidFill>
              </a:rPr>
              <a:t>. Análisis de Razones Financieras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3584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1928802"/>
            <a:ext cx="3929090" cy="435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843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14875" y="1928802"/>
            <a:ext cx="4104537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iii</a:t>
            </a:r>
            <a:r>
              <a:rPr lang="es-SV" sz="2800" dirty="0" smtClean="0">
                <a:solidFill>
                  <a:schemeClr val="bg1"/>
                </a:solidFill>
              </a:rPr>
              <a:t>. Análisis de Razones Financieras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368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3108" y="1714488"/>
            <a:ext cx="4429156" cy="46329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iv</a:t>
            </a:r>
            <a:r>
              <a:rPr lang="es-SV" sz="2800" dirty="0" smtClean="0">
                <a:solidFill>
                  <a:schemeClr val="bg1"/>
                </a:solidFill>
              </a:rPr>
              <a:t>. Flujo de Efectivo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sp>
        <p:nvSpPr>
          <p:cNvPr id="9" name="Subtitle 5"/>
          <p:cNvSpPr>
            <a:spLocks noGrp="1"/>
          </p:cNvSpPr>
          <p:nvPr>
            <p:ph idx="1"/>
          </p:nvPr>
        </p:nvSpPr>
        <p:spPr>
          <a:xfrm>
            <a:off x="685800" y="1785926"/>
            <a:ext cx="7772400" cy="4114800"/>
          </a:xfrm>
        </p:spPr>
        <p:txBody>
          <a:bodyPr/>
          <a:lstStyle/>
          <a:p>
            <a:r>
              <a:rPr lang="es-SV" sz="2000" dirty="0" smtClean="0"/>
              <a:t>Importancia del Flujo de Efectivo</a:t>
            </a:r>
          </a:p>
          <a:p>
            <a:pPr lvl="1"/>
            <a:r>
              <a:rPr lang="es-SV" sz="1600" dirty="0" smtClean="0"/>
              <a:t>Las cuentas, los salarios, los préstamos y los dividendos se pagan con </a:t>
            </a:r>
            <a:r>
              <a:rPr lang="es-SV" sz="1600" b="1" dirty="0" smtClean="0"/>
              <a:t>efectivo</a:t>
            </a:r>
            <a:r>
              <a:rPr lang="es-SV" sz="1600" dirty="0" smtClean="0"/>
              <a:t>, no con utilidades contables</a:t>
            </a:r>
          </a:p>
          <a:p>
            <a:pPr lvl="1"/>
            <a:r>
              <a:rPr lang="es-SV" sz="1600" dirty="0" smtClean="0"/>
              <a:t>Por eso, los bancos enfocan muchas veces su análisis en este estado financiero</a:t>
            </a:r>
          </a:p>
          <a:p>
            <a:pPr lvl="1"/>
            <a:r>
              <a:rPr lang="es-SV" sz="1600" dirty="0" smtClean="0"/>
              <a:t>Es vital entender cómo las dinámicas del negocio afectan el flujo de caja</a:t>
            </a:r>
          </a:p>
          <a:p>
            <a:r>
              <a:rPr lang="es-SV" sz="2000" dirty="0" smtClean="0"/>
              <a:t>Contenido del Estado de Flujo de Efectivo</a:t>
            </a:r>
          </a:p>
          <a:p>
            <a:pPr lvl="1"/>
            <a:r>
              <a:rPr lang="es-SV" sz="1600" dirty="0" smtClean="0"/>
              <a:t>Efectivo provisto (o exigido) por las actividades de operación de la empresa, es decir utilidades o pérdidas (excluyendo depreciación), y los cambios en el capital de trabajo neto de la empresa (activos circulantes y pasivos circulantes</a:t>
            </a:r>
          </a:p>
          <a:p>
            <a:pPr lvl="1"/>
            <a:r>
              <a:rPr lang="es-SV" sz="1600" dirty="0" smtClean="0"/>
              <a:t>Efectivo exigido (o provisto) por actividades de inversión, como pueden compras de activos fijos (maquinaria y equipo), o venta de los mismos. También se incluyen acá aportes de capital o pagos de dividendos</a:t>
            </a:r>
          </a:p>
          <a:p>
            <a:pPr lvl="1"/>
            <a:r>
              <a:rPr lang="es-SV" sz="1600" dirty="0" smtClean="0"/>
              <a:t>Efectivo provisto (o exigido) por financiamiento, como son nuevos préstamos bancarios, o amortización de estos.</a:t>
            </a:r>
          </a:p>
          <a:p>
            <a:pPr lvl="1"/>
            <a:endParaRPr lang="es-SV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iv</a:t>
            </a:r>
            <a:r>
              <a:rPr lang="es-SV" sz="2800" dirty="0" smtClean="0">
                <a:solidFill>
                  <a:schemeClr val="bg1"/>
                </a:solidFill>
              </a:rPr>
              <a:t>. Flujo de Efectivo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928802"/>
            <a:ext cx="4081465" cy="3929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72000" y="1928801"/>
            <a:ext cx="4081466" cy="392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smtClean="0">
                <a:solidFill>
                  <a:schemeClr val="bg1"/>
                </a:solidFill>
              </a:rPr>
              <a:t>v</a:t>
            </a:r>
            <a:r>
              <a:rPr lang="es-SV" sz="2800" dirty="0" smtClean="0">
                <a:solidFill>
                  <a:schemeClr val="bg1"/>
                </a:solidFill>
              </a:rPr>
              <a:t>. Conclusiones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sz="2800" dirty="0" smtClean="0"/>
              <a:t>Debemos entender la dinámica de nuestro negocio, y cuáles son los indicadores más relevantes</a:t>
            </a:r>
          </a:p>
          <a:p>
            <a:r>
              <a:rPr lang="es-SV" sz="2800" dirty="0" smtClean="0"/>
              <a:t>Tengamos en cuenta la óptica que otros involucrados tienen de nuestros números (ej. Bancos)</a:t>
            </a:r>
          </a:p>
          <a:p>
            <a:r>
              <a:rPr lang="es-SV" sz="2800" dirty="0" smtClean="0"/>
              <a:t>El flujo de efectivo es clave. Debemos tener claro cuáles son las principales “palancas” que incrementan o disminuyen el efectivo</a:t>
            </a:r>
          </a:p>
          <a:p>
            <a:pPr>
              <a:buNone/>
            </a:pPr>
            <a:endParaRPr lang="es-SV" sz="2800" dirty="0" smtClean="0"/>
          </a:p>
          <a:p>
            <a:pPr>
              <a:buNone/>
            </a:pPr>
            <a:endParaRPr lang="es-SV" sz="2400" dirty="0" smtClean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SV" sz="4000" i="1" dirty="0" smtClean="0"/>
              <a:t>Si Jehová no edificare la casa, en vano trabajan los que la edifican</a:t>
            </a:r>
            <a:endParaRPr lang="es-SV" sz="4000" i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es-SV" sz="2000" i="1" dirty="0" smtClean="0"/>
              <a:t>Salmo 127:1</a:t>
            </a:r>
          </a:p>
          <a:p>
            <a:endParaRPr lang="es-SV" dirty="0" smtClean="0"/>
          </a:p>
          <a:p>
            <a:endParaRPr lang="es-SV" dirty="0" smtClean="0"/>
          </a:p>
          <a:p>
            <a:r>
              <a:rPr lang="es-SV" sz="2000" dirty="0" smtClean="0"/>
              <a:t>18 de Mayo, 2012</a:t>
            </a:r>
            <a:endParaRPr lang="es-SV" sz="2000" dirty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smtClean="0">
                <a:solidFill>
                  <a:schemeClr val="bg1"/>
                </a:solidFill>
              </a:rPr>
              <a:t>Cómo analizar Estados Financieros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sz="2800" dirty="0" smtClean="0"/>
              <a:t>INDICE</a:t>
            </a:r>
          </a:p>
          <a:p>
            <a:pPr marL="971550" lvl="1" indent="-514350">
              <a:buFont typeface="+mj-lt"/>
              <a:buAutoNum type="romanLcPeriod"/>
            </a:pPr>
            <a:r>
              <a:rPr lang="es-SV" sz="2400" dirty="0" smtClean="0"/>
              <a:t>Introducción</a:t>
            </a:r>
          </a:p>
          <a:p>
            <a:pPr marL="971550" lvl="1" indent="-514350">
              <a:buFont typeface="+mj-lt"/>
              <a:buAutoNum type="romanLcPeriod"/>
            </a:pPr>
            <a:r>
              <a:rPr lang="es-SV" sz="2400" dirty="0" smtClean="0"/>
              <a:t>Repaso de principales cuentas contables</a:t>
            </a:r>
          </a:p>
          <a:p>
            <a:pPr marL="971550" lvl="1" indent="-514350">
              <a:buFont typeface="+mj-lt"/>
              <a:buAutoNum type="romanLcPeriod"/>
            </a:pPr>
            <a:r>
              <a:rPr lang="es-SV" sz="2400" dirty="0" smtClean="0"/>
              <a:t>Análisis de Razones Financieras</a:t>
            </a:r>
          </a:p>
          <a:p>
            <a:pPr marL="971550" lvl="1" indent="-514350">
              <a:buFont typeface="+mj-lt"/>
              <a:buAutoNum type="romanLcPeriod"/>
            </a:pPr>
            <a:r>
              <a:rPr lang="es-SV" sz="2400" dirty="0" smtClean="0"/>
              <a:t>Flujo de Efectivo</a:t>
            </a:r>
          </a:p>
          <a:p>
            <a:pPr marL="971550" lvl="1" indent="-514350">
              <a:buFont typeface="+mj-lt"/>
              <a:buAutoNum type="romanLcPeriod"/>
            </a:pPr>
            <a:r>
              <a:rPr lang="es-SV" sz="2400" dirty="0" smtClean="0"/>
              <a:t>Conclusiones</a:t>
            </a:r>
          </a:p>
          <a:p>
            <a:endParaRPr lang="es-SV" sz="2000" dirty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smtClean="0">
                <a:solidFill>
                  <a:schemeClr val="bg1"/>
                </a:solidFill>
              </a:rPr>
              <a:t>i. Introducción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sz="2800" dirty="0" smtClean="0"/>
              <a:t>Enfoque en análisis, no en contabilidad</a:t>
            </a:r>
          </a:p>
          <a:p>
            <a:r>
              <a:rPr lang="es-SV" sz="2800" dirty="0" smtClean="0"/>
              <a:t>Óptica de banca </a:t>
            </a:r>
          </a:p>
          <a:p>
            <a:r>
              <a:rPr lang="es-SV" sz="2800" dirty="0" smtClean="0"/>
              <a:t>Básico para algunos, no tanto para otros</a:t>
            </a:r>
          </a:p>
          <a:p>
            <a:r>
              <a:rPr lang="es-SV" sz="2800" dirty="0" smtClean="0"/>
              <a:t>El Análisis financiero es parte ciencia exacta, parte arte (mucho criterio y experiencia, incluso preferencias personales…)</a:t>
            </a:r>
          </a:p>
          <a:p>
            <a:r>
              <a:rPr lang="es-SV" sz="2800" dirty="0" smtClean="0"/>
              <a:t>Esta charla es apenas un comienzo…</a:t>
            </a:r>
          </a:p>
          <a:p>
            <a:pPr>
              <a:buNone/>
            </a:pPr>
            <a:endParaRPr lang="es-SV" sz="2400" dirty="0" smtClean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smtClean="0">
                <a:solidFill>
                  <a:schemeClr val="bg1"/>
                </a:solidFill>
              </a:rPr>
              <a:t>i. Introducción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sz="2800" dirty="0" smtClean="0"/>
              <a:t>Importancia del análisis financiero</a:t>
            </a:r>
          </a:p>
          <a:p>
            <a:pPr lvl="1"/>
            <a:r>
              <a:rPr lang="es-SV" sz="2400" dirty="0" smtClean="0"/>
              <a:t>Los estados financieros reflejan (desde una óptica contable) la situación histórica y actual del negocio</a:t>
            </a:r>
          </a:p>
          <a:p>
            <a:pPr lvl="1"/>
            <a:r>
              <a:rPr lang="es-SV" sz="2400" dirty="0" smtClean="0"/>
              <a:t>Uno de los propósitos principales es establecer el nivel de salud (o enfermedad) de un negocio</a:t>
            </a:r>
          </a:p>
          <a:p>
            <a:pPr lvl="1"/>
            <a:r>
              <a:rPr lang="es-SV" sz="2400" dirty="0" smtClean="0"/>
              <a:t>Varias ópticas:</a:t>
            </a:r>
          </a:p>
          <a:p>
            <a:pPr lvl="2"/>
            <a:r>
              <a:rPr lang="es-SV" sz="2000" dirty="0" smtClean="0"/>
              <a:t>Accionista</a:t>
            </a:r>
          </a:p>
          <a:p>
            <a:pPr lvl="2"/>
            <a:r>
              <a:rPr lang="es-SV" sz="2000" dirty="0" smtClean="0"/>
              <a:t>Acreedor (banco)</a:t>
            </a:r>
          </a:p>
          <a:p>
            <a:pPr lvl="2"/>
            <a:r>
              <a:rPr lang="es-SV" sz="2000" dirty="0" smtClean="0"/>
              <a:t>Fisco</a:t>
            </a:r>
          </a:p>
          <a:p>
            <a:pPr>
              <a:buNone/>
            </a:pPr>
            <a:endParaRPr lang="es-SV" sz="2400" dirty="0" smtClean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smtClean="0">
                <a:solidFill>
                  <a:schemeClr val="bg1"/>
                </a:solidFill>
              </a:rPr>
              <a:t>i. Introducción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SV" sz="2800" dirty="0" smtClean="0"/>
              <a:t>Algunas limitaciones</a:t>
            </a:r>
          </a:p>
          <a:p>
            <a:pPr lvl="1"/>
            <a:r>
              <a:rPr lang="es-SV" sz="2400" dirty="0" smtClean="0"/>
              <a:t>A veces presentan una foto (“instantánea”)</a:t>
            </a:r>
          </a:p>
          <a:p>
            <a:pPr lvl="1"/>
            <a:r>
              <a:rPr lang="es-SV" sz="2400" dirty="0" smtClean="0"/>
              <a:t>Esto es aún más crítico para negocios muy estacionales</a:t>
            </a:r>
          </a:p>
          <a:p>
            <a:pPr lvl="1"/>
            <a:r>
              <a:rPr lang="es-SV" sz="2400" dirty="0" smtClean="0"/>
              <a:t> Muchas veces se limitan a “contar la historia” </a:t>
            </a:r>
          </a:p>
          <a:p>
            <a:pPr lvl="1"/>
            <a:r>
              <a:rPr lang="es-SV" sz="2400" dirty="0" smtClean="0"/>
              <a:t>Si no se entiende la dinámica y características del negocio, los Estados Financieros no sirven de mucho</a:t>
            </a: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</a:t>
            </a:r>
            <a:r>
              <a:rPr lang="es-SV" sz="2800" dirty="0" smtClean="0">
                <a:solidFill>
                  <a:schemeClr val="bg1"/>
                </a:solidFill>
              </a:rPr>
              <a:t>. Repaso básico contabilidad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928802"/>
            <a:ext cx="3714776" cy="4432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20462" y="1928802"/>
            <a:ext cx="365206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</a:t>
            </a:r>
            <a:r>
              <a:rPr lang="es-SV" sz="2800" dirty="0" smtClean="0">
                <a:solidFill>
                  <a:schemeClr val="bg1"/>
                </a:solidFill>
              </a:rPr>
              <a:t>. Repaso básico contabilidad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1847863"/>
            <a:ext cx="3896693" cy="42243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900637" y="1827262"/>
            <a:ext cx="3957643" cy="3101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iii</a:t>
            </a:r>
            <a:r>
              <a:rPr lang="es-SV" sz="2800" dirty="0" smtClean="0">
                <a:solidFill>
                  <a:schemeClr val="bg1"/>
                </a:solidFill>
              </a:rPr>
              <a:t>. Análisis de Razones Financieras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6" name="Subtitle 5"/>
          <p:cNvSpPr>
            <a:spLocks noGrp="1"/>
          </p:cNvSpPr>
          <p:nvPr>
            <p:ph idx="1"/>
          </p:nvPr>
        </p:nvSpPr>
        <p:spPr>
          <a:xfrm>
            <a:off x="685800" y="1785926"/>
            <a:ext cx="7772400" cy="4114800"/>
          </a:xfrm>
        </p:spPr>
        <p:txBody>
          <a:bodyPr/>
          <a:lstStyle/>
          <a:p>
            <a:r>
              <a:rPr lang="es-SV" sz="2000" dirty="0" smtClean="0"/>
              <a:t>Rentabilidad</a:t>
            </a:r>
          </a:p>
          <a:p>
            <a:pPr lvl="1"/>
            <a:r>
              <a:rPr lang="es-SV" sz="1600" dirty="0" smtClean="0"/>
              <a:t>Margen Bruto = (Ventas Totales – Costo de lo Vendido) / Ventas Totales</a:t>
            </a:r>
          </a:p>
          <a:p>
            <a:pPr lvl="1"/>
            <a:r>
              <a:rPr lang="es-SV" sz="1600" dirty="0" smtClean="0"/>
              <a:t>Margen Neto = Utilidad Neta / Ventas Totales</a:t>
            </a:r>
          </a:p>
          <a:p>
            <a:pPr lvl="1"/>
            <a:r>
              <a:rPr lang="es-SV" sz="1600" dirty="0" err="1" smtClean="0"/>
              <a:t>Rentabillidad</a:t>
            </a:r>
            <a:r>
              <a:rPr lang="es-SV" sz="1600" dirty="0" smtClean="0"/>
              <a:t> Patrimonial = Utilidad Neta / </a:t>
            </a:r>
            <a:r>
              <a:rPr lang="es-SV" sz="1600" dirty="0" err="1" smtClean="0"/>
              <a:t>Patromonio</a:t>
            </a:r>
            <a:endParaRPr lang="es-SV" sz="1600" dirty="0" smtClean="0"/>
          </a:p>
          <a:p>
            <a:r>
              <a:rPr lang="es-SV" sz="2000" dirty="0" smtClean="0"/>
              <a:t>Actividad</a:t>
            </a:r>
          </a:p>
          <a:p>
            <a:pPr lvl="1"/>
            <a:r>
              <a:rPr lang="es-SV" sz="1600" dirty="0" smtClean="0"/>
              <a:t>Rotación de Cuentas x Cobrar = (CXC / Ventas Totales) x 365</a:t>
            </a:r>
          </a:p>
          <a:p>
            <a:pPr lvl="1"/>
            <a:r>
              <a:rPr lang="es-SV" sz="1600" dirty="0" smtClean="0"/>
              <a:t>Rotación de Inventario = (Inventario / Costo de lo Vendido) x 365</a:t>
            </a:r>
          </a:p>
          <a:p>
            <a:pPr lvl="1"/>
            <a:r>
              <a:rPr lang="es-SV" sz="1600" dirty="0" smtClean="0"/>
              <a:t>Rotación de Cuentas x Pagar = (CXP / Costo de lo Vendido </a:t>
            </a:r>
            <a:r>
              <a:rPr lang="es-SV" sz="1600" baseline="30000" dirty="0" smtClean="0"/>
              <a:t>1 </a:t>
            </a:r>
            <a:r>
              <a:rPr lang="es-SV" sz="1600" dirty="0" smtClean="0"/>
              <a:t>) x 365</a:t>
            </a:r>
          </a:p>
          <a:p>
            <a:r>
              <a:rPr lang="es-SV" sz="2000" dirty="0" smtClean="0"/>
              <a:t>Liquidez</a:t>
            </a:r>
          </a:p>
          <a:p>
            <a:pPr lvl="1"/>
            <a:r>
              <a:rPr lang="es-SV" sz="1600" dirty="0" smtClean="0"/>
              <a:t>Razón circulante o Razón corriente = Activo Circulante / Pasivo Circulante</a:t>
            </a:r>
          </a:p>
          <a:p>
            <a:pPr lvl="1"/>
            <a:r>
              <a:rPr lang="es-SV" sz="1600" dirty="0" smtClean="0"/>
              <a:t>Cobertura de Pago Deuda = UADII</a:t>
            </a:r>
            <a:r>
              <a:rPr lang="es-SV" sz="1600" baseline="30000" dirty="0" smtClean="0"/>
              <a:t>2</a:t>
            </a:r>
            <a:r>
              <a:rPr lang="es-SV" sz="1600" dirty="0" smtClean="0"/>
              <a:t> / (Gasto x Intereses + </a:t>
            </a:r>
            <a:r>
              <a:rPr lang="es-SV" sz="1600" dirty="0" err="1" smtClean="0"/>
              <a:t>Porc</a:t>
            </a:r>
            <a:r>
              <a:rPr lang="es-SV" sz="1600" dirty="0" smtClean="0"/>
              <a:t> </a:t>
            </a:r>
            <a:r>
              <a:rPr lang="es-SV" sz="1600" dirty="0" err="1" smtClean="0"/>
              <a:t>Circ</a:t>
            </a:r>
            <a:r>
              <a:rPr lang="es-SV" sz="1600" dirty="0" smtClean="0"/>
              <a:t> DLP)</a:t>
            </a:r>
          </a:p>
          <a:p>
            <a:r>
              <a:rPr lang="es-SV" sz="2000" dirty="0" smtClean="0"/>
              <a:t>Endeudamiento</a:t>
            </a:r>
          </a:p>
          <a:p>
            <a:pPr lvl="1"/>
            <a:r>
              <a:rPr lang="es-SV" sz="1600" dirty="0" smtClean="0"/>
              <a:t>Apalancamiento = Deuda Total / Patrimonio</a:t>
            </a:r>
          </a:p>
          <a:p>
            <a:pPr lvl="1"/>
            <a:r>
              <a:rPr lang="es-SV" sz="1600" dirty="0" err="1" smtClean="0"/>
              <a:t>Aplancamiento</a:t>
            </a:r>
            <a:r>
              <a:rPr lang="es-SV" sz="1600" dirty="0" smtClean="0"/>
              <a:t> = Deuda Financiera / UADII</a:t>
            </a:r>
          </a:p>
          <a:p>
            <a:pPr lvl="1">
              <a:buNone/>
            </a:pPr>
            <a:endParaRPr lang="es-SV" sz="1400" baseline="30000" dirty="0" smtClean="0"/>
          </a:p>
          <a:p>
            <a:pPr lvl="1">
              <a:buNone/>
            </a:pPr>
            <a:r>
              <a:rPr lang="es-SV" sz="1400" baseline="30000" dirty="0" smtClean="0"/>
              <a:t>1</a:t>
            </a:r>
            <a:r>
              <a:rPr lang="es-SV" sz="1600" baseline="30000" dirty="0" smtClean="0"/>
              <a:t> </a:t>
            </a:r>
            <a:r>
              <a:rPr lang="es-SV" sz="1100" dirty="0" smtClean="0"/>
              <a:t>O mejor aun, ocupando “Compras” en vez del Costo de lo Vendido            </a:t>
            </a:r>
          </a:p>
          <a:p>
            <a:pPr lvl="1">
              <a:buNone/>
            </a:pPr>
            <a:r>
              <a:rPr lang="es-SV" sz="1100" baseline="30000" dirty="0" smtClean="0"/>
              <a:t>2</a:t>
            </a:r>
            <a:r>
              <a:rPr lang="es-SV" sz="1100" dirty="0" smtClean="0"/>
              <a:t> UADII = Utilidad antes de Amortización, Depreciación, Intereses e Impuestos</a:t>
            </a:r>
            <a:endParaRPr lang="es-SV" sz="1100" dirty="0"/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4" descr="templete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5588" cy="7316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857356" y="-142892"/>
            <a:ext cx="7772400" cy="1143000"/>
          </a:xfrm>
        </p:spPr>
        <p:txBody>
          <a:bodyPr/>
          <a:lstStyle/>
          <a:p>
            <a:r>
              <a:rPr lang="es-SV" sz="2800" dirty="0" err="1" smtClean="0">
                <a:solidFill>
                  <a:schemeClr val="bg1"/>
                </a:solidFill>
              </a:rPr>
              <a:t>iii</a:t>
            </a:r>
            <a:r>
              <a:rPr lang="es-SV" sz="2800" dirty="0" smtClean="0">
                <a:solidFill>
                  <a:schemeClr val="bg1"/>
                </a:solidFill>
              </a:rPr>
              <a:t>. Análisis de Razones Financieras</a:t>
            </a:r>
            <a:endParaRPr lang="es-SV" sz="2800" dirty="0">
              <a:solidFill>
                <a:schemeClr val="bg1"/>
              </a:solidFill>
            </a:endParaRPr>
          </a:p>
        </p:txBody>
      </p:sp>
      <p:sp>
        <p:nvSpPr>
          <p:cNvPr id="2052" name="Rectangle 6"/>
          <p:cNvSpPr>
            <a:spLocks noChangeArrowheads="1"/>
          </p:cNvSpPr>
          <p:nvPr/>
        </p:nvSpPr>
        <p:spPr bwMode="auto">
          <a:xfrm>
            <a:off x="2362200" y="2362200"/>
            <a:ext cx="43434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1" hangingPunct="1">
              <a:lnSpc>
                <a:spcPct val="120000"/>
              </a:lnSpc>
            </a:pPr>
            <a:endParaRPr lang="en-US" sz="2000" dirty="0">
              <a:solidFill>
                <a:schemeClr val="bg2"/>
              </a:solidFill>
            </a:endParaRPr>
          </a:p>
        </p:txBody>
      </p:sp>
      <p:pic>
        <p:nvPicPr>
          <p:cNvPr id="3481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28860" y="1571612"/>
            <a:ext cx="4714908" cy="48281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-112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350</TotalTime>
  <Words>619</Words>
  <Application>Microsoft PowerPoint</Application>
  <PresentationFormat>On-screen Show (4:3)</PresentationFormat>
  <Paragraphs>74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ＭＳ Ｐゴシック</vt:lpstr>
      <vt:lpstr>Calibri</vt:lpstr>
      <vt:lpstr>Office Theme</vt:lpstr>
      <vt:lpstr>Cómo analizar Estados Financieros</vt:lpstr>
      <vt:lpstr>Cómo analizar Estados Financieros</vt:lpstr>
      <vt:lpstr>i. Introducción</vt:lpstr>
      <vt:lpstr>i. Introducción</vt:lpstr>
      <vt:lpstr>i. Introducción</vt:lpstr>
      <vt:lpstr>ii. Repaso básico contabilidad</vt:lpstr>
      <vt:lpstr>ii. Repaso básico contabilidad</vt:lpstr>
      <vt:lpstr>iii. Análisis de Razones Financieras</vt:lpstr>
      <vt:lpstr>iii. Análisis de Razones Financieras</vt:lpstr>
      <vt:lpstr>iii. Análisis de Razones Financieras</vt:lpstr>
      <vt:lpstr>iii. Análisis de Razones Financieras</vt:lpstr>
      <vt:lpstr>iv. Flujo de Efectivo</vt:lpstr>
      <vt:lpstr>iv. Flujo de Efectivo</vt:lpstr>
      <vt:lpstr>v. Conclusiones</vt:lpstr>
      <vt:lpstr>Si Jehová no edificare la casa, en vano trabajan los que la edifican</vt:lpstr>
    </vt:vector>
  </TitlesOfParts>
  <Company>Laura Pleités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Laura Pleités</dc:creator>
  <cp:lastModifiedBy>Rene y Lilliana</cp:lastModifiedBy>
  <cp:revision>27</cp:revision>
  <dcterms:created xsi:type="dcterms:W3CDTF">2011-02-08T04:00:16Z</dcterms:created>
  <dcterms:modified xsi:type="dcterms:W3CDTF">2012-05-07T01:25:40Z</dcterms:modified>
</cp:coreProperties>
</file>