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300" r:id="rId6"/>
    <p:sldId id="258" r:id="rId7"/>
    <p:sldId id="259" r:id="rId8"/>
    <p:sldId id="262" r:id="rId9"/>
    <p:sldId id="264" r:id="rId10"/>
    <p:sldId id="314" r:id="rId11"/>
    <p:sldId id="266" r:id="rId12"/>
    <p:sldId id="271" r:id="rId13"/>
    <p:sldId id="272" r:id="rId14"/>
    <p:sldId id="290" r:id="rId15"/>
    <p:sldId id="291" r:id="rId16"/>
    <p:sldId id="275" r:id="rId17"/>
    <p:sldId id="305" r:id="rId18"/>
    <p:sldId id="313" r:id="rId19"/>
    <p:sldId id="303" r:id="rId20"/>
    <p:sldId id="302" r:id="rId21"/>
    <p:sldId id="307" r:id="rId22"/>
    <p:sldId id="306" r:id="rId23"/>
    <p:sldId id="308" r:id="rId24"/>
  </p:sldIdLst>
  <p:sldSz cx="11522075" cy="6858000"/>
  <p:notesSz cx="9223375" cy="7010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go Castillo" initials="HC" lastIdx="1" clrIdx="0">
    <p:extLst>
      <p:ext uri="{19B8F6BF-5375-455C-9EA6-DF929625EA0E}">
        <p15:presenceInfo xmlns:p15="http://schemas.microsoft.com/office/powerpoint/2012/main" userId="S-1-5-21-151147892-404053376-1012880758-1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5179" autoAdjust="0"/>
  </p:normalViewPr>
  <p:slideViewPr>
    <p:cSldViewPr showGuides="1">
      <p:cViewPr varScale="1">
        <p:scale>
          <a:sx n="79" d="100"/>
          <a:sy n="79" d="100"/>
        </p:scale>
        <p:origin x="78" y="24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A96314-5887-413A-90EB-A66E4E5E36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32D077-C1E6-43C4-85C0-3F067DFF0B8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Arial Rounded MT Bold" panose="020F0704030504030204" pitchFamily="34" charset="0"/>
            </a:rPr>
            <a:t>CONCEPTO NEGOCIO</a:t>
          </a:r>
          <a:endParaRPr lang="en-US" dirty="0">
            <a:latin typeface="Arial Rounded MT Bold" panose="020F0704030504030204" pitchFamily="34" charset="0"/>
          </a:endParaRPr>
        </a:p>
      </dgm:t>
    </dgm:pt>
    <dgm:pt modelId="{17096E68-1D96-4350-B227-CA9865E7BF57}" type="parTrans" cxnId="{8FF9B7B0-2A47-44AE-95CC-C42768D00262}">
      <dgm:prSet/>
      <dgm:spPr/>
      <dgm:t>
        <a:bodyPr/>
        <a:lstStyle/>
        <a:p>
          <a:endParaRPr lang="en-US"/>
        </a:p>
      </dgm:t>
    </dgm:pt>
    <dgm:pt modelId="{6822A0F7-943A-48DF-9278-80CA9F0BCBD4}" type="sibTrans" cxnId="{8FF9B7B0-2A47-44AE-95CC-C42768D00262}">
      <dgm:prSet/>
      <dgm:spPr/>
      <dgm:t>
        <a:bodyPr/>
        <a:lstStyle/>
        <a:p>
          <a:endParaRPr lang="en-US"/>
        </a:p>
      </dgm:t>
    </dgm:pt>
    <dgm:pt modelId="{03C4A10B-41CA-4E93-892D-C67F77B7F44F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dirty="0" smtClean="0"/>
            <a:t>UN CONCEPTO GANADOR SIEMPRE TIENE UNA ARITMETICA SIMPLE</a:t>
          </a:r>
          <a:endParaRPr lang="en-US" sz="2800" b="1" dirty="0"/>
        </a:p>
      </dgm:t>
    </dgm:pt>
    <dgm:pt modelId="{3C6A780F-56FE-4AB5-BF7C-E8EB72B6F389}" type="parTrans" cxnId="{13815058-5402-4191-9AC0-BBD9EB49388C}">
      <dgm:prSet/>
      <dgm:spPr/>
      <dgm:t>
        <a:bodyPr/>
        <a:lstStyle/>
        <a:p>
          <a:endParaRPr lang="en-US"/>
        </a:p>
      </dgm:t>
    </dgm:pt>
    <dgm:pt modelId="{D0B4D80A-91E4-4E70-AF9C-ACC564441BEB}" type="sibTrans" cxnId="{13815058-5402-4191-9AC0-BBD9EB49388C}">
      <dgm:prSet/>
      <dgm:spPr/>
      <dgm:t>
        <a:bodyPr/>
        <a:lstStyle/>
        <a:p>
          <a:endParaRPr lang="en-US"/>
        </a:p>
      </dgm:t>
    </dgm:pt>
    <dgm:pt modelId="{BB0DB39B-8860-4A35-A6FF-EF3F8178D71B}">
      <dgm:prSet phldrT="[Text]"/>
      <dgm:spPr/>
      <dgm:t>
        <a:bodyPr/>
        <a:lstStyle/>
        <a:p>
          <a:r>
            <a:rPr lang="en-US" dirty="0" smtClean="0">
              <a:latin typeface="Arial Rounded MT Bold" panose="020F0704030504030204" pitchFamily="34" charset="0"/>
            </a:rPr>
            <a:t>CLARIDAD </a:t>
          </a:r>
          <a:endParaRPr lang="en-US" dirty="0">
            <a:latin typeface="Arial Rounded MT Bold" panose="020F0704030504030204" pitchFamily="34" charset="0"/>
          </a:endParaRPr>
        </a:p>
      </dgm:t>
    </dgm:pt>
    <dgm:pt modelId="{C0C10CAB-E3B4-4ED5-A481-60F179E51093}" type="parTrans" cxnId="{ECC1AEE8-174A-482F-BD58-47A3460B6648}">
      <dgm:prSet/>
      <dgm:spPr/>
      <dgm:t>
        <a:bodyPr/>
        <a:lstStyle/>
        <a:p>
          <a:endParaRPr lang="en-US"/>
        </a:p>
      </dgm:t>
    </dgm:pt>
    <dgm:pt modelId="{0DA54073-1E7C-4884-AA9C-45B19F6E2326}" type="sibTrans" cxnId="{ECC1AEE8-174A-482F-BD58-47A3460B6648}">
      <dgm:prSet/>
      <dgm:spPr/>
      <dgm:t>
        <a:bodyPr/>
        <a:lstStyle/>
        <a:p>
          <a:endParaRPr lang="en-US"/>
        </a:p>
      </dgm:t>
    </dgm:pt>
    <dgm:pt modelId="{BAD79579-44FC-456C-8EBE-9D2E1AF9D360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2800" b="1" dirty="0" smtClean="0"/>
            <a:t>UN CONCEPTO GANADOR MUESTRA CLARAMENTE QUIEN ES EL PROVEEDOR Y QUIEN ES EL CLIENTE</a:t>
          </a:r>
          <a:endParaRPr lang="en-US" sz="2800" b="1" dirty="0"/>
        </a:p>
      </dgm:t>
    </dgm:pt>
    <dgm:pt modelId="{32D966AC-C815-46DD-9821-95470A8912EE}" type="parTrans" cxnId="{25A7A621-5AB3-4242-8841-96B1F1443CE2}">
      <dgm:prSet/>
      <dgm:spPr/>
      <dgm:t>
        <a:bodyPr/>
        <a:lstStyle/>
        <a:p>
          <a:endParaRPr lang="en-US"/>
        </a:p>
      </dgm:t>
    </dgm:pt>
    <dgm:pt modelId="{1315B652-B7B9-4734-BD80-56E1A9CD75D6}" type="sibTrans" cxnId="{25A7A621-5AB3-4242-8841-96B1F1443CE2}">
      <dgm:prSet/>
      <dgm:spPr/>
      <dgm:t>
        <a:bodyPr/>
        <a:lstStyle/>
        <a:p>
          <a:endParaRPr lang="en-US"/>
        </a:p>
      </dgm:t>
    </dgm:pt>
    <dgm:pt modelId="{960B1A69-311E-4EAD-B381-B4F754ADDF3F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latin typeface="Arial Rounded MT Bold" panose="020F0704030504030204" pitchFamily="34" charset="0"/>
            </a:rPr>
            <a:t>VENTAJA COMPETITIVA</a:t>
          </a:r>
          <a:endParaRPr lang="en-US" dirty="0">
            <a:latin typeface="Arial Rounded MT Bold" panose="020F0704030504030204" pitchFamily="34" charset="0"/>
          </a:endParaRPr>
        </a:p>
      </dgm:t>
    </dgm:pt>
    <dgm:pt modelId="{89A21D16-AC6A-4257-AF48-B29F74A7FE36}" type="parTrans" cxnId="{96FC670A-B989-4E62-8CCB-35132E8497A6}">
      <dgm:prSet/>
      <dgm:spPr/>
      <dgm:t>
        <a:bodyPr/>
        <a:lstStyle/>
        <a:p>
          <a:endParaRPr lang="en-US"/>
        </a:p>
      </dgm:t>
    </dgm:pt>
    <dgm:pt modelId="{0F74BDC0-755D-4BFA-A878-8E8289596EE4}" type="sibTrans" cxnId="{96FC670A-B989-4E62-8CCB-35132E8497A6}">
      <dgm:prSet/>
      <dgm:spPr/>
      <dgm:t>
        <a:bodyPr/>
        <a:lstStyle/>
        <a:p>
          <a:endParaRPr lang="en-US"/>
        </a:p>
      </dgm:t>
    </dgm:pt>
    <dgm:pt modelId="{178C6F47-92D7-4BE8-8784-44F7C0895879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800" b="1" dirty="0" smtClean="0"/>
            <a:t>UN CONCEPTO GANADADOR DEMUESTRA QUE EXISTEN VENTAJAS COMPETITIVAS SOSTENIBLES</a:t>
          </a:r>
          <a:endParaRPr lang="en-US" sz="2800" b="1" dirty="0"/>
        </a:p>
      </dgm:t>
    </dgm:pt>
    <dgm:pt modelId="{2F77DB1A-8494-49CB-9E1F-11260425CD7E}" type="parTrans" cxnId="{93A04EC7-25BD-4D5D-9838-512A0F02D930}">
      <dgm:prSet/>
      <dgm:spPr/>
      <dgm:t>
        <a:bodyPr/>
        <a:lstStyle/>
        <a:p>
          <a:endParaRPr lang="en-US"/>
        </a:p>
      </dgm:t>
    </dgm:pt>
    <dgm:pt modelId="{331B86FA-3B30-4FAA-9AF6-72DCC24F63C2}" type="sibTrans" cxnId="{93A04EC7-25BD-4D5D-9838-512A0F02D930}">
      <dgm:prSet/>
      <dgm:spPr/>
      <dgm:t>
        <a:bodyPr/>
        <a:lstStyle/>
        <a:p>
          <a:endParaRPr lang="en-US"/>
        </a:p>
      </dgm:t>
    </dgm:pt>
    <dgm:pt modelId="{BA809716-1B2C-443A-966E-DA5CAEF48275}" type="pres">
      <dgm:prSet presAssocID="{58A96314-5887-413A-90EB-A66E4E5E36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72296F-BF69-4624-A6FD-ED13DCB8EBD1}" type="pres">
      <dgm:prSet presAssocID="{CB32D077-C1E6-43C4-85C0-3F067DFF0B87}" presName="linNode" presStyleCnt="0"/>
      <dgm:spPr/>
    </dgm:pt>
    <dgm:pt modelId="{8809FD66-9526-4418-8052-7F0EF633742D}" type="pres">
      <dgm:prSet presAssocID="{CB32D077-C1E6-43C4-85C0-3F067DFF0B87}" presName="parentText" presStyleLbl="node1" presStyleIdx="0" presStyleCnt="3" custLinFactNeighborX="430" custLinFactNeighborY="-20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C0BC4-8962-48CA-B9F2-FBC144C2F9F3}" type="pres">
      <dgm:prSet presAssocID="{CB32D077-C1E6-43C4-85C0-3F067DFF0B8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98622-CF81-401B-A646-8469450A0B76}" type="pres">
      <dgm:prSet presAssocID="{6822A0F7-943A-48DF-9278-80CA9F0BCBD4}" presName="sp" presStyleCnt="0"/>
      <dgm:spPr/>
    </dgm:pt>
    <dgm:pt modelId="{9286DC40-B1FC-4FC8-B614-CD06C8551D6B}" type="pres">
      <dgm:prSet presAssocID="{BB0DB39B-8860-4A35-A6FF-EF3F8178D71B}" presName="linNode" presStyleCnt="0"/>
      <dgm:spPr/>
    </dgm:pt>
    <dgm:pt modelId="{D3BAE0A3-D305-4E35-82A8-EE393C701F5B}" type="pres">
      <dgm:prSet presAssocID="{BB0DB39B-8860-4A35-A6FF-EF3F8178D71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33AB9-4390-46AD-99E0-88BC998BFEAC}" type="pres">
      <dgm:prSet presAssocID="{BB0DB39B-8860-4A35-A6FF-EF3F8178D71B}" presName="descendantText" presStyleLbl="alignAccFollowNode1" presStyleIdx="1" presStyleCnt="3" custLinFactNeighborX="-171" custLinFactNeighborY="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82FFAF-2DAD-436E-9187-246C32CC0185}" type="pres">
      <dgm:prSet presAssocID="{0DA54073-1E7C-4884-AA9C-45B19F6E2326}" presName="sp" presStyleCnt="0"/>
      <dgm:spPr/>
    </dgm:pt>
    <dgm:pt modelId="{58909A2E-F554-49F1-904F-16625F38F8C7}" type="pres">
      <dgm:prSet presAssocID="{960B1A69-311E-4EAD-B381-B4F754ADDF3F}" presName="linNode" presStyleCnt="0"/>
      <dgm:spPr/>
    </dgm:pt>
    <dgm:pt modelId="{9664F3E9-FDF8-45FF-BD3F-E9BFCC5CD9AF}" type="pres">
      <dgm:prSet presAssocID="{960B1A69-311E-4EAD-B381-B4F754ADDF3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D995C-04E4-47E8-B0C2-503BBD05CB7B}" type="pres">
      <dgm:prSet presAssocID="{960B1A69-311E-4EAD-B381-B4F754ADDF3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EBF4DC-8794-4BA7-9BCE-F13AB42E2543}" type="presOf" srcId="{BAD79579-44FC-456C-8EBE-9D2E1AF9D360}" destId="{59333AB9-4390-46AD-99E0-88BC998BFEAC}" srcOrd="0" destOrd="0" presId="urn:microsoft.com/office/officeart/2005/8/layout/vList5"/>
    <dgm:cxn modelId="{6E150D5E-7030-473C-B2BB-9DFB2EC2DEBC}" type="presOf" srcId="{03C4A10B-41CA-4E93-892D-C67F77B7F44F}" destId="{056C0BC4-8962-48CA-B9F2-FBC144C2F9F3}" srcOrd="0" destOrd="0" presId="urn:microsoft.com/office/officeart/2005/8/layout/vList5"/>
    <dgm:cxn modelId="{8FF9B7B0-2A47-44AE-95CC-C42768D00262}" srcId="{58A96314-5887-413A-90EB-A66E4E5E3693}" destId="{CB32D077-C1E6-43C4-85C0-3F067DFF0B87}" srcOrd="0" destOrd="0" parTransId="{17096E68-1D96-4350-B227-CA9865E7BF57}" sibTransId="{6822A0F7-943A-48DF-9278-80CA9F0BCBD4}"/>
    <dgm:cxn modelId="{9DC5BC50-15D1-4C2D-9B25-5F03460629CE}" type="presOf" srcId="{BB0DB39B-8860-4A35-A6FF-EF3F8178D71B}" destId="{D3BAE0A3-D305-4E35-82A8-EE393C701F5B}" srcOrd="0" destOrd="0" presId="urn:microsoft.com/office/officeart/2005/8/layout/vList5"/>
    <dgm:cxn modelId="{03F13278-02B4-4EB0-928C-96A1F414BDDF}" type="presOf" srcId="{CB32D077-C1E6-43C4-85C0-3F067DFF0B87}" destId="{8809FD66-9526-4418-8052-7F0EF633742D}" srcOrd="0" destOrd="0" presId="urn:microsoft.com/office/officeart/2005/8/layout/vList5"/>
    <dgm:cxn modelId="{ECC1AEE8-174A-482F-BD58-47A3460B6648}" srcId="{58A96314-5887-413A-90EB-A66E4E5E3693}" destId="{BB0DB39B-8860-4A35-A6FF-EF3F8178D71B}" srcOrd="1" destOrd="0" parTransId="{C0C10CAB-E3B4-4ED5-A481-60F179E51093}" sibTransId="{0DA54073-1E7C-4884-AA9C-45B19F6E2326}"/>
    <dgm:cxn modelId="{2FFCEB4B-71CD-4EFD-BC05-214B1EAA4625}" type="presOf" srcId="{58A96314-5887-413A-90EB-A66E4E5E3693}" destId="{BA809716-1B2C-443A-966E-DA5CAEF48275}" srcOrd="0" destOrd="0" presId="urn:microsoft.com/office/officeart/2005/8/layout/vList5"/>
    <dgm:cxn modelId="{22C40045-2E43-49FC-B3EF-4E22906E7951}" type="presOf" srcId="{178C6F47-92D7-4BE8-8784-44F7C0895879}" destId="{5B6D995C-04E4-47E8-B0C2-503BBD05CB7B}" srcOrd="0" destOrd="0" presId="urn:microsoft.com/office/officeart/2005/8/layout/vList5"/>
    <dgm:cxn modelId="{93A04EC7-25BD-4D5D-9838-512A0F02D930}" srcId="{960B1A69-311E-4EAD-B381-B4F754ADDF3F}" destId="{178C6F47-92D7-4BE8-8784-44F7C0895879}" srcOrd="0" destOrd="0" parTransId="{2F77DB1A-8494-49CB-9E1F-11260425CD7E}" sibTransId="{331B86FA-3B30-4FAA-9AF6-72DCC24F63C2}"/>
    <dgm:cxn modelId="{25A7A621-5AB3-4242-8841-96B1F1443CE2}" srcId="{BB0DB39B-8860-4A35-A6FF-EF3F8178D71B}" destId="{BAD79579-44FC-456C-8EBE-9D2E1AF9D360}" srcOrd="0" destOrd="0" parTransId="{32D966AC-C815-46DD-9821-95470A8912EE}" sibTransId="{1315B652-B7B9-4734-BD80-56E1A9CD75D6}"/>
    <dgm:cxn modelId="{13815058-5402-4191-9AC0-BBD9EB49388C}" srcId="{CB32D077-C1E6-43C4-85C0-3F067DFF0B87}" destId="{03C4A10B-41CA-4E93-892D-C67F77B7F44F}" srcOrd="0" destOrd="0" parTransId="{3C6A780F-56FE-4AB5-BF7C-E8EB72B6F389}" sibTransId="{D0B4D80A-91E4-4E70-AF9C-ACC564441BEB}"/>
    <dgm:cxn modelId="{04A5ADE8-B469-4C22-93D7-19A5651AF732}" type="presOf" srcId="{960B1A69-311E-4EAD-B381-B4F754ADDF3F}" destId="{9664F3E9-FDF8-45FF-BD3F-E9BFCC5CD9AF}" srcOrd="0" destOrd="0" presId="urn:microsoft.com/office/officeart/2005/8/layout/vList5"/>
    <dgm:cxn modelId="{96FC670A-B989-4E62-8CCB-35132E8497A6}" srcId="{58A96314-5887-413A-90EB-A66E4E5E3693}" destId="{960B1A69-311E-4EAD-B381-B4F754ADDF3F}" srcOrd="2" destOrd="0" parTransId="{89A21D16-AC6A-4257-AF48-B29F74A7FE36}" sibTransId="{0F74BDC0-755D-4BFA-A878-8E8289596EE4}"/>
    <dgm:cxn modelId="{FEC8D298-9CC0-4BEC-9CE1-303AC5866C49}" type="presParOf" srcId="{BA809716-1B2C-443A-966E-DA5CAEF48275}" destId="{9B72296F-BF69-4624-A6FD-ED13DCB8EBD1}" srcOrd="0" destOrd="0" presId="urn:microsoft.com/office/officeart/2005/8/layout/vList5"/>
    <dgm:cxn modelId="{D81AB192-C1D3-4E6A-9695-90298D54C762}" type="presParOf" srcId="{9B72296F-BF69-4624-A6FD-ED13DCB8EBD1}" destId="{8809FD66-9526-4418-8052-7F0EF633742D}" srcOrd="0" destOrd="0" presId="urn:microsoft.com/office/officeart/2005/8/layout/vList5"/>
    <dgm:cxn modelId="{DA400791-FFF6-47B2-BFB3-B4FE95E3B950}" type="presParOf" srcId="{9B72296F-BF69-4624-A6FD-ED13DCB8EBD1}" destId="{056C0BC4-8962-48CA-B9F2-FBC144C2F9F3}" srcOrd="1" destOrd="0" presId="urn:microsoft.com/office/officeart/2005/8/layout/vList5"/>
    <dgm:cxn modelId="{C52D5065-53BA-406F-A7BB-25120CD7A08B}" type="presParOf" srcId="{BA809716-1B2C-443A-966E-DA5CAEF48275}" destId="{D2198622-CF81-401B-A646-8469450A0B76}" srcOrd="1" destOrd="0" presId="urn:microsoft.com/office/officeart/2005/8/layout/vList5"/>
    <dgm:cxn modelId="{498D9FDE-B3A5-4FEF-9777-093EB779D2E9}" type="presParOf" srcId="{BA809716-1B2C-443A-966E-DA5CAEF48275}" destId="{9286DC40-B1FC-4FC8-B614-CD06C8551D6B}" srcOrd="2" destOrd="0" presId="urn:microsoft.com/office/officeart/2005/8/layout/vList5"/>
    <dgm:cxn modelId="{33810F64-6E70-44A6-ABDE-71CF11F278B0}" type="presParOf" srcId="{9286DC40-B1FC-4FC8-B614-CD06C8551D6B}" destId="{D3BAE0A3-D305-4E35-82A8-EE393C701F5B}" srcOrd="0" destOrd="0" presId="urn:microsoft.com/office/officeart/2005/8/layout/vList5"/>
    <dgm:cxn modelId="{53DD2C3A-B83B-41C6-B3A4-4B0FA21D8440}" type="presParOf" srcId="{9286DC40-B1FC-4FC8-B614-CD06C8551D6B}" destId="{59333AB9-4390-46AD-99E0-88BC998BFEAC}" srcOrd="1" destOrd="0" presId="urn:microsoft.com/office/officeart/2005/8/layout/vList5"/>
    <dgm:cxn modelId="{343A395C-08BF-4F81-864E-01558D955F45}" type="presParOf" srcId="{BA809716-1B2C-443A-966E-DA5CAEF48275}" destId="{B482FFAF-2DAD-436E-9187-246C32CC0185}" srcOrd="3" destOrd="0" presId="urn:microsoft.com/office/officeart/2005/8/layout/vList5"/>
    <dgm:cxn modelId="{A2723B0B-EBAB-4D72-96F3-E1DDB1392E80}" type="presParOf" srcId="{BA809716-1B2C-443A-966E-DA5CAEF48275}" destId="{58909A2E-F554-49F1-904F-16625F38F8C7}" srcOrd="4" destOrd="0" presId="urn:microsoft.com/office/officeart/2005/8/layout/vList5"/>
    <dgm:cxn modelId="{39EBA30D-DE39-464C-81C4-25C60B4CDFE4}" type="presParOf" srcId="{58909A2E-F554-49F1-904F-16625F38F8C7}" destId="{9664F3E9-FDF8-45FF-BD3F-E9BFCC5CD9AF}" srcOrd="0" destOrd="0" presId="urn:microsoft.com/office/officeart/2005/8/layout/vList5"/>
    <dgm:cxn modelId="{993134B6-6391-403C-91B8-BD229FB97DB8}" type="presParOf" srcId="{58909A2E-F554-49F1-904F-16625F38F8C7}" destId="{5B6D995C-04E4-47E8-B0C2-503BBD05CB7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BC4-8962-48CA-B9F2-FBC144C2F9F3}">
      <dsp:nvSpPr>
        <dsp:cNvPr id="0" name=""/>
        <dsp:cNvSpPr/>
      </dsp:nvSpPr>
      <dsp:spPr>
        <a:xfrm rot="5400000">
          <a:off x="5330166" y="-1991308"/>
          <a:ext cx="1320237" cy="5637915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/>
            <a:t>UN CONCEPTO GANADOR SIEMPRE TIENE UNA ARITMETICA SIMPLE</a:t>
          </a:r>
          <a:endParaRPr lang="en-US" sz="2800" b="1" kern="1200" dirty="0"/>
        </a:p>
      </dsp:txBody>
      <dsp:txXfrm rot="-5400000">
        <a:off x="3171328" y="231979"/>
        <a:ext cx="5573466" cy="1191339"/>
      </dsp:txXfrm>
    </dsp:sp>
    <dsp:sp modelId="{8809FD66-9526-4418-8052-7F0EF633742D}">
      <dsp:nvSpPr>
        <dsp:cNvPr id="0" name=""/>
        <dsp:cNvSpPr/>
      </dsp:nvSpPr>
      <dsp:spPr>
        <a:xfrm>
          <a:off x="24243" y="0"/>
          <a:ext cx="3171327" cy="1650297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Arial Rounded MT Bold" panose="020F0704030504030204" pitchFamily="34" charset="0"/>
            </a:rPr>
            <a:t>CONCEPTO NEGOCIO</a:t>
          </a:r>
          <a:endParaRPr lang="en-US" sz="2900" kern="1200" dirty="0">
            <a:latin typeface="Arial Rounded MT Bold" panose="020F0704030504030204" pitchFamily="34" charset="0"/>
          </a:endParaRPr>
        </a:p>
      </dsp:txBody>
      <dsp:txXfrm>
        <a:off x="104804" y="80561"/>
        <a:ext cx="3010205" cy="1489175"/>
      </dsp:txXfrm>
    </dsp:sp>
    <dsp:sp modelId="{59333AB9-4390-46AD-99E0-88BC998BFEAC}">
      <dsp:nvSpPr>
        <dsp:cNvPr id="0" name=""/>
        <dsp:cNvSpPr/>
      </dsp:nvSpPr>
      <dsp:spPr>
        <a:xfrm rot="5400000">
          <a:off x="5324743" y="-246456"/>
          <a:ext cx="1320237" cy="5637915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b="1" kern="1200" dirty="0" smtClean="0"/>
            <a:t>UN CONCEPTO GANADOR MUESTRA CLARAMENTE QUIEN ES EL PROVEEDOR Y QUIEN ES EL CLIENTE</a:t>
          </a:r>
          <a:endParaRPr lang="en-US" sz="2800" b="1" kern="1200" dirty="0"/>
        </a:p>
      </dsp:txBody>
      <dsp:txXfrm rot="-5400000">
        <a:off x="3165905" y="1976831"/>
        <a:ext cx="5573466" cy="1191339"/>
      </dsp:txXfrm>
    </dsp:sp>
    <dsp:sp modelId="{D3BAE0A3-D305-4E35-82A8-EE393C701F5B}">
      <dsp:nvSpPr>
        <dsp:cNvPr id="0" name=""/>
        <dsp:cNvSpPr/>
      </dsp:nvSpPr>
      <dsp:spPr>
        <a:xfrm>
          <a:off x="0" y="1735312"/>
          <a:ext cx="3171327" cy="16502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Arial Rounded MT Bold" panose="020F0704030504030204" pitchFamily="34" charset="0"/>
            </a:rPr>
            <a:t>CLARIDAD </a:t>
          </a:r>
          <a:endParaRPr lang="en-US" sz="2900" kern="1200" dirty="0">
            <a:latin typeface="Arial Rounded MT Bold" panose="020F0704030504030204" pitchFamily="34" charset="0"/>
          </a:endParaRPr>
        </a:p>
      </dsp:txBody>
      <dsp:txXfrm>
        <a:off x="80561" y="1815873"/>
        <a:ext cx="3010205" cy="1489175"/>
      </dsp:txXfrm>
    </dsp:sp>
    <dsp:sp modelId="{5B6D995C-04E4-47E8-B0C2-503BBD05CB7B}">
      <dsp:nvSpPr>
        <dsp:cNvPr id="0" name=""/>
        <dsp:cNvSpPr/>
      </dsp:nvSpPr>
      <dsp:spPr>
        <a:xfrm rot="5400000">
          <a:off x="5330166" y="1474315"/>
          <a:ext cx="1320237" cy="5637915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/>
            <a:t>UN CONCEPTO GANADADOR DEMUESTRA QUE EXISTEN VENTAJAS COMPETITIVAS SOSTENIBLES</a:t>
          </a:r>
          <a:endParaRPr lang="en-US" sz="2800" b="1" kern="1200" dirty="0"/>
        </a:p>
      </dsp:txBody>
      <dsp:txXfrm rot="-5400000">
        <a:off x="3171328" y="3697603"/>
        <a:ext cx="5573466" cy="1191339"/>
      </dsp:txXfrm>
    </dsp:sp>
    <dsp:sp modelId="{9664F3E9-FDF8-45FF-BD3F-E9BFCC5CD9AF}">
      <dsp:nvSpPr>
        <dsp:cNvPr id="0" name=""/>
        <dsp:cNvSpPr/>
      </dsp:nvSpPr>
      <dsp:spPr>
        <a:xfrm>
          <a:off x="0" y="3468124"/>
          <a:ext cx="3171327" cy="1650297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Arial Rounded MT Bold" panose="020F0704030504030204" pitchFamily="34" charset="0"/>
            </a:rPr>
            <a:t>VENTAJA COMPETITIVA</a:t>
          </a:r>
          <a:endParaRPr lang="en-US" sz="2900" kern="1200" dirty="0">
            <a:latin typeface="Arial Rounded MT Bold" panose="020F0704030504030204" pitchFamily="34" charset="0"/>
          </a:endParaRPr>
        </a:p>
      </dsp:txBody>
      <dsp:txXfrm>
        <a:off x="80561" y="3548685"/>
        <a:ext cx="3010205" cy="1489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12/03/2016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12/03/2016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525463"/>
            <a:ext cx="44196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173" y="3330242"/>
            <a:ext cx="7377029" cy="31540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7520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4878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137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24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568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72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22853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8453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736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  <p:sp>
        <p:nvSpPr>
          <p:cNvPr id="7" name="5 Marcador de número de diapositiva"/>
          <p:cNvSpPr txBox="1">
            <a:spLocks/>
          </p:cNvSpPr>
          <p:nvPr userDrawn="1"/>
        </p:nvSpPr>
        <p:spPr>
          <a:xfrm>
            <a:off x="0" y="0"/>
            <a:ext cx="5689030" cy="404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56149" y="0"/>
            <a:ext cx="5689030" cy="404664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12/03/2016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5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12/03/2016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87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12/03/2016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pPr lvl="0"/>
            <a:r>
              <a:rPr lang="es-ES" sz="4000" dirty="0" smtClean="0"/>
              <a:t>“</a:t>
            </a:r>
            <a:r>
              <a:rPr lang="es-ES" sz="4000" dirty="0" smtClean="0"/>
              <a:t>PERFIL DE NEGOCIO QUE BUSCA UN EMPRESARIO DINAMICO</a:t>
            </a:r>
            <a:r>
              <a:rPr lang="es-ES" sz="4000" dirty="0" smtClean="0"/>
              <a:t>”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s-SV" sz="4000" dirty="0" smtClean="0"/>
              <a:t>18</a:t>
            </a:r>
            <a:r>
              <a:rPr lang="es-SV" sz="4000" dirty="0" smtClean="0"/>
              <a:t>-03-2016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RAPIDA ORGANIZACION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437" y="776943"/>
            <a:ext cx="6984181" cy="507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UN NEGOCIO DE ALTA COMPLEJIDAD OPERATIVA NO ES UN BUEN PRESAGIO PARA UN PEQUEÑO EMPRESARIO. ESTRUCTURAS COMPLEJAS ESTAN LIGADAS A ALTOS COSTOS Y, POR LO GENERAL, A UNA FALTA DE COMPRENSION DE LA DINAMICA INTERNA DE UN NEGOCIO</a:t>
            </a:r>
            <a:endParaRPr lang="en-US" sz="3600" dirty="0"/>
          </a:p>
        </p:txBody>
      </p:sp>
      <p:pic>
        <p:nvPicPr>
          <p:cNvPr id="1026" name="Picture 2" descr="https://encrypted-tbn1.gstatic.com/images?q=tbn:ANd9GcRYG6mrixUfKzbwBSZoGvfE85gWyPXzpVMtD6emBmxfn9A4E5a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315" y="980728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137301" y="3504500"/>
            <a:ext cx="3096344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ALTA COMPLEJIDAD: PELIGRO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RAPIDA ORGANIZACION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08509" y="2780928"/>
            <a:ext cx="352839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QUE BUSCAR?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5705831" y="1596806"/>
            <a:ext cx="4248472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NEGOCIO PERSONAL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89029" y="2780928"/>
            <a:ext cx="4248472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ASOCIADO A CONOCIMIENTO ADQUIRIDO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83855" y="3968769"/>
            <a:ext cx="4248472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SE PUEDA LLEVAR DESDE OFICINA EN CASA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83855" y="5207134"/>
            <a:ext cx="4248472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EN PRINCIPIO, BASADO EN LA COMPRAVENTA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0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RAPIDA ORGANIZACION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1197" y="345992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INICO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9" name="Picture 2" descr="https://encrypted-tbn1.gstatic.com/images?q=tbn:ANd9GcRYG6mrixUfKzbwBSZoGvfE85gWyPXzpVMtD6emBmxfn9A4E5a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21" y="1926746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768620" y="1791759"/>
            <a:ext cx="3096344" cy="267765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EVITE AQUELLOS NEGOCIOS QUE LE CREAN MAS SATISFACCION EMOCIONAL QUE RENTABILIDAD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0437" y="776943"/>
            <a:ext cx="6984181" cy="507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SIN LUGAR A DUDAS, LA RAZON PRINCIPAL DEL FRACASO DE LOS NUEVOS NEGOCIOS ES LA AUSENCIA DE UNA IDEA QUE GENERE DIFERENCIA. RECUERDE ESTE PRINCIPIO: NADIE GANA UNA COMPETENCIA, HACIENDO EXACTAMENTE LO MISMO QUE EL RESTO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7417221" y="1054306"/>
            <a:ext cx="3817019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BUSCO IDEAS NUEVAS?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17221" y="1924449"/>
            <a:ext cx="3817019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ME INFORMO CONSTANTEMENTE?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417221" y="3138611"/>
            <a:ext cx="3817019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OBSERVO MI ENTORNO DE NEGOCIOS?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17221" y="4259540"/>
            <a:ext cx="3817019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HA OBSERVADO QUE DIOS LE DA ALGO NUEVO CADA DIA?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IDEA NUEVA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2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IDEA NUEVA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621" y="1762124"/>
            <a:ext cx="7704856" cy="39711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8669" y="904414"/>
            <a:ext cx="69127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ASI LLEGO EL FUTBOL A UNA ISLA DE TAILANDIA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911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5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POCA INVERSION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8825" y="1194802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RAZON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4813" y="1025525"/>
            <a:ext cx="712879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HEMOS INSISTIDO EN QUE EL EMPRESARIALISMO ES UNA BENDICION. DIOS NO DESEA QUE SE VIVA EN OPRESION FINANCIERA. POR ELLO, EL NEGOCIO DADO POR EL SEÑOR REQUERIRA RECURSOS LIMITADOS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8825" y="3001860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RAZON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4813" y="2695783"/>
            <a:ext cx="7128792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UN NEGOCIO DE POCA INVERSION ES POR NATURALEZA SENCILLO. NOS OBLIGA A POTENCIAR MAS NUESTROS DONES QUE NUESTROS RECURSOS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58825" y="4408810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RAZON 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22653" y="4071486"/>
            <a:ext cx="7128792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EL PRINCIPIO BIBLICO DE FORMACION PATRIMONIAL ESTA BASADO EN EL CRECIMIENTO PAULATINO. ESTE PROTEGE DE LA AVARICIA Y DEL QUEBRANTAMIENTO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42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12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415927" y="-335992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RIQUEZA NO ES EL OBJETIVO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84573" y="1025525"/>
            <a:ext cx="8640960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b="1" dirty="0"/>
              <a:t>Proverbios </a:t>
            </a:r>
            <a:r>
              <a:rPr lang="es-ES" sz="2800" b="1" dirty="0" smtClean="0"/>
              <a:t>23:4-6 (RVR1960</a:t>
            </a:r>
            <a:r>
              <a:rPr lang="es-ES" sz="2800" b="1" dirty="0"/>
              <a:t>)</a:t>
            </a:r>
          </a:p>
          <a:p>
            <a:r>
              <a:rPr lang="es-ES" sz="2800" b="1" baseline="30000" dirty="0"/>
              <a:t>4 </a:t>
            </a:r>
            <a:r>
              <a:rPr lang="es-ES" sz="2800" b="1" dirty="0"/>
              <a:t>No te afanes por hacerte rico;</a:t>
            </a:r>
            <a:br>
              <a:rPr lang="es-ES" sz="2800" b="1" dirty="0"/>
            </a:br>
            <a:r>
              <a:rPr lang="es-ES" sz="2800" b="1" dirty="0"/>
              <a:t>Sé prudente, y desiste.</a:t>
            </a:r>
          </a:p>
          <a:p>
            <a:r>
              <a:rPr lang="es-ES" sz="2800" b="1" baseline="30000" dirty="0"/>
              <a:t>5 </a:t>
            </a:r>
            <a:r>
              <a:rPr lang="es-ES" sz="2800" b="1" dirty="0"/>
              <a:t>¿Has de poner tus ojos en las riquezas, siendo ningunas?</a:t>
            </a:r>
            <a:br>
              <a:rPr lang="es-ES" sz="2800" b="1" dirty="0"/>
            </a:br>
            <a:r>
              <a:rPr lang="es-ES" sz="2800" b="1" dirty="0"/>
              <a:t>Porque se harán alas</a:t>
            </a:r>
            <a:br>
              <a:rPr lang="es-ES" sz="2800" b="1" dirty="0"/>
            </a:br>
            <a:r>
              <a:rPr lang="es-ES" sz="2800" b="1" dirty="0"/>
              <a:t>Como alas de águila, y volarán al cielo.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338525" y="5287270"/>
            <a:ext cx="936104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70280" y="5195808"/>
            <a:ext cx="75608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ESTE ES EL PRINCIPAL OBSTACULO PARA EL CRECIMIENTO DEL EMPRESARIALISMO DENTRO DEL PUEBLO DE DIOS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56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26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RIQUEZA NO ES EL OBJETIVO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0637" y="948580"/>
            <a:ext cx="6912768" cy="18158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s-ES" sz="2800" dirty="0" err="1">
                <a:solidFill>
                  <a:srgbClr val="000000"/>
                </a:solidFill>
                <a:latin typeface="Helvetica Neue"/>
              </a:rPr>
              <a:t>Hageo</a:t>
            </a:r>
            <a:r>
              <a:rPr lang="es-ES" sz="28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s-ES" sz="2800" dirty="0" smtClean="0">
                <a:solidFill>
                  <a:srgbClr val="000000"/>
                </a:solidFill>
                <a:latin typeface="Helvetica Neue"/>
              </a:rPr>
              <a:t>1:4 (</a:t>
            </a:r>
            <a:r>
              <a:rPr lang="es-ES" sz="2800" dirty="0">
                <a:solidFill>
                  <a:srgbClr val="000000"/>
                </a:solidFill>
                <a:latin typeface="Helvetica Neue"/>
              </a:rPr>
              <a:t>RVR1960)</a:t>
            </a:r>
          </a:p>
          <a:p>
            <a:r>
              <a:rPr lang="es-ES" sz="28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4 </a:t>
            </a:r>
            <a:r>
              <a:rPr lang="es-ES" sz="2800" dirty="0">
                <a:solidFill>
                  <a:srgbClr val="000000"/>
                </a:solidFill>
                <a:latin typeface="Helvetica Neue"/>
              </a:rPr>
              <a:t>¿Es para vosotros tiempo, para vosotros, de habitar en vuestras casas artesonadas, y esta casa está desierta?</a:t>
            </a:r>
            <a:endParaRPr lang="es-ES" sz="28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1224533" y="4362271"/>
            <a:ext cx="936104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736701" y="4309549"/>
            <a:ext cx="756084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CUIDE LA CASA DE DIOS, EL EDIFICARA CON TODA SEGURIDAD LA SUYA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812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61037" y="188640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Rectangle 3"/>
          <p:cNvSpPr/>
          <p:nvPr/>
        </p:nvSpPr>
        <p:spPr>
          <a:xfrm>
            <a:off x="504453" y="1412776"/>
            <a:ext cx="6984181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3600" dirty="0" smtClean="0">
                <a:solidFill>
                  <a:srgbClr val="000000"/>
                </a:solidFill>
              </a:rPr>
              <a:t>UN NEGOCIO ES UNA ACTIVIDAD DISEÑADA Y EJECUTADA POR UNA O VARIAS PERSONAS CON LA FINALIDAD DE ENCONTRAR OPORTUNIDADES RENTABLES DE PROVEER PRODUCTOS O SERVICIOS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812251" y="1494034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BUSQUEDA DE OPORTUNIDAD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9853" y="2838399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PROVEER UN SERV O PROD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9853" y="4182765"/>
            <a:ext cx="3096344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GENERACION DE RENTABILIDAD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4553" y="764704"/>
            <a:ext cx="99731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0437" y="776943"/>
            <a:ext cx="6984181" cy="507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3600" dirty="0" smtClean="0">
                <a:solidFill>
                  <a:srgbClr val="000000"/>
                </a:solidFill>
              </a:rPr>
              <a:t>LA ACTIVIDAD DE NEGOCIO ESTA CONCEBIDA PARA UNA PERSONA CON DINAMISMO EMPRESARIAL. EL DINAMISMO EMPRESARIAL SE ENTIENDE COMO LA ENERGIA CREATIVA, AUNADA DE FE Y UNA GRAN CAPACIDAD PARA SIMPLIFICAR OPORTUNIDADES DISPONIBLES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7812967" y="1160154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ENERGIA CREATIVA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60774" y="2024258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60774" y="2946767"/>
            <a:ext cx="3096344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CAPACIDAD DE SIMPLIFICACION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CUENTAS SIMPLES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Rectangle 4"/>
          <p:cNvSpPr/>
          <p:nvPr/>
        </p:nvSpPr>
        <p:spPr>
          <a:xfrm>
            <a:off x="1872605" y="1124744"/>
            <a:ext cx="6984181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EL DINAMISMO EMPRESARIAL SIEMPRE ESTA LIGADO A CLARIDAD DE IDEAS. A CONTINUACION SE PRESENTA UN LISTADO DE LAS CARACTERISTICAS DE LOS NEGOCIOS QUE POR LO GENERAL ENCUENTRAN LOS EMPRESARIOS DINAMICOS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6276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86566115"/>
              </p:ext>
            </p:extLst>
          </p:nvPr>
        </p:nvGraphicFramePr>
        <p:xfrm>
          <a:off x="1920346" y="868539"/>
          <a:ext cx="8809243" cy="512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CUENTAS SIMPLES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 idx="4294967295"/>
          </p:nvPr>
        </p:nvSpPr>
        <p:spPr>
          <a:xfrm>
            <a:off x="2880717" y="548680"/>
            <a:ext cx="8088456" cy="490066"/>
          </a:xfrm>
        </p:spPr>
        <p:txBody>
          <a:bodyPr>
            <a:normAutofit fontScale="90000"/>
          </a:bodyPr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4757" y="487025"/>
            <a:ext cx="943304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NEGOCIO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EMPRESARIO DINAMICO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- 1: CUENTAS SIMPLES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- 2: RAPIDA ORGANIZACIÓN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- 3: IDEA NUEVA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- 4: POCA INVERSION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PERFIL - 5: RIQUEZA NO ES EL OBJETIVO</a:t>
            </a:r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3DC481-A712-49D4-809F-7664EEC2DCC9}">
  <ds:schemaRefs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0cc5c8eb-bf52-40a4-ab2c-a0d36e4a0ab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10610</TotalTime>
  <Words>803</Words>
  <Application>Microsoft Office PowerPoint</Application>
  <PresentationFormat>Custom</PresentationFormat>
  <Paragraphs>194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Arial</vt:lpstr>
      <vt:lpstr>Arial Narrow</vt:lpstr>
      <vt:lpstr>Arial Rounded MT Bold</vt:lpstr>
      <vt:lpstr>Calibri</vt:lpstr>
      <vt:lpstr>Helvetica Neue</vt:lpstr>
      <vt:lpstr>Wingdings</vt:lpstr>
      <vt:lpstr>Tema de Office</vt:lpstr>
      <vt:lpstr>“PERFIL DE NEGOCIO QUE BUSCA UN EMPRESARIO DINAMICO” 18-03-2016</vt:lpstr>
      <vt:lpstr>PowerPoint Presentation</vt:lpstr>
      <vt:lpstr>DEFINICION DE NEGOCIO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301</cp:revision>
  <cp:lastPrinted>2013-10-05T00:26:35Z</cp:lastPrinted>
  <dcterms:created xsi:type="dcterms:W3CDTF">2013-01-30T21:40:10Z</dcterms:created>
  <dcterms:modified xsi:type="dcterms:W3CDTF">2016-03-12T14:36:43Z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