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39" r:id="rId3"/>
    <p:sldId id="333" r:id="rId4"/>
    <p:sldId id="258" r:id="rId5"/>
    <p:sldId id="259" r:id="rId6"/>
    <p:sldId id="268" r:id="rId7"/>
    <p:sldId id="319" r:id="rId8"/>
    <p:sldId id="320" r:id="rId9"/>
    <p:sldId id="321" r:id="rId10"/>
    <p:sldId id="334" r:id="rId11"/>
    <p:sldId id="340" r:id="rId12"/>
    <p:sldId id="307" r:id="rId13"/>
    <p:sldId id="322" r:id="rId14"/>
    <p:sldId id="323" r:id="rId15"/>
    <p:sldId id="325" r:id="rId16"/>
    <p:sldId id="328" r:id="rId17"/>
    <p:sldId id="329" r:id="rId18"/>
    <p:sldId id="327" r:id="rId19"/>
    <p:sldId id="335" r:id="rId20"/>
    <p:sldId id="263" r:id="rId21"/>
    <p:sldId id="261" r:id="rId22"/>
    <p:sldId id="326" r:id="rId23"/>
    <p:sldId id="310" r:id="rId24"/>
    <p:sldId id="280" r:id="rId25"/>
    <p:sldId id="306" r:id="rId26"/>
    <p:sldId id="291" r:id="rId27"/>
    <p:sldId id="270" r:id="rId28"/>
    <p:sldId id="276" r:id="rId29"/>
    <p:sldId id="267" r:id="rId30"/>
    <p:sldId id="341" r:id="rId31"/>
    <p:sldId id="257" r:id="rId32"/>
    <p:sldId id="265" r:id="rId33"/>
    <p:sldId id="266" r:id="rId34"/>
    <p:sldId id="288" r:id="rId35"/>
    <p:sldId id="289" r:id="rId36"/>
    <p:sldId id="336" r:id="rId37"/>
    <p:sldId id="343" r:id="rId38"/>
    <p:sldId id="311" r:id="rId39"/>
    <p:sldId id="312" r:id="rId40"/>
    <p:sldId id="313" r:id="rId41"/>
    <p:sldId id="330" r:id="rId42"/>
    <p:sldId id="331" r:id="rId43"/>
    <p:sldId id="332" r:id="rId44"/>
    <p:sldId id="337" r:id="rId45"/>
    <p:sldId id="277" r:id="rId46"/>
    <p:sldId id="279" r:id="rId47"/>
    <p:sldId id="344" r:id="rId48"/>
    <p:sldId id="338" r:id="rId49"/>
    <p:sldId id="294" r:id="rId50"/>
    <p:sldId id="275" r:id="rId51"/>
    <p:sldId id="281" r:id="rId52"/>
    <p:sldId id="282" r:id="rId53"/>
    <p:sldId id="283" r:id="rId54"/>
    <p:sldId id="302" r:id="rId55"/>
    <p:sldId id="285" r:id="rId56"/>
    <p:sldId id="286" r:id="rId57"/>
    <p:sldId id="345" r:id="rId58"/>
    <p:sldId id="346" r:id="rId59"/>
    <p:sldId id="347" r:id="rId60"/>
    <p:sldId id="348" r:id="rId61"/>
    <p:sldId id="349" r:id="rId62"/>
    <p:sldId id="350" r:id="rId63"/>
    <p:sldId id="351" r:id="rId64"/>
    <p:sldId id="352" r:id="rId65"/>
    <p:sldId id="354" r:id="rId66"/>
    <p:sldId id="355" r:id="rId67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38AD-7E35-45B6-917F-66456BF0A1CE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470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38AD-7E35-45B6-917F-66456BF0A1CE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871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38AD-7E35-45B6-917F-66456BF0A1CE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925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38AD-7E35-45B6-917F-66456BF0A1CE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844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38AD-7E35-45B6-917F-66456BF0A1CE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283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38AD-7E35-45B6-917F-66456BF0A1CE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586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38AD-7E35-45B6-917F-66456BF0A1CE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2293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38AD-7E35-45B6-917F-66456BF0A1CE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144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38AD-7E35-45B6-917F-66456BF0A1CE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45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38AD-7E35-45B6-917F-66456BF0A1CE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527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38AD-7E35-45B6-917F-66456BF0A1CE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9020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438AD-7E35-45B6-917F-66456BF0A1CE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598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C8CcUwGvey3sEM&amp;tbnid=E9KsV_-WbDUtJM:&amp;ved=0CAUQjRw&amp;url=http://64.202.170.137/mpromo/index.php?option=com_content&amp;view=article&amp;id=325:el-lomo-y-la-aguja-21112012&amp;catid=78&amp;Itemid=435&amp;ei=Ncl-U4XyJ8K2sATB7IEY&amp;bvm=bv.67720277,d.aWw&amp;psig=AFQjCNF-C428mGYdwAJlVK9eXM5eSfcKJw&amp;ust=1400904291668146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imgres?imgurl=http://manelgarcia.com/wp-content/uploads/2010/10/amazon_logo_small.jpg&amp;imgrefurl=http://manelgarcia.com/publicidad-marketing-online/amazon-se-acerca-cada-vez-mas-a-espana/&amp;h=685&amp;w=2328&amp;sz=99&amp;tbnid=MYOeseDZZH8qlM:&amp;tbnh=44&amp;tbnw=150&amp;prev=/search?q=amazon+logo&amp;tbm=isch&amp;tbo=u&amp;zoom=1&amp;q=amazon+logo&amp;hl=es&amp;usg=__NGmrz4VuYHdOPP_zzP-LJtgiG30=&amp;sa=X&amp;ei=VNPRTbv8JoStgQfIl5nXCw&amp;ved=0CCMQ9QEwAw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hyperlink" Target="http://www.google.es/imgres?imgurl=http://2.bp.blogspot.com/_5cLmD8GqnKY/S9ZVtFFlJHI/AAAAAAAADvs/pXnSjELSS58/s1600/marketresearch.jpg&amp;imgrefurl=http://cba-ramblings.blogspot.com/2010/04/what-about-market-research.html&amp;h=409&amp;w=600&amp;sz=83&amp;tbnid=N-hOq_VskgQfKM:&amp;tbnh=92&amp;tbnw=135&amp;prev=/search?q=market+research&amp;tbm=isch&amp;tbo=u&amp;zoom=1&amp;q=market+research&amp;hl=es&amp;usg=__7HAVyNcX9Ry1S0L3Qk6EcxidZeM=&amp;sa=X&amp;ei=0YLQTYeDA6O_0AH9np2EDg&amp;ved=0CIABEPUBMAk" TargetMode="Externa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jpeg"/><Relationship Id="rId5" Type="http://schemas.openxmlformats.org/officeDocument/2006/relationships/image" Target="../media/image88.gif"/><Relationship Id="rId4" Type="http://schemas.openxmlformats.org/officeDocument/2006/relationships/image" Target="../media/image8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PDoS8L0NFN7nsAKxWjzbkF/SIG=12cr8c9cj/EXP=1305624715/**http:/www.libertyicecream.com/1953_Truck_op_800x600.jpg" TargetMode="External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3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534400" cy="2590800"/>
          </a:xfrm>
        </p:spPr>
        <p:txBody>
          <a:bodyPr>
            <a:normAutofit/>
          </a:bodyPr>
          <a:lstStyle/>
          <a:p>
            <a:r>
              <a:rPr lang="es-ES_tradn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ENCONTRAR </a:t>
            </a:r>
            <a:br>
              <a:rPr lang="es-ES_tradn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OPORTUNIDAD DE NEGOCIO </a:t>
            </a:r>
            <a:br>
              <a:rPr lang="es-ES_tradn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UN MERCADO COMPETITIVO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943600"/>
            <a:ext cx="6400800" cy="762000"/>
          </a:xfrm>
        </p:spPr>
        <p:txBody>
          <a:bodyPr>
            <a:normAutofit/>
          </a:bodyPr>
          <a:lstStyle/>
          <a:p>
            <a:endParaRPr lang="es-ES_tradnl" sz="1100" dirty="0"/>
          </a:p>
          <a:p>
            <a:r>
              <a:rPr lang="es-ES_tradnl" sz="1100" dirty="0"/>
              <a:t>Guillermo </a:t>
            </a:r>
            <a:r>
              <a:rPr lang="es-ES_tradnl" sz="1100" dirty="0" err="1"/>
              <a:t>Hasbún</a:t>
            </a:r>
            <a:r>
              <a:rPr lang="es-ES_tradnl" sz="1100" dirty="0"/>
              <a:t>. Derechos reservados</a:t>
            </a:r>
          </a:p>
          <a:p>
            <a:r>
              <a:rPr lang="es-ES_tradnl" sz="1100" dirty="0"/>
              <a:t>Febrero 2016</a:t>
            </a:r>
          </a:p>
        </p:txBody>
      </p:sp>
      <p:pic>
        <p:nvPicPr>
          <p:cNvPr id="11266" name="Picture 2" descr="https://oportunidaddenegociosenguatemala.files.wordpress.com/2015/06/ideas-de-negoc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994" y="3286468"/>
            <a:ext cx="3402012" cy="226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AMAZON.com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http://blog.paulinepauline.de/wp-content/uploads/2007/10/amazon_erstesdesig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2" y="2286000"/>
            <a:ext cx="4262588" cy="315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d1d2a9fdkgn9t3.cloudfront.net/static/images/amazon-screensho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20" y="2310788"/>
            <a:ext cx="4633831" cy="302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4742" y="169895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1995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170905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5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acuerdo a La Palabra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200" dirty="0"/>
              <a:t>“De la higuera aprended la parábola: Cuando ya su rama está tierna, y brotan las hojas, sabéis que el verano está cerca. Así también vosotros, cuando veáis todas estas cosas, conoced que está cerca, a las puertas.”</a:t>
            </a:r>
          </a:p>
          <a:p>
            <a:pPr lvl="1"/>
            <a:r>
              <a:rPr lang="en-US" dirty="0"/>
              <a:t>Mateo 24</a:t>
            </a:r>
            <a:r>
              <a:rPr lang="es-ES" dirty="0"/>
              <a:t>:32-33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5335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 a Considerar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SV" sz="3200" dirty="0"/>
              <a:t>De acuerdo con la CEPAL (Comisión Económica para América Latina) “en los países subdesarrollados entre un </a:t>
            </a:r>
            <a:r>
              <a:rPr lang="es-SV" sz="3200" b="1" i="1" dirty="0"/>
              <a:t>50% y un 75% dejan de existir </a:t>
            </a:r>
            <a:r>
              <a:rPr lang="es-SV" sz="3200" dirty="0"/>
              <a:t>durante los primeros 3 años”.</a:t>
            </a:r>
          </a:p>
        </p:txBody>
      </p:sp>
    </p:spTree>
    <p:extLst>
      <p:ext uri="{BB962C8B-B14F-4D97-AF65-F5344CB8AC3E}">
        <p14:creationId xmlns:p14="http://schemas.microsoft.com/office/powerpoint/2010/main" val="1651044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Razones de Fracaso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SV" sz="2800" b="1" i="1" dirty="0"/>
              <a:t>No cambiaron </a:t>
            </a:r>
            <a:r>
              <a:rPr lang="es-SV" sz="2800" dirty="0"/>
              <a:t>con el tiempo su modelo de negocio.</a:t>
            </a:r>
          </a:p>
          <a:p>
            <a:r>
              <a:rPr lang="es-SV" sz="2800" dirty="0"/>
              <a:t>No logran </a:t>
            </a:r>
            <a:r>
              <a:rPr lang="es-SV" sz="2800" b="1" i="1" dirty="0"/>
              <a:t>diferenciar</a:t>
            </a:r>
            <a:r>
              <a:rPr lang="es-SV" sz="2800" dirty="0"/>
              <a:t> su producto de la competencia.</a:t>
            </a:r>
          </a:p>
          <a:p>
            <a:r>
              <a:rPr lang="es-SV" sz="2800" dirty="0"/>
              <a:t>El beneficio que ofrecen </a:t>
            </a:r>
            <a:r>
              <a:rPr lang="es-SV" sz="2800" b="1" i="1" dirty="0"/>
              <a:t>no es relevante </a:t>
            </a:r>
            <a:r>
              <a:rPr lang="es-SV" sz="2800" dirty="0"/>
              <a:t>para el consumidor.</a:t>
            </a:r>
          </a:p>
          <a:p>
            <a:r>
              <a:rPr lang="es-SV" sz="2800" dirty="0"/>
              <a:t>La estrategia de precio bajo, no va acompañada de un bajo </a:t>
            </a:r>
            <a:r>
              <a:rPr lang="es-SV" sz="2800" b="1" i="1" dirty="0"/>
              <a:t>costo de operación</a:t>
            </a:r>
            <a:r>
              <a:rPr lang="es-SV" sz="2800" dirty="0"/>
              <a:t>.</a:t>
            </a:r>
          </a:p>
          <a:p>
            <a:pPr lvl="1"/>
            <a:r>
              <a:rPr lang="es-SV" sz="2400" dirty="0"/>
              <a:t>Caso </a:t>
            </a:r>
            <a:r>
              <a:rPr lang="es-SV" sz="2400" dirty="0" err="1"/>
              <a:t>Walmart</a:t>
            </a:r>
            <a:r>
              <a:rPr lang="es-SV" sz="2400" dirty="0"/>
              <a:t> / </a:t>
            </a:r>
            <a:r>
              <a:rPr lang="es-SV" sz="2400" dirty="0" err="1"/>
              <a:t>Kmart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617724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227" y="228600"/>
            <a:ext cx="9129773" cy="6287615"/>
          </a:xfrm>
          <a:prstGeom prst="rect">
            <a:avLst/>
          </a:prstGeom>
        </p:spPr>
      </p:pic>
      <p:pic>
        <p:nvPicPr>
          <p:cNvPr id="1025" name="Picture 1" descr="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45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-media-cache-ak0.pinimg.com/236x/24/30/91/243091d8ad5582b72fa7b7a5c502a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78445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irpizzarestaurants.com/images/sir-pizza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7044"/>
            <a:ext cx="21336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estas empresas desaparecieron </a:t>
            </a:r>
            <a:b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Salvador?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4" descr="Image result for pollo tropical en el salv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6" descr="https://upload.wikimedia.org/wikipedia/fr/5/5b/Pollo_tropic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3698875" cy="17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static.wixstatic.com/media/220645e44d1a8c51261ebdc87fbf606e.wix_mp_5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4725318"/>
            <a:ext cx="325755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008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Almacén de Departamentos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0" descr="http://archivo.elsalvador.com/noticias/2005/06/28/negocios/img/KISM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43619"/>
            <a:ext cx="2952750" cy="184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1.staticflickr.com/5/4143/4756025976_cae356e73d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58" y="3810000"/>
            <a:ext cx="4460875" cy="289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rchivo.elsalvador.com/noticias/2003/12/27/negocios/FOT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15859"/>
            <a:ext cx="3058264" cy="186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147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Electrodomésticos y Renta Videos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www.eleconomista.net/getattachment/7c0d2f25-4fbe-4e93-b6c2-60398f1075bc?width=640&amp;height=A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1696"/>
            <a:ext cx="3886200" cy="258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3.yimg.com/bt/api/res/1.2/HqZ5pEz3zQs5UD9iK26V.w--/YXBwaWQ9eW5ld3M7Y2g9NDYwO2NyPTE7Y3c9NjMwO2R4PTA7ZHk9MDtmaT11bGNyb3A7aD00NjA7cT04NTt3PTYzMA--/http:/globalfinance.zenfs.com/images/FIN_AR_AHTTP_IPROFESSIONAL_LIVE_1/386994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961" y="1551696"/>
            <a:ext cx="3542724" cy="258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s.prensa.com/economia/Elektra-Salinas-Television-Azteca-Iusacell_LPRIMA20140114_0025_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67200"/>
            <a:ext cx="3212429" cy="240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13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Supermercados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6" descr="https://ofertases.files.wordpress.com/2011/05/supermercadoeuro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93817"/>
            <a:ext cx="2854698" cy="21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3.bp.blogspot.com/_1cQX9m2QPfo/SU12xq-RHMI/AAAAAAAAAHg/NrgB6en_V-4/s400/Multima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18" y="1690689"/>
            <a:ext cx="295701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El S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690689"/>
            <a:ext cx="2413640" cy="222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mediolleno.com.sv/archivos/2014/10/yhst-138125782758076_2314_606960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21" y="4966485"/>
            <a:ext cx="355599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221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Sorbetes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4" name="Picture 4" descr="https://c2.staticflickr.com/2/1233/1078693867_c09c6a79ba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33600"/>
            <a:ext cx="5319826" cy="352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-media-cache-ak0.pinimg.com/736x/84/54/49/84544945d8675ac4b1ba1331cab34c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64675"/>
            <a:ext cx="2858746" cy="390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41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Dificultad en los Negocios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SV" dirty="0"/>
              <a:t>“</a:t>
            </a:r>
            <a:r>
              <a:rPr lang="es-SV" sz="3200" dirty="0"/>
              <a:t>maldita será la tierra por tu causa; </a:t>
            </a:r>
            <a:r>
              <a:rPr lang="es-SV" sz="3200" b="1" i="1" dirty="0"/>
              <a:t>con dolor comerás de ella</a:t>
            </a:r>
            <a:r>
              <a:rPr lang="es-SV" sz="3200" dirty="0"/>
              <a:t> todos los días de tu vida. </a:t>
            </a:r>
            <a:r>
              <a:rPr lang="es-SV" sz="3200" b="1" i="1" dirty="0"/>
              <a:t>Espinos y cardos te producirá</a:t>
            </a:r>
            <a:r>
              <a:rPr lang="es-SV" sz="3200" dirty="0"/>
              <a:t>, y comerás plantas del campo. Con el sudor de tu rostro comerás el pan hasta que vuelvas a la tierra, porque de ella fuiste tomado; pues polvo eres, y al polvo volverás.”</a:t>
            </a:r>
          </a:p>
          <a:p>
            <a:pPr lvl="1"/>
            <a:r>
              <a:rPr lang="es-SV" dirty="0"/>
              <a:t>Génesis 3:17-19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78931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Cambiaron?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sz="3200" dirty="0" err="1"/>
              <a:t>Biggest</a:t>
            </a:r>
            <a:endParaRPr lang="es-ES_tradnl" sz="3200" dirty="0"/>
          </a:p>
          <a:p>
            <a:r>
              <a:rPr lang="es-ES_tradnl" sz="3200" dirty="0"/>
              <a:t>Mr. Donut</a:t>
            </a:r>
          </a:p>
          <a:p>
            <a:r>
              <a:rPr lang="es-ES_tradnl" sz="3200" dirty="0" err="1"/>
              <a:t>Raf</a:t>
            </a:r>
            <a:endParaRPr lang="es-ES_tradnl" sz="3200" dirty="0"/>
          </a:p>
          <a:p>
            <a:r>
              <a:rPr lang="es-ES_tradnl" sz="3200" dirty="0"/>
              <a:t>MD </a:t>
            </a:r>
          </a:p>
          <a:p>
            <a:r>
              <a:rPr lang="es-ES_tradnl" sz="3200" dirty="0" err="1"/>
              <a:t>Omnisport</a:t>
            </a:r>
            <a:endParaRPr lang="es-ES_tradnl" sz="3200" dirty="0"/>
          </a:p>
          <a:p>
            <a:r>
              <a:rPr lang="es-ES_tradnl" sz="3200" dirty="0"/>
              <a:t>Las Farmacias</a:t>
            </a:r>
          </a:p>
          <a:p>
            <a:r>
              <a:rPr lang="es-ES_tradnl" sz="3200" dirty="0"/>
              <a:t>Las Gasolineras</a:t>
            </a:r>
          </a:p>
          <a:p>
            <a:r>
              <a:rPr lang="es-ES_tradnl" sz="3200" dirty="0"/>
              <a:t>Salas de Cine </a:t>
            </a:r>
          </a:p>
          <a:p>
            <a:endParaRPr lang="es-ES_tradnl" dirty="0"/>
          </a:p>
        </p:txBody>
      </p:sp>
      <p:pic>
        <p:nvPicPr>
          <p:cNvPr id="1026" name="Picture 2" descr="http://miguiaelsalvador.com/custom/domain_1/image_files/sitemgr_photo_1423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73961"/>
            <a:ext cx="24384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static.panoramio.com/photos/large/114645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5556953"/>
            <a:ext cx="2324100" cy="118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0.wp.com/www.ofertasahora.com/wp-content/uploads/2013/07/Mister-Donut-24-horas-de-servic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007" y="3203117"/>
            <a:ext cx="1520786" cy="193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Entraron?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s-ES_tradnl" sz="2600" dirty="0"/>
              <a:t>Pizza </a:t>
            </a:r>
            <a:r>
              <a:rPr lang="es-ES_tradnl" sz="2600" dirty="0" err="1"/>
              <a:t>Hut</a:t>
            </a:r>
            <a:endParaRPr lang="es-ES_tradnl" sz="2600" dirty="0"/>
          </a:p>
          <a:p>
            <a:r>
              <a:rPr lang="es-ES_tradnl" sz="2600" dirty="0" err="1"/>
              <a:t>Walmart</a:t>
            </a:r>
            <a:endParaRPr lang="es-ES_tradnl" sz="2600" dirty="0"/>
          </a:p>
          <a:p>
            <a:r>
              <a:rPr lang="es-ES_tradnl" sz="2600" dirty="0"/>
              <a:t>Papa Johns</a:t>
            </a:r>
          </a:p>
          <a:p>
            <a:r>
              <a:rPr lang="es-ES_tradnl" sz="2600" dirty="0" err="1"/>
              <a:t>Dominos</a:t>
            </a:r>
            <a:endParaRPr lang="es-ES_tradnl" sz="2600" dirty="0"/>
          </a:p>
          <a:p>
            <a:r>
              <a:rPr lang="es-ES_tradnl" sz="2600" dirty="0" err="1"/>
              <a:t>Buffalo</a:t>
            </a:r>
            <a:r>
              <a:rPr lang="es-ES_tradnl" sz="2600" dirty="0"/>
              <a:t> </a:t>
            </a:r>
            <a:r>
              <a:rPr lang="es-ES_tradnl" sz="2600" dirty="0" err="1"/>
              <a:t>Wings</a:t>
            </a:r>
            <a:endParaRPr lang="es-ES_tradnl" sz="2600" dirty="0"/>
          </a:p>
          <a:p>
            <a:r>
              <a:rPr lang="es-ES_tradnl" sz="2600" dirty="0"/>
              <a:t>San Martín</a:t>
            </a:r>
          </a:p>
          <a:p>
            <a:r>
              <a:rPr lang="es-ES_tradnl" sz="2600" dirty="0"/>
              <a:t>El Lomo y la Aguja</a:t>
            </a:r>
          </a:p>
          <a:p>
            <a:r>
              <a:rPr lang="es-ES_tradnl" sz="2600" dirty="0"/>
              <a:t>Almacenes Bomba</a:t>
            </a:r>
          </a:p>
          <a:p>
            <a:r>
              <a:rPr lang="es-ES_tradnl" sz="2600" dirty="0" err="1"/>
              <a:t>Sportline</a:t>
            </a:r>
            <a:endParaRPr lang="es-ES_tradnl" sz="2600" dirty="0"/>
          </a:p>
          <a:p>
            <a:endParaRPr lang="es-ES_tradnl" sz="2400" dirty="0"/>
          </a:p>
          <a:p>
            <a:endParaRPr lang="es-ES_tradnl" sz="2400" dirty="0"/>
          </a:p>
          <a:p>
            <a:endParaRPr lang="es-ES_tradnl" sz="2400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9589918" y="5046055"/>
            <a:ext cx="1290588" cy="7434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sz="3300" dirty="0"/>
          </a:p>
          <a:p>
            <a:endParaRPr lang="es-ES_tradnl" sz="3100" dirty="0"/>
          </a:p>
          <a:p>
            <a:endParaRPr lang="es-ES_tradnl" dirty="0"/>
          </a:p>
        </p:txBody>
      </p:sp>
      <p:pic>
        <p:nvPicPr>
          <p:cNvPr id="2050" name="Picture 2" descr="http://cdn3.clasificados.com/sv/pictures/photos/000/045/008/original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074113" cy="119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64.202.170.137/mpromo/images/Noiembre2012/21112012/el-lomo-y-la-aguj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928997"/>
            <a:ext cx="3810000" cy="1695450"/>
          </a:xfrm>
          <a:prstGeom prst="rect">
            <a:avLst/>
          </a:prstGeom>
          <a:noFill/>
        </p:spPr>
      </p:pic>
      <p:pic>
        <p:nvPicPr>
          <p:cNvPr id="10242" name="Picture 2" descr="http://lascascadas.com.sv/uploaded/PIZZA%20HU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22299"/>
            <a:ext cx="1897923" cy="189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710531"/>
            <a:ext cx="3886200" cy="4351338"/>
          </a:xfrm>
        </p:spPr>
        <p:txBody>
          <a:bodyPr>
            <a:normAutofit/>
          </a:bodyPr>
          <a:lstStyle/>
          <a:p>
            <a:r>
              <a:rPr lang="es-ES_tradnl" sz="2400" dirty="0"/>
              <a:t>La Fábrica del </a:t>
            </a:r>
            <a:r>
              <a:rPr lang="es-ES_tradnl" sz="2400" dirty="0" err="1"/>
              <a:t>Gelato</a:t>
            </a:r>
            <a:endParaRPr lang="es-ES_tradnl" sz="2400" dirty="0"/>
          </a:p>
          <a:p>
            <a:r>
              <a:rPr lang="es-ES_tradnl" sz="2400" dirty="0"/>
              <a:t>Soto Zero</a:t>
            </a:r>
          </a:p>
          <a:p>
            <a:r>
              <a:rPr lang="es-ES_tradnl" sz="2400" dirty="0" err="1"/>
              <a:t>Wendy´s</a:t>
            </a:r>
            <a:r>
              <a:rPr lang="es-ES_tradnl" sz="2400" dirty="0"/>
              <a:t> </a:t>
            </a:r>
          </a:p>
          <a:p>
            <a:r>
              <a:rPr lang="es-ES_tradnl" sz="2400" dirty="0"/>
              <a:t>Juguetón, Bebé Mundo</a:t>
            </a:r>
          </a:p>
          <a:p>
            <a:r>
              <a:rPr lang="es-ES_tradnl" sz="2400" dirty="0" err="1"/>
              <a:t>Bershka</a:t>
            </a:r>
            <a:r>
              <a:rPr lang="es-ES_tradnl" sz="2400" dirty="0"/>
              <a:t>, </a:t>
            </a:r>
            <a:r>
              <a:rPr lang="es-ES_tradnl" sz="2400" dirty="0" err="1"/>
              <a:t>Pull</a:t>
            </a:r>
            <a:r>
              <a:rPr lang="es-ES_tradnl" sz="2400" dirty="0"/>
              <a:t> &amp; Bear</a:t>
            </a:r>
          </a:p>
          <a:p>
            <a:r>
              <a:rPr lang="es-ES_tradnl" sz="2400" dirty="0" err="1"/>
              <a:t>Coffee</a:t>
            </a:r>
            <a:r>
              <a:rPr lang="es-ES_tradnl" sz="2400" dirty="0"/>
              <a:t> Cup</a:t>
            </a:r>
          </a:p>
          <a:p>
            <a:r>
              <a:rPr lang="es-ES_tradnl" sz="2400" dirty="0" err="1"/>
              <a:t>Forever</a:t>
            </a:r>
            <a:r>
              <a:rPr lang="es-ES_tradnl" sz="2400" dirty="0"/>
              <a:t> 21</a:t>
            </a:r>
          </a:p>
          <a:p>
            <a:r>
              <a:rPr lang="es-ES_tradnl" sz="2400" dirty="0" err="1"/>
              <a:t>Coffee</a:t>
            </a:r>
            <a:r>
              <a:rPr lang="es-ES_tradnl" sz="2400" dirty="0"/>
              <a:t> </a:t>
            </a:r>
            <a:r>
              <a:rPr lang="es-ES_tradnl" sz="2400" dirty="0" err="1"/>
              <a:t>Mix</a:t>
            </a:r>
            <a:endParaRPr lang="es-ES_tradnl" sz="2400" dirty="0"/>
          </a:p>
          <a:p>
            <a:r>
              <a:rPr lang="es-ES_tradnl" sz="2400" dirty="0"/>
              <a:t>Farmacias Económicas</a:t>
            </a:r>
          </a:p>
          <a:p>
            <a:r>
              <a:rPr lang="es-ES_tradnl" sz="2400" dirty="0"/>
              <a:t>Librería Internacional</a:t>
            </a:r>
          </a:p>
          <a:p>
            <a:endParaRPr lang="en-US" dirty="0"/>
          </a:p>
        </p:txBody>
      </p:sp>
      <p:pic>
        <p:nvPicPr>
          <p:cNvPr id="2050" name="Picture 2" descr="http://3.bp.blogspot.com/-9eZkFG4K-7w/UquscSF1TbI/AAAAAAAAFLY/lbv5m053IlU/s1600/opening+forever+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40" y="41148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JvqNwV68cuo/UzLfLTgezpI/AAAAAAAAAR8/lhBkvCSjpPA/s1600/logo%2Bblo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55" y="2862542"/>
            <a:ext cx="4117975" cy="80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clasarenas.com/wp-content/uploads/image_169822_BERSH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4421"/>
            <a:ext cx="3619500" cy="207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38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04665" y="1774493"/>
            <a:ext cx="3886200" cy="4351337"/>
          </a:xfrm>
        </p:spPr>
        <p:txBody>
          <a:bodyPr>
            <a:normAutofit lnSpcReduction="10000"/>
          </a:bodyPr>
          <a:lstStyle/>
          <a:p>
            <a:r>
              <a:rPr lang="es-ES_tradnl" sz="2800" dirty="0"/>
              <a:t>Talleres </a:t>
            </a:r>
            <a:r>
              <a:rPr lang="es-ES_tradnl" sz="2800" dirty="0" err="1"/>
              <a:t>Racing</a:t>
            </a:r>
            <a:r>
              <a:rPr lang="es-ES_tradnl" sz="2800" dirty="0"/>
              <a:t> Sport</a:t>
            </a:r>
          </a:p>
          <a:p>
            <a:r>
              <a:rPr lang="es-ES_tradnl" sz="2800" dirty="0" err="1"/>
              <a:t>Dollar</a:t>
            </a:r>
            <a:r>
              <a:rPr lang="es-ES_tradnl" sz="2800" dirty="0"/>
              <a:t> City</a:t>
            </a:r>
          </a:p>
          <a:p>
            <a:r>
              <a:rPr lang="es-ES_tradnl" sz="2800" dirty="0"/>
              <a:t>Starbucks</a:t>
            </a:r>
          </a:p>
          <a:p>
            <a:r>
              <a:rPr lang="es-ES_tradnl" sz="2800" dirty="0"/>
              <a:t>EPA</a:t>
            </a:r>
          </a:p>
          <a:p>
            <a:r>
              <a:rPr lang="es-ES_tradnl" sz="2800" dirty="0"/>
              <a:t>Mil Burritos</a:t>
            </a:r>
          </a:p>
          <a:p>
            <a:r>
              <a:rPr lang="es-ES_tradnl" sz="2800" dirty="0"/>
              <a:t>Taco Bell</a:t>
            </a:r>
          </a:p>
          <a:p>
            <a:r>
              <a:rPr lang="es-ES_tradnl" sz="2800" dirty="0" err="1"/>
              <a:t>D´Elote</a:t>
            </a:r>
            <a:endParaRPr lang="es-ES_tradnl" sz="2800" dirty="0"/>
          </a:p>
          <a:p>
            <a:r>
              <a:rPr lang="es-ES_tradnl" sz="2800" dirty="0"/>
              <a:t>Red Mango</a:t>
            </a:r>
          </a:p>
          <a:p>
            <a:r>
              <a:rPr lang="es-ES_tradnl" sz="2800" dirty="0" err="1"/>
              <a:t>Vanilla</a:t>
            </a:r>
            <a:r>
              <a:rPr lang="es-ES_tradnl" sz="2800" dirty="0"/>
              <a:t> </a:t>
            </a:r>
            <a:r>
              <a:rPr lang="es-ES_tradnl" sz="2800" dirty="0" err="1"/>
              <a:t>Spoon</a:t>
            </a:r>
            <a:endParaRPr lang="es-ES_tradnl" sz="2800" dirty="0"/>
          </a:p>
          <a:p>
            <a:endParaRPr lang="es-S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257800" y="1825625"/>
            <a:ext cx="38862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SV" sz="800" dirty="0"/>
              <a:t>.</a:t>
            </a:r>
          </a:p>
        </p:txBody>
      </p:sp>
      <p:pic>
        <p:nvPicPr>
          <p:cNvPr id="2050" name="Picture 2" descr="http://www.pagapoco.com/storage/32000/57/f1422b1071420d41c8930333ec2231e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900" y="2295338"/>
            <a:ext cx="2783144" cy="185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media.licdn.com/media/p/1/000/222/382/32e19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41" y="5166792"/>
            <a:ext cx="4197459" cy="142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joven360.s3.amazonaws.com/media/minisites/minisite_dollarcity/logo_dollarc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900" y="4343400"/>
            <a:ext cx="285750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spartanshops.com/pics/tacobell_banner.jpg?ox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900" y="729046"/>
            <a:ext cx="2783144" cy="143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83028" y="1295400"/>
            <a:ext cx="3886200" cy="5181599"/>
          </a:xfrm>
        </p:spPr>
        <p:txBody>
          <a:bodyPr>
            <a:normAutofit/>
          </a:bodyPr>
          <a:lstStyle/>
          <a:p>
            <a:r>
              <a:rPr lang="es-ES_tradnl" sz="2800" dirty="0"/>
              <a:t>Sushi </a:t>
            </a:r>
            <a:r>
              <a:rPr lang="es-ES_tradnl" sz="2800" dirty="0" err="1"/>
              <a:t>Ito</a:t>
            </a:r>
            <a:endParaRPr lang="es-ES_tradnl" sz="2800" dirty="0"/>
          </a:p>
          <a:p>
            <a:r>
              <a:rPr lang="es-ES_tradnl" sz="2800" dirty="0" err="1"/>
              <a:t>Ben’s</a:t>
            </a:r>
            <a:r>
              <a:rPr lang="es-ES_tradnl" sz="2800" dirty="0"/>
              <a:t> </a:t>
            </a:r>
            <a:r>
              <a:rPr lang="es-ES_tradnl" sz="2800" dirty="0" err="1"/>
              <a:t>Coffee</a:t>
            </a:r>
            <a:endParaRPr lang="es-ES_tradnl" sz="2800" dirty="0"/>
          </a:p>
          <a:p>
            <a:r>
              <a:rPr lang="es-ES_tradnl" sz="2800" dirty="0"/>
              <a:t>Crepe </a:t>
            </a:r>
            <a:r>
              <a:rPr lang="es-ES_tradnl" sz="2800" dirty="0" err="1"/>
              <a:t>Lover’s</a:t>
            </a:r>
            <a:endParaRPr lang="es-ES_tradnl" sz="2800" dirty="0"/>
          </a:p>
          <a:p>
            <a:r>
              <a:rPr lang="es-ES_tradnl" sz="2800" dirty="0"/>
              <a:t>Tres Puntos</a:t>
            </a:r>
          </a:p>
          <a:p>
            <a:r>
              <a:rPr lang="es-ES_tradnl" sz="2800" dirty="0" err="1"/>
              <a:t>Bennigans</a:t>
            </a:r>
            <a:endParaRPr lang="es-ES_tradnl" sz="2800" dirty="0"/>
          </a:p>
          <a:p>
            <a:r>
              <a:rPr lang="es-ES_tradnl" sz="2800" dirty="0" err="1"/>
              <a:t>Chilli´s</a:t>
            </a:r>
            <a:endParaRPr lang="es-ES_tradnl" sz="2800" dirty="0"/>
          </a:p>
          <a:p>
            <a:r>
              <a:rPr lang="es-ES_tradnl" sz="2800" dirty="0"/>
              <a:t>Tony </a:t>
            </a:r>
            <a:r>
              <a:rPr lang="es-ES_tradnl" sz="2800" dirty="0" err="1"/>
              <a:t>Roma´s</a:t>
            </a:r>
            <a:endParaRPr lang="es-ES_tradnl" sz="2800" dirty="0"/>
          </a:p>
          <a:p>
            <a:r>
              <a:rPr lang="es-ES_tradnl" sz="2800" dirty="0"/>
              <a:t>China Wok</a:t>
            </a:r>
          </a:p>
          <a:p>
            <a:r>
              <a:rPr lang="es-ES_tradnl" sz="2800" dirty="0"/>
              <a:t>Gourmet </a:t>
            </a:r>
            <a:r>
              <a:rPr lang="es-ES_tradnl" sz="2800" dirty="0" err="1"/>
              <a:t>Burguer</a:t>
            </a:r>
            <a:endParaRPr lang="es-ES_tradnl" sz="2800" dirty="0"/>
          </a:p>
          <a:p>
            <a:pPr marL="0" indent="0">
              <a:buNone/>
            </a:pPr>
            <a:endParaRPr lang="es-ES_tradnl" sz="2800" dirty="0"/>
          </a:p>
          <a:p>
            <a:endParaRPr lang="es-ES_tradnl" sz="2800" dirty="0"/>
          </a:p>
          <a:p>
            <a:endParaRPr lang="es-ES_tradnl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257800" y="1825625"/>
            <a:ext cx="38862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dirty="0"/>
              <a:t>.</a:t>
            </a:r>
          </a:p>
        </p:txBody>
      </p:sp>
      <p:pic>
        <p:nvPicPr>
          <p:cNvPr id="4100" name="Picture 4" descr="http://www.cuponclub.net/img/wide_big_thumb/Deal/3943.c3f7477e7037fea77a10bdf38e869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74" y="766433"/>
            <a:ext cx="4171950" cy="235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laca-laca.com/lac/images/logo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74" y="5064724"/>
            <a:ext cx="4171950" cy="167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ofertasahora.com/wp-content/uploads/2014/01/El-mero-mero-DON-POLLO-el-salvador-15ene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10" y="3586357"/>
            <a:ext cx="4170114" cy="123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Aperturas más recientes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es-ES_tradnl" sz="3200" b="1" dirty="0"/>
              <a:t>Recientemente</a:t>
            </a:r>
          </a:p>
          <a:p>
            <a:r>
              <a:rPr lang="es-ES_tradnl" dirty="0" err="1"/>
              <a:t>Denny´s</a:t>
            </a:r>
            <a:endParaRPr lang="es-ES_tradnl" dirty="0"/>
          </a:p>
          <a:p>
            <a:r>
              <a:rPr lang="es-ES_tradnl" dirty="0" err="1"/>
              <a:t>Ruth´s</a:t>
            </a:r>
            <a:r>
              <a:rPr lang="es-ES_tradnl" dirty="0"/>
              <a:t> Chris</a:t>
            </a:r>
          </a:p>
          <a:p>
            <a:r>
              <a:rPr lang="es-ES_tradnl" dirty="0"/>
              <a:t>Ruby </a:t>
            </a:r>
            <a:r>
              <a:rPr lang="es-ES_tradnl" dirty="0" err="1"/>
              <a:t>Tuesday</a:t>
            </a:r>
            <a:endParaRPr lang="es-ES_tradnl" dirty="0"/>
          </a:p>
          <a:p>
            <a:r>
              <a:rPr lang="es-ES_tradnl" dirty="0"/>
              <a:t>Long </a:t>
            </a:r>
            <a:r>
              <a:rPr lang="es-ES_tradnl" dirty="0" err="1"/>
              <a:t>Horn</a:t>
            </a:r>
            <a:r>
              <a:rPr lang="es-ES_tradnl" dirty="0"/>
              <a:t> Texas</a:t>
            </a:r>
          </a:p>
          <a:p>
            <a:r>
              <a:rPr lang="es-ES_tradnl" dirty="0"/>
              <a:t>Olive Garden</a:t>
            </a:r>
          </a:p>
          <a:p>
            <a:r>
              <a:rPr lang="es-ES_tradnl" dirty="0" err="1"/>
              <a:t>Cold</a:t>
            </a:r>
            <a:r>
              <a:rPr lang="es-ES_tradnl" dirty="0"/>
              <a:t> Stone </a:t>
            </a:r>
          </a:p>
          <a:p>
            <a:r>
              <a:rPr lang="es-ES_tradnl" dirty="0"/>
              <a:t>La Calaca</a:t>
            </a:r>
          </a:p>
          <a:p>
            <a:r>
              <a:rPr lang="es-ES_tradnl" dirty="0"/>
              <a:t>Gourmet </a:t>
            </a:r>
            <a:r>
              <a:rPr lang="es-ES_tradnl" dirty="0" err="1"/>
              <a:t>Burguer</a:t>
            </a:r>
            <a:endParaRPr lang="es-ES_tradnl" dirty="0"/>
          </a:p>
          <a:p>
            <a:r>
              <a:rPr lang="es-ES_tradnl" dirty="0" err="1"/>
              <a:t>Smash</a:t>
            </a:r>
            <a:endParaRPr lang="es-ES_tradnl" dirty="0"/>
          </a:p>
          <a:p>
            <a:r>
              <a:rPr lang="es-ES_tradnl" dirty="0"/>
              <a:t>Taco Bell</a:t>
            </a:r>
          </a:p>
          <a:p>
            <a:r>
              <a:rPr lang="es-ES_tradnl" dirty="0"/>
              <a:t>Red Mango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s-ES_tradnl" sz="3200" b="1" dirty="0"/>
              <a:t>Próximamente</a:t>
            </a:r>
          </a:p>
          <a:p>
            <a:r>
              <a:rPr lang="es-ES_tradnl" dirty="0"/>
              <a:t>Red </a:t>
            </a:r>
            <a:r>
              <a:rPr lang="es-ES_tradnl" dirty="0" err="1"/>
              <a:t>Lobster</a:t>
            </a:r>
            <a:endParaRPr lang="es-ES_tradnl" dirty="0"/>
          </a:p>
          <a:p>
            <a:r>
              <a:rPr lang="es-ES_tradnl" dirty="0"/>
              <a:t>IHOP</a:t>
            </a:r>
          </a:p>
          <a:p>
            <a:r>
              <a:rPr lang="es-ES_tradnl" dirty="0" err="1"/>
              <a:t>Dunkin</a:t>
            </a:r>
            <a:r>
              <a:rPr lang="es-ES_tradnl" dirty="0"/>
              <a:t> Donuts</a:t>
            </a:r>
          </a:p>
        </p:txBody>
      </p:sp>
      <p:pic>
        <p:nvPicPr>
          <p:cNvPr id="2050" name="Picture 2" descr="http://cdn1.buuteeq.com/upload/18676/smashburger_.jpg.1340x450_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623097"/>
            <a:ext cx="3298581" cy="11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1.deal.com.sg/assets/deals/ba315bd28581e8d54ff2c9dee0a4291c/deal_box.jpg?ts=1383959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276600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Diferentes formas de hacer negocios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2800" dirty="0"/>
              <a:t>Adquiriendo clientes de la </a:t>
            </a:r>
            <a:r>
              <a:rPr lang="es-ES_tradnl" sz="2800" b="1" i="1" dirty="0"/>
              <a:t>competencia.</a:t>
            </a:r>
          </a:p>
          <a:p>
            <a:r>
              <a:rPr lang="es-ES_tradnl" sz="2800" dirty="0"/>
              <a:t>Vendiendo más al </a:t>
            </a:r>
            <a:r>
              <a:rPr lang="es-ES_tradnl" sz="2800" b="1" i="1" dirty="0"/>
              <a:t>mismo cliente.</a:t>
            </a:r>
          </a:p>
          <a:p>
            <a:r>
              <a:rPr lang="es-ES_tradnl" sz="2800" dirty="0"/>
              <a:t>Incrementando el consumo en toda la </a:t>
            </a:r>
            <a:r>
              <a:rPr lang="es-ES_tradnl" sz="2800" b="1" i="1" dirty="0"/>
              <a:t>categoría.</a:t>
            </a:r>
          </a:p>
          <a:p>
            <a:r>
              <a:rPr lang="es-ES_tradnl" sz="2800" dirty="0"/>
              <a:t>Abriendo un </a:t>
            </a:r>
            <a:r>
              <a:rPr lang="es-ES_tradnl" sz="2800" b="1" i="1" dirty="0"/>
              <a:t>nuevo nicho </a:t>
            </a:r>
            <a:r>
              <a:rPr lang="es-ES_tradnl" sz="2800" dirty="0"/>
              <a:t>de negocio</a:t>
            </a:r>
          </a:p>
        </p:txBody>
      </p:sp>
      <p:pic>
        <p:nvPicPr>
          <p:cNvPr id="5" name="Picture 2" descr="http://www.jpowered.com/php-scripts/pie-chart/images/pie-chart-small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3048000" cy="2209800"/>
          </a:xfrm>
          <a:prstGeom prst="rect">
            <a:avLst/>
          </a:prstGeom>
          <a:noFill/>
        </p:spPr>
      </p:pic>
      <p:pic>
        <p:nvPicPr>
          <p:cNvPr id="6" name="Picture 6" descr="http://t0.gstatic.com/images?q=tbn:ANd9GcRtOjqVL2c3__K-rCwf4G1x_6NkTmFY9pG1yAWQI6bveLFvSBy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962400"/>
            <a:ext cx="297180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Matriz de </a:t>
            </a:r>
            <a:r>
              <a:rPr lang="es-ES_tradn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Ansoff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Vector de Crecimiento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2667000"/>
            <a:ext cx="2209800" cy="114300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1. </a:t>
            </a:r>
            <a:r>
              <a:rPr lang="en-US" dirty="0" err="1">
                <a:solidFill>
                  <a:schemeClr val="bg1"/>
                </a:solidFill>
              </a:rPr>
              <a:t>Penetraci</a:t>
            </a:r>
            <a:r>
              <a:rPr lang="es-ES_tradnl" dirty="0" err="1">
                <a:solidFill>
                  <a:schemeClr val="bg1"/>
                </a:solidFill>
              </a:rPr>
              <a:t>ón</a:t>
            </a:r>
            <a:r>
              <a:rPr lang="es-ES_tradnl" dirty="0">
                <a:solidFill>
                  <a:schemeClr val="bg1"/>
                </a:solidFill>
              </a:rPr>
              <a:t> en el  Mercado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4267200"/>
            <a:ext cx="2209800" cy="114300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3. Desarrollo de Mercados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4400" y="4267200"/>
            <a:ext cx="2286000" cy="114300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4. Diversificación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4400" y="2667000"/>
            <a:ext cx="2286000" cy="114300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2. Desarrollo de Productos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2915336"/>
            <a:ext cx="1295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_tradnl" dirty="0"/>
              <a:t>Mercados</a:t>
            </a:r>
          </a:p>
          <a:p>
            <a:r>
              <a:rPr lang="en-US" dirty="0" err="1"/>
              <a:t>Existentes</a:t>
            </a:r>
            <a:endParaRPr lang="es-ES_tradnl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4515534"/>
            <a:ext cx="1219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_tradnl" dirty="0"/>
              <a:t>Mercados </a:t>
            </a:r>
          </a:p>
          <a:p>
            <a:r>
              <a:rPr lang="es-ES_tradnl" dirty="0"/>
              <a:t>Nuevos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601" y="1928468"/>
            <a:ext cx="129539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_tradnl" dirty="0"/>
              <a:t>Productos</a:t>
            </a:r>
          </a:p>
          <a:p>
            <a:r>
              <a:rPr lang="es-ES_tradnl" dirty="0"/>
              <a:t>Existentes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8946" y="1919288"/>
            <a:ext cx="128753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S_tradnl" dirty="0"/>
              <a:t>Productos </a:t>
            </a:r>
          </a:p>
          <a:p>
            <a:r>
              <a:rPr lang="es-ES_tradnl" dirty="0"/>
              <a:t>   Nuevos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62000" y="40386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552700" y="4000500"/>
            <a:ext cx="388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86285" y="6201846"/>
            <a:ext cx="192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Igor </a:t>
            </a:r>
            <a:r>
              <a:rPr lang="es-SV" dirty="0" err="1"/>
              <a:t>Ansoff</a:t>
            </a:r>
            <a:r>
              <a:rPr lang="es-SV" dirty="0"/>
              <a:t>, 1957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Fuentes de Oportunidades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572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 sz="2800" dirty="0"/>
              <a:t>Suministrar algo que es </a:t>
            </a:r>
            <a:r>
              <a:rPr lang="es-ES_tradnl" sz="2800" b="1" i="1" dirty="0"/>
              <a:t>escaso.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800" dirty="0"/>
              <a:t>Suministrar un producto de manera </a:t>
            </a:r>
            <a:r>
              <a:rPr lang="es-ES_tradnl" sz="2800" b="1" i="1" dirty="0"/>
              <a:t>superior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800" dirty="0"/>
              <a:t>Suministrar un producto de manera </a:t>
            </a:r>
            <a:r>
              <a:rPr lang="es-ES_tradnl" sz="2800" b="1" i="1" dirty="0"/>
              <a:t>nueva.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800" dirty="0"/>
              <a:t>Suministrar un </a:t>
            </a:r>
            <a:r>
              <a:rPr lang="es-ES_tradnl" sz="2800" b="1" i="1" dirty="0"/>
              <a:t>nuevo producto</a:t>
            </a:r>
            <a:r>
              <a:rPr lang="es-ES_tradnl" sz="2800" dirty="0"/>
              <a:t> o  servicio.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800" dirty="0"/>
              <a:t>Suministrar conveniencia.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90689"/>
            <a:ext cx="4343400" cy="5014911"/>
          </a:xfrm>
        </p:spPr>
        <p:txBody>
          <a:bodyPr>
            <a:noAutofit/>
          </a:bodyPr>
          <a:lstStyle/>
          <a:p>
            <a:r>
              <a:rPr lang="es-ES_tradnl" sz="2300" dirty="0">
                <a:solidFill>
                  <a:srgbClr val="C00000"/>
                </a:solidFill>
              </a:rPr>
              <a:t>Tallas extra grandes, productos para Diabéticos.</a:t>
            </a:r>
          </a:p>
          <a:p>
            <a:r>
              <a:rPr lang="es-ES_tradnl" sz="2300" dirty="0"/>
              <a:t>Pizza </a:t>
            </a:r>
            <a:r>
              <a:rPr lang="es-ES_tradnl" sz="2300" dirty="0" err="1"/>
              <a:t>Hut</a:t>
            </a:r>
            <a:r>
              <a:rPr lang="es-ES_tradnl" sz="2300" dirty="0"/>
              <a:t> </a:t>
            </a:r>
            <a:r>
              <a:rPr lang="es-ES_tradnl" sz="2300" dirty="0" err="1"/>
              <a:t>vrs</a:t>
            </a:r>
            <a:r>
              <a:rPr lang="es-ES_tradnl" sz="2300" dirty="0"/>
              <a:t> </a:t>
            </a:r>
            <a:r>
              <a:rPr lang="es-ES_tradnl" sz="2300" dirty="0" err="1"/>
              <a:t>Toto</a:t>
            </a:r>
            <a:r>
              <a:rPr lang="en-US" sz="2300" dirty="0"/>
              <a:t>’</a:t>
            </a:r>
            <a:r>
              <a:rPr lang="es-ES_tradnl" sz="2300" dirty="0"/>
              <a:t>s </a:t>
            </a:r>
          </a:p>
          <a:p>
            <a:r>
              <a:rPr lang="es-ES_tradnl" sz="2300" dirty="0" err="1"/>
              <a:t>Jungle</a:t>
            </a:r>
            <a:r>
              <a:rPr lang="es-ES_tradnl" sz="2300" dirty="0"/>
              <a:t> Snow </a:t>
            </a:r>
            <a:r>
              <a:rPr lang="es-ES_tradnl" sz="2300" dirty="0" err="1"/>
              <a:t>vrs</a:t>
            </a:r>
            <a:r>
              <a:rPr lang="es-ES_tradnl" sz="2300" dirty="0"/>
              <a:t> </a:t>
            </a:r>
            <a:r>
              <a:rPr lang="es-ES_tradnl" sz="2300" dirty="0" err="1"/>
              <a:t>Pops</a:t>
            </a:r>
            <a:r>
              <a:rPr lang="es-ES_tradnl" sz="2300" dirty="0"/>
              <a:t> </a:t>
            </a:r>
          </a:p>
          <a:p>
            <a:r>
              <a:rPr lang="es-ES_tradnl" sz="2300" dirty="0" err="1"/>
              <a:t>Dollar</a:t>
            </a:r>
            <a:r>
              <a:rPr lang="es-ES_tradnl" sz="2300" dirty="0"/>
              <a:t> City, Juguetón</a:t>
            </a:r>
          </a:p>
          <a:p>
            <a:r>
              <a:rPr lang="es-ES_tradnl" sz="2300" dirty="0">
                <a:solidFill>
                  <a:srgbClr val="C00000"/>
                </a:solidFill>
              </a:rPr>
              <a:t>Todo Ticket.</a:t>
            </a:r>
          </a:p>
          <a:p>
            <a:r>
              <a:rPr lang="es-ES_tradnl" sz="2300" dirty="0">
                <a:solidFill>
                  <a:srgbClr val="C00000"/>
                </a:solidFill>
              </a:rPr>
              <a:t>San Martín </a:t>
            </a:r>
            <a:r>
              <a:rPr lang="es-ES_tradnl" sz="2300" dirty="0" err="1">
                <a:solidFill>
                  <a:srgbClr val="C00000"/>
                </a:solidFill>
              </a:rPr>
              <a:t>vrs</a:t>
            </a:r>
            <a:r>
              <a:rPr lang="es-ES_tradnl" sz="2300" dirty="0">
                <a:solidFill>
                  <a:srgbClr val="C00000"/>
                </a:solidFill>
              </a:rPr>
              <a:t> </a:t>
            </a:r>
            <a:r>
              <a:rPr lang="es-ES_tradnl" sz="2300" dirty="0" err="1">
                <a:solidFill>
                  <a:srgbClr val="C00000"/>
                </a:solidFill>
              </a:rPr>
              <a:t>Pannetiere</a:t>
            </a:r>
            <a:r>
              <a:rPr lang="es-ES_tradnl" sz="2300" dirty="0">
                <a:solidFill>
                  <a:srgbClr val="C00000"/>
                </a:solidFill>
              </a:rPr>
              <a:t>.</a:t>
            </a:r>
          </a:p>
          <a:p>
            <a:r>
              <a:rPr lang="es-ES_tradnl" sz="2300" dirty="0" err="1">
                <a:solidFill>
                  <a:srgbClr val="C00000"/>
                </a:solidFill>
              </a:rPr>
              <a:t>Vanilla</a:t>
            </a:r>
            <a:r>
              <a:rPr lang="es-ES_tradnl" sz="2300" dirty="0">
                <a:solidFill>
                  <a:srgbClr val="C00000"/>
                </a:solidFill>
              </a:rPr>
              <a:t> </a:t>
            </a:r>
            <a:r>
              <a:rPr lang="es-ES_tradnl" sz="2300" dirty="0" err="1">
                <a:solidFill>
                  <a:srgbClr val="C00000"/>
                </a:solidFill>
              </a:rPr>
              <a:t>Spoon</a:t>
            </a:r>
            <a:endParaRPr lang="es-ES_tradnl" sz="23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S_tradnl" sz="2300" dirty="0"/>
          </a:p>
          <a:p>
            <a:r>
              <a:rPr lang="es-ES_tradnl" sz="2300" dirty="0" err="1"/>
              <a:t>Ipad</a:t>
            </a:r>
            <a:r>
              <a:rPr lang="es-ES_tradnl" sz="2300" dirty="0"/>
              <a:t>, </a:t>
            </a:r>
            <a:r>
              <a:rPr lang="es-ES_tradnl" sz="2300" dirty="0" err="1"/>
              <a:t>Ipod</a:t>
            </a:r>
            <a:r>
              <a:rPr lang="es-ES_tradnl" sz="2300" dirty="0"/>
              <a:t>, </a:t>
            </a:r>
            <a:r>
              <a:rPr lang="es-ES_tradnl" sz="2300" dirty="0" err="1"/>
              <a:t>Wrinkle</a:t>
            </a:r>
            <a:r>
              <a:rPr lang="es-ES_tradnl" sz="2300" dirty="0"/>
              <a:t> Free.</a:t>
            </a:r>
          </a:p>
          <a:p>
            <a:endParaRPr lang="es-ES_tradnl" sz="2300" dirty="0"/>
          </a:p>
          <a:p>
            <a:r>
              <a:rPr lang="es-ES_tradnl" sz="2300" dirty="0">
                <a:solidFill>
                  <a:srgbClr val="C00000"/>
                </a:solidFill>
              </a:rPr>
              <a:t>Gasolineras y Farmacias.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Panorama del Comercio Actual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sz="2800" dirty="0"/>
              <a:t>Determinado por dos fuerzas:</a:t>
            </a:r>
          </a:p>
          <a:p>
            <a:pPr>
              <a:buNone/>
            </a:pPr>
            <a:endParaRPr lang="es-ES_tradnl" sz="3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sz="3200" i="1" dirty="0"/>
              <a:t>La Tecnología</a:t>
            </a:r>
          </a:p>
          <a:p>
            <a:pPr marL="342900" lvl="1" indent="0">
              <a:buNone/>
            </a:pPr>
            <a:r>
              <a:rPr lang="es-ES_tradnl" sz="3200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_tradnl" sz="3200" i="1" dirty="0"/>
              <a:t>La Globalización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_tradnl" dirty="0"/>
              <a:t>.</a:t>
            </a:r>
          </a:p>
        </p:txBody>
      </p:sp>
      <p:pic>
        <p:nvPicPr>
          <p:cNvPr id="23554" name="Picture 2" descr="http://sobreconceptos.com/wp-content/uploads/globaliza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038600"/>
            <a:ext cx="2971800" cy="2209800"/>
          </a:xfrm>
          <a:prstGeom prst="rect">
            <a:avLst/>
          </a:prstGeom>
          <a:noFill/>
        </p:spPr>
      </p:pic>
      <p:pic>
        <p:nvPicPr>
          <p:cNvPr id="23556" name="Picture 4" descr="http://i.esmas.com/img/univ/blogs/opinion/2011/technology-overloa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0"/>
            <a:ext cx="28956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Sabía usted…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SV" sz="2800" dirty="0"/>
              <a:t>En España, “</a:t>
            </a:r>
            <a:r>
              <a:rPr lang="es-SV" sz="2800" b="1" i="1" dirty="0"/>
              <a:t>el 80% de las empresas quiebran</a:t>
            </a:r>
            <a:r>
              <a:rPr lang="es-SV" sz="2800" dirty="0"/>
              <a:t> en los primeros 5 años de vida”. </a:t>
            </a:r>
          </a:p>
          <a:p>
            <a:pPr lvl="1"/>
            <a:r>
              <a:rPr lang="es-SV" sz="2000" i="1" dirty="0"/>
              <a:t>García Ordóñez, de la Universidad de Cádiz.</a:t>
            </a:r>
          </a:p>
          <a:p>
            <a:endParaRPr lang="en-US" sz="3200" dirty="0"/>
          </a:p>
        </p:txBody>
      </p:sp>
      <p:pic>
        <p:nvPicPr>
          <p:cNvPr id="12292" name="Picture 4" descr="http://www.bolsaclick.com/wp-content/uploads/2014/02/liquidacion_cierre_2_ep_190213-4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3786187"/>
            <a:ext cx="4095750" cy="30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36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</a:t>
            </a:r>
            <a:r>
              <a:rPr lang="es-SV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ía</a:t>
            </a:r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La Biblia.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200" dirty="0"/>
              <a:t>“Pero tú, Daniel, cierra las palabras y sella el libro hasta el tiempo del fin. Muchos correrán de aquí para allá, y la </a:t>
            </a:r>
            <a:r>
              <a:rPr lang="es-SV" sz="3200" b="1" dirty="0"/>
              <a:t>ciencia</a:t>
            </a:r>
            <a:r>
              <a:rPr lang="es-SV" sz="3200" dirty="0"/>
              <a:t> se aumentará.”</a:t>
            </a:r>
          </a:p>
          <a:p>
            <a:pPr lvl="1"/>
            <a:r>
              <a:rPr lang="en-US" dirty="0"/>
              <a:t>Daniel 12</a:t>
            </a:r>
            <a:r>
              <a:rPr lang="es-ES" dirty="0"/>
              <a:t>:4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549204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Nuevo Entorno</a:t>
            </a:r>
            <a:b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1752" y="1371600"/>
            <a:ext cx="4038600" cy="5029200"/>
          </a:xfrm>
        </p:spPr>
        <p:txBody>
          <a:bodyPr>
            <a:normAutofit/>
          </a:bodyPr>
          <a:lstStyle/>
          <a:p>
            <a:r>
              <a:rPr lang="es-ES_tradnl" sz="2800" dirty="0"/>
              <a:t>La oferta </a:t>
            </a:r>
            <a:r>
              <a:rPr lang="es-ES_tradnl" sz="2800" b="1" i="1" dirty="0"/>
              <a:t>es mayor </a:t>
            </a:r>
            <a:r>
              <a:rPr lang="es-ES_tradnl" sz="2800" dirty="0"/>
              <a:t>que la demanda.</a:t>
            </a:r>
          </a:p>
          <a:p>
            <a:r>
              <a:rPr lang="es-ES_tradnl" sz="2800" dirty="0"/>
              <a:t>Los productos son más </a:t>
            </a:r>
            <a:r>
              <a:rPr lang="es-ES_tradnl" sz="2800" b="1" i="1" dirty="0"/>
              <a:t>homogéneos. </a:t>
            </a:r>
          </a:p>
          <a:p>
            <a:r>
              <a:rPr lang="es-ES_tradnl" sz="2800" dirty="0"/>
              <a:t>Existe una guerra de </a:t>
            </a:r>
            <a:r>
              <a:rPr lang="es-ES_tradnl" sz="2800" b="1" i="1" dirty="0"/>
              <a:t>precios.</a:t>
            </a:r>
          </a:p>
          <a:p>
            <a:r>
              <a:rPr lang="es-ES_tradnl" sz="2800" dirty="0"/>
              <a:t>Se compite con todo el </a:t>
            </a:r>
            <a:r>
              <a:rPr lang="es-ES_tradnl" sz="2800" b="1" i="1" dirty="0"/>
              <a:t>mundo.</a:t>
            </a:r>
          </a:p>
          <a:p>
            <a:r>
              <a:rPr lang="es-ES_tradnl" sz="2800" dirty="0"/>
              <a:t>Se compite </a:t>
            </a:r>
            <a:r>
              <a:rPr lang="es-ES_tradnl" sz="2800" b="1" i="1" dirty="0"/>
              <a:t>a toda hora </a:t>
            </a:r>
            <a:r>
              <a:rPr lang="es-ES_tradnl" sz="2800" dirty="0"/>
              <a:t>(24/7).</a:t>
            </a:r>
          </a:p>
          <a:p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95400"/>
            <a:ext cx="4038600" cy="47579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700" name="AutoShape 4" descr="data:image/jpg;base64,/9j/4AAQSkZJRgABAQAAAQABAAD/2wBDAAkGBwgHBgkIBwgKCgkLDRYPDQwMDRsUFRAWIB0iIiAdHx8kKDQsJCYxJx8fLT0tMTU3Ojo6Iys/RD84QzQ5Ojf/2wBDAQoKCg0MDRoPDxo3JR8lNzc3Nzc3Nzc3Nzc3Nzc3Nzc3Nzc3Nzc3Nzc3Nzc3Nzc3Nzc3Nzc3Nzc3Nzc3Nzc3Nzf/wAARCACHAMADASIAAhEBAxEB/8QAGwAAAgIDAQAAAAAAAAAAAAAAAAUBBAMGBwL/xABKEAABBAEBBAQICQcLBQAAAAABAAIDBBEFBhIhMRNBUXEUImGBkaGxwQcVMjM1UnJzsiMkNEJUYtEWJUNTY4KSk6LC8HTh4vHy/8QAGgEAAQUBAAAAAAAAAAAAAAAAAAECAwQFBv/EAC8RAAICAQMBBgUEAwEAAAAAAAABAgMRBBIxIQUTQVFhcSIjMoGxJJGhwQYUM/D/2gAMAwEAAhEDEQA/AO4oVAaxSzuyymB3ZO0s9qtRTxTDMUjHjta4H2JNyFwzKhRlSlEBCgnsRlAEoUZRlAEoUIQBKFClAAhCEACEKEAShCEACEKMoAlCglYpbUMLmNmljY55w0OcBvd2eaMgZkKhLrFCLIdajJHNrDvEeYZVZ2vNed2rUsSntLdwev8Agm7kLtZddUfjDJ34+q8Bw9apy6S1xLnVqjz9YMLHekJuhLhPkMsS+AyxjxBcixy6KzvD0Oyoc+5CM+GzgZx+Wqh34cJ2q93hGzifnG8u9JsQbmKI9RvCxLG6Wo8MDflNezt71ZbqVrrrQP8Au7Q94CzQgHVLQIByxvUrZgicfGjYe9oUdeWufFj54T48ikNTl/W0+z/ccx3scp+NGfrVLre+u4+xWTRrHnAz0Lz8X1uphb3OIUmH5jMryMHxvUHyzMz7UDx7lPx1p/XYA72OHuWbwGIcnzDukKry192RzRNPjoi75wpMS8wyvIIdc02WNr23Ig13LeOCsnxvp37bX/zAl2zdUP0avmWUAbwwHcPlFM/AW/103+JC3DYSUopnn44079tg/wAYXk6zp37XGe4krIKLP62b/GpFGPrfL/mFL8Q7oYvjmj1TE/Zjcfcq9/aGnTpzWnMsPZCwvdiFw4DynAV4UYT8rfPfIUk2kqQHQtUHRgkANBPHnhLFSbSyHQYfHDMAtrWiD2sDc+krwdZkJ8Sk/wDvSsHsJVnTIIHUaz+hjy6Jhzuj6oV1rGgcGgeZI4vPIZXkJ/jHUZPmqkTe97nexoQDrMv68cY/di95PuTnClG31FyI5KN95a2a/Nl2fkv3fwgJK/SYZKlu9M50j/CmwxucckNbK1hwT2kO9K29xHT5PJrM+tIazT/Jajvc5Ja7neUvmY4+txTXGPkCkxzHptSP5EDPOMq01jWjDWho8gwpHJSnpJDcghCEoAq1/wCaZ9432qyq1/5pn3jfagDBB9K2PsN9yvhUYB/Otk9jGq8FFVw/d/kfZyvZEoQhSjCCqk/6Q/7g+1XCqU/6S/7g+1Aj4K2zP0NB3v8AxuTVKtmfoaDvf+NyapFwMq/5x9iUIQlJASLX/onU/tM9rU9SHXzjSNUJ5BzD62p0PqQDHRfoil/08f4Qrqp6OCNKpA8xBH+EK4kfIAhCEgFG+7dr3XdbYD7Cl7m7mhacz+3rD0SMPuV3VDihqWP2d34SqlgfmWlRjk61F6su9yaxUO28gpUDkpThAQhY55WwxukecNaMlAGRVr3zcf3jfata1/a12n3IY6bYpozHvSb+Qck4A4dxWKPbWrYaxtitLEQ4OJYRIOfmPqVd6qlTcHLDRbWh1EoKcY5TNjrn+dbf2Ge9XwkGm61p1nULL2WmND2sDekO4TjORg47QnwcCAWkEHrBTqZJxePN/khuhKMsSWOD0hQpUxEBVKf9Jf8AcH2q4eCqTfpMn3J9qBHwVdmDnRa/e/8AG5NQlOzHDQ6vlDvxFNgkXAyr6F7EoQhKSAtf2jONE1cnkN0/hT4nBWv7TkDZ3WTzIbnHbyTofUgHGmAjTqoPMQsH+kK0sFQYqwtznDGjPmWYckj5AlChxAGSQEn1LWWwsLa/jO+seQUNt0Ko7pvA+EJTeEe9YniipX2SyNYZInNbvHmS0gJJp+uw6jb06o2MsMM4dkuB3gI3g93jEelKb5t3OksuD37vEvPIJdVcTZnl3WGWZ+++TdAcTxPPqyT6gsifacnPMVhfk0YaJbevVnVxyUpNoWousRthnyZAODvrd6crWoujdDfEzpwcJbWCW6/L0dHdHN5wmRWu7U2RHugnDYmF7vQpW8LI2Ky0kc71ibpdQnIPAO3R3N4e3KqscA4EplstQGra5DHMwuibmWUdRA6j3kpnrA2UdBbNIyw2ot5rGNLg17h35GPQsGVMrU7G8Zb5OxV8aHGhRbaSzjwFNi1DJVgjjrMjexuJHD9c8OJ7eWV4q3rNY5rTyRH+zeWj0Dgm1DY3UbVNthz4YS8bzI5M5I6s9iSSwyVbMkFhhbJE4hze7/nrUNkLYfG+n8C1S0081wecHTdkbNu3pXT3JjKXSODC4AHdHDqHaCneVR0St4HpVWuebImh32scfXlWLkjoq0r2fKa0keRdDWmoJPk5C6SlZJxXTIv1jW4aDCxvj2Dwazqz5T2DmVq0m0F+UvcJw3xcHciAHPy5OOKqaySZmyOOd6M5z3j+KXNeRhwyOOMgdazNXfb3m2LwkULbHuwMobdqtVjg8KlIZkARzENxz4buM80+0DXZDLHUsEyte4NY8nLmk8ge0eXn3rVzFYMkTZI5GueQ1geC3PV1q62Cxpd+EWmBjw5knBwPAOHZ3KtXbdGzfl4z1Gwk4vpwdGHJSThQOSxWpRBA+Rx+SM966AulHW9Yr6TXdLL4zgODAeJ7Fzq9qlnXJpILl01K87XDDQSxvDhkAgnzqdqb77N4RlxO6N5w/eP8B7UrpQ+FW4q/SMj6V27vyHAHetfS6aMa98uTA12rnK7u4cL+WbPs9tNNSuNqXbBsUy7cbM/O83jgHJ448h5LojeIXJtQ0R+nwPlku05Q1wAZFLvOdxxyxwW/bHXzd0Gu57t58WYnE+Tl6sKvrKobVZX7Fns++3c6reeUYtbtS+GCAOxGMHA61hqQVppnGxvO3QXBg5YHWUa39JnuC8B7Yqtp28Oke3o2N6znn6lzeux38G10SbOgozslgwaruxUpGtG61tdvAdriVrFEZk86aaxclnYxjmtYC0EhvHPZlL9PGXedY981KfQ1KY7YdTcdnGZmLuxpWxpHs4zDZHdwTxb3Zscadepkal5sYLQNtreIbRzwc4Rj3+rK3ueQRwveeTWkrk+2dk78EW94zt6Q+we9WdRLbU2T9m1d7qoR9c/sUdD121ok75awiPSAb7ZG53gCeAPMdfJbxq+jU7eq6NZZAIX2ZczRgY3gG7/EdvDHnSXZrWLMumRRt2bZeZTGGTMABGOPWDk9yr19rZbG09S/faIq8W8zo25IjaRgnynt7lQhshBRk8p4+3mbWohdbdKVcdrinnD56dOiNitTyXtvq1drj0VKMuIzwyWnPtaEn1KFuobdvgYMh08bHdwALvUCnBuaPo9rUNabejtS2x+SijcCeXIYPWQOKV7ARvva9Pem8ZzWOeT+88//AEnWLdKMHy3n7Iq1fLrlalhRjj7vn+ToYC8zN34Xt7WkLJhGOC0zBOb6238nG4895zfUf4LYNOjoalszSj1CZrGM4/OBvFuW+xKNoI9yKcdbJQf9X8CsOzOgVNVpyWLNmSMskLNxuB1A8yPKqViaueFnKKssq3CXKNmu3tnnyRG1YryvhGGeNvEejuSTa+dk9itNCyVodE5oc+Mt3usYz3q6dF2ZqD85tRu8klr3AhYNrLNWxQpPplzmQyhod0bg3BHaRx5BMuUpVy3Y+ws29rzg2+rIJasMg5PYHekJbtDKW144h+u7isuzkvS6HSJ5iINPeOHuS/aRxE8Y7GZV6t5imT5zE55V3L+0LRLE6aKWxxjZwLm55cx1DtCfXNFq6dqFKxWZZG9cY3dlLSxvM4y3J7srXtmi12v09+boQHlxeHNGMNJ5nhxxhbprQZLLp0vhL2xsuM6Rsb4y48MAjoxkkZx3Eravm4WRin0wYVFasrlNrrkxbYWHu0R+ZGuaZmAhtjpMcc8t0Hq7V6+DKbegvQdTXscPOCPcqW2tmKTTIWtsSOe6fHRiV7gcAg53gMEHA86y/Bfkyaierdj9rlDt/Rv3Jt366Pt/Q41v6SPcFkpPij6QveA8kNAB44wc49XoWPXPpI9wVWUuDnCNpc9wLW4HHj/wrlu0J7LoS9DpdPHdBoXa9DHG5rmZLnE548MADHDycvMqWmjj509uaZPH0di6d9zuo/q/90tgh6Ky5vVnIWfqdNZCPeNYTL1V0JfAvA3HQWbtMn6zk0VHSG7tCPy5PrV5b+kjtoivQybXmbYu1ubo9PeOt/irjm09npdZmDTkR4YB5Rz9ZK6rtPOGdG0nDWgvd5lxKad09iSVx4veXekqPWS+FI3/APHaN1srPJY/c6hpkUgdsvXqb7KUVZ1qeVpO647vWe8n0+RIAypSmsa5fjD2zzPfQqP/AKXxiQ9w+oOHf6FW0KSxV0Z1rVLU40neLYaQeR4U/sx9Tt6lslW9Y8H0ezuRvv6zZHSOdGDuQNPyG9gAx6ymYUkv/eg6cZ0Tljqn0ePHmT6/ny49tEkmdLM+R+7vPOTutDR5gOpdL+Dap0Wky2SMGaXA4dTRj27y5/tHHBX2hvxVmhsTJnYa0YA7QPPldc2bp+A6JSrkYc2IF32jxPrKi0lfzm34D+2bl/qwUem7H7DRCELUOXNL2mh8a83rLCR6MpLsho1TWp7QtSSgQ7rgxjgA4HPP0LaNoox4aM8ns4rRtnJdUj1U1dHe1k8zd15eAQA3rPrVW5LvItopajCsi2snQodNo6Y9raOiue4kDpAGcPLlzsqhtuLr9NkDa8RqR7rzKX5cDnGA3HlVaKXaZ2ujTJNQhw2ISyTMgGGtJIxxHPITHW6Vm1pVutFqb55RGS+JzY/GA444AEcuac0pQaSwSOSlCSSwZNiZRJojW/1cr2+vPvWPaMZtx9hZj1qj8HE4fRtRfVka4dxaB/tTXaSPhDJ1ZLSn6d/LiSUvNaOc7JQWBqslqFjnimDvNa8Nc4kFoa3IIyT2rbNWfM7VtGYCxjhYkzI97ZMODOLMAN448vWtH1G1e0XWrRo2JK/SnOYzjeaeP8U12M1aS5fbUv25XgRYrtc1jgMZJHjdflW5dXKXzvDBkU2Rh8l85/su7Z70OkVIwazA6w4yRwtOOkwc4Jcc4JOeXEpr8F0G7Qu2D/SShgJ8g/8AJJfhAibBBRIa1rnPfw6ONrscOPiE9q3nZLTjpugVIHtxIW77x+87j6uXmUFkktKl5snqhu1jfkjFqFCa5qTzGAGBoy49qYUtPjrZeRvynm4jl3K6ApWXKqEpqbXVGupNLCKeo1hZqPjxxxlvDrWrtrF0TrAB/JuAcMdX/tboqUdBjW2GEeLMckdibqKlbU4PxFrm4SyjNTbuVYmHmGAH0LOvLW4GAvSkgsRSGt5eTXNf0uxedKCwmKRm54juOMcVod3Ycxk9DYljPU2WPPrC68QvJaHDDgCPKknXGf1ItabXajS57qWMnELuga0GRsfm0yJu7GGS7263sAdy7grFLaPVdGpRU31It6AOFeaeI78O9z3epdem02rN8uJoPaOCpWNAikBDJHAfVcMhQvT4eYvBortp2RUL61JL7HINEgfqWt1IZC5xnnG+XHieOXH0ZK7s0cBgJVU2c0yrYitR0oW2YxwkY3dySMHgE2CdRS608lbtPXR1k4uKwkiUIQpzMEO0jcGF/ePetB0fUYdE2udJaO7DvSRvdjIbvcQfYula3Wks14xE0ucHch3LULew01+7JZlkdGH4y0bvDAA58exR2Rbw4+BV1Vc5bXXymX7O0Wg6RVsz0LnhVubiAZXSknjgEnO60ZPBKKm1en09F3a1NztUlh3ZpREG7z+tznczxOUxr/B9WZ87K9398+7CZQbF6ZFguja4jtbn25TGrGR7NTJ+CEHwZTEXbVc58aFrsHn4riP9y3vUa3hNR8Y+Vzb3qatGrUAFatDFwx4kYHsVkp9UHCOGWaa3XBRbycr2r0h9yBssLPziHILRze3s8x960Uk5weo8vKu+3tJhtPMjSY5DzcBzVOLZbTOm6azUhsS/WfGOPf2rU02u7qO2SyUtVoO+nvi8PxOe7A7NS6ncjvWoyKULsjeHzrhyA8nb6F15vJeY42xNDGNDWgYAaMAL2FVvvd0sstafTqiOF1YIQhQlgEIQgAQhCABCEIAEIQgAQhCABCEIAEIQgAQhCABCEIAEIQgAQhCABCEIAEIQgAQhCAP/2Q=="/>
          <p:cNvSpPr>
            <a:spLocks noChangeAspect="1" noChangeArrowheads="1"/>
          </p:cNvSpPr>
          <p:nvPr/>
        </p:nvSpPr>
        <p:spPr bwMode="auto">
          <a:xfrm>
            <a:off x="74613" y="-593725"/>
            <a:ext cx="1762125" cy="124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9702" name="AutoShape 6" descr="data:image/jpg;base64,/9j/4AAQSkZJRgABAQAAAQABAAD/2wBDAAkGBwgHBgkIBwgKCgkLDRYPDQwMDRsUFRAWIB0iIiAdHx8kKDQsJCYxJx8fLT0tMTU3Ojo6Iys/RD84QzQ5Ojf/2wBDAQoKCg0MDRoPDxo3JR8lNzc3Nzc3Nzc3Nzc3Nzc3Nzc3Nzc3Nzc3Nzc3Nzc3Nzc3Nzc3Nzc3Nzc3Nzc3Nzc3Nzf/wAARCACHAMADASIAAhEBAxEB/8QAGwAAAgIDAQAAAAAAAAAAAAAAAAUBBAMGBwL/xABKEAABBAEBBAQICQcLBQAAAAABAAIDBBEFBhIhMRNBUXEUImGBkaGxwQcVMjM1UnJzsiMkNEJUYtEWJUNTY4KSk6LC8HTh4vHy/8QAGgEAAQUBAAAAAAAAAAAAAAAAAAECAwQFBv/EAC8RAAICAQMBBgUEAwEAAAAAAAABAgMRBBIxIQUTQVFhcSIjMoGxJJGhwQYUM/D/2gAMAwEAAhEDEQA/AO4oVAaxSzuyymB3ZO0s9qtRTxTDMUjHjta4H2JNyFwzKhRlSlEBCgnsRlAEoUZRlAEoUIQBKFClAAhCEACEKEAShCEACEKMoAlCglYpbUMLmNmljY55w0OcBvd2eaMgZkKhLrFCLIdajJHNrDvEeYZVZ2vNed2rUsSntLdwev8Agm7kLtZddUfjDJ34+q8Bw9apy6S1xLnVqjz9YMLHekJuhLhPkMsS+AyxjxBcixy6KzvD0Oyoc+5CM+GzgZx+Wqh34cJ2q93hGzifnG8u9JsQbmKI9RvCxLG6Wo8MDflNezt71ZbqVrrrQP8Au7Q94CzQgHVLQIByxvUrZgicfGjYe9oUdeWufFj54T48ikNTl/W0+z/ccx3scp+NGfrVLre+u4+xWTRrHnAz0Lz8X1uphb3OIUmH5jMryMHxvUHyzMz7UDx7lPx1p/XYA72OHuWbwGIcnzDukKry192RzRNPjoi75wpMS8wyvIIdc02WNr23Ig13LeOCsnxvp37bX/zAl2zdUP0avmWUAbwwHcPlFM/AW/103+JC3DYSUopnn44079tg/wAYXk6zp37XGe4krIKLP62b/GpFGPrfL/mFL8Q7oYvjmj1TE/Zjcfcq9/aGnTpzWnMsPZCwvdiFw4DynAV4UYT8rfPfIUk2kqQHQtUHRgkANBPHnhLFSbSyHQYfHDMAtrWiD2sDc+krwdZkJ8Sk/wDvSsHsJVnTIIHUaz+hjy6Jhzuj6oV1rGgcGgeZI4vPIZXkJ/jHUZPmqkTe97nexoQDrMv68cY/di95PuTnClG31FyI5KN95a2a/Nl2fkv3fwgJK/SYZKlu9M50j/CmwxucckNbK1hwT2kO9K29xHT5PJrM+tIazT/Jajvc5Ja7neUvmY4+txTXGPkCkxzHptSP5EDPOMq01jWjDWho8gwpHJSnpJDcghCEoAq1/wCaZ9432qyq1/5pn3jfagDBB9K2PsN9yvhUYB/Otk9jGq8FFVw/d/kfZyvZEoQhSjCCqk/6Q/7g+1XCqU/6S/7g+1Aj4K2zP0NB3v8AxuTVKtmfoaDvf+NyapFwMq/5x9iUIQlJASLX/onU/tM9rU9SHXzjSNUJ5BzD62p0PqQDHRfoil/08f4Qrqp6OCNKpA8xBH+EK4kfIAhCEgFG+7dr3XdbYD7Cl7m7mhacz+3rD0SMPuV3VDihqWP2d34SqlgfmWlRjk61F6su9yaxUO28gpUDkpThAQhY55WwxukecNaMlAGRVr3zcf3jfata1/a12n3IY6bYpozHvSb+Qck4A4dxWKPbWrYaxtitLEQ4OJYRIOfmPqVd6qlTcHLDRbWh1EoKcY5TNjrn+dbf2Ge9XwkGm61p1nULL2WmND2sDekO4TjORg47QnwcCAWkEHrBTqZJxePN/khuhKMsSWOD0hQpUxEBVKf9Jf8AcH2q4eCqTfpMn3J9qBHwVdmDnRa/e/8AG5NQlOzHDQ6vlDvxFNgkXAyr6F7EoQhKSAtf2jONE1cnkN0/hT4nBWv7TkDZ3WTzIbnHbyTofUgHGmAjTqoPMQsH+kK0sFQYqwtznDGjPmWYckj5AlChxAGSQEn1LWWwsLa/jO+seQUNt0Ko7pvA+EJTeEe9YniipX2SyNYZInNbvHmS0gJJp+uw6jb06o2MsMM4dkuB3gI3g93jEelKb5t3OksuD37vEvPIJdVcTZnl3WGWZ+++TdAcTxPPqyT6gsifacnPMVhfk0YaJbevVnVxyUpNoWousRthnyZAODvrd6crWoujdDfEzpwcJbWCW6/L0dHdHN5wmRWu7U2RHugnDYmF7vQpW8LI2Ky0kc71ibpdQnIPAO3R3N4e3KqscA4EplstQGra5DHMwuibmWUdRA6j3kpnrA2UdBbNIyw2ot5rGNLg17h35GPQsGVMrU7G8Zb5OxV8aHGhRbaSzjwFNi1DJVgjjrMjexuJHD9c8OJ7eWV4q3rNY5rTyRH+zeWj0Dgm1DY3UbVNthz4YS8bzI5M5I6s9iSSwyVbMkFhhbJE4hze7/nrUNkLYfG+n8C1S0081wecHTdkbNu3pXT3JjKXSODC4AHdHDqHaCneVR0St4HpVWuebImh32scfXlWLkjoq0r2fKa0keRdDWmoJPk5C6SlZJxXTIv1jW4aDCxvj2Dwazqz5T2DmVq0m0F+UvcJw3xcHciAHPy5OOKqaySZmyOOd6M5z3j+KXNeRhwyOOMgdazNXfb3m2LwkULbHuwMobdqtVjg8KlIZkARzENxz4buM80+0DXZDLHUsEyte4NY8nLmk8ge0eXn3rVzFYMkTZI5GueQ1geC3PV1q62Cxpd+EWmBjw5knBwPAOHZ3KtXbdGzfl4z1Gwk4vpwdGHJSThQOSxWpRBA+Rx+SM966AulHW9Yr6TXdLL4zgODAeJ7Fzq9qlnXJpILl01K87XDDQSxvDhkAgnzqdqb77N4RlxO6N5w/eP8B7UrpQ+FW4q/SMj6V27vyHAHetfS6aMa98uTA12rnK7u4cL+WbPs9tNNSuNqXbBsUy7cbM/O83jgHJ448h5LojeIXJtQ0R+nwPlku05Q1wAZFLvOdxxyxwW/bHXzd0Gu57t58WYnE+Tl6sKvrKobVZX7Fns++3c6reeUYtbtS+GCAOxGMHA61hqQVppnGxvO3QXBg5YHWUa39JnuC8B7Yqtp28Oke3o2N6znn6lzeux38G10SbOgozslgwaruxUpGtG61tdvAdriVrFEZk86aaxclnYxjmtYC0EhvHPZlL9PGXedY981KfQ1KY7YdTcdnGZmLuxpWxpHs4zDZHdwTxb3Zscadepkal5sYLQNtreIbRzwc4Rj3+rK3ueQRwveeTWkrk+2dk78EW94zt6Q+we9WdRLbU2T9m1d7qoR9c/sUdD121ok75awiPSAb7ZG53gCeAPMdfJbxq+jU7eq6NZZAIX2ZczRgY3gG7/EdvDHnSXZrWLMumRRt2bZeZTGGTMABGOPWDk9yr19rZbG09S/faIq8W8zo25IjaRgnynt7lQhshBRk8p4+3mbWohdbdKVcdrinnD56dOiNitTyXtvq1drj0VKMuIzwyWnPtaEn1KFuobdvgYMh08bHdwALvUCnBuaPo9rUNabejtS2x+SijcCeXIYPWQOKV7ARvva9Pem8ZzWOeT+88//AEnWLdKMHy3n7Iq1fLrlalhRjj7vn+ToYC8zN34Xt7WkLJhGOC0zBOb6238nG4895zfUf4LYNOjoalszSj1CZrGM4/OBvFuW+xKNoI9yKcdbJQf9X8CsOzOgVNVpyWLNmSMskLNxuB1A8yPKqViaueFnKKssq3CXKNmu3tnnyRG1YryvhGGeNvEejuSTa+dk9itNCyVodE5oc+Mt3usYz3q6dF2ZqD85tRu8klr3AhYNrLNWxQpPplzmQyhod0bg3BHaRx5BMuUpVy3Y+ws29rzg2+rIJasMg5PYHekJbtDKW144h+u7isuzkvS6HSJ5iINPeOHuS/aRxE8Y7GZV6t5imT5zE55V3L+0LRLE6aKWxxjZwLm55cx1DtCfXNFq6dqFKxWZZG9cY3dlLSxvM4y3J7srXtmi12v09+boQHlxeHNGMNJ5nhxxhbprQZLLp0vhL2xsuM6Rsb4y48MAjoxkkZx3Eravm4WRin0wYVFasrlNrrkxbYWHu0R+ZGuaZmAhtjpMcc8t0Hq7V6+DKbegvQdTXscPOCPcqW2tmKTTIWtsSOe6fHRiV7gcAg53gMEHA86y/Bfkyaierdj9rlDt/Rv3Jt366Pt/Q41v6SPcFkpPij6QveA8kNAB44wc49XoWPXPpI9wVWUuDnCNpc9wLW4HHj/wrlu0J7LoS9DpdPHdBoXa9DHG5rmZLnE548MADHDycvMqWmjj509uaZPH0di6d9zuo/q/90tgh6Ky5vVnIWfqdNZCPeNYTL1V0JfAvA3HQWbtMn6zk0VHSG7tCPy5PrV5b+kjtoivQybXmbYu1ubo9PeOt/irjm09npdZmDTkR4YB5Rz9ZK6rtPOGdG0nDWgvd5lxKad09iSVx4veXekqPWS+FI3/APHaN1srPJY/c6hpkUgdsvXqb7KUVZ1qeVpO647vWe8n0+RIAypSmsa5fjD2zzPfQqP/AKXxiQ9w+oOHf6FW0KSxV0Z1rVLU40neLYaQeR4U/sx9Tt6lslW9Y8H0ezuRvv6zZHSOdGDuQNPyG9gAx6ymYUkv/eg6cZ0Tljqn0ePHmT6/ny49tEkmdLM+R+7vPOTutDR5gOpdL+Dap0Wky2SMGaXA4dTRj27y5/tHHBX2hvxVmhsTJnYa0YA7QPPldc2bp+A6JSrkYc2IF32jxPrKi0lfzm34D+2bl/qwUem7H7DRCELUOXNL2mh8a83rLCR6MpLsho1TWp7QtSSgQ7rgxjgA4HPP0LaNoox4aM8ns4rRtnJdUj1U1dHe1k8zd15eAQA3rPrVW5LvItopajCsi2snQodNo6Y9raOiue4kDpAGcPLlzsqhtuLr9NkDa8RqR7rzKX5cDnGA3HlVaKXaZ2ujTJNQhw2ISyTMgGGtJIxxHPITHW6Vm1pVutFqb55RGS+JzY/GA444AEcuac0pQaSwSOSlCSSwZNiZRJojW/1cr2+vPvWPaMZtx9hZj1qj8HE4fRtRfVka4dxaB/tTXaSPhDJ1ZLSn6d/LiSUvNaOc7JQWBqslqFjnimDvNa8Nc4kFoa3IIyT2rbNWfM7VtGYCxjhYkzI97ZMODOLMAN448vWtH1G1e0XWrRo2JK/SnOYzjeaeP8U12M1aS5fbUv25XgRYrtc1jgMZJHjdflW5dXKXzvDBkU2Rh8l85/su7Z70OkVIwazA6w4yRwtOOkwc4Jcc4JOeXEpr8F0G7Qu2D/SShgJ8g/8AJJfhAibBBRIa1rnPfw6ONrscOPiE9q3nZLTjpugVIHtxIW77x+87j6uXmUFkktKl5snqhu1jfkjFqFCa5qTzGAGBoy49qYUtPjrZeRvynm4jl3K6ApWXKqEpqbXVGupNLCKeo1hZqPjxxxlvDrWrtrF0TrAB/JuAcMdX/tboqUdBjW2GEeLMckdibqKlbU4PxFrm4SyjNTbuVYmHmGAH0LOvLW4GAvSkgsRSGt5eTXNf0uxedKCwmKRm54juOMcVod3Ycxk9DYljPU2WPPrC68QvJaHDDgCPKknXGf1ItabXajS57qWMnELuga0GRsfm0yJu7GGS7263sAdy7grFLaPVdGpRU31It6AOFeaeI78O9z3epdem02rN8uJoPaOCpWNAikBDJHAfVcMhQvT4eYvBortp2RUL61JL7HINEgfqWt1IZC5xnnG+XHieOXH0ZK7s0cBgJVU2c0yrYitR0oW2YxwkY3dySMHgE2CdRS608lbtPXR1k4uKwkiUIQpzMEO0jcGF/ePetB0fUYdE2udJaO7DvSRvdjIbvcQfYula3Wks14xE0ucHch3LULew01+7JZlkdGH4y0bvDAA58exR2Rbw4+BV1Vc5bXXymX7O0Wg6RVsz0LnhVubiAZXSknjgEnO60ZPBKKm1en09F3a1NztUlh3ZpREG7z+tznczxOUxr/B9WZ87K9398+7CZQbF6ZFguja4jtbn25TGrGR7NTJ+CEHwZTEXbVc58aFrsHn4riP9y3vUa3hNR8Y+Vzb3qatGrUAFatDFwx4kYHsVkp9UHCOGWaa3XBRbycr2r0h9yBssLPziHILRze3s8x960Uk5weo8vKu+3tJhtPMjSY5DzcBzVOLZbTOm6azUhsS/WfGOPf2rU02u7qO2SyUtVoO+nvi8PxOe7A7NS6ncjvWoyKULsjeHzrhyA8nb6F15vJeY42xNDGNDWgYAaMAL2FVvvd0sstafTqiOF1YIQhQlgEIQgAQhCABCEIAEIQgAQhCABCEIAEIQgAQhCABCEIAEIQgAQhCABCEIAEIQgAQhCAP/2Q=="/>
          <p:cNvSpPr>
            <a:spLocks noChangeAspect="1" noChangeArrowheads="1"/>
          </p:cNvSpPr>
          <p:nvPr/>
        </p:nvSpPr>
        <p:spPr bwMode="auto">
          <a:xfrm>
            <a:off x="74613" y="-593725"/>
            <a:ext cx="1762125" cy="124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9704" name="AutoShape 8" descr="data:image/jpg;base64,/9j/4AAQSkZJRgABAQAAAQABAAD/2wBDAAkGBwgHBgkIBwgKCgkLDRYPDQwMDRsUFRAWIB0iIiAdHx8kKDQsJCYxJx8fLT0tMTU3Ojo6Iys/RD84QzQ5Ojf/2wBDAQoKCg0MDRoPDxo3JR8lNzc3Nzc3Nzc3Nzc3Nzc3Nzc3Nzc3Nzc3Nzc3Nzc3Nzc3Nzc3Nzc3Nzc3Nzc3Nzc3Nzf/wAARCACHAMADASIAAhEBAxEB/8QAGwAAAgIDAQAAAAAAAAAAAAAAAAUBBAMGBwL/xABKEAABBAEBBAQICQcLBQAAAAABAAIDBBEFBhIhMRNBUXEUImGBkaGxwQcVMjM1UnJzsiMkNEJUYtEWJUNTY4KSk6LC8HTh4vHy/8QAGgEAAQUBAAAAAAAAAAAAAAAAAAECAwQFBv/EAC8RAAICAQMBBgUEAwEAAAAAAAABAgMRBBIxIQUTQVFhcSIjMoGxJJGhwQYUM/D/2gAMAwEAAhEDEQA/AO4oVAaxSzuyymB3ZO0s9qtRTxTDMUjHjta4H2JNyFwzKhRlSlEBCgnsRlAEoUZRlAEoUIQBKFClAAhCEACEKEAShCEACEKMoAlCglYpbUMLmNmljY55w0OcBvd2eaMgZkKhLrFCLIdajJHNrDvEeYZVZ2vNed2rUsSntLdwev8Agm7kLtZddUfjDJ34+q8Bw9apy6S1xLnVqjz9YMLHekJuhLhPkMsS+AyxjxBcixy6KzvD0Oyoc+5CM+GzgZx+Wqh34cJ2q93hGzifnG8u9JsQbmKI9RvCxLG6Wo8MDflNezt71ZbqVrrrQP8Au7Q94CzQgHVLQIByxvUrZgicfGjYe9oUdeWufFj54T48ikNTl/W0+z/ccx3scp+NGfrVLre+u4+xWTRrHnAz0Lz8X1uphb3OIUmH5jMryMHxvUHyzMz7UDx7lPx1p/XYA72OHuWbwGIcnzDukKry192RzRNPjoi75wpMS8wyvIIdc02WNr23Ig13LeOCsnxvp37bX/zAl2zdUP0avmWUAbwwHcPlFM/AW/103+JC3DYSUopnn44079tg/wAYXk6zp37XGe4krIKLP62b/GpFGPrfL/mFL8Q7oYvjmj1TE/Zjcfcq9/aGnTpzWnMsPZCwvdiFw4DynAV4UYT8rfPfIUk2kqQHQtUHRgkANBPHnhLFSbSyHQYfHDMAtrWiD2sDc+krwdZkJ8Sk/wDvSsHsJVnTIIHUaz+hjy6Jhzuj6oV1rGgcGgeZI4vPIZXkJ/jHUZPmqkTe97nexoQDrMv68cY/di95PuTnClG31FyI5KN95a2a/Nl2fkv3fwgJK/SYZKlu9M50j/CmwxucckNbK1hwT2kO9K29xHT5PJrM+tIazT/Jajvc5Ja7neUvmY4+txTXGPkCkxzHptSP5EDPOMq01jWjDWho8gwpHJSnpJDcghCEoAq1/wCaZ9432qyq1/5pn3jfagDBB9K2PsN9yvhUYB/Otk9jGq8FFVw/d/kfZyvZEoQhSjCCqk/6Q/7g+1XCqU/6S/7g+1Aj4K2zP0NB3v8AxuTVKtmfoaDvf+NyapFwMq/5x9iUIQlJASLX/onU/tM9rU9SHXzjSNUJ5BzD62p0PqQDHRfoil/08f4Qrqp6OCNKpA8xBH+EK4kfIAhCEgFG+7dr3XdbYD7Cl7m7mhacz+3rD0SMPuV3VDihqWP2d34SqlgfmWlRjk61F6su9yaxUO28gpUDkpThAQhY55WwxukecNaMlAGRVr3zcf3jfata1/a12n3IY6bYpozHvSb+Qck4A4dxWKPbWrYaxtitLEQ4OJYRIOfmPqVd6qlTcHLDRbWh1EoKcY5TNjrn+dbf2Ge9XwkGm61p1nULL2WmND2sDekO4TjORg47QnwcCAWkEHrBTqZJxePN/khuhKMsSWOD0hQpUxEBVKf9Jf8AcH2q4eCqTfpMn3J9qBHwVdmDnRa/e/8AG5NQlOzHDQ6vlDvxFNgkXAyr6F7EoQhKSAtf2jONE1cnkN0/hT4nBWv7TkDZ3WTzIbnHbyTofUgHGmAjTqoPMQsH+kK0sFQYqwtznDGjPmWYckj5AlChxAGSQEn1LWWwsLa/jO+seQUNt0Ko7pvA+EJTeEe9YniipX2SyNYZInNbvHmS0gJJp+uw6jb06o2MsMM4dkuB3gI3g93jEelKb5t3OksuD37vEvPIJdVcTZnl3WGWZ+++TdAcTxPPqyT6gsifacnPMVhfk0YaJbevVnVxyUpNoWousRthnyZAODvrd6crWoujdDfEzpwcJbWCW6/L0dHdHN5wmRWu7U2RHugnDYmF7vQpW8LI2Ky0kc71ibpdQnIPAO3R3N4e3KqscA4EplstQGra5DHMwuibmWUdRA6j3kpnrA2UdBbNIyw2ot5rGNLg17h35GPQsGVMrU7G8Zb5OxV8aHGhRbaSzjwFNi1DJVgjjrMjexuJHD9c8OJ7eWV4q3rNY5rTyRH+zeWj0Dgm1DY3UbVNthz4YS8bzI5M5I6s9iSSwyVbMkFhhbJE4hze7/nrUNkLYfG+n8C1S0081wecHTdkbNu3pXT3JjKXSODC4AHdHDqHaCneVR0St4HpVWuebImh32scfXlWLkjoq0r2fKa0keRdDWmoJPk5C6SlZJxXTIv1jW4aDCxvj2Dwazqz5T2DmVq0m0F+UvcJw3xcHciAHPy5OOKqaySZmyOOd6M5z3j+KXNeRhwyOOMgdazNXfb3m2LwkULbHuwMobdqtVjg8KlIZkARzENxz4buM80+0DXZDLHUsEyte4NY8nLmk8ge0eXn3rVzFYMkTZI5GueQ1geC3PV1q62Cxpd+EWmBjw5knBwPAOHZ3KtXbdGzfl4z1Gwk4vpwdGHJSThQOSxWpRBA+Rx+SM966AulHW9Yr6TXdLL4zgODAeJ7Fzq9qlnXJpILl01K87XDDQSxvDhkAgnzqdqb77N4RlxO6N5w/eP8B7UrpQ+FW4q/SMj6V27vyHAHetfS6aMa98uTA12rnK7u4cL+WbPs9tNNSuNqXbBsUy7cbM/O83jgHJ448h5LojeIXJtQ0R+nwPlku05Q1wAZFLvOdxxyxwW/bHXzd0Gu57t58WYnE+Tl6sKvrKobVZX7Fns++3c6reeUYtbtS+GCAOxGMHA61hqQVppnGxvO3QXBg5YHWUa39JnuC8B7Yqtp28Oke3o2N6znn6lzeux38G10SbOgozslgwaruxUpGtG61tdvAdriVrFEZk86aaxclnYxjmtYC0EhvHPZlL9PGXedY981KfQ1KY7YdTcdnGZmLuxpWxpHs4zDZHdwTxb3Zscadepkal5sYLQNtreIbRzwc4Rj3+rK3ueQRwveeTWkrk+2dk78EW94zt6Q+we9WdRLbU2T9m1d7qoR9c/sUdD121ok75awiPSAb7ZG53gCeAPMdfJbxq+jU7eq6NZZAIX2ZczRgY3gG7/EdvDHnSXZrWLMumRRt2bZeZTGGTMABGOPWDk9yr19rZbG09S/faIq8W8zo25IjaRgnynt7lQhshBRk8p4+3mbWohdbdKVcdrinnD56dOiNitTyXtvq1drj0VKMuIzwyWnPtaEn1KFuobdvgYMh08bHdwALvUCnBuaPo9rUNabejtS2x+SijcCeXIYPWQOKV7ARvva9Pem8ZzWOeT+88//AEnWLdKMHy3n7Iq1fLrlalhRjj7vn+ToYC8zN34Xt7WkLJhGOC0zBOb6238nG4895zfUf4LYNOjoalszSj1CZrGM4/OBvFuW+xKNoI9yKcdbJQf9X8CsOzOgVNVpyWLNmSMskLNxuB1A8yPKqViaueFnKKssq3CXKNmu3tnnyRG1YryvhGGeNvEejuSTa+dk9itNCyVodE5oc+Mt3usYz3q6dF2ZqD85tRu8klr3AhYNrLNWxQpPplzmQyhod0bg3BHaRx5BMuUpVy3Y+ws29rzg2+rIJasMg5PYHekJbtDKW144h+u7isuzkvS6HSJ5iINPeOHuS/aRxE8Y7GZV6t5imT5zE55V3L+0LRLE6aKWxxjZwLm55cx1DtCfXNFq6dqFKxWZZG9cY3dlLSxvM4y3J7srXtmi12v09+boQHlxeHNGMNJ5nhxxhbprQZLLp0vhL2xsuM6Rsb4y48MAjoxkkZx3Eravm4WRin0wYVFasrlNrrkxbYWHu0R+ZGuaZmAhtjpMcc8t0Hq7V6+DKbegvQdTXscPOCPcqW2tmKTTIWtsSOe6fHRiV7gcAg53gMEHA86y/Bfkyaierdj9rlDt/Rv3Jt366Pt/Q41v6SPcFkpPij6QveA8kNAB44wc49XoWPXPpI9wVWUuDnCNpc9wLW4HHj/wrlu0J7LoS9DpdPHdBoXa9DHG5rmZLnE548MADHDycvMqWmjj509uaZPH0di6d9zuo/q/90tgh6Ky5vVnIWfqdNZCPeNYTL1V0JfAvA3HQWbtMn6zk0VHSG7tCPy5PrV5b+kjtoivQybXmbYu1ubo9PeOt/irjm09npdZmDTkR4YB5Rz9ZK6rtPOGdG0nDWgvd5lxKad09iSVx4veXekqPWS+FI3/APHaN1srPJY/c6hpkUgdsvXqb7KUVZ1qeVpO647vWe8n0+RIAypSmsa5fjD2zzPfQqP/AKXxiQ9w+oOHf6FW0KSxV0Z1rVLU40neLYaQeR4U/sx9Tt6lslW9Y8H0ezuRvv6zZHSOdGDuQNPyG9gAx6ymYUkv/eg6cZ0Tljqn0ePHmT6/ny49tEkmdLM+R+7vPOTutDR5gOpdL+Dap0Wky2SMGaXA4dTRj27y5/tHHBX2hvxVmhsTJnYa0YA7QPPldc2bp+A6JSrkYc2IF32jxPrKi0lfzm34D+2bl/qwUem7H7DRCELUOXNL2mh8a83rLCR6MpLsho1TWp7QtSSgQ7rgxjgA4HPP0LaNoox4aM8ns4rRtnJdUj1U1dHe1k8zd15eAQA3rPrVW5LvItopajCsi2snQodNo6Y9raOiue4kDpAGcPLlzsqhtuLr9NkDa8RqR7rzKX5cDnGA3HlVaKXaZ2ujTJNQhw2ISyTMgGGtJIxxHPITHW6Vm1pVutFqb55RGS+JzY/GA444AEcuac0pQaSwSOSlCSSwZNiZRJojW/1cr2+vPvWPaMZtx9hZj1qj8HE4fRtRfVka4dxaB/tTXaSPhDJ1ZLSn6d/LiSUvNaOc7JQWBqslqFjnimDvNa8Nc4kFoa3IIyT2rbNWfM7VtGYCxjhYkzI97ZMODOLMAN448vWtH1G1e0XWrRo2JK/SnOYzjeaeP8U12M1aS5fbUv25XgRYrtc1jgMZJHjdflW5dXKXzvDBkU2Rh8l85/su7Z70OkVIwazA6w4yRwtOOkwc4Jcc4JOeXEpr8F0G7Qu2D/SShgJ8g/8AJJfhAibBBRIa1rnPfw6ONrscOPiE9q3nZLTjpugVIHtxIW77x+87j6uXmUFkktKl5snqhu1jfkjFqFCa5qTzGAGBoy49qYUtPjrZeRvynm4jl3K6ApWXKqEpqbXVGupNLCKeo1hZqPjxxxlvDrWrtrF0TrAB/JuAcMdX/tboqUdBjW2GEeLMckdibqKlbU4PxFrm4SyjNTbuVYmHmGAH0LOvLW4GAvSkgsRSGt5eTXNf0uxedKCwmKRm54juOMcVod3Ycxk9DYljPU2WPPrC68QvJaHDDgCPKknXGf1ItabXajS57qWMnELuga0GRsfm0yJu7GGS7263sAdy7grFLaPVdGpRU31It6AOFeaeI78O9z3epdem02rN8uJoPaOCpWNAikBDJHAfVcMhQvT4eYvBortp2RUL61JL7HINEgfqWt1IZC5xnnG+XHieOXH0ZK7s0cBgJVU2c0yrYitR0oW2YxwkY3dySMHgE2CdRS608lbtPXR1k4uKwkiUIQpzMEO0jcGF/ePetB0fUYdE2udJaO7DvSRvdjIbvcQfYula3Wks14xE0ucHch3LULew01+7JZlkdGH4y0bvDAA58exR2Rbw4+BV1Vc5bXXymX7O0Wg6RVsz0LnhVubiAZXSknjgEnO60ZPBKKm1en09F3a1NztUlh3ZpREG7z+tznczxOUxr/B9WZ87K9398+7CZQbF6ZFguja4jtbn25TGrGR7NTJ+CEHwZTEXbVc58aFrsHn4riP9y3vUa3hNR8Y+Vzb3qatGrUAFatDFwx4kYHsVkp9UHCOGWaa3XBRbycr2r0h9yBssLPziHILRze3s8x960Uk5weo8vKu+3tJhtPMjSY5DzcBzVOLZbTOm6azUhsS/WfGOPf2rU02u7qO2SyUtVoO+nvi8PxOe7A7NS6ncjvWoyKULsjeHzrhyA8nb6F15vJeY42xNDGNDWgYAaMAL2FVvvd0sstafTqiOF1YIQhQlgEIQgAQhCABCEIAEIQgAQhCABCEIAEIQgAQhCABCEIAEIQgAQhCABCEIAEIQgAQhCAP/2Q=="/>
          <p:cNvSpPr>
            <a:spLocks noChangeAspect="1" noChangeArrowheads="1"/>
          </p:cNvSpPr>
          <p:nvPr/>
        </p:nvSpPr>
        <p:spPr bwMode="auto">
          <a:xfrm>
            <a:off x="74613" y="-593725"/>
            <a:ext cx="1762125" cy="124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9712" name="AutoShape 16" descr="data:image/jpg;base64,/9j/4AAQSkZJRgABAQAAAQABAAD/2wCEAAkGBg8QEBQUEBAVEA8UEBUUEBQUFBQVFRAUFBQVFxUUFBQYHSYgGRkjGRYVHy8gIycpLCwsFR4xNTAqNScrLCkBCQoKDgwOGg8PGjAiHyIpKS80LCouLDQvLCkvKSosLCwpLS0sLCwqLCksLCwsLCwpLCwsLCwsKSwpKSwsKSwsKf/AABEIAOAA4QMBIgACEQEDEQH/xAAcAAABBQEBAQAAAAAAAAAAAAAAAQIDBQYEBwj/xABEEAACAQIEBAQDBgMFBQkBAAABAhEAAwQSITEFBkFREyIyYXGBkRQjQlKhsQdiwTNygrLRFUOSovE0U1Rjc3SDwuEW/8QAGgEBAAMBAQEAAAAAAAAAAAAAAAEDBAIFBv/EADIRAAIBAwMCAQoGAwAAAAAAAAABAgMRIQQSMUFRIgUTIzJhcaHB4fAUQoGRsfFSctH/2gAMAwEAAhEDEQA/APa6KKKsICiiigCiiigCiiigCiiigCiiigCiiigCiuHiPG8Nh48e8lsnYE6kdwo1p3DuMYfEAmxdW5HqynUfEHUVzuV7Hfm57d1nbudlFFZTmXn1MHe8JbXiuFBY58oUtqF2OsQfmKiUlFXZ3RozrS2wV2auiuThWN8exauxl8S2rxMxmAMTXXXRU1Z2CiiipICiiigCiiigCiiigCiiigCiiigCiiigCiiq3mOfsl7KSCLTEEEgiNdxXLdlc7hHfJR7ssHuKvqIA9yB+9cV7j2FT1Yi2P8AGD+1eTO5Y6kk+5n96bWJ6t9EfSR8hR/NP9kennnLA5gPG3IE5WCiTGrEQB71d14djSMjSY8p3r1HlTiI/wBmWLjt6bEEsdykrqT/AHauo1XO9zz/AChoYadxVNt3I+ZOcUwp8O2ouXo1k+VJ2zRufasdieeMcx/tcnsqqP3BP61TYrEM7MzGWYlm+JMms9x3mMYZ0UoXDasQYygmNuuxrLKrOpLB7dPR6bS0lKok+7ecm+4d/ETF22HikX7fUEBWj2YdfjNa3G8+4S2EIzXA9sOMoHlBMANJGuh+EV5KzUI166yWkEiGKsR5bQ9Ts7bhAoLf4TGp16pVZX2lOv0FBR86la3NhnHsdicQ7vaU3cRcueRYLE5mgKAOwgCrjk3FXcNjrIuA23Li1fQ9C/lZT8Gj6Vm+KYh7dp3sXWVkGa1cHlfymQ2npMD5TU3D+MXLgTEXW8S6SLjtABdlMkwNATFVrHi63NMvFJ0vyunwfQOLxS2rb3HMIilm+AEmvFsPauY/GgH1370sfyqTLfJVB+laLmP+IOHx2AT7MSDef75G0e0EglW+JKwRoQDXV/C3hGtzEMNvurf6Fz/lHzNapvzlRR6I8bTr8LpZ1X60sI9As2lRQqiFUBVHYAQB9KfRRWo8MKKKKkBRRRQBRRRQBRRRQBRRRQBRRRUAKKquN8x2MLbLM6l5CokyWcmADG3vWQb+It5Liq5ty+bImUjNl3gzuJqudWMXZm2hoqteLlHhdz0Sq7j1+2uHuh3VZtOBJA1KmBXm453xl27dt3LhtsDnRU8oNomFIO5jYz1rK8b5jvStxsHcKrcHiXLqhiEE6JqcmpmYE6a1W66d0ka4+TZw2zlLr7S5rLXOBYy9evZ8S9mxmPhiS2YE7BQwyiJ1rUTXHf4rYS4ttrii60ZVnUzt8J96wQk08H0+ppQqRSm7L32KAfw9t5XZsUXZUZwr/d5silsoaGEmIqiXmHEHw1N5zZRgEQtmVBnnQbTJMmNa9EJrz/nUMMSWZpzW0KzGyjKB7xlir41N+GeXX0kdN6SD+hurjViOerf3lo/yEfQ//ta9bsqD3UH6isvztaBW0T0Zh9Y/0qqliZs8oLdpm/d/JfYS5mtoe9tT/wAoqLGcdbBxcCeIjrcsXUkjNbuoQ0EbNpIOutN4W82Lf/pr+1cXM6Thz7Op/p/WkcTO9Qt+lf8AqSYPFpetZH8jMpBUkA5ToD8Y+lMxOLtYawURgzhGyrILHQyTH1rK4pGaM7SYGRVU6z/WpuCcIZ8QouKQFJZlOhGU7MD7wPrV8qaWW8HkU9bUlanGK3Wtf2Gu4NhDbs20PrYgR3dzovx2Hyr6B4FwsYbD27Q/AgzEfiY6sfmxNeJ4XBWLiu2Jtm7ZQCEDFM11p8MZ11WIZiRrC+9Vi4RFYi3cu2juFS/d8o9pY/rUU5qGXyzvV6apqGoU2lGOM9WfR1FeY8pcptirHi2+KY+0wbKyePnAYAE9tDMir2xyzxGJt8WcrJC+JaZ8wGkyLo6z8orYpXV0fP1KTpycZco2Nc2P4gllQXzEkwqopZ3Y/hVRuayuI/2pYtNcfG2nRTA8hBuGYAVSjkktoADrURvcRtN4942Q+QIqu8lerJbRU1aTByyTEdK6uV2M5i/4w4kuyolm1DEQwdmEGIMsBPyrnP8AELiT/wC+Cj+W2g/pWlXjONxs2xgLN5CIY3UBRZ6sxOX5CT7V5tjcM32i5hrKh8l42wbYZjdZDBj+UNIgDpWynKLxtKZRfc0dv+I/EF/3wb4on+lWvD/4nY12Crh1vt+VEbNHU6GAPeKy68FtWP8Atdwm5/4eyQ1z/wCR9Vt/qfYVouH8s4/F2iLdtMHhSJW2Cy+L2ztq9z4nTtVs3TXKRWt3c3HLnNuHxuZbbTcRFZwAQBJIIE9iINXtZfkjkpeHIxZw95/UVEKomcqzqdevsPnqKwz238PBer2yFFFFckhVfxvhq4iyVZnWPMMjshkA7xuPY1YUlCTxTnzlq1hgHe/eyFri54DFMhkBjIMQJETHz1o7uHxWINhlu2rtlLwZcqFLpNojPlDwSYOsCNa9Yx2IY3Gt5AmsBr34vJ4Za2o9X9khmRB+NYjnnGFMbZW4+YIpb0hQguZ5AUdNCdSfVVE4pZaPQ01SpJqnGVkZrmzHvauYe7atubiM4dSrCUIXytpsddals8Wxaut3ELbTCXAqQjZ8hb0uxjYyAfjVriOYsOilWvpBYSAc+upUQAdDJ+MVnMZzXhi5AtC5YdGPkm20qCWBQyjDQbqN6pUU1ZHo1K9SnJylJP2J/wAr6nRx7jWLw9xUW1bK3DFt5Y6yBDaiDqPaqvhhIxzYnF2ku+DcyXbfQEqUV8uxUHZp0MSK1huDSWI0keImg+DpP+Wqvi3BLuIu22QgJkKXGQ+LlUsDmCrqY10IFRBZwWaiomt1Rvnhr58FuzViufU81s90YfQg/wBa2F24skK2YAkAnQkDYkdDWX5ztZktkEAqWiTE6Daqaaamb9bONTTNxd+C24bdmxaP/lJ/lFVPOCzYB7XB+xrs4FenDpO4BBjuCabx3CNdsMqiWkEDvB/0moWJ/qWVE6mkx1j8hvLhnDJrPqH/ADGpOOpOHuewB+hFM4Bh3t2ALgymWMHoD3o4zi0+z3YYEhYIBBiSAKh+vjuIu2ltL/H5FFwK7cN1XtkIyspRmjKuTXO0giBvqOlaLByTdv3CC912dmAiRJMx0kkmPesrwgXWhElcwyEyR5ZBMr12n5VrruCa+Uwtlc129CIvYSAWY9ANyfatNTLUO55GjtTjKvLovibC/wANC8Fs3RvdxXiMe6lbiJ8oAP8Ai96TB8GwzcJu3zbX7St8KLmuaAbflHtlLfSshd42i3RgsPnXCWLlxJuM3iX3UkZnUwFAIOVYkdTO2x5cti5gsUhvlWA+7sjIfFZljZlLawB5SKiS9JZdjqk3+FU5dJp/Euf4ZYg+FftgwzXEj2DKwZvkF+pFbbH4pLShSwTN5V7gAa5RuSBoPcivP+UMPfwxuFSud0GYaE21UkyXPlX9fhXXbxV15v3gDhoMM1wK1wdHOeJTYgTrK6AEToopqCTPL18oz1EpQd19Dtu469exAZVAW3K4VNxagEG434fEIkD1ZRoBJJp1zB2rQz4m4G6akkGfw6yX1O22xiCa4sRx3KniEDC2yIV7o82URAs2Acz7TmMDRd8utHb4picTcIwVtw0HNiLsG6q9SD6LC7+mPia1xpPl4POlNcI0vFuaxYt5AfsykdVnEvpH3difuxGzXDP8tZrg3DsViQUwNn7Hhjo92fvHHXPeiT/dTSr7lDkO0w8fFTdZjKAkw4/O06kHcA9OlbxECgBQAoEAAQAOwFTvjHETna3yZzl7kPC4SGI8a9vmYaA/yr/Uya0tFFVNt5Z2sBRSUtQSFFFFAFFJNJNAVHFbXm2BBkQRMyA4EH+5c/4zXn3OvLmGv5WF0WjbB8XKHuN4YUMCFWQv4hrArfcx4EuFbOQFHmSTkcAg+aIOil+vyNU727bIbNxRZRxkMRk1YqxB2BC3p1A2G9ctXLIS2u54YnAk0AuMQCujQp8pI13HXvUvLiYWzj7S4yznsjxiysD5gELCBs0xl7eatPzdyyMF4cMzLctEsWgQwbVRHYz+lYy7iWTFKA3ka4wK7qTlA2Om9UJtOzPRqU4OClDhs3VvFJdGZVyoZyqfwiTAPyiua7g0Zkb0shzKRpGs7VRvxXwUzgZRklo8ynf8JIPzBruPF2KhkteIDbzeVxMFTHlIntWZwle6PajqaTj5up0XUsXxlyPORcE/jAJHffbcbRVJxjieCNxbV6wW21R/Qx38raiPZhXPieKYm8gFlMkkhiSMwOglTt/0riu8vqDduZ2d8rkdjMr8Toasg3H1mYtTGNdegh+vH9lzwK3gyh+zXiFJzZLsqVO2hPl7fjO1WV/B3FEhcw7giD8G9J+tZHgzM1i4FMPIC7bBe3xy1M2NvDDJctO1u4JZyhKnTyax7gn51ElGTyjujOtTglCV8cNYxz7Sy4vbuFCAjaqAoynUkxA7muLDcu3AjLc0zgZ1kAqRr9RVxw3j96zgRiL0XLrki1ICsVzZS7FYJG4E6yZ6VBhOZsMci30dLlySCoBWJIkhSpAkHo21aKEacH4smHWamvVjdY93Udb4eEK+FaS2FWPUzMxO7Mx/YQBJq04BxO9g7t29bRGvvaFu2zyRZidQo9WpmD2FRm35VcHNafMbbAMAwU5T6lGoOhikr1Y0aMvEoniy1NZR825Y7HJheE2rl83sXeuvcZvEfKF89wkkksNVG2y9/hVhiubHQm3hrAtW9szZtdN2gExM99FOgkVCTpVpwvjhwthktJmvOSGuNlYZY0GRgQDuJHcVy9JCXq4ZK1dRYllffQXgtnFvZdrpWzhrrIbl29K5kQk+CIOZ1kglVGpB1iuzE8xF3AwytiL2uW/dUEJ/7fDjyoB3MmBvWW4nx5rlweM7X72ggyVTsB/oK2/JOCvWjF1GF28QUUBSqKBu0HMu+pI2jeSKp3U6Xhjllk1Oqt8sI6OA8hvfueLjrjOd2GaWPYF+nwHbfatYcFbc/ZrKC3hrcHE5RAc7rZnqToWPaB1NdWMvmyiWrMG/ckW52ERnuuPyqP8A6jrXVgcGtlAiyY1LHUux1ZmPUk61XKblycJJcHQKWkorkkWaKSigHUUlFALRSTS0A2iikmgOTirAWmJmAJMKWMHykhRvoSflWZTEuyM8pZti0WLMQ5goynY5R6bW5OsaVrriyCO4IrDc1cPBw2JynISjEgEAPMXMuuk/d7jUlgJqHwdwV2kYbnTmDAYhFWy9wurv6wygqwZhlEZVM9AFGlYXH2Cbltl8xV5I2aCq6hTqdjtNW9+wSpJGdQ0qQNREnX31HyNcF9c2U+qGRwOoJtkAf8QrLe7uz1nC0NsX93Eawb1spOX7vqNjn607Ho9hFyt5VthCY1mEAP711cLv5xNwEsEG+jevv126zU/EcF4lu4o1JAA7yuo066r0qu9nY1qClBy6tck+DxmdUYifKGM7g6nff/pXC3E1dWFqVcNli4CRIBJ1UGNY3FQcFv8ArQ6FVWB2kKGEfGfrVgxVMqyFLsewzMx/U6VDw8q5bH0lNOMtvcocLavWLtvOhCEEMwgpmuNI8w0/J9KvsBwwvfuq2mGKhmb8qqIfTuenuRTMYjEs9uQ6gkZZ84A8qEfiExpTOK8VNix4F3zXIX7S1sqh8Rpi1AEHKkztq3sKsVp5Mk3LTLY89U/fzcbjsaL9tTk8O2WCW06WrakhR8lWSfjVOLdu7iVZ3yWQyouUFmyDso3MfU/Wrf7IrWLQRwwcqBMW2ggl4UmCYMQCfVXThcIfEa2LJTIgytEBZnzEnbKJMn2qE2mdThGpFRvZJIvsVxlb6qttSuHszbsZsuYooUa5AF3U7bmTrVJxF7jQEIVNS7ucqCNlzdyQZAkwp9q6eJ2hhrS21M3cuY9VVOgA0JbKAemrjvWaxWOdzNxp1MDdUk6hV2jSIG4Q/nrc63o1FfqeO9Pao5PjoW3DuI4aw/mV74jVj5YOsxbmNyxMnfNtlio24uzsfCBks0JlJyJJjXrAiZ6n51WHClf7QlD0t73OkSD6dxqfjBk1b8FwL4q74VpQluJfsqiAWuOdT0AB0kjSqVKS4Za4RfKNJyNyu73BiLhhVLZDoSXgrmUnSQdm11XuK9awVm3hbTXH8uktuWMxA7lmMCOugqo5P4WyoqkBrFpQEfUG4d/Qemvf2q3sn7TdD74e0x8LtdujQ3fdV1C9zJ7V3FWM1SW5k/C8K8tdvCL9yJG/goPTaB9pknqxPtVjNNmiuisdNLTKWaAdRSTRNALRRRQBRRRQDZpKSaSaAdNUPGuA+Kr5SSGUhhoWAP5ZIkDtIj32q7mkLUCdjxJORcX4mXOAhYAEMSJ8oLLb0bNAAIIFcHF+JWFvXglpTnyW0OQMEGaCV2ykGfMOk79fb8bgEuezaawCDBBGZTo2w32rxzmjkTHJiHKWs1trgZStxdRmztuQSfUSAKolC3B6NKupv0hkMXiXUTOrIAfy63ACcw9qscPfDggLlysFOsyQPUO0mdOlVVm1etJmZGtpAXVIVjneQQYkxBg967OGBXLMGCHxGGQyc8QcwbYR71S43RvpV9sk3wcmMxzWLzMwzozCJ9UHMWCvvoY0MjXarriXDbF7DW71ty14SYkDwyAVK5SAWYMNxI26mBV8bwhZEJHoaW/umJ/au7hbjEWwdArA+IeihR94SP6fCoUsJ2OpUrylHdZcnZwm9lteKwIecqKywc6+pmU9FMH45ax/GlyXQpl/MXaSZc3DMT3jKJ7zWps3WzspUDDqFWyp1ZURdZbeSZJ9yar+J2ENzxFcBwmiOQCzknJlc+UwZMGPTUxa3WRzVi3S3zWftDeP3CwtgKqmZyp6UP5UHaTA9hVzhrJbw3d28GyDcuiTDKNwo28zwgP5ZrjXhF64yKlts4AG3pYwMzTsAJM9wK1mMt4fD4ZLd0pbcIiMgU3PEKCNRMEDMdZj27dwV1corzUZuC6pf2Z7Gqbrm67BVaCW+J0yD8R1B0/k7Vn8RjlQlbK5YkeIYzkGPT0t6BRprAGuhq2tcXR7w8a0b6ZSMuZlKgggNm2WJ6iBr+UVHwngNq9iFS22eZdgzaWwCNC0AOxkRGknbU1MUV1pX9yKbC2DOZjCE6seu85RuTvt+xr2Lkjli1btrkhmeGZpDAEaj06EqDv76b1RWf4buzF7bKwCkMbkoqx019Pw2FM4bbvYC4Li3TYYtl8IHPbuwwLZthET/NtVqVjDOpdWR6ri/NGHtEqMs3mG9u2egP531HsJParK0iqoVQFVQAoGgAGgAqv4KF8FXBzNcHiOx3ZmGvwA2A6ACu+asKCSaWo5pwNAOmlps0UA6lmmzS0IFmlmm0s0A6im0UJGTTSaQmmk0ApNNLUjGuXGXittyNwjEfEA0B0F6p+M8x4ayfDeb15trFsZ7jfFR6R7sRVHawGKv4cXLOLuWmuqc6FiQpkghSTKnToRTOEY63gBkvYX7OT6ryTcFw/mdj5/mZqAcvFOWcTjUzYlBZsKS6WFOe6CF0Nx1AzHpA113615Jjbx9SL4Zys2VR3lYWZI1ANfRdjGpcXNbdXQ7FSCP0rkxnD7bycoDEgtoPNHc7/Ma1xKFzRSrummjxZCWt5bqEE24dGBDIWHmHdTqahwtn7OBYtAu7MGvgkBkHqRB0boW/wyBFeicS4LaL5hbVruUmFOgymS7H8ZgnfXYa15diuL2/MSrZmcz3Bknrqff41Q4uB6cKsdRZrDXfqzpv8AEwqkgMxJjQCe7EfpVXi5uxlILblTOk+kaaggfqxrvBVzDGQB5mHqHUz+btrB28woXABmNxyqgSRdDAQd9vVIEnLHQdNaril0NVRya8fHw/f/AKWvLb4q263DcKWLJcu2caBVEwsk+dmyg9QjRrNVmMxLtdZr4yuzSV3kGY0O0DTp+LQyK0uAsqHTC2yVe5bZ7rQM6RbJtKBOhWM0T+9XHAuR7XgTirduVZy11mbLlnrOU6dpiQZMmK0pXR5EpqMm/uxnbHJ169h7b2mDF8uW0pEBSCSXPqZ5jX4nqAdrwzgWFwCoLiC5iykeHa1uXJ3Lt+G2T0OnTWIruwl57g8PAJ4doAKcS41yiAFsqRosDSR8F61d8K4Naw4JEtcOr3GMux6kk612omaVRtWObC8JvX4bFEW7Y/s8Pb0RB0zEeo+/0C1b4nhlm7a8J7am3GiwBl917H3qUGnA10VFbw5vsoFl4yCfDfYFSdj2YE7VcA1zX7C3Fyt8iN1PQj3rmw3EQtwWbnluR5T+F/de09u4IqQWgNKDTAaUGgJAaUGmA0oNAPpaaKWgHTRSUooAooooQQE00mgmmMaEjXas9zbiStkeaFL5XA6ggkfLTar5zVLzBhBessvXdZ6Mpkfr+9AeW8I55uYfFmGy4Tx2W6kTAzEFtNARvp8K9XF9Li6wykSOoIPUV41zJhLaWbhgB0vFswEGHChkb3kEx/rW25BxdxsFZzzIUgTvlDMEP/DFQC5xPLSZjcw1xsPd7oYDf3hsR8Qai/21irGmKs+Kn/e2hr/it7H5H5VcoacRPwoDIK9m6zG3dzdBlJUqOzKeveR0qoPJ2DzOblonMQUZGhUYkZiyE+XvIJGnStdxHlqxdOYA27nRkMH9KosRgsdhjMjEW/fRh8x/WahpPk6UnHgyXGeQ79iTYbxixkhdXC+rSNG6HodNjTuWuAPeuDxLbFR6dll1cZhB9QkEHb0DWtfg+IBpCzaZtWRgCtz3I2b4gg12+HiLzDwWFpAMr3NWad2yM3U9406RvXHm1e5qerm4bGRpw/C4R2Y2/HxdwzkHmYyRGdjoo0GnYbNFWuH4XevkPjG0BlLKSETtPc+5/Tap+GcKtWB5BLdWOrMTuST3qwBqwyN3JrYCgBQABsBoBUoaucNUitUkEwNOBqMGnA0BKDVfx7AG7ZOU5bqAtbYbggTHzj6xXbNQYzHpZQtcMKPqfYCgDgWPa9h7buIuFYcfzDQkex3+dWANUHK14eAB1k6HQxoNj0kEfKrxWoCUU4UwGnCgHA06mCnA0A6lpKKAWaKSigOc0w081GaAieuHE2prvYVEyUBk+I8p4e+wa5aVmGxI102nvVhg+GC2IG1W5tUmSoBzhIoIqYrTCtAREU0ipCKaRQHHcwFuZyBhMsuwPuD+Fvf66UYTDLagAgrczFYBGqnzKR0bXUexO1dcU0iJ0lTGYDeR6WX+YfqNKAeKcDUdtp/oejDuPapBQD1NSA1GtPFASA08NUYpakDmesJzlxV2xItADwrdkMSd2a6WEf3QqfU1tLxNYnmvBsXW4ASAuS5lEkrJKsB1KknTqGbrFAZnGcw4m1iEdVyWbZU2iNVa4UAc3O85ivYAwOpr1fl7ja4qwl1dM2jD8rDRl+v7ivIMVxW2bF23IZnBVVE52bZQEIzb616J/DrhF7DYNVvaXHc3GX8mYABT7wNfjUA2iGpBUVsVKKkDhSikFLQDqWkFKKAKKKKA5zTCKkNNIoCMimFalIppFAQlaaVqYimlaAgK0wrU5WmlaA5ylNK10FaYUoCArSZamK0mWoBy3bvhqxy5lOum6t3Hseop+Huq6hl1BqcpO+1Udg3MPixbMtYujy/yOJIn46j5UBdgU8CgCngVIEAp0UoFOAoCNkrkv4IN0qxy0ZKAz3/89bL5sgzd41+tXuDtZRFSi1UipQEq08UxaeKAdS0gpRQDhSikFKKgBRRRUghpsU+koBhFNIp5FIRQDCKaRUhFNIoCMrTSKlIppFARZaQrUpFNigIitNK1NFNIoCKKqeOXlQocwDa6Trl0M/CR+tW7GsMMdhL/AIl93C/dOSbqs6FUkyACCNF9Oo9qA3CmaeK855T5yJxGR2jCuIs5olXLSCSNFBEjKNBpXoaPQEwFOApFp4FAAFOAoApwFAAFOAoApwFAApwoFLQCilFIKUUA6lFJS0AUUUUBFRS0UA2KSKdSUA2mkU+kigGRSEU+KSKAjIpCKkIppFARkVG1TEVG60ByX7sV5fxHAi2blqPuxI9ijlsv6eX4qa9PxFqazXGeB+KNCVaCAw7HcEHQgwND2HYUB5rxHhowyWmQ/dXLayskm3cyywk6wTNercncTa/hLNxjLFIY9yjFCfnln51iMTyVi75W3cKrZDZmZM2ZvgDov616Jwbhq2baIi5URQqjsBUAt7dTAVHbWpgKkABTgKUClAoAApYpYpaAKWiloApRSCnUAUtFFAFFFFAMpKdSUAlJTqSgG0RTqSgGxSRTqKAZFJFPikigIyKaVqUiky0BztaqI4UGu3LRkoDlt4QDpUy2BUwWligIwlOC0+KIoBAKWKWKIoAilopaASlopwFAAFFFLQBRRRQBRSxSUB//2Q=="/>
          <p:cNvSpPr>
            <a:spLocks noChangeAspect="1" noChangeArrowheads="1"/>
          </p:cNvSpPr>
          <p:nvPr/>
        </p:nvSpPr>
        <p:spPr bwMode="auto">
          <a:xfrm>
            <a:off x="74613" y="-1020763"/>
            <a:ext cx="2143125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9714" name="AutoShape 18" descr="data:image/jpg;base64,/9j/4AAQSkZJRgABAQAAAQABAAD/2wCEAAkGBg8QEBQUEBAVEA8UEBUUEBQUFBQVFRAUFBQVFxUUFBQYHSYgGRkjGRYVHy8gIycpLCwsFR4xNTAqNScrLCkBCQoKDgwOGg8PGjAiHyIpKS80LCouLDQvLCkvKSosLCwpLS0sLCwqLCksLCwsLCwpLCwsLCwsKSwpKSwsKSwsKf/AABEIAOAA4QMBIgACEQEDEQH/xAAcAAABBQEBAQAAAAAAAAAAAAAAAQIDBQYEBwj/xABEEAACAQIEBAQDBgMFBQkBAAABAhEAAwQSITEFBkFREyIyYXGBkRQjQlKhsQdiwTNygrLRFUOSovE0U1Rjc3SDwuEW/8QAGgEBAAMBAQEAAAAAAAAAAAAAAAEDBAIFBv/EADIRAAIBAwMCAQoGAwAAAAAAAAABAgMRIQQSMUFRIgUTIzJhcaHB4fAUQoGRsfFSctH/2gAMAwEAAhEDEQA/APa6KKKsICiiigCiiigCiiigCiiigCiiigCiiigCiuHiPG8Nh48e8lsnYE6kdwo1p3DuMYfEAmxdW5HqynUfEHUVzuV7Hfm57d1nbudlFFZTmXn1MHe8JbXiuFBY58oUtqF2OsQfmKiUlFXZ3RozrS2wV2auiuThWN8exauxl8S2rxMxmAMTXXXRU1Z2CiiipICiiigCiiigCiiigCiiigCiiigCiiigCiiq3mOfsl7KSCLTEEEgiNdxXLdlc7hHfJR7ssHuKvqIA9yB+9cV7j2FT1Yi2P8AGD+1eTO5Y6kk+5n96bWJ6t9EfSR8hR/NP9kennnLA5gPG3IE5WCiTGrEQB71d14djSMjSY8p3r1HlTiI/wBmWLjt6bEEsdykrqT/AHauo1XO9zz/AChoYadxVNt3I+ZOcUwp8O2ouXo1k+VJ2zRufasdieeMcx/tcnsqqP3BP61TYrEM7MzGWYlm+JMms9x3mMYZ0UoXDasQYygmNuuxrLKrOpLB7dPR6bS0lKok+7ecm+4d/ETF22HikX7fUEBWj2YdfjNa3G8+4S2EIzXA9sOMoHlBMANJGuh+EV5KzUI166yWkEiGKsR5bQ9Ts7bhAoLf4TGp16pVZX2lOv0FBR86la3NhnHsdicQ7vaU3cRcueRYLE5mgKAOwgCrjk3FXcNjrIuA23Li1fQ9C/lZT8Gj6Vm+KYh7dp3sXWVkGa1cHlfymQ2npMD5TU3D+MXLgTEXW8S6SLjtABdlMkwNATFVrHi63NMvFJ0vyunwfQOLxS2rb3HMIilm+AEmvFsPauY/GgH1370sfyqTLfJVB+laLmP+IOHx2AT7MSDef75G0e0EglW+JKwRoQDXV/C3hGtzEMNvurf6Fz/lHzNapvzlRR6I8bTr8LpZ1X60sI9As2lRQqiFUBVHYAQB9KfRRWo8MKKKKkBRRRQBRRRQBRRRQBRRRQBRRRUAKKquN8x2MLbLM6l5CokyWcmADG3vWQb+It5Liq5ty+bImUjNl3gzuJqudWMXZm2hoqteLlHhdz0Sq7j1+2uHuh3VZtOBJA1KmBXm453xl27dt3LhtsDnRU8oNomFIO5jYz1rK8b5jvStxsHcKrcHiXLqhiEE6JqcmpmYE6a1W66d0ka4+TZw2zlLr7S5rLXOBYy9evZ8S9mxmPhiS2YE7BQwyiJ1rUTXHf4rYS4ttrii60ZVnUzt8J96wQk08H0+ppQqRSm7L32KAfw9t5XZsUXZUZwr/d5silsoaGEmIqiXmHEHw1N5zZRgEQtmVBnnQbTJMmNa9EJrz/nUMMSWZpzW0KzGyjKB7xlir41N+GeXX0kdN6SD+hurjViOerf3lo/yEfQ//ta9bsqD3UH6isvztaBW0T0Zh9Y/0qqliZs8oLdpm/d/JfYS5mtoe9tT/wAoqLGcdbBxcCeIjrcsXUkjNbuoQ0EbNpIOutN4W82Lf/pr+1cXM6Thz7Op/p/WkcTO9Qt+lf8AqSYPFpetZH8jMpBUkA5ToD8Y+lMxOLtYawURgzhGyrILHQyTH1rK4pGaM7SYGRVU6z/WpuCcIZ8QouKQFJZlOhGU7MD7wPrV8qaWW8HkU9bUlanGK3Wtf2Gu4NhDbs20PrYgR3dzovx2Hyr6B4FwsYbD27Q/AgzEfiY6sfmxNeJ4XBWLiu2Jtm7ZQCEDFM11p8MZ11WIZiRrC+9Vi4RFYi3cu2juFS/d8o9pY/rUU5qGXyzvV6apqGoU2lGOM9WfR1FeY8pcptirHi2+KY+0wbKyePnAYAE9tDMir2xyzxGJt8WcrJC+JaZ8wGkyLo6z8orYpXV0fP1KTpycZco2Nc2P4gllQXzEkwqopZ3Y/hVRuayuI/2pYtNcfG2nRTA8hBuGYAVSjkktoADrURvcRtN4942Q+QIqu8lerJbRU1aTByyTEdK6uV2M5i/4w4kuyolm1DEQwdmEGIMsBPyrnP8AELiT/wC+Cj+W2g/pWlXjONxs2xgLN5CIY3UBRZ6sxOX5CT7V5tjcM32i5hrKh8l42wbYZjdZDBj+UNIgDpWynKLxtKZRfc0dv+I/EF/3wb4on+lWvD/4nY12Crh1vt+VEbNHU6GAPeKy68FtWP8Atdwm5/4eyQ1z/wCR9Vt/qfYVouH8s4/F2iLdtMHhSJW2Cy+L2ztq9z4nTtVs3TXKRWt3c3HLnNuHxuZbbTcRFZwAQBJIIE9iINXtZfkjkpeHIxZw95/UVEKomcqzqdevsPnqKwz238PBer2yFFFFckhVfxvhq4iyVZnWPMMjshkA7xuPY1YUlCTxTnzlq1hgHe/eyFri54DFMhkBjIMQJETHz1o7uHxWINhlu2rtlLwZcqFLpNojPlDwSYOsCNa9Yx2IY3Gt5AmsBr34vJ4Za2o9X9khmRB+NYjnnGFMbZW4+YIpb0hQguZ5AUdNCdSfVVE4pZaPQ01SpJqnGVkZrmzHvauYe7atubiM4dSrCUIXytpsddals8Wxaut3ELbTCXAqQjZ8hb0uxjYyAfjVriOYsOilWvpBYSAc+upUQAdDJ+MVnMZzXhi5AtC5YdGPkm20qCWBQyjDQbqN6pUU1ZHo1K9SnJylJP2J/wAr6nRx7jWLw9xUW1bK3DFt5Y6yBDaiDqPaqvhhIxzYnF2ku+DcyXbfQEqUV8uxUHZp0MSK1huDSWI0keImg+DpP+Wqvi3BLuIu22QgJkKXGQ+LlUsDmCrqY10IFRBZwWaiomt1Rvnhr58FuzViufU81s90YfQg/wBa2F24skK2YAkAnQkDYkdDWX5ztZktkEAqWiTE6Daqaaamb9bONTTNxd+C24bdmxaP/lJ/lFVPOCzYB7XB+xrs4FenDpO4BBjuCabx3CNdsMqiWkEDvB/0moWJ/qWVE6mkx1j8hvLhnDJrPqH/ADGpOOpOHuewB+hFM4Bh3t2ALgymWMHoD3o4zi0+z3YYEhYIBBiSAKh+vjuIu2ltL/H5FFwK7cN1XtkIyspRmjKuTXO0giBvqOlaLByTdv3CC912dmAiRJMx0kkmPesrwgXWhElcwyEyR5ZBMr12n5VrruCa+Uwtlc129CIvYSAWY9ANyfatNTLUO55GjtTjKvLovibC/wANC8Fs3RvdxXiMe6lbiJ8oAP8Ai96TB8GwzcJu3zbX7St8KLmuaAbflHtlLfSshd42i3RgsPnXCWLlxJuM3iX3UkZnUwFAIOVYkdTO2x5cti5gsUhvlWA+7sjIfFZljZlLawB5SKiS9JZdjqk3+FU5dJp/Euf4ZYg+FftgwzXEj2DKwZvkF+pFbbH4pLShSwTN5V7gAa5RuSBoPcivP+UMPfwxuFSud0GYaE21UkyXPlX9fhXXbxV15v3gDhoMM1wK1wdHOeJTYgTrK6AEToopqCTPL18oz1EpQd19Dtu469exAZVAW3K4VNxagEG434fEIkD1ZRoBJJp1zB2rQz4m4G6akkGfw6yX1O22xiCa4sRx3KniEDC2yIV7o82URAs2Acz7TmMDRd8utHb4picTcIwVtw0HNiLsG6q9SD6LC7+mPia1xpPl4POlNcI0vFuaxYt5AfsykdVnEvpH3difuxGzXDP8tZrg3DsViQUwNn7Hhjo92fvHHXPeiT/dTSr7lDkO0w8fFTdZjKAkw4/O06kHcA9OlbxECgBQAoEAAQAOwFTvjHETna3yZzl7kPC4SGI8a9vmYaA/yr/Uya0tFFVNt5Z2sBRSUtQSFFFFAFFJNJNAVHFbXm2BBkQRMyA4EH+5c/4zXn3OvLmGv5WF0WjbB8XKHuN4YUMCFWQv4hrArfcx4EuFbOQFHmSTkcAg+aIOil+vyNU727bIbNxRZRxkMRk1YqxB2BC3p1A2G9ctXLIS2u54YnAk0AuMQCujQp8pI13HXvUvLiYWzj7S4yznsjxiysD5gELCBs0xl7eatPzdyyMF4cMzLctEsWgQwbVRHYz+lYy7iWTFKA3ka4wK7qTlA2Om9UJtOzPRqU4OClDhs3VvFJdGZVyoZyqfwiTAPyiua7g0Zkb0shzKRpGs7VRvxXwUzgZRklo8ynf8JIPzBruPF2KhkteIDbzeVxMFTHlIntWZwle6PajqaTj5up0XUsXxlyPORcE/jAJHffbcbRVJxjieCNxbV6wW21R/Qx38raiPZhXPieKYm8gFlMkkhiSMwOglTt/0riu8vqDduZ2d8rkdjMr8Toasg3H1mYtTGNdegh+vH9lzwK3gyh+zXiFJzZLsqVO2hPl7fjO1WV/B3FEhcw7giD8G9J+tZHgzM1i4FMPIC7bBe3xy1M2NvDDJctO1u4JZyhKnTyax7gn51ElGTyjujOtTglCV8cNYxz7Sy4vbuFCAjaqAoynUkxA7muLDcu3AjLc0zgZ1kAqRr9RVxw3j96zgRiL0XLrki1ICsVzZS7FYJG4E6yZ6VBhOZsMci30dLlySCoBWJIkhSpAkHo21aKEacH4smHWamvVjdY93Udb4eEK+FaS2FWPUzMxO7Mx/YQBJq04BxO9g7t29bRGvvaFu2zyRZidQo9WpmD2FRm35VcHNafMbbAMAwU5T6lGoOhikr1Y0aMvEoniy1NZR825Y7HJheE2rl83sXeuvcZvEfKF89wkkksNVG2y9/hVhiubHQm3hrAtW9szZtdN2gExM99FOgkVCTpVpwvjhwthktJmvOSGuNlYZY0GRgQDuJHcVy9JCXq4ZK1dRYllffQXgtnFvZdrpWzhrrIbl29K5kQk+CIOZ1kglVGpB1iuzE8xF3AwytiL2uW/dUEJ/7fDjyoB3MmBvWW4nx5rlweM7X72ggyVTsB/oK2/JOCvWjF1GF28QUUBSqKBu0HMu+pI2jeSKp3U6Xhjllk1Oqt8sI6OA8hvfueLjrjOd2GaWPYF+nwHbfatYcFbc/ZrKC3hrcHE5RAc7rZnqToWPaB1NdWMvmyiWrMG/ckW52ERnuuPyqP8A6jrXVgcGtlAiyY1LHUux1ZmPUk61XKblycJJcHQKWkorkkWaKSigHUUlFALRSTS0A2iikmgOTirAWmJmAJMKWMHykhRvoSflWZTEuyM8pZti0WLMQ5goynY5R6bW5OsaVrriyCO4IrDc1cPBw2JynISjEgEAPMXMuuk/d7jUlgJqHwdwV2kYbnTmDAYhFWy9wurv6wygqwZhlEZVM9AFGlYXH2Cbltl8xV5I2aCq6hTqdjtNW9+wSpJGdQ0qQNREnX31HyNcF9c2U+qGRwOoJtkAf8QrLe7uz1nC0NsX93Eawb1spOX7vqNjn607Ho9hFyt5VthCY1mEAP711cLv5xNwEsEG+jevv126zU/EcF4lu4o1JAA7yuo066r0qu9nY1qClBy6tck+DxmdUYifKGM7g6nff/pXC3E1dWFqVcNli4CRIBJ1UGNY3FQcFv8ArQ6FVWB2kKGEfGfrVgxVMqyFLsewzMx/U6VDw8q5bH0lNOMtvcocLavWLtvOhCEEMwgpmuNI8w0/J9KvsBwwvfuq2mGKhmb8qqIfTuenuRTMYjEs9uQ6gkZZ84A8qEfiExpTOK8VNix4F3zXIX7S1sqh8Rpi1AEHKkztq3sKsVp5Mk3LTLY89U/fzcbjsaL9tTk8O2WCW06WrakhR8lWSfjVOLdu7iVZ3yWQyouUFmyDso3MfU/Wrf7IrWLQRwwcqBMW2ggl4UmCYMQCfVXThcIfEa2LJTIgytEBZnzEnbKJMn2qE2mdThGpFRvZJIvsVxlb6qttSuHszbsZsuYooUa5AF3U7bmTrVJxF7jQEIVNS7ucqCNlzdyQZAkwp9q6eJ2hhrS21M3cuY9VVOgA0JbKAemrjvWaxWOdzNxp1MDdUk6hV2jSIG4Q/nrc63o1FfqeO9Pao5PjoW3DuI4aw/mV74jVj5YOsxbmNyxMnfNtlio24uzsfCBks0JlJyJJjXrAiZ6n51WHClf7QlD0t73OkSD6dxqfjBk1b8FwL4q74VpQluJfsqiAWuOdT0AB0kjSqVKS4Za4RfKNJyNyu73BiLhhVLZDoSXgrmUnSQdm11XuK9awVm3hbTXH8uktuWMxA7lmMCOugqo5P4WyoqkBrFpQEfUG4d/Qemvf2q3sn7TdD74e0x8LtdujQ3fdV1C9zJ7V3FWM1SW5k/C8K8tdvCL9yJG/goPTaB9pknqxPtVjNNmiuisdNLTKWaAdRSTRNALRRRQBRRRQDZpKSaSaAdNUPGuA+Kr5SSGUhhoWAP5ZIkDtIj32q7mkLUCdjxJORcX4mXOAhYAEMSJ8oLLb0bNAAIIFcHF+JWFvXglpTnyW0OQMEGaCV2ykGfMOk79fb8bgEuezaawCDBBGZTo2w32rxzmjkTHJiHKWs1trgZStxdRmztuQSfUSAKolC3B6NKupv0hkMXiXUTOrIAfy63ACcw9qscPfDggLlysFOsyQPUO0mdOlVVm1etJmZGtpAXVIVjneQQYkxBg967OGBXLMGCHxGGQyc8QcwbYR71S43RvpV9sk3wcmMxzWLzMwzozCJ9UHMWCvvoY0MjXarriXDbF7DW71ty14SYkDwyAVK5SAWYMNxI26mBV8bwhZEJHoaW/umJ/au7hbjEWwdArA+IeihR94SP6fCoUsJ2OpUrylHdZcnZwm9lteKwIecqKywc6+pmU9FMH45ax/GlyXQpl/MXaSZc3DMT3jKJ7zWps3WzspUDDqFWyp1ZURdZbeSZJ9yar+J2ENzxFcBwmiOQCzknJlc+UwZMGPTUxa3WRzVi3S3zWftDeP3CwtgKqmZyp6UP5UHaTA9hVzhrJbw3d28GyDcuiTDKNwo28zwgP5ZrjXhF64yKlts4AG3pYwMzTsAJM9wK1mMt4fD4ZLd0pbcIiMgU3PEKCNRMEDMdZj27dwV1corzUZuC6pf2Z7Gqbrm67BVaCW+J0yD8R1B0/k7Vn8RjlQlbK5YkeIYzkGPT0t6BRprAGuhq2tcXR7w8a0b6ZSMuZlKgggNm2WJ6iBr+UVHwngNq9iFS22eZdgzaWwCNC0AOxkRGknbU1MUV1pX9yKbC2DOZjCE6seu85RuTvt+xr2Lkjli1btrkhmeGZpDAEaj06EqDv76b1RWf4buzF7bKwCkMbkoqx019Pw2FM4bbvYC4Li3TYYtl8IHPbuwwLZthET/NtVqVjDOpdWR6ri/NGHtEqMs3mG9u2egP531HsJParK0iqoVQFVQAoGgAGgAqv4KF8FXBzNcHiOx3ZmGvwA2A6ACu+asKCSaWo5pwNAOmlps0UA6lmmzS0IFmlmm0s0A6im0UJGTTSaQmmk0ApNNLUjGuXGXittyNwjEfEA0B0F6p+M8x4ayfDeb15trFsZ7jfFR6R7sRVHawGKv4cXLOLuWmuqc6FiQpkghSTKnToRTOEY63gBkvYX7OT6ryTcFw/mdj5/mZqAcvFOWcTjUzYlBZsKS6WFOe6CF0Nx1AzHpA113615Jjbx9SL4Zys2VR3lYWZI1ANfRdjGpcXNbdXQ7FSCP0rkxnD7bycoDEgtoPNHc7/Ma1xKFzRSrummjxZCWt5bqEE24dGBDIWHmHdTqahwtn7OBYtAu7MGvgkBkHqRB0boW/wyBFeicS4LaL5hbVruUmFOgymS7H8ZgnfXYa15diuL2/MSrZmcz3Bknrqff41Q4uB6cKsdRZrDXfqzpv8AEwqkgMxJjQCe7EfpVXi5uxlILblTOk+kaaggfqxrvBVzDGQB5mHqHUz+btrB28woXABmNxyqgSRdDAQd9vVIEnLHQdNaril0NVRya8fHw/f/AKWvLb4q263DcKWLJcu2caBVEwsk+dmyg9QjRrNVmMxLtdZr4yuzSV3kGY0O0DTp+LQyK0uAsqHTC2yVe5bZ7rQM6RbJtKBOhWM0T+9XHAuR7XgTirduVZy11mbLlnrOU6dpiQZMmK0pXR5EpqMm/uxnbHJ169h7b2mDF8uW0pEBSCSXPqZ5jX4nqAdrwzgWFwCoLiC5iykeHa1uXJ3Lt+G2T0OnTWIruwl57g8PAJ4doAKcS41yiAFsqRosDSR8F61d8K4Naw4JEtcOr3GMux6kk612omaVRtWObC8JvX4bFEW7Y/s8Pb0RB0zEeo+/0C1b4nhlm7a8J7am3GiwBl917H3qUGnA10VFbw5vsoFl4yCfDfYFSdj2YE7VcA1zX7C3Fyt8iN1PQj3rmw3EQtwWbnluR5T+F/de09u4IqQWgNKDTAaUGgJAaUGmA0oNAPpaaKWgHTRSUooAooooQQE00mgmmMaEjXas9zbiStkeaFL5XA6ggkfLTar5zVLzBhBessvXdZ6Mpkfr+9AeW8I55uYfFmGy4Tx2W6kTAzEFtNARvp8K9XF9Li6wykSOoIPUV41zJhLaWbhgB0vFswEGHChkb3kEx/rW25BxdxsFZzzIUgTvlDMEP/DFQC5xPLSZjcw1xsPd7oYDf3hsR8Qai/21irGmKs+Kn/e2hr/it7H5H5VcoacRPwoDIK9m6zG3dzdBlJUqOzKeveR0qoPJ2DzOblonMQUZGhUYkZiyE+XvIJGnStdxHlqxdOYA27nRkMH9KosRgsdhjMjEW/fRh8x/WahpPk6UnHgyXGeQ79iTYbxixkhdXC+rSNG6HodNjTuWuAPeuDxLbFR6dll1cZhB9QkEHb0DWtfg+IBpCzaZtWRgCtz3I2b4gg12+HiLzDwWFpAMr3NWad2yM3U9406RvXHm1e5qerm4bGRpw/C4R2Y2/HxdwzkHmYyRGdjoo0GnYbNFWuH4XevkPjG0BlLKSETtPc+5/Tap+GcKtWB5BLdWOrMTuST3qwBqwyN3JrYCgBQABsBoBUoaucNUitUkEwNOBqMGnA0BKDVfx7AG7ZOU5bqAtbYbggTHzj6xXbNQYzHpZQtcMKPqfYCgDgWPa9h7buIuFYcfzDQkex3+dWANUHK14eAB1k6HQxoNj0kEfKrxWoCUU4UwGnCgHA06mCnA0A6lpKKAWaKSigOc0w081GaAieuHE2prvYVEyUBk+I8p4e+wa5aVmGxI102nvVhg+GC2IG1W5tUmSoBzhIoIqYrTCtAREU0ipCKaRQHHcwFuZyBhMsuwPuD+Fvf66UYTDLagAgrczFYBGqnzKR0bXUexO1dcU0iJ0lTGYDeR6WX+YfqNKAeKcDUdtp/oejDuPapBQD1NSA1GtPFASA08NUYpakDmesJzlxV2xItADwrdkMSd2a6WEf3QqfU1tLxNYnmvBsXW4ASAuS5lEkrJKsB1KknTqGbrFAZnGcw4m1iEdVyWbZU2iNVa4UAc3O85ivYAwOpr1fl7ja4qwl1dM2jD8rDRl+v7ivIMVxW2bF23IZnBVVE52bZQEIzb616J/DrhF7DYNVvaXHc3GX8mYABT7wNfjUA2iGpBUVsVKKkDhSikFLQDqWkFKKAKKKKA5zTCKkNNIoCMimFalIppFAQlaaVqYimlaAgK0wrU5WmlaA5ylNK10FaYUoCArSZamK0mWoBy3bvhqxy5lOum6t3Hseop+Huq6hl1BqcpO+1Udg3MPixbMtYujy/yOJIn46j5UBdgU8CgCngVIEAp0UoFOAoCNkrkv4IN0qxy0ZKAz3/89bL5sgzd41+tXuDtZRFSi1UipQEq08UxaeKAdS0gpRQDhSikFKKgBRRRUghpsU+koBhFNIp5FIRQDCKaRUhFNIoCMrTSKlIppFARZaQrUpFNigIitNK1NFNIoCKKqeOXlQocwDa6Trl0M/CR+tW7GsMMdhL/AIl93C/dOSbqs6FUkyACCNF9Oo9qA3CmaeK855T5yJxGR2jCuIs5olXLSCSNFBEjKNBpXoaPQEwFOApFp4FAAFOAoApwFAAFOAoApwFAApwoFLQCilFIKUUA6lFJS0AUUUUBFRS0UA2KSKdSUA2mkU+kigGRSEU+KSKAjIpCKkIppFARkVG1TEVG60ByX7sV5fxHAi2blqPuxI9ijlsv6eX4qa9PxFqazXGeB+KNCVaCAw7HcEHQgwND2HYUB5rxHhowyWmQ/dXLayskm3cyywk6wTNercncTa/hLNxjLFIY9yjFCfnln51iMTyVi75W3cKrZDZmZM2ZvgDov616Jwbhq2baIi5URQqjsBUAt7dTAVHbWpgKkABTgKUClAoAApYpYpaAKWiloApRSCnUAUtFFAFFFFAMpKdSUAlJTqSgG0RTqSgGxSRTqKAZFJFPikigIyKaVqUiky0BztaqI4UGu3LRkoDlt4QDpUy2BUwWligIwlOC0+KIoBAKWKWKIoAilopaASlopwFAAFFFLQBRRRQBRSxSUB//2Q=="/>
          <p:cNvSpPr>
            <a:spLocks noChangeAspect="1" noChangeArrowheads="1"/>
          </p:cNvSpPr>
          <p:nvPr/>
        </p:nvSpPr>
        <p:spPr bwMode="auto">
          <a:xfrm>
            <a:off x="74613" y="-1020763"/>
            <a:ext cx="2143125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9716" name="AutoShape 20" descr="data:image/jpg;base64,/9j/4AAQSkZJRgABAQAAAQABAAD/2wCEAAkGBg8QEBQUEBAVEA8UEBUUEBQUFBQVFRAUFBQVFxUUFBQYHSYgGRkjGRYVHy8gIycpLCwsFR4xNTAqNScrLCkBCQoKDgwOGg8PGjAiHyIpKS80LCouLDQvLCkvKSosLCwpLS0sLCwqLCksLCwsLCwpLCwsLCwsKSwpKSwsKSwsKf/AABEIAOAA4QMBIgACEQEDEQH/xAAcAAABBQEBAQAAAAAAAAAAAAAAAQIDBQYEBwj/xABEEAACAQIEBAQDBgMFBQkBAAABAhEAAwQSITEFBkFREyIyYXGBkRQjQlKhsQdiwTNygrLRFUOSovE0U1Rjc3SDwuEW/8QAGgEBAAMBAQEAAAAAAAAAAAAAAAEDBAIFBv/EADIRAAIBAwMCAQoGAwAAAAAAAAABAgMRIQQSMUFRIgUTIzJhcaHB4fAUQoGRsfFSctH/2gAMAwEAAhEDEQA/APa6KKKsICiiigCiiigCiiigCiiigCiiigCiiigCiuHiPG8Nh48e8lsnYE6kdwo1p3DuMYfEAmxdW5HqynUfEHUVzuV7Hfm57d1nbudlFFZTmXn1MHe8JbXiuFBY58oUtqF2OsQfmKiUlFXZ3RozrS2wV2auiuThWN8exauxl8S2rxMxmAMTXXXRU1Z2CiiipICiiigCiiigCiiigCiiigCiiigCiiigCiiq3mOfsl7KSCLTEEEgiNdxXLdlc7hHfJR7ssHuKvqIA9yB+9cV7j2FT1Yi2P8AGD+1eTO5Y6kk+5n96bWJ6t9EfSR8hR/NP9kennnLA5gPG3IE5WCiTGrEQB71d14djSMjSY8p3r1HlTiI/wBmWLjt6bEEsdykrqT/AHauo1XO9zz/AChoYadxVNt3I+ZOcUwp8O2ouXo1k+VJ2zRufasdieeMcx/tcnsqqP3BP61TYrEM7MzGWYlm+JMms9x3mMYZ0UoXDasQYygmNuuxrLKrOpLB7dPR6bS0lKok+7ecm+4d/ETF22HikX7fUEBWj2YdfjNa3G8+4S2EIzXA9sOMoHlBMANJGuh+EV5KzUI166yWkEiGKsR5bQ9Ts7bhAoLf4TGp16pVZX2lOv0FBR86la3NhnHsdicQ7vaU3cRcueRYLE5mgKAOwgCrjk3FXcNjrIuA23Li1fQ9C/lZT8Gj6Vm+KYh7dp3sXWVkGa1cHlfymQ2npMD5TU3D+MXLgTEXW8S6SLjtABdlMkwNATFVrHi63NMvFJ0vyunwfQOLxS2rb3HMIilm+AEmvFsPauY/GgH1370sfyqTLfJVB+laLmP+IOHx2AT7MSDef75G0e0EglW+JKwRoQDXV/C3hGtzEMNvurf6Fz/lHzNapvzlRR6I8bTr8LpZ1X60sI9As2lRQqiFUBVHYAQB9KfRRWo8MKKKKkBRRRQBRRRQBRRRQBRRRQBRRRUAKKquN8x2MLbLM6l5CokyWcmADG3vWQb+It5Liq5ty+bImUjNl3gzuJqudWMXZm2hoqteLlHhdz0Sq7j1+2uHuh3VZtOBJA1KmBXm453xl27dt3LhtsDnRU8oNomFIO5jYz1rK8b5jvStxsHcKrcHiXLqhiEE6JqcmpmYE6a1W66d0ka4+TZw2zlLr7S5rLXOBYy9evZ8S9mxmPhiS2YE7BQwyiJ1rUTXHf4rYS4ttrii60ZVnUzt8J96wQk08H0+ppQqRSm7L32KAfw9t5XZsUXZUZwr/d5silsoaGEmIqiXmHEHw1N5zZRgEQtmVBnnQbTJMmNa9EJrz/nUMMSWZpzW0KzGyjKB7xlir41N+GeXX0kdN6SD+hurjViOerf3lo/yEfQ//ta9bsqD3UH6isvztaBW0T0Zh9Y/0qqliZs8oLdpm/d/JfYS5mtoe9tT/wAoqLGcdbBxcCeIjrcsXUkjNbuoQ0EbNpIOutN4W82Lf/pr+1cXM6Thz7Op/p/WkcTO9Qt+lf8AqSYPFpetZH8jMpBUkA5ToD8Y+lMxOLtYawURgzhGyrILHQyTH1rK4pGaM7SYGRVU6z/WpuCcIZ8QouKQFJZlOhGU7MD7wPrV8qaWW8HkU9bUlanGK3Wtf2Gu4NhDbs20PrYgR3dzovx2Hyr6B4FwsYbD27Q/AgzEfiY6sfmxNeJ4XBWLiu2Jtm7ZQCEDFM11p8MZ11WIZiRrC+9Vi4RFYi3cu2juFS/d8o9pY/rUU5qGXyzvV6apqGoU2lGOM9WfR1FeY8pcptirHi2+KY+0wbKyePnAYAE9tDMir2xyzxGJt8WcrJC+JaZ8wGkyLo6z8orYpXV0fP1KTpycZco2Nc2P4gllQXzEkwqopZ3Y/hVRuayuI/2pYtNcfG2nRTA8hBuGYAVSjkktoADrURvcRtN4942Q+QIqu8lerJbRU1aTByyTEdK6uV2M5i/4w4kuyolm1DEQwdmEGIMsBPyrnP8AELiT/wC+Cj+W2g/pWlXjONxs2xgLN5CIY3UBRZ6sxOX5CT7V5tjcM32i5hrKh8l42wbYZjdZDBj+UNIgDpWynKLxtKZRfc0dv+I/EF/3wb4on+lWvD/4nY12Crh1vt+VEbNHU6GAPeKy68FtWP8Atdwm5/4eyQ1z/wCR9Vt/qfYVouH8s4/F2iLdtMHhSJW2Cy+L2ztq9z4nTtVs3TXKRWt3c3HLnNuHxuZbbTcRFZwAQBJIIE9iINXtZfkjkpeHIxZw95/UVEKomcqzqdevsPnqKwz238PBer2yFFFFckhVfxvhq4iyVZnWPMMjshkA7xuPY1YUlCTxTnzlq1hgHe/eyFri54DFMhkBjIMQJETHz1o7uHxWINhlu2rtlLwZcqFLpNojPlDwSYOsCNa9Yx2IY3Gt5AmsBr34vJ4Za2o9X9khmRB+NYjnnGFMbZW4+YIpb0hQguZ5AUdNCdSfVVE4pZaPQ01SpJqnGVkZrmzHvauYe7atubiM4dSrCUIXytpsddals8Wxaut3ELbTCXAqQjZ8hb0uxjYyAfjVriOYsOilWvpBYSAc+upUQAdDJ+MVnMZzXhi5AtC5YdGPkm20qCWBQyjDQbqN6pUU1ZHo1K9SnJylJP2J/wAr6nRx7jWLw9xUW1bK3DFt5Y6yBDaiDqPaqvhhIxzYnF2ku+DcyXbfQEqUV8uxUHZp0MSK1huDSWI0keImg+DpP+Wqvi3BLuIu22QgJkKXGQ+LlUsDmCrqY10IFRBZwWaiomt1Rvnhr58FuzViufU81s90YfQg/wBa2F24skK2YAkAnQkDYkdDWX5ztZktkEAqWiTE6Daqaaamb9bONTTNxd+C24bdmxaP/lJ/lFVPOCzYB7XB+xrs4FenDpO4BBjuCabx3CNdsMqiWkEDvB/0moWJ/qWVE6mkx1j8hvLhnDJrPqH/ADGpOOpOHuewB+hFM4Bh3t2ALgymWMHoD3o4zi0+z3YYEhYIBBiSAKh+vjuIu2ltL/H5FFwK7cN1XtkIyspRmjKuTXO0giBvqOlaLByTdv3CC912dmAiRJMx0kkmPesrwgXWhElcwyEyR5ZBMr12n5VrruCa+Uwtlc129CIvYSAWY9ANyfatNTLUO55GjtTjKvLovibC/wANC8Fs3RvdxXiMe6lbiJ8oAP8Ai96TB8GwzcJu3zbX7St8KLmuaAbflHtlLfSshd42i3RgsPnXCWLlxJuM3iX3UkZnUwFAIOVYkdTO2x5cti5gsUhvlWA+7sjIfFZljZlLawB5SKiS9JZdjqk3+FU5dJp/Euf4ZYg+FftgwzXEj2DKwZvkF+pFbbH4pLShSwTN5V7gAa5RuSBoPcivP+UMPfwxuFSud0GYaE21UkyXPlX9fhXXbxV15v3gDhoMM1wK1wdHOeJTYgTrK6AEToopqCTPL18oz1EpQd19Dtu469exAZVAW3K4VNxagEG434fEIkD1ZRoBJJp1zB2rQz4m4G6akkGfw6yX1O22xiCa4sRx3KniEDC2yIV7o82URAs2Acz7TmMDRd8utHb4picTcIwVtw0HNiLsG6q9SD6LC7+mPia1xpPl4POlNcI0vFuaxYt5AfsykdVnEvpH3difuxGzXDP8tZrg3DsViQUwNn7Hhjo92fvHHXPeiT/dTSr7lDkO0w8fFTdZjKAkw4/O06kHcA9OlbxECgBQAoEAAQAOwFTvjHETna3yZzl7kPC4SGI8a9vmYaA/yr/Uya0tFFVNt5Z2sBRSUtQSFFFFAFFJNJNAVHFbXm2BBkQRMyA4EH+5c/4zXn3OvLmGv5WF0WjbB8XKHuN4YUMCFWQv4hrArfcx4EuFbOQFHmSTkcAg+aIOil+vyNU727bIbNxRZRxkMRk1YqxB2BC3p1A2G9ctXLIS2u54YnAk0AuMQCujQp8pI13HXvUvLiYWzj7S4yznsjxiysD5gELCBs0xl7eatPzdyyMF4cMzLctEsWgQwbVRHYz+lYy7iWTFKA3ka4wK7qTlA2Om9UJtOzPRqU4OClDhs3VvFJdGZVyoZyqfwiTAPyiua7g0Zkb0shzKRpGs7VRvxXwUzgZRklo8ynf8JIPzBruPF2KhkteIDbzeVxMFTHlIntWZwle6PajqaTj5up0XUsXxlyPORcE/jAJHffbcbRVJxjieCNxbV6wW21R/Qx38raiPZhXPieKYm8gFlMkkhiSMwOglTt/0riu8vqDduZ2d8rkdjMr8Toasg3H1mYtTGNdegh+vH9lzwK3gyh+zXiFJzZLsqVO2hPl7fjO1WV/B3FEhcw7giD8G9J+tZHgzM1i4FMPIC7bBe3xy1M2NvDDJctO1u4JZyhKnTyax7gn51ElGTyjujOtTglCV8cNYxz7Sy4vbuFCAjaqAoynUkxA7muLDcu3AjLc0zgZ1kAqRr9RVxw3j96zgRiL0XLrki1ICsVzZS7FYJG4E6yZ6VBhOZsMci30dLlySCoBWJIkhSpAkHo21aKEacH4smHWamvVjdY93Udb4eEK+FaS2FWPUzMxO7Mx/YQBJq04BxO9g7t29bRGvvaFu2zyRZidQo9WpmD2FRm35VcHNafMbbAMAwU5T6lGoOhikr1Y0aMvEoniy1NZR825Y7HJheE2rl83sXeuvcZvEfKF89wkkksNVG2y9/hVhiubHQm3hrAtW9szZtdN2gExM99FOgkVCTpVpwvjhwthktJmvOSGuNlYZY0GRgQDuJHcVy9JCXq4ZK1dRYllffQXgtnFvZdrpWzhrrIbl29K5kQk+CIOZ1kglVGpB1iuzE8xF3AwytiL2uW/dUEJ/7fDjyoB3MmBvWW4nx5rlweM7X72ggyVTsB/oK2/JOCvWjF1GF28QUUBSqKBu0HMu+pI2jeSKp3U6Xhjllk1Oqt8sI6OA8hvfueLjrjOd2GaWPYF+nwHbfatYcFbc/ZrKC3hrcHE5RAc7rZnqToWPaB1NdWMvmyiWrMG/ckW52ERnuuPyqP8A6jrXVgcGtlAiyY1LHUux1ZmPUk61XKblycJJcHQKWkorkkWaKSigHUUlFALRSTS0A2iikmgOTirAWmJmAJMKWMHykhRvoSflWZTEuyM8pZti0WLMQ5goynY5R6bW5OsaVrriyCO4IrDc1cPBw2JynISjEgEAPMXMuuk/d7jUlgJqHwdwV2kYbnTmDAYhFWy9wurv6wygqwZhlEZVM9AFGlYXH2Cbltl8xV5I2aCq6hTqdjtNW9+wSpJGdQ0qQNREnX31HyNcF9c2U+qGRwOoJtkAf8QrLe7uz1nC0NsX93Eawb1spOX7vqNjn607Ho9hFyt5VthCY1mEAP711cLv5xNwEsEG+jevv126zU/EcF4lu4o1JAA7yuo066r0qu9nY1qClBy6tck+DxmdUYifKGM7g6nff/pXC3E1dWFqVcNli4CRIBJ1UGNY3FQcFv8ArQ6FVWB2kKGEfGfrVgxVMqyFLsewzMx/U6VDw8q5bH0lNOMtvcocLavWLtvOhCEEMwgpmuNI8w0/J9KvsBwwvfuq2mGKhmb8qqIfTuenuRTMYjEs9uQ6gkZZ84A8qEfiExpTOK8VNix4F3zXIX7S1sqh8Rpi1AEHKkztq3sKsVp5Mk3LTLY89U/fzcbjsaL9tTk8O2WCW06WrakhR8lWSfjVOLdu7iVZ3yWQyouUFmyDso3MfU/Wrf7IrWLQRwwcqBMW2ggl4UmCYMQCfVXThcIfEa2LJTIgytEBZnzEnbKJMn2qE2mdThGpFRvZJIvsVxlb6qttSuHszbsZsuYooUa5AF3U7bmTrVJxF7jQEIVNS7ucqCNlzdyQZAkwp9q6eJ2hhrS21M3cuY9VVOgA0JbKAemrjvWaxWOdzNxp1MDdUk6hV2jSIG4Q/nrc63o1FfqeO9Pao5PjoW3DuI4aw/mV74jVj5YOsxbmNyxMnfNtlio24uzsfCBks0JlJyJJjXrAiZ6n51WHClf7QlD0t73OkSD6dxqfjBk1b8FwL4q74VpQluJfsqiAWuOdT0AB0kjSqVKS4Za4RfKNJyNyu73BiLhhVLZDoSXgrmUnSQdm11XuK9awVm3hbTXH8uktuWMxA7lmMCOugqo5P4WyoqkBrFpQEfUG4d/Qemvf2q3sn7TdD74e0x8LtdujQ3fdV1C9zJ7V3FWM1SW5k/C8K8tdvCL9yJG/goPTaB9pknqxPtVjNNmiuisdNLTKWaAdRSTRNALRRRQBRRRQDZpKSaSaAdNUPGuA+Kr5SSGUhhoWAP5ZIkDtIj32q7mkLUCdjxJORcX4mXOAhYAEMSJ8oLLb0bNAAIIFcHF+JWFvXglpTnyW0OQMEGaCV2ykGfMOk79fb8bgEuezaawCDBBGZTo2w32rxzmjkTHJiHKWs1trgZStxdRmztuQSfUSAKolC3B6NKupv0hkMXiXUTOrIAfy63ACcw9qscPfDggLlysFOsyQPUO0mdOlVVm1etJmZGtpAXVIVjneQQYkxBg967OGBXLMGCHxGGQyc8QcwbYR71S43RvpV9sk3wcmMxzWLzMwzozCJ9UHMWCvvoY0MjXarriXDbF7DW71ty14SYkDwyAVK5SAWYMNxI26mBV8bwhZEJHoaW/umJ/au7hbjEWwdArA+IeihR94SP6fCoUsJ2OpUrylHdZcnZwm9lteKwIecqKywc6+pmU9FMH45ax/GlyXQpl/MXaSZc3DMT3jKJ7zWps3WzspUDDqFWyp1ZURdZbeSZJ9yar+J2ENzxFcBwmiOQCzknJlc+UwZMGPTUxa3WRzVi3S3zWftDeP3CwtgKqmZyp6UP5UHaTA9hVzhrJbw3d28GyDcuiTDKNwo28zwgP5ZrjXhF64yKlts4AG3pYwMzTsAJM9wK1mMt4fD4ZLd0pbcIiMgU3PEKCNRMEDMdZj27dwV1corzUZuC6pf2Z7Gqbrm67BVaCW+J0yD8R1B0/k7Vn8RjlQlbK5YkeIYzkGPT0t6BRprAGuhq2tcXR7w8a0b6ZSMuZlKgggNm2WJ6iBr+UVHwngNq9iFS22eZdgzaWwCNC0AOxkRGknbU1MUV1pX9yKbC2DOZjCE6seu85RuTvt+xr2Lkjli1btrkhmeGZpDAEaj06EqDv76b1RWf4buzF7bKwCkMbkoqx019Pw2FM4bbvYC4Li3TYYtl8IHPbuwwLZthET/NtVqVjDOpdWR6ri/NGHtEqMs3mG9u2egP531HsJParK0iqoVQFVQAoGgAGgAqv4KF8FXBzNcHiOx3ZmGvwA2A6ACu+asKCSaWo5pwNAOmlps0UA6lmmzS0IFmlmm0s0A6im0UJGTTSaQmmk0ApNNLUjGuXGXittyNwjEfEA0B0F6p+M8x4ayfDeb15trFsZ7jfFR6R7sRVHawGKv4cXLOLuWmuqc6FiQpkghSTKnToRTOEY63gBkvYX7OT6ryTcFw/mdj5/mZqAcvFOWcTjUzYlBZsKS6WFOe6CF0Nx1AzHpA113615Jjbx9SL4Zys2VR3lYWZI1ANfRdjGpcXNbdXQ7FSCP0rkxnD7bycoDEgtoPNHc7/Ma1xKFzRSrummjxZCWt5bqEE24dGBDIWHmHdTqahwtn7OBYtAu7MGvgkBkHqRB0boW/wyBFeicS4LaL5hbVruUmFOgymS7H8ZgnfXYa15diuL2/MSrZmcz3Bknrqff41Q4uB6cKsdRZrDXfqzpv8AEwqkgMxJjQCe7EfpVXi5uxlILblTOk+kaaggfqxrvBVzDGQB5mHqHUz+btrB28woXABmNxyqgSRdDAQd9vVIEnLHQdNaril0NVRya8fHw/f/AKWvLb4q263DcKWLJcu2caBVEwsk+dmyg9QjRrNVmMxLtdZr4yuzSV3kGY0O0DTp+LQyK0uAsqHTC2yVe5bZ7rQM6RbJtKBOhWM0T+9XHAuR7XgTirduVZy11mbLlnrOU6dpiQZMmK0pXR5EpqMm/uxnbHJ169h7b2mDF8uW0pEBSCSXPqZ5jX4nqAdrwzgWFwCoLiC5iykeHa1uXJ3Lt+G2T0OnTWIruwl57g8PAJ4doAKcS41yiAFsqRosDSR8F61d8K4Naw4JEtcOr3GMux6kk612omaVRtWObC8JvX4bFEW7Y/s8Pb0RB0zEeo+/0C1b4nhlm7a8J7am3GiwBl917H3qUGnA10VFbw5vsoFl4yCfDfYFSdj2YE7VcA1zX7C3Fyt8iN1PQj3rmw3EQtwWbnluR5T+F/de09u4IqQWgNKDTAaUGgJAaUGmA0oNAPpaaKWgHTRSUooAooooQQE00mgmmMaEjXas9zbiStkeaFL5XA6ggkfLTar5zVLzBhBessvXdZ6Mpkfr+9AeW8I55uYfFmGy4Tx2W6kTAzEFtNARvp8K9XF9Li6wykSOoIPUV41zJhLaWbhgB0vFswEGHChkb3kEx/rW25BxdxsFZzzIUgTvlDMEP/DFQC5xPLSZjcw1xsPd7oYDf3hsR8Qai/21irGmKs+Kn/e2hr/it7H5H5VcoacRPwoDIK9m6zG3dzdBlJUqOzKeveR0qoPJ2DzOblonMQUZGhUYkZiyE+XvIJGnStdxHlqxdOYA27nRkMH9KosRgsdhjMjEW/fRh8x/WahpPk6UnHgyXGeQ79iTYbxixkhdXC+rSNG6HodNjTuWuAPeuDxLbFR6dll1cZhB9QkEHb0DWtfg+IBpCzaZtWRgCtz3I2b4gg12+HiLzDwWFpAMr3NWad2yM3U9406RvXHm1e5qerm4bGRpw/C4R2Y2/HxdwzkHmYyRGdjoo0GnYbNFWuH4XevkPjG0BlLKSETtPc+5/Tap+GcKtWB5BLdWOrMTuST3qwBqwyN3JrYCgBQABsBoBUoaucNUitUkEwNOBqMGnA0BKDVfx7AG7ZOU5bqAtbYbggTHzj6xXbNQYzHpZQtcMKPqfYCgDgWPa9h7buIuFYcfzDQkex3+dWANUHK14eAB1k6HQxoNj0kEfKrxWoCUU4UwGnCgHA06mCnA0A6lpKKAWaKSigOc0w081GaAieuHE2prvYVEyUBk+I8p4e+wa5aVmGxI102nvVhg+GC2IG1W5tUmSoBzhIoIqYrTCtAREU0ipCKaRQHHcwFuZyBhMsuwPuD+Fvf66UYTDLagAgrczFYBGqnzKR0bXUexO1dcU0iJ0lTGYDeR6WX+YfqNKAeKcDUdtp/oejDuPapBQD1NSA1GtPFASA08NUYpakDmesJzlxV2xItADwrdkMSd2a6WEf3QqfU1tLxNYnmvBsXW4ASAuS5lEkrJKsB1KknTqGbrFAZnGcw4m1iEdVyWbZU2iNVa4UAc3O85ivYAwOpr1fl7ja4qwl1dM2jD8rDRl+v7ivIMVxW2bF23IZnBVVE52bZQEIzb616J/DrhF7DYNVvaXHc3GX8mYABT7wNfjUA2iGpBUVsVKKkDhSikFLQDqWkFKKAKKKKA5zTCKkNNIoCMimFalIppFAQlaaVqYimlaAgK0wrU5WmlaA5ylNK10FaYUoCArSZamK0mWoBy3bvhqxy5lOum6t3Hseop+Huq6hl1BqcpO+1Udg3MPixbMtYujy/yOJIn46j5UBdgU8CgCngVIEAp0UoFOAoCNkrkv4IN0qxy0ZKAz3/89bL5sgzd41+tXuDtZRFSi1UipQEq08UxaeKAdS0gpRQDhSikFKKgBRRRUghpsU+koBhFNIp5FIRQDCKaRUhFNIoCMrTSKlIppFARZaQrUpFNigIitNK1NFNIoCKKqeOXlQocwDa6Trl0M/CR+tW7GsMMdhL/AIl93C/dOSbqs6FUkyACCNF9Oo9qA3CmaeK855T5yJxGR2jCuIs5olXLSCSNFBEjKNBpXoaPQEwFOApFp4FAAFOAoApwFAAFOAoApwFAApwoFLQCilFIKUUA6lFJS0AUUUUBFRS0UA2KSKdSUA2mkU+kigGRSEU+KSKAjIpCKkIppFARkVG1TEVG60ByX7sV5fxHAi2blqPuxI9ijlsv6eX4qa9PxFqazXGeB+KNCVaCAw7HcEHQgwND2HYUB5rxHhowyWmQ/dXLayskm3cyywk6wTNercncTa/hLNxjLFIY9yjFCfnln51iMTyVi75W3cKrZDZmZM2ZvgDov616Jwbhq2baIi5URQqjsBUAt7dTAVHbWpgKkABTgKUClAoAApYpYpaAKWiloApRSCnUAUtFFAFFFFAMpKdSUAlJTqSgG0RTqSgGxSRTqKAZFJFPikigIyKaVqUiky0BztaqI4UGu3LRkoDlt4QDpUy2BUwWligIwlOC0+KIoBAKWKWKIoAilopaASlopwFAAFFFLQBRRRQBRSxSUB//2Q=="/>
          <p:cNvSpPr>
            <a:spLocks noChangeAspect="1" noChangeArrowheads="1"/>
          </p:cNvSpPr>
          <p:nvPr/>
        </p:nvSpPr>
        <p:spPr bwMode="auto">
          <a:xfrm>
            <a:off x="74613" y="-1020763"/>
            <a:ext cx="2143125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29720" name="Picture 24" descr="http://t0.gstatic.com/images?q=tbn:ANd9GcRN5A2EsQSnXWvpQMifH-MduWVjrc0TCF_4TJFHk92Vlan0wt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76578"/>
            <a:ext cx="3966279" cy="2291628"/>
          </a:xfrm>
          <a:prstGeom prst="rect">
            <a:avLst/>
          </a:prstGeom>
          <a:noFill/>
        </p:spPr>
      </p:pic>
      <p:sp>
        <p:nvSpPr>
          <p:cNvPr id="29724" name="AutoShape 28" descr="data:image/jpg;base64,/9j/4AAQSkZJRgABAQAAAQABAAD/2wBDAAkGBwgHBgkIBwgKCgkLDRYPDQwMDRsUFRAWIB0iIiAdHx8kKDQsJCYxJx8fLT0tMTU3Ojo6Iys/RD84QzQ5Ojf/2wBDAQoKCg0MDRoPDxo3JR8lNzc3Nzc3Nzc3Nzc3Nzc3Nzc3Nzc3Nzc3Nzc3Nzc3Nzc3Nzc3Nzc3Nzc3Nzc3Nzc3Nzf/wAARCAAsAJUDASIAAhEBAxEB/8QAHAAAAgMBAQEBAAAAAAAAAAAAAAcDBAYFAQII/8QANBAAAQMDAwIFAwIEBwAAAAAAAQIDBAAFEQYSITFRBxMUIkEyYXEVgRYjUpEXM0JDgqHh/8QAFwEBAQEBAAAAAAAAAAAAAAAAAAEDBP/EACQRAQEAAgAFAwUAAAAAAAAAAAABAhEDBCEiMRMUcSNBgZGx/9oADAMBAAIRAxEAPwB40UVTvDs1m1ynLXHTImpaUWGVrCUrXjgEkjAzQXKKQF81drLTkaLdZmrbbKnLf2yLK0GV+Snk87M8cYOCCMjk1qNbaq1Q1ryyWXTcllpFygJcDT7aSkLUXBuKsFXtABwOu3pzQNeikTadReJE+ZfdNM3SEZ9sK3XZriEghKDgoRhGDuJBBIyOelaLSWr9V3/wvk3CAzHl3tmQqOl1wobTtASouKBITkBWMcDoe9A1KKRsfV+pLDquwRZWrIF/auLyGpceOG1COVKSkjKPkbsg8ZweK7XivdNW6ZVIu0LU8WLb3FoRFgelQt1Sto3DJQfkKVkngcdhQNiik5ddaas09oO0fqLiHNR3p9QYU40lPkNe3GUgAbvcngjjdz0xV6z6i1NpnX8LS+q7mzdWLkyFsyUMhtTazuAHAGRlJHPcHjkUDVopBRtX+IN5tOopVvukdpizOqdddUygOKQM4QkBGOAkkk8ngZpgWXW758KBqu4IQuU3HcKkpG1LjiVltPTpkgZx3NBvaKX8RjW1uRabpIui7r6l1sXC3CM2hLKF9VNqHPsz89ajhSNR6yl3iXar6bRBhS1w4TbUZDnnLbxuccKgcpJPAGOP+wYlFKiNrLUV7c0tDgPsQps5c2JcMtBaW3GQnK0g/IGVAZxkgHIFXYjmq1ann6SVf1KZaZRMTdDHb9QltXHlBONud3+rHAB7jAMqisToi4Xy5sTIk+4NuSLPdXIj74ZAMptIBBIHCTz8dq21AUUUUBWd8QolynaMu0Wy7vXOsENhBwpQyNyR9yncP3rRUUH5qlWG73HQUW023Q82NMgu+dNmORtjj5ypICMjcr68kfG2txNtV5f8UtGXB+1SW22LY2iUtCCtthwB3KSse3jI+fkU3MVRkRpLSi7BdAJOVNOcpJ+3as+JncJuTa4yW62W2lLRc4/iLriW/b5TceS04GHVsqCHSVcbSRg/tWRiaa1N/gvKgR7bOak/q5efiqZUlx1ny0jhJGVDdtOB/T9qd5vC45xOhOtHunCgf3r6F/gEfWsf8DXP7/lvFzk+en9a+hxPtN/HUj59pvNyf0vNsGhZFvj2t5pK0LbS0t93KVEq6HZ7PrV/VzXX11p/Wt+12bmxbYz0C2uJTBbmupS0vABJ2lQKsq5J6HAHQU2P1xlw7YrD7yvgJTUT8V+S268/DYStSdqUbdy8ngEq+MVMudxyn0e6/nX70Tg2Xv6Flra06v1Tpm33adZksXuzTl5iRzuD7RCFb0YJzykDAJ6H8VNbol2134l2zUUmxzbTbLUykH1iClTjgKlAJBAz7lfjCe5xTOuU1uxWUvrAUGQhtKSSN6iQlI4BOSSBwD1rNseIbDpjL/TXxHcQ2XHA4kqQpYdwAnqrllQ+Oo+4HZjbZusr5YrRliu8bR/iAxItc1p6UHBHbWwpKnvav6AR7uo6d6vWK1T5XhPE0fItVxZnTo8paXHI5S2ytDyloS4Tyndxjj5rUWfWkiXAvV0fipMaEI7qWWXUrUlpbaVqJUOCQlRVj7Y7Gpm9eMuS2G0QVll1TQS4XUhSkvOOIZUlPVSVBvcewUOuDio58PVGoLqm0WuBZLjBnpdbFzfmRdrLLaf8zao8KKse3HeqtmnTNCyb1a5Vkuk1l+a7MtzsGMXUOpcwfLJH0qBHz+e2es1rj1lskXWHHb9LAhtzJiFOBS1IWwXAhGOAoHaCT8Z4546Fu1SqZqFdnctj7TjQCXnN25LbnlpcwSBjGFAZznI6YwaDGab0xdrVfNGvTYjnnqeuUueptJUiOt5A2pUocDoB+c4rUw4cpPifdJiozoirtLLaXig7FKC1EpCuhP2rn/x86q8rbbio9NtLTTankhSnfUhgKWf9tOd3BB4x1PFTteIjC1tKNtf8gpT5riXUqKFKD2AkD6hlhYyDzlJ+eAs6BhSolw1WqVGeZS/enXWS4gpDiClOFJz1H3Fa+s1YNQSdQMMPxkNQv5mVsyEqWXm9qFbmz7T0XgnBGe4wTpaAooooCiiigKKKKDwgGozHZJyWWye+0VLRUuMvmLLY8CUpGEgAdhXtFFVEb7LUhpTT7aHW1jCkLSFAj7g1GiFFRjZGZTtII2tgYxnHx8ZP9zViigoP2eC7AfgoYDDD6SlwRv5RIPXlOCP/AGpWrdCa9OW4rKTGR5bCggZaTjGEnqBirVFBWbgQ2m3GmojCG3AQtCW0gK69Rjnqf719ekjeq9X6dr1O3Z52wb9vbd1x9qnooKqrbBX526HHPn583LST5mcZ3cc9B17V9phxk7dsdobdu3CAMbchOPxk47ZqeigrRrfDi49LEYZwVEeW2lON2M9B84Ge+BVmiigKKKKD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4613" y="-198438"/>
            <a:ext cx="1419225" cy="41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9726" name="AutoShape 30" descr="data:image/jpg;base64,/9j/4AAQSkZJRgABAQAAAQABAAD/2wBDAAkGBwgHBgkIBwgKCgkLDRYPDQwMDRsUFRAWIB0iIiAdHx8kKDQsJCYxJx8fLT0tMTU3Ojo6Iys/RD84QzQ5Ojf/2wBDAQoKCg0MDRoPDxo3JR8lNzc3Nzc3Nzc3Nzc3Nzc3Nzc3Nzc3Nzc3Nzc3Nzc3Nzc3Nzc3Nzc3Nzc3Nzc3Nzc3Nzf/wAARCAAsAJUDASIAAhEBAxEB/8QAHAAAAgMBAQEBAAAAAAAAAAAAAAcDBAYFAQII/8QANBAAAQMDAwIFAwIEBwAAAAAAAQIDBAAFEQYSITFRBxMUIkEyYXEVgRYjUpEXM0JDgqHh/8QAFwEBAQEBAAAAAAAAAAAAAAAAAAEDBP/EACQRAQEAAgAFAwUAAAAAAAAAAAABAhEDBCEiMRMUcSNBgZGx/9oADAMBAAIRAxEAPwB40UVTvDs1m1ynLXHTImpaUWGVrCUrXjgEkjAzQXKKQF81drLTkaLdZmrbbKnLf2yLK0GV+Snk87M8cYOCCMjk1qNbaq1Q1ryyWXTcllpFygJcDT7aSkLUXBuKsFXtABwOu3pzQNeikTadReJE+ZfdNM3SEZ9sK3XZriEghKDgoRhGDuJBBIyOelaLSWr9V3/wvk3CAzHl3tmQqOl1wobTtASouKBITkBWMcDoe9A1KKRsfV+pLDquwRZWrIF/auLyGpceOG1COVKSkjKPkbsg8ZweK7XivdNW6ZVIu0LU8WLb3FoRFgelQt1Sto3DJQfkKVkngcdhQNiik5ddaas09oO0fqLiHNR3p9QYU40lPkNe3GUgAbvcngjjdz0xV6z6i1NpnX8LS+q7mzdWLkyFsyUMhtTazuAHAGRlJHPcHjkUDVopBRtX+IN5tOopVvukdpizOqdddUygOKQM4QkBGOAkkk8ngZpgWXW758KBqu4IQuU3HcKkpG1LjiVltPTpkgZx3NBvaKX8RjW1uRabpIui7r6l1sXC3CM2hLKF9VNqHPsz89ajhSNR6yl3iXar6bRBhS1w4TbUZDnnLbxuccKgcpJPAGOP+wYlFKiNrLUV7c0tDgPsQps5c2JcMtBaW3GQnK0g/IGVAZxkgHIFXYjmq1ann6SVf1KZaZRMTdDHb9QltXHlBONud3+rHAB7jAMqisToi4Xy5sTIk+4NuSLPdXIj74ZAMptIBBIHCTz8dq21AUUUUBWd8QolynaMu0Wy7vXOsENhBwpQyNyR9yncP3rRUUH5qlWG73HQUW023Q82NMgu+dNmORtjj5ypICMjcr68kfG2txNtV5f8UtGXB+1SW22LY2iUtCCtthwB3KSse3jI+fkU3MVRkRpLSi7BdAJOVNOcpJ+3as+JncJuTa4yW62W2lLRc4/iLriW/b5TceS04GHVsqCHSVcbSRg/tWRiaa1N/gvKgR7bOak/q5efiqZUlx1ny0jhJGVDdtOB/T9qd5vC45xOhOtHunCgf3r6F/gEfWsf8DXP7/lvFzk+en9a+hxPtN/HUj59pvNyf0vNsGhZFvj2t5pK0LbS0t93KVEq6HZ7PrV/VzXX11p/Wt+12bmxbYz0C2uJTBbmupS0vABJ2lQKsq5J6HAHQU2P1xlw7YrD7yvgJTUT8V+S268/DYStSdqUbdy8ngEq+MVMudxyn0e6/nX70Tg2Xv6Flra06v1Tpm33adZksXuzTl5iRzuD7RCFb0YJzykDAJ6H8VNbol2134l2zUUmxzbTbLUykH1iClTjgKlAJBAz7lfjCe5xTOuU1uxWUvrAUGQhtKSSN6iQlI4BOSSBwD1rNseIbDpjL/TXxHcQ2XHA4kqQpYdwAnqrllQ+Oo+4HZjbZusr5YrRliu8bR/iAxItc1p6UHBHbWwpKnvav6AR7uo6d6vWK1T5XhPE0fItVxZnTo8paXHI5S2ytDyloS4Tyndxjj5rUWfWkiXAvV0fipMaEI7qWWXUrUlpbaVqJUOCQlRVj7Y7Gpm9eMuS2G0QVll1TQS4XUhSkvOOIZUlPVSVBvcewUOuDio58PVGoLqm0WuBZLjBnpdbFzfmRdrLLaf8zao8KKse3HeqtmnTNCyb1a5Vkuk1l+a7MtzsGMXUOpcwfLJH0qBHz+e2es1rj1lskXWHHb9LAhtzJiFOBS1IWwXAhGOAoHaCT8Z4546Fu1SqZqFdnctj7TjQCXnN25LbnlpcwSBjGFAZznI6YwaDGab0xdrVfNGvTYjnnqeuUueptJUiOt5A2pUocDoB+c4rUw4cpPifdJiozoirtLLaXig7FKC1EpCuhP2rn/x86q8rbbio9NtLTTankhSnfUhgKWf9tOd3BB4x1PFTteIjC1tKNtf8gpT5riXUqKFKD2AkD6hlhYyDzlJ+eAs6BhSolw1WqVGeZS/enXWS4gpDiClOFJz1H3Fa+s1YNQSdQMMPxkNQv5mVsyEqWXm9qFbmz7T0XgnBGe4wTpaAooooCiiigKKKKDwgGozHZJyWWye+0VLRUuMvmLLY8CUpGEgAdhXtFFVEb7LUhpTT7aHW1jCkLSFAj7g1GiFFRjZGZTtII2tgYxnHx8ZP9zViigoP2eC7AfgoYDDD6SlwRv5RIPXlOCP/AGpWrdCa9OW4rKTGR5bCggZaTjGEnqBirVFBWbgQ2m3GmojCG3AQtCW0gK69Rjnqf719ekjeq9X6dr1O3Z52wb9vbd1x9qnooKqrbBX526HHPn583LST5mcZ3cc9B17V9phxk7dsdobdu3CAMbchOPxk47ZqeigrRrfDi49LEYZwVEeW2lON2M9B84Ge+BVmiigKKKKD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4613" y="-198438"/>
            <a:ext cx="1419225" cy="41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29728" name="Picture 32" descr="http://manelgarcia.com/wp-content/uploads/2010/10/amazon_logo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2999" y="1826224"/>
            <a:ext cx="3979767" cy="916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Nuevo Consumidor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4572000" cy="54863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s-ES_tradnl" sz="3200" dirty="0"/>
          </a:p>
          <a:p>
            <a:pPr>
              <a:lnSpc>
                <a:spcPct val="90000"/>
              </a:lnSpc>
            </a:pPr>
            <a:r>
              <a:rPr lang="es-ES_tradnl" sz="3000" b="1" i="1" dirty="0"/>
              <a:t>Ambos</a:t>
            </a:r>
            <a:r>
              <a:rPr lang="es-ES_tradnl" sz="3000" dirty="0"/>
              <a:t> padres trabajan.</a:t>
            </a:r>
          </a:p>
          <a:p>
            <a:pPr>
              <a:lnSpc>
                <a:spcPct val="90000"/>
              </a:lnSpc>
            </a:pPr>
            <a:r>
              <a:rPr lang="es-ES_tradnl" sz="3000" dirty="0"/>
              <a:t>Tiene acceso a más </a:t>
            </a:r>
            <a:r>
              <a:rPr lang="es-ES_tradnl" sz="3000" b="1" i="1" dirty="0"/>
              <a:t>información</a:t>
            </a:r>
            <a:r>
              <a:rPr lang="es-ES_tradnl" sz="3000" dirty="0"/>
              <a:t>.</a:t>
            </a:r>
          </a:p>
          <a:p>
            <a:pPr>
              <a:lnSpc>
                <a:spcPct val="90000"/>
              </a:lnSpc>
            </a:pPr>
            <a:r>
              <a:rPr lang="es-ES_tradnl" sz="3000" dirty="0"/>
              <a:t>Tiene más poder de </a:t>
            </a:r>
            <a:r>
              <a:rPr lang="es-ES_tradnl" sz="3000" b="1" i="1" dirty="0"/>
              <a:t>negociación</a:t>
            </a:r>
            <a:r>
              <a:rPr lang="es-ES_tradnl" sz="3000" dirty="0"/>
              <a:t>.</a:t>
            </a:r>
          </a:p>
          <a:p>
            <a:pPr>
              <a:lnSpc>
                <a:spcPct val="90000"/>
              </a:lnSpc>
            </a:pPr>
            <a:r>
              <a:rPr lang="es-ES_tradnl" sz="3000" dirty="0"/>
              <a:t>Tiene </a:t>
            </a:r>
            <a:r>
              <a:rPr lang="es-ES_tradnl" sz="3000" b="1" i="1" dirty="0"/>
              <a:t>menos tiempo </a:t>
            </a:r>
            <a:r>
              <a:rPr lang="es-ES_tradnl" sz="3000" dirty="0"/>
              <a:t>disponible.</a:t>
            </a:r>
          </a:p>
          <a:p>
            <a:pPr>
              <a:lnSpc>
                <a:spcPct val="90000"/>
              </a:lnSpc>
            </a:pPr>
            <a:r>
              <a:rPr lang="es-ES_tradnl" sz="3000" dirty="0"/>
              <a:t>Más </a:t>
            </a:r>
            <a:r>
              <a:rPr lang="es-ES_tradnl" sz="3000" b="1" i="1" dirty="0"/>
              <a:t>impacientes</a:t>
            </a:r>
            <a:r>
              <a:rPr lang="es-ES_tradnl" sz="3000" dirty="0"/>
              <a:t>.</a:t>
            </a:r>
          </a:p>
          <a:p>
            <a:pPr>
              <a:lnSpc>
                <a:spcPct val="90000"/>
              </a:lnSpc>
            </a:pPr>
            <a:r>
              <a:rPr lang="es-ES_tradnl" sz="3000" dirty="0"/>
              <a:t>Más </a:t>
            </a:r>
            <a:r>
              <a:rPr lang="es-ES_tradnl" sz="3000" b="1" i="1" dirty="0"/>
              <a:t>consciente</a:t>
            </a:r>
            <a:r>
              <a:rPr lang="es-ES_tradnl" sz="3000" dirty="0"/>
              <a:t> de la salud.</a:t>
            </a:r>
          </a:p>
          <a:p>
            <a:pPr>
              <a:lnSpc>
                <a:spcPct val="90000"/>
              </a:lnSpc>
            </a:pPr>
            <a:r>
              <a:rPr lang="es-ES_tradnl" sz="3000" dirty="0"/>
              <a:t>Con necesidad de </a:t>
            </a:r>
            <a:r>
              <a:rPr lang="es-ES_tradnl" sz="3000" b="1" i="1" dirty="0"/>
              <a:t>seguridad.</a:t>
            </a:r>
          </a:p>
          <a:p>
            <a:pPr>
              <a:lnSpc>
                <a:spcPct val="90000"/>
              </a:lnSpc>
            </a:pPr>
            <a:r>
              <a:rPr lang="es-ES_tradnl" sz="3000" dirty="0"/>
              <a:t>Enfocados </a:t>
            </a:r>
            <a:r>
              <a:rPr lang="es-ES_tradnl" sz="3000" b="1" i="1" dirty="0"/>
              <a:t>al ahorro </a:t>
            </a:r>
            <a:r>
              <a:rPr lang="es-ES_tradnl" sz="3000" dirty="0"/>
              <a:t>en las compras.</a:t>
            </a:r>
          </a:p>
          <a:p>
            <a:pPr>
              <a:lnSpc>
                <a:spcPct val="90000"/>
              </a:lnSpc>
            </a:pPr>
            <a:endParaRPr lang="es-ES_tradnl" sz="2800" dirty="0"/>
          </a:p>
          <a:p>
            <a:pPr>
              <a:lnSpc>
                <a:spcPct val="90000"/>
              </a:lnSpc>
            </a:pPr>
            <a:endParaRPr lang="es-ES_tradnl" sz="2800" dirty="0"/>
          </a:p>
        </p:txBody>
      </p:sp>
      <p:pic>
        <p:nvPicPr>
          <p:cNvPr id="4098" name="Picture 2" descr="http://www.muypymes.com/wp-content/uploads/2012/03/consumidor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24779"/>
            <a:ext cx="3486150" cy="233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genciar8.com.br/wp-content/uploads/2015/08/midias-sociais-o-poder-do-consumidor-com-as-redes-socia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4105704"/>
            <a:ext cx="3486150" cy="199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Tendencias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447800"/>
            <a:ext cx="4724400" cy="51054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s-ES_tradnl" sz="2800" dirty="0"/>
          </a:p>
          <a:p>
            <a:pPr>
              <a:lnSpc>
                <a:spcPct val="90000"/>
              </a:lnSpc>
            </a:pPr>
            <a:r>
              <a:rPr lang="es-ES_tradnl" sz="2800" dirty="0">
                <a:solidFill>
                  <a:schemeClr val="bg2">
                    <a:lumMod val="50000"/>
                  </a:schemeClr>
                </a:solidFill>
              </a:rPr>
              <a:t>Productos </a:t>
            </a:r>
            <a:r>
              <a:rPr lang="es-ES_tradnl" sz="2800" b="1" i="1" dirty="0">
                <a:solidFill>
                  <a:schemeClr val="bg2">
                    <a:lumMod val="50000"/>
                  </a:schemeClr>
                </a:solidFill>
              </a:rPr>
              <a:t>desechables.</a:t>
            </a:r>
          </a:p>
          <a:p>
            <a:pPr>
              <a:lnSpc>
                <a:spcPct val="90000"/>
              </a:lnSpc>
            </a:pPr>
            <a:r>
              <a:rPr lang="es-ES_tradn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Alimentos </a:t>
            </a:r>
            <a:r>
              <a:rPr lang="es-ES_tradnl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congelados</a:t>
            </a:r>
            <a:r>
              <a:rPr lang="es-ES_tradn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s-ES_tradnl" sz="2800" dirty="0">
                <a:solidFill>
                  <a:schemeClr val="bg2">
                    <a:lumMod val="50000"/>
                  </a:schemeClr>
                </a:solidFill>
              </a:rPr>
              <a:t>Sistemas de </a:t>
            </a:r>
            <a:r>
              <a:rPr lang="es-ES_tradnl" sz="2800" b="1" i="1" dirty="0">
                <a:solidFill>
                  <a:schemeClr val="bg2">
                    <a:lumMod val="50000"/>
                  </a:schemeClr>
                </a:solidFill>
              </a:rPr>
              <a:t>monitoreo.</a:t>
            </a:r>
            <a:endParaRPr lang="es-ES_tradnl" sz="2800" b="1" i="1" dirty="0"/>
          </a:p>
          <a:p>
            <a:pPr>
              <a:lnSpc>
                <a:spcPct val="90000"/>
              </a:lnSpc>
            </a:pPr>
            <a:r>
              <a:rPr lang="es-ES_tradn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Cuidado de personas </a:t>
            </a:r>
            <a:r>
              <a:rPr lang="es-ES_tradnl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mayores.</a:t>
            </a:r>
          </a:p>
          <a:p>
            <a:r>
              <a:rPr lang="es-ES_tradnl" sz="2800" dirty="0">
                <a:solidFill>
                  <a:schemeClr val="bg2">
                    <a:lumMod val="50000"/>
                  </a:schemeClr>
                </a:solidFill>
              </a:rPr>
              <a:t>Cuidado de </a:t>
            </a:r>
            <a:r>
              <a:rPr lang="es-ES_tradnl" sz="2800" b="1" i="1" dirty="0">
                <a:solidFill>
                  <a:schemeClr val="bg2">
                    <a:lumMod val="50000"/>
                  </a:schemeClr>
                </a:solidFill>
              </a:rPr>
              <a:t>niños.</a:t>
            </a:r>
            <a:endParaRPr lang="es-ES_tradnl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s-ES_tradnl" sz="2800" dirty="0"/>
              <a:t>Aprendizaje de </a:t>
            </a:r>
            <a:r>
              <a:rPr lang="es-ES_tradnl" sz="2800" b="1" i="1" dirty="0"/>
              <a:t>Idiomas.</a:t>
            </a:r>
          </a:p>
          <a:p>
            <a:pPr>
              <a:lnSpc>
                <a:spcPct val="90000"/>
              </a:lnSpc>
            </a:pPr>
            <a:r>
              <a:rPr lang="es-ES_tradnl" sz="2800" dirty="0">
                <a:solidFill>
                  <a:schemeClr val="bg1">
                    <a:lumMod val="50000"/>
                  </a:schemeClr>
                </a:solidFill>
              </a:rPr>
              <a:t>Productos </a:t>
            </a:r>
            <a:r>
              <a:rPr lang="es-ES_tradnl" sz="2800" b="1" i="1" dirty="0">
                <a:solidFill>
                  <a:schemeClr val="bg1">
                    <a:lumMod val="50000"/>
                  </a:schemeClr>
                </a:solidFill>
              </a:rPr>
              <a:t>naturales</a:t>
            </a:r>
          </a:p>
          <a:p>
            <a:pPr>
              <a:lnSpc>
                <a:spcPct val="90000"/>
              </a:lnSpc>
              <a:buNone/>
            </a:pPr>
            <a:endParaRPr lang="es-ES_tradnl" sz="2800" dirty="0"/>
          </a:p>
          <a:p>
            <a:pPr>
              <a:lnSpc>
                <a:spcPct val="90000"/>
              </a:lnSpc>
              <a:buFontTx/>
              <a:buNone/>
            </a:pPr>
            <a:endParaRPr lang="es-ES_tradnl" sz="2800" dirty="0"/>
          </a:p>
          <a:p>
            <a:pPr>
              <a:lnSpc>
                <a:spcPct val="90000"/>
              </a:lnSpc>
            </a:pPr>
            <a:endParaRPr lang="es-ES_tradnl" sz="2800" dirty="0"/>
          </a:p>
          <a:p>
            <a:pPr>
              <a:lnSpc>
                <a:spcPct val="90000"/>
              </a:lnSpc>
              <a:buFontTx/>
              <a:buNone/>
            </a:pPr>
            <a:endParaRPr lang="es-ES_tradnl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81600" y="1825625"/>
            <a:ext cx="333375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dirty="0"/>
              <a:t>.</a:t>
            </a:r>
          </a:p>
        </p:txBody>
      </p:sp>
      <p:pic>
        <p:nvPicPr>
          <p:cNvPr id="5122" name="Picture 2" descr="https://www.tuelsalvador.com/components/com_virtuemart/shop_image/product/Pizzas_Peque__as_4a8c096e4c93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457" y="1825625"/>
            <a:ext cx="3075543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logplenitudsocial.es/wp-content/uploads/2015/12/21817821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7" y="4179887"/>
            <a:ext cx="2995613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Tendencias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4048" cy="5257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s-ES_tradnl" sz="2800" dirty="0"/>
          </a:p>
          <a:p>
            <a:pPr>
              <a:lnSpc>
                <a:spcPct val="90000"/>
              </a:lnSpc>
            </a:pPr>
            <a:r>
              <a:rPr lang="es-ES_tradnl" sz="2800" dirty="0">
                <a:solidFill>
                  <a:schemeClr val="bg2">
                    <a:lumMod val="50000"/>
                  </a:schemeClr>
                </a:solidFill>
              </a:rPr>
              <a:t>Cuidado del medio </a:t>
            </a:r>
            <a:r>
              <a:rPr lang="es-ES_tradnl" sz="2800" b="1" i="1" dirty="0">
                <a:solidFill>
                  <a:schemeClr val="bg2">
                    <a:lumMod val="50000"/>
                  </a:schemeClr>
                </a:solidFill>
              </a:rPr>
              <a:t>ambiente.</a:t>
            </a:r>
          </a:p>
          <a:p>
            <a:pPr>
              <a:lnSpc>
                <a:spcPct val="90000"/>
              </a:lnSpc>
            </a:pPr>
            <a:r>
              <a:rPr lang="es-ES_tradnl" sz="2800" dirty="0"/>
              <a:t>Educación </a:t>
            </a:r>
            <a:r>
              <a:rPr lang="es-ES_tradnl" sz="2800" b="1" i="1" dirty="0"/>
              <a:t>“</a:t>
            </a:r>
            <a:r>
              <a:rPr lang="es-ES_tradnl" sz="2800" b="1" i="1" dirty="0" err="1"/>
              <a:t>On</a:t>
            </a:r>
            <a:r>
              <a:rPr lang="es-ES_tradnl" sz="2800" b="1" i="1" dirty="0"/>
              <a:t> Line”.</a:t>
            </a:r>
          </a:p>
          <a:p>
            <a:pPr>
              <a:lnSpc>
                <a:spcPct val="90000"/>
              </a:lnSpc>
            </a:pPr>
            <a:r>
              <a:rPr lang="es-ES_tradnl" sz="2800" b="1" i="1" dirty="0">
                <a:solidFill>
                  <a:schemeClr val="bg2">
                    <a:lumMod val="50000"/>
                  </a:schemeClr>
                </a:solidFill>
              </a:rPr>
              <a:t>Compras</a:t>
            </a:r>
            <a:r>
              <a:rPr lang="es-ES_tradnl" sz="2800" dirty="0">
                <a:solidFill>
                  <a:schemeClr val="bg2">
                    <a:lumMod val="50000"/>
                  </a:schemeClr>
                </a:solidFill>
              </a:rPr>
              <a:t> “</a:t>
            </a:r>
            <a:r>
              <a:rPr lang="es-ES_tradnl" sz="2800" dirty="0" err="1">
                <a:solidFill>
                  <a:schemeClr val="bg2">
                    <a:lumMod val="50000"/>
                  </a:schemeClr>
                </a:solidFill>
              </a:rPr>
              <a:t>On</a:t>
            </a:r>
            <a:r>
              <a:rPr lang="es-ES_tradnl" sz="2800" dirty="0">
                <a:solidFill>
                  <a:schemeClr val="bg2">
                    <a:lumMod val="50000"/>
                  </a:schemeClr>
                </a:solidFill>
              </a:rPr>
              <a:t> Line”.</a:t>
            </a:r>
            <a:endParaRPr lang="es-ES_tradnl" sz="2800" dirty="0"/>
          </a:p>
          <a:p>
            <a:pPr>
              <a:lnSpc>
                <a:spcPct val="90000"/>
              </a:lnSpc>
            </a:pPr>
            <a:r>
              <a:rPr lang="es-ES_tradnl" sz="2800" dirty="0"/>
              <a:t>Servicio de </a:t>
            </a:r>
            <a:r>
              <a:rPr lang="es-ES_tradnl" sz="2800" b="1" i="1" dirty="0"/>
              <a:t>limpieza </a:t>
            </a:r>
            <a:r>
              <a:rPr lang="es-ES_tradnl" sz="2800" dirty="0"/>
              <a:t>comercial y doméstica.</a:t>
            </a:r>
          </a:p>
          <a:p>
            <a:pPr>
              <a:lnSpc>
                <a:spcPct val="90000"/>
              </a:lnSpc>
            </a:pPr>
            <a:r>
              <a:rPr lang="es-ES_tradnl" sz="2800" dirty="0">
                <a:solidFill>
                  <a:schemeClr val="bg2">
                    <a:lumMod val="50000"/>
                  </a:schemeClr>
                </a:solidFill>
              </a:rPr>
              <a:t>Lavanderías.</a:t>
            </a:r>
          </a:p>
          <a:p>
            <a:pPr>
              <a:lnSpc>
                <a:spcPct val="90000"/>
              </a:lnSpc>
            </a:pPr>
            <a:r>
              <a:rPr lang="es-ES_tradnl" sz="2800" dirty="0"/>
              <a:t>Reparaciones.</a:t>
            </a:r>
          </a:p>
          <a:p>
            <a:r>
              <a:rPr lang="es-ES_tradnl" sz="2800" dirty="0">
                <a:solidFill>
                  <a:schemeClr val="bg2">
                    <a:lumMod val="50000"/>
                  </a:schemeClr>
                </a:solidFill>
              </a:rPr>
              <a:t>Logística.</a:t>
            </a:r>
          </a:p>
          <a:p>
            <a:pPr marL="0" indent="0">
              <a:lnSpc>
                <a:spcPct val="90000"/>
              </a:lnSpc>
              <a:buNone/>
            </a:pPr>
            <a:endParaRPr lang="es-ES_tradnl" sz="2800" dirty="0"/>
          </a:p>
          <a:p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sz="800" dirty="0"/>
              <a:t>.</a:t>
            </a:r>
          </a:p>
        </p:txBody>
      </p:sp>
      <p:pic>
        <p:nvPicPr>
          <p:cNvPr id="4098" name="Picture 2" descr="http://www.fixandfit.com.sv/images/fixandfitsomosarreglosrapid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73" y="5334000"/>
            <a:ext cx="1450313" cy="145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2.gstatic.com/images?q=tbn:ANd9GcTMiv1awFkfeuaLQSAXf0fVhxO3DNF8_IYJvmTMFnqEkpN3guN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81453"/>
            <a:ext cx="4027669" cy="11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www.bac.net/elsalvador/img/promociones/0709/casiller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31" y="5192964"/>
            <a:ext cx="2960869" cy="166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floridacoinlaundrybroker.com/images/home_p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25174"/>
            <a:ext cx="3831409" cy="20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Negocios Afectados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09344"/>
            <a:ext cx="3468687" cy="2514601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_tradnl" sz="2800" i="1" dirty="0"/>
              <a:t>Librerías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_tradnl" sz="2800" i="1" dirty="0"/>
              <a:t>Venta de Música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_tradnl" sz="2800" i="1" dirty="0"/>
              <a:t>Agencias de Viajes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_tradnl" sz="2800" i="1" dirty="0"/>
              <a:t>Renta Videos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_tradnl" sz="2800" i="1" dirty="0"/>
              <a:t>Venta de Software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s-ES_tradnl" dirty="0"/>
          </a:p>
          <a:p>
            <a:pPr>
              <a:buNone/>
            </a:pPr>
            <a:endParaRPr lang="es-ES_tradnl" dirty="0"/>
          </a:p>
        </p:txBody>
      </p:sp>
      <p:pic>
        <p:nvPicPr>
          <p:cNvPr id="7170" name="Picture 2" descr="http://runthetrap.com/wp-content/uploads/2015/08/iTu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98" y="1117140"/>
            <a:ext cx="1841500" cy="157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d0.awsstatic.com/logos/customers/spotify-logo-primary-horizontal-light-background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13512"/>
            <a:ext cx="3095096" cy="120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blog.cashcrate.com/wp-content/uploads/2012/11/Netflix-Movie-Nigh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484" y="4734279"/>
            <a:ext cx="3812516" cy="213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upload.wikimedia.org/wikipedia/en/thumb/4/42/Expedia_logo.svg/1024px-Expedia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2" y="5486400"/>
            <a:ext cx="3051175" cy="86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Pasos en la Búsqueda de Negocios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2413" y="1905000"/>
            <a:ext cx="4335787" cy="365527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SV" sz="2800" b="1" i="1" dirty="0"/>
              <a:t>Segmentación</a:t>
            </a:r>
            <a:r>
              <a:rPr lang="es-SV" sz="2800" i="1" dirty="0"/>
              <a:t> del mercado</a:t>
            </a:r>
          </a:p>
          <a:p>
            <a:pPr marL="514350" indent="-514350">
              <a:buFont typeface="+mj-lt"/>
              <a:buAutoNum type="arabicPeriod"/>
            </a:pPr>
            <a:endParaRPr lang="es-SV" sz="2800" i="1" dirty="0"/>
          </a:p>
          <a:p>
            <a:pPr marL="514350" indent="-514350">
              <a:buFont typeface="+mj-lt"/>
              <a:buAutoNum type="arabicPeriod"/>
            </a:pPr>
            <a:r>
              <a:rPr lang="es-SV" sz="2800" b="1" i="1" dirty="0"/>
              <a:t>Selección</a:t>
            </a:r>
            <a:r>
              <a:rPr lang="es-SV" sz="2800" i="1" dirty="0"/>
              <a:t> del Mercado Meta</a:t>
            </a:r>
          </a:p>
          <a:p>
            <a:pPr marL="514350" indent="-514350">
              <a:buFont typeface="+mj-lt"/>
              <a:buAutoNum type="arabicPeriod"/>
            </a:pPr>
            <a:endParaRPr lang="es-SV" sz="2800" i="1" dirty="0"/>
          </a:p>
          <a:p>
            <a:pPr marL="514350" indent="-514350">
              <a:buFont typeface="+mj-lt"/>
              <a:buAutoNum type="arabicPeriod"/>
            </a:pPr>
            <a:r>
              <a:rPr lang="es-SV" sz="2800" b="1" i="1" dirty="0"/>
              <a:t>Diferenciación</a:t>
            </a:r>
          </a:p>
          <a:p>
            <a:pPr marL="514350" indent="-514350">
              <a:buFont typeface="+mj-lt"/>
              <a:buAutoNum type="arabicPeriod"/>
            </a:pPr>
            <a:endParaRPr lang="es-SV" sz="2800" i="1" dirty="0"/>
          </a:p>
          <a:p>
            <a:pPr marL="514350" indent="-514350">
              <a:buFont typeface="+mj-lt"/>
              <a:buAutoNum type="arabicPeriod"/>
            </a:pPr>
            <a:r>
              <a:rPr lang="es-SV" sz="2800" b="1" i="1" dirty="0"/>
              <a:t>Posicionamiento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194" name="Picture 2" descr="http://tisconsulting.org/wp-content/uploads/Segmen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60" y="1099209"/>
            <a:ext cx="2811086" cy="210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ationmx.com/home/wp-content/uploads/2014/06/diferenciacion_product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06223"/>
            <a:ext cx="2881829" cy="165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3.bp.blogspot.com/-TqFDTP1FraY/Vk2dKT23j9I/AAAAAAAAA_0/tt_BNOlA40k/s1600/posicionamient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63025"/>
            <a:ext cx="2902080" cy="11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994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i="1" dirty="0"/>
              <a:t>La segmentación y La Biblia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200" dirty="0"/>
              <a:t>“Pero Jesús no le respondió palabra. Entonces acercándose sus discípulos, le rogaron, diciendo: Despídela, pues da voces tras nosotros. El respondiendo, dijo: </a:t>
            </a:r>
            <a:r>
              <a:rPr lang="es-SV" sz="3200" b="1" i="1" dirty="0"/>
              <a:t>No soy enviado sino a las ovejas perdidas de la casa de Israel.”</a:t>
            </a:r>
          </a:p>
          <a:p>
            <a:pPr lvl="1"/>
            <a:r>
              <a:rPr lang="es-SV" sz="2400" dirty="0"/>
              <a:t>Marcos 7:23-24</a:t>
            </a:r>
          </a:p>
        </p:txBody>
      </p:sp>
    </p:spTree>
    <p:extLst>
      <p:ext uri="{BB962C8B-B14F-4D97-AF65-F5344CB8AC3E}">
        <p14:creationId xmlns:p14="http://schemas.microsoft.com/office/powerpoint/2010/main" val="201739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230"/>
          </a:xfrm>
        </p:spPr>
        <p:txBody>
          <a:bodyPr/>
          <a:lstStyle/>
          <a:p>
            <a:r>
              <a:rPr lang="es-SV" dirty="0"/>
              <a:t> </a:t>
            </a:r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Diferente Forma de Vender Sorbetes</a:t>
            </a:r>
          </a:p>
        </p:txBody>
      </p:sp>
      <p:sp>
        <p:nvSpPr>
          <p:cNvPr id="6" name="AutoShape 4" descr="https://static-secure.guim.co.uk/sys-images/Business/Pix/pictures/2007/11/16/starbucksandywongap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5126" name="Picture 6" descr="http://1.bp.blogspot.com/-WtYLuA2rZmE/UEGgLc4jA0I/AAAAAAAAAjo/n6U6T-rrq3E/s1600/IMG_2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743200"/>
            <a:ext cx="4215641" cy="316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data:image/jpeg;base64,/9j/4AAQSkZJRgABAQAAAQABAAD/2wCEAAkGBhMSERUUEhQVFRUWGBgYFxcYGRsYHBkcGBoYHBgaGBsYGyYgGx0jHxkYHy8gIycpLCwsHB8xNTAqNSYrLCkBCQoKDgwOGg8PGiwkHyQsLCwsLCwsLCwsLCwsLCwsKSwsLCksLCwsLCwsLCwsLCwsLCwsLCwsLCwsLCwsLCwsLP/AABEIAMIBAwMBIgACEQEDEQH/xAAcAAABBQEBAQAAAAAAAAAAAAAFAgMEBgcAAQj/xABLEAABAwIDBAYHBAYHBwUBAAABAgMRACEEEjEFQVFhBhMicYGRFDJCobHB8AcjUtEVM2Jy4fEkQ0SSorKzFjRzgoPC0hdUY5PDU//EABoBAAMBAQEBAAAAAAAAAAAAAAECAwAEBQb/xAAyEQACAgAEBAMGBgMBAAAAAAAAAQIRAxIhMQQTQVEiYXEFMlKRofAUFUKxweEzgdEj/9oADAMBAAIRAxEAPwBlCKXlqQnBHcQaWMAvhPca+ZlwvER/SzkySIoTypQHI1JGDX+FXlUpOyHerLmRWUamLVzuOKt4v5AqZASs06l7urhSgmuVz8hbfYUHuVKDopHVjhXvVipOS7BzDyXBxpxKhxqOGhzr3qudByQSXFe1FDZ40vtDefM0ubzNaJAWeJ86WH1fiPnUYPL4176Sv6imWLiR2f1DfmTE4tfE0sY1fH3VB9MVwHl/GvRjT+Ee+n/E462k/mHM+5PG0F8vKvTtJXAUP9MP4fj+VccZy+vKmXG8Sv1MOZ9wj+k1cBXHaSuAob6YOHvrjjBwo/j+J+J/QOd9wh+k1cBXh2mrgKH+ljhXnpQ4Vvx/E/F+xs8u4Q/SSuVefpFXKoQxSd4PupQxjf4VHxH5Uv47ie7+gM77kk45XKknFq40z+kEbmie9R/8a47T4MjxJPypHxnE938wZ2OHEq40klZ402dqL3IQPD+NNqx7p/CPCl5+PLeX1BmY6plXPzpBwxqOrEOn2vKPyptQWdVnzrXN7yRrJZw8U2rKNSPOoSsLOpNcMImqLzYSScSj8QrqaGFTwrqp4QmSYUuIHYcdR+6sgbtwNHcBtPGyMuIWTIsQlXxBNQNlbOUTobju+v5VeNj7EQAmTNtI577a77V9opeZ1VYY6HYLH4oqBcQkJSTmUiZVaE9lQjeZvppRDb+0cfgR1ag26kieySgG5FxKo0+FWTooWm5CRuF533sO6iO3mGX0lKjce6Y08vqadtGysx9z7Q1D9Zhf7qgr/MlNcz9ouHUYVhnRxhKD8Fz7ql9IeipTmKCFDhod9UvE4SCZ+u+oyUXukwuNF0b6c4E6hwR+w5/2g1Mw/SfALE9YR3haf86az5pFxrfjRXZuCSTpMgcfdUHgYMt4L5Ayov8Ah9oYFX9oSO9Sf4USeTg1fqsQjTeUq+BFd0OcCUKSlpC1GCQTChmgWEWTAI7wNxoD0m2MA6shsgTaxt4x41N8Fw8tMqHeFSTa3CxYT7LqD4flSS2oe0g+dZzitnIEykeX51DKcptbuMeVQfsvhn+n6knhx7GnEHgk+NNlR/D7xWaOYhQNnHREaLWO/RQrhtF8aPPf31H4mov2Rw72v5/0LyomlZ/2D7q7OPwq8v41mqdr4rc+53TPlXp27iv/AO6x5flS/k+D8TNyomkGD7KvKvMg4HyNZsnb+L0GIXMa2/8AGpCNtYw/2hfkkfI0j9jYfSTDyYmhZBwPka8Lff5Gqzsj0l1SQcSvtSLRruNk6TPvq87e2QhGFzNuuhwbypXaExJBOXyjXTdW/JItaTZuTAFEDn5Gutz8jVO2niMUgwMQ53yPyoU7tjFmwxDg5/Q76T8lXx/QHJiaNbn5GvJHA+RrNf0jila4lzd7RF+cVMweFfWRnediRfrVDeJ9r68aK9ix+Nm5KL94Hyrir9k0R2N0Rw5whKwpawlRzZ1lVyYm5uOEaAVm+3NgBBMLXlm2Yq56/OrL2JhJayZuVEuS8TG73gVFd2qgaqbHesVmb+xwINlXi5n46CoicGAN3cOPKnXsjAXf5m5UTScR0pYTq8z/AHwfgagPdOGB/WA/uoUr4CswxeIIVERwkUwcWquiPszAXQ2SJpLvT9rcXD3Ij41Dc6fA6Jc8VAfA1QTiFcaSXTxNdEeBwV+lByovP+3BP9Wf75/KuqiE15Vfw+H2Q1I0zZwAIM/W4VZMC8NDJ1ndvOhqo4RckTJB3iCfAE/lVq2BhMxTJsfdenRUvuwG80ERujUkazz30nbKVt3njHHnfw31Y9ibLDaIiLCfqw91QekeG7BgDQ99pOtNIK3KDiscbjf9RQHaOFDk27X8qI7REK1jS2v5caiJe0mNfH4WFTGavQCs7HVNx86tOzUtMDM4LAiVa2JAiORNMIGaZgRvt8tZsKdABSQbgiCO/wCdZAy0aHsfY7Kn0rKApaLpWLQIlP7w87mje2dldag5QM+6d/fVT+znaAV924SXGklIM6j2TzsKueP2iG0kwVEcNB3ndVsqewJW5eEx7pNhG2pLkpglMCCSRqANLbzp5gGpuqAuW4G4m5IO8/yqzbaxZfxCnSCEyQ2NJzEqJHeST5UMeRNiPnrxqb02GaK9kJkRHxIvekLSefH6+t9GHMGQRlIJJKRBmCOB8ahdTKYHd7t4jwpcrJuJBPw5RXFkyCZBOhMxy8daIYNACwVADhoIO750SLKkhUpzXkGYgcCI7vo2DOzB4VYmG5t/S/mV5pkkxpM/G1WDZWyJNzA758+et6VhsDHszzy8Ld/8qJ4R4doAa6SZ9wGu6axBYUtLRY9hNMsmQmTGuhnferZitpQ3eCCNPDQyLVRtnkwAoKzTa+7hGWZ5z4UT2hnQGypLg0sQQVExImPKxoj5PIhbbwLLl4AN9PA7qpe0tjEHsmRr8oq2PKPtBV7cIJOp7N+7lUArSAJHKCdTx99Y04VuV3A7KUfWECdTN47vnyq57CwDTYHZnmZND0rG4QIMySZ7tOMWqXhsSIMgcpnUiN2/2vDnWomopF/w22UJQQQAOW+JmfD6tVS26tt0XSm58B3GPq9etPHIYFoF+Mm1+74GhWOUZMGTO+dTyjXfTIxWNp7FCSSm43jfruqvYrBL/BBk2vc3q4Yh/N3yZM+tofCLnx5VBxmGOWZOXgo+J7Ou7hQYjRm21GSlwgjcKh5aOdJGgHyBplTvniT75+r0JKaoiQzlr2KXFeZaJjgmur3LXtYxftntSUAxwO42ve4nXXfWk9EdngKSpZ0NwJm+g0qrbF2GFPIQIIK4TolR0MqiTElI8a1HZewXmbdULcHQedpbEVJNHVkaVlkadATa+l+M0J2s6Mp93fTOK2ipCg2ptaJNlGCLAkxGsAVAxeLsqQSNLQd4iNAbbqzkmBQrUpm0CFL0tI5DeBO/eKESAJ0kE66TvHHTfGtHHg8CpXozxSZizRGhgwF9x+UgQOdznNnadQkBSxmSCBAvHaCSSQkG+hVUsy7lHB9iOEKB4RYnh5XHjen2eB1tF90D65TTjTSQpKbnMIKTmuYkBJgKSrs21AneKms7NcCweocSARq0s6W1gAmN5F6ZS7hWFKWsULweLOFebf8AYzZFwc1pkG2pE+6rH0z6YMutJZYdSsumF5CCUp9rQ2PAHmd1DkbNzJKSAJgKTEGwE66RqY5Uyjo4hGYoOYgQkExGaM8TA3fWtPzKVC5He2oAxTqO1Ckwr1ZcUqYV2bKNiY4DeN1DncVLjpKpEECTAHDKCYPjRfEbHSFEZbEQkEiRA5KM5iVanhpEGOvBFK1ApCYFwAO1lEkiZCbSZE2vFqPMspKE0raoGqUVLTb1V59b5VCM190yJppeHSkQFTG+QkGN5i8G/HSjowEGcqzOe5ChulJByhUToM2sHfUX9GgQU5gJggyZA0Npi38qXmAWFKWsU2DW2kqUULEASQdPGdNNPG9S8OA0CVuApNgI4zoZvPADd5Ov7NVHqjQklVjZQAiQBM5hHfrShslRBCAJJMi8mFdkFRVugG0TGhpWzo4bH5W0La6/97jbilgNhLiUEJTIVrbXv4XqUziAvOG1pSrMLnQ908YOk++o+L2G6n1wrKDvJgCdJCffoedStnbHBWqFlJMgwUhKgJsN4rWdUuOknSj877Vp2/0WjYW2GWi0H3UdYULHWgdhKuzlkm2/XnumKnYfHBDWTFYpvErW8ktlBkIAhUkgWEAm+6mR0fwzjPV9mZKgqUE5iB2tI5RYGBNK2d0QaaUVSVEJUBED9YCFEqTJUq8XIt50VjJvRo4Z4tu+v31Kri8WovPqKkloyGu2IVA0SBc3Crgn3VCCVEyBmm4Glt95iN1juqyp2OUIKFqcUUnLKSAcug3doCON68U0pWqZgdnMEgayRAEwR+LlQlO2NiTnipKtrADeGOqgRyIVO6+kHukfKpOEZN7bwSbACQbE7v4dwogxhpBQoFMAKCQm6wAoK0tMEAk5bxBFjRLA7PJPadRdMEAoPtHS8W3b4Oo3bMczVOmKZ2SepsBMd3ACJPfcjleq9tBBknffQmIg2PPXjPurRVYdKWiAqTlsBcnlz+r1U8ZgwsACc+YFIWFAHRU9k5bEwUm5+DZlVk7sqgw5sTaE2lM2N9CPDXeaiqTGnrJsExJm0yCDYG0E6kW1FXPEdFXUkoCHVJv2ggEgnSNEgcb9wpOP2B6MhJeXmUoxlPctSj4SeI33ihmsCMX6V4eHzCY7KaBqZVwt+dblivs7YxDSFltanikkJzZLKByZikAGJBGsmN0gjVfZCLD0ZZgiVh0JlI9YFGcwVcZtbhRU1sTaMcLR5U4jBTfMkciTPgIrVdo9FNmM9h8oZUFEkFxOfKE9lNyDmOW5BiSSbmvOjfQzCOFZSQsAZbgLBm6ok2yjL2te1I1gNmvYzhRlvoY4+7+NdWpq2Hg0HL6Olce0puSRqLjW3urqXmIv+FxOwQwQS282tQCFoWFKXJgpCvUAi0kZhMWzXvWjN/aFhirLKpGoy3Ea2B5GqZ0ewLGIxTLZALSErypFiSATMgJPCx48qtLmx8OlOdWCxA1PrIURmmbh06yfMmgm0hnOFZWrI22+kzOJU2llwZmypZ1mySLSN0yeU0PxeLCgYWBYiDA0ygySbAFRuY0HOPFYzBNLzjD40K4gNHcQbqVMX8YHCmHNq4IhQDWOGZOUyho2tz5ClbvUPMSapbFh/T2DShKC6MwCQZCr9mNY0PEUC2viG3klLMLM5gm0eqQbi9945TxNCmMNgwR93iyBlsWzHZFpCSJvfXXuipDez2k9csZgltoOBC2wkEKJSlJ0yqBzGBe4mQYqXLjukXjxMY9N/P8AojMYSHG1pAIC0gwALJVmMRGb1IvNt9wa0ZG1EOOZg9lBEZTAj/FxrPcCzndS26UkwReSoZYUBlKgmLag2kGdKK4XYba0y4MTk1T/AEd0KvFymLH360zSlp/0nzI5aa/brXl5Fj2uUuPIUlQICFJUodoTIIBgmNDSWVZXWySSkKzE7gMihe9rxqOFDGW8M2VEnGGQBfCvmI39lvU8aTtDF4d1otpcxSOZwmJtr+yOPG1OtBViR07VX38ywYvaTHWBZfTERksoRabeFU7pYWy+FtwlKxIOX1iYAMEaBQJ56VzeBQnKn0p4iCO3hnUi5N4KgbAm/cd1R17PShLagvrEudsLVmbgBRSYBWZgXgm4Fa1ukOpwSpdq6bX6IPdD8QwGiXAe0o5c3aNveNfKrMylpbRQlQUYVF5VedJvVKw+HbQyhS1rQVLWEhvDuOquBJUGySEwRqIuL7zIbxLbZlDmImT/AGV8GDIImNPypIpQvTe/3I3Gt3YDxmBVlAIykE5hIAKo3g6qtvnfVxxCkBltCHCgpntFB7U3sqOeoO81XXnGlKSQt9KhHaOGeUDExIIiJOnLxpKsA0q5detcf0dxUWjeqdN/jrQ1bVbddGM8VKWYM7cwyF4VEELWhQzlMXEKAmYn2RNCdiskYhta0gwrMqBoCUyTc2GY8Nb17hcE04Vhp5alBBVlW2tEhJAk51ayoAGOPA0/s7DpdWkE5R2lKJAJASkkjLumOFoHKWy9KGniqWxam83WFQeQUFU5SLxvArsUkStTZABjtWjSDfT+NBP0eyB+uesLH0d6fG17gW4W0pLOOwzQUC+8qdAcM6cuunY5+7Stk2b9Sbknr/AX2ShPXKcJnsZYiTqDJNEsKtBJGZJBNhAF6pu0cdh3suVzE23DCveeg981EWwhAzqL6QiCVqaLZTwhSyACdw3kipqDzp7/ANitrV2SHdnqQtWcZwCkKSQCe0RYFViIBMEmFEm2pvGzUobZQgdkACBP8aqOJCkuLbBAi4OYzpHtTeYMxv4XM5OxmzlSovOHIhR6sJCRm0O6PVMcqok204/ewuJ5hzaWKTlGUhSgpJgETE3i+tVvauAStQExICQSkmBmzKOYixmZnnpU84BtCkq6rFKKSCLIOml57t+4cKbxeJCrDCYwxpHUiP7zseYqiVO5UaLUdg8XEuE3MJgkWgwZBB33HuoJ0iCHijtpSIIMkZtQUkJ706wffQwoKQoDB4vt2US4wJBBEWXpcnv7hUXEEfeBTbjakqbLiVlCwQpKss5LCyNQdYrSZlW6Gdk4xPWhzMo9UVEpKj2k5CkEAJiRY6CBOu4f0o+1ZTBytYQmQYWp23HQIMm4376fW+hsKWkk9XYlBCkkApKQL3IzKG6YFVraT3WLlSW0pJghTxm1ogqV5d3Cm5bnrVgc4+6ZltzaruJdW64DKjexgcADwoh0L2+plzLm7KrgHMUg2nsjiABzir2/s5pxOTKkgiIAmhOH+yySpwutMIF5ecKAIvIhJnzFSjiKWjRSWC4eJMtP6Uct94m4CrJJEKAI48dN1dUbD4fDoQlA2vgQEgADOrd3LFdVdDc7yXy/sJ9FHj6WzBMZHYKoBnJff2tNbxYVm+IXiCXhmxQAdcKSC4E3V2cpHsxOlvOr10VUU4lkjXK7BuZOS5JO+wPiKe6NbRWlaEJVAcWlGgMZrE33xNRcqYFG022Z2nY+OcSHCMYpEiVffkAEiSCZA1Nzan3+i2LSop6x9NswBW5JHIix8OffW84jYPpTbaH+21lIWmVJChMgEJA5d8U010RKTnv1hVBV1i7N3MARBuSbibm9NmEUktGj53cTjEkhLmMUNxQXYraMe6pTTpJ/qUEzvIUYmdbgc6lbVbUy6pLaQTBUkKNgkGEjnpPcRUTaTsNOyJltskcfvXLc9KotcNsm344oHbKcIcRKBKkLOaVWsswAoTu14d8CpYnbmPK3yl/GgJedyQp0JjP2QmLZMswBYRaj+xlpViWykAZkOWIMiEKjeRu5fIW3ori1BoJSYzuhMwLSJJE74BipX4y8nSM8weJ2yvqz12NyOqKQUqXr3q0HM+E1zuI2ulLiji8WA2YUZcsZ00rasTscvBHWEqSlKSkGR94m6VkAagwRw8o8Z2FkJIJJUD1hzGVqIIB019XSNKbURSjWqMV6Kbf2gvHNpefxa2z1iVBaVZCOrXEqNokCONqu21H1IbwpTvw5FozWIMpB9aLSPHdR1QIQtJjsLKBxPZMnlQDpMtKEYJKx/VmLqBTlWM0QQJItB5REVVpZLEhL/wBMpB25th5rZ6VsLWlzO4gKQSpQHX4YKCTckZZ8KrOJ6U7Sk5cRiYPNVuWnCKvOwXwfQzMjrn9872o1v4VdG8Ut1bqQYCOwBGpKEKCidfai3CpwVJvzGk9aMSa6Q7TKZ9LxAMwZV5Rb400/0o2on+1YgngmVH4VsCegzMyUAz219pfadF0rMax4d1I2lg1shuNVFIUSSZJzGb6WSBbjWV3Qbi0VroXinHsIpWIUtbisK6FKWAFkJxDsA5rCxGtrCpexcaesAMGUukGSZ+7WTujUetaZ5EGT1t8QZ/s79zfRw0I2JifvkAgTkeFhwaXqRr3zTYkadAw3aZXdp7c2kpb2RzGAB53LlDmXLnOVKSlOgToRTTWztquKRmXjfvASntvDTjO4VrOD2koMMBJgrVlmJgALVof3Y8an4vYyXVZ1wVJA6skXQfaKb2J493Cg1RlJWYarY20sucO48yopGVeI1Gosr6vT+ykYxtvFjE+klKmQR161r7SXG9AtRgia2pnY6WUkMgNpgWSAII1VGhMTWf8ASTFFWHUpRkqaWT352abDTbFxGq0D210p690kkxAywVQCgHMbgJ/lQvp2nEKbwycOHSr7gqDaiFFPV4j1oNxmyyKd6QKV6Q6EqSE9kqCzIMpREBICha0kkXMkaUa60lxk2BLDJtYDsvaTeK2Ers2I6Sf3sZrhui+1HV5AMUlNzK1rSLA6qKovp41GT0SxLoYHW3eUsJBeBnJGZV16C+nDunYNnqW+0vMpRzFYB3QhxaQAOYSJ40o7MaUpSQluYuBEpPEAG269LK02l0DGSMLx/wBnmNzEHDrVcgklEf5tKu+w1KSw8HUErQ1gAUhUHNLqDBBE3qydInltuJTJAUCTe0jIBHD2ib3mqlgcbDmKzXSUYWbE6PP6gXOgp4xtWLJ6hDFYZbTSgsSIDaCNDGU5p3TlNrapIsTGbY7om+846ptsQXFKCpAiTry9Ujuq+4RAJICZgevMiJTaRYm9+FuNwzzvZvoVkHuzEVbDws99atk5zcXXp/J70S6NejgKfcK3FeyFFQT4mrfjmULRlUAZHgKzr7PsUIVmJK8yrmTvtEm1qv2IdlFBQVWiybM+x3QFRcUW1JSkmw4V1Wh1aptNe1PKbQY6LKPpDV5UUOkgzIhCo3REDvuKF9Hsf9+yq8IcQs9yTKv8M1M6Ku/0lsnXtidPYUCOegoTsBGVU8rVCvEFs1b/ANTcMhMLz81QEgawO0ddKY2Z9o+HCfu0vuAqgkrSuIjfm91UFzYPppLQQVj1iActkkb5G8in8P0Z9BAT1ZbSokiVZpIygxc8qrVLLYmm9Ft2hj+ve6xPZATlGYQRKlEGxO4poZtoksPGfUbbmP8AiOiR50hLwQknXQ01tjEA4d3/AIKCf/ud+vCq5VyXRG3zY2Beif8AvCJJ9V2Jsf1ayZE/XPdaeiOLhmdSh5KvAEZv8M1Ueif+8o3kpd3/APxL8frlU3ZOMKW4FpNc6XjOiWxoG0vtFYZb+/SpIPZzFaEyYO/PI04zStldO0ONJLTZLZB7fWBd5Ol5UJ5iqHi9nofSEupSsAzCr34jzp7ChLLeRsBCU6BNhcz4Xq6WlWT03otynlEFSiBmdUuI3FJsbm9Vz7RXjOGIOqXiB/1de8Wp5nahyAG/a/7TULp4/IwcWzIf/wBUbqrixSgq+9CWG3zNRWyMSOrwV79e9JHMtfKranbDrCnFNtJXmgjMvICoJCbwk2sKz7APFLeHV+F5fu6urW7tabcdIFzFQw1o15lp+9YyftaT6UGS036QJSUh52MwBMfqspEb6KYrpA5icuZvqwlQPrZgYCxaw1zD+7Qp3YWECS+Fs9YQVTkAUVRdObXMNKjF8pMSQRqDqO8GqQptW7BLRaJILJcn0kSf93xB/wAZqv7AxKjiEiSCUuzzhlZg+XmBUzBPFYxBUbejYifMfnQvo+2TimhpZ6N4/VOzetxMfHp2F4d+F+pbsBtEhhkpElKs2saFU68QSPGmdt/aclhEYhlISohKRKl3ibgJvoeFCtk4tSm0omAB86m4XAtOqAccgqjqwE5s/rTHdloOqTDHqgjgunrjraFNtIDakpKO0RGhEynTlGlVjbL04dSd4aWPe3+VEni0iSg5mwQkKiO1GkedB9rOZkqi4yq+VVwsqsXEsO9JHSMS5BCvV7JJ7P3aCYHE8RUzGhxa8IGzlzYdqbxAyuc72mhPSRZ9LdETZv8A027zBjXxEin9tvKR6ER/7Zv4KqOE8rv76D4uqS+9gw5jH8G3kAT6xhRkyCc1tLXN438qr7X2oLW8tDbPVquM6kCOyYJBBBM07tDGqcFgSUpJMnQDU3POm8XhmMgKFrUpc9WCB2ikwZtbfrGlUlGF67vcWLdCNpbccfgrySJukETOW5kn8I058aCtSBiDuhnjudcJGh1nhS1rhSkEQUkg8iDB+FeMuQ2+eIb5WzrB38Jq1RUdBG23qS9lbRzEBaiVwEjgQVIgbhYAbr1X0vnLMxClGeYUoiiuxXcziQToUmCb+smIHC/v50BZP3R3+v8A5jSxlTdAlrv5fyVjYe3izjDoUrWZjceQBrU/0yFIEJN+MD5msTQT6SLXz6DvrSX8UUsSCQQK8/GxZQpLqehw+HGdthZxQJkkV1ZuemLwtAVBN5F/8NdXQmqIOWpfujbmV9rsC2eSO1P3atFD4VHwDSkCCN1pHwPGifQVsP4poqUmZcnNcwEkRm1AgWE6VrP+y2GKQMkjd2lb+HaqNNvQzZk+IUtphhbZUgrR2lJ7M9sg3A4J41Px7KjjHUKGcJZdKArtAXbAIB0MSZrS3ejGGU2hstAoR6olVpid8nQa0nEbIb6wuBkFZTlKrzlOoubCwppNrp90JV9TImn1FqwMxundUnGpKsO7O5gHxDznyrSW9iJSIThmoiIyo+ZpjaPRgONrT1SUlSMkAhIiZixgd9DmvK40FwTknZlfQhv+mIm3Zd/0nKn7M2Q4UnsKKZkECfPhVz6PdCgw8hxZbGUKEBck5kqFye/h41dPS2x7aB/zD86CTzWO+xlTuz1BnBmDZ3KeUOKUfdl8jU9ey3CvHoi5CVA8RnKoHhFaK1tBpZhC0qPBJBPupCtptZsvWJngDJ8hTO+4leRl+G6PvAI+7VGYbjwPjTHTpopGESQQQ29u0l0RryrRcb00wbKih18IUNUqCgfIiqr0h6QbLxakKOLSMgIskmcxB4jhWeJJpIyh4rKzgsGtzCMJbTJD7h42IbkmN1hRlvYb4fQCklMOJK0hSgMzSwDIFrxUnZvS7ZmGbyDElUqKpyK3xzpTn2kbO3Or8G1fOpRlOLdIdqLBDexHjhkfcvT1zpCerXICu0CRlkXgXom70fdLzqg24ZKYJSYukE3PAkjwp1n7WcA0D23dY/Vm53xe4HEVLR9r+BIn73+5HzrKeJ2BSBuC2Q6kYgLQQeofEwQDvsSIvFC+ieDJxrWtg6OX6pwd2/jVo/8AVXBOAohwhQIIiLEQaQ105wLRC0tuJubADUi599WlOU6bFhHKmhvA9DMSGxIRMeqdR4jWpOC6IOhWHUoQW1KzCRYZlkEXvZQqSz9p2GVol0ngAD86Q/8Aalh0/wBW75AfOjfmGiK50Me6hTYFw6FASm4E9rXu51AxPQbE5ZCAbKEBQ8NTeiWK+1VlCUKLKylwEphSZtxG6mR9sDMx6O9x9nf41k3HYDVkHb+yXVYpzKg6IEwbw2mROm42o2vout9GFM5QhlCTNz6qt1v2fOm2PtKYVfqXBPEg7uAM6UQw/TtgyAhQCeBSbRIOthFBOhmrIrfQteZQJGUoWmeZiPhTB6Fu5WYyy2VyJ3KVIj30bPTFgAE5oPdxjcaHYn7SGEews+Q+dF662BID4n7Pny84oZMqlqUL3gmdON6DbS6PusNP9YmBCIM2P3it8xpB8atL/wBp7ScssrhScwhSdOfCg+1ftKwTqCh7DvKSYkZgNLgSFC9qbNNbC0nuV3o0pPWq1MIBsJsFIk7ye6hw2WpLNxBlcg21Jip7fS/ZbSszTD6CQRrmF7mxXG6oG1OneBUCMr8kT6oGvOa3MknsDIu5RtlbP/paiRobb9e6rF0nxmRiBwpjZLKSVOAEZjIB1oJ0yx8kIBrjl48Q7Y+DCb7gBtBImRf64V1Ra6uujjNIdw4W0kJIv6uYKTZMkiMyhqdSRNuNENndO8fg0paQ8Mp9VJhYTESEz6sSLcCDvFR0GUELSq8ZZkERuzKMAabtwHcNxZUpxAVrkUQCQDm9kniDAjiNKUdlhX9pe0VHtYmBPsoGnLSob/TvaBJHpTvKCPkKjbM2b13YSoZhGmqiqcsWIFwNOO7UD8bg1NuFDocStPZKVApI4a8tDShCC+k2NUO1iXfFQHwFR/0m8fWfcNtesVJnh2qgJUkwIOm/+FTGWxYATE66nz3b4rUgBbCY1ZIBcUc2kqX7UCQJjQzPjU7C5nC2hJnPlgQZkgaXkgm27TXfQoOjMEhBJKYAmD+7YDfbNuE99Gtkdha3SNwITqAVJGh5FUi0WrOkEse13zhGhh2h1SCApR9p0mxWpQmZMiJgARuoGyCtJIEhMT2dLwJgW/jUDHY0qVmJJJOpMnXjUrZu2yzmTAIcSUqBJ03HUXBAIpI6loeEddxIUnq3x1jc2J9Zs6S2rVPd6p0Iqs7WwHVLKVEqkApULBSVaHiNCCNxBG6rjsgIcJC1JQkgnMrQReLa91Cdu4ZKmCSR90ZTr6qyErGmgOVXnxpo31Eau2VFSkk30nu5TzpuUaRbv99vhSllIIMWiPI14HQbZacmLzoUkA/inLroIG8RqTUlLTZBtEHWbfWlRWyPw6eVqmNO6WFt47qxiXgUAKiBoQPE8qItuzAKZggi3LnUBtek/KN0gxv/AI0tWMvfhA5/y76AQwh8fhCQCLRY5tCJkgmN0eFqaSwp0pAG4nMo2CQT2j+ED1eccajNOAgiJN1Afi4Dw1HCdKKvw2yGwYKu0veTfSeEyPCd5rDJWLXiEIydUJKUwFlIn/lF8vxqbtB9TzP3xJWJKLCdBIKrG9rXoPhHcy9JANr99EcWqQjNvBMcjoe7Wt6he+gLZCiYTNxeZO8abtflRFC4Ga6CBmSQCDKk9qRZRMi9rSNQZAZhZmCJEQNJ+M8/DvqZh1EFNgLk2iUwY1JzJ+u+sITcTiFRm7QME9qNTwKrk+V9BpQpzFFSosSbW0ibCOBM6nygV7jMZBzAFKokKVJJiAbyIIF536cKHuOqSEmdRwvCfAayPMRRTMLxmOC1AQRkaSjh2klZJ1NjmAjluodtHFZiSBbdPCTfyMU25iSDpqPjMRUNbpI9a2vjyphWMrc5dx0j651P2DgcO6pXWmSm4bNgeBJ36aUMW6bab/h7qF4naCkLlFvfRsU0r0RCUWtasy6Qrl5VPnpW8UwcpHd/GhTjhWqTvrnwsNxbbOnFxVJJIarqkDDiuroOY0Tq1qWqFGBYAklKf2ciTeNSAeF6FqTDpOaTlE7tTNr6jhqKX1oSLKUVEzmIgi3EHWee6oa1ytRNza/Od97zzqRQKM4nq1IOkgpsIJEiSqOBIq3DYA2hhysLSnEM2BUrKHE7kkn3T+dZ4nFT5RVx6H4+SpH4ke9P8Jq2G07i+oku6KyolIKVJyqBiN6Y3GkrxUax9fRo10owcEup32Vx5H5H+dV0Cff+VqSSyug7jqcdfSbb+fCrBhMcpWGcWdQtCeYED3VW0i/GOWv1erLsFkuYZ5pKCSpcg63CQRO4DsxJ41oU79GZkNvE5hHv7qSMWbRpw+dFMF0SfJAICJtvVeOVp8aL4PoWzAzPLUSdEt5eVirMLHlUcyRZNvcAYTFkHf8AQo6vaq3MC+2VQkBRSmB7Wu6TeDRdnodhUt6uKIMQpafxDeACbcKQ5s1hCDCJKkwoZ1nU6WNrUYTSdglqZSHL8Zp9tzcBWm7N6HYNxV2ALxJceNhk1h2Par3aXQzCoVlaw4KgLnrXIvJtK72jXSkWLGxcrSsy9JIMd9PFaiN/y+tb1fE9C2yoBSerngskxv1zC1uPhXuI+z5CbIdXIFpSFfDL32p3iIFMoYdUBbeaQpS/rd7vnVnxvQ19AlIDmpgdlUA3JSqOW86igTjBGoIOhBEQefA0VKzVQ50eBLyATYSs8OzJG7jFG3cKpbhVMJBgqNgItGlzA0FJ6M7OKFBxXrKByIiSeKr6Dhx99S8Y4tROeQEyEpPs3vaKqoyatI1pbjYKEkZSs3uTHaO/KI7I5knwp7F4nOFFKoVBEKOsSBBFhrvFDpOnCp2K2aWkIJB7aM4JIuDcaaVNsayvt7QUnvHgRpUnDY6ZzEkK10sTYHWTon31F2m12ybwQD4wJqAUkK3jmDNZihPF7QEBOu+ZIMRewtUAPiBJ0iJ94NMOo3xI+udNOJIAtxo2AU8+T4VGdeMHSN319a0tyI+PhSFJtMUbARlExM+HzNCHmipYCQSToACZPAcaLOri2vdRLo4Uo618iVIScvkSY8gPOlnPJFsaEM8kiuYrYrzaglaQlRE5cyZjmAZHjUNNjTjry3HCokqWpU8ySd1WZvBNNutIVDuIUUAknK22omwUR6xEgkm1vPOeWr1fkZQzXW3mRcN0QxKkBX3aZEgLVCoOkjdxrqIY/pSvrV9WpC0ZiEqUiCoC2bXQ6jlFdSZ59huXH4v3EYmLeenwFMlNqcxDqibxOkWAA3ARYCKRprTCngR/P5Ue6IhXXJKQTlMmBPZNlE3sAKAti/IeNWLodjgy8bZsyFCD3g+VqKdPQxaca2JcQqOIkTY2UPn51ScVs/I4oJmAbc5091X3biO0lcG4BPiAb+dVvbWDWnK5lMGUz7wde/zrqxFmjYkdNANhdnoLiQsnKVJz20BN47ta0dhKW0lKUgJEjKOB9pJHzqnYHAOK7SG3iJy9lBWT+1Am546c6uGEWtSUpcZKgBBzACCBOXtEEKj6Fc+HhRxdHKn57BlJx2VhfCvdmLEpg/xt6p7opTWJABvxF4Ntx7Ntd81ARgGyJSpaCRpOYAcCgkRHOknZRMhL24QVAmI9kCSMs7jw82fB4qWiv0omseHXT1G33kqXAUDmta4tHMDzvTe03gEpEE3XpG4xebWjgams9EHcwUlbRGslSiRzAygCTf51OxPQzEKSDLeqpJWSCFGZjKBNQlhSiqaY8cWMnowKl8hkG/rqBmbdlMXsP5UvCYsEk58hjXdIGhKpiak7Q2KpprItbRJVM5iYGWIgJ8NajtbDCpPXIGUTmIUoj93TyNQUSur2HnsflynrCSUScqpM6RJPwimDtkwMpWD6pVMDebqN9DyqJ6LJIbQ87fXJbnAEiPCpCejeIc0Zi0ZncxA7kgH/AC1mq3DqjsJiCrOZkFCpUTlEgyMxN76XoLjGm3XQ7YJQkAqA9ZQJ0B1iQBOtvCyP9Ey2grfWp1dghAC0ozKskGU6cYy2BqZsjoyjqhnSVXt6w03iOJm++aeMkvEamVTA4s9YXFEg5gLnQfwApzarUKMz2r6cd9WNGzWgtSQgAXAECwgjhRvquqEKRCIAGh3ad2/dXRHHcVlQHC3Zl7OHknxmp2OUoi4MJGXuG6fCrljMplACd5gDTgDc74PgakoZbSEBxAWntSm3IT2onU1LPYcpk+OIzEGdB7gI+vhUJbaec6e4aRzm1be30Swq205sG0uQDK22lE8JJEk13+xGE/8AYsDf+ra87IrOQpiGZOpgmJ5ct9R8Skaggz3Dv0rdneheFOuEa/ujdp6rdQ3egWD19Ebnklz/ALW6VYlGMKWMoHun3Uy5ebWtadO6tl279n+GUyvIxC4kZeumRwkRyoajoJg+qTmZWlRAJlTwMjXVwU3MRspkLzUHhbT6404xiCkER6wj68DWhYvoLg9yVj/qH5rNCcZ0HZOi3B3FB4/sk1nOLVMytO0UXZLYS9mP9WlSo5jQ+ZnwqecMpWFAVM5+sM7ysa87AeVSdrbEGGUO2VBxK0XF9AdwAi1Q09IgoJS6nLGaSLjQBIA1A9bjrR31Q6rReYDLhFuFdXmLjOYNq6roi9GX4dAcYSfuw2N3WLQn5k+6pux/s+cdnO8lspPaSEqUe+0DzNaQ8vNcKIPKfkRUYYUZ89yeVvzmuXOxyuYb7MWfbfcV+4EJ8gM586L4LohhGFhxKSpYmM6iZmxlPZBsd6TRoNWnKY/aP5mkOu9kwAO4Uqk7CIbN92kRECBpaag4p3IUwmyHWzwgFQB00so1LWgpUCRAO/d50F25ipzpE5rbjbQ612xWZJCl8Qwo/h8SD/8An86HYvCKXmQkwS53ASkSeM1Nb2iIHZFxUL00hwka5wf8Irhg2mOSdlYBl1r75vOtJIJvMjuud1PHANNmOqA4Zp+dD3MYetAKVELCirKNMsGSdBqdaVh9rk5pkwTkBWLCN8JVztNOk3qghYOtixSUxMgCfLKL1ExO0kqSUpUrgBcbxxAoW+6tRPWqEbspOUjdvt5im04ZKBYXBBB368ZNWwZNYkU+6JzSyvQi458t7RXmPYSlNlDMBKE+ybcaOsdI2MqjliN6UwDw10PI0D2m7mx0Kgjq2yd8nq9/G5pvFMBSFJkC6T5XHwrYkFKbTBhvwosjO2sxgJUOZUI+FIxG1XE+zbcdfhQzZxTlykxYQrgRzF4pYxOVUlUi8HWOd9D31zOKRZDm1dpKzpF4SjP3LUAlPlmXTju0obTksAAnXeKr72IC3+ycx7Ikb9T43NEmUqAyqSSCQeY+uFVl7sUBdyMpwlRJM6++/wA6LYZ53L2inuIOnfUdLaErBVlAjeYvOsXOkUrEY9u4EkcgB7yPlSN6B0E4p8BMBIBkbo3jwpp94uEkWyp95n8hTD+JUpMXiZNMsuFKSCNd/hv52q2DGO7Fk+xdcLt4JQkRoANeAFO/7SJ/D76qAdkCu6w8a5G2akW49Jk8PfSHOkaToIqnreNIOINazaFod27O+hOO2yVaGw4caDLxJMimHF0TWJ6R9IOpYcciVJFhxUTCR5kUEZwPZCnVqW6RKlSQATuSBYAaV3SxBVhlfsqbUe5K0k0E6YsLJbX16mm/VhJIBJvJI46X+dMop6GtrVETpS60FoS6vOSbRdaf2rc7X18KFYvqlJh23VhQkamSItyiL1Be2eltQUFFRmZJ36zakPrlRJJUVTM3NUyLoNHEfUHLInSupZww3KtXV0aEqkfR6jSWjeurq5FsOSnVmNTUJzUeHxFdXVluA8xajm+udCNoesOax/mFe11ehh+6T6lgwx7Cf3R8K5sdpXeK9rq4Ibv/AGVH2nD27n1CPMiagYNRyKE2zExXV1UXUYkP+qahMn1huBEDxFdXVfD/AMkfVfuTn7r9BpX+/f8AIj/TFSsSLHw+ddXUuJ/ml6iYfuL0PEa1E2mPUH7R9wMV1dXP1KkDC+uTvzJvv9Ub6LTXV1PifwBDD+7xpbVdXVFhF0xx7z8DXV1Ww+oCQjQdwrjXV1cqCxKqSrSurqfuYhjSkqrq6sgAzbQ+4d/cV8KHY9sKwagoBQ6qb30Fta6uoLdeof0mebJHq94p/brCQpUJAsNABwryurol76ND3WMNiwryurqx0r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5130" name="Picture 10" descr="http://3.bp.blogspot.com/-ZlY8_ty_ku0/UEGgUwRIFII/AAAAAAAAAj0/8Vacs8MJ4x4/s1600/IMG_2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52" y="2780731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vanillaspoon.com.sv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15481"/>
            <a:ext cx="28956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578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Diferente forma de vender Café</a:t>
            </a:r>
          </a:p>
        </p:txBody>
      </p:sp>
      <p:pic>
        <p:nvPicPr>
          <p:cNvPr id="6148" name="Picture 4" descr="http://www.clubdarwin.net/sites/clubdarwin.net/files/starbucks_one_of_270_in_ny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12" y="1346381"/>
            <a:ext cx="8576740" cy="466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40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1752" y="1527048"/>
            <a:ext cx="8503920" cy="4873752"/>
          </a:xfrm>
        </p:spPr>
        <p:txBody>
          <a:bodyPr/>
          <a:lstStyle/>
          <a:p>
            <a:r>
              <a:rPr lang="es-ES_tradnl" sz="3200" dirty="0"/>
              <a:t>“Hay tres clases de compañías: aquellas que </a:t>
            </a:r>
            <a:r>
              <a:rPr lang="es-ES_tradnl" sz="3200" b="1" i="1" dirty="0"/>
              <a:t>hacen</a:t>
            </a:r>
            <a:r>
              <a:rPr lang="es-ES_tradnl" sz="3200" dirty="0"/>
              <a:t> que las cosas ocurran; aquellas que </a:t>
            </a:r>
            <a:r>
              <a:rPr lang="es-ES_tradnl" sz="3200" b="1" i="1" dirty="0"/>
              <a:t>esperan</a:t>
            </a:r>
            <a:r>
              <a:rPr lang="es-ES_tradnl" sz="3200" dirty="0"/>
              <a:t> que las cosas ocurran; y aquellas que se </a:t>
            </a:r>
            <a:r>
              <a:rPr lang="es-ES_tradnl" sz="3200" b="1" i="1" dirty="0"/>
              <a:t>sorprenden</a:t>
            </a:r>
            <a:r>
              <a:rPr lang="es-ES_tradnl" sz="3200" dirty="0"/>
              <a:t> por lo que ha ocurrido.”</a:t>
            </a:r>
          </a:p>
          <a:p>
            <a:pPr lvl="1"/>
            <a:r>
              <a:rPr lang="es-ES_tradnl" sz="2000" dirty="0"/>
              <a:t>Anónimo</a:t>
            </a:r>
          </a:p>
        </p:txBody>
      </p:sp>
      <p:pic>
        <p:nvPicPr>
          <p:cNvPr id="40962" name="Picture 2" descr="http://www.jenworden.com/wp-content/uploads/image/challenge16-ch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038600"/>
            <a:ext cx="38100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rensalibre.com/economia/restaurante-panaderia-inaugurado-Vista-Hermosa-archivo_PREIMA20131210_0005_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91174"/>
            <a:ext cx="3200401" cy="217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1.staticflickr.com/5/4152/5115040439_d86b9dcc0a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91270"/>
            <a:ext cx="2971800" cy="206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://www.sanjuan8.com/export/sites/diariosanjuan8/imagenes/2011/07/14/PRE-panaderia-.jpg_55207468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7176" name="Picture 8" descr="http://conacyemtoluca.files.wordpress.com/2012/02/panaderia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82426"/>
            <a:ext cx="3276600" cy="211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visiondemujer.com/sites/visiondemujer/images/stories/San%20martin%20papa%20II%20%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68352"/>
            <a:ext cx="3276600" cy="236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Diferente forma de vender Pan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7020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3"/>
          </a:xfrm>
        </p:spPr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Diferente forma de vender Juguetes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s://upload.wikimedia.org/wikipedia/commons/thumb/f/fc/Jugueton_(Mall_del_Sur).jpg/1280px-Jugueton_(Mall_del_Sur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4" y="1219200"/>
            <a:ext cx="863473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794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3"/>
          </a:xfrm>
        </p:spPr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Diferente forma de vender Diversión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0" name="Picture 6" descr="https://c2.staticflickr.com/8/7503/16063669428_8e3cf32350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714692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87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Diferente forma de vender Libros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www.revistasumma.com/wp-content/uploads/2015/03/Librer%C3%ADa-intern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7" y="2209800"/>
            <a:ext cx="896882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6135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405061"/>
          </a:xfrm>
        </p:spPr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de Análisis para la Identificación de Negocios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.</a:t>
            </a:r>
            <a:endParaRPr lang="en-US" dirty="0"/>
          </a:p>
        </p:txBody>
      </p:sp>
      <p:pic>
        <p:nvPicPr>
          <p:cNvPr id="12290" name="Picture 2" descr="http://www.corporaciongth.com/uploads/6/6/1/7/6617173/808882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74739"/>
            <a:ext cx="3581401" cy="23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0743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Investigue su Mercado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s-ES_tradnl" sz="2800" dirty="0"/>
              <a:t>Encuestas estructuradas</a:t>
            </a:r>
          </a:p>
          <a:p>
            <a:r>
              <a:rPr lang="es-ES_tradnl" sz="2800" dirty="0"/>
              <a:t>Sesiones de Grupo o “</a:t>
            </a:r>
            <a:r>
              <a:rPr lang="es-ES_tradnl" sz="2800" dirty="0" err="1"/>
              <a:t>Focus</a:t>
            </a:r>
            <a:r>
              <a:rPr lang="es-ES_tradnl" sz="2800" dirty="0"/>
              <a:t> </a:t>
            </a:r>
            <a:r>
              <a:rPr lang="es-ES_tradnl" sz="2800" dirty="0" err="1"/>
              <a:t>Groups</a:t>
            </a:r>
            <a:r>
              <a:rPr lang="es-ES_tradnl" sz="2800" dirty="0"/>
              <a:t>”</a:t>
            </a:r>
          </a:p>
          <a:p>
            <a:r>
              <a:rPr lang="es-ES_tradnl" sz="2800" dirty="0"/>
              <a:t>Pruebas Pilotos</a:t>
            </a:r>
          </a:p>
          <a:p>
            <a:r>
              <a:rPr lang="es-ES_tradnl" sz="2800" dirty="0"/>
              <a:t>Observación Directa</a:t>
            </a:r>
          </a:p>
          <a:p>
            <a:r>
              <a:rPr lang="es-ES_tradnl" sz="2800" dirty="0"/>
              <a:t>Experiencias en otros mercados.</a:t>
            </a:r>
          </a:p>
        </p:txBody>
      </p:sp>
      <p:sp>
        <p:nvSpPr>
          <p:cNvPr id="13314" name="AutoShape 2" descr="data:image/jpg;base64,/9j/4AAQSkZJRgABAQAAAQABAAD/2wBDAAkGBwgHBgkIBwgKCgkLDRYPDQwMDRsUFRAWIB0iIiAdHx8kKDQsJCYxJx8fLT0tMTU3Ojo6Iys/RD84QzQ5Ojf/2wBDAQoKCg0MDRoPDxo3JR8lNzc3Nzc3Nzc3Nzc3Nzc3Nzc3Nzc3Nzc3Nzc3Nzc3Nzc3Nzc3Nzc3Nzc3Nzc3Nzc3Nzf/wAARCABOAHIDASIAAhEBAxEB/8QAHAAAAgMBAQEBAAAAAAAAAAAABQYDBAcAAQII/8QAQRAAAgECBQEGAgYHBQkAAAAAAQIDBBEABQYSITETIkFRYXGBkQcUYqGxwRUWIzIzQtElU3KC8DRSVIOSk6Ky4f/EABkBAAMBAQEAAAAAAAAAAAAAAAECAwQABf/EACgRAAICAQQABgEFAAAAAAAAAAABAhEDEiExQQQTIjJhcaEUUoGx0f/aAAwDAQACEQMRAD8A1weAx0zBYHPJsp6Y8N7XxFUPaI+vGOlsmNHkrUbiqF49wHP7ykHjE5olswZIm3ctdRyfX5DEGXVCzKZFDqCvAdSpHPl8MSz10cAO4gnyxGGOLjbKyyNOkB5MnzE1200mVSZf2lwnZEOq/Di+AucVeV5RT/tYVp6hrBBSzuS5+yo6Djr098E851BO0YpsvjMtRM3ZxRj+ZiOnsByfS3niTLNDJDKarMZzWV0nMshvYHyHoMHyo9CyzN7Gd5nnec5gwFPC0dgQGnZpHHwvYYEVNBnEwLS1dRc+CbE/C+N4iyCmQcRoPYY9lyOnYWMa/LDaWTtdn51fLc1QnbPVf92/5YrSrmkAO95CLc7kv94xvlbpeF1JSPafTC1mGRvTqbx7lwjUojJRZnWR631FkrD6rmEpiHWKVu1j+R5H3Y1DTP0sU+YtHBmlNFSTNx2vaHs2PyJHxwlZnlmXO22dkhkIut2AOEzMYp8uzF4YR2ihrHjrxfpgKd8BcJLerP0xmGd/U6dZ5KUSRv0aGYMD9wwEk1rSX/2Kcf5lxkmntXVFFF9UnkeWjfloma+z7Sf0wzrJDKiyxNujYXVlU2IxWEm+Scp1whw/XWl/4Of/AKlx2FDuf6GOw4nmfBqW7jFTMJVipyzkgDk2F+AMWGa2BGe1aU1MZZXCRoCzMxsAMLk9rLQ9xTnziKGBnR/3gCPa18KuY51NOSEYgHxxTzSumn7QxIZSGsF3AfecKmd5xV5bLEJRGpYB+zjXdcX5BY28L9AMZ020kirjubJ9G2XiWJ81m7zAdlDfwv3mPxuo/wAuHoC3TGW/R9ntYYMnoopFEEtt42C5uOefhh3h1PRTZsMsSOftzI0d9o23F7+PocWjJVQssM+a+Q3j4mdYo3kkIVFBZmPgB1wq5Rqqpr89/R0kEKxl5F3re/dv6+mF/StbVVFdW089RM8Zo5u48jML8c2Jx2tDLw0qd9Kxzqc+y5ctqKymmjq1p1DOkLAmxNsLGfZ99e08a/Kg8DR1KxOJFU8FSfUW6YC6bO/K89iv1oN/yN8fFDaTR2cJ/dzwv99sI5tmleGhB/TX5F/VsMk+VZbmMgUvKJUcgWBIby9sBcyVDmtLUydJY4nPt0P4YbsxjFRoemJt+xr3U+zLfCtqiLsaHKZwRaSBl+KtbE2qH0r8tArUOUvBUO8CjZe/dPI9vXFrSGoZKGo+qVJ3U8pta5AVj0Yeh6H/AOYMV4adYmGwo6Am/XnywjZiopq+WMjgd4e3iPz+Bx2OVujDlhSs1Q1QBINMQR1BY8Y7CvSfSNmdNSwwGGnkMUapvdAS1ha54647GjUjJpkbqzcYXdUTBaZrkW2259cH3PGFjVESzQSKRewBAv4jkYGb2GrGvUY/q6pljqKbspXQ7GYlGIvc+ntgbqlmL0iuxZhSJck3NzfE+rWvmKIP5YR95J/PEGqQDmojPRIo1+7EIcI2PhGh/Q3VCszCghLd+Fybem1vzvhqyGN21yjHcQZ5W58OGxi+ks8qdJangqoCJVjksyg37RDwQPUjG26KqVzHP4KyNgUfewt7HFK3QsJvTL6ItLbv1yjuOO1m/BsR6NU/p6VGt3oJh92ItPvUS6sEeXmOOTfJeaVSyqbG9gCLnnzAxW0fFVNqG9NVkTbJe9Mm9G46EC1vgR8cKui0ntKv2/6TaSS4zaPxbLJR8rYr5L39O6hjuf4ET/JjjzSU9SlbVhKJpy9FKpEUq9OOe8Ripp2t2UOdRNS1T9pl7C6RbrW8TY8D1xy6Gm16v4JaYCTRGZL4w1sT/MWwH1JTio0Rl0wtuhqpY7+/exbyrMYBprPqeYyK7iF1Bhe1wxvzaw488U5K6lm0PU0/1mHto69XWMyAMQVsSB1wa2BJq39r+kUad5ZMpopI9hPZhWDenH5YWdVIIa2GXwa1/gbH7j/rxYMrkc5JHsCkpIy2J+1/Q4DarjaWCnYrZydp9CbYlDaZlzLZgAy7DsIJK8E47HSwSPI7KpKsxINsdi5io/VJfjC7nKGaQkSMqqTdR0bi3OEvVP0t0sG+n09D9ZkFx9YlUiMey9W+NvjhCh1Tn+eZhFR1eY1Lx1MoRkhKxnk+HHGHyR1KkUhKmSaoNPHmMrvOZJ1YKY0Ud0Dpf7vngtlmn6rPpBmlZWw5azFTFtuzG4G1j9m3l5Edb4PJlmU0dKyZZlYkijB7Wonue2HVlPmCB0HN7EdMCMszKkyepraKoaZ46ad440VuSjAkAeAsyDn7fTEl8FHJvZshnpGpkzShejpmlImiaSPhUlVd29PIEWNulmPlxFoLWk+m8xWSOJJ4GBJQm2wsLG3lzzgbVmfMampk2GKOecyhAxO24ta568E4oCiko6kqsTGK27tLcD0OGSoVs2fQUxOaxZgQ8lOivveNS1mYeIHPJOLOk6Wqy7PFqaymnjg2ON3Zs3JHHABxmOR5nLls6z09U0cjEAKDa/mB5+2NMynVokhU1sdwR/Fi6H3H9PlgRplpZZpfDVHzpNJ6HNZJK6nmhjamkTc0TAXIFh0xR0y31eTMkqx2Aky6VB2vcu3Fhz44bIMxpKqxgmRj1texHwPOJJGJHJNsMocAfipO7XIiaWfflmoYb2LZeWtfyN8UKXbLo/P0kUMYzBILre3eIxoE8cLA9rEj/wCJAfxwq5/FR9m8MNNGDILMkS7S/uF64Omkc/Fam7XNfgS8il/sypCqW2SkhR7D+mJWoDms6xXZYYf2s0ii/Zr0+Z6AeJ9AbGsj0TmFS7Koagp5D3t5ux9lPI+NvjjSKPR1BBk0cMEhWJu9LLfcXFuST4ni3kPADEYwuVi5clpsQ41mijWOlqexgQBY4hErbFHQXI5sOMdh0Gm6BQFFShA4uZiCf/HHY1aGZvOxn5eVGdgqqWJ6AC+JdnYlWEg7W9wqcke5xPlsE1fVR0dOyxdqbXPj7nrjatIfRdltHAlTWymoqgAQ1htX2BwUrCD9Kz5nUaTijnmhiqtjorzt3yhJKqLnujnwxJ+rUMlI0kiU61IvZUnDhrdOevONXpqfs4Uj3swRQCW8cfc9DTuvfhib/EgOJyxt9lYziujGUySUQl5aVomHRN4N+AetvO4+GKkFC1TG57CeErxtlUAtxfjGuVOQ5dJcmjpufKJR+WBU+mcvv3IQh+wzL+BxF4prhlVOD5Rka5UKne1Msi7CCY5Y7Anm1vlj5y3NqmGVzGrII27yHofj4HrjUpNMwXIWWYf89z+JxXOl0JNqqUX9VP4rhammNePgB5Pm1HU2jcKr/wC5+7z7H8cNdHDTugKmQXFwFNvwtgcmh4ZDcVO03/ul/K2CtJomTbtGaOyn+Vka3/ti0ZS7RKUI9M8n+qROqs7SMOWj3Fm+RPHuceUZFa5GXhVCy7ZFhSx48LgC9z1P9OTVFo9aRSvZ08qt1UyOoPw5xcocoXJkcQxlYnUhkWqYg9Be20WPA5xzk30HSkttybKqForNVFfRB0HjizmsxOX1BoyJJUW+1Dc+PgOfA++BlPXx0D2mmrJlItskKvzxzfg+B+eLsNZRyJJJBE6sVJJK26ex9Mdq9VpE5QbVMR5GYyMVe63Njfwx2NB/R1NL+0emhLv3mNvE47GnzUed+nk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4613" y="-350838"/>
            <a:ext cx="1085850" cy="742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3316" name="AutoShape 4" descr="data:image/jpg;base64,/9j/4AAQSkZJRgABAQAAAQABAAD/2wBDAAkGBwgHBgkIBwgKCgkLDRYPDQwMDRsUFRAWIB0iIiAdHx8kKDQsJCYxJx8fLT0tMTU3Ojo6Iys/RD84QzQ5Ojf/2wBDAQoKCg0MDRoPDxo3JR8lNzc3Nzc3Nzc3Nzc3Nzc3Nzc3Nzc3Nzc3Nzc3Nzc3Nzc3Nzc3Nzc3Nzc3Nzc3Nzc3Nzf/wAARCABOAHIDASIAAhEBAxEB/8QAHAAAAgMBAQEBAAAAAAAAAAAABQYDBAcAAQII/8QAQRAAAgECBQEGAgYHBQkAAAAAAQIDBBEABQYSITETIkFRYXGBkQcUYqGxwRUWIzIzQtElU3KC8DRSVIOSk6Ky4f/EABkBAAMBAQEAAAAAAAAAAAAAAAECAwQABf/EACgRAAICAQQABgEFAAAAAAAAAAABAhEDEiExQQQTIjJhcaEUUoGx0f/aAAwDAQACEQMRAD8A1weAx0zBYHPJsp6Y8N7XxFUPaI+vGOlsmNHkrUbiqF49wHP7ykHjE5olswZIm3ctdRyfX5DEGXVCzKZFDqCvAdSpHPl8MSz10cAO4gnyxGGOLjbKyyNOkB5MnzE1200mVSZf2lwnZEOq/Di+AucVeV5RT/tYVp6hrBBSzuS5+yo6Djr098E851BO0YpsvjMtRM3ZxRj+ZiOnsByfS3niTLNDJDKarMZzWV0nMshvYHyHoMHyo9CyzN7Gd5nnec5gwFPC0dgQGnZpHHwvYYEVNBnEwLS1dRc+CbE/C+N4iyCmQcRoPYY9lyOnYWMa/LDaWTtdn51fLc1QnbPVf92/5YrSrmkAO95CLc7kv94xvlbpeF1JSPafTC1mGRvTqbx7lwjUojJRZnWR631FkrD6rmEpiHWKVu1j+R5H3Y1DTP0sU+YtHBmlNFSTNx2vaHs2PyJHxwlZnlmXO22dkhkIut2AOEzMYp8uzF4YR2ihrHjrxfpgKd8BcJLerP0xmGd/U6dZ5KUSRv0aGYMD9wwEk1rSX/2Kcf5lxkmntXVFFF9UnkeWjfloma+z7Sf0wzrJDKiyxNujYXVlU2IxWEm+Scp1whw/XWl/4Of/AKlx2FDuf6GOw4nmfBqW7jFTMJVipyzkgDk2F+AMWGa2BGe1aU1MZZXCRoCzMxsAMLk9rLQ9xTnziKGBnR/3gCPa18KuY51NOSEYgHxxTzSumn7QxIZSGsF3AfecKmd5xV5bLEJRGpYB+zjXdcX5BY28L9AMZ020kirjubJ9G2XiWJ81m7zAdlDfwv3mPxuo/wAuHoC3TGW/R9ntYYMnoopFEEtt42C5uOefhh3h1PRTZsMsSOftzI0d9o23F7+PocWjJVQssM+a+Q3j4mdYo3kkIVFBZmPgB1wq5Rqqpr89/R0kEKxl5F3re/dv6+mF/StbVVFdW089RM8Zo5u48jML8c2Jx2tDLw0qd9Kxzqc+y5ctqKymmjq1p1DOkLAmxNsLGfZ99e08a/Kg8DR1KxOJFU8FSfUW6YC6bO/K89iv1oN/yN8fFDaTR2cJ/dzwv99sI5tmleGhB/TX5F/VsMk+VZbmMgUvKJUcgWBIby9sBcyVDmtLUydJY4nPt0P4YbsxjFRoemJt+xr3U+zLfCtqiLsaHKZwRaSBl+KtbE2qH0r8tArUOUvBUO8CjZe/dPI9vXFrSGoZKGo+qVJ3U8pta5AVj0Yeh6H/AOYMV4adYmGwo6Am/XnywjZiopq+WMjgd4e3iPz+Bx2OVujDlhSs1Q1QBINMQR1BY8Y7CvSfSNmdNSwwGGnkMUapvdAS1ha54647GjUjJpkbqzcYXdUTBaZrkW2259cH3PGFjVESzQSKRewBAv4jkYGb2GrGvUY/q6pljqKbspXQ7GYlGIvc+ntgbqlmL0iuxZhSJck3NzfE+rWvmKIP5YR95J/PEGqQDmojPRIo1+7EIcI2PhGh/Q3VCszCghLd+Fybem1vzvhqyGN21yjHcQZ5W58OGxi+ks8qdJangqoCJVjksyg37RDwQPUjG26KqVzHP4KyNgUfewt7HFK3QsJvTL6ItLbv1yjuOO1m/BsR6NU/p6VGt3oJh92ItPvUS6sEeXmOOTfJeaVSyqbG9gCLnnzAxW0fFVNqG9NVkTbJe9Mm9G46EC1vgR8cKui0ntKv2/6TaSS4zaPxbLJR8rYr5L39O6hjuf4ET/JjjzSU9SlbVhKJpy9FKpEUq9OOe8Ripp2t2UOdRNS1T9pl7C6RbrW8TY8D1xy6Gm16v4JaYCTRGZL4w1sT/MWwH1JTio0Rl0wtuhqpY7+/exbyrMYBprPqeYyK7iF1Bhe1wxvzaw488U5K6lm0PU0/1mHto69XWMyAMQVsSB1wa2BJq39r+kUad5ZMpopI9hPZhWDenH5YWdVIIa2GXwa1/gbH7j/rxYMrkc5JHsCkpIy2J+1/Q4DarjaWCnYrZydp9CbYlDaZlzLZgAy7DsIJK8E47HSwSPI7KpKsxINsdi5io/VJfjC7nKGaQkSMqqTdR0bi3OEvVP0t0sG+n09D9ZkFx9YlUiMey9W+NvjhCh1Tn+eZhFR1eY1Lx1MoRkhKxnk+HHGHyR1KkUhKmSaoNPHmMrvOZJ1YKY0Ud0Dpf7vngtlmn6rPpBmlZWw5azFTFtuzG4G1j9m3l5Edb4PJlmU0dKyZZlYkijB7Wonue2HVlPmCB0HN7EdMCMszKkyepraKoaZ46ad440VuSjAkAeAsyDn7fTEl8FHJvZshnpGpkzShejpmlImiaSPhUlVd29PIEWNulmPlxFoLWk+m8xWSOJJ4GBJQm2wsLG3lzzgbVmfMampk2GKOecyhAxO24ta568E4oCiko6kqsTGK27tLcD0OGSoVs2fQUxOaxZgQ8lOivveNS1mYeIHPJOLOk6Wqy7PFqaymnjg2ON3Zs3JHHABxmOR5nLls6z09U0cjEAKDa/mB5+2NMynVokhU1sdwR/Fi6H3H9PlgRplpZZpfDVHzpNJ6HNZJK6nmhjamkTc0TAXIFh0xR0y31eTMkqx2Aky6VB2vcu3Fhz44bIMxpKqxgmRj1texHwPOJJGJHJNsMocAfipO7XIiaWfflmoYb2LZeWtfyN8UKXbLo/P0kUMYzBILre3eIxoE8cLA9rEj/wCJAfxwq5/FR9m8MNNGDILMkS7S/uF64Omkc/Fam7XNfgS8il/sypCqW2SkhR7D+mJWoDms6xXZYYf2s0ii/Zr0+Z6AeJ9AbGsj0TmFS7Koagp5D3t5ux9lPI+NvjjSKPR1BBk0cMEhWJu9LLfcXFuST4ni3kPADEYwuVi5clpsQ41mijWOlqexgQBY4hErbFHQXI5sOMdh0Gm6BQFFShA4uZiCf/HHY1aGZvOxn5eVGdgqqWJ6AC+JdnYlWEg7W9wqcke5xPlsE1fVR0dOyxdqbXPj7nrjatIfRdltHAlTWymoqgAQ1htX2BwUrCD9Kz5nUaTijnmhiqtjorzt3yhJKqLnujnwxJ+rUMlI0kiU61IvZUnDhrdOevONXpqfs4Uj3swRQCW8cfc9DTuvfhib/EgOJyxt9lYziujGUySUQl5aVomHRN4N+AetvO4+GKkFC1TG57CeErxtlUAtxfjGuVOQ5dJcmjpufKJR+WBU+mcvv3IQh+wzL+BxF4prhlVOD5Rka5UKne1Msi7CCY5Y7Anm1vlj5y3NqmGVzGrII27yHofj4HrjUpNMwXIWWYf89z+JxXOl0JNqqUX9VP4rhammNePgB5Pm1HU2jcKr/wC5+7z7H8cNdHDTugKmQXFwFNvwtgcmh4ZDcVO03/ul/K2CtJomTbtGaOyn+Vka3/ti0ZS7RKUI9M8n+qROqs7SMOWj3Fm+RPHuceUZFa5GXhVCy7ZFhSx48LgC9z1P9OTVFo9aRSvZ08qt1UyOoPw5xcocoXJkcQxlYnUhkWqYg9Be20WPA5xzk30HSkttybKqForNVFfRB0HjizmsxOX1BoyJJUW+1Dc+PgOfA++BlPXx0D2mmrJlItskKvzxzfg+B+eLsNZRyJJJBE6sVJJK26ex9Mdq9VpE5QbVMR5GYyMVe63Njfwx2NB/R1NL+0emhLv3mNvE47GnzUed+nk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4613" y="-350838"/>
            <a:ext cx="1085850" cy="742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3318" name="AutoShape 6" descr="data:image/jpg;base64,/9j/4AAQSkZJRgABAQAAAQABAAD/2wBDAAkGBwgHBgkIBwgKCgkLDRYPDQwMDRsUFRAWIB0iIiAdHx8kKDQsJCYxJx8fLT0tMTU3Ojo6Iys/RD84QzQ5Ojf/2wBDAQoKCg0MDRoPDxo3JR8lNzc3Nzc3Nzc3Nzc3Nzc3Nzc3Nzc3Nzc3Nzc3Nzc3Nzc3Nzc3Nzc3Nzc3Nzc3Nzc3Nzf/wAARCABOAHIDASIAAhEBAxEB/8QAHAAAAgMBAQEBAAAAAAAAAAAABQYDBAcAAQII/8QAQRAAAgECBQEGAgYHBQkAAAAAAQIDBBEABQYSITETIkFRYXGBkQcUYqGxwRUWIzIzQtElU3KC8DRSVIOSk6Ky4f/EABkBAAMBAQEAAAAAAAAAAAAAAAECAwQABf/EACgRAAICAQQABgEFAAAAAAAAAAABAhEDEiExQQQTIjJhcaEUUoGx0f/aAAwDAQACEQMRAD8A1weAx0zBYHPJsp6Y8N7XxFUPaI+vGOlsmNHkrUbiqF49wHP7ykHjE5olswZIm3ctdRyfX5DEGXVCzKZFDqCvAdSpHPl8MSz10cAO4gnyxGGOLjbKyyNOkB5MnzE1200mVSZf2lwnZEOq/Di+AucVeV5RT/tYVp6hrBBSzuS5+yo6Djr098E851BO0YpsvjMtRM3ZxRj+ZiOnsByfS3niTLNDJDKarMZzWV0nMshvYHyHoMHyo9CyzN7Gd5nnec5gwFPC0dgQGnZpHHwvYYEVNBnEwLS1dRc+CbE/C+N4iyCmQcRoPYY9lyOnYWMa/LDaWTtdn51fLc1QnbPVf92/5YrSrmkAO95CLc7kv94xvlbpeF1JSPafTC1mGRvTqbx7lwjUojJRZnWR631FkrD6rmEpiHWKVu1j+R5H3Y1DTP0sU+YtHBmlNFSTNx2vaHs2PyJHxwlZnlmXO22dkhkIut2AOEzMYp8uzF4YR2ihrHjrxfpgKd8BcJLerP0xmGd/U6dZ5KUSRv0aGYMD9wwEk1rSX/2Kcf5lxkmntXVFFF9UnkeWjfloma+z7Sf0wzrJDKiyxNujYXVlU2IxWEm+Scp1whw/XWl/4Of/AKlx2FDuf6GOw4nmfBqW7jFTMJVipyzkgDk2F+AMWGa2BGe1aU1MZZXCRoCzMxsAMLk9rLQ9xTnziKGBnR/3gCPa18KuY51NOSEYgHxxTzSumn7QxIZSGsF3AfecKmd5xV5bLEJRGpYB+zjXdcX5BY28L9AMZ020kirjubJ9G2XiWJ81m7zAdlDfwv3mPxuo/wAuHoC3TGW/R9ntYYMnoopFEEtt42C5uOefhh3h1PRTZsMsSOftzI0d9o23F7+PocWjJVQssM+a+Q3j4mdYo3kkIVFBZmPgB1wq5Rqqpr89/R0kEKxl5F3re/dv6+mF/StbVVFdW089RM8Zo5u48jML8c2Jx2tDLw0qd9Kxzqc+y5ctqKymmjq1p1DOkLAmxNsLGfZ99e08a/Kg8DR1KxOJFU8FSfUW6YC6bO/K89iv1oN/yN8fFDaTR2cJ/dzwv99sI5tmleGhB/TX5F/VsMk+VZbmMgUvKJUcgWBIby9sBcyVDmtLUydJY4nPt0P4YbsxjFRoemJt+xr3U+zLfCtqiLsaHKZwRaSBl+KtbE2qH0r8tArUOUvBUO8CjZe/dPI9vXFrSGoZKGo+qVJ3U8pta5AVj0Yeh6H/AOYMV4adYmGwo6Am/XnywjZiopq+WMjgd4e3iPz+Bx2OVujDlhSs1Q1QBINMQR1BY8Y7CvSfSNmdNSwwGGnkMUapvdAS1ha54647GjUjJpkbqzcYXdUTBaZrkW2259cH3PGFjVESzQSKRewBAv4jkYGb2GrGvUY/q6pljqKbspXQ7GYlGIvc+ntgbqlmL0iuxZhSJck3NzfE+rWvmKIP5YR95J/PEGqQDmojPRIo1+7EIcI2PhGh/Q3VCszCghLd+Fybem1vzvhqyGN21yjHcQZ5W58OGxi+ks8qdJangqoCJVjksyg37RDwQPUjG26KqVzHP4KyNgUfewt7HFK3QsJvTL6ItLbv1yjuOO1m/BsR6NU/p6VGt3oJh92ItPvUS6sEeXmOOTfJeaVSyqbG9gCLnnzAxW0fFVNqG9NVkTbJe9Mm9G46EC1vgR8cKui0ntKv2/6TaSS4zaPxbLJR8rYr5L39O6hjuf4ET/JjjzSU9SlbVhKJpy9FKpEUq9OOe8Ripp2t2UOdRNS1T9pl7C6RbrW8TY8D1xy6Gm16v4JaYCTRGZL4w1sT/MWwH1JTio0Rl0wtuhqpY7+/exbyrMYBprPqeYyK7iF1Bhe1wxvzaw488U5K6lm0PU0/1mHto69XWMyAMQVsSB1wa2BJq39r+kUad5ZMpopI9hPZhWDenH5YWdVIIa2GXwa1/gbH7j/rxYMrkc5JHsCkpIy2J+1/Q4DarjaWCnYrZydp9CbYlDaZlzLZgAy7DsIJK8E47HSwSPI7KpKsxINsdi5io/VJfjC7nKGaQkSMqqTdR0bi3OEvVP0t0sG+n09D9ZkFx9YlUiMey9W+NvjhCh1Tn+eZhFR1eY1Lx1MoRkhKxnk+HHGHyR1KkUhKmSaoNPHmMrvOZJ1YKY0Ud0Dpf7vngtlmn6rPpBmlZWw5azFTFtuzG4G1j9m3l5Edb4PJlmU0dKyZZlYkijB7Wonue2HVlPmCB0HN7EdMCMszKkyepraKoaZ46ad440VuSjAkAeAsyDn7fTEl8FHJvZshnpGpkzShejpmlImiaSPhUlVd29PIEWNulmPlxFoLWk+m8xWSOJJ4GBJQm2wsLG3lzzgbVmfMampk2GKOecyhAxO24ta568E4oCiko6kqsTGK27tLcD0OGSoVs2fQUxOaxZgQ8lOivveNS1mYeIHPJOLOk6Wqy7PFqaymnjg2ON3Zs3JHHABxmOR5nLls6z09U0cjEAKDa/mB5+2NMynVokhU1sdwR/Fi6H3H9PlgRplpZZpfDVHzpNJ6HNZJK6nmhjamkTc0TAXIFh0xR0y31eTMkqx2Aky6VB2vcu3Fhz44bIMxpKqxgmRj1texHwPOJJGJHJNsMocAfipO7XIiaWfflmoYb2LZeWtfyN8UKXbLo/P0kUMYzBILre3eIxoE8cLA9rEj/wCJAfxwq5/FR9m8MNNGDILMkS7S/uF64Omkc/Fam7XNfgS8il/sypCqW2SkhR7D+mJWoDms6xXZYYf2s0ii/Zr0+Z6AeJ9AbGsj0TmFS7Koagp5D3t5ux9lPI+NvjjSKPR1BBk0cMEhWJu9LLfcXFuST4ni3kPADEYwuVi5clpsQ41mijWOlqexgQBY4hErbFHQXI5sOMdh0Gm6BQFFShA4uZiCf/HHY1aGZvOxn5eVGdgqqWJ6AC+JdnYlWEg7W9wqcke5xPlsE1fVR0dOyxdqbXPj7nrjatIfRdltHAlTWymoqgAQ1htX2BwUrCD9Kz5nUaTijnmhiqtjorzt3yhJKqLnujnwxJ+rUMlI0kiU61IvZUnDhrdOevONXpqfs4Uj3swRQCW8cfc9DTuvfhib/EgOJyxt9lYziujGUySUQl5aVomHRN4N+AetvO4+GKkFC1TG57CeErxtlUAtxfjGuVOQ5dJcmjpufKJR+WBU+mcvv3IQh+wzL+BxF4prhlVOD5Rka5UKne1Msi7CCY5Y7Anm1vlj5y3NqmGVzGrII27yHofj4HrjUpNMwXIWWYf89z+JxXOl0JNqqUX9VP4rhammNePgB5Pm1HU2jcKr/wC5+7z7H8cNdHDTugKmQXFwFNvwtgcmh4ZDcVO03/ul/K2CtJomTbtGaOyn+Vka3/ti0ZS7RKUI9M8n+qROqs7SMOWj3Fm+RPHuceUZFa5GXhVCy7ZFhSx48LgC9z1P9OTVFo9aRSvZ08qt1UyOoPw5xcocoXJkcQxlYnUhkWqYg9Be20WPA5xzk30HSkttybKqForNVFfRB0HjizmsxOX1BoyJJUW+1Dc+PgOfA++BlPXx0D2mmrJlItskKvzxzfg+B+eLsNZRyJJJBE6sVJJK26ex9Mdq9VpE5QbVMR5GYyMVe63Njfwx2NB/R1NL+0emhLv3mNvE47GnzUed+nk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4613" y="-350838"/>
            <a:ext cx="1085850" cy="742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3320" name="Picture 8" descr="http://2.bp.blogspot.com/_5cLmD8GqnKY/S9ZVtFFlJHI/AAAAAAAADvs/pXnSjELSS58/s1600/marketresear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57400"/>
            <a:ext cx="3886200" cy="2649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Identifique Oportunidades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5026152"/>
          </a:xfrm>
        </p:spPr>
        <p:txBody>
          <a:bodyPr>
            <a:noAutofit/>
          </a:bodyPr>
          <a:lstStyle/>
          <a:p>
            <a:r>
              <a:rPr lang="es-ES_tradnl" sz="2800" dirty="0"/>
              <a:t>“Mi tostadora es </a:t>
            </a:r>
            <a:r>
              <a:rPr lang="es-ES_tradnl" sz="2800" b="1" i="1" dirty="0"/>
              <a:t>difícil de limpiar</a:t>
            </a:r>
            <a:r>
              <a:rPr lang="es-ES_tradnl" sz="2800" dirty="0"/>
              <a:t>”</a:t>
            </a:r>
          </a:p>
          <a:p>
            <a:r>
              <a:rPr lang="es-ES_tradnl" sz="2800" dirty="0"/>
              <a:t>“Me desagradan las </a:t>
            </a:r>
            <a:r>
              <a:rPr lang="es-ES_tradnl" sz="2800" b="1" i="1" dirty="0"/>
              <a:t>largas filas de espera </a:t>
            </a:r>
            <a:r>
              <a:rPr lang="es-ES_tradnl" sz="2800" dirty="0"/>
              <a:t>en los bancos, supermercados y cines.”</a:t>
            </a:r>
          </a:p>
          <a:p>
            <a:r>
              <a:rPr lang="es-ES_tradnl" sz="2800" dirty="0"/>
              <a:t>“La batería de mi computadora me </a:t>
            </a:r>
            <a:r>
              <a:rPr lang="es-ES_tradnl" sz="2800" b="1" i="1" dirty="0"/>
              <a:t>dura muy poco</a:t>
            </a:r>
            <a:r>
              <a:rPr lang="es-ES_tradnl" sz="2800" dirty="0"/>
              <a:t>.”</a:t>
            </a:r>
          </a:p>
          <a:p>
            <a:r>
              <a:rPr lang="es-ES_tradnl" sz="2800" dirty="0"/>
              <a:t>“ Con frecuencia </a:t>
            </a:r>
            <a:r>
              <a:rPr lang="es-ES_tradnl" sz="2800" b="1" i="1" dirty="0"/>
              <a:t>pierdo el control remoto </a:t>
            </a:r>
            <a:r>
              <a:rPr lang="es-ES_tradnl" sz="2800" dirty="0"/>
              <a:t>del televisor”.</a:t>
            </a:r>
          </a:p>
          <a:p>
            <a:r>
              <a:rPr lang="es-ES_tradnl" sz="2800" dirty="0"/>
              <a:t>“No tengo </a:t>
            </a:r>
            <a:r>
              <a:rPr lang="es-ES_tradnl" sz="2800" b="1" i="1" dirty="0"/>
              <a:t>tiempo de cocinar </a:t>
            </a:r>
            <a:r>
              <a:rPr lang="es-ES_tradnl" sz="2800" dirty="0"/>
              <a:t>y me aburre comer afuera tantas veces.”</a:t>
            </a:r>
          </a:p>
        </p:txBody>
      </p:sp>
      <p:pic>
        <p:nvPicPr>
          <p:cNvPr id="9218" name="Picture 2" descr="https://comprarmejor.files.wordpress.com/2012/05/lup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692681"/>
            <a:ext cx="2647950" cy="216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Escuche las quejas de los clientes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600" dirty="0"/>
              <a:t>“El oído que </a:t>
            </a:r>
            <a:r>
              <a:rPr lang="es-SV" sz="3600" b="1" dirty="0"/>
              <a:t>escucha</a:t>
            </a:r>
            <a:r>
              <a:rPr lang="es-SV" sz="3600" dirty="0"/>
              <a:t> las amonestaciones de la vida, entre los sabios morará.”</a:t>
            </a:r>
          </a:p>
          <a:p>
            <a:pPr lvl="1"/>
            <a:r>
              <a:rPr lang="es-SV" sz="2400" dirty="0"/>
              <a:t>Proverbios 15:31</a:t>
            </a:r>
          </a:p>
        </p:txBody>
      </p:sp>
    </p:spTree>
    <p:extLst>
      <p:ext uri="{BB962C8B-B14F-4D97-AF65-F5344CB8AC3E}">
        <p14:creationId xmlns:p14="http://schemas.microsoft.com/office/powerpoint/2010/main" val="12802990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1708132"/>
            <a:ext cx="6096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/>
              <a:t>“Quisiera poder volar a otra ciudad a mitad del costo, y estar seguro que el avión será cómodo, confiable y puntual.”</a:t>
            </a:r>
          </a:p>
          <a:p>
            <a:pPr lvl="1"/>
            <a:r>
              <a:rPr lang="es-ES_tradnl" i="1" dirty="0" err="1"/>
              <a:t>Southwest</a:t>
            </a:r>
            <a:r>
              <a:rPr lang="es-ES_tradnl" i="1" dirty="0"/>
              <a:t> Airlines, la compañía aérea más rentable de Estados Unidos.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</a:t>
            </a:r>
            <a:r>
              <a:rPr lang="es-SV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Southwest</a:t>
            </a:r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Airlines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www.speakersbureau.com/speakers/penn/pics/southwest_fromtheheart_logo-312x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848" y="4157010"/>
            <a:ext cx="404670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26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Desglose una Categoría hasta su Nicho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2400" dirty="0"/>
              <a:t>Categoría</a:t>
            </a:r>
          </a:p>
          <a:p>
            <a:pPr lvl="1"/>
            <a:r>
              <a:rPr lang="es-ES_tradnl" sz="2400" dirty="0"/>
              <a:t>Sub-categoría</a:t>
            </a:r>
          </a:p>
          <a:p>
            <a:pPr lvl="2"/>
            <a:r>
              <a:rPr lang="es-ES_tradnl" sz="2400" dirty="0"/>
              <a:t>Segmento</a:t>
            </a:r>
          </a:p>
          <a:p>
            <a:pPr lvl="3"/>
            <a:r>
              <a:rPr lang="es-ES_tradnl" sz="2400" dirty="0"/>
              <a:t>Nicho</a:t>
            </a:r>
          </a:p>
          <a:p>
            <a:pPr lvl="3">
              <a:buNone/>
            </a:pPr>
            <a:endParaRPr lang="es-ES_tradnl" sz="2400" dirty="0"/>
          </a:p>
          <a:p>
            <a:r>
              <a:rPr lang="es-ES_tradnl" sz="2400" dirty="0"/>
              <a:t>Comida Rápida</a:t>
            </a:r>
          </a:p>
          <a:p>
            <a:pPr lvl="1"/>
            <a:r>
              <a:rPr lang="es-ES_tradnl" sz="2400" dirty="0"/>
              <a:t>Pizza</a:t>
            </a:r>
          </a:p>
          <a:p>
            <a:pPr lvl="2"/>
            <a:r>
              <a:rPr lang="es-ES_tradnl" sz="2400" dirty="0"/>
              <a:t>Pizza a la leña</a:t>
            </a:r>
          </a:p>
          <a:p>
            <a:pPr lvl="3"/>
            <a:r>
              <a:rPr lang="es-ES_tradnl" sz="2400" dirty="0"/>
              <a:t>Artesanal/moderna</a:t>
            </a:r>
          </a:p>
          <a:p>
            <a:pPr lvl="3"/>
            <a:r>
              <a:rPr lang="es-ES_tradnl" sz="2400" dirty="0"/>
              <a:t>Gourmet/ </a:t>
            </a:r>
            <a:r>
              <a:rPr lang="es-ES_tradnl" sz="2400" dirty="0" err="1"/>
              <a:t>económica,etc</a:t>
            </a:r>
            <a:endParaRPr lang="es-ES_tradnl" sz="2400" dirty="0"/>
          </a:p>
        </p:txBody>
      </p:sp>
      <p:pic>
        <p:nvPicPr>
          <p:cNvPr id="8" name="Picture 2" descr="http://www.pizzeriaidon.com/wp-content/uploads/dsc_1175-588x3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3886200" cy="258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¿En qué tipo de empresa se encuentra?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sz="3200" dirty="0"/>
              <a:t>Las que cambian y </a:t>
            </a:r>
            <a:r>
              <a:rPr lang="es-ES_tradnl" sz="3200" b="1" i="1" dirty="0"/>
              <a:t>avanzan.</a:t>
            </a:r>
          </a:p>
          <a:p>
            <a:r>
              <a:rPr lang="es-ES_tradnl" sz="3200" dirty="0"/>
              <a:t>Las que no cambian y </a:t>
            </a:r>
            <a:r>
              <a:rPr lang="es-ES_tradnl" sz="3200" b="1" i="1" dirty="0"/>
              <a:t>se estancan.</a:t>
            </a:r>
          </a:p>
          <a:p>
            <a:r>
              <a:rPr lang="es-ES_tradnl" sz="3200" dirty="0"/>
              <a:t>Las que </a:t>
            </a:r>
            <a:r>
              <a:rPr lang="es-ES_tradnl" sz="3200" b="1" i="1" dirty="0"/>
              <a:t>desaparecen</a:t>
            </a:r>
            <a:r>
              <a:rPr lang="es-ES_tradnl" sz="3200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_tradnl" dirty="0"/>
              <a:t>.</a:t>
            </a:r>
          </a:p>
        </p:txBody>
      </p:sp>
      <p:pic>
        <p:nvPicPr>
          <p:cNvPr id="31746" name="Picture 2" descr="http://www.kaushik.net/avinash/wp-content/uploads/2006/12/ch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1148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Busque Sub-Categorías dentro de una  Categoría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2800" dirty="0"/>
              <a:t>Según Origen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807" y="2209800"/>
            <a:ext cx="386834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sz="2800" dirty="0"/>
          </a:p>
          <a:p>
            <a:r>
              <a:rPr lang="es-ES_tradnl" sz="2800" dirty="0"/>
              <a:t>Irlandesa</a:t>
            </a:r>
          </a:p>
          <a:p>
            <a:r>
              <a:rPr lang="es-ES_tradnl" sz="2800" dirty="0"/>
              <a:t>Americana</a:t>
            </a:r>
          </a:p>
          <a:p>
            <a:r>
              <a:rPr lang="es-ES_tradnl" sz="2800" dirty="0"/>
              <a:t>Japonesa</a:t>
            </a:r>
          </a:p>
          <a:p>
            <a:r>
              <a:rPr lang="es-ES_tradnl" sz="2800" dirty="0"/>
              <a:t>Asiática</a:t>
            </a:r>
          </a:p>
          <a:p>
            <a:r>
              <a:rPr lang="es-ES_tradnl" sz="2800" dirty="0"/>
              <a:t>China</a:t>
            </a:r>
          </a:p>
          <a:p>
            <a:endParaRPr lang="es-ES_tradnl" dirty="0"/>
          </a:p>
          <a:p>
            <a:pPr>
              <a:buNone/>
            </a:pPr>
            <a:endParaRPr lang="es-ES_tradnl" dirty="0"/>
          </a:p>
          <a:p>
            <a:endParaRPr lang="es-ES_trad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17355" y="1681163"/>
            <a:ext cx="1950245" cy="823912"/>
          </a:xfrm>
        </p:spPr>
        <p:txBody>
          <a:bodyPr>
            <a:normAutofit/>
          </a:bodyPr>
          <a:lstStyle/>
          <a:p>
            <a:pPr algn="ctr"/>
            <a:r>
              <a:rPr lang="es-ES_tradnl" sz="2800" dirty="0"/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52093" y="2095673"/>
            <a:ext cx="964448" cy="27758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ES_tradnl" sz="2800" dirty="0"/>
          </a:p>
          <a:p>
            <a:pPr marL="0" indent="0">
              <a:buNone/>
            </a:pPr>
            <a:endParaRPr lang="es-ES_tradnl" sz="2800" dirty="0"/>
          </a:p>
          <a:p>
            <a:pPr marL="0" indent="0">
              <a:buNone/>
            </a:pPr>
            <a:r>
              <a:rPr lang="es-ES_tradnl" sz="2800" dirty="0"/>
              <a:t> </a:t>
            </a:r>
          </a:p>
          <a:p>
            <a:pPr marL="0" indent="0">
              <a:buNone/>
            </a:pPr>
            <a:r>
              <a:rPr lang="es-ES_tradnl" sz="2800" dirty="0"/>
              <a:t>   </a:t>
            </a:r>
          </a:p>
          <a:p>
            <a:pPr marL="0" indent="0">
              <a:buNone/>
            </a:pPr>
            <a:endParaRPr lang="es-ES_tradnl" sz="2800" dirty="0"/>
          </a:p>
          <a:p>
            <a:endParaRPr lang="es-ES_tradnl" sz="2800" dirty="0"/>
          </a:p>
        </p:txBody>
      </p:sp>
      <p:pic>
        <p:nvPicPr>
          <p:cNvPr id="10242" name="Picture 2" descr="http://www.blogcdn.com/www.dailyfinance.com/media/2009/11/ruby-tuesday-456x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765" y="2819400"/>
            <a:ext cx="2554729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4.bp.blogspot.com/_5QQHU_cUV6g/S4PKwtywVBI/AAAAAAAAA6w/aQWfzskKj5U/s320/bennigans%2520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1" y="2092899"/>
            <a:ext cx="1206813" cy="59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peaceriverdogfanciers.org/wp-content/uploads/2013/09/RubyTuesday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715" y="2987597"/>
            <a:ext cx="1202525" cy="52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benihanaindia.com/images/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530" y="3615595"/>
            <a:ext cx="1406470" cy="77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franquiciasyfranquicias.com/blog/wp-content/uploads/2012/11/franquicias-en-mexico-sushi-itto-e13530849285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62" y="4391441"/>
            <a:ext cx="1749794" cy="36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www.valladaresascencio.com/system/balloom/asset/pictures/attachments/000/000/032/original/hunan-el-salvado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67" y="4861803"/>
            <a:ext cx="1443387" cy="108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 en la Categoría de Helados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452437"/>
          </a:xfrm>
        </p:spPr>
        <p:txBody>
          <a:bodyPr>
            <a:noAutofit/>
          </a:bodyPr>
          <a:lstStyle/>
          <a:p>
            <a:r>
              <a:rPr lang="es-ES_tradnl" sz="2800" dirty="0"/>
              <a:t>Marca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561158" cy="3684588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es-ES_tradnl" sz="2800" dirty="0"/>
              <a:t>POPS / </a:t>
            </a:r>
            <a:r>
              <a:rPr lang="es-ES_tradnl" sz="2800" dirty="0" err="1"/>
              <a:t>Liebe</a:t>
            </a:r>
            <a:r>
              <a:rPr lang="es-ES_tradnl" sz="2800" dirty="0"/>
              <a:t> Das</a:t>
            </a:r>
          </a:p>
          <a:p>
            <a:r>
              <a:rPr lang="es-ES_tradnl" sz="2800" dirty="0" err="1"/>
              <a:t>Jungle</a:t>
            </a:r>
            <a:r>
              <a:rPr lang="es-ES_tradnl" sz="2800" dirty="0"/>
              <a:t> Snow</a:t>
            </a:r>
          </a:p>
          <a:p>
            <a:r>
              <a:rPr lang="es-ES_tradnl" sz="2800" dirty="0"/>
              <a:t>TCBY</a:t>
            </a:r>
          </a:p>
          <a:p>
            <a:r>
              <a:rPr lang="es-ES_tradnl" sz="2800" dirty="0"/>
              <a:t>La Nevería </a:t>
            </a:r>
          </a:p>
          <a:p>
            <a:r>
              <a:rPr lang="es-ES_tradnl" sz="2800" dirty="0"/>
              <a:t>La Fábrica del </a:t>
            </a:r>
            <a:r>
              <a:rPr lang="es-ES_tradnl" sz="2800" dirty="0" err="1"/>
              <a:t>Gelatto</a:t>
            </a:r>
            <a:endParaRPr lang="es-ES_tradnl" sz="2800" dirty="0"/>
          </a:p>
          <a:p>
            <a:r>
              <a:rPr lang="es-ES_tradnl" sz="2800" dirty="0"/>
              <a:t>Sarita</a:t>
            </a:r>
          </a:p>
          <a:p>
            <a:r>
              <a:rPr lang="es-ES_tradnl" sz="2800" dirty="0"/>
              <a:t>El Sin Rival</a:t>
            </a:r>
          </a:p>
          <a:p>
            <a:r>
              <a:rPr lang="es-ES_tradnl" sz="2800" dirty="0" err="1"/>
              <a:t>Vanilla</a:t>
            </a:r>
            <a:r>
              <a:rPr lang="es-ES_tradnl" sz="2800" dirty="0"/>
              <a:t> </a:t>
            </a:r>
            <a:r>
              <a:rPr lang="es-ES_tradnl" sz="2800" dirty="0" err="1"/>
              <a:t>Spoon</a:t>
            </a:r>
            <a:endParaRPr lang="es-ES_tradnl" sz="2800" dirty="0"/>
          </a:p>
          <a:p>
            <a:pPr>
              <a:buNone/>
            </a:pPr>
            <a:endParaRPr lang="es-ES_trad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452437"/>
          </a:xfrm>
        </p:spPr>
        <p:txBody>
          <a:bodyPr>
            <a:noAutofit/>
          </a:bodyPr>
          <a:lstStyle/>
          <a:p>
            <a:r>
              <a:rPr lang="es-ES_tradnl" sz="2800" dirty="0"/>
              <a:t>Posicionamiento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3191" y="2170906"/>
            <a:ext cx="3887391" cy="435292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_tradnl" sz="2400" i="1" dirty="0"/>
              <a:t>Alta Calidad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_tradnl" sz="2400" i="1" dirty="0"/>
              <a:t>Ambiente Agradable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_tradnl" sz="2400" i="1" dirty="0"/>
              <a:t>Libre de Grasa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_tradnl" sz="2400" i="1" dirty="0"/>
              <a:t>Económico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_tradnl" sz="2400" i="1" dirty="0"/>
              <a:t>Concepto italiano moderno y juvenil.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_tradnl" sz="2400" i="1" dirty="0"/>
              <a:t>Económico y Conveniencia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_tradnl" sz="2400" i="1" dirty="0"/>
              <a:t>Sorbete de Carretón (nostálgico y diferente)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_tradnl" sz="2400" i="1" dirty="0"/>
              <a:t>Diferente, entretenido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Segmentación de la Categoría de Helados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2800" dirty="0"/>
              <a:t>Por Calidad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2418158" cy="244792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s-ES_tradnl" sz="2800" dirty="0" err="1"/>
              <a:t>High</a:t>
            </a:r>
            <a:r>
              <a:rPr lang="es-ES_tradnl" sz="2800" dirty="0"/>
              <a:t> Premium</a:t>
            </a:r>
          </a:p>
          <a:p>
            <a:r>
              <a:rPr lang="es-ES_tradnl" sz="2800" dirty="0"/>
              <a:t>Premium</a:t>
            </a:r>
          </a:p>
          <a:p>
            <a:r>
              <a:rPr lang="es-ES_tradnl" sz="2800" dirty="0"/>
              <a:t>Intermedia</a:t>
            </a:r>
          </a:p>
          <a:p>
            <a:r>
              <a:rPr lang="es-ES_tradnl" sz="2800" dirty="0"/>
              <a:t>Económica</a:t>
            </a:r>
          </a:p>
          <a:p>
            <a:r>
              <a:rPr lang="es-ES_tradnl" sz="2800" dirty="0"/>
              <a:t>Popular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s-ES_tradnl" sz="2800" dirty="0"/>
              <a:t>Tipo de Presentación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_tradnl" sz="2800" i="1" dirty="0"/>
              <a:t>Cremoso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_tradnl" sz="2800" i="1" dirty="0"/>
              <a:t>Tipo Nieve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_tradnl" sz="2800" i="1" dirty="0"/>
              <a:t>De Chorro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_tradnl" sz="2800" i="1" dirty="0"/>
              <a:t>Tipo Yogurt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_tradnl" sz="2800" i="1" dirty="0" err="1"/>
              <a:t>Gelatto</a:t>
            </a:r>
            <a:endParaRPr lang="es-ES_tradnl" sz="2800" i="1" dirty="0"/>
          </a:p>
          <a:p>
            <a:pPr>
              <a:buFont typeface="Wingdings" panose="05000000000000000000" pitchFamily="2" charset="2"/>
              <a:buChar char="q"/>
            </a:pPr>
            <a:r>
              <a:rPr lang="es-ES_tradnl" sz="2800" i="1" dirty="0"/>
              <a:t>Artesanal</a:t>
            </a:r>
          </a:p>
          <a:p>
            <a:endParaRPr lang="es-ES_tradnl" sz="2800" dirty="0"/>
          </a:p>
          <a:p>
            <a:endParaRPr lang="es-ES_tradnl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Segmentaci</a:t>
            </a:r>
            <a:r>
              <a:rPr lang="es-ES_tradn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ón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Categoría de Helados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2800" dirty="0"/>
              <a:t>Por Distribución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471383"/>
            <a:ext cx="4495800" cy="3818404"/>
          </a:xfrm>
        </p:spPr>
        <p:txBody>
          <a:bodyPr>
            <a:normAutofit/>
          </a:bodyPr>
          <a:lstStyle/>
          <a:p>
            <a:r>
              <a:rPr lang="es-ES_tradnl" sz="2800" dirty="0"/>
              <a:t>Tienda Propia</a:t>
            </a:r>
          </a:p>
          <a:p>
            <a:r>
              <a:rPr lang="es-ES_tradnl" sz="2800" dirty="0"/>
              <a:t>Servicio a Domicilio </a:t>
            </a:r>
          </a:p>
          <a:p>
            <a:r>
              <a:rPr lang="es-ES_tradnl" sz="2800" dirty="0"/>
              <a:t>Exportación</a:t>
            </a:r>
          </a:p>
          <a:p>
            <a:r>
              <a:rPr lang="es-ES_tradnl" sz="2800" dirty="0"/>
              <a:t>Carretones</a:t>
            </a:r>
          </a:p>
          <a:p>
            <a:r>
              <a:rPr lang="es-ES_tradnl" sz="2800" dirty="0"/>
              <a:t>Mayoristas (supermercados, farmacias, gasolineras, </a:t>
            </a:r>
            <a:r>
              <a:rPr lang="es-ES_tradnl" sz="2800" dirty="0" err="1"/>
              <a:t>etc</a:t>
            </a:r>
            <a:r>
              <a:rPr lang="es-ES_tradnl" sz="2800" dirty="0"/>
              <a:t>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dirty="0"/>
              <a:t>.</a:t>
            </a:r>
          </a:p>
        </p:txBody>
      </p:sp>
      <p:pic>
        <p:nvPicPr>
          <p:cNvPr id="6150" name="Picture 6" descr="http://farm1.static.flickr.com/201/494899493_f419346c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438400"/>
            <a:ext cx="38100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_tradnl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dirty="0"/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s-ES_tradnl" dirty="0"/>
              <a:t>.</a:t>
            </a:r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 w="15875" cap="rnd" cmpd="sng" algn="ctr">
            <a:noFill/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_tradnl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Ambulante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 w="15875" cap="rnd" cmpd="sng" algn="ctr">
            <a:noFill/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_tradnl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Establecimiento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301752" y="2471383"/>
            <a:ext cx="4041648" cy="38184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_tradnl" sz="2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_tradnl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3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Segmentación por Distribución</a:t>
            </a:r>
            <a:endParaRPr kumimoji="0" lang="es-ES_tradnl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2" descr="http://uppermidwestgourmet.com/wp-content/uploads/2007/06/gelatoone062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62200"/>
            <a:ext cx="4267200" cy="3886200"/>
          </a:xfrm>
          <a:prstGeom prst="rect">
            <a:avLst/>
          </a:prstGeom>
          <a:noFill/>
        </p:spPr>
      </p:pic>
      <p:pic>
        <p:nvPicPr>
          <p:cNvPr id="55302" name="Picture 6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362200"/>
            <a:ext cx="42672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46124"/>
          </a:xfrm>
        </p:spPr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295400"/>
            <a:ext cx="4038600" cy="5334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_tradnl" sz="2800" dirty="0"/>
              <a:t>Investigue las TENDENCIAS del mercado.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_tradnl" sz="2800" dirty="0"/>
              <a:t>Descubra categorías o nichos NO satisfechos.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_tradnl" sz="2800" dirty="0"/>
              <a:t>Descubra categorías o nichos MAL satisfechos.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_tradnl" sz="2800" dirty="0"/>
              <a:t>Asegúrese que el nicho sea rentable</a:t>
            </a:r>
          </a:p>
          <a:p>
            <a:endParaRPr lang="es-ES_tradnl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dirty="0"/>
              <a:t>.</a:t>
            </a:r>
          </a:p>
        </p:txBody>
      </p:sp>
      <p:sp>
        <p:nvSpPr>
          <p:cNvPr id="5122" name="AutoShape 2" descr="data:image/jpg;base64,/9j/4AAQSkZJRgABAQAAAQABAAD/2wCEAAkGBhISEBUUExMVFBUVGBQYFxcYFxgcGhoXFhgYGxgYGBcaHCYfFxsjHB8YHy8gIygpLC8sFx4xNTAqNSYrLCkBCQoKDgwOGg8PGiklHyQsKSwsLCkpLCwsLCwsLCwsLCwsLCwsKSwsKSwsLCwsLCwsLCwsKSwsLCwsLCksLCwsLP/AABEIAMEBBQMBIgACEQEDEQH/xAAbAAABBQEBAAAAAAAAAAAAAAAFAAIDBAYBB//EAEIQAAIBAgQDBQUGBQMCBgMAAAECEQADBBIhMQVBUSJhcYGRBhMyobFCUsHR4fAUI2Jykgcz8VOCFiRDorLSFcLD/8QAGgEAAwEBAQEAAAAAAAAAAAAAAQIDAAQFBv/EAC4RAAICAQMCBQMEAgMAAAAAAAABAhEDEiExBEETIlFhcTKBoRRCkbEFwSNScv/aAAwDAQACEQMRAD8A9g0rgtiukUq6TmFkpNpSmnTWANW5Ts1L3YruSKGxtxTTlqOe6nTQoNktNrivTi1KGzoNdL1zLTTWMNcUypVNOa10o3QKGJZnf0qhgQbLm0fhkZD0zTl8jqP7h/WKKIsVW4nYBXNE5ZkdUPxjx2Yd6ilbHiuxbmmk1DgrxIKsZZY1+8p+Fx4j5g1Zy0pmhK1Ppgt13KaDHVow3F8PdOLczNmLisJ+2Tppvtz7qhXiNtHKJlK7BbayZIA7UCAN94qTi2Ec4q4+b+UBcQqTpmOubLzESJ7qpW8UvvIQhkEZVtqTB7yOyo86KGZ3i2HdzbAMLrnExIjQdd+VWSgCoBsFj0ioeKWWY2wD2ZOYTuNNOtTsoCoBoANvSpvgZciYH3fZicw3mNSOlR4BrnvXVspAGhAInXqSamtoSsKASWESYHLnBqS1hXRu0U+0IWZnxPLyrJbcGfI25hQ+YlnAUEwpidTud/Qiu4UWspKIFlhv8R0HPX61Fi1YnRio1mAJO0akGKrYJbbNmEsVMZmJJB7p28oqkfpFfJUwmGAt3ktuCZzCDsQZUExE6RRx1uG12YIIfMvOCCxg9wnsnfuoLhuHFWxAB/3MxXUc80ab7nejOBW61oFQMxglZgnMqghTsDM76fWp9xjuExKzabZs4ysNiueSJ2MrrHLflW3VgRI1Feekk2VgEqGUkj7IAG433nXlGvWtRwK+fePbJkQrDuncEelMBhulSpVjFMrTSlSEVyrWc5HlrhWpa5RsUZSDU6KaRRBYgQaU02KfFYwg9PFymrThFKwofnroWuA04PSjHFWnikK7SjJCAroFKu0CiQIu/wAoMQJNmSAPtWW1y6nlBj+wdas8D4gb+Ht3SAC6g6beI7jv51zizZALn3ZDf2vp8mynwBqp7P3hb4faY7LaB9BNYPG4UxONt2/jdVn7xA+tSW7oYSpBHUGa8U9ofajVbjQ1x2BMgGBoQgnZYMQN60vs3xtbd9fdHsXFbNbHwqyxlYD7M6jTpU9fA8sc4wc3wqv7l3imAJxNy7nGSLiFCeZMho2jcHwHlUtXy1w5DnXkEUkA8yW+EDumiXEOFKbjX2ZhKspXQqMxmY61jOI8bLq7lylpSwRFYrmI0zMVIOp2APKmU6JQfjOob1v6KjRcTtMxtwSBPaA0kaaTv6VPdAyrlGUawByHShGEuh7NpluPlcqCC0srGfhYy2UkZYnmCCNZMXFUKuQELynU/OaW7RSmnUkcScjQCTOg67dagw99xfCMmXQmc08piIqe00K2+mum+3Kq9rGzfVSjhjrLAbQe+eVZGZaxSOTClRruQTy5CRrVaxhQTrdZiIMAhQD3hY+c1duhiYUAk9TA2OswfpUVnhjzq6pmkkIuuh+8xM+lPCqFlyDsNgmXF3W+y66HvOWdfGaJ8Ku3TZBAh+zIYxqpIMEfCZAM0MLOMcASchSQJ02g6T1Hzojwe67q0fEM66yASrGdY0kHfrS9x2czv7twvUh1MSILK69J5RMa6HajPAb385dPjtyCOmmh6HnQgWjc96pJViGLAxMjtQY65pkdxq1wa7F+weoZSDy0O3nTCs2dKlSrGKhrkU6a4TVjmOGuBqdNcrAFFLJSmuZ6xrHe7p2Smrdp4cUHYVRwW66Ep812lsajgFKnClQGo5SrsVyKxqFXZps0hWCinxtl9xcDGBkcbxqVMAHrWAvsRbsi5ccA2bYQFjk+ETpsTzk9a2/tHg5wt3WMqO2wJMI3MjTxGtYn2i4zbGDw6e6VyEtqxYSNF2jcGdj+dTmrjSdMlnjGa0yfJjeI+yd13GTVZBEaxHQzBHiR571oeG8FuYe2Cpl8wLSdwJ0Omo7hH1ketxAf9gjplu3R/wD0qRcdbO1y9aPeVuL8srfOuSUMnqNmw9RkgoylaRoLGIvs6qJyyM22o1BBkHTXlB0GtY32z4FdR2yglHJIA+9uY666kDXc7HQzh+LgHt4poH3LBBPmzgVYu8WDiBiAyndb9mQf+62W+lJWROyXS4M/TvVH4+xn/Zu1eJtrlZVVkJkQYSYgEdYJO2nPatzbY5cuRlykasytMgmZU/v6CcNdK6K2DQdVa5P+OQUZtWgLUhi8tq50kgEQByA6VSDle62Oic8+TNrybKqr4HWTo09PzqpaxVo3U1lyQBo22vOI61cw32vD86huDNcRmYyCOe+vMV0qvUsy3iMRk7UExGg31kUOTGuGLJbykzq7DmZ2UH61exxAUyQBG5MDcbmhVvVyQ7OCAAqIxE6fa0XrzqmOq3ElYsXj3XF2k0yuoJMa/aBE7gTFFeD4otccKAWV3BWYlpXLrykfj0oVxPGrbu2AyHMxAUkxl1AMgTJ1opw68FvNlGuZcw5zkJHqIqbGO4dWe4wuErcIcGAA0QMukEGVUAkSDrS4Xd/2CRDC4BmG0TtPeNcs+G1Pu4hbt+SCuyEHsuBDwDB0Op1BjTQ1SwjuLJ2It3ZPXKrdOZB6dOZpgM9GpVwGlRMD8biBbQt028TQnBccZmeQIQqukbkEnwjx51Px+52VXqZ9KEcGSbeb77u3oYG+o2NVfBGCs0lrGadqB++/flXBiiWgCANyfCgvGbkWoncgfM/gBufyqLh2Ib3Q1nPcCjWezImNNoDbaVO3RTTGzTgikVqkcZDINi3poMx+tWrGKDbMCO78aMZeok4LlDiKVPrtUslQ0TTg1cpUDEitTs1RqKeBSseI7PSriiuxSlNxRQ/Fces2zBbWSCByiZ+lZz279sGwZCqwWVB1A3kjWeXcBJ5c6wmG481/M7k3FYtPZNuepRh+FTnk07Hf0/RTzLVt8Xu65pGs9ovbMG29lrqS6sAqiCdOpP0rE8ex6XP5SvACjPsYjQ7kQZqmnE7WfJZslhcEteeWYRMKGb4YIjTr51Ru8LH8cyOMyvmccoJJIB9DUMkXpTk90Vw9Njy5EnDyuuW+7e/47GpQI2DlbqF1Eh20DQJk66T+tZsvc94FIWWXMCCdRpI8daFNwW5cu3VTREaNZiCTEDnERUj4F7CG6ri8F5htAAdddecUqbi95X9jpfTyyLVopLvfZPfbkvBjnykGYk76AmByp1jtuokohMF+XkJk0uM2Ga7hyv8A6hIVjyJAIOhjbXyFUbnCSWezbuXC6DNqBkPcp3/fdS6np53L5Oji8r8OOyrvze659jS457WHNtUc3Pe6FmOo1AO3Wd/Gtxwq8hs5LbArHwkyVIEjvOvn414vgOE37yl8whCASxOm5+UfOtN7L4W8qm979GS0650UzKHQvm206d3LSUlCSa81tHJkwwzQ1Sg0r2fp2/g9Gw41YHp+dUbuAUujKltcpB0XXcfOiC4hCwIcdsaaiZET40KxOItlkFq7ccz2oiJEEjMFA2nnXZjlqjaPPyY3GTVMNXht5fIimXsWy3dcoTct5DmTFOxKSI6zsSPmNqiu2rCPl93LEqQSAefMkzyNWxtnPOgZx02XNp2dRlYspgmYImMvgKvYa2q4hmGpfIDrsRoPkfnVP2r4abyqE3V50E6EQant2SMQHJ7JRRH9SuCD8/rU5DovY3FW3uqR9mEkz9p5ysp1GpO9VLlgquJVSIVpUcsoMxm5DYz9RpVzjV5C6NzUNLDmAE0PXKVJjlNQpaQ38QpMWykgDQA5eXLVtMu07jem7mo2+BuZrSHqqn1ApVW4FcnDWidTlA9NNuVKiKgD7T4mJ/pQ+p+XSu8NtZbdteiKSI5nU/Xvod7RNncqN2dU+fd4UcFuG/ew0/epp8jExrYF8fujsr4nzERHz2HpzfghpYG2juYncjTrzbnNVOOPNw9yx5mTrtzI3PkeZfC2v50f9O2q+rfkv72pL2HS3O4l4vE/ctufUgDv+yaq+zsy5nSFA85J7um1dxr6Xz0CJy6FiPnz/wCZOAW4Rj1b6AD86HYK5DVt6fNMtVKKtHg5ZvzCBqRaoYHiguMylHQgsBnUjMAYzLPIkGOo1Eir4iszIeDXLl5VEsYHWhPtFhAbYuG89r3WZlysFBaIXNIOaOnfWYHtEnvJuXFLTPZG8DTRaGm1Y6dG+sXAyyNQZoZh+N+8e6htXrYQsquyFVeNOyx032J0OlZw+3GQEIjsdegHzmh+O9vsRcQqEsoG7JmWMHQ8wKCixnlgu5nvaHgv8ViXN5sQ3uQYF0IsiGIUheh105DvoPjsReYPaS4rMB2FY6qjADx8J0E0WtWQozM7y4lt+cwp3J9aB4Vlu40G3LH3ZUwp0IM9Olc+WMm1R7P+O6rDDFKU+zS90mmm18Ffhl1Mtu1mK3UJzL94wwMmII1nfkKocV4qf41rigsEYARscsgifM0XOE/82G2k9qRpm20I28DG3Ohdw5i3eX0j+rSnjjjW/c5+o6zJruH7aVr0V0/yTcL4qht4p2ZVa6DlTNzh9APE1UwFwW8HctiC11iAOeWFDHuH6VW4hh1KZgIYc+oA+dMVGRBoZMSe7xOgpXjS/H4DDrck1aXCkr/9csN8VuFcBh2Bi4rLl5wVzD6AVWX20YrHulD82B08csfjTcVea4gDAAKAFUaxp15k9arYThQbZT0PT1qccaf1Ipl/yM4S/wCKTqkvmu4ewjLawAzH/cJLEQfi5HyA0NLh/vcMq2xdUvdtuttSnIrsSAQdOR6RQRuHgIVTc6E9SNR5Uf4Nxd7nu0dSroChOScwAgEOFOUjny/BcuN19zo6Pq8c5efao1u+d9+659yuLjthLWRu1Ye575WOhKyYYyNMuw5mjns2jDDWmQwc91jJJGWYK68qB8LwD28a1uS6X0f3k9RJk6AaN9SKL+zWINtGt3EuBVNwI+V8pmCNQNeZ9KyjTqvcaWXVic4vanH79n/H5N/iNtO/6Gqt3DtMve1gRAQTvp2sx+dS2ZFpMwgwJEk8up1NUbzZyp92eyNJZR38sxrqhVuzw5X2KvtRhmGGPu2YlWB+IyQQQQT0qey7ZrII7LWjm7mVQR+X/Fc4zxB0w73GVGIK9kyRBIHQbU2xjw9vDzH85WAjYMVGngZPoKWXI0eAnxK2gJI7L5tYHxIUaZGxMwZ39aq/+rdK7lGO3ZMgGYggnflOutS37TF7jZicpw5CnaHlWjSQRodNNdRrVXArGMVhMMqmBoG7C7nb1ogNp7Jt/wCVQTMFhvP2jzpUF4d7U2sOrI6nN7y5IEaGRoZO/hI76VGwpFBjnxVkb9prn+Ikb99H1aT5eNA+FJmxTf0W482PTwnlRG/iGTMxyhFn4jrAG4Mnc6QY/PT3YI7IGXjnxEby4HgAQdJmNByy77nma4e0vdbq8cvsqB9TWIscQUXMzkkKGYws6memgPfFXsP7SuqlUQ9vMZdtQzEmdJmBAg9KZxZNTSQRxPEgy3BDCbzCSOyQsDRiOWmoHXXc0X4SpFlZ3OY6zuSdTOvTvrAtj7pXtP8ACYAA3b9T3VL2mWGd27ixjv0Bim8OyfjJdjc2eJph7Y9/ibbkbzCtPOACSRPI+pqO97bYcfAty54LlHq8Vi3sBUAAGpXbxHOpXuqp1jQfiAPrTr0ISne4Y4h7dXdksIoI+2xbpyWPrVG97RYptDeK6TCAKemranvoZPbBOoE+VQYy8STHxGAO7r+A8aNCOTZFi1Nwu7MXyjQsxbXWTr6etT4EAONo0+e3zqnirxUAKNWXKBPM7eXPwFOwMsWYgjQACeS6Ex3nn0ij7CyurCN59TG2nlyH0NDcbchcvUx4D7R9K4bpm4c2mp/x0nvqlh+GXLsatGUAA9CAfnArexoY3ZO/EXMbMzNI0jKkgSfL50R4BxGcfZyjsq6hm6tI0HWI1PXwpmP4KQgVDl0EkDXnMHl4+PlUx3B8tpVUkTpA/wDj1Gkk/rQa2KrHTs3ftZwewQ942ctxGtguvZzhmyyy6AkTvvr5V43isQMzkXLjEl4DaKCWOgEwI/CtRbx2JN0K9xskIuUsSDlIMkddF9KG8J4TmbaYIPqd6i43I74ZGscl/wBv9Al7YLWw4MCWIHMCP1q3d4opZ2dWyupVYYnnpNvZTpvXcb7NObuVCDpJGoVRyETzpuM9nrq2zJEAGY6Uk8MZPct03V5OnjphVPm0ULt1dCDEQOe8a7VdfitoYdVBi7mJaEWYM75hEVEvB+wVls4UOfPceQg1Fa4OB31pwUlTD0+aWCTlH0omtcTQCTp2YEa66xMaj0ijVi6wsW1DMouhizAkBDmMmQOyPOucE9lrRHvbgkA5VHJmJET3UYseyyh7unZW2pABI7UvOgMQRG/ShOLlxsDDkhjk3kjqtfw/Xcm4BwdR7ybjPBj7OogMJaMx360Qx1rKmssgmF5rAjTug7cuXShXs/xUSoJkv7oE9GCCJHedPEGiuMv7rHXWdCCpP1BFOklwcEs2VtKTbS4DBBZAc2mkZdvXc+UULuu4VB7xFYCGBcHbvOppmHxDJbkaiYYd6mCR0OkxzrhtkpC5m0IkQB5hQPMHWgk0yympotYu9aNm5nYZABmMEgCfDXWmYN7RtWSjDKD2DGXaQdOWx9KiuoXGUidIEkkczzOnnTk4eqWraLCwQ3xc4gxvNKyiLOJZYW5IbsJMTmlYBGkg/FMGPGm+8X3tphIjQmCPhJEN3bb01ladX6yAGO8fpUuGiTr15Rz8axgX7UWR75veSDnuHs6iGIOh57865V7iFhrlxiddZkHqI25fD8ztSrWOkgjwFtbzwTLhREbKN9fEVH7U3z7gLHxt8oLT6x6U/gD5cOo5vnbluWIGhjkOlDfa3Gdq0qgbOx7vhA9aa0pWyUk3GkBcZeUNlkQeyfBTJPpm9aTX192WB+GPlUFnB+/ZgToDlB8TmY/KPCetRY7AOpChgEJM5dzJG5J8/SrKaatHN4Mo7M5gLrOwYghQDH9xMlu/kB51axeKaIQSTmEjlynwH4Vct8Lb3eQHLMQY5ahgOhjXyqzf4VkbQGAoAj086TNOcIqUR8eKM21IpNj0NkEsOyRPiCP09RyIqjea5dcZQOyzZdT2iIgsI20qxjcAILMuojXoZ6ePOpOHgKZ5AVzx6lNWWXSU2io173AVXzEjOzHvbYeJMwO7wrvDbGZs7fETJHLnEVb4tbU2853DLA8dJ/f/ADDhrkBY5mfLYfjVfGi1dmh0+mXuWuF8NF24QdYBPzAH41BxPDlXCAEt2wpXcnQ7ctNPWivADFx+8AfM7mouPsEvIQJKod+pOk/OjHNHRqs0sXm00BreCN91T4EkDvKqO6YkD50Rx737BOW32BADRm8Oek+HOoeCsVdezqs6T3R+fpRri13Nhrhgn4RpygiT4UviKUXTOjFHTljqine24G/8RMCodYmJGUnTm0jn3UTxNnXNytwfOe0fTT1qjhuEWgllpLXGI1mQW3yldiFPIdNd6O2jbbPbVgSohhMkTI176pj1V5mJ1LxSkvDVGY4lhwmJCjuM+RqPgl1bYdzqcoAHMk8hT8Upe8rSDlVQ2vNQRtvUvAOGi45mYUDbqdvxo8ysjSUaCGB4QVDO5l3gnu7h++VQcUwf8sjrp66VLxC9fsc2YbzAjvB7qHcX4znsSNCCAR4mARTMRcgTBEHESfhYkeTbfhU+HwBNz3fOSJ7hzpmAwxduzvpryHfNavB8PGdnmGIg+PdXPPLGHLO3F02TKritiucoyovw2yP8swJNaXEYSLhj7aMPSD9M1BG4QbayDmB1211+tafG4XOm5UgyCp1G892xI86MJKW6JZccoNKRgbPBexcuKSpAEEbDKzOpjrmj1NELlhixkyQG88sxp46edF8Hhpw10ActPELIHqBVEHssw7v/AHMD+BprJ6E27K6XntpeLCVR1bwW4ELemZj5VNi7PaUqBJaCOR0kT6b1Z4jbQNcQFT70ISsiQpTLMdCQPWgP8a9tVbKXUe7YmftC0ojxMnzJos5HBxdxDiMpXaMpnoAdvOfOnm5oJ0AMCAxnQHTSofchlDI2umv9JEjy2phxCm2ufstoZPfqImfSpuPodGPLqW/IQNiTIB+Ubd5rq4crrEbjf8qhw/F1IlO0JmZjup4xxYxAG5+VNUK9x3rUqaLbCdR+yN6VQXrjDYxPcDyHWlUdLK6iKxfW3kB0yW0HOPhBPMDcnl6UD9pLk3xvAS2NO/U99XbvGAWbfVjBkAAa6zpygfnQPGXszTqdZ+X1rl6jPHjktijTstIsKO8ax5CNfTzrjoMyKpmPqY2p+DhpLNAEcj+9BVey8GT3nfaNgaTxHjpxSSYyUZPfk1T4YugAOs8x9OlDXuXLbSxGw/YHPpVFuJPlgSNOWm3XTXSmC5m1ZxEEnSdtYgbneqz6lTrSnYcfT19Q/iWPzr2RBkTqfy50/g2FDhyTEARO3fHfQ/EXpOg8o+unKmreZZid9SB4864f1PnuSv4C4UqTLPE3ZVyMNJzCY9O41XDj5U2+6sugYk7T0FMUxUvHTft8j00EMBmJIXfz1g9RUPFbpzQxM6fLr613C3So7OhgCfPUih16/N2C0n9n61dqOmoWybk9W4T4diYbMQW05UWvXve2bijN2p0AgDlqx79YE0M4Zbk7xoDR3DuPcjx/GvQ6CE1B6lsc3USWrZ7lTD8HKXra+8cAW3MKEUCCgAGVAVGp2OvrJq1ZCqQJOp1Ykkk9Sd6zi3T749pj/LHzY6fKnvmMhSVOpzGNhvAIjanfVqLqvydP6GVNtvb2BOPQLiWERqYHlNFeA25t3NSJKCRVXidjPis2mXnqJiADA9aJXSTbKIAqxA0031B7jsfGr5Migzmw4ZZb9EU8cDl0vdmY1zBTH9R7J8tKzeMss3YUZiSNtdJBJMcq1j3rp+IIQN8pJMdBMCgt32ww1gG2tkrvICEb7zFbxW1wZ4IxluyXCXreHtyQQgEtoRPm2tX8Lxu285ZGpEd4Os+G1ZjGe1+FZYZJB67/AD1HlVXBe1Vi0oW3bb4jqYnXWZ6flXO8cZO2jsj1eSCqL2PSMFj7R/8AUUzsMyyD4TRvD4kMhEiYPpG9edYP/Ua20KbQMaAGPoaJ2vbHBn47QQdco+opIJwew2bNDNHzJmm4UP5Vzy/+NZnCtNluoFsegP4VouE4/D3LT+5aREkTMaHaazqnKVHJ+z5hTHqGb0FdSdo4O7oxvs7ZzcXYZSJbE6+COflp6Vqrtx7bPZuBbisUysMqsNE0KQFYqYHZM6TFQcB4bYXF2mBu+/ZrzFWDAZWS5rBEZdobnPocxWl9piHRyCe+3oPPKDVHFx5ObFnWe2k1TrdVx3+CmMDdt2bLW5zOsGCCIEBCB3Ak0K45P8NctuYyFDOoIE7T/kPKtGbsYa0f+mQSZgQTOp/y9KocdsypYgw6OT5E7Duk0rasdYdlJAr2c46oYgBYm2pkeAlTy3+dbBsYhJUETIjv0PTwrzzhnByxtXcxdQO0wMf9txQey39WswK3drCLAbMTGUjbnWxqSTS4Onq8uPJKMv3d6/H3LLJO0bDf0/ClSR/oPqaVTJmKxa3EJBBE92/nzqldvlWGm/PSjXEOIYsOvvUw9zTTUgLruS0DXT0rE4ziFwsQwAI0gEER1BE15S6Tdqy8sqWxo7F4hYnQmd9/00FWbVxSZZigA10Bk/h+tA8LiMw7O8a9B31NcdBPMgAz48/ODRj0+ZMKzRSsLG/05/vyqctlttmI7RQGIJgsoJB3HP1rItfvkZkt3CNYi2xB6agfOtRwHgTXMNZNwXFu3nObSAqJnK6FdDKr602HpcsZeZDPOpLYvWMPZcHtQdYzMMp61TxIZARm0bXsnQjrrvWXxHG7as6q8ZXYAEDUKTv0B61O3FxEjUaDfunTurmngb2UaY3iqgit3WfX/ipg0jU7nTxoG3FlzLBgaEz+/Lzq/a4vaB1cLHXvP5R86T9NPZtGjlXcujEtE65dRPWh/wDBqz5sxH7+VK7xO2QYMouo157bevkarW+MpGo2j9ar4OTE7xp/gi5xk9zS4a7ltkTOh+s/U0WsYuUUHTX6Vjkx66EPIjbzonb4kqwzERpuY3HKvocErgr/AKo4Mu0tgs9xVvsSWy5LY311Lxr0/Ori4cMSNdANZNZq7xLNcZlGaQgGkLAXWSdefLvpnEcXiUtsUbO8wQunZAkEDn386V4cf1aVZVdRlunJhl8ctu4c5hQCxJuLyiYtxP3t+lCuI/6gWVnIpcj98/wFZ7BY52w997klgtzf+0aDpvWasku4JGkx61JvU90Pjm1aTNHivb68xMAActzv6UJxXtHcfWAfECig4CMu1AL2Hy9nmGI9KCpju0R3b7XN48hR7hXDfeIp7qEizAj1rX+x9v8AleDH9/OhLgMOQTxD2bdcsbGvQPZn2AwfuFe8hu3MsnM7RP8AaCKWOwga2v8AcPoaLcHxKiysHkSeWpk/p6Uce/ImXYn9nsOiWroRVUabADZTWG9qrbucKB7w2yXzhC28IFJC+DR51teBX/5d3xH0rP4C/ntmPitFRp/aCdO4yZqtCXyeeW8E+If3dhWdu0UAPJZI3O0RrXrWLtZTYVt/cKpnqMNcB156irWFuBmtsVAKhoMDQFF5+XyqrxS9N+z/AGj52L9ECYRwVpfdWAQCG7JHXR/19aq8YUqiA65Bl8YdP/1j1qxgAGw1kH74HmGeKh9oB/LAGsPE7kklZmlY0X2I8X7NWkvG4oKllcMFJAMa6rsaoLdcH7UCPCAfpWjxurIQZjMpHeVPLrt61mkxGhGvwxTpWTlt2CQcQNY33pVXtgkbTqT13j8qVSplLRiV4a1zFIt/th85K5p2BiY2E7DuoNxjDKl+4qCArQBM7AedScOvMtxWS4Uj7QXXLz0J5/jWkPCsLrda7ceTLNKQeoJA08qSMRvDlJ2kA+E4C61uRAU5gWmANNp5nuE1PgMKl66wNzs/0q8EKIAzFQIJnUciYrVWrFm5aL5l92OxlKmANARppqd+vlVa1g7Shvde6J1yqrAaxpOmn6mupaKW5F45KTbXAbs8Qhd1JAAAykDQRAAIjTuO1RXOMSYBW0RqSy/FlJyqMwIie1ObeNoms/g8VdD5Llko0huycyldtG5Hejb8XWYe28bSUzD5T9KLUX3OjxcsYpJfwePYrAut8o5M5iCwGh13B2IPjR21ZBsIQAAZJHnE/IVofaXD2m1tiOoysvqCIrP5BkjUZRA7ufmK5skd6JxfqU7RBYLGjNB57nvqljkVjIOjEkT58/CKIYO3DsSfhRiOUGIHzI9KrfwpgAEaflSJUK5I5hz2B4GpLTxvqR9KatlhEgAeddCEGQNN5osW7LGe2CDAY815+lGcDxRWXtQQBpO67efTSgIvEahQT17q42KA1ywevOqakyMsbaW5p8PjlGZmAykpuSYkQeesaUxbwfNlkGdNezpM78tPnQK5xIjKsKQyyZ7yae2NYSq5VB6DlWuhJYpXdlmxczYe7OpOYH1igIQiVUSZkelGsOAuHeP32hVLCHtEjePn40lnRi3lT9Ta4MKbak/aA9SKyHF8HGIZQOYPqBROzeOmp5TBPgfLeqPEboF47k5U1P732pISbZ3Z8ajFNMiXAsdo55u7nR72eYWlObTtE+UDWhTXtvTzqzw8bRrvv3Hr40JN1sHHGP7uTaXMSr2WymSOXPWRt51Ww+JhSNNjG50A598/KoEBXDfEMzEEDoNd+utVWvSP31FPh43OLrZOLWkLcM4qVtmRDOBIGwMGd6rYbBr7p2UkEumaDvkAgx3HmOpqijbyYjT16UrWJZWuDQqWYgzsCxI0jerSko8kcLnLhWHcHjNSJmLZj0g1WxPEJv2TtBRfS3dH41Bgl1J3IVoHgNfr8qC3uIAXVXcggnUcgwgjrrWbQ8dTlVG64XjQLCj7twfNifxqTiOJy5vtZXzR/bkb8KwR9oLikhSIk7dx3NE8Lx3NObdgR5x08qi80bosotGr4XxcXmc5csYjLHhbVfwrOteIduySASJBHLTrVHhXEmt3LmogXSx8cikVev4pTc0G6gn+6Bm+dWba4EjJSLg4gyAZVOvSOXmOtdqlcvHKvh4dKVK27KqKoCcdUqQbSuAQcwCka8vGs5/Cvla+XIOsCToskbbQddOeteh3c/KD6ispx7hmLdSq21IJJJDawSTGveT8q1B8R1RUv8VtnCpaXMGBXNtGmckgzrJK8uVcwvGsiZTbVxrqQwbWPtA6d3jUKcNVEC3MLiCwAlldTJ5wNQBVW5/DjniLX91sEeqkVPQdkepjVNBE+0NwMSjFF5KGJjTqdTz9as4P2xvkZnth05kntR1CxB8JmszicSggLczg9xEeIYCPKa02PyphwdIIXL12lu/9jrqYw9RcvUXWn+jT8JOHxI+JLLnbtxI6kE6Cr932PZ0Jzo8A7Ms6eUGvJ7OKcKGAcCIzQ0aaHtRV/De1D2wVJB7iFn0YVKq7HYljnxNL53LpvWGdrapcDGVMBQeyZ3zRy6VWw/C2vBjhi9zIJZSuoHWYINPwHE7F28BfARDOZojYGAMnUwKv3+MWsNeYYNmIZR21z6nmJETy0NOp0uGc0uljKdao/PBmirsBIjXaIPjoK49xlgSD5H861DexGJJDgrqcxXMQQSNtuXjVPEeyGLDT7uR3FTr60+rucLxxWwDXFkftvzpy4wkwW0jYiR4US/8AD2KAJ9w0zp2ZoRcssLjAqQQYIiIPMRy8KaLsRwiuC2jsRpqBpoBp4TUOeeTT4T9Kt4GyPtZgO5SSTO21XcBwNrjNkEqANWUjnStWNS9SBHH8Ix1js+Pxih9jKrBtZPUNR88Kdrb2lEsCNv6TJ1ofa4HibZJFph4QfoaxDHF3d9xovaDrpy5848OtcuWw7Z3Mn02251ft4a/9tDPfb/TSnG2QPgE9wA+oNT0tcM6pSlLllBEcAsV020IOnWifDkhlnYa92/OoFM7iD5fkKVi4VaGII8PyoNSDFtBviHEVCrbtgmCxaTuTsBrrz6VSV31IBg6QQIBI6kiZ6UksW1J7HTmSI15GrFm6B2CihTp2R6SKi8Un3FnFydshvXSdo7Ikx0jTT1qkLrEyZgcwNh4+OtFgh7UHroNxEaaaH61FcwWIdVhHbqSI0755VSMKVPcaHkJ8FimyXVBJPubhU7fZ/wCKytrD3PfszTLa5jrqwmZ8Z9K1/B+F3Ua5mSM1tlEEnWNOsVRPAWVhbzh2YrB10UZg3IbSNO+rw4+zJP6rM/w73THLbV/eKsMJ0bKRJ38elFbAcRA/DmRrO21X+EeyCB7jC5qrkZsp6AyPOdau2PZ5Wd1LmBOw/rbv02qc4psspXuZy5xMA3IBOokGZjKobTwzVNg+IlpCN2isLJOjMpG52AIGvfRnAezdg372cEhHXLJPNRMxE6032ksWrVpnXIMgtFROvYdiw11OhHpTKTJKG9g7CezF4rLspPew9NPrXKqWfb4IP9tNfvKT6UqtqkDSj0b+FP3T6GufwTfdPoas/wAfcPM+QH5U4X7x+/6fpQMUjw1j9hvQ1Hc4EW3tz5URL3urfSuFrvNj/mPzoBAV/wBiLb72AfIVSxf+m4cR/NUDkGEfMVqCG++P8/yNNNvq4/8AcfwrGoyVr/TS8n+3iL6f9wj0mle/08xTHt3Uud9y3bJ9ZmtWbQ+98jTTaXqf8R/9qATC3v8ASi8WJzoAfsrAHkCTFH8J7H5FC+7GnRwfPxoyVT+r0FdlOjeo/KsYoL7OEbZ18HFdfgN/leYf9w/Or3vF+6fX9K770fdHqfzoBBY4Ji5/3QR3larXPZUsxZ7Nlydzmgn0YUd98Pur8/zpe8H3V/fnWAUsJau2lCpYUKOSsP8A7U7EY65lINhuhhvXkatlx0HpSFz9wv5UKQQThHtW2J9w6+v6Vd//AD9nmrDyFWxdPI/IVILd07An/tNajFWzxS057IbvIUkDxirShDsfw+RpptPzC+ZA+tcg9VHgZ+goUEkODtncKfED8ahbhVg6+7t/4p+VOz9ST5fnFcL/ANx9B+dbSwbEFzBWV+zbHiq/lVZmwvNbfkv4gVekTJWfE/kBTWYH7Kjy/E60dJrIrF2x9nIPQfUVcEVVyjp8q6FgyB8hW0m1EzSGBXLptM78+W0UzE8PS6ymWGWYynrHONdhXReP7FOzn9zW09jJ0SPeVdArMR0H4mq1y432VRZ5kSfl+dShu4ep/Oul/H1NHSgWU2sufiuN4CAPkPxqne9nsM/x2w56trRcnvPr+lcI7zTJAbAh9lcJ/wBC3p/TSo0LfeflSogCI2qliaVKsEq1MlKlQMdeuHalSoMJ0UmpUqxmNNQtSpVjCWlzpUqATtKlSogOiu29x40qVADNDg9qF8R3pUqLDEo1MKVKsjMctKlSogRHd2ptqlSrGJKVdpUQHDXRSpUAnVp7VylWMNrtKlRAKlSpVjH/2Q=="/>
          <p:cNvSpPr>
            <a:spLocks noChangeAspect="1" noChangeArrowheads="1"/>
          </p:cNvSpPr>
          <p:nvPr/>
        </p:nvSpPr>
        <p:spPr bwMode="auto">
          <a:xfrm>
            <a:off x="74613" y="-876300"/>
            <a:ext cx="2486025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124" name="AutoShape 4" descr="data:image/jpg;base64,/9j/4AAQSkZJRgABAQAAAQABAAD/2wCEAAkGBhISEBUUExMVFBUVGBQYFxcYFxgcGhoXFhgYGxgYGBcaHCYfFxsjHB8YHy8gIygpLC8sFx4xNTAqNSYrLCkBCQoKDgwOGg8PGiklHyQsKSwsLCkpLCwsLCwsLCwsLCwsLCwsKSwsKSwsLCwsLCwsLCwsKSwsLCwsLCksLCwsLP/AABEIAMEBBQMBIgACEQEDEQH/xAAbAAABBQEBAAAAAAAAAAAAAAAFAAIDBAYBB//EAEIQAAIBAgQDBQUGBQMCBgMAAAECEQADBBIhMQVBUSJhcYGRBhMyobFCUsHR4fAUI2Jykgcz8VOCFiRDorLSFcLD/8QAGgEAAwEBAQEAAAAAAAAAAAAAAQIDAAQFBv/EAC4RAAICAQMCBQMEAgMAAAAAAAABAhEDEiExBEETIlFhcTKBoRRCkbEFwSNScv/aAAwDAQACEQMRAD8A9g0rgtiukUq6TmFkpNpSmnTWANW5Ts1L3YruSKGxtxTTlqOe6nTQoNktNrivTi1KGzoNdL1zLTTWMNcUypVNOa10o3QKGJZnf0qhgQbLm0fhkZD0zTl8jqP7h/WKKIsVW4nYBXNE5ZkdUPxjx2Yd6ilbHiuxbmmk1DgrxIKsZZY1+8p+Fx4j5g1Zy0pmhK1Ppgt13KaDHVow3F8PdOLczNmLisJ+2Tppvtz7qhXiNtHKJlK7BbayZIA7UCAN94qTi2Ec4q4+b+UBcQqTpmOubLzESJ7qpW8UvvIQhkEZVtqTB7yOyo86KGZ3i2HdzbAMLrnExIjQdd+VWSgCoBsFj0ioeKWWY2wD2ZOYTuNNOtTsoCoBoANvSpvgZciYH3fZicw3mNSOlR4BrnvXVspAGhAInXqSamtoSsKASWESYHLnBqS1hXRu0U+0IWZnxPLyrJbcGfI25hQ+YlnAUEwpidTud/Qiu4UWspKIFlhv8R0HPX61Fi1YnRio1mAJO0akGKrYJbbNmEsVMZmJJB7p28oqkfpFfJUwmGAt3ktuCZzCDsQZUExE6RRx1uG12YIIfMvOCCxg9wnsnfuoLhuHFWxAB/3MxXUc80ab7nejOBW61oFQMxglZgnMqghTsDM76fWp9xjuExKzabZs4ysNiueSJ2MrrHLflW3VgRI1Feekk2VgEqGUkj7IAG433nXlGvWtRwK+fePbJkQrDuncEelMBhulSpVjFMrTSlSEVyrWc5HlrhWpa5RsUZSDU6KaRRBYgQaU02KfFYwg9PFymrThFKwofnroWuA04PSjHFWnikK7SjJCAroFKu0CiQIu/wAoMQJNmSAPtWW1y6nlBj+wdas8D4gb+Ht3SAC6g6beI7jv51zizZALn3ZDf2vp8mynwBqp7P3hb4faY7LaB9BNYPG4UxONt2/jdVn7xA+tSW7oYSpBHUGa8U9ofajVbjQ1x2BMgGBoQgnZYMQN60vs3xtbd9fdHsXFbNbHwqyxlYD7M6jTpU9fA8sc4wc3wqv7l3imAJxNy7nGSLiFCeZMho2jcHwHlUtXy1w5DnXkEUkA8yW+EDumiXEOFKbjX2ZhKspXQqMxmY61jOI8bLq7lylpSwRFYrmI0zMVIOp2APKmU6JQfjOob1v6KjRcTtMxtwSBPaA0kaaTv6VPdAyrlGUawByHShGEuh7NpluPlcqCC0srGfhYy2UkZYnmCCNZMXFUKuQELynU/OaW7RSmnUkcScjQCTOg67dagw99xfCMmXQmc08piIqe00K2+mum+3Kq9rGzfVSjhjrLAbQe+eVZGZaxSOTClRruQTy5CRrVaxhQTrdZiIMAhQD3hY+c1duhiYUAk9TA2OswfpUVnhjzq6pmkkIuuh+8xM+lPCqFlyDsNgmXF3W+y66HvOWdfGaJ8Ku3TZBAh+zIYxqpIMEfCZAM0MLOMcASchSQJ02g6T1Hzojwe67q0fEM66yASrGdY0kHfrS9x2czv7twvUh1MSILK69J5RMa6HajPAb385dPjtyCOmmh6HnQgWjc96pJViGLAxMjtQY65pkdxq1wa7F+weoZSDy0O3nTCs2dKlSrGKhrkU6a4TVjmOGuBqdNcrAFFLJSmuZ6xrHe7p2Smrdp4cUHYVRwW66Ep812lsajgFKnClQGo5SrsVyKxqFXZps0hWCinxtl9xcDGBkcbxqVMAHrWAvsRbsi5ccA2bYQFjk+ETpsTzk9a2/tHg5wt3WMqO2wJMI3MjTxGtYn2i4zbGDw6e6VyEtqxYSNF2jcGdj+dTmrjSdMlnjGa0yfJjeI+yd13GTVZBEaxHQzBHiR571oeG8FuYe2Cpl8wLSdwJ0Omo7hH1ketxAf9gjplu3R/wD0qRcdbO1y9aPeVuL8srfOuSUMnqNmw9RkgoylaRoLGIvs6qJyyM22o1BBkHTXlB0GtY32z4FdR2yglHJIA+9uY666kDXc7HQzh+LgHt4poH3LBBPmzgVYu8WDiBiAyndb9mQf+62W+lJWROyXS4M/TvVH4+xn/Zu1eJtrlZVVkJkQYSYgEdYJO2nPatzbY5cuRlykasytMgmZU/v6CcNdK6K2DQdVa5P+OQUZtWgLUhi8tq50kgEQByA6VSDle62Oic8+TNrybKqr4HWTo09PzqpaxVo3U1lyQBo22vOI61cw32vD86huDNcRmYyCOe+vMV0qvUsy3iMRk7UExGg31kUOTGuGLJbykzq7DmZ2UH61exxAUyQBG5MDcbmhVvVyQ7OCAAqIxE6fa0XrzqmOq3ElYsXj3XF2k0yuoJMa/aBE7gTFFeD4otccKAWV3BWYlpXLrykfj0oVxPGrbu2AyHMxAUkxl1AMgTJ1opw68FvNlGuZcw5zkJHqIqbGO4dWe4wuErcIcGAA0QMukEGVUAkSDrS4Xd/2CRDC4BmG0TtPeNcs+G1Pu4hbt+SCuyEHsuBDwDB0Op1BjTQ1SwjuLJ2It3ZPXKrdOZB6dOZpgM9GpVwGlRMD8biBbQt028TQnBccZmeQIQqukbkEnwjx51Px+52VXqZ9KEcGSbeb77u3oYG+o2NVfBGCs0lrGadqB++/flXBiiWgCANyfCgvGbkWoncgfM/gBufyqLh2Ib3Q1nPcCjWezImNNoDbaVO3RTTGzTgikVqkcZDINi3poMx+tWrGKDbMCO78aMZeok4LlDiKVPrtUslQ0TTg1cpUDEitTs1RqKeBSseI7PSriiuxSlNxRQ/Fces2zBbWSCByiZ+lZz279sGwZCqwWVB1A3kjWeXcBJ5c6wmG481/M7k3FYtPZNuepRh+FTnk07Hf0/RTzLVt8Xu65pGs9ovbMG29lrqS6sAqiCdOpP0rE8ex6XP5SvACjPsYjQ7kQZqmnE7WfJZslhcEteeWYRMKGb4YIjTr51Ru8LH8cyOMyvmccoJJIB9DUMkXpTk90Vw9Njy5EnDyuuW+7e/47GpQI2DlbqF1Eh20DQJk66T+tZsvc94FIWWXMCCdRpI8daFNwW5cu3VTREaNZiCTEDnERUj4F7CG6ri8F5htAAdddecUqbi95X9jpfTyyLVopLvfZPfbkvBjnykGYk76AmByp1jtuokohMF+XkJk0uM2Ga7hyv8A6hIVjyJAIOhjbXyFUbnCSWezbuXC6DNqBkPcp3/fdS6np53L5Oji8r8OOyrvze659jS457WHNtUc3Pe6FmOo1AO3Wd/Gtxwq8hs5LbArHwkyVIEjvOvn414vgOE37yl8whCASxOm5+UfOtN7L4W8qm979GS0650UzKHQvm206d3LSUlCSa81tHJkwwzQ1Sg0r2fp2/g9Gw41YHp+dUbuAUujKltcpB0XXcfOiC4hCwIcdsaaiZET40KxOItlkFq7ccz2oiJEEjMFA2nnXZjlqjaPPyY3GTVMNXht5fIimXsWy3dcoTct5DmTFOxKSI6zsSPmNqiu2rCPl93LEqQSAefMkzyNWxtnPOgZx02XNp2dRlYspgmYImMvgKvYa2q4hmGpfIDrsRoPkfnVP2r4abyqE3V50E6EQant2SMQHJ7JRRH9SuCD8/rU5DovY3FW3uqR9mEkz9p5ysp1GpO9VLlgquJVSIVpUcsoMxm5DYz9RpVzjV5C6NzUNLDmAE0PXKVJjlNQpaQ38QpMWykgDQA5eXLVtMu07jem7mo2+BuZrSHqqn1ApVW4FcnDWidTlA9NNuVKiKgD7T4mJ/pQ+p+XSu8NtZbdteiKSI5nU/Xvod7RNncqN2dU+fd4UcFuG/ew0/epp8jExrYF8fujsr4nzERHz2HpzfghpYG2juYncjTrzbnNVOOPNw9yx5mTrtzI3PkeZfC2v50f9O2q+rfkv72pL2HS3O4l4vE/ctufUgDv+yaq+zsy5nSFA85J7um1dxr6Xz0CJy6FiPnz/wCZOAW4Rj1b6AD86HYK5DVt6fNMtVKKtHg5ZvzCBqRaoYHiguMylHQgsBnUjMAYzLPIkGOo1Eir4iszIeDXLl5VEsYHWhPtFhAbYuG89r3WZlysFBaIXNIOaOnfWYHtEnvJuXFLTPZG8DTRaGm1Y6dG+sXAyyNQZoZh+N+8e6htXrYQsquyFVeNOyx032J0OlZw+3GQEIjsdegHzmh+O9vsRcQqEsoG7JmWMHQ8wKCixnlgu5nvaHgv8ViXN5sQ3uQYF0IsiGIUheh105DvoPjsReYPaS4rMB2FY6qjADx8J0E0WtWQozM7y4lt+cwp3J9aB4Vlu40G3LH3ZUwp0IM9Olc+WMm1R7P+O6rDDFKU+zS90mmm18Ffhl1Mtu1mK3UJzL94wwMmII1nfkKocV4qf41rigsEYARscsgifM0XOE/82G2k9qRpm20I28DG3Ohdw5i3eX0j+rSnjjjW/c5+o6zJruH7aVr0V0/yTcL4qht4p2ZVa6DlTNzh9APE1UwFwW8HctiC11iAOeWFDHuH6VW4hh1KZgIYc+oA+dMVGRBoZMSe7xOgpXjS/H4DDrck1aXCkr/9csN8VuFcBh2Bi4rLl5wVzD6AVWX20YrHulD82B08csfjTcVea4gDAAKAFUaxp15k9arYThQbZT0PT1qccaf1Ipl/yM4S/wCKTqkvmu4ewjLawAzH/cJLEQfi5HyA0NLh/vcMq2xdUvdtuttSnIrsSAQdOR6RQRuHgIVTc6E9SNR5Uf4Nxd7nu0dSroChOScwAgEOFOUjny/BcuN19zo6Pq8c5efao1u+d9+659yuLjthLWRu1Ye575WOhKyYYyNMuw5mjns2jDDWmQwc91jJJGWYK68qB8LwD28a1uS6X0f3k9RJk6AaN9SKL+zWINtGt3EuBVNwI+V8pmCNQNeZ9KyjTqvcaWXVic4vanH79n/H5N/iNtO/6Gqt3DtMve1gRAQTvp2sx+dS2ZFpMwgwJEk8up1NUbzZyp92eyNJZR38sxrqhVuzw5X2KvtRhmGGPu2YlWB+IyQQQQT0qey7ZrII7LWjm7mVQR+X/Fc4zxB0w73GVGIK9kyRBIHQbU2xjw9vDzH85WAjYMVGngZPoKWXI0eAnxK2gJI7L5tYHxIUaZGxMwZ39aq/+rdK7lGO3ZMgGYggnflOutS37TF7jZicpw5CnaHlWjSQRodNNdRrVXArGMVhMMqmBoG7C7nb1ogNp7Jt/wCVQTMFhvP2jzpUF4d7U2sOrI6nN7y5IEaGRoZO/hI76VGwpFBjnxVkb9prn+Ikb99H1aT5eNA+FJmxTf0W482PTwnlRG/iGTMxyhFn4jrAG4Mnc6QY/PT3YI7IGXjnxEby4HgAQdJmNByy77nma4e0vdbq8cvsqB9TWIscQUXMzkkKGYws6memgPfFXsP7SuqlUQ9vMZdtQzEmdJmBAg9KZxZNTSQRxPEgy3BDCbzCSOyQsDRiOWmoHXXc0X4SpFlZ3OY6zuSdTOvTvrAtj7pXtP8ACYAA3b9T3VL2mWGd27ixjv0Bim8OyfjJdjc2eJph7Y9/ibbkbzCtPOACSRPI+pqO97bYcfAty54LlHq8Vi3sBUAAGpXbxHOpXuqp1jQfiAPrTr0ISne4Y4h7dXdksIoI+2xbpyWPrVG97RYptDeK6TCAKemranvoZPbBOoE+VQYy8STHxGAO7r+A8aNCOTZFi1Nwu7MXyjQsxbXWTr6etT4EAONo0+e3zqnirxUAKNWXKBPM7eXPwFOwMsWYgjQACeS6Ex3nn0ij7CyurCN59TG2nlyH0NDcbchcvUx4D7R9K4bpm4c2mp/x0nvqlh+GXLsatGUAA9CAfnArexoY3ZO/EXMbMzNI0jKkgSfL50R4BxGcfZyjsq6hm6tI0HWI1PXwpmP4KQgVDl0EkDXnMHl4+PlUx3B8tpVUkTpA/wDj1Gkk/rQa2KrHTs3ftZwewQ942ctxGtguvZzhmyyy6AkTvvr5V43isQMzkXLjEl4DaKCWOgEwI/CtRbx2JN0K9xskIuUsSDlIMkddF9KG8J4TmbaYIPqd6i43I74ZGscl/wBv9Al7YLWw4MCWIHMCP1q3d4opZ2dWyupVYYnnpNvZTpvXcb7NObuVCDpJGoVRyETzpuM9nrq2zJEAGY6Uk8MZPct03V5OnjphVPm0ULt1dCDEQOe8a7VdfitoYdVBi7mJaEWYM75hEVEvB+wVls4UOfPceQg1Fa4OB31pwUlTD0+aWCTlH0omtcTQCTp2YEa66xMaj0ijVi6wsW1DMouhizAkBDmMmQOyPOucE9lrRHvbgkA5VHJmJET3UYseyyh7unZW2pABI7UvOgMQRG/ShOLlxsDDkhjk3kjqtfw/Xcm4BwdR7ybjPBj7OogMJaMx360Qx1rKmssgmF5rAjTug7cuXShXs/xUSoJkv7oE9GCCJHedPEGiuMv7rHXWdCCpP1BFOklwcEs2VtKTbS4DBBZAc2mkZdvXc+UULuu4VB7xFYCGBcHbvOppmHxDJbkaiYYd6mCR0OkxzrhtkpC5m0IkQB5hQPMHWgk0yympotYu9aNm5nYZABmMEgCfDXWmYN7RtWSjDKD2DGXaQdOWx9KiuoXGUidIEkkczzOnnTk4eqWraLCwQ3xc4gxvNKyiLOJZYW5IbsJMTmlYBGkg/FMGPGm+8X3tphIjQmCPhJEN3bb01ladX6yAGO8fpUuGiTr15Rz8axgX7UWR75veSDnuHs6iGIOh57865V7iFhrlxiddZkHqI25fD8ztSrWOkgjwFtbzwTLhREbKN9fEVH7U3z7gLHxt8oLT6x6U/gD5cOo5vnbluWIGhjkOlDfa3Gdq0qgbOx7vhA9aa0pWyUk3GkBcZeUNlkQeyfBTJPpm9aTX192WB+GPlUFnB+/ZgToDlB8TmY/KPCetRY7AOpChgEJM5dzJG5J8/SrKaatHN4Mo7M5gLrOwYghQDH9xMlu/kB51axeKaIQSTmEjlynwH4Vct8Lb3eQHLMQY5ahgOhjXyqzf4VkbQGAoAj086TNOcIqUR8eKM21IpNj0NkEsOyRPiCP09RyIqjea5dcZQOyzZdT2iIgsI20qxjcAILMuojXoZ6ePOpOHgKZ5AVzx6lNWWXSU2io173AVXzEjOzHvbYeJMwO7wrvDbGZs7fETJHLnEVb4tbU2853DLA8dJ/f/ADDhrkBY5mfLYfjVfGi1dmh0+mXuWuF8NF24QdYBPzAH41BxPDlXCAEt2wpXcnQ7ctNPWivADFx+8AfM7mouPsEvIQJKod+pOk/OjHNHRqs0sXm00BreCN91T4EkDvKqO6YkD50Rx737BOW32BADRm8Oek+HOoeCsVdezqs6T3R+fpRri13Nhrhgn4RpygiT4UviKUXTOjFHTljqine24G/8RMCodYmJGUnTm0jn3UTxNnXNytwfOe0fTT1qjhuEWgllpLXGI1mQW3yldiFPIdNd6O2jbbPbVgSohhMkTI176pj1V5mJ1LxSkvDVGY4lhwmJCjuM+RqPgl1bYdzqcoAHMk8hT8Upe8rSDlVQ2vNQRtvUvAOGi45mYUDbqdvxo8ysjSUaCGB4QVDO5l3gnu7h++VQcUwf8sjrp66VLxC9fsc2YbzAjvB7qHcX4znsSNCCAR4mARTMRcgTBEHESfhYkeTbfhU+HwBNz3fOSJ7hzpmAwxduzvpryHfNavB8PGdnmGIg+PdXPPLGHLO3F02TKritiucoyovw2yP8swJNaXEYSLhj7aMPSD9M1BG4QbayDmB1211+tafG4XOm5UgyCp1G892xI86MJKW6JZccoNKRgbPBexcuKSpAEEbDKzOpjrmj1NELlhixkyQG88sxp46edF8Hhpw10ActPELIHqBVEHssw7v/AHMD+BprJ6E27K6XntpeLCVR1bwW4ELemZj5VNi7PaUqBJaCOR0kT6b1Z4jbQNcQFT70ISsiQpTLMdCQPWgP8a9tVbKXUe7YmftC0ojxMnzJos5HBxdxDiMpXaMpnoAdvOfOnm5oJ0AMCAxnQHTSofchlDI2umv9JEjy2phxCm2ufstoZPfqImfSpuPodGPLqW/IQNiTIB+Ubd5rq4crrEbjf8qhw/F1IlO0JmZjup4xxYxAG5+VNUK9x3rUqaLbCdR+yN6VQXrjDYxPcDyHWlUdLK6iKxfW3kB0yW0HOPhBPMDcnl6UD9pLk3xvAS2NO/U99XbvGAWbfVjBkAAa6zpygfnQPGXszTqdZ+X1rl6jPHjktijTstIsKO8ax5CNfTzrjoMyKpmPqY2p+DhpLNAEcj+9BVey8GT3nfaNgaTxHjpxSSYyUZPfk1T4YugAOs8x9OlDXuXLbSxGw/YHPpVFuJPlgSNOWm3XTXSmC5m1ZxEEnSdtYgbneqz6lTrSnYcfT19Q/iWPzr2RBkTqfy50/g2FDhyTEARO3fHfQ/EXpOg8o+unKmreZZid9SB4864f1PnuSv4C4UqTLPE3ZVyMNJzCY9O41XDj5U2+6sugYk7T0FMUxUvHTft8j00EMBmJIXfz1g9RUPFbpzQxM6fLr613C3So7OhgCfPUih16/N2C0n9n61dqOmoWybk9W4T4diYbMQW05UWvXve2bijN2p0AgDlqx79YE0M4Zbk7xoDR3DuPcjx/GvQ6CE1B6lsc3USWrZ7lTD8HKXra+8cAW3MKEUCCgAGVAVGp2OvrJq1ZCqQJOp1Ykkk9Sd6zi3T749pj/LHzY6fKnvmMhSVOpzGNhvAIjanfVqLqvydP6GVNtvb2BOPQLiWERqYHlNFeA25t3NSJKCRVXidjPis2mXnqJiADA9aJXSTbKIAqxA0031B7jsfGr5Migzmw4ZZb9EU8cDl0vdmY1zBTH9R7J8tKzeMss3YUZiSNtdJBJMcq1j3rp+IIQN8pJMdBMCgt32ww1gG2tkrvICEb7zFbxW1wZ4IxluyXCXreHtyQQgEtoRPm2tX8Lxu285ZGpEd4Os+G1ZjGe1+FZYZJB67/AD1HlVXBe1Vi0oW3bb4jqYnXWZ6flXO8cZO2jsj1eSCqL2PSMFj7R/8AUUzsMyyD4TRvD4kMhEiYPpG9edYP/Ua20KbQMaAGPoaJ2vbHBn47QQdco+opIJwew2bNDNHzJmm4UP5Vzy/+NZnCtNluoFsegP4VouE4/D3LT+5aREkTMaHaazqnKVHJ+z5hTHqGb0FdSdo4O7oxvs7ZzcXYZSJbE6+COflp6Vqrtx7bPZuBbisUysMqsNE0KQFYqYHZM6TFQcB4bYXF2mBu+/ZrzFWDAZWS5rBEZdobnPocxWl9piHRyCe+3oPPKDVHFx5ObFnWe2k1TrdVx3+CmMDdt2bLW5zOsGCCIEBCB3Ak0K45P8NctuYyFDOoIE7T/kPKtGbsYa0f+mQSZgQTOp/y9KocdsypYgw6OT5E7Duk0rasdYdlJAr2c46oYgBYm2pkeAlTy3+dbBsYhJUETIjv0PTwrzzhnByxtXcxdQO0wMf9txQey39WswK3drCLAbMTGUjbnWxqSTS4Onq8uPJKMv3d6/H3LLJO0bDf0/ClSR/oPqaVTJmKxa3EJBBE92/nzqldvlWGm/PSjXEOIYsOvvUw9zTTUgLruS0DXT0rE4ziFwsQwAI0gEER1BE15S6Tdqy8sqWxo7F4hYnQmd9/00FWbVxSZZigA10Bk/h+tA8LiMw7O8a9B31NcdBPMgAz48/ODRj0+ZMKzRSsLG/05/vyqctlttmI7RQGIJgsoJB3HP1rItfvkZkt3CNYi2xB6agfOtRwHgTXMNZNwXFu3nObSAqJnK6FdDKr602HpcsZeZDPOpLYvWMPZcHtQdYzMMp61TxIZARm0bXsnQjrrvWXxHG7as6q8ZXYAEDUKTv0B61O3FxEjUaDfunTurmngb2UaY3iqgit3WfX/ipg0jU7nTxoG3FlzLBgaEz+/Lzq/a4vaB1cLHXvP5R86T9NPZtGjlXcujEtE65dRPWh/wDBqz5sxH7+VK7xO2QYMouo157bevkarW+MpGo2j9ar4OTE7xp/gi5xk9zS4a7ltkTOh+s/U0WsYuUUHTX6Vjkx66EPIjbzonb4kqwzERpuY3HKvocErgr/AKo4Mu0tgs9xVvsSWy5LY311Lxr0/Ori4cMSNdANZNZq7xLNcZlGaQgGkLAXWSdefLvpnEcXiUtsUbO8wQunZAkEDn386V4cf1aVZVdRlunJhl8ctu4c5hQCxJuLyiYtxP3t+lCuI/6gWVnIpcj98/wFZ7BY52w997klgtzf+0aDpvWasku4JGkx61JvU90Pjm1aTNHivb68xMAActzv6UJxXtHcfWAfECig4CMu1AL2Hy9nmGI9KCpju0R3b7XN48hR7hXDfeIp7qEizAj1rX+x9v8AleDH9/OhLgMOQTxD2bdcsbGvQPZn2AwfuFe8hu3MsnM7RP8AaCKWOwga2v8AcPoaLcHxKiysHkSeWpk/p6Uce/ImXYn9nsOiWroRVUabADZTWG9qrbucKB7w2yXzhC28IFJC+DR51teBX/5d3xH0rP4C/ntmPitFRp/aCdO4yZqtCXyeeW8E+If3dhWdu0UAPJZI3O0RrXrWLtZTYVt/cKpnqMNcB156irWFuBmtsVAKhoMDQFF5+XyqrxS9N+z/AGj52L9ECYRwVpfdWAQCG7JHXR/19aq8YUqiA65Bl8YdP/1j1qxgAGw1kH74HmGeKh9oB/LAGsPE7kklZmlY0X2I8X7NWkvG4oKllcMFJAMa6rsaoLdcH7UCPCAfpWjxurIQZjMpHeVPLrt61mkxGhGvwxTpWTlt2CQcQNY33pVXtgkbTqT13j8qVSplLRiV4a1zFIt/th85K5p2BiY2E7DuoNxjDKl+4qCArQBM7AedScOvMtxWS4Uj7QXXLz0J5/jWkPCsLrda7ceTLNKQeoJA08qSMRvDlJ2kA+E4C61uRAU5gWmANNp5nuE1PgMKl66wNzs/0q8EKIAzFQIJnUciYrVWrFm5aL5l92OxlKmANARppqd+vlVa1g7Shvde6J1yqrAaxpOmn6mupaKW5F45KTbXAbs8Qhd1JAAAykDQRAAIjTuO1RXOMSYBW0RqSy/FlJyqMwIie1ObeNoms/g8VdD5Llko0huycyldtG5Hejb8XWYe28bSUzD5T9KLUX3OjxcsYpJfwePYrAut8o5M5iCwGh13B2IPjR21ZBsIQAAZJHnE/IVofaXD2m1tiOoysvqCIrP5BkjUZRA7ufmK5skd6JxfqU7RBYLGjNB57nvqljkVjIOjEkT58/CKIYO3DsSfhRiOUGIHzI9KrfwpgAEaflSJUK5I5hz2B4GpLTxvqR9KatlhEgAeddCEGQNN5osW7LGe2CDAY815+lGcDxRWXtQQBpO67efTSgIvEahQT17q42KA1ywevOqakyMsbaW5p8PjlGZmAykpuSYkQeesaUxbwfNlkGdNezpM78tPnQK5xIjKsKQyyZ7yae2NYSq5VB6DlWuhJYpXdlmxczYe7OpOYH1igIQiVUSZkelGsOAuHeP32hVLCHtEjePn40lnRi3lT9Ta4MKbak/aA9SKyHF8HGIZQOYPqBROzeOmp5TBPgfLeqPEboF47k5U1P732pISbZ3Z8ajFNMiXAsdo55u7nR72eYWlObTtE+UDWhTXtvTzqzw8bRrvv3Hr40JN1sHHGP7uTaXMSr2WymSOXPWRt51Ww+JhSNNjG50A598/KoEBXDfEMzEEDoNd+utVWvSP31FPh43OLrZOLWkLcM4qVtmRDOBIGwMGd6rYbBr7p2UkEumaDvkAgx3HmOpqijbyYjT16UrWJZWuDQqWYgzsCxI0jerSko8kcLnLhWHcHjNSJmLZj0g1WxPEJv2TtBRfS3dH41Bgl1J3IVoHgNfr8qC3uIAXVXcggnUcgwgjrrWbQ8dTlVG64XjQLCj7twfNifxqTiOJy5vtZXzR/bkb8KwR9oLikhSIk7dx3NE8Lx3NObdgR5x08qi80bosotGr4XxcXmc5csYjLHhbVfwrOteIduySASJBHLTrVHhXEmt3LmogXSx8cikVev4pTc0G6gn+6Bm+dWba4EjJSLg4gyAZVOvSOXmOtdqlcvHKvh4dKVK27KqKoCcdUqQbSuAQcwCka8vGs5/Cvla+XIOsCToskbbQddOeteh3c/KD6ispx7hmLdSq21IJJJDawSTGveT8q1B8R1RUv8VtnCpaXMGBXNtGmckgzrJK8uVcwvGsiZTbVxrqQwbWPtA6d3jUKcNVEC3MLiCwAlldTJ5wNQBVW5/DjniLX91sEeqkVPQdkepjVNBE+0NwMSjFF5KGJjTqdTz9as4P2xvkZnth05kntR1CxB8JmszicSggLczg9xEeIYCPKa02PyphwdIIXL12lu/9jrqYw9RcvUXWn+jT8JOHxI+JLLnbtxI6kE6Cr932PZ0Jzo8A7Ms6eUGvJ7OKcKGAcCIzQ0aaHtRV/De1D2wVJB7iFn0YVKq7HYljnxNL53LpvWGdrapcDGVMBQeyZ3zRy6VWw/C2vBjhi9zIJZSuoHWYINPwHE7F28BfARDOZojYGAMnUwKv3+MWsNeYYNmIZR21z6nmJETy0NOp0uGc0uljKdao/PBmirsBIjXaIPjoK49xlgSD5H861DexGJJDgrqcxXMQQSNtuXjVPEeyGLDT7uR3FTr60+rucLxxWwDXFkftvzpy4wkwW0jYiR4US/8AD2KAJ9w0zp2ZoRcssLjAqQQYIiIPMRy8KaLsRwiuC2jsRpqBpoBp4TUOeeTT4T9Kt4GyPtZgO5SSTO21XcBwNrjNkEqANWUjnStWNS9SBHH8Ix1js+Pxih9jKrBtZPUNR88Kdrb2lEsCNv6TJ1ofa4HibZJFph4QfoaxDHF3d9xovaDrpy5848OtcuWw7Z3Mn02251ft4a/9tDPfb/TSnG2QPgE9wA+oNT0tcM6pSlLllBEcAsV020IOnWifDkhlnYa92/OoFM7iD5fkKVi4VaGII8PyoNSDFtBviHEVCrbtgmCxaTuTsBrrz6VSV31IBg6QQIBI6kiZ6UksW1J7HTmSI15GrFm6B2CihTp2R6SKi8Un3FnFydshvXSdo7Ikx0jTT1qkLrEyZgcwNh4+OtFgh7UHroNxEaaaH61FcwWIdVhHbqSI0755VSMKVPcaHkJ8FimyXVBJPubhU7fZ/wCKytrD3PfszTLa5jrqwmZ8Z9K1/B+F3Ua5mSM1tlEEnWNOsVRPAWVhbzh2YrB10UZg3IbSNO+rw4+zJP6rM/w73THLbV/eKsMJ0bKRJ38elFbAcRA/DmRrO21X+EeyCB7jC5qrkZsp6AyPOdau2PZ5Wd1LmBOw/rbv02qc4psspXuZy5xMA3IBOokGZjKobTwzVNg+IlpCN2isLJOjMpG52AIGvfRnAezdg372cEhHXLJPNRMxE6032ksWrVpnXIMgtFROvYdiw11OhHpTKTJKG9g7CezF4rLspPew9NPrXKqWfb4IP9tNfvKT6UqtqkDSj0b+FP3T6GufwTfdPoas/wAfcPM+QH5U4X7x+/6fpQMUjw1j9hvQ1Hc4EW3tz5URL3urfSuFrvNj/mPzoBAV/wBiLb72AfIVSxf+m4cR/NUDkGEfMVqCG++P8/yNNNvq4/8AcfwrGoyVr/TS8n+3iL6f9wj0mle/08xTHt3Uud9y3bJ9ZmtWbQ+98jTTaXqf8R/9qATC3v8ASi8WJzoAfsrAHkCTFH8J7H5FC+7GnRwfPxoyVT+r0FdlOjeo/KsYoL7OEbZ18HFdfgN/leYf9w/Or3vF+6fX9K770fdHqfzoBBY4Ji5/3QR3larXPZUsxZ7Nlydzmgn0YUd98Pur8/zpe8H3V/fnWAUsJau2lCpYUKOSsP8A7U7EY65lINhuhhvXkatlx0HpSFz9wv5UKQQThHtW2J9w6+v6Vd//AD9nmrDyFWxdPI/IVILd07An/tNajFWzxS057IbvIUkDxirShDsfw+RpptPzC+ZA+tcg9VHgZ+goUEkODtncKfED8ahbhVg6+7t/4p+VOz9ST5fnFcL/ANx9B+dbSwbEFzBWV+zbHiq/lVZmwvNbfkv4gVekTJWfE/kBTWYH7Kjy/E60dJrIrF2x9nIPQfUVcEVVyjp8q6FgyB8hW0m1EzSGBXLptM78+W0UzE8PS6ymWGWYynrHONdhXReP7FOzn9zW09jJ0SPeVdArMR0H4mq1y432VRZ5kSfl+dShu4ep/Oul/H1NHSgWU2sufiuN4CAPkPxqne9nsM/x2w56trRcnvPr+lcI7zTJAbAh9lcJ/wBC3p/TSo0LfeflSogCI2qliaVKsEq1MlKlQMdeuHalSoMJ0UmpUqxmNNQtSpVjCWlzpUqATtKlSogOiu29x40qVADNDg9qF8R3pUqLDEo1MKVKsjMctKlSogRHd2ptqlSrGJKVdpUQHDXRSpUAnVp7VylWMNrtKlRAKlSpVjH/2Q=="/>
          <p:cNvSpPr>
            <a:spLocks noChangeAspect="1" noChangeArrowheads="1"/>
          </p:cNvSpPr>
          <p:nvPr/>
        </p:nvSpPr>
        <p:spPr bwMode="auto">
          <a:xfrm>
            <a:off x="74613" y="-876300"/>
            <a:ext cx="2486025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126" name="AutoShape 6" descr="data:image/jpg;base64,/9j/4AAQSkZJRgABAQAAAQABAAD/2wCEAAkGBhISEBUUExMVFBUVGBQYFxcYFxgcGhoXFhgYGxgYGBcaHCYfFxsjHB8YHy8gIygpLC8sFx4xNTAqNSYrLCkBCQoKDgwOGg8PGiklHyQsKSwsLCkpLCwsLCwsLCwsLCwsLCwsKSwsKSwsLCwsLCwsLCwsKSwsLCwsLCksLCwsLP/AABEIAMEBBQMBIgACEQEDEQH/xAAbAAABBQEBAAAAAAAAAAAAAAAFAAIDBAYBB//EAEIQAAIBAgQDBQUGBQMCBgMAAAECEQADBBIhMQVBUSJhcYGRBhMyobFCUsHR4fAUI2Jykgcz8VOCFiRDorLSFcLD/8QAGgEAAwEBAQEAAAAAAAAAAAAAAQIDAAQFBv/EAC4RAAICAQMCBQMEAgMAAAAAAAABAhEDEiExBEETIlFhcTKBoRRCkbEFwSNScv/aAAwDAQACEQMRAD8A9g0rgtiukUq6TmFkpNpSmnTWANW5Ts1L3YruSKGxtxTTlqOe6nTQoNktNrivTi1KGzoNdL1zLTTWMNcUypVNOa10o3QKGJZnf0qhgQbLm0fhkZD0zTl8jqP7h/WKKIsVW4nYBXNE5ZkdUPxjx2Yd6ilbHiuxbmmk1DgrxIKsZZY1+8p+Fx4j5g1Zy0pmhK1Ppgt13KaDHVow3F8PdOLczNmLisJ+2Tppvtz7qhXiNtHKJlK7BbayZIA7UCAN94qTi2Ec4q4+b+UBcQqTpmOubLzESJ7qpW8UvvIQhkEZVtqTB7yOyo86KGZ3i2HdzbAMLrnExIjQdd+VWSgCoBsFj0ioeKWWY2wD2ZOYTuNNOtTsoCoBoANvSpvgZciYH3fZicw3mNSOlR4BrnvXVspAGhAInXqSamtoSsKASWESYHLnBqS1hXRu0U+0IWZnxPLyrJbcGfI25hQ+YlnAUEwpidTud/Qiu4UWspKIFlhv8R0HPX61Fi1YnRio1mAJO0akGKrYJbbNmEsVMZmJJB7p28oqkfpFfJUwmGAt3ktuCZzCDsQZUExE6RRx1uG12YIIfMvOCCxg9wnsnfuoLhuHFWxAB/3MxXUc80ab7nejOBW61oFQMxglZgnMqghTsDM76fWp9xjuExKzabZs4ysNiueSJ2MrrHLflW3VgRI1Feekk2VgEqGUkj7IAG433nXlGvWtRwK+fePbJkQrDuncEelMBhulSpVjFMrTSlSEVyrWc5HlrhWpa5RsUZSDU6KaRRBYgQaU02KfFYwg9PFymrThFKwofnroWuA04PSjHFWnikK7SjJCAroFKu0CiQIu/wAoMQJNmSAPtWW1y6nlBj+wdas8D4gb+Ht3SAC6g6beI7jv51zizZALn3ZDf2vp8mynwBqp7P3hb4faY7LaB9BNYPG4UxONt2/jdVn7xA+tSW7oYSpBHUGa8U9ofajVbjQ1x2BMgGBoQgnZYMQN60vs3xtbd9fdHsXFbNbHwqyxlYD7M6jTpU9fA8sc4wc3wqv7l3imAJxNy7nGSLiFCeZMho2jcHwHlUtXy1w5DnXkEUkA8yW+EDumiXEOFKbjX2ZhKspXQqMxmY61jOI8bLq7lylpSwRFYrmI0zMVIOp2APKmU6JQfjOob1v6KjRcTtMxtwSBPaA0kaaTv6VPdAyrlGUawByHShGEuh7NpluPlcqCC0srGfhYy2UkZYnmCCNZMXFUKuQELynU/OaW7RSmnUkcScjQCTOg67dagw99xfCMmXQmc08piIqe00K2+mum+3Kq9rGzfVSjhjrLAbQe+eVZGZaxSOTClRruQTy5CRrVaxhQTrdZiIMAhQD3hY+c1duhiYUAk9TA2OswfpUVnhjzq6pmkkIuuh+8xM+lPCqFlyDsNgmXF3W+y66HvOWdfGaJ8Ku3TZBAh+zIYxqpIMEfCZAM0MLOMcASchSQJ02g6T1Hzojwe67q0fEM66yASrGdY0kHfrS9x2czv7twvUh1MSILK69J5RMa6HajPAb385dPjtyCOmmh6HnQgWjc96pJViGLAxMjtQY65pkdxq1wa7F+weoZSDy0O3nTCs2dKlSrGKhrkU6a4TVjmOGuBqdNcrAFFLJSmuZ6xrHe7p2Smrdp4cUHYVRwW66Ep812lsajgFKnClQGo5SrsVyKxqFXZps0hWCinxtl9xcDGBkcbxqVMAHrWAvsRbsi5ccA2bYQFjk+ETpsTzk9a2/tHg5wt3WMqO2wJMI3MjTxGtYn2i4zbGDw6e6VyEtqxYSNF2jcGdj+dTmrjSdMlnjGa0yfJjeI+yd13GTVZBEaxHQzBHiR571oeG8FuYe2Cpl8wLSdwJ0Omo7hH1ketxAf9gjplu3R/wD0qRcdbO1y9aPeVuL8srfOuSUMnqNmw9RkgoylaRoLGIvs6qJyyM22o1BBkHTXlB0GtY32z4FdR2yglHJIA+9uY666kDXc7HQzh+LgHt4poH3LBBPmzgVYu8WDiBiAyndb9mQf+62W+lJWROyXS4M/TvVH4+xn/Zu1eJtrlZVVkJkQYSYgEdYJO2nPatzbY5cuRlykasytMgmZU/v6CcNdK6K2DQdVa5P+OQUZtWgLUhi8tq50kgEQByA6VSDle62Oic8+TNrybKqr4HWTo09PzqpaxVo3U1lyQBo22vOI61cw32vD86huDNcRmYyCOe+vMV0qvUsy3iMRk7UExGg31kUOTGuGLJbykzq7DmZ2UH61exxAUyQBG5MDcbmhVvVyQ7OCAAqIxE6fa0XrzqmOq3ElYsXj3XF2k0yuoJMa/aBE7gTFFeD4otccKAWV3BWYlpXLrykfj0oVxPGrbu2AyHMxAUkxl1AMgTJ1opw68FvNlGuZcw5zkJHqIqbGO4dWe4wuErcIcGAA0QMukEGVUAkSDrS4Xd/2CRDC4BmG0TtPeNcs+G1Pu4hbt+SCuyEHsuBDwDB0Op1BjTQ1SwjuLJ2It3ZPXKrdOZB6dOZpgM9GpVwGlRMD8biBbQt028TQnBccZmeQIQqukbkEnwjx51Px+52VXqZ9KEcGSbeb77u3oYG+o2NVfBGCs0lrGadqB++/flXBiiWgCANyfCgvGbkWoncgfM/gBufyqLh2Ib3Q1nPcCjWezImNNoDbaVO3RTTGzTgikVqkcZDINi3poMx+tWrGKDbMCO78aMZeok4LlDiKVPrtUslQ0TTg1cpUDEitTs1RqKeBSseI7PSriiuxSlNxRQ/Fces2zBbWSCByiZ+lZz279sGwZCqwWVB1A3kjWeXcBJ5c6wmG481/M7k3FYtPZNuepRh+FTnk07Hf0/RTzLVt8Xu65pGs9ovbMG29lrqS6sAqiCdOpP0rE8ex6XP5SvACjPsYjQ7kQZqmnE7WfJZslhcEteeWYRMKGb4YIjTr51Ru8LH8cyOMyvmccoJJIB9DUMkXpTk90Vw9Njy5EnDyuuW+7e/47GpQI2DlbqF1Eh20DQJk66T+tZsvc94FIWWXMCCdRpI8daFNwW5cu3VTREaNZiCTEDnERUj4F7CG6ri8F5htAAdddecUqbi95X9jpfTyyLVopLvfZPfbkvBjnykGYk76AmByp1jtuokohMF+XkJk0uM2Ga7hyv8A6hIVjyJAIOhjbXyFUbnCSWezbuXC6DNqBkPcp3/fdS6np53L5Oji8r8OOyrvze659jS457WHNtUc3Pe6FmOo1AO3Wd/Gtxwq8hs5LbArHwkyVIEjvOvn414vgOE37yl8whCASxOm5+UfOtN7L4W8qm979GS0650UzKHQvm206d3LSUlCSa81tHJkwwzQ1Sg0r2fp2/g9Gw41YHp+dUbuAUujKltcpB0XXcfOiC4hCwIcdsaaiZET40KxOItlkFq7ccz2oiJEEjMFA2nnXZjlqjaPPyY3GTVMNXht5fIimXsWy3dcoTct5DmTFOxKSI6zsSPmNqiu2rCPl93LEqQSAefMkzyNWxtnPOgZx02XNp2dRlYspgmYImMvgKvYa2q4hmGpfIDrsRoPkfnVP2r4abyqE3V50E6EQant2SMQHJ7JRRH9SuCD8/rU5DovY3FW3uqR9mEkz9p5ysp1GpO9VLlgquJVSIVpUcsoMxm5DYz9RpVzjV5C6NzUNLDmAE0PXKVJjlNQpaQ38QpMWykgDQA5eXLVtMu07jem7mo2+BuZrSHqqn1ApVW4FcnDWidTlA9NNuVKiKgD7T4mJ/pQ+p+XSu8NtZbdteiKSI5nU/Xvod7RNncqN2dU+fd4UcFuG/ew0/epp8jExrYF8fujsr4nzERHz2HpzfghpYG2juYncjTrzbnNVOOPNw9yx5mTrtzI3PkeZfC2v50f9O2q+rfkv72pL2HS3O4l4vE/ctufUgDv+yaq+zsy5nSFA85J7um1dxr6Xz0CJy6FiPnz/wCZOAW4Rj1b6AD86HYK5DVt6fNMtVKKtHg5ZvzCBqRaoYHiguMylHQgsBnUjMAYzLPIkGOo1Eir4iszIeDXLl5VEsYHWhPtFhAbYuG89r3WZlysFBaIXNIOaOnfWYHtEnvJuXFLTPZG8DTRaGm1Y6dG+sXAyyNQZoZh+N+8e6htXrYQsquyFVeNOyx032J0OlZw+3GQEIjsdegHzmh+O9vsRcQqEsoG7JmWMHQ8wKCixnlgu5nvaHgv8ViXN5sQ3uQYF0IsiGIUheh105DvoPjsReYPaS4rMB2FY6qjADx8J0E0WtWQozM7y4lt+cwp3J9aB4Vlu40G3LH3ZUwp0IM9Olc+WMm1R7P+O6rDDFKU+zS90mmm18Ffhl1Mtu1mK3UJzL94wwMmII1nfkKocV4qf41rigsEYARscsgifM0XOE/82G2k9qRpm20I28DG3Ohdw5i3eX0j+rSnjjjW/c5+o6zJruH7aVr0V0/yTcL4qht4p2ZVa6DlTNzh9APE1UwFwW8HctiC11iAOeWFDHuH6VW4hh1KZgIYc+oA+dMVGRBoZMSe7xOgpXjS/H4DDrck1aXCkr/9csN8VuFcBh2Bi4rLl5wVzD6AVWX20YrHulD82B08csfjTcVea4gDAAKAFUaxp15k9arYThQbZT0PT1qccaf1Ipl/yM4S/wCKTqkvmu4ewjLawAzH/cJLEQfi5HyA0NLh/vcMq2xdUvdtuttSnIrsSAQdOR6RQRuHgIVTc6E9SNR5Uf4Nxd7nu0dSroChOScwAgEOFOUjny/BcuN19zo6Pq8c5efao1u+d9+659yuLjthLWRu1Ye575WOhKyYYyNMuw5mjns2jDDWmQwc91jJJGWYK68qB8LwD28a1uS6X0f3k9RJk6AaN9SKL+zWINtGt3EuBVNwI+V8pmCNQNeZ9KyjTqvcaWXVic4vanH79n/H5N/iNtO/6Gqt3DtMve1gRAQTvp2sx+dS2ZFpMwgwJEk8up1NUbzZyp92eyNJZR38sxrqhVuzw5X2KvtRhmGGPu2YlWB+IyQQQQT0qey7ZrII7LWjm7mVQR+X/Fc4zxB0w73GVGIK9kyRBIHQbU2xjw9vDzH85WAjYMVGngZPoKWXI0eAnxK2gJI7L5tYHxIUaZGxMwZ39aq/+rdK7lGO3ZMgGYggnflOutS37TF7jZicpw5CnaHlWjSQRodNNdRrVXArGMVhMMqmBoG7C7nb1ogNp7Jt/wCVQTMFhvP2jzpUF4d7U2sOrI6nN7y5IEaGRoZO/hI76VGwpFBjnxVkb9prn+Ikb99H1aT5eNA+FJmxTf0W482PTwnlRG/iGTMxyhFn4jrAG4Mnc6QY/PT3YI7IGXjnxEby4HgAQdJmNByy77nma4e0vdbq8cvsqB9TWIscQUXMzkkKGYws6memgPfFXsP7SuqlUQ9vMZdtQzEmdJmBAg9KZxZNTSQRxPEgy3BDCbzCSOyQsDRiOWmoHXXc0X4SpFlZ3OY6zuSdTOvTvrAtj7pXtP8ACYAA3b9T3VL2mWGd27ixjv0Bim8OyfjJdjc2eJph7Y9/ibbkbzCtPOACSRPI+pqO97bYcfAty54LlHq8Vi3sBUAAGpXbxHOpXuqp1jQfiAPrTr0ISne4Y4h7dXdksIoI+2xbpyWPrVG97RYptDeK6TCAKemranvoZPbBOoE+VQYy8STHxGAO7r+A8aNCOTZFi1Nwu7MXyjQsxbXWTr6etT4EAONo0+e3zqnirxUAKNWXKBPM7eXPwFOwMsWYgjQACeS6Ex3nn0ij7CyurCN59TG2nlyH0NDcbchcvUx4D7R9K4bpm4c2mp/x0nvqlh+GXLsatGUAA9CAfnArexoY3ZO/EXMbMzNI0jKkgSfL50R4BxGcfZyjsq6hm6tI0HWI1PXwpmP4KQgVDl0EkDXnMHl4+PlUx3B8tpVUkTpA/wDj1Gkk/rQa2KrHTs3ftZwewQ942ctxGtguvZzhmyyy6AkTvvr5V43isQMzkXLjEl4DaKCWOgEwI/CtRbx2JN0K9xskIuUsSDlIMkddF9KG8J4TmbaYIPqd6i43I74ZGscl/wBv9Al7YLWw4MCWIHMCP1q3d4opZ2dWyupVYYnnpNvZTpvXcb7NObuVCDpJGoVRyETzpuM9nrq2zJEAGY6Uk8MZPct03V5OnjphVPm0ULt1dCDEQOe8a7VdfitoYdVBi7mJaEWYM75hEVEvB+wVls4UOfPceQg1Fa4OB31pwUlTD0+aWCTlH0omtcTQCTp2YEa66xMaj0ijVi6wsW1DMouhizAkBDmMmQOyPOucE9lrRHvbgkA5VHJmJET3UYseyyh7unZW2pABI7UvOgMQRG/ShOLlxsDDkhjk3kjqtfw/Xcm4BwdR7ybjPBj7OogMJaMx360Qx1rKmssgmF5rAjTug7cuXShXs/xUSoJkv7oE9GCCJHedPEGiuMv7rHXWdCCpP1BFOklwcEs2VtKTbS4DBBZAc2mkZdvXc+UULuu4VB7xFYCGBcHbvOppmHxDJbkaiYYd6mCR0OkxzrhtkpC5m0IkQB5hQPMHWgk0yympotYu9aNm5nYZABmMEgCfDXWmYN7RtWSjDKD2DGXaQdOWx9KiuoXGUidIEkkczzOnnTk4eqWraLCwQ3xc4gxvNKyiLOJZYW5IbsJMTmlYBGkg/FMGPGm+8X3tphIjQmCPhJEN3bb01ladX6yAGO8fpUuGiTr15Rz8axgX7UWR75veSDnuHs6iGIOh57865V7iFhrlxiddZkHqI25fD8ztSrWOkgjwFtbzwTLhREbKN9fEVH7U3z7gLHxt8oLT6x6U/gD5cOo5vnbluWIGhjkOlDfa3Gdq0qgbOx7vhA9aa0pWyUk3GkBcZeUNlkQeyfBTJPpm9aTX192WB+GPlUFnB+/ZgToDlB8TmY/KPCetRY7AOpChgEJM5dzJG5J8/SrKaatHN4Mo7M5gLrOwYghQDH9xMlu/kB51axeKaIQSTmEjlynwH4Vct8Lb3eQHLMQY5ahgOhjXyqzf4VkbQGAoAj086TNOcIqUR8eKM21IpNj0NkEsOyRPiCP09RyIqjea5dcZQOyzZdT2iIgsI20qxjcAILMuojXoZ6ePOpOHgKZ5AVzx6lNWWXSU2io173AVXzEjOzHvbYeJMwO7wrvDbGZs7fETJHLnEVb4tbU2853DLA8dJ/f/ADDhrkBY5mfLYfjVfGi1dmh0+mXuWuF8NF24QdYBPzAH41BxPDlXCAEt2wpXcnQ7ctNPWivADFx+8AfM7mouPsEvIQJKod+pOk/OjHNHRqs0sXm00BreCN91T4EkDvKqO6YkD50Rx737BOW32BADRm8Oek+HOoeCsVdezqs6T3R+fpRri13Nhrhgn4RpygiT4UviKUXTOjFHTljqine24G/8RMCodYmJGUnTm0jn3UTxNnXNytwfOe0fTT1qjhuEWgllpLXGI1mQW3yldiFPIdNd6O2jbbPbVgSohhMkTI176pj1V5mJ1LxSkvDVGY4lhwmJCjuM+RqPgl1bYdzqcoAHMk8hT8Upe8rSDlVQ2vNQRtvUvAOGi45mYUDbqdvxo8ysjSUaCGB4QVDO5l3gnu7h++VQcUwf8sjrp66VLxC9fsc2YbzAjvB7qHcX4znsSNCCAR4mARTMRcgTBEHESfhYkeTbfhU+HwBNz3fOSJ7hzpmAwxduzvpryHfNavB8PGdnmGIg+PdXPPLGHLO3F02TKritiucoyovw2yP8swJNaXEYSLhj7aMPSD9M1BG4QbayDmB1211+tafG4XOm5UgyCp1G892xI86MJKW6JZccoNKRgbPBexcuKSpAEEbDKzOpjrmj1NELlhixkyQG88sxp46edF8Hhpw10ActPELIHqBVEHssw7v/AHMD+BprJ6E27K6XntpeLCVR1bwW4ELemZj5VNi7PaUqBJaCOR0kT6b1Z4jbQNcQFT70ISsiQpTLMdCQPWgP8a9tVbKXUe7YmftC0ojxMnzJos5HBxdxDiMpXaMpnoAdvOfOnm5oJ0AMCAxnQHTSofchlDI2umv9JEjy2phxCm2ufstoZPfqImfSpuPodGPLqW/IQNiTIB+Ubd5rq4crrEbjf8qhw/F1IlO0JmZjup4xxYxAG5+VNUK9x3rUqaLbCdR+yN6VQXrjDYxPcDyHWlUdLK6iKxfW3kB0yW0HOPhBPMDcnl6UD9pLk3xvAS2NO/U99XbvGAWbfVjBkAAa6zpygfnQPGXszTqdZ+X1rl6jPHjktijTstIsKO8ax5CNfTzrjoMyKpmPqY2p+DhpLNAEcj+9BVey8GT3nfaNgaTxHjpxSSYyUZPfk1T4YugAOs8x9OlDXuXLbSxGw/YHPpVFuJPlgSNOWm3XTXSmC5m1ZxEEnSdtYgbneqz6lTrSnYcfT19Q/iWPzr2RBkTqfy50/g2FDhyTEARO3fHfQ/EXpOg8o+unKmreZZid9SB4864f1PnuSv4C4UqTLPE3ZVyMNJzCY9O41XDj5U2+6sugYk7T0FMUxUvHTft8j00EMBmJIXfz1g9RUPFbpzQxM6fLr613C3So7OhgCfPUih16/N2C0n9n61dqOmoWybk9W4T4diYbMQW05UWvXve2bijN2p0AgDlqx79YE0M4Zbk7xoDR3DuPcjx/GvQ6CE1B6lsc3USWrZ7lTD8HKXra+8cAW3MKEUCCgAGVAVGp2OvrJq1ZCqQJOp1Ykkk9Sd6zi3T749pj/LHzY6fKnvmMhSVOpzGNhvAIjanfVqLqvydP6GVNtvb2BOPQLiWERqYHlNFeA25t3NSJKCRVXidjPis2mXnqJiADA9aJXSTbKIAqxA0031B7jsfGr5Migzmw4ZZb9EU8cDl0vdmY1zBTH9R7J8tKzeMss3YUZiSNtdJBJMcq1j3rp+IIQN8pJMdBMCgt32ww1gG2tkrvICEb7zFbxW1wZ4IxluyXCXreHtyQQgEtoRPm2tX8Lxu285ZGpEd4Os+G1ZjGe1+FZYZJB67/AD1HlVXBe1Vi0oW3bb4jqYnXWZ6flXO8cZO2jsj1eSCqL2PSMFj7R/8AUUzsMyyD4TRvD4kMhEiYPpG9edYP/Ua20KbQMaAGPoaJ2vbHBn47QQdco+opIJwew2bNDNHzJmm4UP5Vzy/+NZnCtNluoFsegP4VouE4/D3LT+5aREkTMaHaazqnKVHJ+z5hTHqGb0FdSdo4O7oxvs7ZzcXYZSJbE6+COflp6Vqrtx7bPZuBbisUysMqsNE0KQFYqYHZM6TFQcB4bYXF2mBu+/ZrzFWDAZWS5rBEZdobnPocxWl9piHRyCe+3oPPKDVHFx5ObFnWe2k1TrdVx3+CmMDdt2bLW5zOsGCCIEBCB3Ak0K45P8NctuYyFDOoIE7T/kPKtGbsYa0f+mQSZgQTOp/y9KocdsypYgw6OT5E7Duk0rasdYdlJAr2c46oYgBYm2pkeAlTy3+dbBsYhJUETIjv0PTwrzzhnByxtXcxdQO0wMf9txQey39WswK3drCLAbMTGUjbnWxqSTS4Onq8uPJKMv3d6/H3LLJO0bDf0/ClSR/oPqaVTJmKxa3EJBBE92/nzqldvlWGm/PSjXEOIYsOvvUw9zTTUgLruS0DXT0rE4ziFwsQwAI0gEER1BE15S6Tdqy8sqWxo7F4hYnQmd9/00FWbVxSZZigA10Bk/h+tA8LiMw7O8a9B31NcdBPMgAz48/ODRj0+ZMKzRSsLG/05/vyqctlttmI7RQGIJgsoJB3HP1rItfvkZkt3CNYi2xB6agfOtRwHgTXMNZNwXFu3nObSAqJnK6FdDKr602HpcsZeZDPOpLYvWMPZcHtQdYzMMp61TxIZARm0bXsnQjrrvWXxHG7as6q8ZXYAEDUKTv0B61O3FxEjUaDfunTurmngb2UaY3iqgit3WfX/ipg0jU7nTxoG3FlzLBgaEz+/Lzq/a4vaB1cLHXvP5R86T9NPZtGjlXcujEtE65dRPWh/wDBqz5sxH7+VK7xO2QYMouo157bevkarW+MpGo2j9ar4OTE7xp/gi5xk9zS4a7ltkTOh+s/U0WsYuUUHTX6Vjkx66EPIjbzonb4kqwzERpuY3HKvocErgr/AKo4Mu0tgs9xVvsSWy5LY311Lxr0/Ori4cMSNdANZNZq7xLNcZlGaQgGkLAXWSdefLvpnEcXiUtsUbO8wQunZAkEDn386V4cf1aVZVdRlunJhl8ctu4c5hQCxJuLyiYtxP3t+lCuI/6gWVnIpcj98/wFZ7BY52w997klgtzf+0aDpvWasku4JGkx61JvU90Pjm1aTNHivb68xMAActzv6UJxXtHcfWAfECig4CMu1AL2Hy9nmGI9KCpju0R3b7XN48hR7hXDfeIp7qEizAj1rX+x9v8AleDH9/OhLgMOQTxD2bdcsbGvQPZn2AwfuFe8hu3MsnM7RP8AaCKWOwga2v8AcPoaLcHxKiysHkSeWpk/p6Uce/ImXYn9nsOiWroRVUabADZTWG9qrbucKB7w2yXzhC28IFJC+DR51teBX/5d3xH0rP4C/ntmPitFRp/aCdO4yZqtCXyeeW8E+If3dhWdu0UAPJZI3O0RrXrWLtZTYVt/cKpnqMNcB156irWFuBmtsVAKhoMDQFF5+XyqrxS9N+z/AGj52L9ECYRwVpfdWAQCG7JHXR/19aq8YUqiA65Bl8YdP/1j1qxgAGw1kH74HmGeKh9oB/LAGsPE7kklZmlY0X2I8X7NWkvG4oKllcMFJAMa6rsaoLdcH7UCPCAfpWjxurIQZjMpHeVPLrt61mkxGhGvwxTpWTlt2CQcQNY33pVXtgkbTqT13j8qVSplLRiV4a1zFIt/th85K5p2BiY2E7DuoNxjDKl+4qCArQBM7AedScOvMtxWS4Uj7QXXLz0J5/jWkPCsLrda7ceTLNKQeoJA08qSMRvDlJ2kA+E4C61uRAU5gWmANNp5nuE1PgMKl66wNzs/0q8EKIAzFQIJnUciYrVWrFm5aL5l92OxlKmANARppqd+vlVa1g7Shvde6J1yqrAaxpOmn6mupaKW5F45KTbXAbs8Qhd1JAAAykDQRAAIjTuO1RXOMSYBW0RqSy/FlJyqMwIie1ObeNoms/g8VdD5Llko0huycyldtG5Hejb8XWYe28bSUzD5T9KLUX3OjxcsYpJfwePYrAut8o5M5iCwGh13B2IPjR21ZBsIQAAZJHnE/IVofaXD2m1tiOoysvqCIrP5BkjUZRA7ufmK5skd6JxfqU7RBYLGjNB57nvqljkVjIOjEkT58/CKIYO3DsSfhRiOUGIHzI9KrfwpgAEaflSJUK5I5hz2B4GpLTxvqR9KatlhEgAeddCEGQNN5osW7LGe2CDAY815+lGcDxRWXtQQBpO67efTSgIvEahQT17q42KA1ywevOqakyMsbaW5p8PjlGZmAykpuSYkQeesaUxbwfNlkGdNezpM78tPnQK5xIjKsKQyyZ7yae2NYSq5VB6DlWuhJYpXdlmxczYe7OpOYH1igIQiVUSZkelGsOAuHeP32hVLCHtEjePn40lnRi3lT9Ta4MKbak/aA9SKyHF8HGIZQOYPqBROzeOmp5TBPgfLeqPEboF47k5U1P732pISbZ3Z8ajFNMiXAsdo55u7nR72eYWlObTtE+UDWhTXtvTzqzw8bRrvv3Hr40JN1sHHGP7uTaXMSr2WymSOXPWRt51Ww+JhSNNjG50A598/KoEBXDfEMzEEDoNd+utVWvSP31FPh43OLrZOLWkLcM4qVtmRDOBIGwMGd6rYbBr7p2UkEumaDvkAgx3HmOpqijbyYjT16UrWJZWuDQqWYgzsCxI0jerSko8kcLnLhWHcHjNSJmLZj0g1WxPEJv2TtBRfS3dH41Bgl1J3IVoHgNfr8qC3uIAXVXcggnUcgwgjrrWbQ8dTlVG64XjQLCj7twfNifxqTiOJy5vtZXzR/bkb8KwR9oLikhSIk7dx3NE8Lx3NObdgR5x08qi80bosotGr4XxcXmc5csYjLHhbVfwrOteIduySASJBHLTrVHhXEmt3LmogXSx8cikVev4pTc0G6gn+6Bm+dWba4EjJSLg4gyAZVOvSOXmOtdqlcvHKvh4dKVK27KqKoCcdUqQbSuAQcwCka8vGs5/Cvla+XIOsCToskbbQddOeteh3c/KD6ispx7hmLdSq21IJJJDawSTGveT8q1B8R1RUv8VtnCpaXMGBXNtGmckgzrJK8uVcwvGsiZTbVxrqQwbWPtA6d3jUKcNVEC3MLiCwAlldTJ5wNQBVW5/DjniLX91sEeqkVPQdkepjVNBE+0NwMSjFF5KGJjTqdTz9as4P2xvkZnth05kntR1CxB8JmszicSggLczg9xEeIYCPKa02PyphwdIIXL12lu/9jrqYw9RcvUXWn+jT8JOHxI+JLLnbtxI6kE6Cr932PZ0Jzo8A7Ms6eUGvJ7OKcKGAcCIzQ0aaHtRV/De1D2wVJB7iFn0YVKq7HYljnxNL53LpvWGdrapcDGVMBQeyZ3zRy6VWw/C2vBjhi9zIJZSuoHWYINPwHE7F28BfARDOZojYGAMnUwKv3+MWsNeYYNmIZR21z6nmJETy0NOp0uGc0uljKdao/PBmirsBIjXaIPjoK49xlgSD5H861DexGJJDgrqcxXMQQSNtuXjVPEeyGLDT7uR3FTr60+rucLxxWwDXFkftvzpy4wkwW0jYiR4US/8AD2KAJ9w0zp2ZoRcssLjAqQQYIiIPMRy8KaLsRwiuC2jsRpqBpoBp4TUOeeTT4T9Kt4GyPtZgO5SSTO21XcBwNrjNkEqANWUjnStWNS9SBHH8Ix1js+Pxih9jKrBtZPUNR88Kdrb2lEsCNv6TJ1ofa4HibZJFph4QfoaxDHF3d9xovaDrpy5848OtcuWw7Z3Mn02251ft4a/9tDPfb/TSnG2QPgE9wA+oNT0tcM6pSlLllBEcAsV020IOnWifDkhlnYa92/OoFM7iD5fkKVi4VaGII8PyoNSDFtBviHEVCrbtgmCxaTuTsBrrz6VSV31IBg6QQIBI6kiZ6UksW1J7HTmSI15GrFm6B2CihTp2R6SKi8Un3FnFydshvXSdo7Ikx0jTT1qkLrEyZgcwNh4+OtFgh7UHroNxEaaaH61FcwWIdVhHbqSI0755VSMKVPcaHkJ8FimyXVBJPubhU7fZ/wCKytrD3PfszTLa5jrqwmZ8Z9K1/B+F3Ua5mSM1tlEEnWNOsVRPAWVhbzh2YrB10UZg3IbSNO+rw4+zJP6rM/w73THLbV/eKsMJ0bKRJ38elFbAcRA/DmRrO21X+EeyCB7jC5qrkZsp6AyPOdau2PZ5Wd1LmBOw/rbv02qc4psspXuZy5xMA3IBOokGZjKobTwzVNg+IlpCN2isLJOjMpG52AIGvfRnAezdg372cEhHXLJPNRMxE6032ksWrVpnXIMgtFROvYdiw11OhHpTKTJKG9g7CezF4rLspPew9NPrXKqWfb4IP9tNfvKT6UqtqkDSj0b+FP3T6GufwTfdPoas/wAfcPM+QH5U4X7x+/6fpQMUjw1j9hvQ1Hc4EW3tz5URL3urfSuFrvNj/mPzoBAV/wBiLb72AfIVSxf+m4cR/NUDkGEfMVqCG++P8/yNNNvq4/8AcfwrGoyVr/TS8n+3iL6f9wj0mle/08xTHt3Uud9y3bJ9ZmtWbQ+98jTTaXqf8R/9qATC3v8ASi8WJzoAfsrAHkCTFH8J7H5FC+7GnRwfPxoyVT+r0FdlOjeo/KsYoL7OEbZ18HFdfgN/leYf9w/Or3vF+6fX9K770fdHqfzoBBY4Ji5/3QR3larXPZUsxZ7Nlydzmgn0YUd98Pur8/zpe8H3V/fnWAUsJau2lCpYUKOSsP8A7U7EY65lINhuhhvXkatlx0HpSFz9wv5UKQQThHtW2J9w6+v6Vd//AD9nmrDyFWxdPI/IVILd07An/tNajFWzxS057IbvIUkDxirShDsfw+RpptPzC+ZA+tcg9VHgZ+goUEkODtncKfED8ahbhVg6+7t/4p+VOz9ST5fnFcL/ANx9B+dbSwbEFzBWV+zbHiq/lVZmwvNbfkv4gVekTJWfE/kBTWYH7Kjy/E60dJrIrF2x9nIPQfUVcEVVyjp8q6FgyB8hW0m1EzSGBXLptM78+W0UzE8PS6ymWGWYynrHONdhXReP7FOzn9zW09jJ0SPeVdArMR0H4mq1y432VRZ5kSfl+dShu4ep/Oul/H1NHSgWU2sufiuN4CAPkPxqne9nsM/x2w56trRcnvPr+lcI7zTJAbAh9lcJ/wBC3p/TSo0LfeflSogCI2qliaVKsEq1MlKlQMdeuHalSoMJ0UmpUqxmNNQtSpVjCWlzpUqATtKlSogOiu29x40qVADNDg9qF8R3pUqLDEo1MKVKsjMctKlSogRHd2ptqlSrGJKVdpUQHDXRSpUAnVp7VylWMNrtKlRAKlSpVjH/2Q=="/>
          <p:cNvSpPr>
            <a:spLocks noChangeAspect="1" noChangeArrowheads="1"/>
          </p:cNvSpPr>
          <p:nvPr/>
        </p:nvSpPr>
        <p:spPr bwMode="auto">
          <a:xfrm>
            <a:off x="74613" y="-876300"/>
            <a:ext cx="2486025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5128" name="Picture 8" descr="http://www.chitowndining.com/www.chitowndining.com/images/large/rainforest-cafe-chicago-540x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39624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_tradnl" sz="2800" dirty="0"/>
              <a:t>Busque una diferenciación relevante.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_tradnl" sz="2800" dirty="0"/>
              <a:t>Asegúrese que su cliente conoce su diferenciación.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_tradnl" sz="2800" dirty="0"/>
              <a:t>Haga un estudio de mercado que CONFIRME su intuición.</a:t>
            </a:r>
          </a:p>
          <a:p>
            <a:pPr marL="0" indent="0">
              <a:buNone/>
            </a:pPr>
            <a:endParaRPr lang="es-ES_tradnl" sz="2800" dirty="0"/>
          </a:p>
          <a:p>
            <a:pPr marL="0" indent="0">
              <a:buNone/>
            </a:pPr>
            <a:endParaRPr lang="es-ES_tradnl" sz="2800" dirty="0"/>
          </a:p>
          <a:p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dirty="0"/>
              <a:t>.</a:t>
            </a:r>
          </a:p>
        </p:txBody>
      </p:sp>
      <p:sp>
        <p:nvSpPr>
          <p:cNvPr id="4098" name="AutoShape 2" descr="data:image/jpg;base64,/9j/4AAQSkZJRgABAQAAAQABAAD/2wCEAAkGBhQSERQUExQVFRUUGBcYGBcXGBcaGhoXGBgXGBwaGBocHSYeHBkjGhgUHy8gIycpLCwsFx4xNTAqNSYrLCkBCQoKDgwOGg8PGiwkHyQsKSkpLCksKSwsLCwpLCkpLCksKSksLCwsLCwpLCwpKSwpLC0sLCkpLCwsLCwsKSwpLP/AABEIAMUBAAMBIgACEQEDEQH/xAAbAAACAgMBAAAAAAAAAAAAAAAEBQMGAAECB//EADsQAAECBAQDBgUDBAIBBQAAAAECEQADBCEFEjFBBlFhEyJxgZHwMqGxwdEU4fEVQlJiByMzF3KjsuL/xAAaAQACAwEBAAAAAAAAAAAAAAACAwABBAUG/8QAKxEAAgICAgIBAwQBBQAAAAAAAAECEQMhEjEEQRMiUWEFMnGR4TNSgbHw/9oADAMBAAIRAxEAPwCopnxJ2sLkKghCo89KFGVMIUrTxghCtt3gbUeEdy3aFNECgY7SYjSqJpaH0BPgHhTLJJZglZtEkrCJpuJavSBqqWtHxIIHhAdjF0B1lQwMccMp7y18y3kIU4rVnaDuHJrIjU8bjib+5Sey6SZkESprHzhRIm/SCjPbyjntDW7LFTT0kcvzaDBODF2/jnFUl17Xc+PvmWjF8TSknKpTeIUB9IbGc+kDSLVLKAysoBbo30jmfUnKVJSpYGuS7eIs0ITitmB2+Voi4QxZScSKCTlmy1BntmSygf8A7Dzg4ZNPXRKXQcqqqFgmXSTD5j9y8KJ2MzELyzpE2Vu+o8fDrG+LMcnS6qYlM9aEqBZIUUjN3dOtzfpDmbUzBhiTVOqcgHvFnIzHKT1KWgZP6FJrv+S9C5CVTkKMpUvOk2ExWUKHQ84XYZOmTpqpTJExJykJVmGj6xzwJP7dNRKW2QygoA83Oh2LBI8oF4HxhUutMpKElMxTPoU5EKLjxs8H8aTkq62DRziE2ehakGnWrLukv5+EDzasdn2lwk2djYjm0OOJMRlLnzE9pMlzZaTlUknKeimvqdekTyKqUaFOROWWoq/8n+QsX6ODEilwUmimeYY3MSpQUkg7QLRUapiwhIck2EOuIsPmadgkZO8VywSFIVoSXI/mDuB5kqUc80KSVWCik5W8RpHXeR48NpBR6LnwrwyimRoCs/Epr+CekWyko+cL6SoSQCkgg7i48fGG1PUuLeceYyzlOVyDSOKqSdE2hVPwJSzb6w9Rcx2iUAoqfWGwhfQLKRW8C5iSx8juYDTwGElzmPiY9Cmzg3T30gGfWP8AiNqg1H9zAaEFLwslOqR5lzDZGDIAGng0YqtZ7xDNryN9YRLgu9kWjxntGMFyVvCuXNvDGQrSOvkjQhBiVQVSyFTFBKASffoIKwrhxc1io5E8yLnwG2m8XOhwJKEhCXbW3xPzJaOfOfqO2MSAMI4RTrNVmP8AiHAHjuYt9LhkuWmyUgDb9/WBE4OtI1On+RF/B4jmzJiXe4G9rfl4iio/6iLqhpNny2sH9n8QsyoXcFgoG3yhDWYmQSNOnjAkjGWOra3gJZFL1oljHFuA5E67ZVf6W+TNCGp4SXTqHYhUxAGhbMDpcBg3WLb/AFhKUgk2GpG3X9otKZIFN21MEz1lOaWdi/Lf3tGyGGU4/S9fYOK5HmaMBn5HASDyJN/EbfKFKcVKcyZjApZ8r6OX87GPT0LJlFU+YgTli8qWHy9G+JSupjzDjbhxFOtRGYqUWN9z9oRGFSqS0+te/Zf7S2Y3iApJElcpCHUAStbkB/7rX9ImxzEZcylTNRJE4qSe+BkALagXUR7eKngfEfYyuynIE5CfhdnA8X+0d4pxeucnswlMuXplFz4PyifEt3Vg2AYbOPZpzO9/Ry0SUlUZdVKnE2llz4MQR8/lAyatun8RxNqoiT5N12Ei61XFVGqYJnYKWsf3FrHzYwBj3GBqJZlhAQkkPdyfPlFV7aO+zUdj9ILj6SodHFOf7VYfgeKfppqlhIVmGUjo7/WI6arEqq/US0/3EhOoD2PLaBDTrG3zjYQrTn1EE7DfiZf9r/oLxmeiZNXOQkpzgOOo1OsbralM3D+xCsq5XMhlXu273J0gUoWH7r+Fx8oX1M8jURcE+qM88WSPcWbocVV3qck5VgJSDo7m3naL3wtXy5by6gzUITYomISuU3NKgMyT7vHl0gBc5PJ7+V4u+GYrMl2JC0/4ruG5Xcw3ykmkmUlXY9yok1SUSVJVKmh0lJBGoA031HpHddjaqWcpE5LJB7sxIcEG90+e0K8IxeTKqguYkIBNmFgrbTQXPmInxTiyd20xIQjIkjvKSFEhns9tPrHOeLa1YY7peI0rGZCwoHl57QQrGLa268oruK4coBNRTpQO0SAZd7EamxZ3trC7+qzJZadLMtR0ucp89RFfFKL+lgOy3KxQGz+7QJNresIRX7+/d4im17wL5MGxvPxBt4EXVvvCw1EaM+JwBsoUpUX7hzh8IAXNYqIBSnYPd1dekVHh2g7WZf4U3P2EegS5zWFo6XnZa+hEpWPaaYA345w+pqlLOOXrFPlVTb69eu8Maettrt78rxzsM/jdkLZLqLxFPkpVfn7+sJZFeNusFKxG2reumsdJZ8co7KFuJYWmYBZwzhyLDR3BceEVmswFcvvJOZP2G52I2i5/qwS+31gaoQm7A5n1GhSRd78x+8YZJR2mFSZW6UKKcq9FHp0/eHvAmOGjn/pJpPZTVf8AUf8ACYb5eiVbcj4xqThySqyQS+t9Oo01s8EJwNJYuAUsQQzjoR6eflDvGzyhdBLQ5mU1PSz5s2WnPOmEPocvR9nfa8UXi8LqCZiiM6dByH463h/UZkFjf5nza/KFdcQRfS/KM880pTsKW9HnqqraORVc7xFxBJMqb0Vcff5wsROjrQxKUeS9gRi7HP6iJ5FOSxJCU8zv4QHhkjN3jpsOZh7Q0ImKD8xZjf0GnnC5JR0eg/T/ANN+Rcp9GpQQlsoJdmJ52/b5x3MUpWYAC1rNbfXba8WVGDJQh1ZUhmuH+RcerwHNmJQ+RTDoEserANeAeju44446ghDLlJJBJcWfR33fnD2jw+TNWAQAAl28Dz1vCTEMU2yg2/xY/wAM8DycUDCxckJPevdue3WLUX2Bmnw3ZaazBaVFwTYPYuT05XteEc/DEEEpVzLByL6Dk+sFSpSyoMwIPMnTV9oZUlcM4CnSw1FvsNYli4tvvZTjQ5S+TTcj8bwdTzgR3Tcbb/vFjrlOjvZb2YM7WYgt06WMVmfJGqbbgj78okly7FZfGxZlTjTJlqB8RGqhZUDck83gXt3HUa68ojXVwr42jgeT40sL/AdQcQLTI7BxnSTkzXCgb5T1EOaCZKnU8yUcyZ11JlLLswuJZ5H/AB16RUZmVUH09ayQlbM7iYScyWc2OunWGcI3pdmBndNPPYlZCsqFZSeVy32jrtt3d76iLDilZIFOiTLIEpbKK+auZ6vFNWkozFBC5eYhwCGVAPEm3Qph5mecbzwNLU4faO+0hXEGznhyQESgf8rn7fKHRm2fnC6kLJA0tygsTrecBmblJtl2Tpne399PSJ0Vrb/Zx5efrABXHAWd/frCuJLHH9RN/l75R2nE+sIsxe1/vGlTmifGSyyIr7axMivcPm72ZmvcG+b1DRWZdWWZ+msTpqGA573F/LTY+sC4UFZZ5WIDYN9G+bXB+UHKxAp11DjY82+3pFMNUQd9vnd/lE6a+1vfOKqS6JZYajEAbMPntdyeTPvtCWoqg1vMte78tjaBJlWWsT9mfl6+FoinzXHQc9dOfJhBRi27YyIj4tRmQ7B0EfRjfzBitUkgrUBz+kWTE19xQLaH6fsIDwKRlGY6q+n7m8djBPjiNvjYfkyJDNMkJAZm9+/KLbwthWUKmqGm37RUZ05y7FiSAX3GoB3OmnOLths9H6YAAZQSXBLP0tfX5Qr3s9hKLx4aRzXVnaKKXsk38XI+0KsQOUHR238OfOHuHFJBIVci79b6eZ9YRcSUocszQLV7JglGLoqNVUObxoodAV1b5H7iI59IQdY3NqGllAc3B8w5/MaktaMfk5G7TLSitAkA2daX+7QrRizWDav1P4/eOcHkdolKSdttmJDHlBH9CTLV3iDzG8IaSuxmGdoY0CCoW5jR+8dn/EZWUWUl9em23y1eDsHmBB1FkjKH/uI256PA9bNSbOCR9fRoB9FxnykV2tlscwLN9ORhfPuHHlDPEJgYg2d4R9sR4codj2is+JZIUyNFUXZ4KM5wxMLp53jlE7rGh472eQ8jE8cmh9RYhLSlCJqXloUVEB3LtbwaH/EmKy1ywJSUplqDoyhtgPURSkF4Y02JBKpedIWhGiWADOOWo3hco3ox2yWYhctCSAFi7kPY63tyMbk1YVu3MRbcRnha2mASkFIUkZbkEWITqbbwJh3Af/avtVq+EKSUpABCupfkC2sZZuFOycRVJXBKFw1xHhdSS8q/S92vbW7bQhJIsbEdIypqe0C9E6l3jO0gftYiEyC4kCO3u+o5RxOnAkkO3W589ohWt40FwXEskVMiZFQTt7teBn1jp7xGkSwvtQPfvnG0TbbP972gNUyOFTjA8LJYeip9By/eIl1Xn75+MBdqbRCajn72hkcY2DIMVqcxYbuPWJqdbW5BoULmusdIKlTevtt/SOhwqNHoP02NfWGia2h6Xvry5aC8WqjxBPZAA7NrbU/iKWZru569d9IPp8Ryyym2ocvezsx21MIlB+j03JSjTLzSqSEggAeAbX+IEqZ4JL3/ABCClxzusS0EfrgWuPGFtNaMkqu7Ia/DwS6WHjp8rwpnUC9CUsS4Lvy8YcTKgkhmvq58NeYgpNXLSQkID2uwGu+m2nmeUFGTQiVZHTQso6UoYsxSPrDCmQVFnJzG930s4eO5taDAv6wBVrNANtjoY4JfYZrnpSpdtwMx1IZvFnbWAampccuQYwLUVId32Y9Ov0gKfX7PeCUWwUlDs5xGY4U5029nyhMtRET1U4E6v75QKVOb+ca4RpCpzNLNtoH3gtbEbCJMJw0zpwQNNyNgNffWGOSim2cPz/qpjrhPhv8AUKzTHTLaxGqibADo4LmLxS8KSzLKEy7nc3JsQ778m6wdhGGIlygTYBglIAc/tpfrDuTTJSLlr2Du3joPJvWOPKeTNO06Rx3oQ0+DBMuUJhdUpRvuzMEEvp5HaJ6ziJEkZlKYJDs50YjTd9tdI1jNSE3018enImPOsbxNfeIy2Iu3MEW8IKLlOfFFLbpnq+IU7HTXX36CKnjeEhYcBiBqOnPpFpraq55j8eHt4S1RcEW09/xGGf05LRKKDMm5SQdjESp8HcT02XvjaxaK/wDqLR1MUFOPJCnoZdtY/KMC4XCoeJkzYN46KsOSuNFcQS8yiyQSegeG9PwvULZ0hI/2IfXkLvCpJLthdi0rvEa5sWmRwIT8Uz0Tc+D/AI9YMH/HiD/dMci1022v3fpArLAviyiqndYCqp0XmbwIjQTFBW7hJHUbaeYhLiPBExAzIUF8wxSdtNUkeY0h+PNivsZGLKrJN4JSq0ZUUC5amWkpPX8xwofeNun0dzwstKiVS7+zG5c1nvrA5XeNhcVxOp8thSZh09vBUqotZ83U29G1gFB99Ymlzw2lyXc+7+EC1ZfMZyZ5FzYHQ+ZHnf6RP+q0ALAt9TzELBM2dwDb+I6SrT3q9oU4DY12Gmt2J08fD7QLPUXLGxYe/nGFN+XIWjgj3+IkY0E2jfaWYt9vWB5ul72sd/PpGlF7COKiaw+Q+5hiQmcrBSY0VxyTGobRmlkSO88XXg6gCZec2Uu7t/bdr7Wctu4ilU8nOtKXbMQIv2HT2AA0At9vKMPmyqHFezieVm5SouOETBmFgeRPlcctemm8HzZ4SWuWzABySHayQE3J1L+sVimq2ubnzt6ekWWhrAGJJZQSLt8Re1hYXSw6Rz/Haa49HPYqxelU2pANuRG+l3Pp5xQMZwGbmdIKgdv2j1qfTBZBdrNZruQbv184EOCo3VuSfpvGj45453AoXTao6ndx5coXzpr3f+IhqKt9S/WBu1f2Y51P2GDYogLSpPO3yjz+YClRSdQSI9An732t48opOLyWmnq3ytHV8GVXEpdkdNLK1JSkElRAAGpJIAHqQIuGB8GLV3pzpA/t3Pn66Qs4Uw3NUdmWSsDM5vlsDYf5MR1j1rDptMqV2UtTzJQZVi56uLPsz8oZmnKU/jh9iuAJhuBy5YYAJHQX8zvBQnS0qCQUk7Ps12N7HWI8QSUNlJBRoXu24I6jeKziWIEnvAP0G8ZJSUHSWw4xLNPxIBLAh7AN1IZ/X5RF/U0qHdLEsHfy/MUeqxMjnyb5RHTYwxAchtIjnkZT0el009B1IYMHa7ttGVGGpXdN+TA7k6glidnaKpheIkEPcnT8t0i6YfMJAuwHgfIX+0OwqGVcWiW0VfFMDSQQUDwIcbRRsc4WKHVLum5y8t7HU2a0ev4hTg8/tt+Iq9fJAPjz+8Jbn48/waMeRo8gmJYxxFl4lwTK8xA8Rz6iKy8dbFkWSNo6MPI0SyVtrpBPZjaAXiSXNI0g2hnzhSZZ5xKlHWIUuYb4bw1PnfBLLczYephM5qPbLfkqIIiSdmjSqcvFqp/+PJuqpiEeDq/EF/8Ap6tv/N/8f/6jO/Jgn2LfmRKOU5fGAp1/CL+v/jhTf+UeaD+YCm/8cT7sqUW5qKSfC0HHyIP2U/MRRyI5Koe1nCVQgt2ZPIpLiElRIKSygQRqCGMaoTjLpmaeezdEr/sSeRi30U6w6xTJCmUItNFPHdvyF9vesZPLjZz8j2WBFRp793eGKMSICe84+LLyLsH8r6xXRMGgvdvGJe38T7b8xynAAt1JjXMn3t7vHU/GwEsLknXzcxU11l3Fr2vcecRLqflpBJz+5CU1EYhXk14VLqY4FRB/GVYyXNgbDMLEycJiw6UWbmrb01gaZU+piwULJSB73i23jjr3oglxSSulr5dRJHaZiCZYdzZlJtdiNCNI9Sp0yJXZVKnlIACuwUAkhZey2cKV7YR5txNhM2YuXOkEiYlhYtYFwoeBhpUY52EymVVELM1wtTd2UO6klAdnDuT/AK9Y3ePkUox3uv8AkbZccfRm/wCyWVJSr+1YCSX5vvcaxQsRq1JUWAU22oaHlFxIvC6g0mIJ7SnWXlVIAJSlV3JA76bgkah3GwhljnCKe0czCygSksG5gBg5dwfAwrPgcJc10HdI8tqa1Sllw3QRzIU5j0GX/wAcoUMyifDM3u0HU3AklKgohyP8i/ys8Xy1qLAe9sq2E0i5ihrl3b82j0nDUhLNcACw0Fv5hVR1tMJyZWdIKnCFqZMsrTqhJNioWt1ENa6VMl2Vby92ioRlifKSKoyunCK9iCh4QXPrySQxHUsx/EJ62bGPPk+SQSF9WHcRQsZoezmW+FVx9x75xeZp6wixykK5RO6b+HjGjxcnCVeg1OirJh7w/wAMzKg90MkWKjp5c4j4XwE1My7hCfiP2HUx63hlAlCUpSwCRoG2jT5PkOD4Q7/6Clla6IMH4Uly0IAlpJTfOUhyTuTr5dLRY0USB8RfpA5rQAz++TQDPxUAa+vKMy4RVz2zO5NjmZUy0aZR5Rwa4NY/S0VWbjDFwQbNfQX2AgYY0QDuBfUc+UBLyb0kUXFdelrX/aA51UkhmEVdeNdYgOKwuedy9Eofzwk2HvxisY9gUuoHe7qwGSr6A8xBacQeMnTAd39YRGTjLlHROjy/EMPXJWUrDHnsRzB3g6hqWDavFsxzDkzpbEd4fCeR/B3ijB0Eg2If1jtY8izw/JcnaHnbveJBWXbnz6F38YSoqS3Tb6Rs1ZgPhFWOu3/iOFVLe/fOFoqna/u0amznEAsOyrJVVUcfq23gBUyIlTo1LEglFsa4fPzTRyF2i1SJ/wA4peDrZZPSLJInxj8qG6CqmOkTz9ICx7Dv1MpnGZN08n5eBjE1AOh2+e8TyFkkAbxhjcJKS7LQBK4wkzaeVSYjJmEyCyJiFMWAygLSR3mTZwbhvGL1K41RNVTSUJLqKUh37ksaKVy1t0vFSrbheUBSg4TmA19ITcNY0tHbIKAJpBJmK25hT7b21jofK8sXJf1Yd2ewV6lSjlVodPenO8LKyuJQsIPeKSB4kED5xXuB+L5k8LRWBJQAyJwTlU42UBZQYam999u6ioHaEC4ex5PCMs8kJUvRTVCPhDG0qpp9DUIkrVmzpRUKKAsgBKkomOOzm2dKjY3iyUWMJoqCZLmTVTAl1SpaykrlJ0EoqSSCHa4t0GkVvGMIlTlOtJCv8hYnx5wopapFNPVIVLVMkTU5VALCVMr+4KZgQedm9Y0fL86qP8tf5C5Xo9Bk5Z9ImokzEqDMoDVKgLpI1DehEIlrI3fqYExCtlyKPJSzU945MgUCvMp3UsD/AF0PhBsniGmkyZVLVBSVgDNMQgK1csq4+FwCQCWaMcsHuKf8eygYzL+9oXYgssRsdvzD7GcPQieiVKUFmaCUgbsAdNd9IS1NCtM1CFJ1L+IFz/EXCLTtgWOuHqUSJSUgX1Uf9jc+mnlFipp9oU04Nh/MN00a8otoIzXKUnJEB6+rLfOK9V16ob1wI2is4kIkVylshwuseBJteQYWzKouwEDz5in73lHRh469lId/rrRtNfCaXODa6xPTIKlBt4ksSXZVlkpJjtfXWHdNREjSIeHsKTYmLP2bDQAeEY/j57CKtVU7A3vazWI5v71ilcUUTETB4H7H7R6TiSYqHEFKFS1Ny+YgvGn8eQso/axmeI41HfoOkEdpG+0gcGN54HiDwRhmRqNRkEGE0Uxle/e8PKee+sVyWWMMJE+M+bHy2Kn3ZYQthHSZ8LJNTEwme+kc946BGYmwPiKSuWpCS2ZvlA/bxip0DGDi7RdgUqunSpJC9EkZBbUn5gXMWbDOKUyKRExVN2+YkrmZlBSb3uAW2HsRXagBaSk7xxhmMTKVEySqWmdImfEk5hdmdJSXB5guDGpwjlW1u7rqwky91S5dTITVU6iU3CkKYKQRdSVNZ93FiLxVK7DETDmWFAncEi0R4Ziq1S5lPJQJWdKiEuoklj0vbNeGvCuMJmUxlVEsDJZEwWKv9Vg7h7KDaX0gHicNx0UIarBUljLOQj2784gqqxaZ0pU1JmCWzH/Iu5L89PSHVBRqnqmiV3uzN/Vhp9YHmOgkEMQWMEpyWpbJZBWlNWsLlzAhcs3ClFKiPiKkbWL2d9Ib49WzzPpUkucwyqNypmSConVybvrFQqpBCypJA3DQVgUxHbpM6fNlZfgWlHaEFxsS4HUA+Bh/BcfxRa/k9E4h4wTT1crPTnsGU/Z6ku1s1nDO27xacexmTIMgIJUZxASDYpDAkq5NmS4/2EeWV+NGXU5J6Jc+X3SgqJSUp0zJymyj3nF39IYcXYpLqaenUJM0CWovNQQ5SQ1kkOHYa8oVijGFRa792Hpl+xWrokzTIm1UpE3kcyQ52zkZX84p6aKVPqKiUJqB2N3d84YPkIsWeOML46loXKHbLrJIS3ZVFOjtknYJmpOgYXfyhEjHJdNiM9a5ZEuYpVktZKmNtHuDFTwxctLZGkC4WhMxU5JLJluWDupiQD16iJMITLn083N8aS6UgWBKSXffRmgSRisiVUTFSxNUiY91BINzm+EPu++kc8KTV9qtKQClQdRJYAJLv841qEewlLVAEq5i1cP4WVkFrbnbwgXA+F1zZhDMkKPyO0emYHgqZabnuxhzz5y4QE1TJ8JoQhLn0iarqw2nWMraoDTQWiu4liiUgklh1hOSaxrhAhvEZzwhqQSDa0TT1Ey+1mLTIlbLX8SuiEakwRgmK006UqVKCjmJJWv4lEAAhtmDERmhjk3ZbPNMUp8kxQ2Nx57fWBIecUUpRMY6gt4jYwjeO9jbcVYcdoyMjIyGFmRuNRkQhkSy1xFG4hGrD5c6CUzrQrRMidE6ESxiHFoYCfG+2e8AmbGCd3W+cL+MqwtU6OpVRABXHSZkW8eiHWIzlBaZiSoKH9wcM2jEaQyp+KrLMyWZilCyyQGUxDkAMflC7tXjRmQSSpWui+Y34MWppnZLKZjOrKTmKdwALn94k4exNjOVPQVZy4BLEF23FxcehitGS1wSDG5VYtAIex+tw/zME4KVh1yG1HJl1K5rkSwC6bt3XOnM6Wg3BqUuUI7+QkOATpvpaE9ClUpKlKlqAIcKax1LPpyhlwlRz1hZp6rsljVCSc6uoS9xu4dorNC4Ui3GlobzqB+8uWCRZyAWEESKkgWsOmkZw7xFUpK5dc6kMyVTEgLSociWKgbOC+sDcIYuBUz5apYmoUpWS/eScygMp0NmsY58sEuL30DugxM99h5RKMP7RiwUeoHWO6PiGRIqFSqmlmS0gkZ+0zK6OjS/IC0E8NY/K/qU2UUlckgZL5Sksk6eZtCFhn31/wC/BaQtquGVEO1yLC8D0HAYTMBWCWL5btFnTxHkxhUpaAqSpKWSSQzpKgrxcRBxFjsyTjErIlJQqWn/AKynMLqWDboGL9I1LFNRdT9F8R9QS0yksR1+/pAmM8WJQEjVSrJTz5noA8ZxDiLkLBHefZuRt0jzzimce1lzcmdKXCg6gCHdi12MJx25/H6K9lzq+JaWSUionlRV/ZIQFhP/ALlksT0DmFPH1MgyZU+mUVoSp1Ahi2gJHQn5wqqOK6efIElMidJbREjKx3AVMU626NHCKlRlqQp0pUMoS5OVPJzqeZMFDEsTUpLf5/wE2g/DMZFYg9rT5yHCHUydjlByksLFk7Qjqp02nmZlCVKb4JUtnF+XxNzKucApwtabdqcvR/Yjsy0yw415m5jSlBP6egG6O+I8Y/UJQooyKGt3cfzCJomqZjxBG2KpBx62ZGRkbggjUbjUZEIZGRuMiEMEdpVEcbBaIWTZo3miKMzxVAOKJc0azxHmjRMSicSbtIztIhCoyK4onBEilRETGRqCoJKiVFSsJKMxyn+1y3PTSI0a2LNoY1G3iEDkTSVZlrUs/wCxJ+pjdEuZKmBcsgkXYsQRyIOogNMyJ5c6FtNCmpIs+FcSz0LJTIpE5i6ldkCX5gufTSA6lM9NSaiS2ZRzbWOhccoDpqzmYYy6uMUuUJWkRMKxPGK2flWRIlrTYmWlKVqFvjVd9NI1XYlW1EtKJ1QAEm2VIB5XUkAm3MwEusiM1UCnL0l/RTmxpIrFhAQtapmU6q15N4RHMqYXfqYw1ML+Nt2wbClTIgXPgVU+5vEMye8Oji+4LZPOqfpAVRUOI4mToGmKeNUMaQcYt9mlKeOYxoyHjzI3GoxohDIyMjIhZkZGRkQoyNxqMiFmxGRkZEIjTxkZGRCzcZGoyICZGRkZELMEZGRkQo3G3aNRkQslQuCETyIyMhckhM0bM8xrtDGRkDSFoztTGBcZGRVFUclccKVGRkGg49kRMRmMjIYP9GRkZGRCGCMMZGRCH//Z"/>
          <p:cNvSpPr>
            <a:spLocks noChangeAspect="1" noChangeArrowheads="1"/>
          </p:cNvSpPr>
          <p:nvPr/>
        </p:nvSpPr>
        <p:spPr bwMode="auto">
          <a:xfrm>
            <a:off x="74613" y="-723900"/>
            <a:ext cx="1971675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0" name="AutoShape 4" descr="data:image/jpg;base64,/9j/4AAQSkZJRgABAQAAAQABAAD/2wCEAAkGBhQSERQUExQVFRUUGBcYGBcXGBcaGhoXGBgXGBwaGBocHSYeHBkjGhgUHy8gIycpLCwsFx4xNTAqNSYrLCkBCQoKDgwOGg8PGiwkHyQsKSkpLCksKSwsLCwpLCkpLCksKSksLCwsLCwpLCwpKSwpLC0sLCkpLCwsLCwsKSwpLP/AABEIAMUBAAMBIgACEQEDEQH/xAAbAAACAgMBAAAAAAAAAAAAAAAEBQMGAAECB//EADsQAAECBAQDBgUDBAIBBQAAAAECEQADBCEFEjFBBlFhEyJxgZHwMqGxwdEU4fEVQlJiByMzF3KjsuL/xAAaAQACAwEBAAAAAAAAAAAAAAACAwABBAUG/8QAKxEAAgICAgIBAwQBBQAAAAAAAAECEQMhEjEEQRMiUWEFMnGR4TNSgbHw/9oADAMBAAIRAxEAPwCopnxJ2sLkKghCo89KFGVMIUrTxghCtt3gbUeEdy3aFNECgY7SYjSqJpaH0BPgHhTLJJZglZtEkrCJpuJavSBqqWtHxIIHhAdjF0B1lQwMccMp7y18y3kIU4rVnaDuHJrIjU8bjib+5Sey6SZkESprHzhRIm/SCjPbyjntDW7LFTT0kcvzaDBODF2/jnFUl17Xc+PvmWjF8TSknKpTeIUB9IbGc+kDSLVLKAysoBbo30jmfUnKVJSpYGuS7eIs0ITitmB2+Voi4QxZScSKCTlmy1BntmSygf8A7Dzg4ZNPXRKXQcqqqFgmXSTD5j9y8KJ2MzELyzpE2Vu+o8fDrG+LMcnS6qYlM9aEqBZIUUjN3dOtzfpDmbUzBhiTVOqcgHvFnIzHKT1KWgZP6FJrv+S9C5CVTkKMpUvOk2ExWUKHQ84XYZOmTpqpTJExJykJVmGj6xzwJP7dNRKW2QygoA83Oh2LBI8oF4HxhUutMpKElMxTPoU5EKLjxs8H8aTkq62DRziE2ehakGnWrLukv5+EDzasdn2lwk2djYjm0OOJMRlLnzE9pMlzZaTlUknKeimvqdekTyKqUaFOROWWoq/8n+QsX6ODEilwUmimeYY3MSpQUkg7QLRUapiwhIck2EOuIsPmadgkZO8VywSFIVoSXI/mDuB5kqUc80KSVWCik5W8RpHXeR48NpBR6LnwrwyimRoCs/Epr+CekWyko+cL6SoSQCkgg7i48fGG1PUuLeceYyzlOVyDSOKqSdE2hVPwJSzb6w9Rcx2iUAoqfWGwhfQLKRW8C5iSx8juYDTwGElzmPiY9Cmzg3T30gGfWP8AiNqg1H9zAaEFLwslOqR5lzDZGDIAGng0YqtZ7xDNryN9YRLgu9kWjxntGMFyVvCuXNvDGQrSOvkjQhBiVQVSyFTFBKASffoIKwrhxc1io5E8yLnwG2m8XOhwJKEhCXbW3xPzJaOfOfqO2MSAMI4RTrNVmP8AiHAHjuYt9LhkuWmyUgDb9/WBE4OtI1On+RF/B4jmzJiXe4G9rfl4iio/6iLqhpNny2sH9n8QsyoXcFgoG3yhDWYmQSNOnjAkjGWOra3gJZFL1oljHFuA5E67ZVf6W+TNCGp4SXTqHYhUxAGhbMDpcBg3WLb/AFhKUgk2GpG3X9otKZIFN21MEz1lOaWdi/Lf3tGyGGU4/S9fYOK5HmaMBn5HASDyJN/EbfKFKcVKcyZjApZ8r6OX87GPT0LJlFU+YgTli8qWHy9G+JSupjzDjbhxFOtRGYqUWN9z9oRGFSqS0+te/Zf7S2Y3iApJElcpCHUAStbkB/7rX9ImxzEZcylTNRJE4qSe+BkALagXUR7eKngfEfYyuynIE5CfhdnA8X+0d4pxeucnswlMuXplFz4PyifEt3Vg2AYbOPZpzO9/Ry0SUlUZdVKnE2llz4MQR8/lAyatun8RxNqoiT5N12Ei61XFVGqYJnYKWsf3FrHzYwBj3GBqJZlhAQkkPdyfPlFV7aO+zUdj9ILj6SodHFOf7VYfgeKfppqlhIVmGUjo7/WI6arEqq/US0/3EhOoD2PLaBDTrG3zjYQrTn1EE7DfiZf9r/oLxmeiZNXOQkpzgOOo1OsbralM3D+xCsq5XMhlXu273J0gUoWH7r+Fx8oX1M8jURcE+qM88WSPcWbocVV3qck5VgJSDo7m3naL3wtXy5by6gzUITYomISuU3NKgMyT7vHl0gBc5PJ7+V4u+GYrMl2JC0/4ruG5Xcw3ykmkmUlXY9yok1SUSVJVKmh0lJBGoA031HpHddjaqWcpE5LJB7sxIcEG90+e0K8IxeTKqguYkIBNmFgrbTQXPmInxTiyd20xIQjIkjvKSFEhns9tPrHOeLa1YY7peI0rGZCwoHl57QQrGLa268oruK4coBNRTpQO0SAZd7EamxZ3trC7+qzJZadLMtR0ucp89RFfFKL+lgOy3KxQGz+7QJNresIRX7+/d4im17wL5MGxvPxBt4EXVvvCw1EaM+JwBsoUpUX7hzh8IAXNYqIBSnYPd1dekVHh2g7WZf4U3P2EegS5zWFo6XnZa+hEpWPaaYA345w+pqlLOOXrFPlVTb69eu8Maettrt78rxzsM/jdkLZLqLxFPkpVfn7+sJZFeNusFKxG2reumsdJZ8co7KFuJYWmYBZwzhyLDR3BceEVmswFcvvJOZP2G52I2i5/qwS+31gaoQm7A5n1GhSRd78x+8YZJR2mFSZW6UKKcq9FHp0/eHvAmOGjn/pJpPZTVf8AUf8ACYb5eiVbcj4xqThySqyQS+t9Oo01s8EJwNJYuAUsQQzjoR6eflDvGzyhdBLQ5mU1PSz5s2WnPOmEPocvR9nfa8UXi8LqCZiiM6dByH463h/UZkFjf5nza/KFdcQRfS/KM880pTsKW9HnqqraORVc7xFxBJMqb0Vcff5wsROjrQxKUeS9gRi7HP6iJ5FOSxJCU8zv4QHhkjN3jpsOZh7Q0ImKD8xZjf0GnnC5JR0eg/T/ANN+Rcp9GpQQlsoJdmJ52/b5x3MUpWYAC1rNbfXba8WVGDJQh1ZUhmuH+RcerwHNmJQ+RTDoEserANeAeju44446ghDLlJJBJcWfR33fnD2jw+TNWAQAAl28Dz1vCTEMU2yg2/xY/wAM8DycUDCxckJPevdue3WLUX2Bmnw3ZaazBaVFwTYPYuT05XteEc/DEEEpVzLByL6Dk+sFSpSyoMwIPMnTV9oZUlcM4CnSw1FvsNYli4tvvZTjQ5S+TTcj8bwdTzgR3Tcbb/vFjrlOjvZb2YM7WYgt06WMVmfJGqbbgj78okly7FZfGxZlTjTJlqB8RGqhZUDck83gXt3HUa68ojXVwr42jgeT40sL/AdQcQLTI7BxnSTkzXCgb5T1EOaCZKnU8yUcyZ11JlLLswuJZ5H/AB16RUZmVUH09ayQlbM7iYScyWc2OunWGcI3pdmBndNPPYlZCsqFZSeVy32jrtt3d76iLDilZIFOiTLIEpbKK+auZ6vFNWkozFBC5eYhwCGVAPEm3Qph5mecbzwNLU4faO+0hXEGznhyQESgf8rn7fKHRm2fnC6kLJA0tygsTrecBmblJtl2Tpne399PSJ0Vrb/Zx5efrABXHAWd/frCuJLHH9RN/l75R2nE+sIsxe1/vGlTmifGSyyIr7axMivcPm72ZmvcG+b1DRWZdWWZ+msTpqGA573F/LTY+sC4UFZZ5WIDYN9G+bXB+UHKxAp11DjY82+3pFMNUQd9vnd/lE6a+1vfOKqS6JZYajEAbMPntdyeTPvtCWoqg1vMte78tjaBJlWWsT9mfl6+FoinzXHQc9dOfJhBRi27YyIj4tRmQ7B0EfRjfzBitUkgrUBz+kWTE19xQLaH6fsIDwKRlGY6q+n7m8djBPjiNvjYfkyJDNMkJAZm9+/KLbwthWUKmqGm37RUZ05y7FiSAX3GoB3OmnOLths9H6YAAZQSXBLP0tfX5Qr3s9hKLx4aRzXVnaKKXsk38XI+0KsQOUHR238OfOHuHFJBIVci79b6eZ9YRcSUocszQLV7JglGLoqNVUObxoodAV1b5H7iI59IQdY3NqGllAc3B8w5/MaktaMfk5G7TLSitAkA2daX+7QrRizWDav1P4/eOcHkdolKSdttmJDHlBH9CTLV3iDzG8IaSuxmGdoY0CCoW5jR+8dn/EZWUWUl9em23y1eDsHmBB1FkjKH/uI256PA9bNSbOCR9fRoB9FxnykV2tlscwLN9ORhfPuHHlDPEJgYg2d4R9sR4codj2is+JZIUyNFUXZ4KM5wxMLp53jlE7rGh472eQ8jE8cmh9RYhLSlCJqXloUVEB3LtbwaH/EmKy1ywJSUplqDoyhtgPURSkF4Y02JBKpedIWhGiWADOOWo3hco3ox2yWYhctCSAFi7kPY63tyMbk1YVu3MRbcRnha2mASkFIUkZbkEWITqbbwJh3Af/avtVq+EKSUpABCupfkC2sZZuFOycRVJXBKFw1xHhdSS8q/S92vbW7bQhJIsbEdIypqe0C9E6l3jO0gftYiEyC4kCO3u+o5RxOnAkkO3W589ohWt40FwXEskVMiZFQTt7teBn1jp7xGkSwvtQPfvnG0TbbP972gNUyOFTjA8LJYeip9By/eIl1Xn75+MBdqbRCajn72hkcY2DIMVqcxYbuPWJqdbW5BoULmusdIKlTevtt/SOhwqNHoP02NfWGia2h6Xvry5aC8WqjxBPZAA7NrbU/iKWZru569d9IPp8Ryyym2ocvezsx21MIlB+j03JSjTLzSqSEggAeAbX+IEqZ4JL3/ABCClxzusS0EfrgWuPGFtNaMkqu7Ia/DwS6WHjp8rwpnUC9CUsS4Lvy8YcTKgkhmvq58NeYgpNXLSQkID2uwGu+m2nmeUFGTQiVZHTQso6UoYsxSPrDCmQVFnJzG930s4eO5taDAv6wBVrNANtjoY4JfYZrnpSpdtwMx1IZvFnbWAampccuQYwLUVId32Y9Ov0gKfX7PeCUWwUlDs5xGY4U5029nyhMtRET1U4E6v75QKVOb+ca4RpCpzNLNtoH3gtbEbCJMJw0zpwQNNyNgNffWGOSim2cPz/qpjrhPhv8AUKzTHTLaxGqibADo4LmLxS8KSzLKEy7nc3JsQ778m6wdhGGIlygTYBglIAc/tpfrDuTTJSLlr2Du3joPJvWOPKeTNO06Rx3oQ0+DBMuUJhdUpRvuzMEEvp5HaJ6ziJEkZlKYJDs50YjTd9tdI1jNSE3018enImPOsbxNfeIy2Iu3MEW8IKLlOfFFLbpnq+IU7HTXX36CKnjeEhYcBiBqOnPpFpraq55j8eHt4S1RcEW09/xGGf05LRKKDMm5SQdjESp8HcT02XvjaxaK/wDqLR1MUFOPJCnoZdtY/KMC4XCoeJkzYN46KsOSuNFcQS8yiyQSegeG9PwvULZ0hI/2IfXkLvCpJLthdi0rvEa5sWmRwIT8Uz0Tc+D/AI9YMH/HiD/dMci1022v3fpArLAviyiqndYCqp0XmbwIjQTFBW7hJHUbaeYhLiPBExAzIUF8wxSdtNUkeY0h+PNivsZGLKrJN4JSq0ZUUC5amWkpPX8xwofeNun0dzwstKiVS7+zG5c1nvrA5XeNhcVxOp8thSZh09vBUqotZ83U29G1gFB99Ymlzw2lyXc+7+EC1ZfMZyZ5FzYHQ+ZHnf6RP+q0ALAt9TzELBM2dwDb+I6SrT3q9oU4DY12Gmt2J08fD7QLPUXLGxYe/nGFN+XIWjgj3+IkY0E2jfaWYt9vWB5ul72sd/PpGlF7COKiaw+Q+5hiQmcrBSY0VxyTGobRmlkSO88XXg6gCZec2Uu7t/bdr7Wctu4ilU8nOtKXbMQIv2HT2AA0At9vKMPmyqHFezieVm5SouOETBmFgeRPlcctemm8HzZ4SWuWzABySHayQE3J1L+sVimq2ubnzt6ekWWhrAGJJZQSLt8Re1hYXSw6Rz/Haa49HPYqxelU2pANuRG+l3Pp5xQMZwGbmdIKgdv2j1qfTBZBdrNZruQbv184EOCo3VuSfpvGj45453AoXTao6ndx5coXzpr3f+IhqKt9S/WBu1f2Y51P2GDYogLSpPO3yjz+YClRSdQSI9An732t48opOLyWmnq3ytHV8GVXEpdkdNLK1JSkElRAAGpJIAHqQIuGB8GLV3pzpA/t3Pn66Qs4Uw3NUdmWSsDM5vlsDYf5MR1j1rDptMqV2UtTzJQZVi56uLPsz8oZmnKU/jh9iuAJhuBy5YYAJHQX8zvBQnS0qCQUk7Ps12N7HWI8QSUNlJBRoXu24I6jeKziWIEnvAP0G8ZJSUHSWw4xLNPxIBLAh7AN1IZ/X5RF/U0qHdLEsHfy/MUeqxMjnyb5RHTYwxAchtIjnkZT0el009B1IYMHa7ttGVGGpXdN+TA7k6glidnaKpheIkEPcnT8t0i6YfMJAuwHgfIX+0OwqGVcWiW0VfFMDSQQUDwIcbRRsc4WKHVLum5y8t7HU2a0ev4hTg8/tt+Iq9fJAPjz+8Jbn48/waMeRo8gmJYxxFl4lwTK8xA8Rz6iKy8dbFkWSNo6MPI0SyVtrpBPZjaAXiSXNI0g2hnzhSZZ5xKlHWIUuYb4bw1PnfBLLczYephM5qPbLfkqIIiSdmjSqcvFqp/+PJuqpiEeDq/EF/8Ap6tv/N/8f/6jO/Jgn2LfmRKOU5fGAp1/CL+v/jhTf+UeaD+YCm/8cT7sqUW5qKSfC0HHyIP2U/MRRyI5Koe1nCVQgt2ZPIpLiElRIKSygQRqCGMaoTjLpmaeezdEr/sSeRi30U6w6xTJCmUItNFPHdvyF9vesZPLjZz8j2WBFRp793eGKMSICe84+LLyLsH8r6xXRMGgvdvGJe38T7b8xynAAt1JjXMn3t7vHU/GwEsLknXzcxU11l3Fr2vcecRLqflpBJz+5CU1EYhXk14VLqY4FRB/GVYyXNgbDMLEycJiw6UWbmrb01gaZU+piwULJSB73i23jjr3oglxSSulr5dRJHaZiCZYdzZlJtdiNCNI9Sp0yJXZVKnlIACuwUAkhZey2cKV7YR5txNhM2YuXOkEiYlhYtYFwoeBhpUY52EymVVELM1wtTd2UO6klAdnDuT/AK9Y3ePkUox3uv8AkbZccfRm/wCyWVJSr+1YCSX5vvcaxQsRq1JUWAU22oaHlFxIvC6g0mIJ7SnWXlVIAJSlV3JA76bgkah3GwhljnCKe0czCygSksG5gBg5dwfAwrPgcJc10HdI8tqa1Sllw3QRzIU5j0GX/wAcoUMyifDM3u0HU3AklKgohyP8i/ys8Xy1qLAe9sq2E0i5ihrl3b82j0nDUhLNcACw0Fv5hVR1tMJyZWdIKnCFqZMsrTqhJNioWt1ENa6VMl2Vby92ioRlifKSKoyunCK9iCh4QXPrySQxHUsx/EJ62bGPPk+SQSF9WHcRQsZoezmW+FVx9x75xeZp6wixykK5RO6b+HjGjxcnCVeg1OirJh7w/wAMzKg90MkWKjp5c4j4XwE1My7hCfiP2HUx63hlAlCUpSwCRoG2jT5PkOD4Q7/6Clla6IMH4Uly0IAlpJTfOUhyTuTr5dLRY0USB8RfpA5rQAz++TQDPxUAa+vKMy4RVz2zO5NjmZUy0aZR5Rwa4NY/S0VWbjDFwQbNfQX2AgYY0QDuBfUc+UBLyb0kUXFdelrX/aA51UkhmEVdeNdYgOKwuedy9Eofzwk2HvxisY9gUuoHe7qwGSr6A8xBacQeMnTAd39YRGTjLlHROjy/EMPXJWUrDHnsRzB3g6hqWDavFsxzDkzpbEd4fCeR/B3ijB0Eg2If1jtY8izw/JcnaHnbveJBWXbnz6F38YSoqS3Tb6Rs1ZgPhFWOu3/iOFVLe/fOFoqna/u0amznEAsOyrJVVUcfq23gBUyIlTo1LEglFsa4fPzTRyF2i1SJ/wA4peDrZZPSLJInxj8qG6CqmOkTz9ICx7Dv1MpnGZN08n5eBjE1AOh2+e8TyFkkAbxhjcJKS7LQBK4wkzaeVSYjJmEyCyJiFMWAygLSR3mTZwbhvGL1K41RNVTSUJLqKUh37ksaKVy1t0vFSrbheUBSg4TmA19ITcNY0tHbIKAJpBJmK25hT7b21jofK8sXJf1Yd2ewV6lSjlVodPenO8LKyuJQsIPeKSB4kED5xXuB+L5k8LRWBJQAyJwTlU42UBZQYam999u6ioHaEC4ex5PCMs8kJUvRTVCPhDG0qpp9DUIkrVmzpRUKKAsgBKkomOOzm2dKjY3iyUWMJoqCZLmTVTAl1SpaykrlJ0EoqSSCHa4t0GkVvGMIlTlOtJCv8hYnx5wopapFNPVIVLVMkTU5VALCVMr+4KZgQedm9Y0fL86qP8tf5C5Xo9Bk5Z9ImokzEqDMoDVKgLpI1DehEIlrI3fqYExCtlyKPJSzU945MgUCvMp3UsD/AF0PhBsniGmkyZVLVBSVgDNMQgK1csq4+FwCQCWaMcsHuKf8eygYzL+9oXYgssRsdvzD7GcPQieiVKUFmaCUgbsAdNd9IS1NCtM1CFJ1L+IFz/EXCLTtgWOuHqUSJSUgX1Uf9jc+mnlFipp9oU04Nh/MN00a8otoIzXKUnJEB6+rLfOK9V16ob1wI2is4kIkVylshwuseBJteQYWzKouwEDz5in73lHRh469lId/rrRtNfCaXODa6xPTIKlBt4ksSXZVlkpJjtfXWHdNREjSIeHsKTYmLP2bDQAeEY/j57CKtVU7A3vazWI5v71ilcUUTETB4H7H7R6TiSYqHEFKFS1Ny+YgvGn8eQso/axmeI41HfoOkEdpG+0gcGN54HiDwRhmRqNRkEGE0Uxle/e8PKee+sVyWWMMJE+M+bHy2Kn3ZYQthHSZ8LJNTEwme+kc946BGYmwPiKSuWpCS2ZvlA/bxip0DGDi7RdgUqunSpJC9EkZBbUn5gXMWbDOKUyKRExVN2+YkrmZlBSb3uAW2HsRXagBaSk7xxhmMTKVEySqWmdImfEk5hdmdJSXB5guDGpwjlW1u7rqwky91S5dTITVU6iU3CkKYKQRdSVNZ93FiLxVK7DETDmWFAncEi0R4Ziq1S5lPJQJWdKiEuoklj0vbNeGvCuMJmUxlVEsDJZEwWKv9Vg7h7KDaX0gHicNx0UIarBUljLOQj2784gqqxaZ0pU1JmCWzH/Iu5L89PSHVBRqnqmiV3uzN/Vhp9YHmOgkEMQWMEpyWpbJZBWlNWsLlzAhcs3ClFKiPiKkbWL2d9Ib49WzzPpUkucwyqNypmSConVybvrFQqpBCypJA3DQVgUxHbpM6fNlZfgWlHaEFxsS4HUA+Bh/BcfxRa/k9E4h4wTT1crPTnsGU/Z6ku1s1nDO27xacexmTIMgIJUZxASDYpDAkq5NmS4/2EeWV+NGXU5J6Jc+X3SgqJSUp0zJymyj3nF39IYcXYpLqaenUJM0CWovNQQ5SQ1kkOHYa8oVijGFRa792Hpl+xWrokzTIm1UpE3kcyQ52zkZX84p6aKVPqKiUJqB2N3d84YPkIsWeOML46loXKHbLrJIS3ZVFOjtknYJmpOgYXfyhEjHJdNiM9a5ZEuYpVktZKmNtHuDFTwxctLZGkC4WhMxU5JLJluWDupiQD16iJMITLn083N8aS6UgWBKSXffRmgSRisiVUTFSxNUiY91BINzm+EPu++kc8KTV9qtKQClQdRJYAJLv841qEewlLVAEq5i1cP4WVkFrbnbwgXA+F1zZhDMkKPyO0emYHgqZabnuxhzz5y4QE1TJ8JoQhLn0iarqw2nWMraoDTQWiu4liiUgklh1hOSaxrhAhvEZzwhqQSDa0TT1Ey+1mLTIlbLX8SuiEakwRgmK006UqVKCjmJJWv4lEAAhtmDERmhjk3ZbPNMUp8kxQ2Nx57fWBIecUUpRMY6gt4jYwjeO9jbcVYcdoyMjIyGFmRuNRkQhkSy1xFG4hGrD5c6CUzrQrRMidE6ESxiHFoYCfG+2e8AmbGCd3W+cL+MqwtU6OpVRABXHSZkW8eiHWIzlBaZiSoKH9wcM2jEaQyp+KrLMyWZilCyyQGUxDkAMflC7tXjRmQSSpWui+Y34MWppnZLKZjOrKTmKdwALn94k4exNjOVPQVZy4BLEF23FxcehitGS1wSDG5VYtAIex+tw/zME4KVh1yG1HJl1K5rkSwC6bt3XOnM6Wg3BqUuUI7+QkOATpvpaE9ClUpKlKlqAIcKax1LPpyhlwlRz1hZp6rsljVCSc6uoS9xu4dorNC4Ui3GlobzqB+8uWCRZyAWEESKkgWsOmkZw7xFUpK5dc6kMyVTEgLSociWKgbOC+sDcIYuBUz5apYmoUpWS/eScygMp0NmsY58sEuL30DugxM99h5RKMP7RiwUeoHWO6PiGRIqFSqmlmS0gkZ+0zK6OjS/IC0E8NY/K/qU2UUlckgZL5Sksk6eZtCFhn31/wC/BaQtquGVEO1yLC8D0HAYTMBWCWL5btFnTxHkxhUpaAqSpKWSSQzpKgrxcRBxFjsyTjErIlJQqWn/AKynMLqWDboGL9I1LFNRdT9F8R9QS0yksR1+/pAmM8WJQEjVSrJTz5noA8ZxDiLkLBHefZuRt0jzzimce1lzcmdKXCg6gCHdi12MJx25/H6K9lzq+JaWSUionlRV/ZIQFhP/ALlksT0DmFPH1MgyZU+mUVoSp1Ahi2gJHQn5wqqOK6efIElMidJbREjKx3AVMU626NHCKlRlqQp0pUMoS5OVPJzqeZMFDEsTUpLf5/wE2g/DMZFYg9rT5yHCHUydjlByksLFk7Qjqp02nmZlCVKb4JUtnF+XxNzKucApwtabdqcvR/Yjsy0yw415m5jSlBP6egG6O+I8Y/UJQooyKGt3cfzCJomqZjxBG2KpBx62ZGRkbggjUbjUZEIZGRuMiEMEdpVEcbBaIWTZo3miKMzxVAOKJc0azxHmjRMSicSbtIztIhCoyK4onBEilRETGRqCoJKiVFSsJKMxyn+1y3PTSI0a2LNoY1G3iEDkTSVZlrUs/wCxJ+pjdEuZKmBcsgkXYsQRyIOogNMyJ5c6FtNCmpIs+FcSz0LJTIpE5i6ldkCX5gufTSA6lM9NSaiS2ZRzbWOhccoDpqzmYYy6uMUuUJWkRMKxPGK2flWRIlrTYmWlKVqFvjVd9NI1XYlW1EtKJ1QAEm2VIB5XUkAm3MwEusiM1UCnL0l/RTmxpIrFhAQtapmU6q15N4RHMqYXfqYw1ML+Nt2wbClTIgXPgVU+5vEMye8Oji+4LZPOqfpAVRUOI4mToGmKeNUMaQcYt9mlKeOYxoyHjzI3GoxohDIyMjIhZkZGRkQoyNxqMiFmxGRkZEIjTxkZGRCzcZGoyICZGRkZELMEZGRkQo3G3aNRkQslQuCETyIyMhckhM0bM8xrtDGRkDSFoztTGBcZGRVFUclccKVGRkGg49kRMRmMjIYP9GRkZGRCGCMMZGRCH//Z"/>
          <p:cNvSpPr>
            <a:spLocks noChangeAspect="1" noChangeArrowheads="1"/>
          </p:cNvSpPr>
          <p:nvPr/>
        </p:nvSpPr>
        <p:spPr bwMode="auto">
          <a:xfrm>
            <a:off x="74613" y="-723900"/>
            <a:ext cx="1971675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4106" name="Picture 10" descr="http://t0.gstatic.com/images?q=tbn:ANd9GcRSzTuXZhCyV1deWE6sEDjlCnnj5QPkVN32CmWw9LauPMMIxvW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  <a:endParaRPr lang="es-SV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Principios Bíblicos para Encontrar Oportunidades de Negocios</a:t>
            </a:r>
          </a:p>
        </p:txBody>
      </p:sp>
    </p:spTree>
    <p:extLst>
      <p:ext uri="{BB962C8B-B14F-4D97-AF65-F5344CB8AC3E}">
        <p14:creationId xmlns:p14="http://schemas.microsoft.com/office/powerpoint/2010/main" val="3944938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534400" cy="609600"/>
          </a:xfrm>
        </p:spPr>
        <p:txBody>
          <a:bodyPr>
            <a:normAutofit fontScale="90000"/>
          </a:bodyPr>
          <a:lstStyle/>
          <a:p>
            <a:br>
              <a:rPr lang="es-ES_tradnl" sz="3600" dirty="0"/>
            </a:br>
            <a:br>
              <a:rPr lang="es-ES_tradnl" sz="3600" dirty="0"/>
            </a:br>
            <a:r>
              <a:rPr lang="es-ES_trad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Reconocer a Dios como fuente de sabiduría</a:t>
            </a:r>
            <a:br>
              <a:rPr lang="es-ES_tradnl" sz="3600" dirty="0"/>
            </a:br>
            <a:br>
              <a:rPr lang="es-ES_tradnl" sz="3600" dirty="0"/>
            </a:b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3300" dirty="0"/>
              <a:t>Porque Jehová da la </a:t>
            </a:r>
            <a:r>
              <a:rPr lang="es-ES_tradnl" sz="3300" b="1" i="1" dirty="0"/>
              <a:t>sabiduría</a:t>
            </a:r>
            <a:r>
              <a:rPr lang="es-ES_tradnl" sz="3300" dirty="0"/>
              <a:t>, y de su boca viene el </a:t>
            </a:r>
            <a:r>
              <a:rPr lang="es-ES_tradnl" sz="3300" b="1" i="1" dirty="0"/>
              <a:t>conocimiento </a:t>
            </a:r>
            <a:r>
              <a:rPr lang="es-ES_tradnl" sz="3300" dirty="0"/>
              <a:t>y la inteligencia.” 	</a:t>
            </a:r>
          </a:p>
          <a:p>
            <a:pPr lvl="2"/>
            <a:r>
              <a:rPr lang="es-ES_tradnl" sz="1700" dirty="0"/>
              <a:t>Prov. 2:6.</a:t>
            </a:r>
          </a:p>
          <a:p>
            <a:endParaRPr lang="es-ES_tradnl" sz="3300" dirty="0"/>
          </a:p>
          <a:p>
            <a:r>
              <a:rPr lang="es-ES_tradnl" sz="3300" dirty="0"/>
              <a:t>“El temor de Jehová es el </a:t>
            </a:r>
            <a:r>
              <a:rPr lang="es-ES_tradnl" sz="3300" b="1" i="1" dirty="0"/>
              <a:t>principio de la sabiduría</a:t>
            </a:r>
            <a:r>
              <a:rPr lang="es-ES_tradnl" sz="3300" dirty="0"/>
              <a:t>, y el conocimiento del Santísimo es la inteligencia.” </a:t>
            </a:r>
          </a:p>
          <a:p>
            <a:pPr lvl="2"/>
            <a:r>
              <a:rPr lang="es-ES_tradnl" sz="2600" dirty="0"/>
              <a:t>Prov.9-10.</a:t>
            </a:r>
          </a:p>
        </p:txBody>
      </p:sp>
      <p:sp>
        <p:nvSpPr>
          <p:cNvPr id="6148" name="AutoShape 4" descr="data:image/jpg;base64,/9j/4AAQSkZJRgABAQAAAQABAAD/2wCEAAkGBhISERQSEhQUFRUVFRAVFRUUFBQVFBQUFBQVFBQUFRUXGyYeFxkjGRQUHy8gIycpLSwtFR4xNTAqNSYsLCkBCQoKDgwOGg8PGikkHCQpLCwsKSwsLCwpLCwsLCwsKSwsLCwsKSwsLCksLywsLCwsLCwsLCwsLCksLCwsLCwpLP/AABEIALUBFwMBIgACEQEDEQH/xAAbAAACAwEBAQAAAAAAAAAAAAADBAACBQEGB//EAEsQAAEDAwIDBAYGBQgIBwAAAAEAAhEDBCESMQVBURMiYXEGIzKBkbEUQlJyofAksrPB0SVDYnN0guHxMzVEU2NkhJIVNIWiwsPS/8QAGgEAAwEBAQEAAAAAAAAAAAAAAQIDAAQFBv/EACoRAAICAQMDAwQDAQEAAAAAAAABAhESAyExE0FRImHwBDJxgbHB4fGR/9oADAMBAAIRAxEAPwDGDCjUqKKKCZp0oVbOei9G1TAowr0SmNEhCxsRVohXaiGgrNpIWHENRrwtG3uZWYKSatqZlLYcTWp1ZwnGNwkLZmVqUGoWNQIvhD+kg4Rq1JKG2ylsZIabUVm3ASbpCDUcsGjRdciZXXXAIWW1xR6aBqHBVXaVSCgsK4+sAiajSa/GVnXl0DIQvpZStR8mUQUCrCUtUdATj3ApG4KNi0I1ilnhNOCE5qawYirghPCac1BcxGxcRZzVXSjuahkI2ZIG8ILwmHILgtYWhdzUJ4TDghPCNi4iz0B4TL2oD2o2LiLOCiu4Lq1mo9O1pPJGYwndPNtOiq21MrgWsenL6cDTpQtO0ZyQhbpu3pFP1SfQYY2SGLNNtpuRKbIRU7Fem0LUrNNUbTKaoQmKYRsTEFStoTjKRhXosBTQpLWahF9MqdnAT5pJG6fyC1hoXqUwQln0AmACVAxCw0ImiiMYjmnlQsQsIq95QXJp1NUNNGzULKlRHcxCexawULOel6iaexAcxNZsRVzUNzUyWob2rWDEVc1Cc1NOahuajYMRVzUNzUy5iE5qNgoWcENwTDmoLgjYtAHNQnNR3BBeEbBQB7UvUCZcgPRsWhdwUVnhRE1H0RhkYR6Nv1WXbXBC06N4CvEknHg+ii4yGxZBHo0QFe1qAhMPoAhSWq+GZxQB2FNErhomUanTXRGVIjKNlqVDomaLMwhsKIwZlVjqMhLSQ02lGyZpFApOkIjXJ46vkjLS8BXCQVl1xlP1KkNKzZkq2VksaLtprhanGUpCHXtYQswm5sFUcEd4Qy1awgtChpIyjQtYaEXMQyxNvahuCFmoSfTQHUloOaguYtZhB1JCdST7qaGaSawUZ7qaE6ktJ1FBdSRs1Ge6mguYtF9FAqUkbFoz3tQKjU8+ml6jEbBQk4IDwm3tQHNTWLQq8IL2pp7UB4RTFaFXBRXcFE1i0esAR6Upx/CyPFC7Ahea91sevFqxm1uCFs213IWHSplOUAuScUzrXBtMMpgNCVthhHDlOxJIKKAULIVmFE0yqRkQb8g2OhGa8IddkZQNcroi0I1a2Ga4wlg1WaEZlNWyok4lrd0I8yhtpozaeEVKyco0L1aKWfTWhUOEpVMo2AUcFGDdELFanSwUFINCbwhlqZexD0oZBxAFqqWI5apoWs1C3ZqhpplwQy1NkCgDqSA5ieqDCUeEcjULval6lNNvCC9HI1CNSklqlJaLmoFRiORnEzH0UvUpLTcxBfSRsXEyn0kF9JaNRiXNJNYuJnvpqJqpTURsDgfQqdecJatamSRt5pWhcp6nXXmrY9V2+AFMEbhHoOEhblmKdQQQJj8lR/BWbzCZ6Se6EX1DTqSB0mohQx3cLr6i5XErdhO0hcZfiYlAIc7kUMcNkyZlNGPkVpGm6sCs25cWuxtyTtCwceaOzhM7q0U/BJyjHuZtK5Kco1yU/T4SwIjrRjBKfpyZN60BdjiiscV2md9TIHUGU6KAVI6bRCWqgAoyEF9ELQDFzswqYMlmZhoQrNp4Wj2QVXUAtg0NmjDq0soXZLYqWiCbWFGmVUkZvYdVRzE8+kVz6OtYTOexCctF1oXHHvQK1kWmCmdrcyaewi5Bc1OvoILqSXMooiL2IDmrSfRS77dHIKQi5qC6mn3UCgvpIqTDihB7Eu5i0XUEF1BOpCNGdUpoD2LSfQQH261s1Ga+mom3UVFrNSGqFRaFF6y7crQoAlch2VRrWlwQQRyTtx6QuGzR+Kyo07odaqCqRtEZqMuTTbxAuzzKMypKx6T29StChWHVSlEqmqHaVQg4WpZ1XHf8VnWrxOQtihpjCeBz634DNCsAVwFSpWa0S4gDGSY3MD8Sr2cjCNKpeW+tjmzBIwd4I2MIgStPiQfRNWkC8Q+ANyWEtI+IPwRyEPL+jtxWrXGh7u7TBLgAQSRt4RK9uvD+jF09tedFT1hdqJbAg51b4gr2La87QAdp3PiB0U/p5tx9XI+tFZbB1StXDd/4bblAuhUjuwcjbBjnv8dxsrdmC1oOpxHMiCcQZnGV1ZEqE7zizmvoNa0HtKuh2dm6XEuB5kFoEeK1VhcQbpqWoAB9eZPQmm/Y+EQt1GDbuzSS2oyjxNwuqlIxpbSY8b4JJBk7REfFO0a7XdOexnbB/PisrWDe12OGOxoHV/edE+9adBgbyIMRgSPdA+eUqVvf3C0gzqIXDRCXtG1RIO2ILtz1OkbcufLxRnVSOjvAYd7hOVsU96Bb8nl/Sq4q29RrqbhpqAggg4cI2jktjh1gTSaXGXOAJkRkhYnpfcOfUptDHljRrBaPanBz4dFvWXE4te2qgtDGOc4kZ0ME6oydguWLctSUXx2Ly2gmuQh4WEF/Clp0qgcA4bEAjyIkKtKu106SDpJa6DMOG4PQqz0kTWrIzDwrCXdw5bjmpO6eAlcUikZtmJeW4GOfgsqqyFtOO6zLqn0S2WSZnVHoDqiZqUT0S7qJRUkNiwTnIL0wbcoZtymTQMWJvXEw+geiiNxNjI5bUwFqWVZokHn0Up31BtRo7IxOSdvDZW41f29QAUmFr2uHeggOGdQ2zyXHGG1t7nXLVyko1sOfRaThJc78IWfU0aiIxyMqWtTGUTQEvVfA/RS3CNtGEY3RaFg8+yJQGVAE/RvyxjiDs1xyMSATnwRjKXcnOKX2hGWLxyKjL5rdeqWaHBhLyACdIcNOc4cPFF4bxepdU2OpDQHNYX1XN5kAltJh9qDjU7Hg5W4JbtFe5xqcypTAqPOqodVJjjLiMZPLHwQZDqvuUZxZ5q0+zp1XDRVwQKTHHuQZqQTGdhz5q/H6lwbdxc2ixodRJlz6hEVWEYDQN0e9P6Xbfduv1Wfn/NW9Jnfor/Ol+1Z8PNbLYg92mN/R7kn/AE9Mfdof/qoViWLatKxfUbWIDDcQ3RTIMVnzJic5PhK9SDleXn+S63nd/t3/AB80+ZJAfSS/NvadpSIa+NIJA+tiM8zhbdSo4ZkDMFsEy6IgHY5j3CIlea4/Sm2dM91uobRqBETPLM+5eoZbyNDzBBGZIMDTkYjdsg8pT6jeQ21BS5zYhxDpaHA+yQ8nvATA25dIQKnEXAw7U4kxpbjEuAJLdyS2MY+S60tcJkgB0DSGjcQC4c8O5YGpDt7Z7A+nHdaZB1btILmuBPMOBEHx3Wyb4BS7la1V5falwIBrERkQRSf9oSRv729CvQLzF9eE17QOPeNbDtmlvYVCY6zj4+C9MF16Tuyc+xiVKjhdVtImKNAnGfaf0zHX7uFG8RcCWwWEAGDJaTBJHeyMCR55SlauW8QqxOrsLXTG2nXV1T+G/VOOFR9MgQ7WYnUO8SSC6MwA0SPBSlJ269x68jJ7xIc5xjSAA6JLhOdMbQfglHawTLsDcBpmeThEgYiJjMmVfsQwENd7OlpBA0YiBE6sagJ8eavDQJaZ1wW5zs3AaBGzRG0IN3yBGXY13VKtQVI7lSu1oEYEh0SN8uKBXFarY3Tu2LWtF5TDBTpkaGa2ATEzA3lBsRD6wOCK9cEjYnTTyOuIH91MWgjhd1/6h+tURj9v6YXya9raXQY2LimRpb7VvPIdKoWdwD6U03JDaD5uaxPefTJMMBjuuHLmvSW3sN+635BZno7/ALT/AGq4/wDiqPkn2Zmv4tVF6G1adVjfo7iWsis2e1aNcU5dtI257J2vxKiWtcwirNSlTIaRLTUdplwJBEdDlXP+sf8Apf8A7gheldmxwouLRqNxbMDx3ajQX50vGQptbDqW6Hzw0INbhg6SVWrdVrcE1JrUgCRUDfWMj/eMaO+3+k0T1HNH4FfGtbUaztM1KbHnT7PeE4QxQepJbiDuDHol38EfyAXo3FZnEDcnFOB5DP4pGkisdWUjIq8GqDos67oFntOZ7iJV7vhV2TJk/EqtpTbQGq4pkkvAkgwBGOXWfwWVd2VbkkZNe6A5qIvGeHF9QupM0tIBjIE84lRUuBlk0bVeg0tMDIGI6rMo8PdGWEQTvEGd4z5J1taUfiNy91RopljQGSS5hcZkDADgPmvPivS5PsdEm4zS8irOFt0lwdqjkwgwRuPMdFLG4pGsKOnPZmoHE7w4NLS2P6QKU4VQqRUisWjtq/s02Ezqlx70xJnHJBqcDY66Gt9R/qXHvPDf5xs91gEj8EE13Hbk0afF+JU6bqbaXeqdrTDqdPSXFpkFrpw0HxITVThzqrHOuIjS4toszTaYMF5/nXecNHTmsu+sG02U2sOlvbUO60Bo9sZxGVrOo913ed7LvkVrXkm4WN+jz/0W3/qaP6gCpwl3r7v+to/sKaDwCp+jUMz6qnzn6o5qcLqevuv6yl+xYlbIuAzeu/S7b7t1+qz8/kK3pM79Ff50f2rPil7yp+lW/wB256/ZZ8Vb0jfNs/zpcif5xnIZS5COJvtdn3ry8/yXW87v9u/4eS9E2pn3rz3Zk8NrNggn6VAPjWfHuTRkSxFfSCfotaDB7J+YmMjMc1uXFcPaxrX6RBeXQ4hxxk6SD9YkeQWL6SgttHw3U5wDYmIkjPu39y2KVBrnOaW9xsz9XTpfq0gkwWySQcGF0a8qlRktrOUKDnEtYYAeCZgdyZjrBOenwUdr14qAcg6THdkugAHz2g6SuVLhpeHMgiI2xpy92ouGCesbHGy5w61Dm6Q9pLXvcWkkuDXEw10zJgj5FTUuyD7sBxCsPpNl1dXdqaIGRRq6XQdpGSBzaOhXrQvH1WTcWjoLCK8d7GOxqjS2cu8ZzkeQ9gvR+mlabI6q4PLVKjf/ABKuCP8AZ7cgGO84Oq6RO4G8jbu+C7Ue/WH65+tzEM7wILMRG0CfYJVL9n6dVfkkUrYCGh2nvVTkTscj+8IhGu7QNpuLnMpmozS0OJ33EgxJk8/eoast3+WUXYvd27w1xDpDg2IgySIdE5zA2/crWrwx5GovY/V3SCNMER7Rie8BDYEAJajVaCDADQMSDsQWODiO8ST1kyfBMXAaIewHS+SXDvGdIaYEjJHXaDiVHJcoNdmYnCqmo1zq1A3FzpdH1ZaBzzjn4pyj/qy6/wCv/WehcMt+/XEAevrbAgYDAInlAA90ckzSb/J10B/z36z1bKoID5/Z6W2Pcb91vyCyfR95AuYE/pVx4c2rUt/Yb91vyCzvR8R9I/tNwdo5jZFz3JLgW7R//iHsj/yvX/jK3pI5+mhIA/SrXn/TRY/lCf8Aleh/33Xb8+CnpHkUP7Va9ft+CXL3HvdbDtw+podhvsu+RWB6PcPqstaD7fS0mlSLmOJ7KodAyQMseftN35gr0dy7uO+675FIejp/RLf+ppdfsjqlcvcye3AnwrjfrazKxNN5qNDadRzYb6tkhjhh0mTEzkYC0KvEyLhlHR7dOrUmdtDmNiOc6wk+GU2vfdteA5pr5DgHA+ppcjKSr8HY28pCk6pSmjcew84h9LAa/U0DwgbDolU9uRqV8G9c3YY3U6GjAJLgBkwM+ZWR6T0Kj6bWBhdLwTkGNOeo3/cgeknDqhtyHVi9uu3lrqdOT65kZZp5wfci8RvazK1Kk9zHhzar5bTLCCwsb9twIOs8hsttN4sKeO6NuxzTZqbB0jGOWF1S1d3G/dHyUWtLYlufOra9kjzC0uJv01PNkfiFjW3tNzzHzW1xx4DxHJhnqe8FfU00o0u519Zykm+wraXGmZPN5I6S6QusrzU1T9WBjPtyQlaVQbEcyR4Sdz1/wVHP7x5CPj3lz9LZFesx+7uJIyID2HMcjuEepdHTAOYM+ODusS4qjuwSYc0/dAKML9paQPhOThbo7h6prcOrkUmifqMAiBHdGylhcEVKhLh7TSfLs2jKyra+aGtHMNaPLG0KUb6C8wckGP7oGUOjwZ6pq3N0e2pw+BFb8QyAmr+61Nw4D2ZnrqaZWBVvBra7oHyeurThXdxEOECNx7oMyVnoqmJmeobdnTGrMzPhKUFU/R6kuBEVMDqXkrKZxluwj45Pgoy99WWxvPkJMrS0KFyTGPSRmu2dq2ADnYJOkESBHPK2fpplwbIAFQAZ0NLcaHR/hE42SPGBpoOjfQTOOo6o4vHl7Xlvcdpl2NyDEkGRBgbFU1oZTJxrHcUurh1PvU2vq6t6DnPc4dmCBXaQJDW/Z54jvQFocGaAR61z5GKuzXazqIYI7pJ6k7YzKBWbl0b6g4v3c5hbMCOmcbEeata1WdnVeIaHCNJnQ5+kHWB0OoYOFLpmdHH1y6tbF7SYrNIn2mONOqNzkgiDByCD4L1gqBeSqseytatc6Cajy4aujHRJAAJIkbCYxsvRBy6dCElZLUS2MTiFVwu6hDcGnQGoAaifWnQHbtnGfDqiXzNTWS54lsOMmaYeO8HEzLcbb43jZa6l13VaDBNClAPslwc7TPXmf8lKmnsu/nQ/vsa4DUdcDUQADBIkgCYUpQk2/wBlFWxUOnBkAQ4Fpc11zo2qMP1S0R5+UFMtvNLWgag3v/a0t0nAcTEk8zuDyEJKlDxBMh7mhmI0ku9pvRu+OfvTdVjnVRohzRp1PxvnJJO8AbAqfSkN6RW3qEOrADSO0qY8CG/vlQT9BrNDtJP0z36i6Pmq8Mdr7VxO9SofLbC7/MvGM9r75lUlFvTSQKWW5uUrginp15IEGBjAn8+KS4PW0mqS+Qa1YkDxIhB7Ugco6zsl7SpAfABl7zvgyUnSkb0jZe76Tq7T+ajlP+lmFTj9dzuyLHwPpFsY8A/vJYVPWz/QjfPtSh31edIPKpTMDwdy+aHSlQ3pNqtdHRGvIBk4zgx+fBJcBuCLWkHPkmlSAPQhn5KWqXQ0nPL+P5+KT4deRTpiMBrR/wC3cI9Gd0b0GhYXhZUrEvJHayQB/wAKmM9NkveXzzdUy18AU64jnBdSI+SXtq3erHUBL+fP1bcFAq1oqsdIMNqbeJaitJ1uNcbNX0huXPoGHRmiIMZIrMJ+SJXqB1zSDnaoZXk+b6cfJZd7f6mFsAGWnfeHAzHuXbW41VmmfqvHlluEY6clO2JJxrY9XSrjSPIKLylTjJ1Fm0Ej4KKr+kk97EygYdvcNLmjG7fmtb0hpesaSY7rh75C8xaWcPb3/rN5eIXpfScEubmMPMnzGy6NaqBG7M0W5II1hp73nEyPMlVpW/e1F07Ab5zPu9yFDcSeQjMeRd1RWvaPzz8Oi5q9KVFu4xcUWHkBloMecHHNdr8Pp6QRIcRmHHIHnsl31xjpIPWADOepR21Q4GAf3k+HRNW72N2FW2bcOL3dQGwBnkRzTVjSEmZORuckaRmVLekIb1gZgRsuWze9UBk95sDme4OaFbR2N5C1LcahBgHV+6AmKtu3lvznzCDVb32T0f06DZS9ltMuHUfi4CT8UGtpGvgfZZs04Imfsjr+CFToxTeZGzhA6hx8UFocDiPOd/AJZjXdkZ6vxP8ATKMl/ALNvibj2Lufd/eFWuJkati52nliSHb7HYjqUxxgM+jGTGoRPPJCzqVX1gGARq7zogkGAMY5bfwRk/VX4/sSK2GbW17zRGQ3ckiBEhvQn5IXZnU06D2bi4QcQ7SBmcQ7SBJ5q1a4DgNRiXAtkmNwQCAd8Rj7Xiil+dEnvtGHZwJ1bcyDHTuopLgG/IcOAfQgz6wHSTkRTeNUdMge4FbpqH/Irx1nbnXSJIBY8tB+1AcCXcsgDywvRtd5DyKtobpiaiFLjNxUBwCyicEa3Ea9usSD7oSYoAP7rJa1gc+NRmXToAHMwHHOJhU4lScKz6mCQxgz7IEOPuzz8AmaFY02spEkxBgSNpDp83HVz2UeW/y/5H7F6lBnq4bBIlsnVoIMjby3Mx8UC2tmhoJLgSC2JgEtJAaYxvkk8iusuoLoJ1GDvOnDR3vtHE4x3yg3l2S4OAkOB23bGWlxBwcfgg/IyXYLbPGqqG4HaVOcyO7BVqlAGk44kdtv74U4PSEvDjPrKh5YJyRjxlDrk6KoAG9X35P59yD+3/0y+4ebbN0FsiT+eqBZ0AHOJIgOeMKwcYGOXw2+f7kvSYS18b639M5RrdG7M4+zBqbj2Znn7e265d2wkEPB7zN/PdZVy+qHHqJ26fwSdG5cZwffO/ULYelgy3Rv1GjTGoY6jCUothobiYH4BIU68EyZONtveFWrWfiPgMH/ABVMfVx2EvYeZTAJJAMnljkF00tTwYjDv3c0Kl2nTz6H/FM96QYGx9yk16arv/Y65B17Aad5yN/vDCc4bQYKzZ+y+fiP8UrUmDMb5HXO46Iti89oNjgjH71t87/AdsaL19Ic4ho3PLdRL163ed4E/NRdlErMC2t6Yc3JPeb8wvQ+lFYVHMBHsg/HqvEcMqHtBrdpaO8d8kbBO8W472g1Ey5pwBTImd8z5cuSjqO2o/8ACi8jlWg0nJ5N5jPmVcNEct8QRj8V5urxXVEs2AHnHNXZfkNIDYkg7x542K3SdJbfP2HNWbxdHIR5iD5qlTiECMiOhH8ViNvng+zIgj2iNxvhDfXqdMef4Junu3t8/YM9jct+KDSBq5CRqG8IVTiLmmQ72tyXCcY69FiODi4u0gScCZgdJ5q7qzwBDMicgyTJnbkitLjjb55BnybbLhzyDqBImO9tMSfwTji4iHPEdJ968r9PqQRocSYznEHoEzbV6giaLjHgR+IWek6fG/zyDPg9Mb3EF4/7lWlWxjMzz8V52nfOaf8ARx7pKftL9zyW6HtEbgHc+LkupBpXtx4/0MZdj1fGH+pztLdhMjUPzKyqV93tWBIAcAD/AA/zStGu72XdrAjGIGIwczjqs9lR+sgh0AmJMSOWynpJzk5PYaVRVcm8KzSzR3oEwYJI8ZTlvfnEMJIEA92Pmsihf8hCI6+O2PcrdL3YmY7Urv7WkXYAe4+0CD3Tkgc1qP4kOULz2t3ip3lSGmo9xZSsZuLxxrP096W05BcAOe4O6ZfxJ0g6XEiYMs26brLL3KutyC0Vbdmz9h+lcaQcP70zgfAZiFZ91hoh0NjGl3SJOM+Sz9T13tKg5H3IdJJUmbP2NjhDydRgjU9xgzzAkqXLxpcCedTExueixrhzw7U1tYYAkaSRHhtumH1XACGvMzM/KRBXHFuTwrzuyzpeo1RctiNW/iuWlw0SdX1nc+qy21an2Srio/k0j38+uSurpu09vn7JZo0u0YXyXH2ep+1KXubWjuCcuAPeOAd4SjjUPn1nl03XGtfzz79j1wUOk6a2+fs2e4wLCgCSHOzuJx8kagKQAM5jOVmvFQncQudk+d8dAdvCSncHd2uPH+iXtVGrSqMBJ1EZxnGwVKjqZd7R2OZ8seSzC58xp/GZ8d1Z1UgYb75PymFPpbVtz87j5b2aD9HJ07c/FN8Oe1tSRnBWIy4I3b+fiuniTmw5kzOZaCI+MpZxxblzxwhou1Ro3Txrd94/NcSlxWBMjmJOIg811Vi7Vi8HnHU1VlqDKiicJyraNGd1VoDjBA81FEBh1li3oP8AtRG2bOgUUQCUNrTn2R+fBFp1Y2AHuCiiYVjNvXJ8ExpUUQAVFTwRmNBXVEWjBBTC4+yaVFFhQI4Mzx92EdvDmgYx81xRawHfo4bnfzQHOUUToB3QuNYuqJgBW0witCiiRhCNKvCiiASIT6a4oijMXeyFwOUUTk2zpZK62mFFEGFFy1BeF1RIMAcFRRRExx1RRRRKE//Z"/>
          <p:cNvSpPr>
            <a:spLocks noChangeAspect="1" noChangeArrowheads="1"/>
          </p:cNvSpPr>
          <p:nvPr/>
        </p:nvSpPr>
        <p:spPr bwMode="auto">
          <a:xfrm>
            <a:off x="74613" y="-822325"/>
            <a:ext cx="2657475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150" name="AutoShape 6" descr="data:image/jpg;base64,/9j/4AAQSkZJRgABAQAAAQABAAD/2wCEAAkGBhISERQSEhQUFRUVFRAVFRUUFBQVFBQUFBQVFBQUFRUXGyYeFxkjGRQUHy8gIycpLSwtFR4xNTAqNSYsLCkBCQoKDgwOGg8PGikkHCQpLCwsKSwsLCwpLCwsLCwsKSwsLCwsKSwsLCksLywsLCwsLCwsLCwsLCksLCwsLCwpLP/AABEIALUBFwMBIgACEQEDEQH/xAAbAAACAwEBAQAAAAAAAAAAAAADBAACBQEGB//EAEsQAAEDAwIDBAYGBQgIBwAAAAEAAhEDBCESMQVBURMiYXEGIzKBkbEUQlJyofAksrPB0SVDYnN0guHxMzVEU2NkhJIVNIWiwsPS/8QAGgEAAwEBAQEAAAAAAAAAAAAAAQIDAAQFBv/EACoRAAICAQMDAwQDAQEAAAAAAAABAhESAyExE0FRImHwBDJxgbHB4fGR/9oADAMBAAIRAxEAPwDGDCjUqKKKCZp0oVbOei9G1TAowr0SmNEhCxsRVohXaiGgrNpIWHENRrwtG3uZWYKSatqZlLYcTWp1ZwnGNwkLZmVqUGoWNQIvhD+kg4Rq1JKG2ylsZIabUVm3ASbpCDUcsGjRdciZXXXAIWW1xR6aBqHBVXaVSCgsK4+sAiajSa/GVnXl0DIQvpZStR8mUQUCrCUtUdATj3ApG4KNi0I1ilnhNOCE5qawYirghPCac1BcxGxcRZzVXSjuahkI2ZIG8ILwmHILgtYWhdzUJ4TDghPCNi4iz0B4TL2oD2o2LiLOCiu4Lq1mo9O1pPJGYwndPNtOiq21MrgWsenL6cDTpQtO0ZyQhbpu3pFP1SfQYY2SGLNNtpuRKbIRU7Fem0LUrNNUbTKaoQmKYRsTEFStoTjKRhXosBTQpLWahF9MqdnAT5pJG6fyC1hoXqUwQln0AmACVAxCw0ImiiMYjmnlQsQsIq95QXJp1NUNNGzULKlRHcxCexawULOel6iaexAcxNZsRVzUNzUyWob2rWDEVc1Cc1NOahuajYMRVzUNzUy5iE5qNgoWcENwTDmoLgjYtAHNQnNR3BBeEbBQB7UvUCZcgPRsWhdwUVnhRE1H0RhkYR6Nv1WXbXBC06N4CvEknHg+ii4yGxZBHo0QFe1qAhMPoAhSWq+GZxQB2FNErhomUanTXRGVIjKNlqVDomaLMwhsKIwZlVjqMhLSQ02lGyZpFApOkIjXJ46vkjLS8BXCQVl1xlP1KkNKzZkq2VksaLtprhanGUpCHXtYQswm5sFUcEd4Qy1awgtChpIyjQtYaEXMQyxNvahuCFmoSfTQHUloOaguYtZhB1JCdST7qaGaSawUZ7qaE6ktJ1FBdSRs1Ge6mguYtF9FAqUkbFoz3tQKjU8+ml6jEbBQk4IDwm3tQHNTWLQq8IL2pp7UB4RTFaFXBRXcFE1i0esAR6Upx/CyPFC7Ahea91sevFqxm1uCFs213IWHSplOUAuScUzrXBtMMpgNCVthhHDlOxJIKKAULIVmFE0yqRkQb8g2OhGa8IddkZQNcroi0I1a2Ga4wlg1WaEZlNWyok4lrd0I8yhtpozaeEVKyco0L1aKWfTWhUOEpVMo2AUcFGDdELFanSwUFINCbwhlqZexD0oZBxAFqqWI5apoWs1C3ZqhpplwQy1NkCgDqSA5ieqDCUeEcjULval6lNNvCC9HI1CNSklqlJaLmoFRiORnEzH0UvUpLTcxBfSRsXEyn0kF9JaNRiXNJNYuJnvpqJqpTURsDgfQqdecJatamSRt5pWhcp6nXXmrY9V2+AFMEbhHoOEhblmKdQQQJj8lR/BWbzCZ6Se6EX1DTqSB0mohQx3cLr6i5XErdhO0hcZfiYlAIc7kUMcNkyZlNGPkVpGm6sCs25cWuxtyTtCwceaOzhM7q0U/BJyjHuZtK5Kco1yU/T4SwIjrRjBKfpyZN60BdjiiscV2md9TIHUGU6KAVI6bRCWqgAoyEF9ELQDFzswqYMlmZhoQrNp4Wj2QVXUAtg0NmjDq0soXZLYqWiCbWFGmVUkZvYdVRzE8+kVz6OtYTOexCctF1oXHHvQK1kWmCmdrcyaewi5Bc1OvoILqSXMooiL2IDmrSfRS77dHIKQi5qC6mn3UCgvpIqTDihB7Eu5i0XUEF1BOpCNGdUpoD2LSfQQH261s1Ga+mom3UVFrNSGqFRaFF6y7crQoAlch2VRrWlwQQRyTtx6QuGzR+Kyo07odaqCqRtEZqMuTTbxAuzzKMypKx6T29StChWHVSlEqmqHaVQg4WpZ1XHf8VnWrxOQtihpjCeBz634DNCsAVwFSpWa0S4gDGSY3MD8Sr2cjCNKpeW+tjmzBIwd4I2MIgStPiQfRNWkC8Q+ANyWEtI+IPwRyEPL+jtxWrXGh7u7TBLgAQSRt4RK9uvD+jF09tedFT1hdqJbAg51b4gr2La87QAdp3PiB0U/p5tx9XI+tFZbB1StXDd/4bblAuhUjuwcjbBjnv8dxsrdmC1oOpxHMiCcQZnGV1ZEqE7zizmvoNa0HtKuh2dm6XEuB5kFoEeK1VhcQbpqWoAB9eZPQmm/Y+EQt1GDbuzSS2oyjxNwuqlIxpbSY8b4JJBk7REfFO0a7XdOexnbB/PisrWDe12OGOxoHV/edE+9adBgbyIMRgSPdA+eUqVvf3C0gzqIXDRCXtG1RIO2ILtz1OkbcufLxRnVSOjvAYd7hOVsU96Bb8nl/Sq4q29RrqbhpqAggg4cI2jktjh1gTSaXGXOAJkRkhYnpfcOfUptDHljRrBaPanBz4dFvWXE4te2qgtDGOc4kZ0ME6oydguWLctSUXx2Ly2gmuQh4WEF/Clp0qgcA4bEAjyIkKtKu106SDpJa6DMOG4PQqz0kTWrIzDwrCXdw5bjmpO6eAlcUikZtmJeW4GOfgsqqyFtOO6zLqn0S2WSZnVHoDqiZqUT0S7qJRUkNiwTnIL0wbcoZtymTQMWJvXEw+geiiNxNjI5bUwFqWVZokHn0Up31BtRo7IxOSdvDZW41f29QAUmFr2uHeggOGdQ2zyXHGG1t7nXLVyko1sOfRaThJc78IWfU0aiIxyMqWtTGUTQEvVfA/RS3CNtGEY3RaFg8+yJQGVAE/RvyxjiDs1xyMSATnwRjKXcnOKX2hGWLxyKjL5rdeqWaHBhLyACdIcNOc4cPFF4bxepdU2OpDQHNYX1XN5kAltJh9qDjU7Hg5W4JbtFe5xqcypTAqPOqodVJjjLiMZPLHwQZDqvuUZxZ5q0+zp1XDRVwQKTHHuQZqQTGdhz5q/H6lwbdxc2ixodRJlz6hEVWEYDQN0e9P6Xbfduv1Wfn/NW9Jnfor/Ol+1Z8PNbLYg92mN/R7kn/AE9Mfdof/qoViWLatKxfUbWIDDcQ3RTIMVnzJic5PhK9SDleXn+S63nd/t3/AB80+ZJAfSS/NvadpSIa+NIJA+tiM8zhbdSo4ZkDMFsEy6IgHY5j3CIlea4/Sm2dM91uobRqBETPLM+5eoZbyNDzBBGZIMDTkYjdsg8pT6jeQ21BS5zYhxDpaHA+yQ8nvATA25dIQKnEXAw7U4kxpbjEuAJLdyS2MY+S60tcJkgB0DSGjcQC4c8O5YGpDt7Z7A+nHdaZB1btILmuBPMOBEHx3Wyb4BS7la1V5falwIBrERkQRSf9oSRv729CvQLzF9eE17QOPeNbDtmlvYVCY6zj4+C9MF16Tuyc+xiVKjhdVtImKNAnGfaf0zHX7uFG8RcCWwWEAGDJaTBJHeyMCR55SlauW8QqxOrsLXTG2nXV1T+G/VOOFR9MgQ7WYnUO8SSC6MwA0SPBSlJ269x68jJ7xIc5xjSAA6JLhOdMbQfglHawTLsDcBpmeThEgYiJjMmVfsQwENd7OlpBA0YiBE6sagJ8eavDQJaZ1wW5zs3AaBGzRG0IN3yBGXY13VKtQVI7lSu1oEYEh0SN8uKBXFarY3Tu2LWtF5TDBTpkaGa2ATEzA3lBsRD6wOCK9cEjYnTTyOuIH91MWgjhd1/6h+tURj9v6YXya9raXQY2LimRpb7VvPIdKoWdwD6U03JDaD5uaxPefTJMMBjuuHLmvSW3sN+635BZno7/ALT/AGq4/wDiqPkn2Zmv4tVF6G1adVjfo7iWsis2e1aNcU5dtI257J2vxKiWtcwirNSlTIaRLTUdplwJBEdDlXP+sf8Apf8A7gheldmxwouLRqNxbMDx3ajQX50vGQptbDqW6Hzw0INbhg6SVWrdVrcE1JrUgCRUDfWMj/eMaO+3+k0T1HNH4FfGtbUaztM1KbHnT7PeE4QxQepJbiDuDHol38EfyAXo3FZnEDcnFOB5DP4pGkisdWUjIq8GqDos67oFntOZ7iJV7vhV2TJk/EqtpTbQGq4pkkvAkgwBGOXWfwWVd2VbkkZNe6A5qIvGeHF9QupM0tIBjIE84lRUuBlk0bVeg0tMDIGI6rMo8PdGWEQTvEGd4z5J1taUfiNy91RopljQGSS5hcZkDADgPmvPivS5PsdEm4zS8irOFt0lwdqjkwgwRuPMdFLG4pGsKOnPZmoHE7w4NLS2P6QKU4VQqRUisWjtq/s02Ezqlx70xJnHJBqcDY66Gt9R/qXHvPDf5xs91gEj8EE13Hbk0afF+JU6bqbaXeqdrTDqdPSXFpkFrpw0HxITVThzqrHOuIjS4toszTaYMF5/nXecNHTmsu+sG02U2sOlvbUO60Bo9sZxGVrOo913ed7LvkVrXkm4WN+jz/0W3/qaP6gCpwl3r7v+to/sKaDwCp+jUMz6qnzn6o5qcLqevuv6yl+xYlbIuAzeu/S7b7t1+qz8/kK3pM79Ff50f2rPil7yp+lW/wB256/ZZ8Vb0jfNs/zpcif5xnIZS5COJvtdn3ry8/yXW87v9u/4eS9E2pn3rz3Zk8NrNggn6VAPjWfHuTRkSxFfSCfotaDB7J+YmMjMc1uXFcPaxrX6RBeXQ4hxxk6SD9YkeQWL6SgttHw3U5wDYmIkjPu39y2KVBrnOaW9xsz9XTpfq0gkwWySQcGF0a8qlRktrOUKDnEtYYAeCZgdyZjrBOenwUdr14qAcg6THdkugAHz2g6SuVLhpeHMgiI2xpy92ouGCesbHGy5w61Dm6Q9pLXvcWkkuDXEw10zJgj5FTUuyD7sBxCsPpNl1dXdqaIGRRq6XQdpGSBzaOhXrQvH1WTcWjoLCK8d7GOxqjS2cu8ZzkeQ9gvR+mlabI6q4PLVKjf/ABKuCP8AZ7cgGO84Oq6RO4G8jbu+C7Ue/WH65+tzEM7wILMRG0CfYJVL9n6dVfkkUrYCGh2nvVTkTscj+8IhGu7QNpuLnMpmozS0OJ33EgxJk8/eoast3+WUXYvd27w1xDpDg2IgySIdE5zA2/crWrwx5GovY/V3SCNMER7Rie8BDYEAJajVaCDADQMSDsQWODiO8ST1kyfBMXAaIewHS+SXDvGdIaYEjJHXaDiVHJcoNdmYnCqmo1zq1A3FzpdH1ZaBzzjn4pyj/qy6/wCv/WehcMt+/XEAevrbAgYDAInlAA90ckzSb/J10B/z36z1bKoID5/Z6W2Pcb91vyCyfR95AuYE/pVx4c2rUt/Yb91vyCzvR8R9I/tNwdo5jZFz3JLgW7R//iHsj/yvX/jK3pI5+mhIA/SrXn/TRY/lCf8Aleh/33Xb8+CnpHkUP7Va9ft+CXL3HvdbDtw+podhvsu+RWB6PcPqstaD7fS0mlSLmOJ7KodAyQMseftN35gr0dy7uO+675FIejp/RLf+ppdfsjqlcvcye3AnwrjfrazKxNN5qNDadRzYb6tkhjhh0mTEzkYC0KvEyLhlHR7dOrUmdtDmNiOc6wk+GU2vfdteA5pr5DgHA+ppcjKSr8HY28pCk6pSmjcew84h9LAa/U0DwgbDolU9uRqV8G9c3YY3U6GjAJLgBkwM+ZWR6T0Kj6bWBhdLwTkGNOeo3/cgeknDqhtyHVi9uu3lrqdOT65kZZp5wfci8RvazK1Kk9zHhzar5bTLCCwsb9twIOs8hsttN4sKeO6NuxzTZqbB0jGOWF1S1d3G/dHyUWtLYlufOra9kjzC0uJv01PNkfiFjW3tNzzHzW1xx4DxHJhnqe8FfU00o0u519Zykm+wraXGmZPN5I6S6QusrzU1T9WBjPtyQlaVQbEcyR4Sdz1/wVHP7x5CPj3lz9LZFesx+7uJIyID2HMcjuEepdHTAOYM+ODusS4qjuwSYc0/dAKML9paQPhOThbo7h6prcOrkUmifqMAiBHdGylhcEVKhLh7TSfLs2jKyra+aGtHMNaPLG0KUb6C8wckGP7oGUOjwZ6pq3N0e2pw+BFb8QyAmr+61Nw4D2ZnrqaZWBVvBra7oHyeurThXdxEOECNx7oMyVnoqmJmeobdnTGrMzPhKUFU/R6kuBEVMDqXkrKZxluwj45Pgoy99WWxvPkJMrS0KFyTGPSRmu2dq2ADnYJOkESBHPK2fpplwbIAFQAZ0NLcaHR/hE42SPGBpoOjfQTOOo6o4vHl7Xlvcdpl2NyDEkGRBgbFU1oZTJxrHcUurh1PvU2vq6t6DnPc4dmCBXaQJDW/Z54jvQFocGaAR61z5GKuzXazqIYI7pJ6k7YzKBWbl0b6g4v3c5hbMCOmcbEeata1WdnVeIaHCNJnQ5+kHWB0OoYOFLpmdHH1y6tbF7SYrNIn2mONOqNzkgiDByCD4L1gqBeSqseytatc6Cajy4aujHRJAAJIkbCYxsvRBy6dCElZLUS2MTiFVwu6hDcGnQGoAaifWnQHbtnGfDqiXzNTWS54lsOMmaYeO8HEzLcbb43jZa6l13VaDBNClAPslwc7TPXmf8lKmnsu/nQ/vsa4DUdcDUQADBIkgCYUpQk2/wBlFWxUOnBkAQ4Fpc11zo2qMP1S0R5+UFMtvNLWgag3v/a0t0nAcTEk8zuDyEJKlDxBMh7mhmI0ku9pvRu+OfvTdVjnVRohzRp1PxvnJJO8AbAqfSkN6RW3qEOrADSO0qY8CG/vlQT9BrNDtJP0z36i6Pmq8Mdr7VxO9SofLbC7/MvGM9r75lUlFvTSQKWW5uUrginp15IEGBjAn8+KS4PW0mqS+Qa1YkDxIhB7Ugco6zsl7SpAfABl7zvgyUnSkb0jZe76Tq7T+ajlP+lmFTj9dzuyLHwPpFsY8A/vJYVPWz/QjfPtSh31edIPKpTMDwdy+aHSlQ3pNqtdHRGvIBk4zgx+fBJcBuCLWkHPkmlSAPQhn5KWqXQ0nPL+P5+KT4deRTpiMBrR/wC3cI9Gd0b0GhYXhZUrEvJHayQB/wAKmM9NkveXzzdUy18AU64jnBdSI+SXtq3erHUBL+fP1bcFAq1oqsdIMNqbeJaitJ1uNcbNX0huXPoGHRmiIMZIrMJ+SJXqB1zSDnaoZXk+b6cfJZd7f6mFsAGWnfeHAzHuXbW41VmmfqvHlluEY6clO2JJxrY9XSrjSPIKLylTjJ1Fm0Ej4KKr+kk97EygYdvcNLmjG7fmtb0hpesaSY7rh75C8xaWcPb3/rN5eIXpfScEubmMPMnzGy6NaqBG7M0W5II1hp73nEyPMlVpW/e1F07Ab5zPu9yFDcSeQjMeRd1RWvaPzz8Oi5q9KVFu4xcUWHkBloMecHHNdr8Pp6QRIcRmHHIHnsl31xjpIPWADOepR21Q4GAf3k+HRNW72N2FW2bcOL3dQGwBnkRzTVjSEmZORuckaRmVLekIb1gZgRsuWze9UBk95sDme4OaFbR2N5C1LcahBgHV+6AmKtu3lvznzCDVb32T0f06DZS9ltMuHUfi4CT8UGtpGvgfZZs04Imfsjr+CFToxTeZGzhA6hx8UFocDiPOd/AJZjXdkZ6vxP8ATKMl/ALNvibj2Lufd/eFWuJkati52nliSHb7HYjqUxxgM+jGTGoRPPJCzqVX1gGARq7zogkGAMY5bfwRk/VX4/sSK2GbW17zRGQ3ckiBEhvQn5IXZnU06D2bi4QcQ7SBmcQ7SBJ5q1a4DgNRiXAtkmNwQCAd8Rj7Xiil+dEnvtGHZwJ1bcyDHTuopLgG/IcOAfQgz6wHSTkRTeNUdMge4FbpqH/Irx1nbnXSJIBY8tB+1AcCXcsgDywvRtd5DyKtobpiaiFLjNxUBwCyicEa3Ea9usSD7oSYoAP7rJa1gc+NRmXToAHMwHHOJhU4lScKz6mCQxgz7IEOPuzz8AmaFY02spEkxBgSNpDp83HVz2UeW/y/5H7F6lBnq4bBIlsnVoIMjby3Mx8UC2tmhoJLgSC2JgEtJAaYxvkk8iusuoLoJ1GDvOnDR3vtHE4x3yg3l2S4OAkOB23bGWlxBwcfgg/IyXYLbPGqqG4HaVOcyO7BVqlAGk44kdtv74U4PSEvDjPrKh5YJyRjxlDrk6KoAG9X35P59yD+3/0y+4ebbN0FsiT+eqBZ0AHOJIgOeMKwcYGOXw2+f7kvSYS18b639M5RrdG7M4+zBqbj2Znn7e265d2wkEPB7zN/PdZVy+qHHqJ26fwSdG5cZwffO/ULYelgy3Rv1GjTGoY6jCUothobiYH4BIU68EyZONtveFWrWfiPgMH/ABVMfVx2EvYeZTAJJAMnljkF00tTwYjDv3c0Kl2nTz6H/FM96QYGx9yk16arv/Y65B17Aad5yN/vDCc4bQYKzZ+y+fiP8UrUmDMb5HXO46Iti89oNjgjH71t87/AdsaL19Ic4ho3PLdRL163ed4E/NRdlErMC2t6Yc3JPeb8wvQ+lFYVHMBHsg/HqvEcMqHtBrdpaO8d8kbBO8W472g1Ey5pwBTImd8z5cuSjqO2o/8ACi8jlWg0nJ5N5jPmVcNEct8QRj8V5urxXVEs2AHnHNXZfkNIDYkg7x542K3SdJbfP2HNWbxdHIR5iD5qlTiECMiOhH8ViNvng+zIgj2iNxvhDfXqdMef4Junu3t8/YM9jct+KDSBq5CRqG8IVTiLmmQ72tyXCcY69FiODi4u0gScCZgdJ5q7qzwBDMicgyTJnbkitLjjb55BnybbLhzyDqBImO9tMSfwTji4iHPEdJ968r9PqQRocSYznEHoEzbV6giaLjHgR+IWek6fG/zyDPg9Mb3EF4/7lWlWxjMzz8V52nfOaf8ARx7pKftL9zyW6HtEbgHc+LkupBpXtx4/0MZdj1fGH+pztLdhMjUPzKyqV93tWBIAcAD/AA/zStGu72XdrAjGIGIwczjqs9lR+sgh0AmJMSOWynpJzk5PYaVRVcm8KzSzR3oEwYJI8ZTlvfnEMJIEA92Pmsihf8hCI6+O2PcrdL3YmY7Urv7WkXYAe4+0CD3Tkgc1qP4kOULz2t3ip3lSGmo9xZSsZuLxxrP096W05BcAOe4O6ZfxJ0g6XEiYMs26brLL3KutyC0Vbdmz9h+lcaQcP70zgfAZiFZ91hoh0NjGl3SJOM+Sz9T13tKg5H3IdJJUmbP2NjhDydRgjU9xgzzAkqXLxpcCedTExueixrhzw7U1tYYAkaSRHhtumH1XACGvMzM/KRBXHFuTwrzuyzpeo1RctiNW/iuWlw0SdX1nc+qy21an2Srio/k0j38+uSurpu09vn7JZo0u0YXyXH2ep+1KXubWjuCcuAPeOAd4SjjUPn1nl03XGtfzz79j1wUOk6a2+fs2e4wLCgCSHOzuJx8kagKQAM5jOVmvFQncQudk+d8dAdvCSncHd2uPH+iXtVGrSqMBJ1EZxnGwVKjqZd7R2OZ8seSzC58xp/GZ8d1Z1UgYb75PymFPpbVtz87j5b2aD9HJ07c/FN8Oe1tSRnBWIy4I3b+fiuniTmw5kzOZaCI+MpZxxblzxwhou1Ro3Txrd94/NcSlxWBMjmJOIg811Vi7Vi8HnHU1VlqDKiicJyraNGd1VoDjBA81FEBh1li3oP8AtRG2bOgUUQCUNrTn2R+fBFp1Y2AHuCiiYVjNvXJ8ExpUUQAVFTwRmNBXVEWjBBTC4+yaVFFhQI4Mzx92EdvDmgYx81xRawHfo4bnfzQHOUUToB3QuNYuqJgBW0witCiiRhCNKvCiiASIT6a4oijMXeyFwOUUTk2zpZK62mFFEGFFy1BeF1RIMAcFRRRExx1RRRRKE//Z"/>
          <p:cNvSpPr>
            <a:spLocks noChangeAspect="1" noChangeArrowheads="1"/>
          </p:cNvSpPr>
          <p:nvPr/>
        </p:nvSpPr>
        <p:spPr bwMode="auto">
          <a:xfrm>
            <a:off x="74613" y="-822325"/>
            <a:ext cx="2657475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82359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Reconocer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Dios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inteligencia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/>
              <a:t>“</a:t>
            </a:r>
            <a:r>
              <a:rPr lang="en-US" sz="3600" dirty="0" err="1"/>
              <a:t>Donde</a:t>
            </a:r>
            <a:r>
              <a:rPr lang="en-US" sz="3600" dirty="0"/>
              <a:t> </a:t>
            </a:r>
            <a:r>
              <a:rPr lang="en-US" sz="3600" dirty="0" err="1"/>
              <a:t>estabas</a:t>
            </a:r>
            <a:r>
              <a:rPr lang="en-US" sz="3600" dirty="0"/>
              <a:t> </a:t>
            </a:r>
            <a:r>
              <a:rPr lang="en-US" sz="3600" dirty="0" err="1"/>
              <a:t>tú</a:t>
            </a:r>
            <a:r>
              <a:rPr lang="en-US" sz="3600" dirty="0"/>
              <a:t> </a:t>
            </a:r>
            <a:r>
              <a:rPr lang="en-US" sz="3600" dirty="0" err="1"/>
              <a:t>cuando</a:t>
            </a:r>
            <a:r>
              <a:rPr lang="en-US" sz="3600" dirty="0"/>
              <a:t> </a:t>
            </a:r>
            <a:r>
              <a:rPr lang="en-US" sz="3600" dirty="0" err="1"/>
              <a:t>yo</a:t>
            </a:r>
            <a:r>
              <a:rPr lang="en-US" sz="3600" dirty="0"/>
              <a:t> </a:t>
            </a:r>
            <a:r>
              <a:rPr lang="en-US" sz="3600" dirty="0" err="1"/>
              <a:t>fundaba</a:t>
            </a:r>
            <a:r>
              <a:rPr lang="en-US" sz="3600" dirty="0"/>
              <a:t> la </a:t>
            </a:r>
            <a:r>
              <a:rPr lang="en-US" sz="3600" dirty="0" err="1"/>
              <a:t>tierra</a:t>
            </a:r>
            <a:r>
              <a:rPr lang="en-US" sz="3600" dirty="0"/>
              <a:t>? </a:t>
            </a:r>
            <a:r>
              <a:rPr lang="en-US" sz="3600" dirty="0" err="1"/>
              <a:t>Házmelo</a:t>
            </a:r>
            <a:r>
              <a:rPr lang="en-US" sz="3600" dirty="0"/>
              <a:t> saber </a:t>
            </a:r>
            <a:r>
              <a:rPr lang="en-US" sz="3600" b="1" i="1" dirty="0" err="1"/>
              <a:t>si</a:t>
            </a:r>
            <a:r>
              <a:rPr lang="en-US" sz="3600" b="1" i="1" dirty="0"/>
              <a:t> </a:t>
            </a:r>
            <a:r>
              <a:rPr lang="en-US" sz="3600" b="1" i="1" dirty="0" err="1"/>
              <a:t>tienes</a:t>
            </a:r>
            <a:r>
              <a:rPr lang="en-US" sz="3600" b="1" i="1" dirty="0"/>
              <a:t> </a:t>
            </a:r>
            <a:r>
              <a:rPr lang="en-US" sz="3600" b="1" i="1" dirty="0" err="1"/>
              <a:t>inteligencia</a:t>
            </a:r>
            <a:r>
              <a:rPr lang="en-US" sz="3600" b="1" i="1" dirty="0"/>
              <a:t>.</a:t>
            </a:r>
            <a:r>
              <a:rPr lang="en-US" sz="3600" dirty="0"/>
              <a:t> </a:t>
            </a:r>
            <a:r>
              <a:rPr lang="en-US" sz="3600" dirty="0" err="1"/>
              <a:t>Quién</a:t>
            </a:r>
            <a:r>
              <a:rPr lang="en-US" sz="3600" dirty="0"/>
              <a:t> </a:t>
            </a:r>
            <a:r>
              <a:rPr lang="en-US" sz="3600" dirty="0" err="1"/>
              <a:t>ordenó</a:t>
            </a:r>
            <a:r>
              <a:rPr lang="en-US" sz="3600" dirty="0"/>
              <a:t> </a:t>
            </a:r>
            <a:r>
              <a:rPr lang="en-US" sz="3600" dirty="0" err="1"/>
              <a:t>sus</a:t>
            </a:r>
            <a:r>
              <a:rPr lang="en-US" sz="3600" dirty="0"/>
              <a:t> </a:t>
            </a:r>
            <a:r>
              <a:rPr lang="en-US" sz="3600" dirty="0" err="1"/>
              <a:t>medidas</a:t>
            </a:r>
            <a:r>
              <a:rPr lang="en-US" sz="3600" dirty="0"/>
              <a:t> </a:t>
            </a:r>
            <a:r>
              <a:rPr lang="en-US" sz="3600" dirty="0" err="1"/>
              <a:t>si</a:t>
            </a:r>
            <a:r>
              <a:rPr lang="en-US" sz="3600" dirty="0"/>
              <a:t> lo </a:t>
            </a:r>
            <a:r>
              <a:rPr lang="en-US" sz="3600" dirty="0" err="1"/>
              <a:t>sabes</a:t>
            </a:r>
            <a:r>
              <a:rPr lang="en-US" sz="3600" dirty="0"/>
              <a:t>? O </a:t>
            </a:r>
            <a:r>
              <a:rPr lang="en-US" sz="3600" dirty="0" err="1"/>
              <a:t>quién</a:t>
            </a:r>
            <a:r>
              <a:rPr lang="en-US" sz="3600" dirty="0"/>
              <a:t> </a:t>
            </a:r>
            <a:r>
              <a:rPr lang="en-US" sz="3600" dirty="0" err="1"/>
              <a:t>extendió</a:t>
            </a:r>
            <a:r>
              <a:rPr lang="en-US" sz="3600" dirty="0"/>
              <a:t> </a:t>
            </a:r>
            <a:r>
              <a:rPr lang="en-US" sz="3600" dirty="0" err="1"/>
              <a:t>sobre</a:t>
            </a:r>
            <a:r>
              <a:rPr lang="en-US" sz="3600" dirty="0"/>
              <a:t> </a:t>
            </a:r>
            <a:r>
              <a:rPr lang="en-US" sz="3600" dirty="0" err="1"/>
              <a:t>ellas</a:t>
            </a:r>
            <a:r>
              <a:rPr lang="en-US" sz="3600" dirty="0"/>
              <a:t> </a:t>
            </a:r>
            <a:r>
              <a:rPr lang="en-US" sz="3600" dirty="0" err="1"/>
              <a:t>su</a:t>
            </a:r>
            <a:r>
              <a:rPr lang="en-US" sz="3600" dirty="0"/>
              <a:t> </a:t>
            </a:r>
            <a:r>
              <a:rPr lang="en-US" sz="3600" dirty="0" err="1"/>
              <a:t>cordel</a:t>
            </a:r>
            <a:r>
              <a:rPr lang="en-US" sz="3600" dirty="0"/>
              <a:t>?”</a:t>
            </a:r>
          </a:p>
          <a:p>
            <a:pPr lvl="1"/>
            <a:r>
              <a:rPr lang="en-US" dirty="0"/>
              <a:t>Job 38: 4-5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42759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800" i="1" dirty="0"/>
              <a:t>“El ritmo del cambio es tan rápido que ahora la habilidad para cambiar ha llegado a ser </a:t>
            </a:r>
            <a:r>
              <a:rPr lang="es-ES_tradnl" sz="2800" b="1" i="1" dirty="0"/>
              <a:t>una ventaja competitiva.”</a:t>
            </a:r>
          </a:p>
          <a:p>
            <a:pPr lvl="1"/>
            <a:r>
              <a:rPr lang="es-ES_tradnl" sz="2000" i="1" dirty="0"/>
              <a:t>Richard </a:t>
            </a:r>
            <a:r>
              <a:rPr lang="es-ES_tradnl" sz="2000" i="1" dirty="0" err="1"/>
              <a:t>Love</a:t>
            </a:r>
            <a:r>
              <a:rPr lang="es-ES_tradnl" sz="2000" i="1" dirty="0"/>
              <a:t> de Hewlett-Packard.</a:t>
            </a:r>
          </a:p>
          <a:p>
            <a:pPr lvl="1"/>
            <a:endParaRPr lang="es-ES_tradnl" dirty="0"/>
          </a:p>
          <a:p>
            <a:r>
              <a:rPr lang="es-ES_tradnl" sz="2800" i="1" dirty="0"/>
              <a:t>“La habilidad para cambiar requiere de una </a:t>
            </a:r>
            <a:r>
              <a:rPr lang="es-ES_tradnl" sz="2800" b="1" i="1" dirty="0"/>
              <a:t>aptitud para aprender.”</a:t>
            </a:r>
          </a:p>
          <a:p>
            <a:pPr lvl="1"/>
            <a:r>
              <a:rPr lang="es-ES_tradnl" sz="2000" i="1" dirty="0"/>
              <a:t>Philip </a:t>
            </a:r>
            <a:r>
              <a:rPr lang="es-ES_tradnl" sz="2000" i="1" dirty="0" err="1"/>
              <a:t>Kotler</a:t>
            </a:r>
            <a:endParaRPr lang="es-ES_tradnl" sz="2000" i="1" dirty="0"/>
          </a:p>
        </p:txBody>
      </p:sp>
      <p:pic>
        <p:nvPicPr>
          <p:cNvPr id="13314" name="Picture 2" descr="http://www.spring.am/img/kot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2057"/>
            <a:ext cx="2498725" cy="236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Reconocer a Dios como fuente de la ciencia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SV" sz="3200" dirty="0"/>
              <a:t>!!Oh profundidad de las riquezas de la sabiduría y de la </a:t>
            </a:r>
            <a:r>
              <a:rPr lang="es-SV" sz="3200" b="1" dirty="0"/>
              <a:t>ciencia</a:t>
            </a:r>
            <a:r>
              <a:rPr lang="es-SV" sz="3200" dirty="0"/>
              <a:t> de Dios! !!Cuán insondables son sus juicios, e inescrutables sus caminos!</a:t>
            </a:r>
          </a:p>
          <a:p>
            <a:pPr lvl="1"/>
            <a:r>
              <a:rPr lang="es-SV" sz="2400" dirty="0"/>
              <a:t>Romanos 11:33</a:t>
            </a:r>
          </a:p>
        </p:txBody>
      </p:sp>
    </p:spTree>
    <p:extLst>
      <p:ext uri="{BB962C8B-B14F-4D97-AF65-F5344CB8AC3E}">
        <p14:creationId xmlns:p14="http://schemas.microsoft.com/office/powerpoint/2010/main" val="38168436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Reconocer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Dios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riqueza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3300" dirty="0"/>
              <a:t>“Jehová </a:t>
            </a:r>
            <a:r>
              <a:rPr lang="es-ES_tradnl" sz="3300" b="1" i="1" dirty="0"/>
              <a:t>empobrece y él enriquece</a:t>
            </a:r>
            <a:r>
              <a:rPr lang="es-ES_tradnl" sz="3300" dirty="0"/>
              <a:t>; abate y enaltece. El levanta del polvo al pobre, y del muladar exalta al menesteroso, para hacerle sentar con príncipes y heredar un sitio de honor”. </a:t>
            </a:r>
          </a:p>
          <a:p>
            <a:pPr lvl="1"/>
            <a:r>
              <a:rPr lang="es-ES_tradnl" sz="2800" dirty="0"/>
              <a:t>1 Samuel 2:7-8</a:t>
            </a:r>
          </a:p>
          <a:p>
            <a:pPr lvl="1"/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515787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Reconocer a Dios como fuente de dirección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3300" dirty="0"/>
              <a:t>“De Jehová son </a:t>
            </a:r>
            <a:r>
              <a:rPr lang="es-ES_tradnl" sz="3300" b="1" i="1" dirty="0"/>
              <a:t>los pasos del hombre</a:t>
            </a:r>
            <a:r>
              <a:rPr lang="es-ES_tradnl" sz="3300" dirty="0"/>
              <a:t>;¿cómo pues entenderá el hombre su camino? </a:t>
            </a:r>
          </a:p>
          <a:p>
            <a:pPr lvl="1"/>
            <a:r>
              <a:rPr lang="es-ES_tradnl" sz="2800" dirty="0"/>
              <a:t>Prov. 20:24</a:t>
            </a:r>
          </a:p>
          <a:p>
            <a:pPr lvl="1"/>
            <a:endParaRPr lang="es-ES_tradnl" sz="2800" dirty="0"/>
          </a:p>
          <a:p>
            <a:r>
              <a:rPr lang="es-ES_tradnl" sz="3300" dirty="0"/>
              <a:t>“Fíate de Jehová de todo tu corazón, y no te apoyes en tu propia prudencia. </a:t>
            </a:r>
            <a:r>
              <a:rPr lang="es-ES_tradnl" sz="3300" b="1" i="1" dirty="0"/>
              <a:t>Reconócelo en todos tus caminos</a:t>
            </a:r>
            <a:r>
              <a:rPr lang="es-ES_tradnl" sz="3300" dirty="0"/>
              <a:t>, y él enderezará tus veredas.” </a:t>
            </a:r>
          </a:p>
          <a:p>
            <a:pPr lvl="1"/>
            <a:r>
              <a:rPr lang="es-ES_tradnl" sz="2800" dirty="0"/>
              <a:t>Prov. 3:5-6</a:t>
            </a:r>
          </a:p>
        </p:txBody>
      </p:sp>
    </p:spTree>
    <p:extLst>
      <p:ext uri="{BB962C8B-B14F-4D97-AF65-F5344CB8AC3E}">
        <p14:creationId xmlns:p14="http://schemas.microsoft.com/office/powerpoint/2010/main" val="39874447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1000"/>
            <a:ext cx="8534400" cy="606552"/>
          </a:xfrm>
        </p:spPr>
        <p:txBody>
          <a:bodyPr>
            <a:normAutofit/>
          </a:bodyPr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Reconocer a Dios como fuente de capacidad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371600"/>
            <a:ext cx="7886700" cy="4805363"/>
          </a:xfrm>
        </p:spPr>
        <p:txBody>
          <a:bodyPr>
            <a:normAutofit/>
          </a:bodyPr>
          <a:lstStyle/>
          <a:p>
            <a:r>
              <a:rPr lang="es-ES_tradnl" sz="3300" dirty="0"/>
              <a:t>“No que seamos competentes por nosotros mismos, para pensar algo como de nosotros mismos, sino que </a:t>
            </a:r>
            <a:r>
              <a:rPr lang="es-ES_tradnl" sz="3300" b="1" i="1" dirty="0"/>
              <a:t>nuestra competencia proviene de Dios</a:t>
            </a:r>
            <a:r>
              <a:rPr lang="es-ES_tradnl" sz="3300" dirty="0"/>
              <a:t>.” </a:t>
            </a:r>
          </a:p>
          <a:p>
            <a:pPr lvl="2"/>
            <a:r>
              <a:rPr lang="es-ES_tradnl" sz="2600" dirty="0"/>
              <a:t>2 </a:t>
            </a:r>
            <a:r>
              <a:rPr lang="es-ES_tradnl" sz="2600" dirty="0" err="1"/>
              <a:t>Cor</a:t>
            </a:r>
            <a:r>
              <a:rPr lang="es-ES_tradnl" sz="2600" dirty="0"/>
              <a:t>. 3:5</a:t>
            </a:r>
          </a:p>
          <a:p>
            <a:endParaRPr lang="es-ES_tradnl" sz="3300" dirty="0"/>
          </a:p>
          <a:p>
            <a:r>
              <a:rPr lang="es-ES_tradnl" sz="3300" dirty="0"/>
              <a:t>“Sino acuérdate de Jehová tu Dios, porque </a:t>
            </a:r>
            <a:r>
              <a:rPr lang="es-ES_tradnl" sz="3300" b="1" i="1" dirty="0"/>
              <a:t>él te da el poder </a:t>
            </a:r>
            <a:r>
              <a:rPr lang="es-ES_tradnl" sz="3300" dirty="0"/>
              <a:t>para hacer las riquezas…” </a:t>
            </a:r>
          </a:p>
          <a:p>
            <a:pPr lvl="2"/>
            <a:r>
              <a:rPr lang="es-ES_tradnl" sz="2600" dirty="0"/>
              <a:t>Deuteronomio 8:18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889621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Reconocer a Dios como dueño de todo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“¿</a:t>
            </a:r>
            <a:r>
              <a:rPr lang="en-US" sz="3600" dirty="0" err="1"/>
              <a:t>Quién</a:t>
            </a:r>
            <a:r>
              <a:rPr lang="en-US" sz="3600" dirty="0"/>
              <a:t> me ha dado a </a:t>
            </a:r>
            <a:r>
              <a:rPr lang="en-US" sz="3600" dirty="0" err="1"/>
              <a:t>mí</a:t>
            </a:r>
            <a:r>
              <a:rPr lang="en-US" sz="3600" dirty="0"/>
              <a:t> primero, para que </a:t>
            </a:r>
            <a:r>
              <a:rPr lang="en-US" sz="3600" dirty="0" err="1"/>
              <a:t>yo</a:t>
            </a:r>
            <a:r>
              <a:rPr lang="en-US" sz="3600" dirty="0"/>
              <a:t> </a:t>
            </a:r>
            <a:r>
              <a:rPr lang="en-US" sz="3600" dirty="0" err="1"/>
              <a:t>restituya</a:t>
            </a:r>
            <a:r>
              <a:rPr lang="en-US" sz="3600" dirty="0"/>
              <a:t>? </a:t>
            </a:r>
            <a:r>
              <a:rPr lang="en-US" sz="3600" b="1" i="1" dirty="0" err="1"/>
              <a:t>Todo</a:t>
            </a:r>
            <a:r>
              <a:rPr lang="en-US" sz="3600" b="1" i="1" dirty="0"/>
              <a:t> lo </a:t>
            </a:r>
            <a:r>
              <a:rPr lang="en-US" sz="3600" b="1" i="1" dirty="0" err="1"/>
              <a:t>que</a:t>
            </a:r>
            <a:r>
              <a:rPr lang="en-US" sz="3600" b="1" i="1" dirty="0"/>
              <a:t> hay </a:t>
            </a:r>
            <a:r>
              <a:rPr lang="en-US" sz="3600" dirty="0" err="1"/>
              <a:t>debajo</a:t>
            </a:r>
            <a:r>
              <a:rPr lang="en-US" sz="3600" dirty="0"/>
              <a:t> del </a:t>
            </a:r>
            <a:r>
              <a:rPr lang="en-US" sz="3600" dirty="0" err="1"/>
              <a:t>cielo</a:t>
            </a:r>
            <a:r>
              <a:rPr lang="en-US" sz="3600" dirty="0"/>
              <a:t> </a:t>
            </a:r>
            <a:r>
              <a:rPr lang="en-US" sz="3600" b="1" i="1" dirty="0" err="1"/>
              <a:t>es</a:t>
            </a:r>
            <a:r>
              <a:rPr lang="en-US" sz="3600" b="1" i="1" dirty="0"/>
              <a:t> </a:t>
            </a:r>
            <a:r>
              <a:rPr lang="en-US" sz="3600" b="1" i="1" dirty="0" err="1"/>
              <a:t>mío</a:t>
            </a:r>
            <a:r>
              <a:rPr lang="en-US" sz="3600" dirty="0"/>
              <a:t>.”</a:t>
            </a:r>
          </a:p>
          <a:p>
            <a:pPr lvl="1"/>
            <a:r>
              <a:rPr lang="en-US" sz="3100" dirty="0"/>
              <a:t>Job 41:1</a:t>
            </a:r>
          </a:p>
        </p:txBody>
      </p:sp>
    </p:spTree>
    <p:extLst>
      <p:ext uri="{BB962C8B-B14F-4D97-AF65-F5344CB8AC3E}">
        <p14:creationId xmlns:p14="http://schemas.microsoft.com/office/powerpoint/2010/main" val="892546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Reconocer a Dios como Soberano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“</a:t>
            </a:r>
            <a:r>
              <a:rPr lang="es-SV" sz="3200" dirty="0"/>
              <a:t>Reconoced que Jehová es Dios; El nos hizo, y no </a:t>
            </a:r>
            <a:r>
              <a:rPr lang="es-SV" sz="3200" b="1" dirty="0"/>
              <a:t>nosotros</a:t>
            </a:r>
            <a:r>
              <a:rPr lang="es-SV" sz="3200" dirty="0"/>
              <a:t> a </a:t>
            </a:r>
            <a:r>
              <a:rPr lang="es-SV" sz="3200" b="1" dirty="0"/>
              <a:t>nosotros</a:t>
            </a:r>
            <a:r>
              <a:rPr lang="es-SV" sz="3200" dirty="0"/>
              <a:t> </a:t>
            </a:r>
            <a:r>
              <a:rPr lang="es-SV" sz="3200" b="1" dirty="0"/>
              <a:t>mismo</a:t>
            </a:r>
            <a:r>
              <a:rPr lang="es-SV" sz="3200" dirty="0"/>
              <a:t>s; Pueblo suyo somos, y ovejas de su prado.”</a:t>
            </a:r>
          </a:p>
          <a:p>
            <a:pPr lvl="1"/>
            <a:r>
              <a:rPr lang="es-ES" sz="2900" dirty="0"/>
              <a:t>Salmos 100:3</a:t>
            </a:r>
            <a:endParaRPr lang="es-SV" sz="2900" dirty="0"/>
          </a:p>
        </p:txBody>
      </p:sp>
    </p:spTree>
    <p:extLst>
      <p:ext uri="{BB962C8B-B14F-4D97-AF65-F5344CB8AC3E}">
        <p14:creationId xmlns:p14="http://schemas.microsoft.com/office/powerpoint/2010/main" val="19477114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a Jesucristo como nuestro Pastor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200" dirty="0"/>
              <a:t>“Y el Dios de paz que resucitó de los muertos a nuestro Señor Jesucristo, </a:t>
            </a:r>
            <a:r>
              <a:rPr lang="es-SV" sz="3200" b="1" i="1" dirty="0"/>
              <a:t>el gran pastor de las ovejas</a:t>
            </a:r>
            <a:r>
              <a:rPr lang="es-SV" sz="3200" dirty="0"/>
              <a:t>, por la sangre del pacto eterno, os haga aptos en toda obra buena para que hagáis su voluntad, </a:t>
            </a:r>
            <a:r>
              <a:rPr lang="es-SV" sz="3200" b="1" i="1" dirty="0"/>
              <a:t>haciendo él en vosotros </a:t>
            </a:r>
            <a:r>
              <a:rPr lang="es-SV" sz="3200" dirty="0"/>
              <a:t>lo que es agradable delante de él </a:t>
            </a:r>
            <a:r>
              <a:rPr lang="es-SV" sz="3200" b="1" i="1" dirty="0"/>
              <a:t>por Jesucristo</a:t>
            </a:r>
            <a:r>
              <a:rPr lang="es-SV" sz="3200" dirty="0"/>
              <a:t>; al cual sea la gloria por los siglos de los siglos. Amén.”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17523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Objetivo Estratégico del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3600" b="1" i="1" dirty="0"/>
              <a:t>Crear y retener </a:t>
            </a:r>
            <a:r>
              <a:rPr lang="es-ES_tradnl" sz="3600" dirty="0"/>
              <a:t>clientes</a:t>
            </a:r>
            <a:r>
              <a:rPr lang="es-ES_tradnl" sz="3600" b="1" i="1" dirty="0"/>
              <a:t> </a:t>
            </a:r>
            <a:r>
              <a:rPr lang="es-ES_tradnl" sz="3600" dirty="0"/>
              <a:t>que les permita </a:t>
            </a:r>
            <a:r>
              <a:rPr lang="es-ES_tradnl" sz="3600" b="1" i="1" dirty="0"/>
              <a:t>generar utilidades</a:t>
            </a:r>
            <a:r>
              <a:rPr lang="es-ES_tradnl" sz="3600" dirty="0"/>
              <a:t> de manera sostenible en el tiempo.</a:t>
            </a:r>
          </a:p>
        </p:txBody>
      </p:sp>
      <p:pic>
        <p:nvPicPr>
          <p:cNvPr id="16386" name="Picture 2" descr="https://marketinados.com/wp-content/uploads/2014/06/captar_clien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4352"/>
            <a:ext cx="3040483" cy="173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pi.ning.com/files/6aOMGtxdGe6mMRBcyyiRe-KM0lkcGFoI2wbKCRntFfKg4EB9Egt*HLEYQOR7vUpOnC7-9zQ7pqaroQILNjSCbIZrUH8I3Dfl/teorizaciones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651" y="4364352"/>
            <a:ext cx="3502750" cy="173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5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Cambio es una Constante en los Negocios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628650" y="2139501"/>
            <a:ext cx="3886200" cy="4037461"/>
          </a:xfrm>
        </p:spPr>
        <p:txBody>
          <a:bodyPr/>
          <a:lstStyle/>
          <a:p>
            <a:r>
              <a:rPr lang="es-SV" sz="3200" dirty="0"/>
              <a:t>¿Son las necesidades las mismas o diferentes con el tiempo?</a:t>
            </a:r>
          </a:p>
          <a:p>
            <a:pPr marL="0" indent="0">
              <a:buNone/>
            </a:pPr>
            <a:endParaRPr lang="es-SV" sz="3200" dirty="0"/>
          </a:p>
        </p:txBody>
      </p:sp>
      <p:pic>
        <p:nvPicPr>
          <p:cNvPr id="13314" name="Picture 2" descr="http://4.bp.blogspot.com/-cnLr4KH8r2A/UPYrAUGGguI/AAAAAAAAHCs/u8TQk6g2ECQ/s1600/LO+%C3%9ANICO+CONSTANT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67" y="2139502"/>
            <a:ext cx="3304883" cy="342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43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podemos descubrir </a:t>
            </a:r>
            <a:b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oportunidades de mercado?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01675" y="1825625"/>
            <a:ext cx="3886200" cy="1527175"/>
          </a:xfrm>
        </p:spPr>
        <p:txBody>
          <a:bodyPr/>
          <a:lstStyle/>
          <a:p>
            <a:r>
              <a:rPr lang="es-SV" dirty="0"/>
              <a:t>Evaluando tendencias, comportamientos y estadísticas.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1527175"/>
          </a:xfrm>
          <a:solidFill>
            <a:srgbClr val="FFFF00"/>
          </a:solidFill>
        </p:spPr>
        <p:txBody>
          <a:bodyPr/>
          <a:lstStyle/>
          <a:p>
            <a:r>
              <a:rPr lang="es-SV" dirty="0"/>
              <a:t>Jeff Bezos, fundador de Amazon</a:t>
            </a:r>
          </a:p>
          <a:p>
            <a:r>
              <a:rPr lang="es-SV" dirty="0"/>
              <a:t> La tasa de </a:t>
            </a:r>
            <a:r>
              <a:rPr lang="es-SV" b="1" dirty="0"/>
              <a:t>crecimiento del uso de internet crecía casi en 2,000% cada año. </a:t>
            </a:r>
            <a:endParaRPr lang="es-SV" dirty="0"/>
          </a:p>
        </p:txBody>
      </p:sp>
      <p:pic>
        <p:nvPicPr>
          <p:cNvPr id="1026" name="Picture 2" descr="http://www.smallketing.com/wp-content/uploads/2013/01/bezos-UNVEILS-amazon-kindle-f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1" y="3886200"/>
            <a:ext cx="571499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728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2576</TotalTime>
  <Words>1751</Words>
  <Application>Microsoft Office PowerPoint</Application>
  <PresentationFormat>On-screen Show (4:3)</PresentationFormat>
  <Paragraphs>374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Calibri Light</vt:lpstr>
      <vt:lpstr>Wingdings</vt:lpstr>
      <vt:lpstr>Wingdings 2</vt:lpstr>
      <vt:lpstr>Tema de Office</vt:lpstr>
      <vt:lpstr>CÓMO ENCONTRAR  UNA OPORTUNIDAD DE NEGOCIO  EN UN MERCADO COMPETITIVO</vt:lpstr>
      <vt:lpstr>La Dificultad en los Negocios</vt:lpstr>
      <vt:lpstr>Sabía usted…</vt:lpstr>
      <vt:lpstr>Reflexión</vt:lpstr>
      <vt:lpstr>¿En qué tipo de empresa se encuentra?</vt:lpstr>
      <vt:lpstr>Reflexión</vt:lpstr>
      <vt:lpstr>El Objetivo Estratégico del Marketing</vt:lpstr>
      <vt:lpstr>El Cambio es una Constante en los Negocios</vt:lpstr>
      <vt:lpstr>¿Cómo podemos descubrir  oportunidades de mercado?</vt:lpstr>
      <vt:lpstr>AMAZON.com</vt:lpstr>
      <vt:lpstr>De acuerdo a La Palabra</vt:lpstr>
      <vt:lpstr>Datos a Considerar</vt:lpstr>
      <vt:lpstr>Principales Razones de Fracaso</vt:lpstr>
      <vt:lpstr>PowerPoint Presentation</vt:lpstr>
      <vt:lpstr>¿Por qué estas empresas desaparecieron  en El Salvador?</vt:lpstr>
      <vt:lpstr>Almacén de Departamentos</vt:lpstr>
      <vt:lpstr>Electrodomésticos y Renta Videos</vt:lpstr>
      <vt:lpstr>Supermercados</vt:lpstr>
      <vt:lpstr>Sorbetes </vt:lpstr>
      <vt:lpstr>¿Quiénes Cambiaron?</vt:lpstr>
      <vt:lpstr>¿Quiénes Entraron?</vt:lpstr>
      <vt:lpstr>PowerPoint Presentation</vt:lpstr>
      <vt:lpstr>PowerPoint Presentation</vt:lpstr>
      <vt:lpstr>PowerPoint Presentation</vt:lpstr>
      <vt:lpstr>Aperturas más recientes</vt:lpstr>
      <vt:lpstr>Diferentes formas de hacer negocios</vt:lpstr>
      <vt:lpstr>Matriz de Ansoff o Vector de Crecimiento</vt:lpstr>
      <vt:lpstr>Fuentes de Oportunidades</vt:lpstr>
      <vt:lpstr>Panorama del Comercio Actual</vt:lpstr>
      <vt:lpstr>La Tecnología y La Biblia.</vt:lpstr>
      <vt:lpstr>El Nuevo Entorno </vt:lpstr>
      <vt:lpstr>El Nuevo Consumidor</vt:lpstr>
      <vt:lpstr>Tendencias</vt:lpstr>
      <vt:lpstr>Tendencias</vt:lpstr>
      <vt:lpstr>Negocios Afectados</vt:lpstr>
      <vt:lpstr>Pasos en la Búsqueda de Negocios</vt:lpstr>
      <vt:lpstr>La segmentación y La Biblia</vt:lpstr>
      <vt:lpstr> Diferente Forma de Vender Sorbetes</vt:lpstr>
      <vt:lpstr>Diferente forma de vender Café</vt:lpstr>
      <vt:lpstr>Diferente forma de vender Pan</vt:lpstr>
      <vt:lpstr>Diferente forma de vender Juguetes</vt:lpstr>
      <vt:lpstr>Diferente forma de vender Diversión</vt:lpstr>
      <vt:lpstr>Diferente forma de vender Libros</vt:lpstr>
      <vt:lpstr>Estrategias de Análisis para la Identificación de Negocios</vt:lpstr>
      <vt:lpstr>Investigue su Mercado </vt:lpstr>
      <vt:lpstr>Identifique Oportunidades</vt:lpstr>
      <vt:lpstr>Escuche las quejas de los clientes</vt:lpstr>
      <vt:lpstr>Caso Southwest Airlines</vt:lpstr>
      <vt:lpstr>Desglose una Categoría hasta su Nicho</vt:lpstr>
      <vt:lpstr>Busque Sub-Categorías dentro de una  Categoría </vt:lpstr>
      <vt:lpstr>Ejemplo en la Categoría de Helados</vt:lpstr>
      <vt:lpstr>Segmentación de la Categoría de Helados</vt:lpstr>
      <vt:lpstr>Segmentación de la Categoría de Helados</vt:lpstr>
      <vt:lpstr>.</vt:lpstr>
      <vt:lpstr>Resumen</vt:lpstr>
      <vt:lpstr>Resumen</vt:lpstr>
      <vt:lpstr>Principios Bíblicos para Encontrar Oportunidades de Negocios</vt:lpstr>
      <vt:lpstr>  Reconocer a Dios como fuente de sabiduría  </vt:lpstr>
      <vt:lpstr>Reconocer a Dios como fuente de inteligencia</vt:lpstr>
      <vt:lpstr>Reconocer a Dios como fuente de la ciencia</vt:lpstr>
      <vt:lpstr>Reconocer a Dios como fuente de riqueza</vt:lpstr>
      <vt:lpstr>Reconocer a Dios como fuente de dirección</vt:lpstr>
      <vt:lpstr>Reconocer a Dios como fuente de capacidad</vt:lpstr>
      <vt:lpstr>Reconocer a Dios como dueño de todo</vt:lpstr>
      <vt:lpstr>Reconocer a Dios como Soberano</vt:lpstr>
      <vt:lpstr>Y a Jesucristo como nuestro Pastor</vt:lpstr>
    </vt:vector>
  </TitlesOfParts>
  <Company>BCM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ENCONTRAR  UNA OPORTUNIDAD ESTRATEGICA  EN UN MUNDO COMPETITIVO</dc:title>
  <dc:creator>Karla H de Hasbun</dc:creator>
  <cp:lastModifiedBy>HP 14-r008la</cp:lastModifiedBy>
  <cp:revision>121</cp:revision>
  <dcterms:created xsi:type="dcterms:W3CDTF">2011-05-11T18:38:09Z</dcterms:created>
  <dcterms:modified xsi:type="dcterms:W3CDTF">2016-03-17T23:08:45Z</dcterms:modified>
</cp:coreProperties>
</file>