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8" r:id="rId2"/>
    <p:sldId id="257" r:id="rId3"/>
    <p:sldId id="265" r:id="rId4"/>
    <p:sldId id="256" r:id="rId5"/>
    <p:sldId id="283" r:id="rId6"/>
    <p:sldId id="267" r:id="rId7"/>
    <p:sldId id="259" r:id="rId8"/>
    <p:sldId id="266" r:id="rId9"/>
    <p:sldId id="268" r:id="rId10"/>
    <p:sldId id="269" r:id="rId11"/>
    <p:sldId id="261" r:id="rId12"/>
    <p:sldId id="271" r:id="rId13"/>
    <p:sldId id="263" r:id="rId14"/>
    <p:sldId id="272" r:id="rId15"/>
    <p:sldId id="275" r:id="rId16"/>
    <p:sldId id="276" r:id="rId17"/>
    <p:sldId id="270" r:id="rId18"/>
    <p:sldId id="279" r:id="rId19"/>
    <p:sldId id="280" r:id="rId20"/>
    <p:sldId id="281" r:id="rId21"/>
    <p:sldId id="274" r:id="rId22"/>
    <p:sldId id="277" r:id="rId23"/>
    <p:sldId id="278" r:id="rId24"/>
    <p:sldId id="264" r:id="rId25"/>
    <p:sldId id="282" r:id="rId26"/>
    <p:sldId id="273" r:id="rId2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111A"/>
    <a:srgbClr val="0102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5A1B03-686A-4A17-8762-63024159C360}" type="datetimeFigureOut">
              <a:rPr lang="es-MX" smtClean="0"/>
              <a:pPr/>
              <a:t>16/06/2011</a:t>
            </a:fld>
            <a:endParaRPr lang="es-MX"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075239-451B-4585-918F-48A72A311085}" type="slidenum">
              <a:rPr lang="es-MX" smtClean="0"/>
              <a:pPr/>
              <a:t>‹#›</a:t>
            </a:fld>
            <a:endParaRPr lang="es-MX" dirty="0"/>
          </a:p>
        </p:txBody>
      </p:sp>
    </p:spTree>
    <p:extLst>
      <p:ext uri="{BB962C8B-B14F-4D97-AF65-F5344CB8AC3E}">
        <p14:creationId xmlns:p14="http://schemas.microsoft.com/office/powerpoint/2010/main" val="86851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MX"/>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MX"/>
          </a:p>
        </p:txBody>
      </p:sp>
      <p:sp>
        <p:nvSpPr>
          <p:cNvPr id="4" name="Date Placeholder 3"/>
          <p:cNvSpPr>
            <a:spLocks noGrp="1"/>
          </p:cNvSpPr>
          <p:nvPr>
            <p:ph type="dt" sz="half" idx="10"/>
          </p:nvPr>
        </p:nvSpPr>
        <p:spPr/>
        <p:txBody>
          <a:bodyPr/>
          <a:lstStyle/>
          <a:p>
            <a:fld id="{57A5C25D-9FAD-4EC0-B6D3-82078D70B713}" type="datetimeFigureOut">
              <a:rPr lang="es-MX" smtClean="0"/>
              <a:pPr/>
              <a:t>16/06/2011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E809C2F2-A88F-4F38-A0F0-19292DC7958C}" type="slidenum">
              <a:rPr lang="es-MX" smtClean="0"/>
              <a:pPr/>
              <a:t>‹#›</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p:txBody>
          <a:bodyPr/>
          <a:lstStyle/>
          <a:p>
            <a:fld id="{57A5C25D-9FAD-4EC0-B6D3-82078D70B713}" type="datetimeFigureOut">
              <a:rPr lang="es-MX" smtClean="0"/>
              <a:pPr/>
              <a:t>16/06/2011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E809C2F2-A88F-4F38-A0F0-19292DC7958C}" type="slidenum">
              <a:rPr lang="es-MX" smtClean="0"/>
              <a:pPr/>
              <a:t>‹#›</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MX"/>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p:txBody>
          <a:bodyPr/>
          <a:lstStyle/>
          <a:p>
            <a:fld id="{57A5C25D-9FAD-4EC0-B6D3-82078D70B713}" type="datetimeFigureOut">
              <a:rPr lang="es-MX" smtClean="0"/>
              <a:pPr/>
              <a:t>16/06/2011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E809C2F2-A88F-4F38-A0F0-19292DC7958C}" type="slidenum">
              <a:rPr lang="es-MX" smtClean="0"/>
              <a:pPr/>
              <a:t>‹#›</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p:txBody>
          <a:bodyPr/>
          <a:lstStyle/>
          <a:p>
            <a:fld id="{57A5C25D-9FAD-4EC0-B6D3-82078D70B713}" type="datetimeFigureOut">
              <a:rPr lang="es-MX" smtClean="0"/>
              <a:pPr/>
              <a:t>16/06/2011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E809C2F2-A88F-4F38-A0F0-19292DC7958C}" type="slidenum">
              <a:rPr lang="es-MX" smtClean="0"/>
              <a:pPr/>
              <a:t>‹#›</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MX"/>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A5C25D-9FAD-4EC0-B6D3-82078D70B713}" type="datetimeFigureOut">
              <a:rPr lang="es-MX" smtClean="0"/>
              <a:pPr/>
              <a:t>16/06/2011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E809C2F2-A88F-4F38-A0F0-19292DC7958C}" type="slidenum">
              <a:rPr lang="es-MX" smtClean="0"/>
              <a:pPr/>
              <a:t>‹#›</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Date Placeholder 4"/>
          <p:cNvSpPr>
            <a:spLocks noGrp="1"/>
          </p:cNvSpPr>
          <p:nvPr>
            <p:ph type="dt" sz="half" idx="10"/>
          </p:nvPr>
        </p:nvSpPr>
        <p:spPr/>
        <p:txBody>
          <a:bodyPr/>
          <a:lstStyle/>
          <a:p>
            <a:fld id="{57A5C25D-9FAD-4EC0-B6D3-82078D70B713}" type="datetimeFigureOut">
              <a:rPr lang="es-MX" smtClean="0"/>
              <a:pPr/>
              <a:t>16/06/2011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E809C2F2-A88F-4F38-A0F0-19292DC7958C}" type="slidenum">
              <a:rPr lang="es-MX" smtClean="0"/>
              <a:pPr/>
              <a:t>‹#›</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MX"/>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7" name="Date Placeholder 6"/>
          <p:cNvSpPr>
            <a:spLocks noGrp="1"/>
          </p:cNvSpPr>
          <p:nvPr>
            <p:ph type="dt" sz="half" idx="10"/>
          </p:nvPr>
        </p:nvSpPr>
        <p:spPr/>
        <p:txBody>
          <a:bodyPr/>
          <a:lstStyle/>
          <a:p>
            <a:fld id="{57A5C25D-9FAD-4EC0-B6D3-82078D70B713}" type="datetimeFigureOut">
              <a:rPr lang="es-MX" smtClean="0"/>
              <a:pPr/>
              <a:t>16/06/2011</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E809C2F2-A88F-4F38-A0F0-19292DC7958C}" type="slidenum">
              <a:rPr lang="es-MX" smtClean="0"/>
              <a:pPr/>
              <a:t>‹#›</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Date Placeholder 2"/>
          <p:cNvSpPr>
            <a:spLocks noGrp="1"/>
          </p:cNvSpPr>
          <p:nvPr>
            <p:ph type="dt" sz="half" idx="10"/>
          </p:nvPr>
        </p:nvSpPr>
        <p:spPr/>
        <p:txBody>
          <a:bodyPr/>
          <a:lstStyle/>
          <a:p>
            <a:fld id="{57A5C25D-9FAD-4EC0-B6D3-82078D70B713}" type="datetimeFigureOut">
              <a:rPr lang="es-MX" smtClean="0"/>
              <a:pPr/>
              <a:t>16/06/2011</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E809C2F2-A88F-4F38-A0F0-19292DC7958C}" type="slidenum">
              <a:rPr lang="es-MX" smtClean="0"/>
              <a:pPr/>
              <a:t>‹#›</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A5C25D-9FAD-4EC0-B6D3-82078D70B713}" type="datetimeFigureOut">
              <a:rPr lang="es-MX" smtClean="0"/>
              <a:pPr/>
              <a:t>16/06/2011</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E809C2F2-A88F-4F38-A0F0-19292DC7958C}" type="slidenum">
              <a:rPr lang="es-MX" smtClean="0"/>
              <a:pPr/>
              <a:t>‹#›</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MX"/>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A5C25D-9FAD-4EC0-B6D3-82078D70B713}" type="datetimeFigureOut">
              <a:rPr lang="es-MX" smtClean="0"/>
              <a:pPr/>
              <a:t>16/06/2011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E809C2F2-A88F-4F38-A0F0-19292DC7958C}" type="slidenum">
              <a:rPr lang="es-MX" smtClean="0"/>
              <a:pPr/>
              <a:t>‹#›</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MX"/>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A5C25D-9FAD-4EC0-B6D3-82078D70B713}" type="datetimeFigureOut">
              <a:rPr lang="es-MX" smtClean="0"/>
              <a:pPr/>
              <a:t>16/06/2011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E809C2F2-A88F-4F38-A0F0-19292DC7958C}" type="slidenum">
              <a:rPr lang="es-MX" smtClean="0"/>
              <a:pPr/>
              <a:t>‹#›</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s-MX"/>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A5C25D-9FAD-4EC0-B6D3-82078D70B713}" type="datetimeFigureOut">
              <a:rPr lang="es-MX" smtClean="0"/>
              <a:pPr/>
              <a:t>16/06/2011</a:t>
            </a:fld>
            <a:endParaRPr lang="es-MX"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09C2F2-A88F-4F38-A0F0-19292DC7958C}" type="slidenum">
              <a:rPr lang="es-MX" smtClean="0"/>
              <a:pPr/>
              <a:t>‹#›</a:t>
            </a:fld>
            <a:endParaRPr lang="es-MX"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SV" dirty="0" smtClean="0"/>
              <a:t>COMO LOCALIZAR OPORTUNIDADES DE CRECIMIENTO Y DESARROLLO</a:t>
            </a:r>
            <a:endParaRPr lang="es-MX" dirty="0"/>
          </a:p>
        </p:txBody>
      </p:sp>
      <p:sp>
        <p:nvSpPr>
          <p:cNvPr id="3" name="Content Placeholder 2"/>
          <p:cNvSpPr>
            <a:spLocks noGrp="1"/>
          </p:cNvSpPr>
          <p:nvPr>
            <p:ph idx="1"/>
          </p:nvPr>
        </p:nvSpPr>
        <p:spPr/>
        <p:txBody>
          <a:bodyPr/>
          <a:lstStyle/>
          <a:p>
            <a:pPr>
              <a:buNone/>
            </a:pPr>
            <a:endParaRPr lang="es-SV" dirty="0" smtClean="0"/>
          </a:p>
          <a:p>
            <a:r>
              <a:rPr lang="es-SV" dirty="0" smtClean="0"/>
              <a:t>Desarrollo  y crecimiento humano</a:t>
            </a:r>
          </a:p>
          <a:p>
            <a:endParaRPr lang="es-SV" dirty="0" smtClean="0"/>
          </a:p>
          <a:p>
            <a:r>
              <a:rPr lang="es-SV" dirty="0" smtClean="0"/>
              <a:t>Desarrollo  y crecimiento  empresarial</a:t>
            </a:r>
          </a:p>
          <a:p>
            <a:endParaRPr lang="es-SV" dirty="0" smtClean="0"/>
          </a:p>
          <a:p>
            <a:r>
              <a:rPr lang="es-SV" dirty="0" smtClean="0"/>
              <a:t>Desarrollo y crecimiento  de nación </a:t>
            </a:r>
            <a:endParaRPr lang="es-MX" dirty="0"/>
          </a:p>
        </p:txBody>
      </p:sp>
    </p:spTree>
  </p:cSld>
  <p:clrMapOvr>
    <a:masterClrMapping/>
  </p:clrMapOvr>
  <p:transition>
    <p:push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SV" dirty="0" smtClean="0"/>
              <a:t>OTROS ELEMENTOS IMPORTANTES EN EL DESARROLLO HUMANO</a:t>
            </a:r>
            <a:endParaRPr lang="es-MX" dirty="0"/>
          </a:p>
        </p:txBody>
      </p:sp>
      <p:sp>
        <p:nvSpPr>
          <p:cNvPr id="3" name="Content Placeholder 2"/>
          <p:cNvSpPr>
            <a:spLocks noGrp="1"/>
          </p:cNvSpPr>
          <p:nvPr>
            <p:ph idx="1"/>
          </p:nvPr>
        </p:nvSpPr>
        <p:spPr/>
        <p:txBody>
          <a:bodyPr/>
          <a:lstStyle/>
          <a:p>
            <a:r>
              <a:rPr lang="es-SV" dirty="0" smtClean="0"/>
              <a:t>FORMACION BASADA EN EL NUEVO ESCENARIO ECONOMICO:</a:t>
            </a:r>
          </a:p>
          <a:p>
            <a:r>
              <a:rPr lang="es-SV" dirty="0" smtClean="0"/>
              <a:t>Seminarios, estudios técnicos de corto y mediano plazo.</a:t>
            </a:r>
          </a:p>
          <a:p>
            <a:r>
              <a:rPr lang="es-SV" dirty="0" smtClean="0"/>
              <a:t>ACTUALIZACION EN EL ESTUDIO DE LOS FUNDAMENTOS DE LA INVERSION:</a:t>
            </a:r>
            <a:endParaRPr lang="es-MX" dirty="0"/>
          </a:p>
        </p:txBody>
      </p:sp>
    </p:spTree>
  </p:cSld>
  <p:clrMapOvr>
    <a:masterClrMapping/>
  </p:clrMapOvr>
  <p:transition>
    <p:cover dir="l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43000"/>
          </a:xfrm>
        </p:spPr>
        <p:txBody>
          <a:bodyPr>
            <a:normAutofit fontScale="90000"/>
          </a:bodyPr>
          <a:lstStyle/>
          <a:p>
            <a:r>
              <a:rPr lang="es-SV" dirty="0" smtClean="0"/>
              <a:t>  II- Desarrollo y crecimiento empresarial</a:t>
            </a:r>
            <a:endParaRPr lang="es-MX" dirty="0"/>
          </a:p>
        </p:txBody>
      </p:sp>
      <p:pic>
        <p:nvPicPr>
          <p:cNvPr id="3074" name="Picture 2" descr="http://edimodus.com/activos/imagenes/empresa01.jpg"/>
          <p:cNvPicPr>
            <a:picLocks noChangeAspect="1" noChangeArrowheads="1"/>
          </p:cNvPicPr>
          <p:nvPr/>
        </p:nvPicPr>
        <p:blipFill>
          <a:blip r:embed="rId2" cstate="print"/>
          <a:srcRect/>
          <a:stretch>
            <a:fillRect/>
          </a:stretch>
        </p:blipFill>
        <p:spPr bwMode="auto">
          <a:xfrm>
            <a:off x="2000232" y="1714464"/>
            <a:ext cx="5357850" cy="5143536"/>
          </a:xfrm>
          <a:prstGeom prst="rect">
            <a:avLst/>
          </a:prstGeom>
          <a:noFill/>
        </p:spPr>
      </p:pic>
    </p:spTree>
  </p:cSld>
  <p:clrMapOvr>
    <a:masterClrMapping/>
  </p:clrMapOvr>
  <p:transition>
    <p:cover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SV" dirty="0" smtClean="0"/>
              <a:t>Desarrollo y crecimiento empresarial</a:t>
            </a:r>
            <a:endParaRPr lang="es-MX" dirty="0"/>
          </a:p>
        </p:txBody>
      </p:sp>
      <p:sp>
        <p:nvSpPr>
          <p:cNvPr id="3" name="Content Placeholder 2"/>
          <p:cNvSpPr>
            <a:spLocks noGrp="1"/>
          </p:cNvSpPr>
          <p:nvPr>
            <p:ph idx="1"/>
          </p:nvPr>
        </p:nvSpPr>
        <p:spPr>
          <a:xfrm>
            <a:off x="457200" y="1357298"/>
            <a:ext cx="8229600" cy="5214974"/>
          </a:xfrm>
        </p:spPr>
        <p:txBody>
          <a:bodyPr>
            <a:normAutofit/>
          </a:bodyPr>
          <a:lstStyle/>
          <a:p>
            <a:r>
              <a:rPr lang="es-SV" dirty="0" smtClean="0"/>
              <a:t>Administración basada en el liderazgo</a:t>
            </a:r>
          </a:p>
          <a:p>
            <a:pPr>
              <a:buNone/>
            </a:pPr>
            <a:r>
              <a:rPr lang="es-SV" dirty="0" smtClean="0"/>
              <a:t>Está </a:t>
            </a:r>
            <a:r>
              <a:rPr lang="es-SV" dirty="0" smtClean="0"/>
              <a:t>basada en el conocimiento claro y definido de la visión.</a:t>
            </a:r>
          </a:p>
          <a:p>
            <a:pPr>
              <a:buNone/>
            </a:pPr>
            <a:r>
              <a:rPr lang="es-SV" dirty="0" smtClean="0"/>
              <a:t>“Porque el liderazgo consiste en ir hacia algún lado”. </a:t>
            </a:r>
          </a:p>
          <a:p>
            <a:pPr>
              <a:buNone/>
            </a:pPr>
            <a:r>
              <a:rPr lang="es-SV" dirty="0" smtClean="0"/>
              <a:t>Si usted y sus colaboradores  no saben a donde</a:t>
            </a:r>
          </a:p>
          <a:p>
            <a:pPr>
              <a:buNone/>
            </a:pPr>
            <a:r>
              <a:rPr lang="es-SV" dirty="0" smtClean="0"/>
              <a:t>No existe liderazgo. </a:t>
            </a:r>
          </a:p>
          <a:p>
            <a:pPr>
              <a:buNone/>
            </a:pPr>
            <a:r>
              <a:rPr lang="es-SV" dirty="0" smtClean="0"/>
              <a:t>El liderazgo es el motor para crecer y desarrollarse.</a:t>
            </a:r>
            <a:endParaRPr lang="es-MX" dirty="0"/>
          </a:p>
        </p:txBody>
      </p:sp>
    </p:spTree>
  </p:cSld>
  <p:clrMapOvr>
    <a:masterClrMapping/>
  </p:clrMapOvr>
  <p:transition>
    <p:cover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SV" dirty="0" smtClean="0"/>
              <a:t>GESTION DE CAMBIO</a:t>
            </a:r>
            <a:endParaRPr lang="es-MX" dirty="0"/>
          </a:p>
        </p:txBody>
      </p:sp>
      <p:sp>
        <p:nvSpPr>
          <p:cNvPr id="3" name="Content Placeholder 2"/>
          <p:cNvSpPr>
            <a:spLocks noGrp="1"/>
          </p:cNvSpPr>
          <p:nvPr>
            <p:ph idx="1"/>
          </p:nvPr>
        </p:nvSpPr>
        <p:spPr/>
        <p:txBody>
          <a:bodyPr>
            <a:normAutofit/>
          </a:bodyPr>
          <a:lstStyle/>
          <a:p>
            <a:pPr>
              <a:buNone/>
            </a:pPr>
            <a:endParaRPr lang="es-SV" dirty="0" smtClean="0"/>
          </a:p>
          <a:p>
            <a:pPr>
              <a:buNone/>
            </a:pPr>
            <a:r>
              <a:rPr lang="es-MX" dirty="0" smtClean="0"/>
              <a:t>Cómo enfrentar el cambio, por qué cambiar, la necesidad del cambio, resistencia al cambio, desarrollo organizacional, aprendizaje organizacional, adaptación al entorno, transformación empresarial, …</a:t>
            </a:r>
            <a:endParaRPr lang="es-MX" dirty="0"/>
          </a:p>
        </p:txBody>
      </p:sp>
    </p:spTree>
  </p:cSld>
  <p:clrMapOvr>
    <a:masterClrMapping/>
  </p:clrMapOvr>
  <p:transition>
    <p:push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1156"/>
          </a:xfrm>
        </p:spPr>
        <p:txBody>
          <a:bodyPr>
            <a:normAutofit fontScale="90000"/>
          </a:bodyPr>
          <a:lstStyle/>
          <a:p>
            <a:r>
              <a:rPr lang="es-SV" dirty="0" smtClean="0"/>
              <a:t>Factores en la Gestión del cambio</a:t>
            </a:r>
            <a:endParaRPr lang="es-MX" dirty="0"/>
          </a:p>
        </p:txBody>
      </p:sp>
      <p:sp>
        <p:nvSpPr>
          <p:cNvPr id="3" name="Content Placeholder 2"/>
          <p:cNvSpPr>
            <a:spLocks noGrp="1"/>
          </p:cNvSpPr>
          <p:nvPr>
            <p:ph idx="1"/>
          </p:nvPr>
        </p:nvSpPr>
        <p:spPr>
          <a:xfrm>
            <a:off x="457200" y="857232"/>
            <a:ext cx="8229600" cy="5268931"/>
          </a:xfrm>
        </p:spPr>
        <p:txBody>
          <a:bodyPr>
            <a:normAutofit fontScale="77500" lnSpcReduction="20000"/>
          </a:bodyPr>
          <a:lstStyle/>
          <a:p>
            <a:pPr>
              <a:buNone/>
            </a:pPr>
            <a:r>
              <a:rPr lang="es-ES" sz="3400" dirty="0" smtClean="0"/>
              <a:t>1.- La descongelación, es la fase inicial del cambio en la cual se identifican las viejas ideas y prácticas, entendiéndose la necesidad de cambiar. 2.- Cambio, es la fase en la que se aprenden y ejercitan las nuevas ideas y prácticas. 3.- La re congelación, es la fase donde definitivamente se incorpora una nueva pauta de comportamiento.</a:t>
            </a:r>
            <a:endParaRPr lang="es-MX" sz="3400" dirty="0" smtClean="0"/>
          </a:p>
          <a:p>
            <a:pPr>
              <a:buNone/>
            </a:pPr>
            <a:r>
              <a:rPr lang="es-ES" sz="3400" dirty="0" smtClean="0"/>
              <a:t>En una reconocida empresa existía un equipo de trabajo conformado por trece profesionales de excelente nivel técnico, el conjunto de sus funciones debían alcanzar metas de ejecución en diferentes proyectos. Cada uno de estos profesionales añoraba un cambio, aleatoriamente puedo mencionar algunos: 1.- Ser parte de la nómina fija de la empresa, 2.- normalizar los procesos, 3.- documentar casos especiales, 4.- ampliar las funciones para mostrar su potencial profesional, 5.- asumir nuevos retos y responsabilidades.</a:t>
            </a:r>
            <a:endParaRPr lang="es-MX" sz="3400" dirty="0"/>
          </a:p>
        </p:txBody>
      </p:sp>
    </p:spTree>
  </p:cSld>
  <p:clrMapOvr>
    <a:masterClrMapping/>
  </p:clrMapOvr>
  <p:transition>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SV" dirty="0" smtClean="0"/>
              <a:t>¿QUE ES EL COACHING?</a:t>
            </a:r>
            <a:endParaRPr lang="es-MX" dirty="0"/>
          </a:p>
        </p:txBody>
      </p:sp>
      <p:sp>
        <p:nvSpPr>
          <p:cNvPr id="3" name="Content Placeholder 2"/>
          <p:cNvSpPr>
            <a:spLocks noGrp="1"/>
          </p:cNvSpPr>
          <p:nvPr>
            <p:ph idx="1"/>
          </p:nvPr>
        </p:nvSpPr>
        <p:spPr/>
        <p:txBody>
          <a:bodyPr>
            <a:normAutofit fontScale="92500" lnSpcReduction="10000"/>
          </a:bodyPr>
          <a:lstStyle/>
          <a:p>
            <a:r>
              <a:rPr lang="es-MX" dirty="0" smtClean="0"/>
              <a:t>El Coaching es un conjunto de esfuerzos y técnicas enfocadas al equipo humano de una empresa u organización.</a:t>
            </a:r>
            <a:br>
              <a:rPr lang="es-MX" dirty="0" smtClean="0"/>
            </a:br>
            <a:r>
              <a:rPr lang="es-MX" dirty="0" smtClean="0"/>
              <a:t/>
            </a:r>
            <a:br>
              <a:rPr lang="es-MX" dirty="0" smtClean="0"/>
            </a:br>
            <a:r>
              <a:rPr lang="es-MX" dirty="0" smtClean="0"/>
              <a:t>Está destinado a lograr a la vez la eficacia en los resultados y la motivación y satisfacción personal de los trabajadores, cualquiera que sea su nivel.</a:t>
            </a:r>
          </a:p>
          <a:p>
            <a:r>
              <a:rPr lang="es-MX" dirty="0" smtClean="0"/>
              <a:t>El Coaching es una acción directa sobre las personas que son los verdaderos autores y responsables de la competitividad empresarial</a:t>
            </a:r>
          </a:p>
          <a:p>
            <a:endParaRPr lang="es-MX" dirty="0"/>
          </a:p>
        </p:txBody>
      </p:sp>
    </p:spTree>
  </p:cSld>
  <p:clrMapOvr>
    <a:masterClrMapping/>
  </p:clrMapOvr>
  <p:transition>
    <p:push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SV" dirty="0" smtClean="0"/>
              <a:t>SERVICIO AL CLIENTE</a:t>
            </a:r>
            <a:endParaRPr lang="es-MX" dirty="0"/>
          </a:p>
        </p:txBody>
      </p:sp>
      <p:sp>
        <p:nvSpPr>
          <p:cNvPr id="3" name="Content Placeholder 2"/>
          <p:cNvSpPr>
            <a:spLocks noGrp="1"/>
          </p:cNvSpPr>
          <p:nvPr>
            <p:ph idx="1"/>
          </p:nvPr>
        </p:nvSpPr>
        <p:spPr/>
        <p:txBody>
          <a:bodyPr/>
          <a:lstStyle/>
          <a:p>
            <a:endParaRPr lang="es-MX" dirty="0" smtClean="0"/>
          </a:p>
          <a:p>
            <a:r>
              <a:rPr lang="es-MX" dirty="0" smtClean="0"/>
              <a:t>Es el conjunto de actividades interrelacionadas que ofrece un suministrador con el fin de que el cliente obtenga el producto en el momento y lugar adecuado y se asegure un uso correcto del mismo.</a:t>
            </a:r>
          </a:p>
          <a:p>
            <a:pPr>
              <a:buNone/>
            </a:pPr>
            <a:endParaRPr lang="es-MX" dirty="0" smtClean="0"/>
          </a:p>
          <a:p>
            <a:r>
              <a:rPr lang="es-SV" sz="2000" dirty="0" smtClean="0"/>
              <a:t>(GESTIOPOLIS)</a:t>
            </a:r>
            <a:endParaRPr lang="es-MX" sz="2000" dirty="0"/>
          </a:p>
        </p:txBody>
      </p:sp>
    </p:spTree>
  </p:cSld>
  <p:clrMapOvr>
    <a:masterClrMapping/>
  </p:clrMapOvr>
  <p:transition>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142852"/>
            <a:ext cx="8229600" cy="703282"/>
          </a:xfrm>
        </p:spPr>
        <p:txBody>
          <a:bodyPr>
            <a:normAutofit fontScale="90000"/>
          </a:bodyPr>
          <a:lstStyle/>
          <a:p>
            <a:r>
              <a:rPr lang="es-SV" dirty="0" smtClean="0"/>
              <a:t>FUNDAMENTOS DE LA INVERSION</a:t>
            </a:r>
            <a:endParaRPr lang="es-MX" dirty="0"/>
          </a:p>
        </p:txBody>
      </p:sp>
      <p:sp>
        <p:nvSpPr>
          <p:cNvPr id="3" name="Content Placeholder 2"/>
          <p:cNvSpPr>
            <a:spLocks noGrp="1"/>
          </p:cNvSpPr>
          <p:nvPr>
            <p:ph idx="1"/>
          </p:nvPr>
        </p:nvSpPr>
        <p:spPr/>
        <p:txBody>
          <a:bodyPr/>
          <a:lstStyle/>
          <a:p>
            <a:endParaRPr lang="es-MX" dirty="0"/>
          </a:p>
        </p:txBody>
      </p:sp>
      <p:pic>
        <p:nvPicPr>
          <p:cNvPr id="23554" name="Picture 2" descr="Instrumentos de inversión y ahorro en México"/>
          <p:cNvPicPr>
            <a:picLocks noChangeAspect="1" noChangeArrowheads="1"/>
          </p:cNvPicPr>
          <p:nvPr/>
        </p:nvPicPr>
        <p:blipFill>
          <a:blip r:embed="rId2" cstate="print"/>
          <a:srcRect/>
          <a:stretch>
            <a:fillRect/>
          </a:stretch>
        </p:blipFill>
        <p:spPr bwMode="auto">
          <a:xfrm>
            <a:off x="357158" y="857232"/>
            <a:ext cx="8001056" cy="5695958"/>
          </a:xfrm>
          <a:prstGeom prst="rect">
            <a:avLst/>
          </a:prstGeom>
          <a:noFill/>
        </p:spPr>
      </p:pic>
    </p:spTree>
  </p:cSld>
  <p:clrMapOvr>
    <a:masterClrMapping/>
  </p:clrMapOvr>
  <p:transition>
    <p:cover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SV" dirty="0" smtClean="0"/>
              <a:t>III- COREA DEL SUR UN EJEMPLO DE DESARROLLO Y CRECIMEINTO</a:t>
            </a:r>
            <a:endParaRPr lang="es-MX" dirty="0"/>
          </a:p>
        </p:txBody>
      </p:sp>
      <p:sp>
        <p:nvSpPr>
          <p:cNvPr id="3" name="Content Placeholder 2"/>
          <p:cNvSpPr>
            <a:spLocks noGrp="1"/>
          </p:cNvSpPr>
          <p:nvPr>
            <p:ph idx="1"/>
          </p:nvPr>
        </p:nvSpPr>
        <p:spPr>
          <a:xfrm>
            <a:off x="457200" y="1600200"/>
            <a:ext cx="8229600" cy="4972072"/>
          </a:xfrm>
        </p:spPr>
        <p:txBody>
          <a:bodyPr/>
          <a:lstStyle/>
          <a:p>
            <a:pPr>
              <a:buNone/>
            </a:pPr>
            <a:endParaRPr lang="es-MX" dirty="0"/>
          </a:p>
        </p:txBody>
      </p:sp>
      <p:pic>
        <p:nvPicPr>
          <p:cNvPr id="1026" name="Picture 3" descr="http://www.state.gov/img/10/41060/southkorea_map_2010worldfactbook_300_1.jpg"/>
          <p:cNvPicPr>
            <a:picLocks noChangeAspect="1" noChangeArrowheads="1"/>
          </p:cNvPicPr>
          <p:nvPr/>
        </p:nvPicPr>
        <p:blipFill>
          <a:blip r:embed="rId2" cstate="print"/>
          <a:srcRect/>
          <a:stretch>
            <a:fillRect/>
          </a:stretch>
        </p:blipFill>
        <p:spPr bwMode="auto">
          <a:xfrm>
            <a:off x="214282" y="1928802"/>
            <a:ext cx="4000508" cy="4280544"/>
          </a:xfrm>
          <a:prstGeom prst="rect">
            <a:avLst/>
          </a:prstGeom>
          <a:noFill/>
          <a:ln w="9525">
            <a:noFill/>
            <a:miter lim="800000"/>
            <a:headEnd/>
            <a:tailEnd/>
          </a:ln>
        </p:spPr>
      </p:pic>
      <p:pic>
        <p:nvPicPr>
          <p:cNvPr id="1028" name="Picture 4" descr="http://contenidos.educarex.es/sama/2010/csociales_geografia_historia/segundoeso/mapas/asia_politico.jpg"/>
          <p:cNvPicPr>
            <a:picLocks noChangeAspect="1" noChangeArrowheads="1"/>
          </p:cNvPicPr>
          <p:nvPr/>
        </p:nvPicPr>
        <p:blipFill>
          <a:blip r:embed="rId3" cstate="print"/>
          <a:srcRect/>
          <a:stretch>
            <a:fillRect/>
          </a:stretch>
        </p:blipFill>
        <p:spPr bwMode="auto">
          <a:xfrm>
            <a:off x="4357686" y="1643050"/>
            <a:ext cx="4572032" cy="4857784"/>
          </a:xfrm>
          <a:prstGeom prst="rect">
            <a:avLst/>
          </a:prstGeom>
          <a:noFill/>
        </p:spPr>
      </p:pic>
    </p:spTree>
  </p:cSld>
  <p:clrMapOvr>
    <a:masterClrMapping/>
  </p:clrMapOvr>
  <p:transition>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fontScale="90000"/>
          </a:bodyPr>
          <a:lstStyle/>
          <a:p>
            <a:r>
              <a:rPr lang="es-SV" dirty="0" smtClean="0"/>
              <a:t>PERFIL </a:t>
            </a:r>
            <a:r>
              <a:rPr lang="es-SV" dirty="0" smtClean="0"/>
              <a:t>COREA DEL SUR</a:t>
            </a:r>
            <a:endParaRPr lang="es-MX" dirty="0"/>
          </a:p>
        </p:txBody>
      </p:sp>
      <p:sp>
        <p:nvSpPr>
          <p:cNvPr id="3" name="Text Placeholder 2"/>
          <p:cNvSpPr>
            <a:spLocks noGrp="1"/>
          </p:cNvSpPr>
          <p:nvPr>
            <p:ph type="body" idx="1"/>
          </p:nvPr>
        </p:nvSpPr>
        <p:spPr>
          <a:xfrm>
            <a:off x="500034" y="785794"/>
            <a:ext cx="4040188" cy="639762"/>
          </a:xfrm>
        </p:spPr>
        <p:txBody>
          <a:bodyPr/>
          <a:lstStyle/>
          <a:p>
            <a:r>
              <a:rPr lang="es-SV" dirty="0" smtClean="0"/>
              <a:t>   Geografía</a:t>
            </a:r>
            <a:endParaRPr lang="es-MX" dirty="0"/>
          </a:p>
        </p:txBody>
      </p:sp>
      <p:sp>
        <p:nvSpPr>
          <p:cNvPr id="4" name="Content Placeholder 3"/>
          <p:cNvSpPr>
            <a:spLocks noGrp="1"/>
          </p:cNvSpPr>
          <p:nvPr>
            <p:ph sz="half" idx="2"/>
          </p:nvPr>
        </p:nvSpPr>
        <p:spPr>
          <a:xfrm>
            <a:off x="457200" y="1357298"/>
            <a:ext cx="4040188" cy="5214974"/>
          </a:xfrm>
        </p:spPr>
        <p:txBody>
          <a:bodyPr>
            <a:noAutofit/>
          </a:bodyPr>
          <a:lstStyle/>
          <a:p>
            <a:pPr>
              <a:buNone/>
            </a:pPr>
            <a:r>
              <a:rPr lang="en-US" sz="1800" dirty="0" smtClean="0"/>
              <a:t/>
            </a:r>
            <a:br>
              <a:rPr lang="en-US" sz="1800" dirty="0" smtClean="0"/>
            </a:br>
            <a:r>
              <a:rPr lang="en-US" sz="1800" dirty="0" smtClean="0"/>
              <a:t>Area: 98,480 sq. km. (38,023 sq. mi.); slightly larger than Indiana.</a:t>
            </a:r>
            <a:br>
              <a:rPr lang="en-US" sz="1800" dirty="0" smtClean="0"/>
            </a:br>
            <a:r>
              <a:rPr lang="en-US" sz="1800" dirty="0" smtClean="0"/>
              <a:t>Cities (2009): </a:t>
            </a:r>
            <a:r>
              <a:rPr lang="en-US" sz="1800" i="1" dirty="0" smtClean="0"/>
              <a:t>Capital</a:t>
            </a:r>
            <a:r>
              <a:rPr lang="en-US" sz="1800" dirty="0" smtClean="0"/>
              <a:t>--Seoul (10.5 million). </a:t>
            </a:r>
            <a:r>
              <a:rPr lang="en-US" sz="1800" i="1" dirty="0" smtClean="0"/>
              <a:t>Other major cities</a:t>
            </a:r>
            <a:r>
              <a:rPr lang="en-US" sz="1800" dirty="0" smtClean="0"/>
              <a:t>--Busan (3.6 million), Daegu (2.5 million), Incheon (2.7 million), Gwangju (1.4 million), Daejeon (1.4 million), Ulsan (1.1 million).</a:t>
            </a:r>
            <a:br>
              <a:rPr lang="en-US" sz="1800" dirty="0" smtClean="0"/>
            </a:br>
            <a:r>
              <a:rPr lang="en-US" sz="1800" dirty="0" smtClean="0"/>
              <a:t>Terrain: Partially forested mountain ranges separated by deep, narrow valleys; cultivated plains along the coasts, particularly in the west and south.</a:t>
            </a:r>
            <a:br>
              <a:rPr lang="en-US" sz="1800" dirty="0" smtClean="0"/>
            </a:br>
            <a:r>
              <a:rPr lang="en-US" sz="1800" dirty="0" smtClean="0"/>
              <a:t>Climate: Temperate, with rainfall heavier in summer than winter.</a:t>
            </a:r>
            <a:br>
              <a:rPr lang="en-US" sz="1800" dirty="0" smtClean="0"/>
            </a:br>
            <a:r>
              <a:rPr lang="en-US" sz="1800" dirty="0" smtClean="0"/>
              <a:t/>
            </a:r>
            <a:br>
              <a:rPr lang="en-US" sz="1800" dirty="0" smtClean="0"/>
            </a:br>
            <a:endParaRPr lang="es-MX" sz="1800" dirty="0"/>
          </a:p>
        </p:txBody>
      </p:sp>
      <p:sp>
        <p:nvSpPr>
          <p:cNvPr id="5" name="Text Placeholder 4"/>
          <p:cNvSpPr>
            <a:spLocks noGrp="1"/>
          </p:cNvSpPr>
          <p:nvPr>
            <p:ph type="body" sz="quarter" idx="3"/>
          </p:nvPr>
        </p:nvSpPr>
        <p:spPr>
          <a:xfrm>
            <a:off x="4643438" y="785794"/>
            <a:ext cx="4041775" cy="639762"/>
          </a:xfrm>
        </p:spPr>
        <p:txBody>
          <a:bodyPr/>
          <a:lstStyle/>
          <a:p>
            <a:r>
              <a:rPr lang="es-SV" dirty="0" smtClean="0"/>
              <a:t>    </a:t>
            </a:r>
            <a:r>
              <a:rPr lang="es-SV" dirty="0" smtClean="0"/>
              <a:t>Población</a:t>
            </a:r>
            <a:endParaRPr lang="es-MX" dirty="0"/>
          </a:p>
        </p:txBody>
      </p:sp>
      <p:sp>
        <p:nvSpPr>
          <p:cNvPr id="6" name="Content Placeholder 5"/>
          <p:cNvSpPr>
            <a:spLocks noGrp="1"/>
          </p:cNvSpPr>
          <p:nvPr>
            <p:ph sz="quarter" idx="4"/>
          </p:nvPr>
        </p:nvSpPr>
        <p:spPr>
          <a:xfrm>
            <a:off x="4645025" y="1500174"/>
            <a:ext cx="4498975" cy="5214974"/>
          </a:xfrm>
        </p:spPr>
        <p:txBody>
          <a:bodyPr>
            <a:normAutofit fontScale="62500" lnSpcReduction="20000"/>
          </a:bodyPr>
          <a:lstStyle/>
          <a:p>
            <a:pPr>
              <a:buNone/>
            </a:pPr>
            <a:r>
              <a:rPr lang="en-US" dirty="0" smtClean="0"/>
              <a:t/>
            </a:r>
            <a:br>
              <a:rPr lang="en-US" dirty="0" smtClean="0"/>
            </a:br>
            <a:r>
              <a:rPr lang="en-US" sz="2900" dirty="0" smtClean="0"/>
              <a:t>Nationality: </a:t>
            </a:r>
            <a:r>
              <a:rPr lang="en-US" sz="2900" i="1" dirty="0" smtClean="0"/>
              <a:t>Noun and adjective</a:t>
            </a:r>
            <a:r>
              <a:rPr lang="en-US" sz="2900" dirty="0" smtClean="0"/>
              <a:t>--Korean(s).</a:t>
            </a:r>
            <a:br>
              <a:rPr lang="en-US" sz="2900" dirty="0" smtClean="0"/>
            </a:br>
            <a:r>
              <a:rPr lang="en-US" sz="2900" dirty="0" smtClean="0"/>
              <a:t>Population (2010): 48,636,068.</a:t>
            </a:r>
            <a:br>
              <a:rPr lang="en-US" sz="2900" dirty="0" smtClean="0"/>
            </a:br>
            <a:r>
              <a:rPr lang="en-US" sz="2900" dirty="0" smtClean="0"/>
              <a:t>Annual population growth rate (2010): 0.258%.</a:t>
            </a:r>
            <a:br>
              <a:rPr lang="en-US" sz="2900" dirty="0" smtClean="0"/>
            </a:br>
            <a:r>
              <a:rPr lang="en-US" sz="2900" dirty="0" smtClean="0"/>
              <a:t>Ethnic groups: Korean; small Chinese minority (about 20,000).</a:t>
            </a:r>
            <a:br>
              <a:rPr lang="en-US" sz="2900" dirty="0" smtClean="0"/>
            </a:br>
            <a:r>
              <a:rPr lang="en-US" sz="2900" dirty="0" smtClean="0"/>
              <a:t>Religions: Christianity, Buddhism, Shamanism, Confucianism, Chondogyo.</a:t>
            </a:r>
            <a:br>
              <a:rPr lang="en-US" sz="2900" dirty="0" smtClean="0"/>
            </a:br>
            <a:r>
              <a:rPr lang="en-US" sz="2900" dirty="0" smtClean="0"/>
              <a:t>Language: Korean; English widely taught in junior high and high school.</a:t>
            </a:r>
            <a:br>
              <a:rPr lang="en-US" sz="2900" dirty="0" smtClean="0"/>
            </a:br>
            <a:r>
              <a:rPr lang="en-US" sz="2900" dirty="0" smtClean="0"/>
              <a:t>Education: </a:t>
            </a:r>
            <a:r>
              <a:rPr lang="en-US" sz="2900" i="1" dirty="0" smtClean="0"/>
              <a:t>Years compulsory</a:t>
            </a:r>
            <a:r>
              <a:rPr lang="en-US" sz="2900" dirty="0" smtClean="0"/>
              <a:t>--9. </a:t>
            </a:r>
            <a:r>
              <a:rPr lang="en-US" sz="2900" i="1" dirty="0" smtClean="0"/>
              <a:t>Enrollment</a:t>
            </a:r>
            <a:r>
              <a:rPr lang="en-US" sz="2900" dirty="0" smtClean="0"/>
              <a:t>--11.5 million. </a:t>
            </a:r>
            <a:r>
              <a:rPr lang="en-US" sz="2900" i="1" dirty="0" smtClean="0"/>
              <a:t>Attendance</a:t>
            </a:r>
            <a:r>
              <a:rPr lang="en-US" sz="2900" dirty="0" smtClean="0"/>
              <a:t>--middle school 99%, high school 95%. </a:t>
            </a:r>
            <a:r>
              <a:rPr lang="en-US" sz="2900" i="1" dirty="0" smtClean="0"/>
              <a:t>Literacy</a:t>
            </a:r>
            <a:r>
              <a:rPr lang="en-US" sz="2900" dirty="0" smtClean="0"/>
              <a:t>--98%.</a:t>
            </a:r>
            <a:br>
              <a:rPr lang="en-US" sz="2900" dirty="0" smtClean="0"/>
            </a:br>
            <a:r>
              <a:rPr lang="en-US" sz="2900" dirty="0" smtClean="0"/>
              <a:t>Health (2010): </a:t>
            </a:r>
            <a:r>
              <a:rPr lang="en-US" sz="2900" i="1" dirty="0" smtClean="0"/>
              <a:t>Infant mortality rate</a:t>
            </a:r>
            <a:r>
              <a:rPr lang="en-US" sz="2900" dirty="0" smtClean="0"/>
              <a:t>--4.24/1,000. </a:t>
            </a:r>
            <a:r>
              <a:rPr lang="en-US" sz="2900" i="1" dirty="0" smtClean="0"/>
              <a:t>Life expectancy</a:t>
            </a:r>
            <a:r>
              <a:rPr lang="en-US" sz="2900" dirty="0" smtClean="0"/>
              <a:t>--78.81 yrs. (men 75.56 yrs.; women 82.28 yrs).</a:t>
            </a:r>
            <a:r>
              <a:rPr lang="en-US" sz="2000" dirty="0" smtClean="0"/>
              <a:t> Total labor force (2009): 24.37 million.</a:t>
            </a:r>
            <a:br>
              <a:rPr lang="en-US" sz="2000" dirty="0" smtClean="0"/>
            </a:br>
            <a:r>
              <a:rPr lang="en-US" sz="2000" dirty="0" smtClean="0"/>
              <a:t>Labor force by occupation (2007): </a:t>
            </a:r>
            <a:r>
              <a:rPr lang="en-US" sz="2000" i="1" dirty="0" smtClean="0"/>
              <a:t>Services</a:t>
            </a:r>
            <a:r>
              <a:rPr lang="en-US" sz="2000" dirty="0" smtClean="0"/>
              <a:t>--67.7%; </a:t>
            </a:r>
            <a:r>
              <a:rPr lang="en-US" sz="2000" i="1" dirty="0" smtClean="0"/>
              <a:t>industry</a:t>
            </a:r>
            <a:r>
              <a:rPr lang="en-US" sz="2000" dirty="0" smtClean="0"/>
              <a:t>--25.1%; </a:t>
            </a:r>
            <a:r>
              <a:rPr lang="en-US" sz="2000" i="1" dirty="0" smtClean="0"/>
              <a:t>agriculture</a:t>
            </a:r>
            <a:r>
              <a:rPr lang="en-US" sz="2000" dirty="0" smtClean="0"/>
              <a:t>--7.2%.</a:t>
            </a:r>
            <a:br>
              <a:rPr lang="en-US" sz="2000" dirty="0" smtClean="0"/>
            </a:br>
            <a:endParaRPr lang="es-MX" sz="2900" dirty="0"/>
          </a:p>
        </p:txBody>
      </p:sp>
    </p:spTree>
  </p:cSld>
  <p:clrMapOvr>
    <a:masterClrMapping/>
  </p:clrMapOvr>
  <p:transition>
    <p:cover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1285860"/>
          </a:xfrm>
        </p:spPr>
        <p:txBody>
          <a:bodyPr>
            <a:normAutofit/>
          </a:bodyPr>
          <a:lstStyle/>
          <a:p>
            <a:r>
              <a:rPr lang="es-MX" sz="3100" dirty="0" smtClean="0"/>
              <a:t>ANECDOTA</a:t>
            </a:r>
            <a:r>
              <a:rPr lang="es-MX" sz="3100" dirty="0"/>
              <a:t/>
            </a:r>
            <a:br>
              <a:rPr lang="es-MX" sz="3100" dirty="0"/>
            </a:br>
            <a:endParaRPr lang="es-MX" sz="3100" dirty="0"/>
          </a:p>
        </p:txBody>
      </p:sp>
      <p:sp>
        <p:nvSpPr>
          <p:cNvPr id="3" name="Content Placeholder 2"/>
          <p:cNvSpPr>
            <a:spLocks noGrp="1"/>
          </p:cNvSpPr>
          <p:nvPr>
            <p:ph idx="1"/>
          </p:nvPr>
        </p:nvSpPr>
        <p:spPr/>
        <p:txBody>
          <a:bodyPr>
            <a:normAutofit lnSpcReduction="10000"/>
          </a:bodyPr>
          <a:lstStyle/>
          <a:p>
            <a:r>
              <a:rPr lang="es-SV" dirty="0" smtClean="0"/>
              <a:t>Cuando </a:t>
            </a:r>
            <a:r>
              <a:rPr lang="es-SV" dirty="0" smtClean="0"/>
              <a:t>estudié </a:t>
            </a:r>
            <a:r>
              <a:rPr lang="es-SV" dirty="0" smtClean="0"/>
              <a:t>me enseñaron una visión idealizada, sobre las empresas, en este tiempo se decía que lo único que se necesitaba para que una empresa creciera era DINERO.</a:t>
            </a:r>
          </a:p>
          <a:p>
            <a:r>
              <a:rPr lang="es-SV" dirty="0" smtClean="0"/>
              <a:t>Con el tiempo </a:t>
            </a:r>
            <a:r>
              <a:rPr lang="es-SV" dirty="0" smtClean="0"/>
              <a:t>llegué </a:t>
            </a:r>
            <a:r>
              <a:rPr lang="es-SV" dirty="0" smtClean="0"/>
              <a:t>a comprender que si bien es cierto que se necesita dinero se necesita </a:t>
            </a:r>
            <a:r>
              <a:rPr lang="es-SV" dirty="0" smtClean="0"/>
              <a:t>más </a:t>
            </a:r>
            <a:r>
              <a:rPr lang="es-SV" dirty="0" smtClean="0"/>
              <a:t>de los seres humanos educados.</a:t>
            </a:r>
          </a:p>
          <a:p>
            <a:r>
              <a:rPr lang="es-SV" dirty="0" smtClean="0"/>
              <a:t>Hoy en día creo fielmente que el mejor capital es el capital humano.</a:t>
            </a:r>
            <a:endParaRPr lang="es-MX" dirty="0"/>
          </a:p>
        </p:txBody>
      </p:sp>
    </p:spTree>
  </p:cSld>
  <p:clrMapOvr>
    <a:masterClrMapping/>
  </p:clrMapOvr>
  <p:transition>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es-SV" sz="2400" dirty="0" smtClean="0"/>
              <a:t>DIEZ </a:t>
            </a:r>
            <a:r>
              <a:rPr lang="es-SV" sz="2400" dirty="0" smtClean="0"/>
              <a:t>PRINCIPALES EMPRESAS DE LA REPUBLICA DE COREA</a:t>
            </a:r>
            <a:endParaRPr lang="es-MX" sz="2400" dirty="0"/>
          </a:p>
        </p:txBody>
      </p:sp>
      <p:sp>
        <p:nvSpPr>
          <p:cNvPr id="4" name="Rectangle 3"/>
          <p:cNvSpPr/>
          <p:nvPr/>
        </p:nvSpPr>
        <p:spPr>
          <a:xfrm>
            <a:off x="857224" y="908720"/>
            <a:ext cx="7215238" cy="5632311"/>
          </a:xfrm>
          <a:prstGeom prst="rect">
            <a:avLst/>
          </a:prstGeom>
        </p:spPr>
        <p:txBody>
          <a:bodyPr wrap="square">
            <a:spAutoFit/>
          </a:bodyPr>
          <a:lstStyle/>
          <a:p>
            <a:endParaRPr lang="es-MX" sz="2400" b="1" dirty="0" smtClean="0"/>
          </a:p>
          <a:p>
            <a:r>
              <a:rPr lang="es-MX" sz="2400" i="1" dirty="0" smtClean="0"/>
              <a:t>(En billones de won)</a:t>
            </a:r>
          </a:p>
          <a:p>
            <a:r>
              <a:rPr lang="es-MX" sz="2400" b="1" dirty="0" smtClean="0"/>
              <a:t>Ubicación en la 1995 2005</a:t>
            </a:r>
          </a:p>
          <a:p>
            <a:r>
              <a:rPr lang="es-MX" sz="2400" b="1" dirty="0" smtClean="0"/>
              <a:t>C</a:t>
            </a:r>
            <a:r>
              <a:rPr lang="es-MX" sz="2400" b="1" dirty="0" smtClean="0"/>
              <a:t>lasificación </a:t>
            </a:r>
            <a:r>
              <a:rPr lang="es-MX" sz="2400" b="1" dirty="0" smtClean="0"/>
              <a:t>Empresa Ventas totales Empresa Ventas totales</a:t>
            </a:r>
          </a:p>
          <a:p>
            <a:r>
              <a:rPr lang="en-US" sz="2400" dirty="0" smtClean="0"/>
              <a:t>1-  Samsung Corp. 19,3 Samsung Electronics 57,4</a:t>
            </a:r>
          </a:p>
          <a:p>
            <a:r>
              <a:rPr lang="es-MX" sz="2400" dirty="0" smtClean="0"/>
              <a:t>2-  Hyundai Corp. 16,7 Hyundai Motor Co. 27,4</a:t>
            </a:r>
          </a:p>
          <a:p>
            <a:r>
              <a:rPr lang="en-US" sz="2400" dirty="0" smtClean="0"/>
              <a:t>3 - Samsung Electronics 16,2 Korea Electric Power a 25,1</a:t>
            </a:r>
          </a:p>
          <a:p>
            <a:r>
              <a:rPr lang="en-US" sz="2400" dirty="0" smtClean="0"/>
              <a:t>4 - Daewoo 15,0 LG Electronics 23,8</a:t>
            </a:r>
          </a:p>
          <a:p>
            <a:r>
              <a:rPr lang="es-MX" sz="2400" dirty="0" smtClean="0"/>
              <a:t>5 - LG International Corp. 10,4 SK 21,9</a:t>
            </a:r>
          </a:p>
          <a:p>
            <a:r>
              <a:rPr lang="es-MX" sz="2400" dirty="0" smtClean="0"/>
              <a:t>6-  Hyundai Motor Company 10,3 Posco 21,7</a:t>
            </a:r>
          </a:p>
          <a:p>
            <a:r>
              <a:rPr lang="en-US" sz="2400" dirty="0" smtClean="0"/>
              <a:t>7-  Korea Electric Power 10,0 Kookmin Bank b 17,9</a:t>
            </a:r>
          </a:p>
          <a:p>
            <a:r>
              <a:rPr lang="es-MX" sz="2400" dirty="0" smtClean="0"/>
              <a:t>8-  Posco 8,2 Kia Motor c 16,0</a:t>
            </a:r>
          </a:p>
          <a:p>
            <a:r>
              <a:rPr lang="nn-NO" sz="2400" dirty="0" smtClean="0"/>
              <a:t>9-  SK 6,6 SK Networks 14,9</a:t>
            </a:r>
          </a:p>
          <a:p>
            <a:r>
              <a:rPr lang="en-US" sz="2400" dirty="0" smtClean="0"/>
              <a:t>10 - LG Electronics 6,6 S-Oil 12,2</a:t>
            </a:r>
            <a:endParaRPr lang="es-MX" sz="2400" dirty="0"/>
          </a:p>
        </p:txBody>
      </p:sp>
    </p:spTree>
  </p:cSld>
  <p:clrMapOvr>
    <a:masterClrMapping/>
  </p:clrMapOvr>
  <p:transition>
    <p:cover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76672"/>
            <a:ext cx="8229600" cy="1214446"/>
          </a:xfrm>
        </p:spPr>
        <p:txBody>
          <a:bodyPr>
            <a:normAutofit fontScale="90000"/>
          </a:bodyPr>
          <a:lstStyle/>
          <a:p>
            <a:r>
              <a:rPr lang="es-SV" dirty="0" smtClean="0"/>
              <a:t>IV- Importancia de vencer la resistencia al cambio</a:t>
            </a:r>
            <a:br>
              <a:rPr lang="es-SV" dirty="0" smtClean="0"/>
            </a:br>
            <a:endParaRPr lang="es-MX" dirty="0"/>
          </a:p>
        </p:txBody>
      </p:sp>
      <p:sp>
        <p:nvSpPr>
          <p:cNvPr id="3" name="Content Placeholder 2"/>
          <p:cNvSpPr>
            <a:spLocks noGrp="1"/>
          </p:cNvSpPr>
          <p:nvPr>
            <p:ph idx="1"/>
          </p:nvPr>
        </p:nvSpPr>
        <p:spPr>
          <a:xfrm>
            <a:off x="457200" y="2143116"/>
            <a:ext cx="8229600" cy="3983047"/>
          </a:xfrm>
        </p:spPr>
        <p:txBody>
          <a:bodyPr/>
          <a:lstStyle/>
          <a:p>
            <a:r>
              <a:rPr lang="es-SV" dirty="0" smtClean="0"/>
              <a:t>Buscar la sabiduría de Dios:</a:t>
            </a:r>
          </a:p>
          <a:p>
            <a:r>
              <a:rPr lang="es-SV" dirty="0"/>
              <a:t>P</a:t>
            </a:r>
            <a:r>
              <a:rPr lang="es-SV" dirty="0" smtClean="0"/>
              <a:t>roverbios </a:t>
            </a:r>
            <a:r>
              <a:rPr lang="es-SV" dirty="0" smtClean="0"/>
              <a:t>15:22 “los pensamientos se frustran donde falta el consejo….</a:t>
            </a:r>
          </a:p>
          <a:p>
            <a:r>
              <a:rPr lang="es-SV" dirty="0" smtClean="0"/>
              <a:t>Descubrir los paradigmas que generan temor al cambio y vencerlos con la palabra de Dios.</a:t>
            </a:r>
          </a:p>
          <a:p>
            <a:r>
              <a:rPr lang="es-SV" dirty="0" smtClean="0"/>
              <a:t>Mejorar la calidad en el proceso de enseñanza y aprendizaje.</a:t>
            </a:r>
            <a:endParaRPr lang="es-MX" dirty="0"/>
          </a:p>
        </p:txBody>
      </p:sp>
    </p:spTree>
  </p:cSld>
  <p:clrMapOvr>
    <a:masterClrMapping/>
  </p:clrMapOvr>
  <p:transition>
    <p:cover dir="l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SV" dirty="0" smtClean="0"/>
              <a:t>ESCENARIOS DE OPORTUNIDADES</a:t>
            </a:r>
            <a:endParaRPr lang="es-MX" dirty="0"/>
          </a:p>
        </p:txBody>
      </p:sp>
      <p:sp>
        <p:nvSpPr>
          <p:cNvPr id="3" name="Content Placeholder 2"/>
          <p:cNvSpPr>
            <a:spLocks noGrp="1"/>
          </p:cNvSpPr>
          <p:nvPr>
            <p:ph idx="1"/>
          </p:nvPr>
        </p:nvSpPr>
        <p:spPr/>
        <p:txBody>
          <a:bodyPr>
            <a:normAutofit lnSpcReduction="10000"/>
          </a:bodyPr>
          <a:lstStyle/>
          <a:p>
            <a:r>
              <a:rPr lang="es-SV" dirty="0" smtClean="0"/>
              <a:t>HACER PLANES: A, B Y HASTA C….</a:t>
            </a:r>
          </a:p>
          <a:p>
            <a:r>
              <a:rPr lang="es-SV" dirty="0" smtClean="0"/>
              <a:t>DAVID ENFRENTO A GOLIAT, Y  DICE LA BIBLIA QUE LO HIZO CON UNA HONDA Y CINCO PIEDRAS.</a:t>
            </a:r>
          </a:p>
          <a:p>
            <a:r>
              <a:rPr lang="es-MX" dirty="0" smtClean="0"/>
              <a:t>﻿Y tomó su cayado en su mano, y escogió cinco piedras lisas del arroyo, y las puso en el saco pastoril, en el zurrón que traía, y tomó su honda en su mano, y se fue hacia el filisteo. </a:t>
            </a:r>
            <a:endParaRPr lang="es-MX" i="1" dirty="0" smtClean="0"/>
          </a:p>
          <a:p>
            <a:r>
              <a:rPr lang="es-MX" dirty="0" smtClean="0"/>
              <a:t>1 Sm 17.40</a:t>
            </a:r>
          </a:p>
          <a:p>
            <a:endParaRPr lang="es-SV" dirty="0" smtClean="0"/>
          </a:p>
          <a:p>
            <a:endParaRPr lang="es-MX" dirty="0"/>
          </a:p>
        </p:txBody>
      </p:sp>
    </p:spTree>
  </p:cSld>
  <p:clrMapOvr>
    <a:masterClrMapping/>
  </p:clrMapOvr>
  <p:transition>
    <p:cover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SV" dirty="0" err="1" smtClean="0"/>
              <a:t>McDONALDS</a:t>
            </a:r>
            <a:endParaRPr lang="es-MX" dirty="0"/>
          </a:p>
        </p:txBody>
      </p:sp>
      <p:sp>
        <p:nvSpPr>
          <p:cNvPr id="3" name="Content Placeholder 2"/>
          <p:cNvSpPr>
            <a:spLocks noGrp="1"/>
          </p:cNvSpPr>
          <p:nvPr>
            <p:ph idx="1"/>
          </p:nvPr>
        </p:nvSpPr>
        <p:spPr/>
        <p:txBody>
          <a:bodyPr>
            <a:normAutofit fontScale="77500" lnSpcReduction="20000"/>
          </a:bodyPr>
          <a:lstStyle/>
          <a:p>
            <a:r>
              <a:rPr lang="es-MX" dirty="0" smtClean="0"/>
              <a:t>Algunos datos interesantes: </a:t>
            </a:r>
          </a:p>
          <a:p>
            <a:r>
              <a:rPr lang="es-MX" dirty="0" smtClean="0"/>
              <a:t>-26000 establecimientos en todo el mundo. </a:t>
            </a:r>
            <a:br>
              <a:rPr lang="es-MX" dirty="0" smtClean="0"/>
            </a:br>
            <a:r>
              <a:rPr lang="es-MX" dirty="0" smtClean="0"/>
              <a:t>-14 000 millones de comidas vendidas al año </a:t>
            </a:r>
            <a:br>
              <a:rPr lang="es-MX" dirty="0" smtClean="0"/>
            </a:br>
            <a:r>
              <a:rPr lang="es-MX" dirty="0" smtClean="0"/>
              <a:t>-Cinco establecimientos nuevos se abren cada día </a:t>
            </a:r>
            <a:br>
              <a:rPr lang="es-MX" dirty="0" smtClean="0"/>
            </a:br>
            <a:r>
              <a:rPr lang="es-MX" dirty="0" smtClean="0"/>
              <a:t>-Venta de 145 hamburguesas por segundo </a:t>
            </a:r>
            <a:br>
              <a:rPr lang="es-MX" dirty="0" smtClean="0"/>
            </a:br>
            <a:r>
              <a:rPr lang="es-MX" dirty="0" smtClean="0"/>
              <a:t>-Millón y medio de empleados </a:t>
            </a:r>
            <a:br>
              <a:rPr lang="es-MX" dirty="0" smtClean="0"/>
            </a:br>
            <a:r>
              <a:rPr lang="es-MX" dirty="0" smtClean="0"/>
              <a:t>-La elaboración del producto esta sometida a rigurosos controles </a:t>
            </a:r>
            <a:br>
              <a:rPr lang="es-MX" dirty="0" smtClean="0"/>
            </a:br>
            <a:r>
              <a:rPr lang="es-MX" dirty="0" smtClean="0"/>
              <a:t>-Primer cliente de Coca-Cola </a:t>
            </a:r>
            <a:br>
              <a:rPr lang="es-MX" dirty="0" smtClean="0"/>
            </a:br>
            <a:r>
              <a:rPr lang="es-MX" dirty="0" smtClean="0"/>
              <a:t>-Empleados que siempre sonríen al cliente </a:t>
            </a:r>
            <a:br>
              <a:rPr lang="es-MX" dirty="0" smtClean="0"/>
            </a:br>
            <a:r>
              <a:rPr lang="es-MX" dirty="0" smtClean="0"/>
              <a:t>-El cliente es atendido en un máximo de 90 segundos </a:t>
            </a:r>
            <a:br>
              <a:rPr lang="es-MX" dirty="0" smtClean="0"/>
            </a:br>
            <a:r>
              <a:rPr lang="es-MX" dirty="0" smtClean="0"/>
              <a:t>-Vigilancia de la calidad por parte de la casa madre, inspeccionando locales </a:t>
            </a:r>
            <a:br>
              <a:rPr lang="es-MX" dirty="0" smtClean="0"/>
            </a:br>
            <a:r>
              <a:rPr lang="es-MX" dirty="0" smtClean="0"/>
              <a:t>-Un centro de estudios de la hamburguesa propio.  </a:t>
            </a:r>
          </a:p>
          <a:p>
            <a:endParaRPr lang="es-MX" dirty="0"/>
          </a:p>
        </p:txBody>
      </p:sp>
    </p:spTree>
  </p:cSld>
  <p:clrMapOvr>
    <a:masterClrMapping/>
  </p:clrMapOvr>
  <p:transition>
    <p:cover dir="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229600" cy="428628"/>
          </a:xfrm>
        </p:spPr>
        <p:txBody>
          <a:bodyPr>
            <a:noAutofit/>
          </a:bodyPr>
          <a:lstStyle/>
          <a:p>
            <a:r>
              <a:rPr lang="es-SV" sz="3600" b="1" dirty="0" smtClean="0"/>
              <a:t>Índice de desarrollo global minorista 2011</a:t>
            </a:r>
            <a:endParaRPr lang="es-MX" sz="3600" b="1" dirty="0"/>
          </a:p>
        </p:txBody>
      </p:sp>
      <p:sp>
        <p:nvSpPr>
          <p:cNvPr id="3" name="Content Placeholder 2"/>
          <p:cNvSpPr>
            <a:spLocks noGrp="1"/>
          </p:cNvSpPr>
          <p:nvPr>
            <p:ph idx="1"/>
          </p:nvPr>
        </p:nvSpPr>
        <p:spPr>
          <a:xfrm>
            <a:off x="285720" y="1428736"/>
            <a:ext cx="8229600" cy="5168905"/>
          </a:xfrm>
        </p:spPr>
        <p:txBody>
          <a:bodyPr>
            <a:normAutofit fontScale="32500" lnSpcReduction="20000"/>
          </a:bodyPr>
          <a:lstStyle/>
          <a:p>
            <a:pPr>
              <a:buNone/>
            </a:pPr>
            <a:endParaRPr lang="es-SV" sz="4200" dirty="0" smtClean="0"/>
          </a:p>
          <a:p>
            <a:pPr>
              <a:buNone/>
            </a:pPr>
            <a:endParaRPr lang="es-MX" sz="4200" dirty="0" smtClean="0"/>
          </a:p>
          <a:p>
            <a:r>
              <a:rPr lang="es-MX" sz="6200" dirty="0" smtClean="0"/>
              <a:t>Fuente: A.T. Kearney</a:t>
            </a:r>
            <a:br>
              <a:rPr lang="es-MX" sz="6200" dirty="0" smtClean="0"/>
            </a:br>
            <a:r>
              <a:rPr lang="es-MX" sz="6200" dirty="0" smtClean="0"/>
              <a:t>Viernes 10 de Junio de 2011 </a:t>
            </a:r>
          </a:p>
          <a:p>
            <a:r>
              <a:rPr lang="es-MX" sz="6200" dirty="0" smtClean="0"/>
              <a:t>Panamá se ubica en la posición 27 en la lista de países emergentes atractivos para la inversión en retail, según la consultora estadounidense A.T. Kearney.</a:t>
            </a:r>
          </a:p>
          <a:p>
            <a:r>
              <a:rPr lang="es-MX" sz="6200" dirty="0" smtClean="0"/>
              <a:t>El Global Retail Development Index de A.T. Kearney lista los países emergentes más atractivos para los inversionistas en negocios minoristas.</a:t>
            </a:r>
            <a:br>
              <a:rPr lang="es-MX" sz="6200" dirty="0" smtClean="0"/>
            </a:br>
            <a:r>
              <a:rPr lang="es-MX" sz="6200" dirty="0" smtClean="0"/>
              <a:t/>
            </a:r>
            <a:br>
              <a:rPr lang="es-MX" sz="6200" dirty="0" smtClean="0"/>
            </a:br>
            <a:r>
              <a:rPr lang="es-MX" sz="6200" dirty="0" smtClean="0"/>
              <a:t>Tres países de América Latina son los que encabezan la lista, Brasil, Uruguay y Chile. Perú, México, Colombia, Argentina y República Dominicana también obtienen lugar en el ranking, en los puestos 8, 22, 24, 25 y 28 respectivamente.</a:t>
            </a:r>
            <a:br>
              <a:rPr lang="es-MX" sz="6200" dirty="0" smtClean="0"/>
            </a:br>
            <a:r>
              <a:rPr lang="es-MX" sz="6200" dirty="0" smtClean="0"/>
              <a:t/>
            </a:r>
            <a:br>
              <a:rPr lang="es-MX" sz="6200" dirty="0" smtClean="0"/>
            </a:br>
            <a:r>
              <a:rPr lang="es-MX" sz="6200" dirty="0" smtClean="0"/>
              <a:t>El ranking se basa en 25 variables agrupadas en cuatro categorías principales: riesgo económico y político, atractivo del mercado; saturación del mercado, y la presión del tiempo (diferencia o suma entre el producto interno bruto y el crecimiento del sector comercial moderno.</a:t>
            </a:r>
          </a:p>
          <a:p>
            <a:endParaRPr lang="es-MX" dirty="0"/>
          </a:p>
        </p:txBody>
      </p:sp>
    </p:spTree>
  </p:cSld>
  <p:clrMapOvr>
    <a:masterClrMapping/>
  </p:clrMapOvr>
  <p:transition>
    <p:push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es-SV" sz="2800" dirty="0" smtClean="0"/>
              <a:t>Índice de Desarrollo Global Minorista 2011</a:t>
            </a:r>
            <a:endParaRPr lang="es-MX" sz="2800" dirty="0"/>
          </a:p>
        </p:txBody>
      </p:sp>
      <p:pic>
        <p:nvPicPr>
          <p:cNvPr id="5" name="Content Placeholder 4"/>
          <p:cNvPicPr>
            <a:picLocks noGrp="1"/>
          </p:cNvPicPr>
          <p:nvPr>
            <p:ph sz="half" idx="1"/>
          </p:nvPr>
        </p:nvPicPr>
        <p:blipFill>
          <a:blip r:embed="rId2" cstate="print"/>
          <a:srcRect/>
          <a:stretch>
            <a:fillRect/>
          </a:stretch>
        </p:blipFill>
        <p:spPr bwMode="auto">
          <a:xfrm>
            <a:off x="71406" y="928670"/>
            <a:ext cx="4286280" cy="5715040"/>
          </a:xfrm>
          <a:prstGeom prst="rect">
            <a:avLst/>
          </a:prstGeom>
          <a:noFill/>
          <a:ln w="9525">
            <a:noFill/>
            <a:miter lim="800000"/>
            <a:headEnd/>
            <a:tailEnd/>
          </a:ln>
        </p:spPr>
      </p:pic>
      <p:pic>
        <p:nvPicPr>
          <p:cNvPr id="6" name="Content Placeholder 5"/>
          <p:cNvPicPr>
            <a:picLocks noGrp="1"/>
          </p:cNvPicPr>
          <p:nvPr>
            <p:ph sz="half" idx="2"/>
          </p:nvPr>
        </p:nvPicPr>
        <p:blipFill>
          <a:blip r:embed="rId3" cstate="print"/>
          <a:srcRect/>
          <a:stretch>
            <a:fillRect/>
          </a:stretch>
        </p:blipFill>
        <p:spPr bwMode="auto">
          <a:xfrm>
            <a:off x="4429124" y="928670"/>
            <a:ext cx="4643438" cy="5715040"/>
          </a:xfrm>
          <a:prstGeom prst="rect">
            <a:avLst/>
          </a:prstGeom>
          <a:noFill/>
          <a:ln w="9525">
            <a:noFill/>
            <a:miter lim="800000"/>
            <a:headEnd/>
            <a:tailEnd/>
          </a:ln>
        </p:spPr>
      </p:pic>
    </p:spTree>
  </p:cSld>
  <p:clrMapOvr>
    <a:masterClrMapping/>
  </p:clrMapOvr>
  <p:transition>
    <p:push/>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SV" dirty="0" smtClean="0"/>
              <a:t>V- Lo fundamental de la nueva administración</a:t>
            </a:r>
            <a:endParaRPr lang="es-MX" dirty="0"/>
          </a:p>
        </p:txBody>
      </p:sp>
      <p:sp>
        <p:nvSpPr>
          <p:cNvPr id="3" name="Content Placeholder 2"/>
          <p:cNvSpPr>
            <a:spLocks noGrp="1"/>
          </p:cNvSpPr>
          <p:nvPr>
            <p:ph idx="1"/>
          </p:nvPr>
        </p:nvSpPr>
        <p:spPr/>
        <p:txBody>
          <a:bodyPr/>
          <a:lstStyle/>
          <a:p>
            <a:pPr>
              <a:buNone/>
            </a:pPr>
            <a:r>
              <a:rPr lang="es-MX" dirty="0" smtClean="0"/>
              <a:t>A</a:t>
            </a:r>
            <a:r>
              <a:rPr lang="es-MX" dirty="0" smtClean="0"/>
              <a:t>demás, </a:t>
            </a:r>
            <a:r>
              <a:rPr lang="es-MX" dirty="0" smtClean="0"/>
              <a:t>la administración debe </a:t>
            </a:r>
            <a:r>
              <a:rPr lang="es-MX" dirty="0" smtClean="0"/>
              <a:t>considerar</a:t>
            </a:r>
          </a:p>
          <a:p>
            <a:pPr>
              <a:buNone/>
            </a:pPr>
            <a:r>
              <a:rPr lang="es-SV" dirty="0" smtClean="0"/>
              <a:t>factores como: </a:t>
            </a:r>
          </a:p>
          <a:p>
            <a:pPr>
              <a:buNone/>
            </a:pPr>
            <a:r>
              <a:rPr lang="es-SV" dirty="0" smtClean="0"/>
              <a:t> </a:t>
            </a:r>
            <a:r>
              <a:rPr lang="es-SV" dirty="0" smtClean="0"/>
              <a:t>Sistema de costos</a:t>
            </a:r>
          </a:p>
          <a:p>
            <a:pPr>
              <a:buNone/>
            </a:pPr>
            <a:r>
              <a:rPr lang="es-SV" dirty="0" smtClean="0"/>
              <a:t> innovación,</a:t>
            </a:r>
          </a:p>
          <a:p>
            <a:pPr>
              <a:buNone/>
            </a:pPr>
            <a:r>
              <a:rPr lang="es-SV" dirty="0" smtClean="0"/>
              <a:t> velocidad,</a:t>
            </a:r>
          </a:p>
          <a:p>
            <a:pPr>
              <a:buNone/>
            </a:pPr>
            <a:r>
              <a:rPr lang="es-SV" dirty="0" smtClean="0"/>
              <a:t> calidad  y servicio</a:t>
            </a:r>
          </a:p>
          <a:p>
            <a:pPr>
              <a:buNone/>
            </a:pPr>
            <a:r>
              <a:rPr lang="es-SV" dirty="0" smtClean="0"/>
              <a:t> (bateman snell)</a:t>
            </a:r>
            <a:endParaRPr lang="es-MX" dirty="0" smtClean="0"/>
          </a:p>
          <a:p>
            <a:endParaRPr lang="es-MX" dirty="0"/>
          </a:p>
        </p:txBody>
      </p:sp>
    </p:spTree>
  </p:cSld>
  <p:clrMapOvr>
    <a:masterClrMapping/>
  </p:clrMapOvr>
  <p:transition>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SV" dirty="0" smtClean="0"/>
              <a:t> I- DESARROLLO Y CRECIMIENTO HUMANO</a:t>
            </a:r>
            <a:endParaRPr lang="es-MX" dirty="0"/>
          </a:p>
        </p:txBody>
      </p:sp>
      <p:sp>
        <p:nvSpPr>
          <p:cNvPr id="3" name="Content Placeholder 2"/>
          <p:cNvSpPr>
            <a:spLocks noGrp="1"/>
          </p:cNvSpPr>
          <p:nvPr>
            <p:ph idx="1"/>
          </p:nvPr>
        </p:nvSpPr>
        <p:spPr/>
        <p:txBody>
          <a:bodyPr/>
          <a:lstStyle/>
          <a:p>
            <a:endParaRPr lang="es-MX" dirty="0"/>
          </a:p>
        </p:txBody>
      </p:sp>
      <p:pic>
        <p:nvPicPr>
          <p:cNvPr id="1026" name="Picture 2" descr="http://www.estatura-crecer.com/images/other/como-crecemos.jpg"/>
          <p:cNvPicPr>
            <a:picLocks noChangeAspect="1" noChangeArrowheads="1"/>
          </p:cNvPicPr>
          <p:nvPr/>
        </p:nvPicPr>
        <p:blipFill>
          <a:blip r:embed="rId2" cstate="print"/>
          <a:srcRect/>
          <a:stretch>
            <a:fillRect/>
          </a:stretch>
        </p:blipFill>
        <p:spPr bwMode="auto">
          <a:xfrm>
            <a:off x="357158" y="1714488"/>
            <a:ext cx="4224380" cy="4224383"/>
          </a:xfrm>
          <a:prstGeom prst="rect">
            <a:avLst/>
          </a:prstGeom>
          <a:noFill/>
        </p:spPr>
      </p:pic>
      <p:pic>
        <p:nvPicPr>
          <p:cNvPr id="1028" name="Picture 4" descr="http://perualimentos.com/images/empresa/vision.jpg"/>
          <p:cNvPicPr>
            <a:picLocks noChangeAspect="1" noChangeArrowheads="1"/>
          </p:cNvPicPr>
          <p:nvPr/>
        </p:nvPicPr>
        <p:blipFill>
          <a:blip r:embed="rId3" cstate="print"/>
          <a:srcRect/>
          <a:stretch>
            <a:fillRect/>
          </a:stretch>
        </p:blipFill>
        <p:spPr bwMode="auto">
          <a:xfrm>
            <a:off x="4571980" y="1785926"/>
            <a:ext cx="4286280" cy="4286280"/>
          </a:xfrm>
          <a:prstGeom prst="rect">
            <a:avLst/>
          </a:prstGeom>
          <a:noFill/>
        </p:spPr>
      </p:pic>
    </p:spTree>
  </p:cSld>
  <p:clrMapOvr>
    <a:masterClrMapping/>
  </p:clrMapOvr>
  <p:transition>
    <p:push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85728"/>
            <a:ext cx="7772400" cy="1470025"/>
          </a:xfrm>
        </p:spPr>
        <p:txBody>
          <a:bodyPr/>
          <a:lstStyle/>
          <a:p>
            <a:r>
              <a:rPr lang="es-SV" dirty="0" smtClean="0"/>
              <a:t>Desarrollo y Crecimiento</a:t>
            </a:r>
            <a:endParaRPr lang="es-MX" dirty="0"/>
          </a:p>
        </p:txBody>
      </p:sp>
      <p:sp>
        <p:nvSpPr>
          <p:cNvPr id="3" name="Subtitle 2"/>
          <p:cNvSpPr>
            <a:spLocks noGrp="1"/>
          </p:cNvSpPr>
          <p:nvPr>
            <p:ph type="subTitle" idx="1"/>
          </p:nvPr>
        </p:nvSpPr>
        <p:spPr>
          <a:xfrm>
            <a:off x="571472" y="1785926"/>
            <a:ext cx="7643866" cy="4500594"/>
          </a:xfrm>
        </p:spPr>
        <p:txBody>
          <a:bodyPr>
            <a:normAutofit fontScale="77500" lnSpcReduction="20000"/>
          </a:bodyPr>
          <a:lstStyle/>
          <a:p>
            <a:r>
              <a:rPr lang="es-MX" dirty="0" smtClean="0">
                <a:solidFill>
                  <a:schemeClr val="tx1"/>
                </a:solidFill>
              </a:rPr>
              <a:t>El concepto de crecimiento y desarrollo es parte fundamental en el proceso vital del ser humano. </a:t>
            </a:r>
            <a:br>
              <a:rPr lang="es-MX" dirty="0" smtClean="0">
                <a:solidFill>
                  <a:schemeClr val="tx1"/>
                </a:solidFill>
              </a:rPr>
            </a:br>
            <a:r>
              <a:rPr lang="es-MX" dirty="0" smtClean="0">
                <a:solidFill>
                  <a:schemeClr val="tx1"/>
                </a:solidFill>
              </a:rPr>
              <a:t>Se define crecimiento como el aumento de tamaño del organismo. </a:t>
            </a:r>
            <a:br>
              <a:rPr lang="es-MX" dirty="0" smtClean="0">
                <a:solidFill>
                  <a:schemeClr val="tx1"/>
                </a:solidFill>
              </a:rPr>
            </a:br>
            <a:r>
              <a:rPr lang="es-MX" dirty="0" smtClean="0">
                <a:solidFill>
                  <a:schemeClr val="tx1"/>
                </a:solidFill>
              </a:rPr>
              <a:t>Desarrollo, en cambio, es la aparición de nuevas características o la adquisición de nuevas habilidades. Estos procesos están íntimamente unidos en la realidad y su separación se hace más bien con fines didácticos. Por una parte entonces, se estudia el aumento en tamaño del organismo ( medición de peso y talla básicamente o antropometría ) y por otra la aparición sucesiva de nuevas </a:t>
            </a:r>
            <a:r>
              <a:rPr lang="es-MX" dirty="0" err="1" smtClean="0">
                <a:solidFill>
                  <a:schemeClr val="tx1"/>
                </a:solidFill>
              </a:rPr>
              <a:t>hábilidades</a:t>
            </a:r>
            <a:r>
              <a:rPr lang="es-MX" dirty="0" smtClean="0">
                <a:solidFill>
                  <a:schemeClr val="tx1"/>
                </a:solidFill>
              </a:rPr>
              <a:t> </a:t>
            </a:r>
            <a:r>
              <a:rPr lang="es-MX" dirty="0" smtClean="0">
                <a:solidFill>
                  <a:schemeClr val="tx1"/>
                </a:solidFill>
              </a:rPr>
              <a:t>( motoras, sociales, afectivas , de lenguaje ... )</a:t>
            </a:r>
            <a:br>
              <a:rPr lang="es-MX" dirty="0" smtClean="0">
                <a:solidFill>
                  <a:schemeClr val="tx1"/>
                </a:solidFill>
              </a:rPr>
            </a:br>
            <a:endParaRPr lang="es-MX" dirty="0">
              <a:solidFill>
                <a:schemeClr val="tx1"/>
              </a:solidFill>
            </a:endParaRPr>
          </a:p>
        </p:txBody>
      </p:sp>
    </p:spTree>
  </p:cSld>
  <p:clrMapOvr>
    <a:masterClrMapping/>
  </p:clrMapOvr>
  <p:transition>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457200" y="285728"/>
            <a:ext cx="4040188" cy="639762"/>
          </a:xfrm>
        </p:spPr>
        <p:txBody>
          <a:bodyPr/>
          <a:lstStyle/>
          <a:p>
            <a:pPr algn="ctr"/>
            <a:r>
              <a:rPr lang="es-SV" dirty="0" smtClean="0"/>
              <a:t>DESARROLLO</a:t>
            </a:r>
            <a:endParaRPr lang="es-MX" dirty="0"/>
          </a:p>
        </p:txBody>
      </p:sp>
      <p:sp>
        <p:nvSpPr>
          <p:cNvPr id="3" name="Content Placeholder 2"/>
          <p:cNvSpPr>
            <a:spLocks noGrp="1"/>
          </p:cNvSpPr>
          <p:nvPr>
            <p:ph sz="half" idx="2"/>
          </p:nvPr>
        </p:nvSpPr>
        <p:spPr>
          <a:xfrm>
            <a:off x="457200" y="1071546"/>
            <a:ext cx="4040188" cy="5357850"/>
          </a:xfrm>
        </p:spPr>
        <p:txBody>
          <a:bodyPr>
            <a:normAutofit/>
          </a:bodyPr>
          <a:lstStyle/>
          <a:p>
            <a:r>
              <a:rPr lang="es-MX" dirty="0" smtClean="0"/>
              <a:t>El crecimiento y la maduración somática, psicológica y social es lo que constituye el desarrollo, característica de la infancia. </a:t>
            </a:r>
            <a:br>
              <a:rPr lang="es-MX" dirty="0" smtClean="0"/>
            </a:br>
            <a:r>
              <a:rPr lang="es-MX" dirty="0" smtClean="0"/>
              <a:t>Este desarrollo depende de factores intrínsecos (dotación genética del individuo) y de factores extrínsecos (alimentación, ambiente, enfermedades, etc.). </a:t>
            </a:r>
            <a:br>
              <a:rPr lang="es-MX" dirty="0" smtClean="0"/>
            </a:br>
            <a:endParaRPr lang="es-MX" dirty="0"/>
          </a:p>
        </p:txBody>
      </p:sp>
      <p:sp>
        <p:nvSpPr>
          <p:cNvPr id="7" name="Text Placeholder 6"/>
          <p:cNvSpPr>
            <a:spLocks noGrp="1"/>
          </p:cNvSpPr>
          <p:nvPr>
            <p:ph type="body" sz="quarter" idx="3"/>
          </p:nvPr>
        </p:nvSpPr>
        <p:spPr>
          <a:xfrm>
            <a:off x="4645025" y="214290"/>
            <a:ext cx="4041775" cy="639762"/>
          </a:xfrm>
        </p:spPr>
        <p:txBody>
          <a:bodyPr/>
          <a:lstStyle/>
          <a:p>
            <a:pPr algn="ctr"/>
            <a:r>
              <a:rPr lang="es-SV" dirty="0" smtClean="0"/>
              <a:t>CRECIMIENTO</a:t>
            </a:r>
          </a:p>
        </p:txBody>
      </p:sp>
      <p:sp>
        <p:nvSpPr>
          <p:cNvPr id="4" name="Content Placeholder 3"/>
          <p:cNvSpPr>
            <a:spLocks noGrp="1"/>
          </p:cNvSpPr>
          <p:nvPr>
            <p:ph sz="quarter" idx="4"/>
          </p:nvPr>
        </p:nvSpPr>
        <p:spPr>
          <a:xfrm>
            <a:off x="4645025" y="1071546"/>
            <a:ext cx="4041775" cy="5054617"/>
          </a:xfrm>
        </p:spPr>
        <p:txBody>
          <a:bodyPr>
            <a:normAutofit fontScale="92500" lnSpcReduction="10000"/>
          </a:bodyPr>
          <a:lstStyle/>
          <a:p>
            <a:r>
              <a:rPr lang="es-MX" dirty="0" smtClean="0"/>
              <a:t>El término crecimiento se utiliza corrientemente como expresión del aumento de talla, que viene determinado por el incremento diferencial de cabeza, tronco y huesos largos de las piernas. El aumento de talla, sin embargo, no es más que una faceta del crecimiento. Dentro de este concepto hay que incluir también el aumento de masa corporal y el crecimiento de todos los órganos y sistemas. </a:t>
            </a:r>
            <a:br>
              <a:rPr lang="es-MX" dirty="0" smtClean="0"/>
            </a:br>
            <a:endParaRPr lang="es-MX" dirty="0"/>
          </a:p>
        </p:txBody>
      </p:sp>
    </p:spTree>
  </p:cSld>
  <p:clrMapOvr>
    <a:masterClrMapping/>
  </p:clrMapOvr>
  <p:transition>
    <p:cover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SV" dirty="0" smtClean="0"/>
              <a:t>¿QUE HIZO DIOS?</a:t>
            </a:r>
            <a:endParaRPr lang="es-MX" dirty="0"/>
          </a:p>
        </p:txBody>
      </p:sp>
      <p:sp>
        <p:nvSpPr>
          <p:cNvPr id="3" name="Content Placeholder 2"/>
          <p:cNvSpPr>
            <a:spLocks noGrp="1"/>
          </p:cNvSpPr>
          <p:nvPr>
            <p:ph idx="1"/>
          </p:nvPr>
        </p:nvSpPr>
        <p:spPr/>
        <p:txBody>
          <a:bodyPr>
            <a:normAutofit fontScale="85000" lnSpcReduction="10000"/>
          </a:bodyPr>
          <a:lstStyle/>
          <a:p>
            <a:r>
              <a:rPr lang="es-ES" baseline="30000" dirty="0" smtClean="0"/>
              <a:t>26 </a:t>
            </a:r>
            <a:r>
              <a:rPr lang="es-ES" dirty="0" smtClean="0"/>
              <a:t>Entonces dijo Dios: Hagamos al hombre a nuestra imagen, conforme a nuestra semejanza; y señoree en los peces del mar, en las aves de los cielos, en las bestias, en toda la tierra, y en todo animal que se arrastra sobre la tierra.</a:t>
            </a:r>
            <a:r>
              <a:rPr lang="es-ES" baseline="30000" dirty="0" smtClean="0"/>
              <a:t> 27</a:t>
            </a:r>
            <a:r>
              <a:rPr lang="es-ES" dirty="0" smtClean="0"/>
              <a:t>Y creó Dios al hombre a su imagen, a imagen de Dios lo creó; varón y hembra los creó.</a:t>
            </a:r>
            <a:r>
              <a:rPr lang="es-ES" baseline="30000" dirty="0" smtClean="0"/>
              <a:t> 28</a:t>
            </a:r>
            <a:r>
              <a:rPr lang="es-ES" dirty="0" smtClean="0"/>
              <a:t>Y los bendijo Dios, y les dijo: Fructificad y multiplicaos; llenad la tierra, y sojuzgadla, y señoread en los peces del mar, en las aves de los cielos, y en todas las bestias que se mueven sobre la tierra.</a:t>
            </a:r>
          </a:p>
          <a:p>
            <a:r>
              <a:rPr lang="es-ES" b="1" dirty="0" smtClean="0"/>
              <a:t>GENESIS 1.26-28</a:t>
            </a:r>
          </a:p>
          <a:p>
            <a:endParaRPr lang="es-ES" dirty="0" smtClean="0"/>
          </a:p>
          <a:p>
            <a:endParaRPr lang="es-MX" dirty="0"/>
          </a:p>
        </p:txBody>
      </p:sp>
    </p:spTree>
  </p:cSld>
  <p:clrMapOvr>
    <a:masterClrMapping/>
  </p:clrMapOvr>
  <p:transition>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SV" dirty="0" smtClean="0"/>
              <a:t>¿COMO VALORA DIOS AL HOMBRE?</a:t>
            </a:r>
            <a:endParaRPr lang="es-MX" dirty="0"/>
          </a:p>
        </p:txBody>
      </p:sp>
      <p:sp>
        <p:nvSpPr>
          <p:cNvPr id="3" name="Content Placeholder 2"/>
          <p:cNvSpPr>
            <a:spLocks noGrp="1"/>
          </p:cNvSpPr>
          <p:nvPr>
            <p:ph idx="1"/>
          </p:nvPr>
        </p:nvSpPr>
        <p:spPr/>
        <p:txBody>
          <a:bodyPr>
            <a:normAutofit/>
          </a:bodyPr>
          <a:lstStyle/>
          <a:p>
            <a:r>
              <a:rPr lang="es-MX" baseline="30000" dirty="0" smtClean="0"/>
              <a:t>9</a:t>
            </a:r>
            <a:r>
              <a:rPr lang="es-MX" dirty="0" smtClean="0"/>
              <a:t> Mas vosotros sois linaje escogido, real sacerdocio, nación santa, pueblo adquirido por Dios, para que anunciéis las virtudes de aquel que os llamó de las tinieblas a su luz admirable;</a:t>
            </a:r>
            <a:r>
              <a:rPr lang="es-MX" baseline="30000" dirty="0" smtClean="0"/>
              <a:t> 10</a:t>
            </a:r>
            <a:r>
              <a:rPr lang="es-MX" dirty="0" smtClean="0"/>
              <a:t>vosotros que en otro tiempo no erais pueblo, pero que ahora sois pueblo de Dios; que en otro tiempo no habíais alcanzado misericordia, pero ahora habéis alcanzado misericordia. 1 PEDRO 2.9-10</a:t>
            </a:r>
          </a:p>
          <a:p>
            <a:endParaRPr lang="es-MX" dirty="0"/>
          </a:p>
        </p:txBody>
      </p:sp>
    </p:spTree>
  </p:cSld>
  <p:clrMapOvr>
    <a:masterClrMapping/>
  </p:clrMapOvr>
  <p:transition>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SV" dirty="0" smtClean="0"/>
              <a:t>VALORACION INTEGRAL</a:t>
            </a:r>
            <a:endParaRPr lang="es-MX" dirty="0"/>
          </a:p>
        </p:txBody>
      </p:sp>
      <p:sp>
        <p:nvSpPr>
          <p:cNvPr id="3" name="Content Placeholder 2"/>
          <p:cNvSpPr>
            <a:spLocks noGrp="1"/>
          </p:cNvSpPr>
          <p:nvPr>
            <p:ph idx="1"/>
          </p:nvPr>
        </p:nvSpPr>
        <p:spPr/>
        <p:txBody>
          <a:bodyPr>
            <a:normAutofit fontScale="85000" lnSpcReduction="20000"/>
          </a:bodyPr>
          <a:lstStyle/>
          <a:p>
            <a:r>
              <a:rPr lang="es-MX" dirty="0" smtClean="0"/>
              <a:t>¿Cómo expresa sus valoraciones? El proceso de valoración del ser humano incluye una compleja serie de condiciones intelectuales y afectivas que suponen: la toma de decisiones, la estimación y la actuación. Las personas valoran al preferir, al estimar, al elegir unas cosas en lugar de otras, al formular metas y propósitos personales. Las valoraciones se expresan mediante creencias, intereses, sentimientos, convicciones, actitudes, juicios de valor y acciones. Desde el punto de vista ético, la importancia del proceso de valoración deriva de su fuerza orientadora en aras de una moral autónoma del ser humano</a:t>
            </a:r>
            <a:endParaRPr lang="es-MX" dirty="0"/>
          </a:p>
        </p:txBody>
      </p:sp>
    </p:spTree>
  </p:cSld>
  <p:clrMapOvr>
    <a:masterClrMapping/>
  </p:clrMapOvr>
  <p:transition>
    <p:cover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SV" dirty="0" smtClean="0"/>
              <a:t>VALORACION POR COMPETENCIAS</a:t>
            </a:r>
            <a:endParaRPr lang="es-MX" dirty="0"/>
          </a:p>
        </p:txBody>
      </p:sp>
      <p:sp>
        <p:nvSpPr>
          <p:cNvPr id="3" name="Content Placeholder 2"/>
          <p:cNvSpPr>
            <a:spLocks noGrp="1"/>
          </p:cNvSpPr>
          <p:nvPr>
            <p:ph idx="1"/>
          </p:nvPr>
        </p:nvSpPr>
        <p:spPr/>
        <p:txBody>
          <a:bodyPr>
            <a:normAutofit fontScale="92500" lnSpcReduction="20000"/>
          </a:bodyPr>
          <a:lstStyle/>
          <a:p>
            <a:r>
              <a:rPr lang="es-MX" dirty="0" smtClean="0"/>
              <a:t>Las tendencias actuales sobre el desarrollo de las competencias </a:t>
            </a:r>
            <a:r>
              <a:rPr lang="es-MX" dirty="0" smtClean="0"/>
              <a:t>hacen </a:t>
            </a:r>
            <a:r>
              <a:rPr lang="es-MX" dirty="0" smtClean="0"/>
              <a:t>énfasis en el desarrollo de las competencias genéricas tales como: la Capacidad para aprender, Adaptación al cambio, Creatividad e innovación, Trabajo en equipo, Visión efectiva orientada a </a:t>
            </a:r>
            <a:r>
              <a:rPr lang="es-MX" dirty="0" smtClean="0"/>
              <a:t>valores, Ética, </a:t>
            </a:r>
            <a:r>
              <a:rPr lang="es-MX" dirty="0" smtClean="0"/>
              <a:t>Responsabilidad, Lealtad y sentido de pertenencia, Adhesión a normas y políticas, Orientación al servicio, Actitudes, Entusiasmo, Positivismo y optimismo, Persistencia, Flexibilidad, Búsqueda de la excelencia </a:t>
            </a:r>
            <a:endParaRPr lang="es-MX" dirty="0"/>
          </a:p>
        </p:txBody>
      </p:sp>
    </p:spTree>
  </p:cSld>
  <p:clrMapOvr>
    <a:masterClrMapping/>
  </p:clrMapOvr>
  <p:transition>
    <p:cover dir="l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719</TotalTime>
  <Words>1249</Words>
  <Application>Microsoft Office PowerPoint</Application>
  <PresentationFormat>On-screen Show (4:3)</PresentationFormat>
  <Paragraphs>103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COMO LOCALIZAR OPORTUNIDADES DE CRECIMIENTO Y DESARROLLO</vt:lpstr>
      <vt:lpstr>ANECDOTA </vt:lpstr>
      <vt:lpstr> I- DESARROLLO Y CRECIMIENTO HUMANO</vt:lpstr>
      <vt:lpstr>Desarrollo y Crecimiento</vt:lpstr>
      <vt:lpstr>PowerPoint Presentation</vt:lpstr>
      <vt:lpstr>¿QUE HIZO DIOS?</vt:lpstr>
      <vt:lpstr>¿COMO VALORA DIOS AL HOMBRE?</vt:lpstr>
      <vt:lpstr>VALORACION INTEGRAL</vt:lpstr>
      <vt:lpstr>VALORACION POR COMPETENCIAS</vt:lpstr>
      <vt:lpstr>OTROS ELEMENTOS IMPORTANTES EN EL DESARROLLO HUMANO</vt:lpstr>
      <vt:lpstr>  II- Desarrollo y crecimiento empresarial</vt:lpstr>
      <vt:lpstr>Desarrollo y crecimiento empresarial</vt:lpstr>
      <vt:lpstr>GESTION DE CAMBIO</vt:lpstr>
      <vt:lpstr>Factores en la Gestión del cambio</vt:lpstr>
      <vt:lpstr>¿QUE ES EL COACHING?</vt:lpstr>
      <vt:lpstr>SERVICIO AL CLIENTE</vt:lpstr>
      <vt:lpstr>FUNDAMENTOS DE LA INVERSION</vt:lpstr>
      <vt:lpstr>III- COREA DEL SUR UN EJEMPLO DE DESARROLLO Y CRECIMEINTO</vt:lpstr>
      <vt:lpstr>PERFIL COREA DEL SUR</vt:lpstr>
      <vt:lpstr>DIEZ PRINCIPALES EMPRESAS DE LA REPUBLICA DE COREA</vt:lpstr>
      <vt:lpstr>IV- Importancia de vencer la resistencia al cambio </vt:lpstr>
      <vt:lpstr>ESCENARIOS DE OPORTUNIDADES</vt:lpstr>
      <vt:lpstr>McDONALDS</vt:lpstr>
      <vt:lpstr>Índice de desarrollo global minorista 2011</vt:lpstr>
      <vt:lpstr>Índice de Desarrollo Global Minorista 2011</vt:lpstr>
      <vt:lpstr>V- Lo fundamental de la nueva administración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Roberto Montoya</dc:creator>
  <cp:lastModifiedBy>Debs</cp:lastModifiedBy>
  <cp:revision>111</cp:revision>
  <dcterms:created xsi:type="dcterms:W3CDTF">2011-05-16T01:42:32Z</dcterms:created>
  <dcterms:modified xsi:type="dcterms:W3CDTF">2011-06-16T21:11:41Z</dcterms:modified>
</cp:coreProperties>
</file>