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7" r:id="rId5"/>
    <p:sldId id="300" r:id="rId6"/>
    <p:sldId id="258" r:id="rId7"/>
    <p:sldId id="259" r:id="rId8"/>
    <p:sldId id="262" r:id="rId9"/>
    <p:sldId id="264" r:id="rId10"/>
    <p:sldId id="266" r:id="rId11"/>
    <p:sldId id="271" r:id="rId12"/>
    <p:sldId id="272" r:id="rId13"/>
    <p:sldId id="290" r:id="rId14"/>
    <p:sldId id="291" r:id="rId15"/>
    <p:sldId id="301" r:id="rId16"/>
    <p:sldId id="275" r:id="rId17"/>
    <p:sldId id="305" r:id="rId18"/>
    <p:sldId id="304" r:id="rId19"/>
    <p:sldId id="303" r:id="rId20"/>
    <p:sldId id="302" r:id="rId21"/>
    <p:sldId id="307" r:id="rId22"/>
    <p:sldId id="306" r:id="rId23"/>
    <p:sldId id="308" r:id="rId24"/>
    <p:sldId id="310" r:id="rId25"/>
  </p:sldIdLst>
  <p:sldSz cx="11522075" cy="6858000"/>
  <p:notesSz cx="9223375" cy="7010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go Castillo" initials="HC" lastIdx="1" clrIdx="0">
    <p:extLst>
      <p:ext uri="{19B8F6BF-5375-455C-9EA6-DF929625EA0E}">
        <p15:presenceInfo xmlns:p15="http://schemas.microsoft.com/office/powerpoint/2012/main" userId="S-1-5-21-151147892-404053376-1012880758-11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5179" autoAdjust="0"/>
  </p:normalViewPr>
  <p:slideViewPr>
    <p:cSldViewPr showGuides="1">
      <p:cViewPr varScale="1">
        <p:scale>
          <a:sx n="120" d="100"/>
          <a:sy n="120" d="100"/>
        </p:scale>
        <p:origin x="612" y="36"/>
      </p:cViewPr>
      <p:guideLst>
        <p:guide orient="horz" pos="2160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1FA752-7A41-486E-8ECE-996A07B4054C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0B2E94-C294-4896-B657-A99195BF2FE4}">
      <dgm:prSet phldrT="[Text]" custT="1"/>
      <dgm:spPr/>
      <dgm:t>
        <a:bodyPr/>
        <a:lstStyle/>
        <a:p>
          <a:r>
            <a:rPr lang="es-ES" sz="2400" u="sng" dirty="0" smtClean="0"/>
            <a:t>EMPLEADOS</a:t>
          </a:r>
        </a:p>
        <a:p>
          <a:r>
            <a:rPr lang="es-ES" sz="2000" dirty="0" smtClean="0"/>
            <a:t>A) SEGUIMIENTO DE INSTRUCCIONES PRECISAS</a:t>
          </a:r>
        </a:p>
        <a:p>
          <a:r>
            <a:rPr lang="es-ES" sz="2000" dirty="0" smtClean="0"/>
            <a:t>B) CREATIVIDAD NO REQUERIDA</a:t>
          </a:r>
        </a:p>
        <a:p>
          <a:r>
            <a:rPr lang="es-ES" sz="2000" dirty="0" smtClean="0"/>
            <a:t>C) IMPORTANCIA DE ESTABILIDAD LABORAL</a:t>
          </a:r>
        </a:p>
        <a:p>
          <a:r>
            <a:rPr lang="es-ES" sz="2000" dirty="0" smtClean="0"/>
            <a:t>D) REQUERIDA EDUCACION MEDIA</a:t>
          </a:r>
        </a:p>
        <a:p>
          <a:endParaRPr lang="en-US" sz="2200" dirty="0"/>
        </a:p>
      </dgm:t>
    </dgm:pt>
    <dgm:pt modelId="{886E5E79-5C91-4416-B0D7-10980C8A414E}" type="parTrans" cxnId="{4D795628-E2B9-4048-B545-A8B25713561F}">
      <dgm:prSet/>
      <dgm:spPr/>
      <dgm:t>
        <a:bodyPr/>
        <a:lstStyle/>
        <a:p>
          <a:endParaRPr lang="en-US"/>
        </a:p>
      </dgm:t>
    </dgm:pt>
    <dgm:pt modelId="{938D14E2-41E5-482D-9BC6-A0B06E8A29E1}" type="sibTrans" cxnId="{4D795628-E2B9-4048-B545-A8B25713561F}">
      <dgm:prSet/>
      <dgm:spPr/>
      <dgm:t>
        <a:bodyPr/>
        <a:lstStyle/>
        <a:p>
          <a:endParaRPr lang="en-US"/>
        </a:p>
      </dgm:t>
    </dgm:pt>
    <dgm:pt modelId="{CDBA8C0D-F185-4303-AB5A-805D44AD25CB}">
      <dgm:prSet phldrT="[Text]" custT="1"/>
      <dgm:spPr/>
      <dgm:t>
        <a:bodyPr/>
        <a:lstStyle/>
        <a:p>
          <a:r>
            <a:rPr lang="es-ES" sz="2400" u="sng" dirty="0" smtClean="0"/>
            <a:t>PARTICIPES</a:t>
          </a:r>
        </a:p>
        <a:p>
          <a:r>
            <a:rPr lang="es-ES" sz="2000" u="none" dirty="0" smtClean="0"/>
            <a:t>A) GRAN NIVEL DE CREATIVIDAD Y AUTONOMIA</a:t>
          </a:r>
        </a:p>
        <a:p>
          <a:r>
            <a:rPr lang="es-ES" sz="2000" u="none" dirty="0" smtClean="0"/>
            <a:t>B) MOTIVACION PARA PARTICIPAR EN EL ÉXITO DE LA EMPRESA</a:t>
          </a:r>
        </a:p>
        <a:p>
          <a:r>
            <a:rPr lang="es-ES" sz="2000" u="none" dirty="0" smtClean="0"/>
            <a:t>C) DESEO POR LA SUPERACION PROFESIONAL</a:t>
          </a:r>
        </a:p>
        <a:p>
          <a:r>
            <a:rPr lang="es-ES" sz="2000" u="none" dirty="0" smtClean="0"/>
            <a:t>D) CONOCIMIENTO DE HERRAMIENTAS TECNOLOGICAS</a:t>
          </a:r>
        </a:p>
        <a:p>
          <a:endParaRPr lang="es-ES" sz="2000" u="none" dirty="0" smtClean="0"/>
        </a:p>
        <a:p>
          <a:endParaRPr lang="en-US" sz="5600" dirty="0"/>
        </a:p>
      </dgm:t>
    </dgm:pt>
    <dgm:pt modelId="{0CD11DF9-0019-46D9-BC4F-6094116EAF02}" type="parTrans" cxnId="{5A8F2035-7508-4A17-A66D-724C64C0B693}">
      <dgm:prSet/>
      <dgm:spPr/>
      <dgm:t>
        <a:bodyPr/>
        <a:lstStyle/>
        <a:p>
          <a:endParaRPr lang="en-US"/>
        </a:p>
      </dgm:t>
    </dgm:pt>
    <dgm:pt modelId="{832FFB77-5497-4AF8-A5BB-72D9FD990503}" type="sibTrans" cxnId="{5A8F2035-7508-4A17-A66D-724C64C0B693}">
      <dgm:prSet/>
      <dgm:spPr/>
      <dgm:t>
        <a:bodyPr/>
        <a:lstStyle/>
        <a:p>
          <a:endParaRPr lang="en-US"/>
        </a:p>
      </dgm:t>
    </dgm:pt>
    <dgm:pt modelId="{BA3F15E1-794E-4E2B-9BB8-3AC1BA5BBB9B}">
      <dgm:prSet/>
      <dgm:spPr/>
      <dgm:t>
        <a:bodyPr/>
        <a:lstStyle/>
        <a:p>
          <a:endParaRPr lang="en-US"/>
        </a:p>
      </dgm:t>
    </dgm:pt>
    <dgm:pt modelId="{9B85B04C-2CCD-44CD-A37C-C38B429A6E43}" type="parTrans" cxnId="{0A1E3FFB-6912-4BE3-B3A7-133909B54B76}">
      <dgm:prSet/>
      <dgm:spPr/>
      <dgm:t>
        <a:bodyPr/>
        <a:lstStyle/>
        <a:p>
          <a:endParaRPr lang="en-US"/>
        </a:p>
      </dgm:t>
    </dgm:pt>
    <dgm:pt modelId="{C1E7B22C-3BC0-4D6D-9731-3D53F9E29606}" type="sibTrans" cxnId="{0A1E3FFB-6912-4BE3-B3A7-133909B54B76}">
      <dgm:prSet/>
      <dgm:spPr/>
      <dgm:t>
        <a:bodyPr/>
        <a:lstStyle/>
        <a:p>
          <a:endParaRPr lang="en-US"/>
        </a:p>
      </dgm:t>
    </dgm:pt>
    <dgm:pt modelId="{14FCA529-A46F-4E0D-835A-D7592758677C}">
      <dgm:prSet/>
      <dgm:spPr/>
      <dgm:t>
        <a:bodyPr/>
        <a:lstStyle/>
        <a:p>
          <a:endParaRPr lang="en-US"/>
        </a:p>
      </dgm:t>
    </dgm:pt>
    <dgm:pt modelId="{B09AEE01-1188-4D9E-BBE0-158C23E03BEB}" type="parTrans" cxnId="{2526216B-D318-4FBD-B3A2-101674219C54}">
      <dgm:prSet/>
      <dgm:spPr/>
      <dgm:t>
        <a:bodyPr/>
        <a:lstStyle/>
        <a:p>
          <a:endParaRPr lang="en-US"/>
        </a:p>
      </dgm:t>
    </dgm:pt>
    <dgm:pt modelId="{82A336A9-2F2D-489D-BF71-1179F45714FB}" type="sibTrans" cxnId="{2526216B-D318-4FBD-B3A2-101674219C54}">
      <dgm:prSet/>
      <dgm:spPr/>
      <dgm:t>
        <a:bodyPr/>
        <a:lstStyle/>
        <a:p>
          <a:endParaRPr lang="en-US"/>
        </a:p>
      </dgm:t>
    </dgm:pt>
    <dgm:pt modelId="{9329FC7E-080F-47CE-8808-38A985FC266E}">
      <dgm:prSet/>
      <dgm:spPr/>
      <dgm:t>
        <a:bodyPr/>
        <a:lstStyle/>
        <a:p>
          <a:endParaRPr lang="en-US"/>
        </a:p>
      </dgm:t>
    </dgm:pt>
    <dgm:pt modelId="{0F110130-68C1-48B2-BD7E-6AF668AAB8B1}" type="parTrans" cxnId="{CBA9D2CC-91FE-42D6-A482-C3922CB76F61}">
      <dgm:prSet/>
      <dgm:spPr/>
      <dgm:t>
        <a:bodyPr/>
        <a:lstStyle/>
        <a:p>
          <a:endParaRPr lang="en-US"/>
        </a:p>
      </dgm:t>
    </dgm:pt>
    <dgm:pt modelId="{5CE6E6B0-76BE-41D8-BA28-4222AF8C2180}" type="sibTrans" cxnId="{CBA9D2CC-91FE-42D6-A482-C3922CB76F61}">
      <dgm:prSet/>
      <dgm:spPr/>
      <dgm:t>
        <a:bodyPr/>
        <a:lstStyle/>
        <a:p>
          <a:endParaRPr lang="en-US"/>
        </a:p>
      </dgm:t>
    </dgm:pt>
    <dgm:pt modelId="{1C653E23-1DC7-45AF-AC44-7F2F75E6D725}">
      <dgm:prSet/>
      <dgm:spPr/>
      <dgm:t>
        <a:bodyPr/>
        <a:lstStyle/>
        <a:p>
          <a:endParaRPr lang="en-US"/>
        </a:p>
      </dgm:t>
    </dgm:pt>
    <dgm:pt modelId="{8DF1ACF5-21AF-4A0F-85AB-F847B5390514}" type="parTrans" cxnId="{4B708422-3827-48F8-9E83-009713FFDCE6}">
      <dgm:prSet/>
      <dgm:spPr/>
      <dgm:t>
        <a:bodyPr/>
        <a:lstStyle/>
        <a:p>
          <a:endParaRPr lang="en-US"/>
        </a:p>
      </dgm:t>
    </dgm:pt>
    <dgm:pt modelId="{EE1453DF-208B-4030-BCB5-2ADCDA3DC53F}" type="sibTrans" cxnId="{4B708422-3827-48F8-9E83-009713FFDCE6}">
      <dgm:prSet/>
      <dgm:spPr/>
      <dgm:t>
        <a:bodyPr/>
        <a:lstStyle/>
        <a:p>
          <a:endParaRPr lang="en-US"/>
        </a:p>
      </dgm:t>
    </dgm:pt>
    <dgm:pt modelId="{E9095183-0118-4184-861E-DE8823736425}">
      <dgm:prSet/>
      <dgm:spPr/>
      <dgm:t>
        <a:bodyPr/>
        <a:lstStyle/>
        <a:p>
          <a:endParaRPr lang="en-US"/>
        </a:p>
      </dgm:t>
    </dgm:pt>
    <dgm:pt modelId="{F0FFDEB9-EB07-4BEC-AE34-17771C4F5C80}" type="parTrans" cxnId="{6572AAE6-42A5-4A6A-8506-1EB265406831}">
      <dgm:prSet/>
      <dgm:spPr/>
      <dgm:t>
        <a:bodyPr/>
        <a:lstStyle/>
        <a:p>
          <a:endParaRPr lang="en-US"/>
        </a:p>
      </dgm:t>
    </dgm:pt>
    <dgm:pt modelId="{986E0203-D03C-451E-937D-DD36DF9A89B6}" type="sibTrans" cxnId="{6572AAE6-42A5-4A6A-8506-1EB265406831}">
      <dgm:prSet/>
      <dgm:spPr/>
      <dgm:t>
        <a:bodyPr/>
        <a:lstStyle/>
        <a:p>
          <a:endParaRPr lang="en-US"/>
        </a:p>
      </dgm:t>
    </dgm:pt>
    <dgm:pt modelId="{E5D5B948-DC65-460D-BD3E-7F70D6BB3C7D}">
      <dgm:prSet/>
      <dgm:spPr/>
      <dgm:t>
        <a:bodyPr/>
        <a:lstStyle/>
        <a:p>
          <a:endParaRPr lang="en-US"/>
        </a:p>
      </dgm:t>
    </dgm:pt>
    <dgm:pt modelId="{9A7E56F8-EED1-4094-94FF-F7AEF0B836A0}" type="parTrans" cxnId="{438D196A-CAB5-472F-BCE0-E02306F55CFE}">
      <dgm:prSet/>
      <dgm:spPr/>
      <dgm:t>
        <a:bodyPr/>
        <a:lstStyle/>
        <a:p>
          <a:endParaRPr lang="en-US"/>
        </a:p>
      </dgm:t>
    </dgm:pt>
    <dgm:pt modelId="{1C7B187F-CE76-499B-A5B6-D4DD33D4B57B}" type="sibTrans" cxnId="{438D196A-CAB5-472F-BCE0-E02306F55CFE}">
      <dgm:prSet/>
      <dgm:spPr/>
      <dgm:t>
        <a:bodyPr/>
        <a:lstStyle/>
        <a:p>
          <a:endParaRPr lang="en-US"/>
        </a:p>
      </dgm:t>
    </dgm:pt>
    <dgm:pt modelId="{4132B635-9B60-4B3A-97F8-E9F19DF155FD}">
      <dgm:prSet/>
      <dgm:spPr/>
      <dgm:t>
        <a:bodyPr/>
        <a:lstStyle/>
        <a:p>
          <a:endParaRPr lang="en-US"/>
        </a:p>
      </dgm:t>
    </dgm:pt>
    <dgm:pt modelId="{BAAAEA49-3FD7-4ED7-AA0F-CA0DFD1503CC}" type="parTrans" cxnId="{B2F7F533-F055-47DA-BDFC-4D1BA90948ED}">
      <dgm:prSet/>
      <dgm:spPr/>
      <dgm:t>
        <a:bodyPr/>
        <a:lstStyle/>
        <a:p>
          <a:endParaRPr lang="en-US"/>
        </a:p>
      </dgm:t>
    </dgm:pt>
    <dgm:pt modelId="{D86D2D6A-75D2-4EF9-A741-61BF5059D724}" type="sibTrans" cxnId="{B2F7F533-F055-47DA-BDFC-4D1BA90948ED}">
      <dgm:prSet/>
      <dgm:spPr/>
      <dgm:t>
        <a:bodyPr/>
        <a:lstStyle/>
        <a:p>
          <a:endParaRPr lang="en-US"/>
        </a:p>
      </dgm:t>
    </dgm:pt>
    <dgm:pt modelId="{59ADB503-454B-48BD-BA46-E3115F7468ED}">
      <dgm:prSet/>
      <dgm:spPr/>
      <dgm:t>
        <a:bodyPr/>
        <a:lstStyle/>
        <a:p>
          <a:endParaRPr lang="en-US"/>
        </a:p>
      </dgm:t>
    </dgm:pt>
    <dgm:pt modelId="{31808AB8-6C13-4AD0-823B-8E6A764048D7}" type="parTrans" cxnId="{CC154194-FE07-406A-9AFF-DE58DB1D2F6F}">
      <dgm:prSet/>
      <dgm:spPr/>
      <dgm:t>
        <a:bodyPr/>
        <a:lstStyle/>
        <a:p>
          <a:endParaRPr lang="en-US"/>
        </a:p>
      </dgm:t>
    </dgm:pt>
    <dgm:pt modelId="{C6EBF103-BF47-4F72-BB77-75F7230B5FEF}" type="sibTrans" cxnId="{CC154194-FE07-406A-9AFF-DE58DB1D2F6F}">
      <dgm:prSet/>
      <dgm:spPr/>
      <dgm:t>
        <a:bodyPr/>
        <a:lstStyle/>
        <a:p>
          <a:endParaRPr lang="en-US"/>
        </a:p>
      </dgm:t>
    </dgm:pt>
    <dgm:pt modelId="{043A0285-7034-4D8B-B823-0C18C90D3D3F}">
      <dgm:prSet/>
      <dgm:spPr/>
      <dgm:t>
        <a:bodyPr/>
        <a:lstStyle/>
        <a:p>
          <a:endParaRPr lang="en-US"/>
        </a:p>
      </dgm:t>
    </dgm:pt>
    <dgm:pt modelId="{C98A2256-0301-4C74-94A3-B89ACBBC582D}" type="parTrans" cxnId="{903F9B56-A88A-4D3B-BE28-5F0308CB0C06}">
      <dgm:prSet/>
      <dgm:spPr/>
      <dgm:t>
        <a:bodyPr/>
        <a:lstStyle/>
        <a:p>
          <a:endParaRPr lang="en-US"/>
        </a:p>
      </dgm:t>
    </dgm:pt>
    <dgm:pt modelId="{685C5C52-D6FD-4F13-9043-A7FFB5CD7D1A}" type="sibTrans" cxnId="{903F9B56-A88A-4D3B-BE28-5F0308CB0C06}">
      <dgm:prSet/>
      <dgm:spPr/>
      <dgm:t>
        <a:bodyPr/>
        <a:lstStyle/>
        <a:p>
          <a:endParaRPr lang="en-US"/>
        </a:p>
      </dgm:t>
    </dgm:pt>
    <dgm:pt modelId="{D5632BCC-28E9-4B22-9FF6-512D1173B63B}">
      <dgm:prSet/>
      <dgm:spPr/>
      <dgm:t>
        <a:bodyPr/>
        <a:lstStyle/>
        <a:p>
          <a:endParaRPr lang="en-US"/>
        </a:p>
      </dgm:t>
    </dgm:pt>
    <dgm:pt modelId="{48C8E385-4530-4D3C-93FF-DBDB1D7AFB0F}" type="parTrans" cxnId="{49FDBB69-0B11-474D-9112-F1DA6296352A}">
      <dgm:prSet/>
      <dgm:spPr/>
      <dgm:t>
        <a:bodyPr/>
        <a:lstStyle/>
        <a:p>
          <a:endParaRPr lang="en-US"/>
        </a:p>
      </dgm:t>
    </dgm:pt>
    <dgm:pt modelId="{5E794B6F-2BE1-4F1C-AED7-9790303CC2DC}" type="sibTrans" cxnId="{49FDBB69-0B11-474D-9112-F1DA6296352A}">
      <dgm:prSet/>
      <dgm:spPr/>
      <dgm:t>
        <a:bodyPr/>
        <a:lstStyle/>
        <a:p>
          <a:endParaRPr lang="en-US"/>
        </a:p>
      </dgm:t>
    </dgm:pt>
    <dgm:pt modelId="{4D101503-DE80-44DD-9A10-F2F26F7DA25E}" type="pres">
      <dgm:prSet presAssocID="{DF1FA752-7A41-486E-8ECE-996A07B4054C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CBCC884-265C-40BC-90C8-4D652A9D2D62}" type="pres">
      <dgm:prSet presAssocID="{DF1FA752-7A41-486E-8ECE-996A07B4054C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ADFBD-0A71-4666-9C33-08526D6E1EBD}" type="pres">
      <dgm:prSet presAssocID="{DF1FA752-7A41-486E-8ECE-996A07B4054C}" presName="LeftNode" presStyleLbl="bgImgPlace1" presStyleIdx="0" presStyleCnt="2" custScaleX="210400" custLinFactNeighborX="-51385" custLinFactNeighborY="-11249">
        <dgm:presLayoutVars>
          <dgm:chMax val="2"/>
          <dgm:chPref val="2"/>
        </dgm:presLayoutVars>
      </dgm:prSet>
      <dgm:spPr/>
      <dgm:t>
        <a:bodyPr/>
        <a:lstStyle/>
        <a:p>
          <a:endParaRPr lang="en-US"/>
        </a:p>
      </dgm:t>
    </dgm:pt>
    <dgm:pt modelId="{4D71C6A7-FDDF-4134-B9C3-C5E18834C377}" type="pres">
      <dgm:prSet presAssocID="{DF1FA752-7A41-486E-8ECE-996A07B4054C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BC819-29A9-4A27-95BC-4FB12B2E52BE}" type="pres">
      <dgm:prSet presAssocID="{DF1FA752-7A41-486E-8ECE-996A07B4054C}" presName="RightNode" presStyleLbl="bgImgPlace1" presStyleIdx="1" presStyleCnt="2" custScaleX="201301" custLinFactNeighborX="64482" custLinFactNeighborY="3086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66240E2-ADC0-4B4C-8379-6DD5D8B46922}" type="pres">
      <dgm:prSet presAssocID="{DF1FA752-7A41-486E-8ECE-996A07B4054C}" presName="TopArrow" presStyleLbl="node1" presStyleIdx="0" presStyleCnt="2"/>
      <dgm:spPr/>
    </dgm:pt>
    <dgm:pt modelId="{358C87BD-1A1B-4836-A182-2D723F1BB37C}" type="pres">
      <dgm:prSet presAssocID="{DF1FA752-7A41-486E-8ECE-996A07B4054C}" presName="BottomArrow" presStyleLbl="node1" presStyleIdx="1" presStyleCnt="2" custLinFactNeighborX="-53163" custLinFactNeighborY="-409"/>
      <dgm:spPr/>
    </dgm:pt>
  </dgm:ptLst>
  <dgm:cxnLst>
    <dgm:cxn modelId="{95B9E488-B199-475D-9546-18FDC72CB516}" type="presOf" srcId="{CDBA8C0D-F185-4303-AB5A-805D44AD25CB}" destId="{E49BC819-29A9-4A27-95BC-4FB12B2E52BE}" srcOrd="1" destOrd="0" presId="urn:microsoft.com/office/officeart/2009/layout/ReverseList"/>
    <dgm:cxn modelId="{4B708422-3827-48F8-9E83-009713FFDCE6}" srcId="{DF1FA752-7A41-486E-8ECE-996A07B4054C}" destId="{1C653E23-1DC7-45AF-AC44-7F2F75E6D725}" srcOrd="10" destOrd="0" parTransId="{8DF1ACF5-21AF-4A0F-85AB-F847B5390514}" sibTransId="{EE1453DF-208B-4030-BCB5-2ADCDA3DC53F}"/>
    <dgm:cxn modelId="{6572AAE6-42A5-4A6A-8506-1EB265406831}" srcId="{DF1FA752-7A41-486E-8ECE-996A07B4054C}" destId="{E9095183-0118-4184-861E-DE8823736425}" srcOrd="11" destOrd="0" parTransId="{F0FFDEB9-EB07-4BEC-AE34-17771C4F5C80}" sibTransId="{986E0203-D03C-451E-937D-DD36DF9A89B6}"/>
    <dgm:cxn modelId="{5A8F2035-7508-4A17-A66D-724C64C0B693}" srcId="{DF1FA752-7A41-486E-8ECE-996A07B4054C}" destId="{CDBA8C0D-F185-4303-AB5A-805D44AD25CB}" srcOrd="1" destOrd="0" parTransId="{0CD11DF9-0019-46D9-BC4F-6094116EAF02}" sibTransId="{832FFB77-5497-4AF8-A5BB-72D9FD990503}"/>
    <dgm:cxn modelId="{CC154194-FE07-406A-9AFF-DE58DB1D2F6F}" srcId="{DF1FA752-7A41-486E-8ECE-996A07B4054C}" destId="{59ADB503-454B-48BD-BA46-E3115F7468ED}" srcOrd="4" destOrd="0" parTransId="{31808AB8-6C13-4AD0-823B-8E6A764048D7}" sibTransId="{C6EBF103-BF47-4F72-BB77-75F7230B5FEF}"/>
    <dgm:cxn modelId="{B5312791-CBF3-481C-9BFB-EE06D7486406}" type="presOf" srcId="{B00B2E94-C294-4896-B657-A99195BF2FE4}" destId="{FCBCC884-265C-40BC-90C8-4D652A9D2D62}" srcOrd="0" destOrd="0" presId="urn:microsoft.com/office/officeart/2009/layout/ReverseList"/>
    <dgm:cxn modelId="{2526216B-D318-4FBD-B3A2-101674219C54}" srcId="{DF1FA752-7A41-486E-8ECE-996A07B4054C}" destId="{14FCA529-A46F-4E0D-835A-D7592758677C}" srcOrd="8" destOrd="0" parTransId="{B09AEE01-1188-4D9E-BBE0-158C23E03BEB}" sibTransId="{82A336A9-2F2D-489D-BF71-1179F45714FB}"/>
    <dgm:cxn modelId="{B2F7F533-F055-47DA-BDFC-4D1BA90948ED}" srcId="{DF1FA752-7A41-486E-8ECE-996A07B4054C}" destId="{4132B635-9B60-4B3A-97F8-E9F19DF155FD}" srcOrd="3" destOrd="0" parTransId="{BAAAEA49-3FD7-4ED7-AA0F-CA0DFD1503CC}" sibTransId="{D86D2D6A-75D2-4EF9-A741-61BF5059D724}"/>
    <dgm:cxn modelId="{49FDBB69-0B11-474D-9112-F1DA6296352A}" srcId="{DF1FA752-7A41-486E-8ECE-996A07B4054C}" destId="{D5632BCC-28E9-4B22-9FF6-512D1173B63B}" srcOrd="6" destOrd="0" parTransId="{48C8E385-4530-4D3C-93FF-DBDB1D7AFB0F}" sibTransId="{5E794B6F-2BE1-4F1C-AED7-9790303CC2DC}"/>
    <dgm:cxn modelId="{E954377B-4F13-4052-A13F-143747008F24}" type="presOf" srcId="{CDBA8C0D-F185-4303-AB5A-805D44AD25CB}" destId="{4D71C6A7-FDDF-4134-B9C3-C5E18834C377}" srcOrd="0" destOrd="0" presId="urn:microsoft.com/office/officeart/2009/layout/ReverseList"/>
    <dgm:cxn modelId="{4013651B-C5F2-4160-A70D-0DB4A128E939}" type="presOf" srcId="{B00B2E94-C294-4896-B657-A99195BF2FE4}" destId="{E33ADFBD-0A71-4666-9C33-08526D6E1EBD}" srcOrd="1" destOrd="0" presId="urn:microsoft.com/office/officeart/2009/layout/ReverseList"/>
    <dgm:cxn modelId="{0A1E3FFB-6912-4BE3-B3A7-133909B54B76}" srcId="{DF1FA752-7A41-486E-8ECE-996A07B4054C}" destId="{BA3F15E1-794E-4E2B-9BB8-3AC1BA5BBB9B}" srcOrd="7" destOrd="0" parTransId="{9B85B04C-2CCD-44CD-A37C-C38B429A6E43}" sibTransId="{C1E7B22C-3BC0-4D6D-9731-3D53F9E29606}"/>
    <dgm:cxn modelId="{903F9B56-A88A-4D3B-BE28-5F0308CB0C06}" srcId="{DF1FA752-7A41-486E-8ECE-996A07B4054C}" destId="{043A0285-7034-4D8B-B823-0C18C90D3D3F}" srcOrd="5" destOrd="0" parTransId="{C98A2256-0301-4C74-94A3-B89ACBBC582D}" sibTransId="{685C5C52-D6FD-4F13-9043-A7FFB5CD7D1A}"/>
    <dgm:cxn modelId="{4D795628-E2B9-4048-B545-A8B25713561F}" srcId="{DF1FA752-7A41-486E-8ECE-996A07B4054C}" destId="{B00B2E94-C294-4896-B657-A99195BF2FE4}" srcOrd="0" destOrd="0" parTransId="{886E5E79-5C91-4416-B0D7-10980C8A414E}" sibTransId="{938D14E2-41E5-482D-9BC6-A0B06E8A29E1}"/>
    <dgm:cxn modelId="{1292EC71-0705-45AA-9372-886FDD85F62D}" type="presOf" srcId="{DF1FA752-7A41-486E-8ECE-996A07B4054C}" destId="{4D101503-DE80-44DD-9A10-F2F26F7DA25E}" srcOrd="0" destOrd="0" presId="urn:microsoft.com/office/officeart/2009/layout/ReverseList"/>
    <dgm:cxn modelId="{CBA9D2CC-91FE-42D6-A482-C3922CB76F61}" srcId="{DF1FA752-7A41-486E-8ECE-996A07B4054C}" destId="{9329FC7E-080F-47CE-8808-38A985FC266E}" srcOrd="9" destOrd="0" parTransId="{0F110130-68C1-48B2-BD7E-6AF668AAB8B1}" sibTransId="{5CE6E6B0-76BE-41D8-BA28-4222AF8C2180}"/>
    <dgm:cxn modelId="{438D196A-CAB5-472F-BCE0-E02306F55CFE}" srcId="{DF1FA752-7A41-486E-8ECE-996A07B4054C}" destId="{E5D5B948-DC65-460D-BD3E-7F70D6BB3C7D}" srcOrd="2" destOrd="0" parTransId="{9A7E56F8-EED1-4094-94FF-F7AEF0B836A0}" sibTransId="{1C7B187F-CE76-499B-A5B6-D4DD33D4B57B}"/>
    <dgm:cxn modelId="{E64254CA-713B-427A-AE03-927D55C58551}" type="presParOf" srcId="{4D101503-DE80-44DD-9A10-F2F26F7DA25E}" destId="{FCBCC884-265C-40BC-90C8-4D652A9D2D62}" srcOrd="0" destOrd="0" presId="urn:microsoft.com/office/officeart/2009/layout/ReverseList"/>
    <dgm:cxn modelId="{49C56324-4AA7-4748-98A0-888E8CA1209A}" type="presParOf" srcId="{4D101503-DE80-44DD-9A10-F2F26F7DA25E}" destId="{E33ADFBD-0A71-4666-9C33-08526D6E1EBD}" srcOrd="1" destOrd="0" presId="urn:microsoft.com/office/officeart/2009/layout/ReverseList"/>
    <dgm:cxn modelId="{3762F892-2C34-4537-841B-DD69E4DF1506}" type="presParOf" srcId="{4D101503-DE80-44DD-9A10-F2F26F7DA25E}" destId="{4D71C6A7-FDDF-4134-B9C3-C5E18834C377}" srcOrd="2" destOrd="0" presId="urn:microsoft.com/office/officeart/2009/layout/ReverseList"/>
    <dgm:cxn modelId="{249540CF-72CB-4C7B-9CCE-B3C410D95201}" type="presParOf" srcId="{4D101503-DE80-44DD-9A10-F2F26F7DA25E}" destId="{E49BC819-29A9-4A27-95BC-4FB12B2E52BE}" srcOrd="3" destOrd="0" presId="urn:microsoft.com/office/officeart/2009/layout/ReverseList"/>
    <dgm:cxn modelId="{109ACEA1-EBD8-41EC-97A6-0F969E35D0F8}" type="presParOf" srcId="{4D101503-DE80-44DD-9A10-F2F26F7DA25E}" destId="{266240E2-ADC0-4B4C-8379-6DD5D8B46922}" srcOrd="4" destOrd="0" presId="urn:microsoft.com/office/officeart/2009/layout/ReverseList"/>
    <dgm:cxn modelId="{8C4241C1-A394-4F68-AAE4-70F3B488296E}" type="presParOf" srcId="{4D101503-DE80-44DD-9A10-F2F26F7DA25E}" destId="{358C87BD-1A1B-4836-A182-2D723F1BB37C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ADFBD-0A71-4666-9C33-08526D6E1EBD}">
      <dsp:nvSpPr>
        <dsp:cNvPr id="0" name=""/>
        <dsp:cNvSpPr/>
      </dsp:nvSpPr>
      <dsp:spPr>
        <a:xfrm rot="16200000">
          <a:off x="598670" y="73845"/>
          <a:ext cx="3292240" cy="423305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52400" rIns="137160" bIns="1524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u="sng" kern="1200" dirty="0" smtClean="0"/>
            <a:t>EMPLEADOS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A) SEGUIMIENTO DE INSTRUCCIONES PRECISAS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B) CREATIVIDAD NO REQUERIDA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C) IMPORTANCIA DE ESTABILIDAD LABORAL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D) REQUERIDA EDUCACION MEDIA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5400000">
        <a:off x="289007" y="704995"/>
        <a:ext cx="4072311" cy="2970754"/>
      </dsp:txXfrm>
    </dsp:sp>
    <dsp:sp modelId="{E49BC819-29A9-4A27-95BC-4FB12B2E52BE}">
      <dsp:nvSpPr>
        <dsp:cNvPr id="0" name=""/>
        <dsp:cNvSpPr/>
      </dsp:nvSpPr>
      <dsp:spPr>
        <a:xfrm rot="5400000">
          <a:off x="4897836" y="1449806"/>
          <a:ext cx="3292240" cy="404999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52400" rIns="91440" bIns="1524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u="sng" kern="1200" dirty="0" smtClean="0"/>
            <a:t>PARTICIPES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u="none" kern="1200" dirty="0" smtClean="0"/>
            <a:t>A) GRAN NIVEL DE CREATIVIDAD Y AUTONOMIA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u="none" kern="1200" dirty="0" smtClean="0"/>
            <a:t>B) MOTIVACION PARA PARTICIPAR EN EL ÉXITO DE LA EMPRESA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u="none" kern="1200" dirty="0" smtClean="0"/>
            <a:t>C) DESEO POR LA SUPERACION PROFESIONAL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u="none" kern="1200" dirty="0" smtClean="0"/>
            <a:t>D) CONOCIMIENTO DE HERRAMIENTAS TECNOLOGICAS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u="none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600" kern="1200" dirty="0"/>
        </a:p>
      </dsp:txBody>
      <dsp:txXfrm rot="-5400000">
        <a:off x="4518961" y="1989425"/>
        <a:ext cx="3889248" cy="2970754"/>
      </dsp:txXfrm>
    </dsp:sp>
    <dsp:sp modelId="{266240E2-ADC0-4B4C-8379-6DD5D8B46922}">
      <dsp:nvSpPr>
        <dsp:cNvPr id="0" name=""/>
        <dsp:cNvSpPr/>
      </dsp:nvSpPr>
      <dsp:spPr>
        <a:xfrm>
          <a:off x="3278403" y="0"/>
          <a:ext cx="2103264" cy="2103162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C87BD-1A1B-4836-A182-2D723F1BB37C}">
      <dsp:nvSpPr>
        <dsp:cNvPr id="0" name=""/>
        <dsp:cNvSpPr/>
      </dsp:nvSpPr>
      <dsp:spPr>
        <a:xfrm rot="10800000">
          <a:off x="2160244" y="3009157"/>
          <a:ext cx="2103264" cy="2103162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0309D-D8E4-436E-8B16-6BD6FDCEF47A}" type="datetimeFigureOut">
              <a:rPr lang="es-ES" smtClean="0"/>
              <a:pPr/>
              <a:t>14/02/2017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F566A-0049-47B4-A881-716E08DD391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29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70FCA-1C97-4C03-8598-08B17C453D84}" type="datetimeFigureOut">
              <a:rPr lang="es-SV" smtClean="0"/>
              <a:t>14/02/2017</a:t>
            </a:fld>
            <a:endParaRPr lang="es-S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525463"/>
            <a:ext cx="4419600" cy="2630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173" y="3330242"/>
            <a:ext cx="7377029" cy="315407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C9699-C458-421C-BA52-8738F1BCA08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5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873676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7520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54878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20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81379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21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30754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67241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3568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8404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9728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64637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7845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168749" y="270892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SV" dirty="0" smtClean="0"/>
              <a:t>TITULO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-1" y="2420888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0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  <p:sp>
        <p:nvSpPr>
          <p:cNvPr id="7" name="5 Marcador de número de diapositiva"/>
          <p:cNvSpPr txBox="1">
            <a:spLocks/>
          </p:cNvSpPr>
          <p:nvPr userDrawn="1"/>
        </p:nvSpPr>
        <p:spPr>
          <a:xfrm>
            <a:off x="0" y="0"/>
            <a:ext cx="5689030" cy="40466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8" name="5 Marcador de número de diapositiva"/>
          <p:cNvSpPr txBox="1">
            <a:spLocks/>
          </p:cNvSpPr>
          <p:nvPr userDrawn="1"/>
        </p:nvSpPr>
        <p:spPr>
          <a:xfrm>
            <a:off x="5756149" y="0"/>
            <a:ext cx="5689030" cy="404664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413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84B9-7F13-48A2-8365-4AA4CFC28833}" type="datetimeFigureOut">
              <a:rPr lang="es-SV" smtClean="0"/>
              <a:pPr/>
              <a:t>14/02/2017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95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84B9-7F13-48A2-8365-4AA4CFC28833}" type="datetimeFigureOut">
              <a:rPr lang="es-SV" smtClean="0"/>
              <a:pPr/>
              <a:t>14/02/2017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874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5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5" y="1600202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4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084B9-7F13-48A2-8365-4AA4CFC28833}" type="datetimeFigureOut">
              <a:rPr lang="es-SV" smtClean="0"/>
              <a:pPr/>
              <a:t>14/02/2017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09" y="6356352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88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151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2" r:id="rId3"/>
    <p:sldLayoutId id="2147483661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1355" y="2708920"/>
            <a:ext cx="8736528" cy="490066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Mejore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Rentabilidad</a:t>
            </a:r>
            <a:r>
              <a:rPr lang="en-US" dirty="0"/>
              <a:t> de Su </a:t>
            </a:r>
            <a:r>
              <a:rPr lang="en-US" dirty="0" err="1"/>
              <a:t>Negocio</a:t>
            </a:r>
            <a:r>
              <a:rPr lang="en-US" dirty="0"/>
              <a:t>: Como </a:t>
            </a:r>
            <a:r>
              <a:rPr lang="en-US" dirty="0" err="1"/>
              <a:t>Incrementar</a:t>
            </a:r>
            <a:r>
              <a:rPr lang="en-US" dirty="0"/>
              <a:t> el </a:t>
            </a:r>
            <a:r>
              <a:rPr lang="en-US" dirty="0" err="1"/>
              <a:t>Rendimiento</a:t>
            </a:r>
            <a:r>
              <a:rPr lang="en-US" dirty="0"/>
              <a:t> del </a:t>
            </a:r>
            <a:r>
              <a:rPr lang="en-US" dirty="0" smtClean="0"/>
              <a:t>Personal”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225533" y="60212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17/02/17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CONTRATACION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0437" y="836712"/>
            <a:ext cx="10801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 ÉXITO EN LA GESTION DEL RECURSO HUMANO EMPIEZA CON LA CONTRATACION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EN LOS ULTIMOS AÑOS SE HA GENERADO UNA INDUSTRIA ALREDEDOR DE LA CONTRATACION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BUENA Y EFICIENTE CONTRATACION GENERA AHORROS SUSTANCIALES E INCREMENTA LA PRODUCTIVIDAD DE LA EMPRESA</a:t>
            </a: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SI NO SE CONTRATA ADECUADAMENTE, LA ROTACION DE LOS EMPLEADOS SE INCREMENTARA. EXISTE UNA FUERTE CORRELACION ENTRE ROTACION Y FRACASO EMPRESARIAL</a:t>
            </a:r>
          </a:p>
        </p:txBody>
      </p:sp>
    </p:spTree>
    <p:extLst>
      <p:ext uri="{BB962C8B-B14F-4D97-AF65-F5344CB8AC3E}">
        <p14:creationId xmlns:p14="http://schemas.microsoft.com/office/powerpoint/2010/main" val="31210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CONTRATACION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01197" y="345992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INICO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0437" y="836712"/>
            <a:ext cx="10801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/>
            <a:r>
              <a:rPr lang="es-ES" sz="2400" b="1" u="sng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ELEMENTOS DE UNA BUENA CONTRATACION</a:t>
            </a:r>
          </a:p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EN LOS ULTIMOS AÑOS SE HA GENERADO UNA INDUSTRIA ALREDEDOR DE LA CONTRATACION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BUENA Y EFICIENTE CONTRATACION GENERA AHORROS SUSTANCIALES E INCREMENTA LA PRODUCTIVIDAD DE LA EMPRESA</a:t>
            </a: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SI NO SE CONTRATA ADECUADAMENTE, LA ROTACION DE LOS EMPLEADOS SE INCREMENTARA. EXISTE UNA FUERTE CORRELACION ENTRE ROTACION Y FRACASO EMPRESARIAL</a:t>
            </a:r>
          </a:p>
        </p:txBody>
      </p:sp>
    </p:spTree>
    <p:extLst>
      <p:ext uri="{BB962C8B-B14F-4D97-AF65-F5344CB8AC3E}">
        <p14:creationId xmlns:p14="http://schemas.microsoft.com/office/powerpoint/2010/main" val="5678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870651" y="214732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CONTRATACION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0677" y="949831"/>
            <a:ext cx="615668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ELEMENTOS DE UNA EFICIENTE CONTRATACION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0437" y="1096238"/>
            <a:ext cx="10801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ELABORACION DEL PERFIL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ENTREVISTAR AL MENOS CINCO CANDIDATOS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REFERIDOS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BASES DE DATOS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EMPRESAS ESPECIALIZADAS</a:t>
            </a:r>
          </a:p>
          <a:p>
            <a:pPr lvl="1"/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GUIA DE ENTREVISTA – ACORDE AL PERFIL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VERIFICACION DE REFERENCIAS</a:t>
            </a:r>
          </a:p>
        </p:txBody>
      </p:sp>
    </p:spTree>
    <p:extLst>
      <p:ext uri="{BB962C8B-B14F-4D97-AF65-F5344CB8AC3E}">
        <p14:creationId xmlns:p14="http://schemas.microsoft.com/office/powerpoint/2010/main" val="397596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77061" y="18928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0615" y="726906"/>
            <a:ext cx="94330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REVALORIZACION DEL RECURSO HUMANO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EMPLEADOS VS. PARTICIPES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1: CONTRATACION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2: DESARROLLO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3: MEDICION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4: SUPERACION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56581" y="3258586"/>
            <a:ext cx="6840760" cy="51716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870651" y="214732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57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61037" y="186985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DESARROLLO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0437" y="836712"/>
            <a:ext cx="10801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 DESARROLLO DEBE COMPRENDERSE COMO EL ESFUERZO POR LOGRAR QUE EL COLABORADOR APRENDA LAS HERRAMIENTAS, ACTITUDES Y APTITUDES QUE LE PERMITIRAN SER MEJOR EN SU TRABAJO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ES IMPOSIBLE DESARROLLAR SI NO EXISTE CAPACIDAD DE ENTRENAMIENTO, SEGUIMIENTO Y MOTIVACION</a:t>
            </a:r>
          </a:p>
          <a:p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SI NO SE CONTRATA ADECUADAMENTE, LA ROTACION DE LOS EMPLEADOS SE INCREMENTARA. EXISTE UNA FUERTE CORRELACION ENTRE ROTACION Y FRACASO EMPRESARIAL</a:t>
            </a:r>
          </a:p>
        </p:txBody>
      </p:sp>
    </p:spTree>
    <p:extLst>
      <p:ext uri="{BB962C8B-B14F-4D97-AF65-F5344CB8AC3E}">
        <p14:creationId xmlns:p14="http://schemas.microsoft.com/office/powerpoint/2010/main" val="42242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DESARROLLO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2445" y="856357"/>
            <a:ext cx="10801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INDUCCION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ESPACIO FISICO LISTO Y ADECUADO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DISPONIBILIDAD DE EQUIPO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PLAN DE ADQUISICION DE CONOCIMIENTOS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CODIGO DE ETICA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PROCEDIMIENTOS ESCRITOS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B) ACOMPAÑAMIENTO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APOYO EN LAS TAREAS DONDE SE MUESTRA DEBILIDAD EN LA EJECUCION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REFORZAMIENTO DE LOS LOGROS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MOTIVAR A EMPRENDER</a:t>
            </a:r>
          </a:p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C) INVERTIR EN LA ADQUISICION DE CONOCIMIENTOS</a:t>
            </a:r>
          </a:p>
          <a:p>
            <a:pPr marL="914400" lvl="1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11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870651" y="214732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0615" y="726906"/>
            <a:ext cx="94330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REVALORIZACION DEL RECURSO HUMANO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EMPLEADOS VS. PARTICIPES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1: CONTRATACION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2: DESARROLLO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3: MEDICION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4: SUPERACION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28589" y="4149080"/>
            <a:ext cx="6840760" cy="51716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4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870651" y="214732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MEDICION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2445" y="856357"/>
            <a:ext cx="10801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ES IMPORTANTE RECORDAR Y APLICAR EL VIEJO ADAGIO: </a:t>
            </a:r>
          </a:p>
          <a:p>
            <a:pPr lvl="1" algn="ctr"/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“LO QUE NO SE MIDE, NO SE MEJORA”</a:t>
            </a:r>
          </a:p>
          <a:p>
            <a:pPr lvl="1" algn="ctr"/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TODOS LOS COLABORADORES DEBEN SER MEDIDOS POR INDICADORES SENCILLOS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ES IMPORTANTE RETROALIMENTAR SOBRE EL DESEMPEÑO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MEDICION GENERA UN SENTIDO DE MOTIVACION Y DE “JUSTICIA” EN LA EMPRESA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EL COLABORADOR ADECUADAMENTE MEDIDO, INCREMENTARA CON UN 80% DE PROBABILIDAD SU DESEMPEÑO </a:t>
            </a: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29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MEDICION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026" name="Picture 2" descr="Resultado de imagen para KPI F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53" y="2762176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72805" y="1484784"/>
            <a:ext cx="6480720" cy="41549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MEDICION DE CONTACTOS PARA REALIZAR VENTAS</a:t>
            </a:r>
          </a:p>
          <a:p>
            <a:endParaRPr lang="es-ES" sz="2400" dirty="0"/>
          </a:p>
          <a:p>
            <a:r>
              <a:rPr lang="es-ES" sz="2400" dirty="0" smtClean="0"/>
              <a:t>PORCENTAJE DE EFECTIVIDAD DE LOS CONTACTOS</a:t>
            </a:r>
          </a:p>
          <a:p>
            <a:endParaRPr lang="es-ES" sz="2400" dirty="0"/>
          </a:p>
          <a:p>
            <a:r>
              <a:rPr lang="es-ES" sz="2400" dirty="0" smtClean="0"/>
              <a:t>CRECIMIENTO DE LA CARTERA</a:t>
            </a:r>
          </a:p>
          <a:p>
            <a:endParaRPr lang="es-ES" sz="2400" dirty="0"/>
          </a:p>
          <a:p>
            <a:r>
              <a:rPr lang="es-ES" sz="2400" dirty="0" smtClean="0"/>
              <a:t>GASTO POR CADA VENTA</a:t>
            </a:r>
          </a:p>
          <a:p>
            <a:endParaRPr lang="es-ES" sz="2400" dirty="0"/>
          </a:p>
          <a:p>
            <a:r>
              <a:rPr lang="es-ES" sz="2400" dirty="0" smtClean="0"/>
              <a:t>EXACTITUD EN LOS REGISTROS CONTABLES</a:t>
            </a:r>
          </a:p>
          <a:p>
            <a:endParaRPr lang="es-ES" sz="2400" dirty="0"/>
          </a:p>
          <a:p>
            <a:r>
              <a:rPr lang="es-ES" sz="2400" dirty="0" smtClean="0"/>
              <a:t>VELOCIDAD DE COBRO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04453" y="1628800"/>
            <a:ext cx="237626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INDICADORES BASICOS DE DESEMPEÑO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0123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415927" y="-335992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28177" y="210867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20615" y="726906"/>
            <a:ext cx="94330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REVALORIZACION DEL RECURSO HUMANO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EMPLEADOS VS. PARTICIPES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1: CONTRATACION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2: DESARROLLO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3: MEDICION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4: SUPERACION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56581" y="5013176"/>
            <a:ext cx="6840760" cy="51716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30301"/>
            <a:ext cx="8088456" cy="490066"/>
          </a:xfrm>
        </p:spPr>
        <p:txBody>
          <a:bodyPr>
            <a:normAutofit fontScale="90000"/>
          </a:bodyPr>
          <a:lstStyle/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44613" y="751594"/>
            <a:ext cx="94330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REVALORIZACION DEL RECURSO HUMANO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EMPLEADOS VS. PARTICIPES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1: CONTRATACION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2: DESARROLLO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3: MEDICION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4: SUPERACION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44613" y="751594"/>
            <a:ext cx="6840760" cy="51716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28177" y="210867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SUPERACION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2445" y="856357"/>
            <a:ext cx="10801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 DESEO DE SUPERACION ES UN SENTIMIENTO BASTANE INNATO EN EL SER HUMANO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 EMPRESARIO QUE LOGRA CAPITALIZAR ESTE DESEO, GENERA UN MEJOR CLIMA LABORAL Y LOGRA OBTENER DE SUS EMPLEADOS LA “AUTO MOTIVACION”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TODA EMPRESA, INDEPENDIENTEMENTE DE SU TAMAÑO, PUEDE OFRECER OPORTUNIDADES DE SUPERACION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 SUPERAR AL COLABORADOR ES UN TEMA DE DECISION Y PLANIFICACION</a:t>
            </a:r>
          </a:p>
        </p:txBody>
      </p:sp>
    </p:spTree>
    <p:extLst>
      <p:ext uri="{BB962C8B-B14F-4D97-AF65-F5344CB8AC3E}">
        <p14:creationId xmlns:p14="http://schemas.microsoft.com/office/powerpoint/2010/main" val="34812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28177" y="210867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VISION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2445" y="856357"/>
            <a:ext cx="1080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UN COLABORADOR ES UN PROYECTO DE DIOS PUESTO EN NUESTRAS MANOS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SI ACEPTAMOS ESE PROYECTO EN TODA SU DIMENSION, LOGRAREMOS GRANDES RESULTADOS ESPIRITUALES Y LABORALES</a:t>
            </a:r>
          </a:p>
          <a:p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4820" y="3164681"/>
            <a:ext cx="1080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JESÚS SANA AL SIERVO DEL CENTURIÓN (LUCAS 7)</a:t>
            </a:r>
          </a:p>
          <a:p>
            <a:pPr algn="just"/>
            <a:r>
              <a:rPr lang="es-ES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es-ES" sz="2400" dirty="0">
                <a:solidFill>
                  <a:srgbClr val="000000"/>
                </a:solidFill>
                <a:latin typeface="Helvetica Neue"/>
              </a:rPr>
              <a:t>Cuando </a:t>
            </a:r>
            <a:r>
              <a:rPr lang="es-ES" sz="2400" i="1" dirty="0">
                <a:solidFill>
                  <a:srgbClr val="000000"/>
                </a:solidFill>
                <a:latin typeface="Helvetica Neue"/>
              </a:rPr>
              <a:t>Jesús</a:t>
            </a:r>
            <a:r>
              <a:rPr lang="es-ES" sz="2400" dirty="0">
                <a:solidFill>
                  <a:srgbClr val="000000"/>
                </a:solidFill>
                <a:latin typeface="Helvetica Neue"/>
              </a:rPr>
              <a:t> terminó todas sus palabras al pueblo que le </a:t>
            </a:r>
            <a:r>
              <a:rPr lang="es-ES" sz="2400" dirty="0" smtClean="0">
                <a:solidFill>
                  <a:srgbClr val="000000"/>
                </a:solidFill>
                <a:latin typeface="Helvetica Neue"/>
              </a:rPr>
              <a:t>oía,</a:t>
            </a:r>
            <a:r>
              <a:rPr lang="es-ES" sz="2400" dirty="0">
                <a:solidFill>
                  <a:srgbClr val="000000"/>
                </a:solidFill>
                <a:latin typeface="Helvetica Neue"/>
              </a:rPr>
              <a:t> se fue a </a:t>
            </a:r>
            <a:r>
              <a:rPr lang="es-ES" sz="2400" dirty="0" err="1">
                <a:solidFill>
                  <a:srgbClr val="000000"/>
                </a:solidFill>
                <a:latin typeface="Helvetica Neue"/>
              </a:rPr>
              <a:t>Capernaúm</a:t>
            </a:r>
            <a:r>
              <a:rPr lang="es-ES" sz="2400" dirty="0">
                <a:solidFill>
                  <a:srgbClr val="000000"/>
                </a:solidFill>
                <a:latin typeface="Helvetica Neue"/>
              </a:rPr>
              <a:t>.</a:t>
            </a:r>
          </a:p>
          <a:p>
            <a:pPr algn="just"/>
            <a:r>
              <a:rPr lang="es-ES" sz="2400" dirty="0" smtClean="0">
                <a:solidFill>
                  <a:srgbClr val="000000"/>
                </a:solidFill>
                <a:latin typeface="Helvetica Neue"/>
              </a:rPr>
              <a:t>Y </a:t>
            </a:r>
            <a:r>
              <a:rPr lang="es-ES" sz="2400" dirty="0">
                <a:solidFill>
                  <a:srgbClr val="000000"/>
                </a:solidFill>
                <a:latin typeface="Helvetica Neue"/>
              </a:rPr>
              <a:t>el siervo de cierto centurión, a quien éste apreciaba </a:t>
            </a:r>
            <a:r>
              <a:rPr lang="es-ES" sz="2400" dirty="0" smtClean="0">
                <a:solidFill>
                  <a:srgbClr val="000000"/>
                </a:solidFill>
                <a:latin typeface="Helvetica Neue"/>
              </a:rPr>
              <a:t>mucho, </a:t>
            </a:r>
            <a:r>
              <a:rPr lang="es-ES" sz="2400" dirty="0">
                <a:solidFill>
                  <a:srgbClr val="000000"/>
                </a:solidFill>
                <a:latin typeface="Helvetica Neue"/>
              </a:rPr>
              <a:t>estaba enfermo y a punto de morir. </a:t>
            </a:r>
            <a:r>
              <a:rPr lang="es-ES" sz="2400" dirty="0" smtClean="0">
                <a:solidFill>
                  <a:srgbClr val="000000"/>
                </a:solidFill>
                <a:latin typeface="Helvetica Neue"/>
              </a:rPr>
              <a:t>Al </a:t>
            </a:r>
            <a:r>
              <a:rPr lang="es-ES" sz="2400" dirty="0">
                <a:solidFill>
                  <a:srgbClr val="000000"/>
                </a:solidFill>
                <a:latin typeface="Helvetica Neue"/>
              </a:rPr>
              <a:t>oír </a:t>
            </a:r>
            <a:r>
              <a:rPr lang="es-ES" sz="2400" i="1" dirty="0">
                <a:solidFill>
                  <a:srgbClr val="000000"/>
                </a:solidFill>
                <a:latin typeface="Helvetica Neue"/>
              </a:rPr>
              <a:t>hablar</a:t>
            </a:r>
            <a:r>
              <a:rPr lang="es-ES" sz="2400" dirty="0">
                <a:solidFill>
                  <a:srgbClr val="000000"/>
                </a:solidFill>
                <a:latin typeface="Helvetica Neue"/>
              </a:rPr>
              <a:t> de Jesús, </a:t>
            </a:r>
            <a:r>
              <a:rPr lang="es-ES" sz="2400" i="1" dirty="0">
                <a:solidFill>
                  <a:srgbClr val="000000"/>
                </a:solidFill>
                <a:latin typeface="Helvetica Neue"/>
              </a:rPr>
              <a:t>el centurión</a:t>
            </a:r>
            <a:r>
              <a:rPr lang="es-ES" sz="2400" dirty="0">
                <a:solidFill>
                  <a:srgbClr val="000000"/>
                </a:solidFill>
                <a:latin typeface="Helvetica Neue"/>
              </a:rPr>
              <a:t> envió a El unos ancianos de los judíos, pidiéndole que viniera y </a:t>
            </a:r>
            <a:r>
              <a:rPr lang="es-ES" sz="2400" dirty="0" smtClean="0">
                <a:solidFill>
                  <a:srgbClr val="000000"/>
                </a:solidFill>
                <a:latin typeface="Helvetica Neue"/>
              </a:rPr>
              <a:t>salvara</a:t>
            </a:r>
            <a:r>
              <a:rPr lang="es-ES" sz="2400" baseline="30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s-ES" sz="2400" dirty="0" smtClean="0">
                <a:solidFill>
                  <a:srgbClr val="000000"/>
                </a:solidFill>
                <a:latin typeface="Helvetica Neue"/>
              </a:rPr>
              <a:t>a </a:t>
            </a:r>
            <a:r>
              <a:rPr lang="es-ES" sz="2400" dirty="0">
                <a:solidFill>
                  <a:srgbClr val="000000"/>
                </a:solidFill>
                <a:latin typeface="Helvetica Neue"/>
              </a:rPr>
              <a:t>su siervo</a:t>
            </a:r>
            <a:endParaRPr lang="es-ES" sz="24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452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61037" y="149209"/>
            <a:ext cx="8088456" cy="490066"/>
          </a:xfrm>
        </p:spPr>
        <p:txBody>
          <a:bodyPr>
            <a:normAutofit fontScale="90000"/>
          </a:bodyPr>
          <a:lstStyle/>
          <a:p>
            <a:pPr algn="l"/>
            <a:r>
              <a:rPr lang="es-SV" sz="36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REVALORIZACION</a:t>
            </a:r>
            <a:r>
              <a:rPr lang="es-SV" sz="36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6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60437" y="836712"/>
            <a:ext cx="10801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HASTA PRINCIPIOS DE LOS AÑOS 90`S, LA VISION PREDOMINANTE EN LA ADMINISTRACIO DEL RH ERA:</a:t>
            </a:r>
          </a:p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514350" indent="-51435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 RECURSO MAS ESCAZO EN UNA EMPRESA ES EL CAPITAL</a:t>
            </a:r>
          </a:p>
          <a:p>
            <a:pPr marL="514350" indent="-51435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514350" indent="-51435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CALIDAD DEL RECURSO HUMANO ES BASTANTE HOMOGENEA</a:t>
            </a:r>
          </a:p>
          <a:p>
            <a:pPr marL="514350" indent="-51435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514350" indent="-51435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EFICACIA EN LA EJECUCION DEPENDE DE LA CLARIDAD DE LAS INSTRUCCIONES Y EL SEGUIMIENTO A SU CUMPLIMIENTO</a:t>
            </a:r>
          </a:p>
          <a:p>
            <a:pPr marL="514350" indent="-51435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514350" indent="-51435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DADO QUE EL EMPLEADO ES UN EJECUTOR, SU SALARIO DEBE SER FIJO POR NATURALEZA (VRS. VARIABLE)</a:t>
            </a:r>
            <a:endParaRPr lang="en-U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5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617021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200" dirty="0" smtClean="0">
              <a:solidFill>
                <a:srgbClr val="002060"/>
              </a:solidFill>
              <a:latin typeface="+mn-lt"/>
            </a:endParaRPr>
          </a:p>
          <a:p>
            <a:pPr algn="l"/>
            <a:endParaRPr lang="es-SV" sz="3200" dirty="0">
              <a:solidFill>
                <a:srgbClr val="002060"/>
              </a:solidFill>
              <a:latin typeface="+mn-lt"/>
            </a:endParaRPr>
          </a:p>
          <a:p>
            <a:pPr algn="l"/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61037" y="149209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REVALORIZACION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37" y="836712"/>
            <a:ext cx="10801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DESDE FINALES DEL SIGLO PASADO, APARECEN </a:t>
            </a: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DOS </a:t>
            </a: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TENDENCIAS:</a:t>
            </a:r>
          </a:p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ACELERACION EXPONENCIAL DEL DESARROLLO TECNOLOGICO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NOTABLE AVANCE EN EL ACCESO A LA INFORMACION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MEJORA EN LA CALIDAD DE LA EDUCACION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MAYOR ACCESO A LA EDUCACION SUPERIOR</a:t>
            </a:r>
            <a:endParaRPr lang="en-U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triped Right Arrow 4"/>
          <p:cNvSpPr/>
          <p:nvPr/>
        </p:nvSpPr>
        <p:spPr>
          <a:xfrm>
            <a:off x="864493" y="4941168"/>
            <a:ext cx="720080" cy="504056"/>
          </a:xfrm>
          <a:prstGeom prst="strip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28589" y="4870030"/>
            <a:ext cx="9073008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chemeClr val="bg1"/>
                </a:solidFill>
              </a:rPr>
              <a:t>SE REDEFINENE LAS RELACIONES LABORALES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04553" y="764704"/>
            <a:ext cx="997310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pPr marL="914400" lvl="1" indent="-457200">
              <a:buFont typeface="Wingdings" panose="05000000000000000000" pitchFamily="2" charset="2"/>
              <a:buChar char="v"/>
            </a:pPr>
            <a:endParaRPr lang="es-ES" sz="2400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617021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200" dirty="0" smtClean="0">
              <a:solidFill>
                <a:srgbClr val="002060"/>
              </a:solidFill>
              <a:latin typeface="+mn-lt"/>
            </a:endParaRPr>
          </a:p>
          <a:p>
            <a:pPr algn="l"/>
            <a:endParaRPr lang="es-SV" sz="3200" dirty="0">
              <a:solidFill>
                <a:srgbClr val="002060"/>
              </a:solidFill>
              <a:latin typeface="+mn-lt"/>
            </a:endParaRPr>
          </a:p>
          <a:p>
            <a:pPr algn="l"/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617021" y="84256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200" dirty="0" smtClean="0">
              <a:solidFill>
                <a:srgbClr val="002060"/>
              </a:solidFill>
              <a:latin typeface="+mn-lt"/>
            </a:endParaRPr>
          </a:p>
          <a:p>
            <a:pPr algn="l"/>
            <a:endParaRPr lang="es-SV" sz="3200" dirty="0">
              <a:solidFill>
                <a:srgbClr val="002060"/>
              </a:solidFill>
              <a:latin typeface="+mn-lt"/>
            </a:endParaRPr>
          </a:p>
          <a:p>
            <a:pPr algn="l"/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761037" y="149209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REVALORIZACION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0437" y="836712"/>
            <a:ext cx="10801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ECONOMIA DE SERVICIOS REQUIERE UN MEJOR NIVEL DE ACTITUD E INDEPENDENCIA DEL RECURSO HUMANO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SE PRIORIZA LA CREATIVIDAD ANTES QUE EL SEGUIMIENTO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SE CREAN SISTEMAS DE INCENTIVOS ECONOMICOS PARA FOMENTAR EL DESEMPEÑO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LAS EMPRESAS EMPIEZAN A COMPETIR POR EL RECURSO CALIFICADO</a:t>
            </a:r>
            <a:endParaRPr lang="en-U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6" name="Striped Right Arrow 15"/>
          <p:cNvSpPr/>
          <p:nvPr/>
        </p:nvSpPr>
        <p:spPr>
          <a:xfrm>
            <a:off x="792485" y="5194376"/>
            <a:ext cx="720080" cy="504056"/>
          </a:xfrm>
          <a:prstGeom prst="strip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728589" y="5178554"/>
            <a:ext cx="9073008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EL RECURSO HUMANO ES EL ELEMENTO DIFERENCIADOR MAS IMPORTANTE DE LA EMPRESAS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8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4613" y="751594"/>
            <a:ext cx="94330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REVALORIZACION DEL RECURSO HUMANO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EMPLEADOS VS. PARTICIPES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1: CONTRATACION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2: DESARROLLO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3: MEDICION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4: SUPERACION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72605" y="1628800"/>
            <a:ext cx="6840760" cy="51716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PARTICIPES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48173067"/>
              </p:ext>
            </p:extLst>
          </p:nvPr>
        </p:nvGraphicFramePr>
        <p:xfrm>
          <a:off x="2088629" y="706210"/>
          <a:ext cx="8568952" cy="5120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7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9" name="Title 1"/>
          <p:cNvSpPr>
            <a:spLocks noGrp="1"/>
          </p:cNvSpPr>
          <p:nvPr>
            <p:ph type="title" idx="4294967295"/>
          </p:nvPr>
        </p:nvSpPr>
        <p:spPr>
          <a:xfrm>
            <a:off x="2880717" y="548680"/>
            <a:ext cx="8088456" cy="490066"/>
          </a:xfrm>
        </p:spPr>
        <p:txBody>
          <a:bodyPr>
            <a:normAutofit fontScale="90000"/>
          </a:bodyPr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PARTICIPES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0437" y="836712"/>
            <a:ext cx="10801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NECESIDAD DE GENERAR APEGO SE TRASLADA AL EMPLEADOR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MAYOR INTERES EN ESQUEMAS DE COMPENSACION VARIABLE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 NUCLEO DE LA CAPACIDAD COMPETITIVA SE ENCUENTRA EN EL NIVEL DEL RECURSO HUMANO</a:t>
            </a:r>
          </a:p>
          <a:p>
            <a:pPr marL="457200" indent="-457200">
              <a:buAutoNum type="alphaUcParenR"/>
            </a:pPr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>
              <a:buAutoNum type="alphaUcParenR"/>
            </a:pPr>
            <a:r>
              <a:rPr lang="es-ES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MOTIVACION SE VUELVE EN EL ELEMENTO BASICO DE LA RELACION LABORAL</a:t>
            </a:r>
          </a:p>
          <a:p>
            <a:pPr marL="457200" indent="-457200">
              <a:buAutoNum type="alphaUcParenR"/>
            </a:pPr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endParaRPr lang="es-ES" sz="2400" b="1" dirty="0" smtClean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4613" y="751594"/>
            <a:ext cx="94330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REVALORIZACION DEL RECURSO HUMANO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EMPLEADOS VS. PARTICIPES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1: CONTRATACION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2: DESARROLLO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3: MEDICION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ACCION 4: SUPERACION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00597" y="2420888"/>
            <a:ext cx="6840760" cy="51716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1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7E95B0CE6C02478A17CC124694DE43" ma:contentTypeVersion="2" ma:contentTypeDescription="Crear nuevo documento." ma:contentTypeScope="" ma:versionID="440316f51f8658df41aac95674277cc3">
  <xsd:schema xmlns:xsd="http://www.w3.org/2001/XMLSchema" xmlns:xs="http://www.w3.org/2001/XMLSchema" xmlns:p="http://schemas.microsoft.com/office/2006/metadata/properties" xmlns:ns2="0cc5c8eb-bf52-40a4-ab2c-a0d36e4a0abe" targetNamespace="http://schemas.microsoft.com/office/2006/metadata/properties" ma:root="true" ma:fieldsID="8105948b687eadb94a61dc436f7b9f19" ns2:_="">
    <xsd:import namespace="0cc5c8eb-bf52-40a4-ab2c-a0d36e4a0abe"/>
    <xsd:element name="properties">
      <xsd:complexType>
        <xsd:sequence>
          <xsd:element name="documentManagement">
            <xsd:complexType>
              <xsd:all>
                <xsd:element ref="ns2:Año" minOccurs="0"/>
                <xsd:element ref="ns2:M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c5c8eb-bf52-40a4-ab2c-a0d36e4a0abe" elementFormDefault="qualified">
    <xsd:import namespace="http://schemas.microsoft.com/office/2006/documentManagement/types"/>
    <xsd:import namespace="http://schemas.microsoft.com/office/infopath/2007/PartnerControls"/>
    <xsd:element name="Año" ma:index="8" nillable="true" ma:displayName="Año" ma:default="2011" ma:format="Dropdown" ma:internalName="A_x00f1_o">
      <xsd:simpleType>
        <xsd:restriction base="dms:Choice"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</xsd:restriction>
      </xsd:simpleType>
    </xsd:element>
    <xsd:element name="Mes" ma:index="9" nillable="true" ma:displayName="Mes" ma:default="Enero" ma:format="Dropdown" ma:internalName="Mes">
      <xsd:simpleType>
        <xsd:restriction base="dms:Choice">
          <xsd:enumeration value="Enero"/>
          <xsd:enumeration value="Febrero"/>
          <xsd:enumeration value="Marzo"/>
          <xsd:enumeration value="Abril"/>
          <xsd:enumeration value="Mayo"/>
          <xsd:enumeration value="Junio"/>
          <xsd:enumeration value="Julio"/>
          <xsd:enumeration value="Agosto"/>
          <xsd:enumeration value="Septiembre"/>
          <xsd:enumeration value="Octubre"/>
          <xsd:enumeration value="Noviembre"/>
          <xsd:enumeration value="Diciembr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ño xmlns="0cc5c8eb-bf52-40a4-ab2c-a0d36e4a0abe">2013</Año>
    <Mes xmlns="0cc5c8eb-bf52-40a4-ab2c-a0d36e4a0abe">Mayo</Mes>
  </documentManagement>
</p:properties>
</file>

<file path=customXml/itemProps1.xml><?xml version="1.0" encoding="utf-8"?>
<ds:datastoreItem xmlns:ds="http://schemas.openxmlformats.org/officeDocument/2006/customXml" ds:itemID="{112F033B-68EB-4369-AA18-A365E5E35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c5c8eb-bf52-40a4-ab2c-a0d36e4a0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1805E0-F79C-4CDA-9F84-2E7D733176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3DC481-A712-49D4-809F-7664EEC2DCC9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0cc5c8eb-bf52-40a4-ab2c-a0d36e4a0ab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10534</TotalTime>
  <Words>987</Words>
  <Application>Microsoft Office PowerPoint</Application>
  <PresentationFormat>Custom</PresentationFormat>
  <Paragraphs>268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Arial</vt:lpstr>
      <vt:lpstr>Arial Narrow</vt:lpstr>
      <vt:lpstr>Calibri</vt:lpstr>
      <vt:lpstr>Helvetica Neue</vt:lpstr>
      <vt:lpstr>Wingdings</vt:lpstr>
      <vt:lpstr>Tema de Office</vt:lpstr>
      <vt:lpstr>“Mejore la Rentabilidad de Su Negocio: Como Incrementar el Rendimiento del Personal”</vt:lpstr>
      <vt:lpstr>AGENDA</vt:lpstr>
      <vt:lpstr>REVALORIZACION 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Alexander Siliezar</dc:creator>
  <cp:lastModifiedBy>Hugo Castillo</cp:lastModifiedBy>
  <cp:revision>289</cp:revision>
  <cp:lastPrinted>2013-10-05T00:26:35Z</cp:lastPrinted>
  <dcterms:created xsi:type="dcterms:W3CDTF">2013-01-30T21:40:10Z</dcterms:created>
  <dcterms:modified xsi:type="dcterms:W3CDTF">2017-02-14T23:59:35Z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0x0101002A7E95B0CE6C02478A17CC124694DE43</vt:lpwstr>
  </property>
</Properties>
</file>