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62"/>
  </p:notesMasterIdLst>
  <p:sldIdLst>
    <p:sldId id="256" r:id="rId2"/>
    <p:sldId id="349" r:id="rId3"/>
    <p:sldId id="313" r:id="rId4"/>
    <p:sldId id="300" r:id="rId5"/>
    <p:sldId id="335" r:id="rId6"/>
    <p:sldId id="257" r:id="rId7"/>
    <p:sldId id="336" r:id="rId8"/>
    <p:sldId id="337" r:id="rId9"/>
    <p:sldId id="258" r:id="rId10"/>
    <p:sldId id="259" r:id="rId11"/>
    <p:sldId id="266" r:id="rId12"/>
    <p:sldId id="268" r:id="rId13"/>
    <p:sldId id="302" r:id="rId14"/>
    <p:sldId id="269" r:id="rId15"/>
    <p:sldId id="350" r:id="rId16"/>
    <p:sldId id="270" r:id="rId17"/>
    <p:sldId id="271" r:id="rId18"/>
    <p:sldId id="303" r:id="rId19"/>
    <p:sldId id="272" r:id="rId20"/>
    <p:sldId id="301" r:id="rId21"/>
    <p:sldId id="265" r:id="rId22"/>
    <p:sldId id="342" r:id="rId23"/>
    <p:sldId id="274" r:id="rId24"/>
    <p:sldId id="290" r:id="rId25"/>
    <p:sldId id="275" r:id="rId26"/>
    <p:sldId id="343" r:id="rId27"/>
    <p:sldId id="305" r:id="rId28"/>
    <p:sldId id="276" r:id="rId29"/>
    <p:sldId id="277" r:id="rId30"/>
    <p:sldId id="320" r:id="rId31"/>
    <p:sldId id="322" r:id="rId32"/>
    <p:sldId id="321" r:id="rId33"/>
    <p:sldId id="338" r:id="rId34"/>
    <p:sldId id="344" r:id="rId35"/>
    <p:sldId id="347" r:id="rId36"/>
    <p:sldId id="345" r:id="rId37"/>
    <p:sldId id="351" r:id="rId38"/>
    <p:sldId id="298" r:id="rId39"/>
    <p:sldId id="294" r:id="rId40"/>
    <p:sldId id="281" r:id="rId41"/>
    <p:sldId id="280" r:id="rId42"/>
    <p:sldId id="286" r:id="rId43"/>
    <p:sldId id="287" r:id="rId44"/>
    <p:sldId id="299" r:id="rId45"/>
    <p:sldId id="323" r:id="rId46"/>
    <p:sldId id="293" r:id="rId47"/>
    <p:sldId id="288" r:id="rId48"/>
    <p:sldId id="292" r:id="rId49"/>
    <p:sldId id="289" r:id="rId50"/>
    <p:sldId id="306" r:id="rId51"/>
    <p:sldId id="307" r:id="rId52"/>
    <p:sldId id="285" r:id="rId53"/>
    <p:sldId id="304" r:id="rId54"/>
    <p:sldId id="348" r:id="rId55"/>
    <p:sldId id="355" r:id="rId56"/>
    <p:sldId id="356" r:id="rId57"/>
    <p:sldId id="352" r:id="rId58"/>
    <p:sldId id="357" r:id="rId59"/>
    <p:sldId id="354" r:id="rId60"/>
    <p:sldId id="353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9" autoAdjust="0"/>
    <p:restoredTop sz="87823" autoAdjust="0"/>
  </p:normalViewPr>
  <p:slideViewPr>
    <p:cSldViewPr>
      <p:cViewPr varScale="1">
        <p:scale>
          <a:sx n="62" d="100"/>
          <a:sy n="62" d="100"/>
        </p:scale>
        <p:origin x="798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8" y="323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1B2CD-C1EF-495A-8C33-4272D8C3F2B1}" type="datetimeFigureOut">
              <a:rPr lang="es-SV" smtClean="0"/>
              <a:t>17/02/2017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E3E9E-7604-4CDD-AD72-041627A315D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586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Sojuzgadla,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2996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Dios , deseo determinación y disciplina. Los japoneses dicen que la disciplina supera la inteligencia. Capacidad de ser corregidos.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30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50078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No ver la prosperidad del impío.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31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7649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Cuando Josué murió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33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4887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Por</a:t>
            </a:r>
            <a:r>
              <a:rPr lang="es-SV" baseline="0" dirty="0"/>
              <a:t> demás es que os </a:t>
            </a:r>
            <a:r>
              <a:rPr lang="es-SV" baseline="0" dirty="0" err="1"/>
              <a:t>levanteis</a:t>
            </a:r>
            <a:r>
              <a:rPr lang="es-SV" baseline="0" dirty="0"/>
              <a:t> de madrugada y vayáis tarde a reposar. Jornal en saco roto.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35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07648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Un vaso de agua a un hermano de la fe no quedara sin recompensa.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38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391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Reconociendo las virtudes de mi compañero de trabajo.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41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4725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Caso de Saúl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48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9158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Jesús dejó de hacer milagros en Nazaret </a:t>
            </a:r>
            <a:r>
              <a:rPr lang="es-SV" dirty="0" err="1"/>
              <a:t>ppor</a:t>
            </a:r>
            <a:r>
              <a:rPr lang="es-SV" dirty="0"/>
              <a:t> incredulidad.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50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18605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Afán desmedido</a:t>
            </a:r>
            <a:r>
              <a:rPr lang="es-SV" baseline="0" dirty="0"/>
              <a:t> hacia el futuro, el exceso de preocupación, aún </a:t>
            </a:r>
            <a:r>
              <a:rPr lang="es-SV" baseline="0" dirty="0" err="1"/>
              <a:t>cuadno</a:t>
            </a:r>
            <a:r>
              <a:rPr lang="es-SV" baseline="0" dirty="0"/>
              <a:t> no nos falta nada en el presente. 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53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3201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Estado perfecto de comunión con Dios y armonía con el prójimo. Se delega una función Gerencial.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99923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Solo había una advertencia para el hombre: el día que pecareis ese día moriréis. El agujón de la muerte es el pecado.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96205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El pecado del hombre y la santidad de Dios ya no pueden coexistir. El día que de el comiereis ciertamente </a:t>
            </a:r>
            <a:r>
              <a:rPr lang="es-SV" dirty="0" err="1"/>
              <a:t>moriras</a:t>
            </a:r>
            <a:r>
              <a:rPr lang="es-SV" dirty="0"/>
              <a:t>-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78792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El hombre perdió la comunión con Dios y su mente se corrompió. Hubo necesidad de reglas.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67946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Cuando</a:t>
            </a:r>
            <a:r>
              <a:rPr lang="es-SV" baseline="0" dirty="0"/>
              <a:t> hay reducción de personal ¿quién se queda?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7974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Qué es el robo según la Biblia: de una idea, de la reputación, de un lápiz. Entrega de información</a:t>
            </a:r>
            <a:r>
              <a:rPr lang="es-SV" baseline="0" dirty="0"/>
              <a:t> confidencial en la empresa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25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0090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Eliminar dispositiva.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27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1610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Steven </a:t>
            </a:r>
            <a:r>
              <a:rPr lang="es-SV" dirty="0" err="1"/>
              <a:t>Covey</a:t>
            </a:r>
            <a:r>
              <a:rPr lang="es-SV" dirty="0"/>
              <a:t> habla de afilar la sierra.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E3E9E-7604-4CDD-AD72-041627A315D7}" type="slidenum">
              <a:rPr lang="es-SV" smtClean="0"/>
              <a:t>28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900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8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951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4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1506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13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3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3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1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2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2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2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4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24BC1-995B-4A4E-AB9B-95233B075A1A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C61F8F-4CCF-4946-A39D-A618CC7C09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5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ds.yahoo.com/_ylt=A0PDoS.fxQJO_AwA33qJzbkF;_ylu=X3oDMTBrYTltN2R1BHBvcwMyNTMEc2VjA3NyBHZ0aWQD/SIG=1lm714l1o/EXP=1308833311/**http:/images.search.yahoo.com/images/view?back=http://images.search.yahoo.com/search/images?_adv_prop=image&amp;b=253&amp;ni=21&amp;merge=2&amp;va=attitude&amp;xargs=0&amp;pstart=1&amp;fr=yfp-t-701-1-s&amp;w=366&amp;h=328&amp;imgurl=sp.life123.com/bm.pix/attitude1.s600x600.jpg&amp;rurl=http://www.life123.com/health/self-improvement/attitude/positive-attitude-tips.shtml&amp;size=52KB&amp;name=Positive+Attitud...&amp;p=attitude&amp;oid=b2a132573455540e5045d557f146e76a&amp;fr2=&amp;no=253&amp;tt=3790000&amp;b=253&amp;ni=21&amp;m=2&amp;sigr=12k2l07lg&amp;sigi=11ckfcgi2&amp;sigb=13uniimji&amp;.crumb=Sv/WIBvUxD0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ds.yahoo.com/_ylt=A0PDoS4WugNO5FIAAXmJzbkF;_ylu=X3oDMTBqY2k5OThvBHBvcwM3OQRzZWMDc3IEdnRpZAM-/SIG=1l1advp18/EXP=1308895894/**http:/images.search.yahoo.com/images/view?back=http://images.search.yahoo.com/search/images?p=Jose+en+egipto&amp;b=64&amp;ni=21&amp;ei=utf-8&amp;xargs=0&amp;pstart=1&amp;fr=yfp-t-701-1&amp;w=285&amp;h=284&amp;imgurl=www.devocionaldiario.com/wp-content/uploads/2009/10/jose-en-egipto.jpg&amp;rurl=http://picsicio.eu/keyword/jose%20egipto/&amp;size=7KB&amp;name=jose-en-egipto.j...&amp;p=Jose+en+egipto&amp;oid=50b577c60af2a0f1b8b3220853a668b7&amp;fr2=&amp;no=79&amp;tt=19300&amp;b=64&amp;ni=21&amp;sigr=119kbpoit&amp;sigi=1266ate9p&amp;sigb=13hihr5a9&amp;.crumb=Sv/WIBvUxD0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3.bp.blogspot.com/_3AFxZ1m08v4/SUkkyuSd2BI/AAAAAAAAAAM/TDOPoHCJLUE/s1600-h/positivo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Bíblicos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 </a:t>
            </a:r>
            <a:r>
              <a:rPr lang="en-US" dirty="0" err="1"/>
              <a:t>Prosperar</a:t>
            </a:r>
            <a:r>
              <a:rPr lang="en-US" dirty="0"/>
              <a:t> en el </a:t>
            </a:r>
            <a:r>
              <a:rPr lang="en-US" dirty="0" err="1"/>
              <a:t>Trabajo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6019800"/>
            <a:ext cx="6400800" cy="685800"/>
          </a:xfrm>
        </p:spPr>
        <p:txBody>
          <a:bodyPr>
            <a:normAutofit/>
          </a:bodyPr>
          <a:lstStyle/>
          <a:p>
            <a:r>
              <a:rPr lang="en-US" sz="1400" dirty="0" err="1"/>
              <a:t>Preparado</a:t>
            </a:r>
            <a:r>
              <a:rPr lang="en-US" sz="1400" dirty="0"/>
              <a:t> </a:t>
            </a:r>
            <a:r>
              <a:rPr lang="en-US" sz="1400" dirty="0" err="1"/>
              <a:t>por</a:t>
            </a:r>
            <a:r>
              <a:rPr lang="en-US" sz="1400" dirty="0"/>
              <a:t> Guillermo </a:t>
            </a:r>
            <a:r>
              <a:rPr lang="en-US" sz="1400" dirty="0" err="1"/>
              <a:t>Hasbún</a:t>
            </a:r>
            <a:r>
              <a:rPr lang="en-US" sz="1400" dirty="0"/>
              <a:t>.</a:t>
            </a:r>
          </a:p>
          <a:p>
            <a:r>
              <a:rPr lang="en-US" sz="1400" dirty="0" err="1"/>
              <a:t>Febrero</a:t>
            </a:r>
            <a:r>
              <a:rPr lang="en-US" sz="1400" dirty="0"/>
              <a:t> 2017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Necesidad</a:t>
            </a:r>
            <a:r>
              <a:rPr lang="en-US" dirty="0"/>
              <a:t> de </a:t>
            </a:r>
            <a:r>
              <a:rPr lang="en-US" dirty="0" err="1"/>
              <a:t>Reglas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1" y="17526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</a:t>
            </a:r>
            <a:r>
              <a:rPr lang="en-US" sz="2800" dirty="0"/>
              <a:t>Si </a:t>
            </a:r>
            <a:r>
              <a:rPr lang="en-US" sz="2800" dirty="0" err="1"/>
              <a:t>obedeciereis</a:t>
            </a:r>
            <a:r>
              <a:rPr lang="en-US" sz="2800" dirty="0"/>
              <a:t> </a:t>
            </a:r>
            <a:r>
              <a:rPr lang="en-US" sz="2800" dirty="0" err="1"/>
              <a:t>cuidadosamente</a:t>
            </a:r>
            <a:r>
              <a:rPr lang="en-US" sz="2800" dirty="0"/>
              <a:t> a </a:t>
            </a:r>
            <a:r>
              <a:rPr lang="en-US" sz="2800" dirty="0" err="1"/>
              <a:t>mis</a:t>
            </a:r>
            <a:r>
              <a:rPr lang="en-US" sz="2800" dirty="0"/>
              <a:t> </a:t>
            </a:r>
            <a:r>
              <a:rPr lang="en-US" sz="2800" dirty="0" err="1"/>
              <a:t>mandamientos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prescribo</a:t>
            </a:r>
            <a:r>
              <a:rPr lang="en-US" sz="2800" dirty="0"/>
              <a:t> </a:t>
            </a:r>
            <a:r>
              <a:rPr lang="en-US" sz="2800" dirty="0" err="1"/>
              <a:t>hoy</a:t>
            </a:r>
            <a:r>
              <a:rPr lang="en-US" sz="2800" dirty="0"/>
              <a:t>, </a:t>
            </a:r>
            <a:r>
              <a:rPr lang="en-US" sz="2800" dirty="0" err="1"/>
              <a:t>amando</a:t>
            </a:r>
            <a:r>
              <a:rPr lang="en-US" sz="2800" dirty="0"/>
              <a:t> a </a:t>
            </a:r>
            <a:r>
              <a:rPr lang="en-US" sz="2800" dirty="0" err="1"/>
              <a:t>Jehová</a:t>
            </a:r>
            <a:r>
              <a:rPr lang="en-US" sz="2800" dirty="0"/>
              <a:t> </a:t>
            </a:r>
            <a:r>
              <a:rPr lang="en-US" sz="2800" dirty="0" err="1"/>
              <a:t>vuestro</a:t>
            </a:r>
            <a:r>
              <a:rPr lang="en-US" sz="2800" dirty="0"/>
              <a:t> Dios y </a:t>
            </a:r>
            <a:r>
              <a:rPr lang="en-US" sz="2800" dirty="0" err="1"/>
              <a:t>sirviéndole</a:t>
            </a:r>
            <a:r>
              <a:rPr lang="en-US" sz="2800" dirty="0"/>
              <a:t> con </a:t>
            </a:r>
            <a:r>
              <a:rPr lang="en-US" sz="2800" dirty="0" err="1"/>
              <a:t>todo</a:t>
            </a:r>
            <a:r>
              <a:rPr lang="en-US" sz="2800" dirty="0"/>
              <a:t> </a:t>
            </a:r>
            <a:r>
              <a:rPr lang="en-US" sz="2800" dirty="0" err="1"/>
              <a:t>vuestro</a:t>
            </a:r>
            <a:r>
              <a:rPr lang="en-US" sz="2800" dirty="0"/>
              <a:t> </a:t>
            </a:r>
            <a:r>
              <a:rPr lang="en-US" sz="2800" dirty="0" err="1"/>
              <a:t>corazón</a:t>
            </a:r>
            <a:r>
              <a:rPr lang="en-US" sz="2800" dirty="0"/>
              <a:t> y con </a:t>
            </a:r>
            <a:r>
              <a:rPr lang="en-US" sz="2800" dirty="0" err="1"/>
              <a:t>toda</a:t>
            </a:r>
            <a:r>
              <a:rPr lang="en-US" sz="2800" dirty="0"/>
              <a:t> </a:t>
            </a:r>
            <a:r>
              <a:rPr lang="en-US" sz="2800" dirty="0" err="1"/>
              <a:t>vuestra</a:t>
            </a:r>
            <a:r>
              <a:rPr lang="en-US" sz="2800" dirty="0"/>
              <a:t> alma, </a:t>
            </a:r>
            <a:r>
              <a:rPr lang="en-US" sz="2800" b="1" i="1" dirty="0" err="1"/>
              <a:t>yo</a:t>
            </a:r>
            <a:r>
              <a:rPr lang="en-US" sz="2800" b="1" i="1" dirty="0"/>
              <a:t> </a:t>
            </a:r>
            <a:r>
              <a:rPr lang="en-US" sz="2800" b="1" i="1" dirty="0" err="1"/>
              <a:t>daré</a:t>
            </a:r>
            <a:r>
              <a:rPr lang="en-US" sz="2800" b="1" i="1" dirty="0"/>
              <a:t> la </a:t>
            </a:r>
            <a:r>
              <a:rPr lang="en-US" sz="2800" b="1" i="1" dirty="0" err="1"/>
              <a:t>lluvia</a:t>
            </a:r>
            <a:r>
              <a:rPr lang="en-US" sz="2800" b="1" i="1" dirty="0"/>
              <a:t> de </a:t>
            </a:r>
            <a:r>
              <a:rPr lang="en-US" sz="2800" b="1" i="1" dirty="0" err="1"/>
              <a:t>vuestra</a:t>
            </a:r>
            <a:r>
              <a:rPr lang="en-US" sz="2800" b="1" i="1" dirty="0"/>
              <a:t> </a:t>
            </a:r>
            <a:r>
              <a:rPr lang="en-US" sz="2800" b="1" i="1" dirty="0" err="1"/>
              <a:t>tierra</a:t>
            </a:r>
            <a:r>
              <a:rPr lang="en-US" sz="2800" b="1" i="1" dirty="0"/>
              <a:t> a </a:t>
            </a:r>
            <a:r>
              <a:rPr lang="en-US" sz="2800" b="1" i="1" dirty="0" err="1"/>
              <a:t>su</a:t>
            </a:r>
            <a:r>
              <a:rPr lang="en-US" sz="2800" b="1" i="1" dirty="0"/>
              <a:t> </a:t>
            </a:r>
            <a:r>
              <a:rPr lang="en-US" sz="2800" b="1" i="1" dirty="0" err="1"/>
              <a:t>tiempo</a:t>
            </a:r>
            <a:r>
              <a:rPr lang="en-US" sz="2800" b="1" i="1" dirty="0"/>
              <a:t>, </a:t>
            </a:r>
            <a:r>
              <a:rPr lang="en-US" sz="2800" dirty="0"/>
              <a:t>la </a:t>
            </a:r>
            <a:r>
              <a:rPr lang="en-US" sz="2800" dirty="0" err="1"/>
              <a:t>temprana</a:t>
            </a:r>
            <a:r>
              <a:rPr lang="en-US" sz="2800" dirty="0"/>
              <a:t> y la </a:t>
            </a:r>
            <a:r>
              <a:rPr lang="en-US" sz="2800" dirty="0" err="1"/>
              <a:t>tardía</a:t>
            </a:r>
            <a:r>
              <a:rPr lang="en-US" sz="2800" dirty="0"/>
              <a:t>; </a:t>
            </a:r>
            <a:r>
              <a:rPr lang="en-US" sz="2800" b="1" i="1" dirty="0"/>
              <a:t>y </a:t>
            </a:r>
            <a:r>
              <a:rPr lang="en-US" sz="2800" b="1" i="1" dirty="0" err="1"/>
              <a:t>recogerás</a:t>
            </a:r>
            <a:r>
              <a:rPr lang="en-US" sz="2800" b="1" i="1" dirty="0"/>
              <a:t> </a:t>
            </a:r>
            <a:r>
              <a:rPr lang="en-US" sz="2800" b="1" i="1" dirty="0" err="1"/>
              <a:t>tu</a:t>
            </a:r>
            <a:r>
              <a:rPr lang="en-US" sz="2800" b="1" i="1" dirty="0"/>
              <a:t> </a:t>
            </a:r>
            <a:r>
              <a:rPr lang="en-US" sz="2800" b="1" i="1" dirty="0" err="1"/>
              <a:t>grano</a:t>
            </a:r>
            <a:r>
              <a:rPr lang="en-US" sz="2800" b="1" i="1" dirty="0"/>
              <a:t>, </a:t>
            </a:r>
            <a:r>
              <a:rPr lang="en-US" sz="2800" b="1" i="1" dirty="0" err="1"/>
              <a:t>tu</a:t>
            </a:r>
            <a:r>
              <a:rPr lang="en-US" sz="2800" b="1" i="1" dirty="0"/>
              <a:t> </a:t>
            </a:r>
            <a:r>
              <a:rPr lang="en-US" sz="2800" b="1" i="1" dirty="0" err="1"/>
              <a:t>vino</a:t>
            </a:r>
            <a:r>
              <a:rPr lang="en-US" sz="2800" b="1" i="1" dirty="0"/>
              <a:t> y </a:t>
            </a:r>
            <a:r>
              <a:rPr lang="en-US" sz="2800" b="1" i="1" dirty="0" err="1"/>
              <a:t>tu</a:t>
            </a:r>
            <a:r>
              <a:rPr lang="en-US" sz="2800" b="1" i="1" dirty="0"/>
              <a:t> </a:t>
            </a:r>
            <a:r>
              <a:rPr lang="en-US" sz="2800" b="1" i="1" dirty="0" err="1"/>
              <a:t>aceite</a:t>
            </a:r>
            <a:r>
              <a:rPr lang="en-US" sz="2800" b="1" i="1" dirty="0"/>
              <a:t>.</a:t>
            </a:r>
            <a:r>
              <a:rPr lang="en-US" sz="2800" dirty="0"/>
              <a:t> </a:t>
            </a:r>
            <a:r>
              <a:rPr lang="en-US" sz="2800" dirty="0" err="1"/>
              <a:t>Daré</a:t>
            </a:r>
            <a:r>
              <a:rPr lang="en-US" sz="2800" dirty="0"/>
              <a:t> </a:t>
            </a:r>
            <a:r>
              <a:rPr lang="en-US" sz="2800" dirty="0" err="1"/>
              <a:t>también</a:t>
            </a:r>
            <a:r>
              <a:rPr lang="en-US" sz="2800" dirty="0"/>
              <a:t> </a:t>
            </a:r>
            <a:r>
              <a:rPr lang="en-US" sz="2800" dirty="0" err="1"/>
              <a:t>hierba</a:t>
            </a:r>
            <a:r>
              <a:rPr lang="en-US" sz="2800" dirty="0"/>
              <a:t> en </a:t>
            </a:r>
            <a:r>
              <a:rPr lang="en-US" sz="2800" dirty="0" err="1"/>
              <a:t>tu</a:t>
            </a:r>
            <a:r>
              <a:rPr lang="en-US" sz="2800" dirty="0"/>
              <a:t> campo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tus</a:t>
            </a:r>
            <a:r>
              <a:rPr lang="en-US" sz="2800" dirty="0"/>
              <a:t> </a:t>
            </a:r>
            <a:r>
              <a:rPr lang="en-US" sz="2800" dirty="0" err="1"/>
              <a:t>ganados</a:t>
            </a:r>
            <a:r>
              <a:rPr lang="en-US" sz="2800" dirty="0"/>
              <a:t>; y </a:t>
            </a:r>
            <a:r>
              <a:rPr lang="en-US" sz="2800" dirty="0" err="1"/>
              <a:t>comerás</a:t>
            </a:r>
            <a:r>
              <a:rPr lang="en-US" sz="2800" dirty="0"/>
              <a:t> y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saciarás</a:t>
            </a:r>
            <a:r>
              <a:rPr lang="en-US" sz="2800" dirty="0"/>
              <a:t>.”</a:t>
            </a:r>
          </a:p>
          <a:p>
            <a:pPr lvl="2"/>
            <a:r>
              <a:rPr lang="en-US" sz="1700" dirty="0" err="1"/>
              <a:t>Deuteronomio</a:t>
            </a:r>
            <a:r>
              <a:rPr lang="en-US" sz="1700" dirty="0"/>
              <a:t> 11:12-15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Conociendo</a:t>
            </a:r>
            <a:r>
              <a:rPr lang="en-US" dirty="0"/>
              <a:t> El </a:t>
            </a:r>
            <a:r>
              <a:rPr lang="en-US" dirty="0" err="1"/>
              <a:t>Objetivo</a:t>
            </a:r>
            <a:r>
              <a:rPr lang="en-US" dirty="0"/>
              <a:t> del </a:t>
            </a:r>
            <a:r>
              <a:rPr lang="en-US" dirty="0" err="1"/>
              <a:t>Trabajo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Proveer</a:t>
            </a:r>
            <a:r>
              <a:rPr lang="en-US" dirty="0"/>
              <a:t> </a:t>
            </a:r>
            <a:r>
              <a:rPr lang="en-US" dirty="0" err="1"/>
              <a:t>Sustento</a:t>
            </a:r>
            <a:r>
              <a:rPr lang="en-US" dirty="0"/>
              <a:t> Familiar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3600" dirty="0"/>
              <a:t>“Porque si alguno </a:t>
            </a:r>
            <a:r>
              <a:rPr lang="es-SV" sz="3600" b="1" i="1" dirty="0"/>
              <a:t>no provee para los suyos</a:t>
            </a:r>
            <a:r>
              <a:rPr lang="es-SV" sz="3600" dirty="0"/>
              <a:t>, y mayormente para los de su casa, ha negado la fe, y es peor que un incrédulo.” 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timoteo</a:t>
            </a:r>
            <a:r>
              <a:rPr lang="en-US" dirty="0"/>
              <a:t> 5:8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Disfrutar</a:t>
            </a:r>
            <a:r>
              <a:rPr lang="en-US" dirty="0"/>
              <a:t>  de la </a:t>
            </a:r>
            <a:r>
              <a:rPr lang="en-US" dirty="0" err="1"/>
              <a:t>Cosecha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1" y="2133600"/>
            <a:ext cx="7010400" cy="4343400"/>
          </a:xfrm>
        </p:spPr>
        <p:txBody>
          <a:bodyPr>
            <a:normAutofit/>
          </a:bodyPr>
          <a:lstStyle/>
          <a:p>
            <a:r>
              <a:rPr lang="en-US" sz="3200" dirty="0"/>
              <a:t>“</a:t>
            </a:r>
            <a:r>
              <a:rPr lang="en-US" sz="3200" dirty="0" err="1"/>
              <a:t>Yo</a:t>
            </a:r>
            <a:r>
              <a:rPr lang="en-US" sz="3200" dirty="0"/>
              <a:t> he </a:t>
            </a:r>
            <a:r>
              <a:rPr lang="en-US" sz="3200" dirty="0" err="1"/>
              <a:t>conocido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no hay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ellos</a:t>
            </a:r>
            <a:r>
              <a:rPr lang="en-US" sz="3200" dirty="0"/>
              <a:t> </a:t>
            </a:r>
            <a:r>
              <a:rPr lang="en-US" sz="3200" dirty="0" err="1"/>
              <a:t>cosa</a:t>
            </a:r>
            <a:r>
              <a:rPr lang="en-US" sz="3200" dirty="0"/>
              <a:t> </a:t>
            </a:r>
            <a:r>
              <a:rPr lang="en-US" sz="3200" dirty="0" err="1"/>
              <a:t>mejor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alegrarse</a:t>
            </a:r>
            <a:r>
              <a:rPr lang="en-US" sz="3200" dirty="0"/>
              <a:t> y </a:t>
            </a:r>
            <a:r>
              <a:rPr lang="en-US" sz="3200" dirty="0" err="1"/>
              <a:t>hacer</a:t>
            </a:r>
            <a:r>
              <a:rPr lang="en-US" sz="3200" dirty="0"/>
              <a:t> </a:t>
            </a:r>
            <a:r>
              <a:rPr lang="en-US" sz="3200" dirty="0" err="1"/>
              <a:t>bien</a:t>
            </a:r>
            <a:r>
              <a:rPr lang="en-US" sz="3200" dirty="0"/>
              <a:t> en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; y </a:t>
            </a:r>
            <a:r>
              <a:rPr lang="en-US" sz="3200" dirty="0" err="1"/>
              <a:t>también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b="1" i="1" dirty="0" err="1"/>
              <a:t>es</a:t>
            </a:r>
            <a:r>
              <a:rPr lang="en-US" sz="3200" b="1" i="1" dirty="0"/>
              <a:t> don de Dios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todo</a:t>
            </a:r>
            <a:r>
              <a:rPr lang="en-US" sz="3200" dirty="0"/>
              <a:t> hombre coma y </a:t>
            </a:r>
            <a:r>
              <a:rPr lang="en-US" sz="3200" dirty="0" err="1"/>
              <a:t>beba</a:t>
            </a:r>
            <a:r>
              <a:rPr lang="en-US" sz="3200" dirty="0"/>
              <a:t> y se </a:t>
            </a:r>
            <a:r>
              <a:rPr lang="en-US" sz="3200" b="1" i="1" dirty="0" err="1"/>
              <a:t>goce</a:t>
            </a:r>
            <a:r>
              <a:rPr lang="en-US" sz="3200" b="1" i="1" dirty="0"/>
              <a:t> del </a:t>
            </a:r>
            <a:r>
              <a:rPr lang="en-US" sz="3200" b="1" i="1" dirty="0" err="1"/>
              <a:t>bien</a:t>
            </a:r>
            <a:r>
              <a:rPr lang="en-US" sz="3200" b="1" i="1" dirty="0"/>
              <a:t> de </a:t>
            </a:r>
            <a:r>
              <a:rPr lang="en-US" sz="3200" b="1" i="1" dirty="0" err="1"/>
              <a:t>toda</a:t>
            </a:r>
            <a:r>
              <a:rPr lang="en-US" sz="3200" b="1" i="1" dirty="0"/>
              <a:t> </a:t>
            </a:r>
            <a:r>
              <a:rPr lang="en-US" sz="3200" b="1" i="1" dirty="0" err="1"/>
              <a:t>su</a:t>
            </a:r>
            <a:r>
              <a:rPr lang="en-US" sz="3200" b="1" i="1" dirty="0"/>
              <a:t> labor</a:t>
            </a:r>
            <a:r>
              <a:rPr lang="en-US" sz="3200" dirty="0"/>
              <a:t>.”</a:t>
            </a:r>
          </a:p>
          <a:p>
            <a:pPr lvl="1"/>
            <a:r>
              <a:rPr lang="en-US" sz="2000" dirty="0" err="1"/>
              <a:t>Eclesiastés</a:t>
            </a:r>
            <a:r>
              <a:rPr lang="en-US" sz="2000" dirty="0"/>
              <a:t> 3:12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Ayudar</a:t>
            </a:r>
            <a:r>
              <a:rPr lang="en-US" dirty="0"/>
              <a:t> a </a:t>
            </a:r>
            <a:r>
              <a:rPr lang="en-US" dirty="0" err="1"/>
              <a:t>Otros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3600" dirty="0"/>
              <a:t>“No digas a tu prójimo: Anda, y vuelve,</a:t>
            </a:r>
            <a:br>
              <a:rPr lang="es-SV" sz="3600" dirty="0"/>
            </a:br>
            <a:r>
              <a:rPr lang="es-SV" sz="3600" dirty="0"/>
              <a:t>Y mañana te daré, </a:t>
            </a:r>
            <a:r>
              <a:rPr lang="es-SV" sz="3600" b="1" i="1" dirty="0"/>
              <a:t>cuando tienes contigo qué darle</a:t>
            </a:r>
            <a:r>
              <a:rPr lang="es-SV" sz="3600" dirty="0"/>
              <a:t>.”</a:t>
            </a:r>
          </a:p>
          <a:p>
            <a:pPr lvl="1"/>
            <a:r>
              <a:rPr lang="es-SV" sz="2000" dirty="0"/>
              <a:t>Proverbios 3:28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Para aportar al bienestar público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67001" y="2286000"/>
            <a:ext cx="7543799" cy="4267200"/>
          </a:xfrm>
        </p:spPr>
        <p:txBody>
          <a:bodyPr>
            <a:normAutofit lnSpcReduction="10000"/>
          </a:bodyPr>
          <a:lstStyle/>
          <a:p>
            <a:r>
              <a:rPr lang="es-SV" sz="3200" dirty="0"/>
              <a:t>“Pues por esto </a:t>
            </a:r>
            <a:r>
              <a:rPr lang="es-SV" sz="3200" b="1" i="1" dirty="0"/>
              <a:t>pagáis también los tributos</a:t>
            </a:r>
            <a:r>
              <a:rPr lang="es-SV" sz="3200" dirty="0"/>
              <a:t>, </a:t>
            </a:r>
            <a:r>
              <a:rPr lang="es-SV" sz="3200" b="1" i="1" dirty="0"/>
              <a:t>porque son servidores de Dios </a:t>
            </a:r>
            <a:r>
              <a:rPr lang="es-SV" sz="3200" dirty="0"/>
              <a:t>que atienden continuamente a esto mismo. Pagad a todos los que debéis: al que tributo, tributo; al que impuesto, impuesto; al que respeto, respeto; al que honra, honra.”</a:t>
            </a:r>
          </a:p>
          <a:p>
            <a:pPr lvl="1"/>
            <a:r>
              <a:rPr lang="es-SV" sz="2000" dirty="0"/>
              <a:t>Romanos 13:6-7</a:t>
            </a:r>
          </a:p>
        </p:txBody>
      </p:sp>
    </p:spTree>
    <p:extLst>
      <p:ext uri="{BB962C8B-B14F-4D97-AF65-F5344CB8AC3E}">
        <p14:creationId xmlns:p14="http://schemas.microsoft.com/office/powerpoint/2010/main" val="29021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Provisionar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el </a:t>
            </a:r>
            <a:r>
              <a:rPr lang="en-US" dirty="0" err="1"/>
              <a:t>Futuro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1" y="1905000"/>
            <a:ext cx="7315201" cy="4006222"/>
          </a:xfrm>
        </p:spPr>
        <p:txBody>
          <a:bodyPr>
            <a:normAutofit/>
          </a:bodyPr>
          <a:lstStyle/>
          <a:p>
            <a:r>
              <a:rPr lang="es-SV" sz="3200" dirty="0"/>
              <a:t>“Ve a la hormiga, oh perezoso, mira sus caminos, y sé sabio; la cual no teniendo capitán, ni gobernador, ni señor, </a:t>
            </a:r>
            <a:r>
              <a:rPr lang="es-SV" sz="3200" baseline="30000" dirty="0"/>
              <a:t> </a:t>
            </a:r>
            <a:r>
              <a:rPr lang="es-SV" sz="3200" b="1" i="1" dirty="0"/>
              <a:t>prepara en el verano su comida</a:t>
            </a:r>
            <a:r>
              <a:rPr lang="es-SV" sz="3200" dirty="0"/>
              <a:t>, y</a:t>
            </a:r>
            <a:br>
              <a:rPr lang="es-SV" sz="3200" dirty="0"/>
            </a:br>
            <a:r>
              <a:rPr lang="es-SV" sz="3200" dirty="0"/>
              <a:t>recoge en el tiempo de la siega su mantenimiento.” </a:t>
            </a:r>
          </a:p>
          <a:p>
            <a:pPr lvl="1"/>
            <a:r>
              <a:rPr lang="en-US" sz="2400" dirty="0" err="1"/>
              <a:t>Proverbios</a:t>
            </a:r>
            <a:r>
              <a:rPr lang="en-US" sz="2400" dirty="0"/>
              <a:t> 6:6-8</a:t>
            </a:r>
          </a:p>
        </p:txBody>
      </p:sp>
      <p:pic>
        <p:nvPicPr>
          <p:cNvPr id="6146" name="Picture 2" descr="Image result for la hormi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626" y="5347984"/>
            <a:ext cx="2661374" cy="1498421"/>
          </a:xfrm>
          <a:prstGeom prst="rect">
            <a:avLst/>
          </a:prstGeom>
          <a:noFill/>
          <a:effectLst>
            <a:softEdge rad="88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buenas</a:t>
            </a:r>
            <a:r>
              <a:rPr lang="en-US" dirty="0"/>
              <a:t> </a:t>
            </a:r>
            <a:r>
              <a:rPr lang="en-US" dirty="0" err="1"/>
              <a:t>obras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1676400"/>
            <a:ext cx="8229599" cy="4876800"/>
          </a:xfrm>
        </p:spPr>
        <p:txBody>
          <a:bodyPr>
            <a:normAutofit/>
          </a:bodyPr>
          <a:lstStyle/>
          <a:p>
            <a:r>
              <a:rPr lang="es-SV" sz="3200" dirty="0"/>
              <a:t>“Cada uno dé como propuso en su corazón: no con tristeza, ni por necesidad, porque Dios ama al dador alegre. Y poderoso es Dios para hacer que abunde en vosotros toda gracia, a fin de que, </a:t>
            </a:r>
            <a:r>
              <a:rPr lang="es-SV" sz="3200" b="1" i="1" dirty="0"/>
              <a:t>teniendo siempre en todas las cosas todo lo suficiente</a:t>
            </a:r>
            <a:r>
              <a:rPr lang="es-SV" sz="3200" dirty="0"/>
              <a:t>, </a:t>
            </a:r>
            <a:r>
              <a:rPr lang="es-SV" sz="3200" b="1" i="1" dirty="0"/>
              <a:t>abundéis para toda buena obra</a:t>
            </a:r>
            <a:r>
              <a:rPr lang="es-SV" sz="3200" dirty="0"/>
              <a:t>.” </a:t>
            </a:r>
          </a:p>
          <a:p>
            <a:pPr lvl="1"/>
            <a:r>
              <a:rPr lang="en-US" sz="2600" dirty="0"/>
              <a:t>2 Cor. 9:7-8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dar</a:t>
            </a:r>
            <a:r>
              <a:rPr lang="en-US" dirty="0"/>
              <a:t> Gloria a Dios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133600"/>
            <a:ext cx="7772400" cy="4267200"/>
          </a:xfrm>
        </p:spPr>
        <p:txBody>
          <a:bodyPr>
            <a:normAutofit/>
          </a:bodyPr>
          <a:lstStyle/>
          <a:p>
            <a:r>
              <a:rPr lang="en-US" sz="3200" dirty="0"/>
              <a:t>“y se </a:t>
            </a:r>
            <a:r>
              <a:rPr lang="en-US" sz="3200" dirty="0" err="1"/>
              <a:t>enorgullezca</a:t>
            </a:r>
            <a:r>
              <a:rPr lang="en-US" sz="3200" dirty="0"/>
              <a:t>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corazón</a:t>
            </a:r>
            <a:r>
              <a:rPr lang="en-US" sz="3200" dirty="0"/>
              <a:t>, y </a:t>
            </a:r>
            <a:r>
              <a:rPr lang="en-US" sz="3200" dirty="0" err="1"/>
              <a:t>te</a:t>
            </a:r>
            <a:r>
              <a:rPr lang="en-US" sz="3200" dirty="0"/>
              <a:t> </a:t>
            </a:r>
            <a:r>
              <a:rPr lang="en-US" sz="3200" dirty="0" err="1"/>
              <a:t>olvides</a:t>
            </a:r>
            <a:r>
              <a:rPr lang="en-US" sz="3200" dirty="0"/>
              <a:t> de </a:t>
            </a:r>
            <a:r>
              <a:rPr lang="en-US" sz="3200" dirty="0" err="1"/>
              <a:t>Jehová</a:t>
            </a:r>
            <a:r>
              <a:rPr lang="en-US" sz="3200" dirty="0"/>
              <a:t> </a:t>
            </a:r>
            <a:r>
              <a:rPr lang="en-US" sz="3200" dirty="0" err="1"/>
              <a:t>tu</a:t>
            </a:r>
            <a:r>
              <a:rPr lang="en-US" sz="3200" dirty="0"/>
              <a:t> Dios, que </a:t>
            </a:r>
            <a:r>
              <a:rPr lang="en-US" sz="3200" dirty="0" err="1"/>
              <a:t>te</a:t>
            </a:r>
            <a:r>
              <a:rPr lang="en-US" sz="3200" dirty="0"/>
              <a:t> </a:t>
            </a:r>
            <a:r>
              <a:rPr lang="en-US" sz="3200" dirty="0" err="1"/>
              <a:t>sacó</a:t>
            </a:r>
            <a:r>
              <a:rPr lang="en-US" sz="3200" dirty="0"/>
              <a:t> de </a:t>
            </a:r>
            <a:r>
              <a:rPr lang="en-US" sz="3200" dirty="0" err="1"/>
              <a:t>tierra</a:t>
            </a:r>
            <a:r>
              <a:rPr lang="en-US" sz="3200" dirty="0"/>
              <a:t> de </a:t>
            </a:r>
            <a:r>
              <a:rPr lang="en-US" sz="3200" dirty="0" err="1"/>
              <a:t>Egipto</a:t>
            </a:r>
            <a:r>
              <a:rPr lang="en-US" sz="3200" dirty="0"/>
              <a:t>, de casa de </a:t>
            </a:r>
            <a:r>
              <a:rPr lang="en-US" sz="3200" dirty="0" err="1"/>
              <a:t>servidumbre</a:t>
            </a:r>
            <a:r>
              <a:rPr lang="en-US" sz="3200" dirty="0"/>
              <a:t>…Sino </a:t>
            </a:r>
            <a:r>
              <a:rPr lang="en-US" sz="3200" b="1" i="1" dirty="0" err="1"/>
              <a:t>acuérdate</a:t>
            </a:r>
            <a:r>
              <a:rPr lang="en-US" sz="3200" dirty="0"/>
              <a:t> </a:t>
            </a:r>
            <a:r>
              <a:rPr lang="en-US" sz="3200" b="1" i="1" dirty="0"/>
              <a:t>de </a:t>
            </a:r>
            <a:r>
              <a:rPr lang="en-US" sz="3200" b="1" i="1" dirty="0" err="1"/>
              <a:t>Jehová</a:t>
            </a:r>
            <a:r>
              <a:rPr lang="en-US" sz="3200" b="1" i="1" dirty="0"/>
              <a:t> </a:t>
            </a:r>
            <a:r>
              <a:rPr lang="en-US" sz="3200" b="1" i="1" dirty="0" err="1"/>
              <a:t>tu</a:t>
            </a:r>
            <a:r>
              <a:rPr lang="en-US" sz="3200" b="1" i="1" dirty="0"/>
              <a:t> Dios</a:t>
            </a:r>
            <a:r>
              <a:rPr lang="en-US" sz="3200" dirty="0"/>
              <a:t>, </a:t>
            </a:r>
            <a:r>
              <a:rPr lang="en-US" sz="3200" dirty="0" err="1"/>
              <a:t>porque</a:t>
            </a:r>
            <a:r>
              <a:rPr lang="en-US" sz="3200" dirty="0"/>
              <a:t> </a:t>
            </a:r>
            <a:r>
              <a:rPr lang="en-US" sz="3200" dirty="0" err="1"/>
              <a:t>él</a:t>
            </a:r>
            <a:r>
              <a:rPr lang="en-US" sz="3200" dirty="0"/>
              <a:t> </a:t>
            </a:r>
            <a:r>
              <a:rPr lang="en-US" sz="3200" dirty="0" err="1"/>
              <a:t>te</a:t>
            </a:r>
            <a:r>
              <a:rPr lang="en-US" sz="3200" dirty="0"/>
              <a:t> da el </a:t>
            </a:r>
            <a:r>
              <a:rPr lang="en-US" sz="3200" dirty="0" err="1"/>
              <a:t>poder</a:t>
            </a:r>
            <a:r>
              <a:rPr lang="en-US" sz="3200" dirty="0"/>
              <a:t> para </a:t>
            </a:r>
            <a:r>
              <a:rPr lang="en-US" sz="3200" dirty="0" err="1"/>
              <a:t>hacer</a:t>
            </a:r>
            <a:r>
              <a:rPr lang="en-US" sz="3200" dirty="0"/>
              <a:t> las </a:t>
            </a:r>
            <a:r>
              <a:rPr lang="en-US" sz="3200" dirty="0" err="1"/>
              <a:t>riquezas</a:t>
            </a:r>
            <a:r>
              <a:rPr lang="en-US" sz="3200" dirty="0"/>
              <a:t>.”</a:t>
            </a:r>
          </a:p>
          <a:p>
            <a:pPr lvl="1"/>
            <a:r>
              <a:rPr lang="en-US" sz="2000" dirty="0" err="1"/>
              <a:t>Deuteronomio</a:t>
            </a:r>
            <a:r>
              <a:rPr lang="en-US" sz="2000" dirty="0"/>
              <a:t> 8:14,17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Fundamentales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Prosperar</a:t>
            </a:r>
            <a:r>
              <a:rPr lang="en-US" dirty="0"/>
              <a:t> en el </a:t>
            </a:r>
            <a:r>
              <a:rPr lang="en-US" dirty="0" err="1"/>
              <a:t>Trabajo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Reconocer la autoridad de las Escrituras.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00401" y="2133600"/>
            <a:ext cx="6858000" cy="4038600"/>
          </a:xfrm>
        </p:spPr>
        <p:txBody>
          <a:bodyPr/>
          <a:lstStyle/>
          <a:p>
            <a:r>
              <a:rPr lang="es-SV" sz="2800" dirty="0"/>
              <a:t>“Toda la Escritura es inspirada por Dios, </a:t>
            </a:r>
            <a:r>
              <a:rPr lang="es-SV" sz="2800" b="1" i="1" dirty="0"/>
              <a:t>y útil par enseñar, para redargüir, para corregir, para instruir en justicia</a:t>
            </a:r>
            <a:r>
              <a:rPr lang="es-SV" sz="2800" dirty="0"/>
              <a:t>, a fin de que el hombre de Dios sea perfecto, enteramente preparado para toda buena obra.”</a:t>
            </a:r>
          </a:p>
          <a:p>
            <a:pPr lvl="2"/>
            <a:r>
              <a:rPr lang="es-SV" sz="2000" dirty="0"/>
              <a:t>2 Timoteo 3:16-17</a:t>
            </a:r>
          </a:p>
        </p:txBody>
      </p:sp>
    </p:spTree>
    <p:extLst>
      <p:ext uri="{BB962C8B-B14F-4D97-AF65-F5344CB8AC3E}">
        <p14:creationId xmlns:p14="http://schemas.microsoft.com/office/powerpoint/2010/main" val="15780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Obediencia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1" y="1676400"/>
            <a:ext cx="7696200" cy="4800600"/>
          </a:xfrm>
        </p:spPr>
        <p:txBody>
          <a:bodyPr>
            <a:normAutofit/>
          </a:bodyPr>
          <a:lstStyle/>
          <a:p>
            <a:r>
              <a:rPr lang="es-SV" sz="3200" dirty="0"/>
              <a:t>“Siervos, </a:t>
            </a:r>
            <a:r>
              <a:rPr lang="es-SV" sz="3200" b="1" i="1" dirty="0"/>
              <a:t>obedeced</a:t>
            </a:r>
            <a:r>
              <a:rPr lang="es-SV" sz="3200" dirty="0"/>
              <a:t> a vuestros amos terrenales con temor y temblor, </a:t>
            </a:r>
            <a:r>
              <a:rPr lang="es-SV" sz="3200" b="1" i="1" dirty="0"/>
              <a:t>con sencillez </a:t>
            </a:r>
            <a:r>
              <a:rPr lang="es-SV" sz="3200" dirty="0"/>
              <a:t>de vuestro corazón, como a Cristo;</a:t>
            </a:r>
            <a:r>
              <a:rPr lang="es-SV" sz="3200" baseline="30000" dirty="0"/>
              <a:t> </a:t>
            </a:r>
            <a:r>
              <a:rPr lang="es-SV" sz="3200" b="1" i="1" dirty="0"/>
              <a:t>no sirviendo al ojo</a:t>
            </a:r>
            <a:r>
              <a:rPr lang="es-SV" sz="3200" dirty="0"/>
              <a:t>, como los que quieren agradar a los hombres, sino </a:t>
            </a:r>
            <a:r>
              <a:rPr lang="es-SV" sz="3200" b="1" i="1" dirty="0"/>
              <a:t>como siervos de Cristo</a:t>
            </a:r>
            <a:r>
              <a:rPr lang="es-SV" sz="3200" dirty="0"/>
              <a:t>, de corazón haciendo la voluntad de Dios;” </a:t>
            </a:r>
          </a:p>
          <a:p>
            <a:pPr lvl="2"/>
            <a:r>
              <a:rPr lang="es-SV" sz="2000" dirty="0"/>
              <a:t>Efesios 6:5-6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Cumplir</a:t>
            </a:r>
            <a:r>
              <a:rPr lang="en-US" sz="4000" dirty="0"/>
              <a:t> con la ley </a:t>
            </a:r>
            <a:r>
              <a:rPr lang="en-US" sz="4000" dirty="0" err="1"/>
              <a:t>gubernamental</a:t>
            </a:r>
            <a:r>
              <a:rPr lang="en-US" sz="4000" dirty="0"/>
              <a:t>.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590800"/>
            <a:ext cx="7391400" cy="3777622"/>
          </a:xfrm>
        </p:spPr>
        <p:txBody>
          <a:bodyPr>
            <a:normAutofit/>
          </a:bodyPr>
          <a:lstStyle/>
          <a:p>
            <a:r>
              <a:rPr lang="es-SV" sz="2800" dirty="0"/>
              <a:t>“Sométase toda persona a las autoridades superiores; porque no hay autoridad sino de parte de Dios, y las que hay, por Dios han sido establecidas. De modo que </a:t>
            </a:r>
            <a:r>
              <a:rPr lang="es-SV" sz="2800" b="1" i="1" dirty="0"/>
              <a:t>quien se opone a la autoridad, a lo establecido por Dios resiste</a:t>
            </a:r>
            <a:r>
              <a:rPr lang="es-SV" sz="2800" dirty="0"/>
              <a:t>;”</a:t>
            </a:r>
          </a:p>
          <a:p>
            <a:pPr lvl="1"/>
            <a:r>
              <a:rPr lang="en-US" sz="1900" dirty="0" err="1"/>
              <a:t>Romanos</a:t>
            </a:r>
            <a:r>
              <a:rPr lang="en-US" sz="1900" dirty="0"/>
              <a:t> 13:1-2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Buena disposición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3200" dirty="0"/>
              <a:t>“sirviendo </a:t>
            </a:r>
            <a:r>
              <a:rPr lang="es-SV" sz="3200" b="1" i="1" dirty="0"/>
              <a:t>de buena voluntad</a:t>
            </a:r>
            <a:r>
              <a:rPr lang="es-SV" sz="3200" dirty="0"/>
              <a:t>, como al Señor y no a los hombres,</a:t>
            </a:r>
            <a:r>
              <a:rPr lang="es-SV" sz="3200" baseline="30000" dirty="0"/>
              <a:t> </a:t>
            </a:r>
            <a:r>
              <a:rPr lang="es-SV" sz="3200" dirty="0"/>
              <a:t>sabiendo que el bien que cada uno hiciere, ése recibirá del Señor, sea siervo o sea libre”. </a:t>
            </a:r>
          </a:p>
          <a:p>
            <a:pPr lvl="2"/>
            <a:r>
              <a:rPr lang="es-SV" sz="2800" dirty="0"/>
              <a:t>Efesios 6:7-8</a:t>
            </a:r>
          </a:p>
          <a:p>
            <a:endParaRPr lang="es-SV" sz="3200" dirty="0"/>
          </a:p>
        </p:txBody>
      </p:sp>
    </p:spTree>
    <p:extLst>
      <p:ext uri="{BB962C8B-B14F-4D97-AF65-F5344CB8AC3E}">
        <p14:creationId xmlns:p14="http://schemas.microsoft.com/office/powerpoint/2010/main" val="343401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Diligencia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905000"/>
            <a:ext cx="77724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La </a:t>
            </a:r>
            <a:r>
              <a:rPr lang="en-US" sz="2800" dirty="0" err="1"/>
              <a:t>mano</a:t>
            </a:r>
            <a:r>
              <a:rPr lang="en-US" sz="2800" dirty="0"/>
              <a:t> </a:t>
            </a:r>
            <a:r>
              <a:rPr lang="en-US" sz="2800" dirty="0" err="1"/>
              <a:t>negligente</a:t>
            </a:r>
            <a:r>
              <a:rPr lang="en-US" sz="2800" dirty="0"/>
              <a:t> </a:t>
            </a:r>
            <a:r>
              <a:rPr lang="en-US" sz="2800" dirty="0" err="1"/>
              <a:t>empobrece</a:t>
            </a:r>
            <a:r>
              <a:rPr lang="en-US" sz="2800" dirty="0"/>
              <a:t>; </a:t>
            </a:r>
            <a:r>
              <a:rPr lang="en-US" sz="2800" dirty="0" err="1"/>
              <a:t>más</a:t>
            </a:r>
            <a:r>
              <a:rPr lang="en-US" sz="2800" dirty="0"/>
              <a:t> la </a:t>
            </a:r>
            <a:r>
              <a:rPr lang="en-US" sz="2800" dirty="0" err="1"/>
              <a:t>mano</a:t>
            </a:r>
            <a:r>
              <a:rPr lang="en-US" sz="2800" dirty="0"/>
              <a:t> de los </a:t>
            </a:r>
            <a:r>
              <a:rPr lang="en-US" sz="2800" dirty="0" err="1"/>
              <a:t>diligentes</a:t>
            </a:r>
            <a:r>
              <a:rPr lang="en-US" sz="2800" dirty="0"/>
              <a:t> </a:t>
            </a:r>
            <a:r>
              <a:rPr lang="en-US" sz="2800" b="1" i="1" dirty="0" err="1"/>
              <a:t>enriquece</a:t>
            </a:r>
            <a:r>
              <a:rPr lang="en-US" sz="2800" dirty="0"/>
              <a:t>” </a:t>
            </a:r>
            <a:r>
              <a:rPr lang="en-US" dirty="0"/>
              <a:t>(Prov. 10:4)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La </a:t>
            </a:r>
            <a:r>
              <a:rPr lang="en-US" sz="2800" dirty="0" err="1"/>
              <a:t>mano</a:t>
            </a:r>
            <a:r>
              <a:rPr lang="en-US" sz="2800" dirty="0"/>
              <a:t> de los </a:t>
            </a:r>
            <a:r>
              <a:rPr lang="en-US" sz="2800" dirty="0" err="1"/>
              <a:t>diligentes</a:t>
            </a:r>
            <a:r>
              <a:rPr lang="en-US" sz="2800" dirty="0"/>
              <a:t> </a:t>
            </a:r>
            <a:r>
              <a:rPr lang="en-US" sz="2800" b="1" i="1" dirty="0" err="1"/>
              <a:t>señoreará</a:t>
            </a:r>
            <a:r>
              <a:rPr lang="en-US" sz="2800" dirty="0"/>
              <a:t>, mas la </a:t>
            </a:r>
            <a:r>
              <a:rPr lang="en-US" sz="2800" dirty="0" err="1"/>
              <a:t>negligencia</a:t>
            </a:r>
            <a:r>
              <a:rPr lang="en-US" sz="2800" dirty="0"/>
              <a:t> </a:t>
            </a:r>
            <a:r>
              <a:rPr lang="en-US" sz="2800" dirty="0" err="1"/>
              <a:t>será</a:t>
            </a:r>
            <a:r>
              <a:rPr lang="en-US" sz="2800" dirty="0"/>
              <a:t> </a:t>
            </a:r>
            <a:r>
              <a:rPr lang="en-US" sz="2800" dirty="0" err="1"/>
              <a:t>tributaria</a:t>
            </a:r>
            <a:r>
              <a:rPr lang="en-US" sz="2800" dirty="0"/>
              <a:t>. </a:t>
            </a:r>
            <a:r>
              <a:rPr lang="en-US" dirty="0"/>
              <a:t>(</a:t>
            </a:r>
            <a:r>
              <a:rPr lang="en-US" dirty="0" err="1"/>
              <a:t>Proverbios</a:t>
            </a:r>
            <a:r>
              <a:rPr lang="en-US" dirty="0"/>
              <a:t> 12:34)</a:t>
            </a:r>
          </a:p>
          <a:p>
            <a:pPr marL="0" indent="0">
              <a:buNone/>
            </a:pPr>
            <a:endParaRPr lang="en-US" dirty="0"/>
          </a:p>
          <a:p>
            <a:r>
              <a:rPr lang="es-SV" sz="2800" dirty="0"/>
              <a:t>El alma del perezoso desea, y nada alcanza; Mas el alma de los diligentes será </a:t>
            </a:r>
            <a:r>
              <a:rPr lang="es-SV" sz="2800" b="1" i="1" dirty="0"/>
              <a:t>prosperada</a:t>
            </a:r>
            <a:r>
              <a:rPr lang="es-SV" sz="2800" dirty="0"/>
              <a:t>. </a:t>
            </a:r>
            <a:r>
              <a:rPr lang="es-SV" dirty="0"/>
              <a:t>(Proverbios 13:4)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Diligencia</a:t>
            </a:r>
            <a:r>
              <a:rPr lang="en-US" dirty="0"/>
              <a:t> </a:t>
            </a:r>
            <a:r>
              <a:rPr lang="en-US" dirty="0" err="1"/>
              <a:t>vrs</a:t>
            </a:r>
            <a:r>
              <a:rPr lang="en-US" dirty="0"/>
              <a:t> </a:t>
            </a:r>
            <a:r>
              <a:rPr lang="en-US" dirty="0" err="1"/>
              <a:t>Negligencia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905000"/>
            <a:ext cx="4495800" cy="4572000"/>
          </a:xfrm>
        </p:spPr>
        <p:txBody>
          <a:bodyPr>
            <a:normAutofit fontScale="92500"/>
          </a:bodyPr>
          <a:lstStyle/>
          <a:p>
            <a:r>
              <a:rPr lang="es-ES_tradnl" sz="2800" b="1" dirty="0"/>
              <a:t>Diligencia</a:t>
            </a:r>
            <a:r>
              <a:rPr lang="es-ES_tradnl" sz="2800" dirty="0"/>
              <a:t>: “Disposición para hacer las cosas con cuidado, atención y prontitud.”</a:t>
            </a:r>
          </a:p>
          <a:p>
            <a:r>
              <a:rPr lang="es-ES_tradnl" sz="2800" b="1" dirty="0"/>
              <a:t>Negligencia</a:t>
            </a:r>
            <a:r>
              <a:rPr lang="es-ES_tradnl" sz="2800" dirty="0"/>
              <a:t>: “Falta de esfuerzo o dedicación”. Abandono, descuido, desgano, despreocupación, indiferencia, pereza.”</a:t>
            </a:r>
          </a:p>
          <a:p>
            <a:endParaRPr lang="en-US" dirty="0"/>
          </a:p>
        </p:txBody>
      </p:sp>
      <p:pic>
        <p:nvPicPr>
          <p:cNvPr id="9" name="Picture 2" descr="Image result for diligen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554" y="2895600"/>
            <a:ext cx="3223846" cy="2095500"/>
          </a:xfrm>
          <a:prstGeom prst="rect">
            <a:avLst/>
          </a:prstGeom>
          <a:noFill/>
          <a:effectLst>
            <a:softEdge rad="88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Honestidad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“No </a:t>
            </a:r>
            <a:r>
              <a:rPr lang="en-US" sz="3200" dirty="0" err="1"/>
              <a:t>hurtaréis</a:t>
            </a:r>
            <a:r>
              <a:rPr lang="en-US" sz="3200" dirty="0"/>
              <a:t> y no </a:t>
            </a:r>
            <a:r>
              <a:rPr lang="en-US" sz="3200" dirty="0" err="1"/>
              <a:t>engañaréis</a:t>
            </a:r>
            <a:r>
              <a:rPr lang="en-US" sz="3200" dirty="0"/>
              <a:t> </a:t>
            </a:r>
            <a:r>
              <a:rPr lang="en-US" sz="3200" b="1" i="1" dirty="0" err="1"/>
              <a:t>ni</a:t>
            </a:r>
            <a:r>
              <a:rPr lang="en-US" sz="3200" b="1" i="1" dirty="0"/>
              <a:t> </a:t>
            </a:r>
            <a:r>
              <a:rPr lang="en-US" sz="3200" b="1" i="1" dirty="0" err="1"/>
              <a:t>mentiréis</a:t>
            </a:r>
            <a:r>
              <a:rPr lang="en-US" sz="3200" b="1" i="1" dirty="0"/>
              <a:t> </a:t>
            </a:r>
            <a:r>
              <a:rPr lang="en-US" sz="3200" dirty="0"/>
              <a:t>el </a:t>
            </a:r>
            <a:r>
              <a:rPr lang="en-US" sz="3200" dirty="0" err="1"/>
              <a:t>uno</a:t>
            </a:r>
            <a:r>
              <a:rPr lang="en-US" sz="3200" dirty="0"/>
              <a:t> al </a:t>
            </a:r>
            <a:r>
              <a:rPr lang="en-US" sz="3200" dirty="0" err="1"/>
              <a:t>otro</a:t>
            </a:r>
            <a:r>
              <a:rPr lang="en-US" sz="3200" dirty="0"/>
              <a:t>.”</a:t>
            </a:r>
          </a:p>
          <a:p>
            <a:pPr lvl="1"/>
            <a:r>
              <a:rPr lang="en-US" dirty="0" err="1"/>
              <a:t>Levítico</a:t>
            </a:r>
            <a:r>
              <a:rPr lang="en-US" dirty="0"/>
              <a:t> 19:11</a:t>
            </a:r>
          </a:p>
          <a:p>
            <a:pPr lvl="1"/>
            <a:endParaRPr lang="en-US" dirty="0"/>
          </a:p>
          <a:p>
            <a:r>
              <a:rPr lang="en-US" sz="3200" dirty="0"/>
              <a:t>“El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hurtaba</a:t>
            </a:r>
            <a:r>
              <a:rPr lang="en-US" sz="3200" dirty="0"/>
              <a:t> </a:t>
            </a:r>
            <a:r>
              <a:rPr lang="en-US" sz="3200" b="1" i="1" dirty="0"/>
              <a:t>no </a:t>
            </a:r>
            <a:r>
              <a:rPr lang="en-US" sz="3200" b="1" i="1" dirty="0" err="1"/>
              <a:t>hurte</a:t>
            </a:r>
            <a:r>
              <a:rPr lang="en-US" sz="3200" b="1" i="1" dirty="0"/>
              <a:t> </a:t>
            </a:r>
            <a:r>
              <a:rPr lang="en-US" sz="3200" b="1" i="1" dirty="0" err="1"/>
              <a:t>más</a:t>
            </a:r>
            <a:r>
              <a:rPr lang="en-US" sz="3200" dirty="0"/>
              <a:t>, </a:t>
            </a:r>
            <a:r>
              <a:rPr lang="en-US" sz="3200" dirty="0" err="1"/>
              <a:t>sino</a:t>
            </a:r>
            <a:r>
              <a:rPr lang="en-US" sz="3200" dirty="0"/>
              <a:t> </a:t>
            </a:r>
            <a:r>
              <a:rPr lang="en-US" sz="3200" dirty="0" err="1"/>
              <a:t>trabaje</a:t>
            </a:r>
            <a:r>
              <a:rPr lang="en-US" sz="3200" dirty="0"/>
              <a:t>, </a:t>
            </a:r>
            <a:r>
              <a:rPr lang="en-US" sz="3200" dirty="0" err="1"/>
              <a:t>haciendo</a:t>
            </a:r>
            <a:r>
              <a:rPr lang="en-US" sz="3200" dirty="0"/>
              <a:t> con </a:t>
            </a:r>
            <a:r>
              <a:rPr lang="en-US" sz="3200" dirty="0" err="1"/>
              <a:t>sus</a:t>
            </a:r>
            <a:r>
              <a:rPr lang="en-US" sz="3200" dirty="0"/>
              <a:t> </a:t>
            </a:r>
            <a:r>
              <a:rPr lang="en-US" sz="3200" dirty="0" err="1"/>
              <a:t>manos</a:t>
            </a:r>
            <a:r>
              <a:rPr lang="en-US" sz="3200" dirty="0"/>
              <a:t> lo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es</a:t>
            </a:r>
            <a:r>
              <a:rPr lang="en-US" sz="3200" dirty="0"/>
              <a:t> </a:t>
            </a:r>
            <a:r>
              <a:rPr lang="en-US" sz="3200" dirty="0" err="1"/>
              <a:t>bueno</a:t>
            </a:r>
            <a:r>
              <a:rPr lang="en-US" sz="3200" dirty="0"/>
              <a:t>,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tenga</a:t>
            </a:r>
            <a:r>
              <a:rPr lang="en-US" sz="3200" dirty="0"/>
              <a:t> </a:t>
            </a:r>
            <a:r>
              <a:rPr lang="en-US" sz="3200" dirty="0" err="1"/>
              <a:t>qué</a:t>
            </a:r>
            <a:r>
              <a:rPr lang="en-US" sz="3200" dirty="0"/>
              <a:t> </a:t>
            </a:r>
            <a:r>
              <a:rPr lang="en-US" sz="3200" dirty="0" err="1"/>
              <a:t>compartir</a:t>
            </a:r>
            <a:r>
              <a:rPr lang="en-US" sz="3200" dirty="0"/>
              <a:t> con el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padece</a:t>
            </a:r>
            <a:r>
              <a:rPr lang="en-US" sz="3200" dirty="0"/>
              <a:t> </a:t>
            </a:r>
            <a:r>
              <a:rPr lang="en-US" sz="3200" dirty="0" err="1"/>
              <a:t>necesidad</a:t>
            </a:r>
            <a:r>
              <a:rPr lang="en-US" sz="3200" dirty="0"/>
              <a:t>.”</a:t>
            </a:r>
          </a:p>
          <a:p>
            <a:pPr lvl="1"/>
            <a:r>
              <a:rPr lang="en-US" dirty="0" err="1"/>
              <a:t>Efesios</a:t>
            </a:r>
            <a:r>
              <a:rPr lang="en-US" dirty="0"/>
              <a:t> 4:28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Casos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9401" y="1885335"/>
            <a:ext cx="7467599" cy="4191000"/>
          </a:xfrm>
        </p:spPr>
        <p:txBody>
          <a:bodyPr>
            <a:normAutofit fontScale="92500"/>
          </a:bodyPr>
          <a:lstStyle/>
          <a:p>
            <a:r>
              <a:rPr lang="es-SV" sz="2400" dirty="0"/>
              <a:t>Información confidencial que sale de la empresa</a:t>
            </a:r>
          </a:p>
          <a:p>
            <a:r>
              <a:rPr lang="es-SV" sz="2400" dirty="0"/>
              <a:t>Tomar la idea de otro como propia</a:t>
            </a:r>
          </a:p>
          <a:p>
            <a:r>
              <a:rPr lang="es-SV" sz="2400" dirty="0"/>
              <a:t>Tomar artículos o bienes de la empresa para uso personal sin autorización.</a:t>
            </a:r>
          </a:p>
          <a:p>
            <a:r>
              <a:rPr lang="es-SV" sz="2400" dirty="0"/>
              <a:t>Desprestigiar falsamente a otro compañero de trabajo. </a:t>
            </a:r>
          </a:p>
          <a:p>
            <a:r>
              <a:rPr lang="es-SV" sz="2400" dirty="0"/>
              <a:t>Ocupar más tiempo intencionalmente para el cobro de horas extras.</a:t>
            </a:r>
          </a:p>
          <a:p>
            <a:r>
              <a:rPr lang="es-SV" sz="2400" dirty="0"/>
              <a:t>Ocupar el horario de oficina para actividades personales. (trabajos remunerados por hora)</a:t>
            </a:r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426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600700" y="1828800"/>
            <a:ext cx="6591300" cy="3778250"/>
          </a:xfrm>
        </p:spPr>
        <p:txBody>
          <a:bodyPr/>
          <a:lstStyle/>
          <a:p>
            <a:r>
              <a:rPr lang="es-SV" sz="3600" dirty="0"/>
              <a:t>“Pesa falsa y medida falsa,</a:t>
            </a:r>
            <a:br>
              <a:rPr lang="es-SV" sz="3600" dirty="0"/>
            </a:br>
            <a:r>
              <a:rPr lang="es-SV" sz="3600" dirty="0"/>
              <a:t>Ambas cosas son abominación a Jehová.”</a:t>
            </a:r>
          </a:p>
          <a:p>
            <a:pPr lvl="3"/>
            <a:r>
              <a:rPr lang="es-SV" sz="2850" dirty="0"/>
              <a:t>Proverbios 20:10</a:t>
            </a:r>
          </a:p>
          <a:p>
            <a:endParaRPr lang="es-SV" dirty="0"/>
          </a:p>
        </p:txBody>
      </p:sp>
      <p:pic>
        <p:nvPicPr>
          <p:cNvPr id="4098" name="Picture 2" descr="Image result for pesa fal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4812181"/>
            <a:ext cx="3067050" cy="2076993"/>
          </a:xfrm>
          <a:prstGeom prst="rect">
            <a:avLst/>
          </a:prstGeom>
          <a:noFill/>
          <a:effectLst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0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Autodidáctico</a:t>
            </a:r>
            <a:r>
              <a:rPr lang="en-US" dirty="0"/>
              <a:t> (</a:t>
            </a:r>
            <a:r>
              <a:rPr lang="en-US" dirty="0" err="1"/>
              <a:t>capacitarse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sz="3200" dirty="0"/>
              <a:t>“A estos cuatro muchachos Dios les dio </a:t>
            </a:r>
            <a:r>
              <a:rPr lang="es-ES_tradnl" sz="3200" b="1" i="1" dirty="0"/>
              <a:t>conocimiento</a:t>
            </a:r>
            <a:r>
              <a:rPr lang="es-ES_tradnl" sz="3200" dirty="0"/>
              <a:t> e inteligencia en todas las </a:t>
            </a:r>
            <a:r>
              <a:rPr lang="es-ES_tradnl" sz="3200" b="1" i="1" dirty="0"/>
              <a:t>letras y ciencias</a:t>
            </a:r>
            <a:r>
              <a:rPr lang="es-ES_tradnl" sz="3200" dirty="0"/>
              <a:t>…”. </a:t>
            </a:r>
          </a:p>
          <a:p>
            <a:pPr lvl="2"/>
            <a:r>
              <a:rPr lang="es-ES_tradnl" sz="2800" dirty="0"/>
              <a:t>Daniel 1:17</a:t>
            </a:r>
          </a:p>
          <a:p>
            <a:pPr lvl="2"/>
            <a:endParaRPr lang="es-ES_tradnl" sz="2800" dirty="0"/>
          </a:p>
          <a:p>
            <a:r>
              <a:rPr lang="es-ES_tradnl" sz="3200" dirty="0"/>
              <a:t>“Mi pueblo fue destruido porque le faltó </a:t>
            </a:r>
            <a:r>
              <a:rPr lang="es-ES_tradnl" sz="3200" b="1" i="1" dirty="0"/>
              <a:t>conocimiento</a:t>
            </a:r>
            <a:r>
              <a:rPr lang="es-ES_tradnl" sz="3200" dirty="0"/>
              <a:t>”. </a:t>
            </a:r>
          </a:p>
          <a:p>
            <a:pPr lvl="2"/>
            <a:r>
              <a:rPr lang="es-ES_tradnl" sz="2800" dirty="0"/>
              <a:t>Oseas 4:6</a:t>
            </a:r>
          </a:p>
          <a:p>
            <a:endParaRPr lang="en-US" dirty="0"/>
          </a:p>
        </p:txBody>
      </p:sp>
      <p:pic>
        <p:nvPicPr>
          <p:cNvPr id="1026" name="Picture 2" descr="Resultado de imagen de kaizen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911223"/>
            <a:ext cx="2255318" cy="62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Caminar</a:t>
            </a:r>
            <a:r>
              <a:rPr lang="en-US" dirty="0"/>
              <a:t> la </a:t>
            </a:r>
            <a:r>
              <a:rPr lang="en-US" dirty="0" err="1"/>
              <a:t>Milla</a:t>
            </a:r>
            <a:r>
              <a:rPr lang="en-US" dirty="0"/>
              <a:t> Extra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3200" dirty="0"/>
              <a:t>“Y al que quiera ponerte a pleito y quitarte la túnica, </a:t>
            </a:r>
            <a:r>
              <a:rPr lang="es-SV" sz="3200" b="1" i="1" dirty="0"/>
              <a:t>déjale también la capa</a:t>
            </a:r>
            <a:r>
              <a:rPr lang="es-SV" sz="3200" dirty="0"/>
              <a:t>;</a:t>
            </a:r>
            <a:r>
              <a:rPr lang="es-SV" sz="3200" baseline="30000" dirty="0"/>
              <a:t> </a:t>
            </a:r>
            <a:r>
              <a:rPr lang="es-SV" sz="3200" dirty="0"/>
              <a:t>y a cualquiera que te obligue a llevar carga por una milla, </a:t>
            </a:r>
            <a:r>
              <a:rPr lang="es-SV" sz="3200" b="1" i="1" dirty="0"/>
              <a:t>ve con él dos</a:t>
            </a:r>
            <a:r>
              <a:rPr lang="es-SV" sz="3200" dirty="0"/>
              <a:t>.”</a:t>
            </a:r>
          </a:p>
          <a:p>
            <a:pPr lvl="1"/>
            <a:r>
              <a:rPr lang="es-SV" dirty="0"/>
              <a:t>Mateo 5:40-42</a:t>
            </a:r>
            <a:br>
              <a:rPr lang="es-SV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Estar dispuesto a renovar nuestra forma de pensar.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2800" dirty="0"/>
              <a:t>“No os conforméis a este siglo, sino </a:t>
            </a:r>
            <a:r>
              <a:rPr lang="es-SV" sz="2800" b="1" i="1" dirty="0"/>
              <a:t>transformaos por medio de la renovación de vuestro entendimiento</a:t>
            </a:r>
            <a:r>
              <a:rPr lang="es-SV" sz="2800" dirty="0"/>
              <a:t>, para que comprobéis cuál sea la buena voluntad de Dios, agradable y perfecta.”</a:t>
            </a:r>
          </a:p>
          <a:p>
            <a:pPr lvl="1"/>
            <a:r>
              <a:rPr lang="es-SV" dirty="0"/>
              <a:t>Romanos 12:2</a:t>
            </a:r>
          </a:p>
        </p:txBody>
      </p:sp>
    </p:spTree>
    <p:extLst>
      <p:ext uri="{BB962C8B-B14F-4D97-AF65-F5344CB8AC3E}">
        <p14:creationId xmlns:p14="http://schemas.microsoft.com/office/powerpoint/2010/main" val="41133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Aceptar la disciplina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95601" y="2133600"/>
            <a:ext cx="7162800" cy="3777622"/>
          </a:xfrm>
        </p:spPr>
        <p:txBody>
          <a:bodyPr>
            <a:normAutofit/>
          </a:bodyPr>
          <a:lstStyle/>
          <a:p>
            <a:r>
              <a:rPr lang="es-SV" sz="3200" dirty="0"/>
              <a:t>“Es verdad que ninguna </a:t>
            </a:r>
            <a:r>
              <a:rPr lang="es-SV" sz="3200" b="1" i="1" dirty="0"/>
              <a:t>disciplina</a:t>
            </a:r>
            <a:r>
              <a:rPr lang="es-SV" sz="3200" dirty="0"/>
              <a:t> al presente parece ser causa de gozo, sino de tristeza; pero </a:t>
            </a:r>
            <a:r>
              <a:rPr lang="es-SV" sz="3200" b="1" i="1" dirty="0"/>
              <a:t>después da fruto </a:t>
            </a:r>
            <a:r>
              <a:rPr lang="es-SV" sz="3200" dirty="0"/>
              <a:t>apacible de justicia a los que en ella han sido </a:t>
            </a:r>
            <a:r>
              <a:rPr lang="es-SV" sz="3200" b="1" i="1" dirty="0"/>
              <a:t>ejercitados</a:t>
            </a:r>
            <a:r>
              <a:rPr lang="es-SV" sz="3200" dirty="0"/>
              <a:t>.”</a:t>
            </a:r>
          </a:p>
          <a:p>
            <a:pPr lvl="2"/>
            <a:r>
              <a:rPr lang="es-SV" sz="2400" dirty="0"/>
              <a:t>Hebreos 12:11</a:t>
            </a:r>
          </a:p>
        </p:txBody>
      </p:sp>
    </p:spTree>
    <p:extLst>
      <p:ext uri="{BB962C8B-B14F-4D97-AF65-F5344CB8AC3E}">
        <p14:creationId xmlns:p14="http://schemas.microsoft.com/office/powerpoint/2010/main" val="160957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Ser disciplinado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52801" y="2514600"/>
            <a:ext cx="6591985" cy="3777622"/>
          </a:xfrm>
        </p:spPr>
        <p:txBody>
          <a:bodyPr/>
          <a:lstStyle/>
          <a:p>
            <a:r>
              <a:rPr lang="es-SV" sz="3200" dirty="0"/>
              <a:t>“No nos cansemos, pues, de hacer bien; porque a su tiempo segaremos, si no desmayamos.”</a:t>
            </a:r>
          </a:p>
          <a:p>
            <a:pPr lvl="1"/>
            <a:r>
              <a:rPr lang="es-SV" sz="2400" dirty="0"/>
              <a:t>Gálatas 6:9</a:t>
            </a:r>
          </a:p>
        </p:txBody>
      </p:sp>
    </p:spTree>
    <p:extLst>
      <p:ext uri="{BB962C8B-B14F-4D97-AF65-F5344CB8AC3E}">
        <p14:creationId xmlns:p14="http://schemas.microsoft.com/office/powerpoint/2010/main" val="6032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Definición de disciplina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2800" dirty="0"/>
              <a:t>Conjunto de reglas o normas cuyo cumplimiento de manera </a:t>
            </a:r>
            <a:r>
              <a:rPr lang="es-SV" sz="3200" b="1" i="1" dirty="0"/>
              <a:t>constante</a:t>
            </a:r>
            <a:r>
              <a:rPr lang="es-SV" sz="2800" dirty="0"/>
              <a:t> conducen a cierto resultado.</a:t>
            </a:r>
          </a:p>
        </p:txBody>
      </p:sp>
    </p:spTree>
    <p:extLst>
      <p:ext uri="{BB962C8B-B14F-4D97-AF65-F5344CB8AC3E}">
        <p14:creationId xmlns:p14="http://schemas.microsoft.com/office/powerpoint/2010/main" val="41326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No envidiar la prosperidad del inconverso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1" y="2133600"/>
            <a:ext cx="7391399" cy="4114800"/>
          </a:xfrm>
        </p:spPr>
        <p:txBody>
          <a:bodyPr/>
          <a:lstStyle/>
          <a:p>
            <a:r>
              <a:rPr lang="es-SV" sz="3200" dirty="0"/>
              <a:t>"</a:t>
            </a:r>
            <a:r>
              <a:rPr lang="es-SV" sz="3200" b="1" i="1" dirty="0"/>
              <a:t>No envidies </a:t>
            </a:r>
            <a:r>
              <a:rPr lang="es-SV" sz="3200" dirty="0"/>
              <a:t>al hombre injusto,</a:t>
            </a:r>
            <a:br>
              <a:rPr lang="es-SV" sz="3200" dirty="0"/>
            </a:br>
            <a:r>
              <a:rPr lang="es-SV" sz="3200" b="1" i="1" dirty="0"/>
              <a:t>Ni escojas ninguno de sus caminos</a:t>
            </a:r>
            <a:r>
              <a:rPr lang="es-SV" sz="3200" dirty="0"/>
              <a:t>. Porque Jehová abomina al perverso; Mas su comunión íntima es con los justos.”</a:t>
            </a:r>
          </a:p>
          <a:p>
            <a:r>
              <a:rPr lang="es-SV" sz="2800" dirty="0"/>
              <a:t>Proverbios 3:31-32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8582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Hacer buen uso del salario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2800" dirty="0"/>
              <a:t>“Honra a Jehová con tus bienes,</a:t>
            </a:r>
            <a:br>
              <a:rPr lang="es-SV" sz="2800" dirty="0"/>
            </a:br>
            <a:r>
              <a:rPr lang="es-SV" sz="2800" dirty="0"/>
              <a:t>Y </a:t>
            </a:r>
            <a:r>
              <a:rPr lang="es-SV" sz="2800" b="1" i="1" dirty="0"/>
              <a:t>con las primicias de todos tus frutos</a:t>
            </a:r>
            <a:r>
              <a:rPr lang="es-SV" sz="2800" dirty="0"/>
              <a:t>; Y serán llenos tus graneros con abundancia, Y tus lagares rebosarán de mosto.”</a:t>
            </a:r>
          </a:p>
          <a:p>
            <a:pPr lvl="1"/>
            <a:r>
              <a:rPr lang="es-SV" sz="2000" dirty="0"/>
              <a:t>Proverbios 3:9-10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132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No sustituir el trabajo por la comunión íntima con Dios.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38400" y="2133600"/>
            <a:ext cx="8001000" cy="4267200"/>
          </a:xfrm>
        </p:spPr>
        <p:txBody>
          <a:bodyPr>
            <a:normAutofit/>
          </a:bodyPr>
          <a:lstStyle/>
          <a:p>
            <a:r>
              <a:rPr lang="es-SV" sz="2800" dirty="0"/>
              <a:t>“Buscáis mucho, y halláis poco; y encerráis en casa, y yo lo disiparé en un soplo. ¿Por qué? dice Jehová de los ejércitos. </a:t>
            </a:r>
            <a:r>
              <a:rPr lang="es-SV" sz="2800" b="1" i="1" dirty="0"/>
              <a:t>Por cuanto mi casa está desierta, y cada uno de vosotros corre a su propia casa</a:t>
            </a:r>
            <a:r>
              <a:rPr lang="es-SV" sz="2800" dirty="0"/>
              <a:t>. Por eso se detuvo de los cielos sobre vosotros la lluvia, y la tierra detuvo sus frutos.”</a:t>
            </a:r>
          </a:p>
          <a:p>
            <a:pPr lvl="1"/>
            <a:r>
              <a:rPr lang="es-SV" sz="2400" dirty="0" err="1"/>
              <a:t>Hageo</a:t>
            </a:r>
            <a:r>
              <a:rPr lang="es-SV" sz="2400" dirty="0"/>
              <a:t> 1:9-10</a:t>
            </a:r>
          </a:p>
        </p:txBody>
      </p:sp>
    </p:spTree>
    <p:extLst>
      <p:ext uri="{BB962C8B-B14F-4D97-AF65-F5344CB8AC3E}">
        <p14:creationId xmlns:p14="http://schemas.microsoft.com/office/powerpoint/2010/main" val="4468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Diezmar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71801" y="1752600"/>
            <a:ext cx="7086600" cy="4572000"/>
          </a:xfrm>
        </p:spPr>
        <p:txBody>
          <a:bodyPr>
            <a:normAutofit/>
          </a:bodyPr>
          <a:lstStyle/>
          <a:p>
            <a:r>
              <a:rPr lang="es-SV" sz="2600" dirty="0"/>
              <a:t>“Traed </a:t>
            </a:r>
            <a:r>
              <a:rPr lang="es-SV" sz="2600" b="1" i="1" dirty="0"/>
              <a:t>todos los diezmos al alfolí</a:t>
            </a:r>
            <a:r>
              <a:rPr lang="es-SV" sz="2600" dirty="0"/>
              <a:t> y haya alimento en mi casa; </a:t>
            </a:r>
            <a:r>
              <a:rPr lang="es-SV" sz="2600" b="1" i="1" dirty="0"/>
              <a:t>y probadme ahora en esto, dice Jehová </a:t>
            </a:r>
            <a:r>
              <a:rPr lang="es-SV" sz="2600" dirty="0"/>
              <a:t>de los ejércitos, si no os abriré las ventanas de los cielos, y derramaré sobre vosotros bendición hasta que sobreabunde. </a:t>
            </a:r>
            <a:r>
              <a:rPr lang="es-SV" sz="2600" b="1" i="1" dirty="0"/>
              <a:t>Reprenderé también por vosotros al devorador</a:t>
            </a:r>
            <a:r>
              <a:rPr lang="es-SV" sz="2600" dirty="0"/>
              <a:t>, y no os destruirá el fruto de la tierra, ni vuestra vid en el campo será estéril, dice Jehová de los ejércitos.”</a:t>
            </a:r>
          </a:p>
          <a:p>
            <a:r>
              <a:rPr lang="es-SV" dirty="0"/>
              <a:t>Malaquías 3:10-11</a:t>
            </a:r>
          </a:p>
        </p:txBody>
      </p:sp>
    </p:spTree>
    <p:extLst>
      <p:ext uri="{BB962C8B-B14F-4D97-AF65-F5344CB8AC3E}">
        <p14:creationId xmlns:p14="http://schemas.microsoft.com/office/powerpoint/2010/main" val="123610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 aceptar ni dar soborno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/>
              <a:t>“No tuerzas el derecho; no hagas acepción de personas, </a:t>
            </a:r>
            <a:r>
              <a:rPr lang="es-ES" sz="3200" b="1" i="1" dirty="0"/>
              <a:t>ni tomes soborno</a:t>
            </a:r>
            <a:r>
              <a:rPr lang="es-ES" sz="3200" dirty="0"/>
              <a:t>; porque el soborno ciega los ojos de los sabios, y pervierte las palabras de los justos”.</a:t>
            </a:r>
          </a:p>
          <a:p>
            <a:pPr lvl="1"/>
            <a:r>
              <a:rPr lang="es-ES" sz="2000" dirty="0"/>
              <a:t>Deuteronomio 16:19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33510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 </a:t>
            </a:r>
            <a:r>
              <a:rPr lang="en-US" dirty="0" err="1"/>
              <a:t>buena</a:t>
            </a:r>
            <a:r>
              <a:rPr lang="en-US" dirty="0"/>
              <a:t> </a:t>
            </a:r>
            <a:r>
              <a:rPr lang="en-US" dirty="0" err="1"/>
              <a:t>actitud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1" y="2133600"/>
            <a:ext cx="7162799" cy="4038600"/>
          </a:xfrm>
        </p:spPr>
        <p:txBody>
          <a:bodyPr>
            <a:normAutofit/>
          </a:bodyPr>
          <a:lstStyle/>
          <a:p>
            <a:r>
              <a:rPr lang="en-US" sz="3200" dirty="0"/>
              <a:t>“Y los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tienen</a:t>
            </a:r>
            <a:r>
              <a:rPr lang="en-US" sz="3200" dirty="0"/>
              <a:t> </a:t>
            </a:r>
            <a:r>
              <a:rPr lang="en-US" sz="3200" dirty="0" err="1"/>
              <a:t>amos</a:t>
            </a:r>
            <a:r>
              <a:rPr lang="en-US" sz="3200" dirty="0"/>
              <a:t> </a:t>
            </a:r>
            <a:r>
              <a:rPr lang="en-US" sz="3200" dirty="0" err="1"/>
              <a:t>creyentes</a:t>
            </a:r>
            <a:r>
              <a:rPr lang="en-US" sz="3200" dirty="0"/>
              <a:t>, no los </a:t>
            </a:r>
            <a:r>
              <a:rPr lang="en-US" sz="3200" dirty="0" err="1"/>
              <a:t>tengan</a:t>
            </a:r>
            <a:r>
              <a:rPr lang="en-US" sz="3200" dirty="0"/>
              <a:t> en </a:t>
            </a:r>
            <a:r>
              <a:rPr lang="en-US" sz="3200" dirty="0" err="1"/>
              <a:t>menos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ser </a:t>
            </a:r>
            <a:r>
              <a:rPr lang="en-US" sz="3200" dirty="0" err="1"/>
              <a:t>hermanos</a:t>
            </a:r>
            <a:r>
              <a:rPr lang="en-US" sz="3200" dirty="0"/>
              <a:t>, </a:t>
            </a:r>
            <a:r>
              <a:rPr lang="en-US" sz="3200" dirty="0" err="1"/>
              <a:t>sino</a:t>
            </a:r>
            <a:r>
              <a:rPr lang="en-US" sz="3200" dirty="0"/>
              <a:t> </a:t>
            </a:r>
            <a:r>
              <a:rPr lang="en-US" sz="3200" b="1" i="1" dirty="0" err="1"/>
              <a:t>sírvanles</a:t>
            </a:r>
            <a:r>
              <a:rPr lang="en-US" sz="3200" b="1" i="1" dirty="0"/>
              <a:t> </a:t>
            </a:r>
            <a:r>
              <a:rPr lang="en-US" sz="3200" b="1" i="1" dirty="0" err="1"/>
              <a:t>mejor</a:t>
            </a:r>
            <a:r>
              <a:rPr lang="en-US" sz="3200" dirty="0"/>
              <a:t>,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cuanto</a:t>
            </a:r>
            <a:r>
              <a:rPr lang="en-US" sz="3200" dirty="0"/>
              <a:t> son </a:t>
            </a:r>
            <a:r>
              <a:rPr lang="en-US" sz="3200" dirty="0" err="1"/>
              <a:t>creyentes</a:t>
            </a:r>
            <a:r>
              <a:rPr lang="en-US" sz="3200" dirty="0"/>
              <a:t> y </a:t>
            </a:r>
            <a:r>
              <a:rPr lang="en-US" sz="3200" dirty="0" err="1"/>
              <a:t>amados</a:t>
            </a:r>
            <a:r>
              <a:rPr lang="en-US" sz="3200" dirty="0"/>
              <a:t> los </a:t>
            </a:r>
            <a:r>
              <a:rPr lang="en-US" sz="3200" dirty="0" err="1"/>
              <a:t>que</a:t>
            </a:r>
            <a:r>
              <a:rPr lang="en-US" sz="3200" dirty="0"/>
              <a:t> se </a:t>
            </a:r>
            <a:r>
              <a:rPr lang="en-US" sz="3200" dirty="0" err="1"/>
              <a:t>benefician</a:t>
            </a:r>
            <a:r>
              <a:rPr lang="en-US" sz="3200" dirty="0"/>
              <a:t> de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buen</a:t>
            </a:r>
            <a:r>
              <a:rPr lang="en-US" sz="3200" dirty="0"/>
              <a:t> </a:t>
            </a:r>
            <a:r>
              <a:rPr lang="en-US" sz="3200" dirty="0" err="1"/>
              <a:t>servicio</a:t>
            </a:r>
            <a:r>
              <a:rPr lang="en-US" sz="3200" dirty="0"/>
              <a:t>.”</a:t>
            </a:r>
          </a:p>
          <a:p>
            <a:pPr lvl="1"/>
            <a:r>
              <a:rPr lang="en-US" sz="2000" dirty="0"/>
              <a:t>1Timoteo 6:2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respondo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1" y="1600200"/>
            <a:ext cx="6591985" cy="3777622"/>
          </a:xfrm>
        </p:spPr>
        <p:txBody>
          <a:bodyPr>
            <a:noAutofit/>
          </a:bodyPr>
          <a:lstStyle/>
          <a:p>
            <a:r>
              <a:rPr lang="es-ES_tradnl" sz="2400" dirty="0"/>
              <a:t>Me piden que haga un trabajo que no me corresponde.</a:t>
            </a:r>
          </a:p>
          <a:p>
            <a:r>
              <a:rPr lang="es-ES_tradnl" sz="2400" dirty="0"/>
              <a:t>Me piden que trabaje unas horas extras.</a:t>
            </a:r>
          </a:p>
          <a:p>
            <a:r>
              <a:rPr lang="es-ES_tradnl" sz="2400" dirty="0"/>
              <a:t>Me piden cubrir la labor de alguien ausente.</a:t>
            </a:r>
          </a:p>
          <a:p>
            <a:r>
              <a:rPr lang="es-ES_tradnl" sz="2400" dirty="0"/>
              <a:t>Un colega se equivoca.</a:t>
            </a:r>
          </a:p>
          <a:p>
            <a:r>
              <a:rPr lang="es-ES_tradnl" sz="2400" dirty="0"/>
              <a:t>Me dan una orden que no me gusta.</a:t>
            </a:r>
          </a:p>
          <a:p>
            <a:r>
              <a:rPr lang="es-ES_tradnl" sz="2400" dirty="0"/>
              <a:t>Me hablan de mala gana.</a:t>
            </a:r>
          </a:p>
          <a:p>
            <a:r>
              <a:rPr lang="es-ES_tradnl" sz="2400" dirty="0"/>
              <a:t>Me hacen un mal gesto.</a:t>
            </a:r>
          </a:p>
          <a:p>
            <a:r>
              <a:rPr lang="es-ES_tradnl" sz="2400" dirty="0"/>
              <a:t>No me saludaron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Reconocer</a:t>
            </a:r>
            <a:r>
              <a:rPr lang="en-US" dirty="0"/>
              <a:t> el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</a:t>
            </a:r>
            <a:r>
              <a:rPr lang="en-US" dirty="0" err="1"/>
              <a:t>ministerio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1" y="2514600"/>
            <a:ext cx="7404018" cy="3777622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/>
              <a:t>“</a:t>
            </a:r>
            <a:r>
              <a:rPr lang="es-ES_tradnl" sz="3200" dirty="0"/>
              <a:t>Vosotros sois </a:t>
            </a:r>
            <a:r>
              <a:rPr lang="es-ES_tradnl" sz="3200" b="1" i="1" dirty="0"/>
              <a:t>la sal de la tierra</a:t>
            </a:r>
            <a:r>
              <a:rPr lang="es-ES_tradnl" sz="3200" dirty="0"/>
              <a:t>; pero si la sal se desvaneciere, ¿con qué será salada?... Vosotros sois </a:t>
            </a:r>
            <a:r>
              <a:rPr lang="es-ES_tradnl" sz="3200" b="1" i="1" dirty="0"/>
              <a:t>la luz del mundo</a:t>
            </a:r>
            <a:r>
              <a:rPr lang="es-ES_tradnl" sz="3200" dirty="0"/>
              <a:t>… Así alumbre vuestra luz delante de los hombres, para que vean vuestras buenas obras </a:t>
            </a:r>
            <a:r>
              <a:rPr lang="es-ES_tradnl" sz="3200" b="1" i="1" dirty="0"/>
              <a:t>y glorifiquen </a:t>
            </a:r>
            <a:r>
              <a:rPr lang="es-ES_tradnl" sz="3200" dirty="0"/>
              <a:t>a vuestro Padre que está en los cielos.”</a:t>
            </a:r>
          </a:p>
          <a:p>
            <a:pPr lvl="2"/>
            <a:r>
              <a:rPr lang="es-ES_tradnl" dirty="0"/>
              <a:t>Mateo 5:13-16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considerar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1" y="1676400"/>
            <a:ext cx="7543800" cy="4234822"/>
          </a:xfrm>
        </p:spPr>
        <p:txBody>
          <a:bodyPr>
            <a:normAutofit/>
          </a:bodyPr>
          <a:lstStyle/>
          <a:p>
            <a:r>
              <a:rPr lang="es-ES_tradnl" sz="3200" dirty="0"/>
              <a:t>El </a:t>
            </a:r>
            <a:r>
              <a:rPr lang="es-ES_tradnl" sz="3200" dirty="0" err="1"/>
              <a:t>Stanford</a:t>
            </a:r>
            <a:r>
              <a:rPr lang="es-ES_tradnl" sz="3200" dirty="0"/>
              <a:t> </a:t>
            </a:r>
            <a:r>
              <a:rPr lang="es-ES_tradnl" sz="3200" dirty="0" err="1"/>
              <a:t>Research</a:t>
            </a:r>
            <a:r>
              <a:rPr lang="es-ES_tradnl" sz="3200" dirty="0"/>
              <a:t> </a:t>
            </a:r>
            <a:r>
              <a:rPr lang="es-ES_tradnl" sz="3200" dirty="0" err="1"/>
              <a:t>Institute</a:t>
            </a:r>
            <a:r>
              <a:rPr lang="es-ES_tradnl" sz="3200" dirty="0"/>
              <a:t> dice que el dinero que usted gana en una empresa está determinado únicamente por el 13% del conocimiento y </a:t>
            </a:r>
            <a:r>
              <a:rPr lang="es-ES_tradnl" sz="3200" b="1" i="1" dirty="0"/>
              <a:t>87% de su habilidad para tratar con la gente.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18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1600" y="5359718"/>
            <a:ext cx="1676400" cy="1498283"/>
          </a:xfrm>
          <a:prstGeom prst="rect">
            <a:avLst/>
          </a:prstGeom>
          <a:noFill/>
          <a:effectLst>
            <a:softEdge rad="889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Pacificador</a:t>
            </a:r>
            <a:r>
              <a:rPr lang="en-US" dirty="0"/>
              <a:t>, </a:t>
            </a:r>
            <a:r>
              <a:rPr lang="en-US" dirty="0" err="1"/>
              <a:t>humilde</a:t>
            </a:r>
            <a:r>
              <a:rPr lang="en-US" dirty="0"/>
              <a:t> y </a:t>
            </a:r>
            <a:r>
              <a:rPr lang="en-US" dirty="0" err="1"/>
              <a:t>empático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1" y="2133600"/>
            <a:ext cx="7620000" cy="3777622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s-ES_tradnl" dirty="0"/>
          </a:p>
          <a:p>
            <a:pPr lvl="2"/>
            <a:r>
              <a:rPr lang="es-ES_tradnl" sz="3200" dirty="0"/>
              <a:t>“</a:t>
            </a:r>
            <a:r>
              <a:rPr lang="es-ES_tradnl" sz="3200" b="1" i="1" dirty="0"/>
              <a:t>Nada hagáis por contienda o por vanagloria</a:t>
            </a:r>
            <a:r>
              <a:rPr lang="es-ES_tradnl" sz="3200" dirty="0"/>
              <a:t>; antes bien con humildad, estimando a cada uno a los demás como superiores a él mismo</a:t>
            </a:r>
            <a:r>
              <a:rPr lang="es-ES_tradnl" sz="3200" b="1" i="1" dirty="0"/>
              <a:t>, no mirando cada uno por lo suyo propio,</a:t>
            </a:r>
            <a:r>
              <a:rPr lang="es-ES_tradnl" sz="3200" dirty="0"/>
              <a:t> sino cada cual también por lo de los otros.” </a:t>
            </a:r>
          </a:p>
          <a:p>
            <a:pPr lvl="3"/>
            <a:r>
              <a:rPr lang="es-ES_tradnl" sz="2400" dirty="0"/>
              <a:t>Filip.2:3-4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importancia</a:t>
            </a:r>
            <a:r>
              <a:rPr lang="en-US" dirty="0"/>
              <a:t> de la </a:t>
            </a:r>
            <a:r>
              <a:rPr lang="en-US" dirty="0" err="1"/>
              <a:t>actitud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“La </a:t>
            </a:r>
            <a:r>
              <a:rPr lang="en-US" sz="3600" dirty="0" err="1"/>
              <a:t>actitud</a:t>
            </a:r>
            <a:r>
              <a:rPr lang="en-US" sz="3600" dirty="0"/>
              <a:t>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tengamos</a:t>
            </a:r>
            <a:r>
              <a:rPr lang="en-US" sz="3600" dirty="0"/>
              <a:t> </a:t>
            </a:r>
            <a:r>
              <a:rPr lang="en-US" sz="3600" b="1" i="1" dirty="0"/>
              <a:t>al </a:t>
            </a:r>
            <a:r>
              <a:rPr lang="en-US" sz="3600" b="1" i="1" dirty="0" err="1"/>
              <a:t>comenzar</a:t>
            </a:r>
            <a:r>
              <a:rPr lang="en-US" sz="3600" b="1" i="1" dirty="0"/>
              <a:t> </a:t>
            </a:r>
            <a:r>
              <a:rPr lang="en-US" sz="3600" b="1" i="1" dirty="0" err="1"/>
              <a:t>una</a:t>
            </a:r>
            <a:r>
              <a:rPr lang="en-US" sz="3600" b="1" i="1" dirty="0"/>
              <a:t> </a:t>
            </a:r>
            <a:r>
              <a:rPr lang="en-US" sz="3600" b="1" i="1" dirty="0" err="1"/>
              <a:t>tarea</a:t>
            </a:r>
            <a:r>
              <a:rPr lang="en-US" sz="3600" dirty="0"/>
              <a:t> </a:t>
            </a:r>
            <a:r>
              <a:rPr lang="en-US" sz="3600" dirty="0" err="1"/>
              <a:t>afectar</a:t>
            </a:r>
            <a:r>
              <a:rPr lang="es-ES_tradnl" sz="3600" dirty="0"/>
              <a:t>á su resultado más que cualquier otra cosa.”</a:t>
            </a:r>
          </a:p>
          <a:p>
            <a:r>
              <a:rPr lang="es-ES_tradnl" sz="2400" dirty="0"/>
              <a:t>El caso de José</a:t>
            </a:r>
            <a:endParaRPr lang="en-US" dirty="0"/>
          </a:p>
        </p:txBody>
      </p:sp>
      <p:pic>
        <p:nvPicPr>
          <p:cNvPr id="4" name="Picture 8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0600" y="4813459"/>
            <a:ext cx="2057400" cy="2044541"/>
          </a:xfrm>
          <a:prstGeom prst="rect">
            <a:avLst/>
          </a:prstGeom>
          <a:noFill/>
          <a:effectLst>
            <a:softEdge rad="1016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 la </a:t>
            </a:r>
            <a:r>
              <a:rPr lang="en-US" dirty="0" err="1"/>
              <a:t>Palabra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1" y="2136706"/>
            <a:ext cx="4064347" cy="3959294"/>
          </a:xfrm>
        </p:spPr>
        <p:txBody>
          <a:bodyPr>
            <a:normAutofit fontScale="85000" lnSpcReduction="10000"/>
          </a:bodyPr>
          <a:lstStyle/>
          <a:p>
            <a:r>
              <a:rPr lang="es-ES_tradnl" sz="3600" dirty="0"/>
              <a:t>“Sea vuestra palabra siempre con gracia, </a:t>
            </a:r>
            <a:r>
              <a:rPr lang="es-ES_tradnl" sz="3600" b="1" dirty="0"/>
              <a:t>sazonada con sal</a:t>
            </a:r>
            <a:r>
              <a:rPr lang="es-ES_tradnl" sz="3600" dirty="0"/>
              <a:t>, para que sepáis cómo debéis responder a cada uno.” </a:t>
            </a:r>
          </a:p>
          <a:p>
            <a:pPr lvl="2"/>
            <a:r>
              <a:rPr lang="es-ES_tradnl" dirty="0"/>
              <a:t>Col. 4:6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.</a:t>
            </a:r>
          </a:p>
        </p:txBody>
      </p:sp>
      <p:pic>
        <p:nvPicPr>
          <p:cNvPr id="4" name="Picture 6" descr="60 Cool Design Salt And Pepper Shakers (60)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8786" y="2136706"/>
            <a:ext cx="3022253" cy="3041142"/>
          </a:xfrm>
          <a:prstGeom prst="rect">
            <a:avLst/>
          </a:prstGeom>
          <a:noFill/>
          <a:effectLst>
            <a:softEdge rad="1016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69202" y="624110"/>
            <a:ext cx="6589199" cy="823690"/>
          </a:xfrm>
        </p:spPr>
        <p:txBody>
          <a:bodyPr/>
          <a:lstStyle/>
          <a:p>
            <a:r>
              <a:rPr lang="en-US" dirty="0"/>
              <a:t>Con </a:t>
            </a:r>
            <a:r>
              <a:rPr lang="en-US" dirty="0" err="1"/>
              <a:t>Respeto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71800" y="1600200"/>
            <a:ext cx="7467600" cy="5029200"/>
          </a:xfrm>
        </p:spPr>
        <p:txBody>
          <a:bodyPr>
            <a:normAutofit/>
          </a:bodyPr>
          <a:lstStyle/>
          <a:p>
            <a:r>
              <a:rPr lang="en-US" sz="3600" dirty="0"/>
              <a:t>“</a:t>
            </a:r>
            <a:r>
              <a:rPr lang="en-US" sz="3600" dirty="0" err="1"/>
              <a:t>Exhorta</a:t>
            </a:r>
            <a:r>
              <a:rPr lang="en-US" sz="3600" dirty="0"/>
              <a:t> a los </a:t>
            </a:r>
            <a:r>
              <a:rPr lang="en-US" sz="3600" dirty="0" err="1"/>
              <a:t>siervos</a:t>
            </a:r>
            <a:r>
              <a:rPr lang="en-US" sz="3600" dirty="0"/>
              <a:t> a </a:t>
            </a:r>
            <a:r>
              <a:rPr lang="en-US" sz="3600" dirty="0" err="1"/>
              <a:t>que</a:t>
            </a:r>
            <a:r>
              <a:rPr lang="en-US" sz="3600" dirty="0"/>
              <a:t> se </a:t>
            </a:r>
            <a:r>
              <a:rPr lang="en-US" sz="3600" dirty="0" err="1"/>
              <a:t>sujeten</a:t>
            </a:r>
            <a:r>
              <a:rPr lang="en-US" sz="3600" dirty="0"/>
              <a:t> a </a:t>
            </a:r>
            <a:r>
              <a:rPr lang="en-US" sz="3600" dirty="0" err="1"/>
              <a:t>sus</a:t>
            </a:r>
            <a:r>
              <a:rPr lang="en-US" sz="3600" dirty="0"/>
              <a:t> </a:t>
            </a:r>
            <a:r>
              <a:rPr lang="en-US" sz="3600" dirty="0" err="1"/>
              <a:t>amos</a:t>
            </a:r>
            <a:r>
              <a:rPr lang="en-US" sz="3600" dirty="0"/>
              <a:t>, </a:t>
            </a:r>
            <a:r>
              <a:rPr lang="en-US" sz="3600" dirty="0" err="1"/>
              <a:t>que</a:t>
            </a:r>
            <a:r>
              <a:rPr lang="en-US" sz="3600" dirty="0"/>
              <a:t> </a:t>
            </a:r>
            <a:r>
              <a:rPr lang="en-US" sz="3600" dirty="0" err="1"/>
              <a:t>agraden</a:t>
            </a:r>
            <a:r>
              <a:rPr lang="en-US" sz="3600" dirty="0"/>
              <a:t> en </a:t>
            </a:r>
            <a:r>
              <a:rPr lang="en-US" sz="3600" dirty="0" err="1"/>
              <a:t>todo</a:t>
            </a:r>
            <a:r>
              <a:rPr lang="en-US" sz="3600" dirty="0"/>
              <a:t>, </a:t>
            </a:r>
            <a:r>
              <a:rPr lang="en-US" sz="3600" b="1" i="1" dirty="0" err="1"/>
              <a:t>que</a:t>
            </a:r>
            <a:r>
              <a:rPr lang="en-US" sz="3600" b="1" i="1" dirty="0"/>
              <a:t> no </a:t>
            </a:r>
            <a:r>
              <a:rPr lang="en-US" sz="3600" b="1" i="1" dirty="0" err="1"/>
              <a:t>sean</a:t>
            </a:r>
            <a:r>
              <a:rPr lang="en-US" sz="3600" b="1" i="1" dirty="0"/>
              <a:t> </a:t>
            </a:r>
            <a:r>
              <a:rPr lang="en-US" sz="3600" b="1" i="1" dirty="0" err="1"/>
              <a:t>respondones</a:t>
            </a:r>
            <a:r>
              <a:rPr lang="en-US" sz="3600" dirty="0"/>
              <a:t>.”</a:t>
            </a:r>
          </a:p>
          <a:p>
            <a:pPr lvl="1"/>
            <a:r>
              <a:rPr lang="en-US" sz="2400" dirty="0"/>
              <a:t>Tito 2:9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Con Sujeción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9401" y="2133600"/>
            <a:ext cx="7239000" cy="3777622"/>
          </a:xfrm>
        </p:spPr>
        <p:txBody>
          <a:bodyPr/>
          <a:lstStyle/>
          <a:p>
            <a:r>
              <a:rPr lang="en-US" sz="3600" dirty="0"/>
              <a:t>“</a:t>
            </a:r>
            <a:r>
              <a:rPr lang="en-US" sz="3600" b="1" i="1" dirty="0" err="1"/>
              <a:t>Estad</a:t>
            </a:r>
            <a:r>
              <a:rPr lang="en-US" sz="3600" b="1" i="1" dirty="0"/>
              <a:t> </a:t>
            </a:r>
            <a:r>
              <a:rPr lang="en-US" sz="3600" b="1" i="1" dirty="0" err="1"/>
              <a:t>sujetos</a:t>
            </a:r>
            <a:r>
              <a:rPr lang="en-US" sz="3600" b="1" i="1" dirty="0"/>
              <a:t> </a:t>
            </a:r>
            <a:r>
              <a:rPr lang="en-US" sz="3600" dirty="0"/>
              <a:t>con </a:t>
            </a:r>
            <a:r>
              <a:rPr lang="en-US" sz="3600" dirty="0" err="1"/>
              <a:t>todo</a:t>
            </a:r>
            <a:r>
              <a:rPr lang="en-US" sz="3600" dirty="0"/>
              <a:t> </a:t>
            </a:r>
            <a:r>
              <a:rPr lang="en-US" sz="3600" dirty="0" err="1"/>
              <a:t>respeto</a:t>
            </a:r>
            <a:r>
              <a:rPr lang="en-US" sz="3600" b="1" i="1" dirty="0"/>
              <a:t> </a:t>
            </a:r>
            <a:r>
              <a:rPr lang="en-US" sz="3600" dirty="0"/>
              <a:t>a </a:t>
            </a:r>
            <a:r>
              <a:rPr lang="en-US" sz="3600" dirty="0" err="1"/>
              <a:t>vuestros</a:t>
            </a:r>
            <a:r>
              <a:rPr lang="en-US" sz="3600" dirty="0"/>
              <a:t> </a:t>
            </a:r>
            <a:r>
              <a:rPr lang="en-US" sz="3600" dirty="0" err="1"/>
              <a:t>amos</a:t>
            </a:r>
            <a:r>
              <a:rPr lang="en-US" sz="3600" dirty="0"/>
              <a:t>; no </a:t>
            </a:r>
            <a:r>
              <a:rPr lang="en-US" sz="3600" dirty="0" err="1"/>
              <a:t>solamente</a:t>
            </a:r>
            <a:r>
              <a:rPr lang="en-US" sz="3600" dirty="0"/>
              <a:t> a los </a:t>
            </a:r>
            <a:r>
              <a:rPr lang="en-US" sz="3600" dirty="0" err="1"/>
              <a:t>buenos</a:t>
            </a:r>
            <a:r>
              <a:rPr lang="en-US" sz="3600" dirty="0"/>
              <a:t> y </a:t>
            </a:r>
            <a:r>
              <a:rPr lang="en-US" sz="3600" dirty="0" err="1"/>
              <a:t>afables</a:t>
            </a:r>
            <a:r>
              <a:rPr lang="en-US" sz="3600" dirty="0"/>
              <a:t>, </a:t>
            </a:r>
            <a:r>
              <a:rPr lang="en-US" sz="3600" dirty="0" err="1"/>
              <a:t>sino</a:t>
            </a:r>
            <a:r>
              <a:rPr lang="en-US" sz="3600" dirty="0"/>
              <a:t> </a:t>
            </a:r>
            <a:r>
              <a:rPr lang="en-US" sz="3600" b="1" i="1" dirty="0" err="1"/>
              <a:t>también</a:t>
            </a:r>
            <a:r>
              <a:rPr lang="en-US" sz="3600" b="1" i="1" dirty="0"/>
              <a:t> a los </a:t>
            </a:r>
            <a:r>
              <a:rPr lang="en-US" sz="3600" b="1" i="1" dirty="0" err="1"/>
              <a:t>difíciles</a:t>
            </a:r>
            <a:r>
              <a:rPr lang="en-US" sz="3600" b="1" i="1" dirty="0"/>
              <a:t> de </a:t>
            </a:r>
            <a:r>
              <a:rPr lang="en-US" sz="3600" b="1" i="1" dirty="0" err="1"/>
              <a:t>soportar</a:t>
            </a:r>
            <a:r>
              <a:rPr lang="en-US" sz="3600" dirty="0"/>
              <a:t>.”</a:t>
            </a:r>
          </a:p>
          <a:p>
            <a:pPr lvl="1"/>
            <a:r>
              <a:rPr lang="en-US" sz="2000" dirty="0"/>
              <a:t>1 Pedro 2:18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407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Conversaciones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3600" dirty="0"/>
              <a:t>“No erréis; las malas conversaciones </a:t>
            </a:r>
            <a:r>
              <a:rPr lang="es-SV" sz="3600" b="1" i="1" dirty="0"/>
              <a:t>corrompen</a:t>
            </a:r>
            <a:r>
              <a:rPr lang="es-SV" sz="3600" dirty="0"/>
              <a:t> las buenas costumbres.”</a:t>
            </a:r>
          </a:p>
          <a:p>
            <a:pPr lvl="1"/>
            <a:r>
              <a:rPr lang="es-SV" sz="2000" dirty="0"/>
              <a:t>1 </a:t>
            </a:r>
            <a:r>
              <a:rPr lang="es-SV" sz="2000" dirty="0" err="1"/>
              <a:t>Cor</a:t>
            </a:r>
            <a:r>
              <a:rPr lang="es-SV" sz="2000" dirty="0"/>
              <a:t> 15:33</a:t>
            </a:r>
            <a:endParaRPr lang="en-US" sz="2000" dirty="0"/>
          </a:p>
        </p:txBody>
      </p:sp>
      <p:pic>
        <p:nvPicPr>
          <p:cNvPr id="1028" name="Picture 4" descr="Image result for las malas conversaciones corromp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4720426"/>
            <a:ext cx="2362200" cy="213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 el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Lenguaje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200" dirty="0"/>
              <a:t>“Ninguna palabra corrompida salga de vuestra boca, sino la que sea buena para la necesaria edificación, a fin de </a:t>
            </a:r>
            <a:r>
              <a:rPr lang="es-ES_tradnl" sz="3200" b="1" i="1" dirty="0"/>
              <a:t>dar gracia a los oyentes.</a:t>
            </a:r>
            <a:r>
              <a:rPr lang="es-ES_tradnl" sz="3200" dirty="0"/>
              <a:t>”</a:t>
            </a:r>
          </a:p>
          <a:p>
            <a:pPr lvl="2"/>
            <a:r>
              <a:rPr lang="es-ES_tradnl" sz="2400" dirty="0"/>
              <a:t>Efe.4:29</a:t>
            </a:r>
          </a:p>
          <a:p>
            <a:endParaRPr lang="en-US" dirty="0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873336"/>
            <a:ext cx="2646218" cy="1984664"/>
          </a:xfrm>
          <a:prstGeom prst="rect">
            <a:avLst/>
          </a:prstGeom>
          <a:noFill/>
          <a:effectLst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 </a:t>
            </a:r>
            <a:r>
              <a:rPr lang="en-US" dirty="0" err="1"/>
              <a:t>Excusas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6601" y="2136707"/>
            <a:ext cx="3584707" cy="3767397"/>
          </a:xfrm>
        </p:spPr>
        <p:txBody>
          <a:bodyPr>
            <a:normAutofit fontScale="92500"/>
          </a:bodyPr>
          <a:lstStyle/>
          <a:p>
            <a:r>
              <a:rPr lang="es-ES_tradnl" sz="3600" dirty="0"/>
              <a:t>“En toda labor hay fruto; mas las </a:t>
            </a:r>
            <a:r>
              <a:rPr lang="es-ES_tradnl" sz="3600" b="1" i="1" dirty="0"/>
              <a:t>vanas palabras </a:t>
            </a:r>
            <a:r>
              <a:rPr lang="es-ES_tradnl" sz="3600" dirty="0"/>
              <a:t>de los labios empobrecen.” </a:t>
            </a:r>
          </a:p>
          <a:p>
            <a:pPr lvl="2"/>
            <a:r>
              <a:rPr lang="es-ES_tradnl" dirty="0"/>
              <a:t>Proverbios 14:23</a:t>
            </a:r>
          </a:p>
          <a:p>
            <a:pPr lvl="1"/>
            <a:endParaRPr lang="es-ES_tradnl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.</a:t>
            </a:r>
          </a:p>
        </p:txBody>
      </p:sp>
      <p:pic>
        <p:nvPicPr>
          <p:cNvPr id="4" name="Picture 4" descr="Teamwo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752600"/>
            <a:ext cx="3184398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 </a:t>
            </a:r>
            <a:r>
              <a:rPr lang="en-US" dirty="0" err="1"/>
              <a:t>Gratitud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200" dirty="0"/>
              <a:t>“Estad siempre </a:t>
            </a:r>
            <a:r>
              <a:rPr lang="es-ES_tradnl" sz="3200" b="1" i="1" dirty="0"/>
              <a:t>gozosos</a:t>
            </a:r>
            <a:r>
              <a:rPr lang="es-ES_tradnl" sz="3200" dirty="0"/>
              <a:t>. Orad sin cesar. </a:t>
            </a:r>
            <a:r>
              <a:rPr lang="es-ES_tradnl" sz="3200" b="1" i="1" dirty="0"/>
              <a:t>Dad gracias en todo</a:t>
            </a:r>
            <a:r>
              <a:rPr lang="es-ES_tradnl" sz="3200" dirty="0"/>
              <a:t>, porque esta es la voluntad de Dios para con vosotros en Cristo Jesús.”</a:t>
            </a:r>
          </a:p>
          <a:p>
            <a:pPr lvl="2"/>
            <a:r>
              <a:rPr lang="es-ES_tradnl" sz="1800" dirty="0"/>
              <a:t>1 Tesalonicenses 5:16</a:t>
            </a:r>
          </a:p>
          <a:p>
            <a:endParaRPr lang="en-US" dirty="0"/>
          </a:p>
        </p:txBody>
      </p:sp>
      <p:pic>
        <p:nvPicPr>
          <p:cNvPr id="4" name="Picture 28" descr="http://3.bp.blogspot.com/_3AFxZ1m08v4/SUkkyuSd2BI/AAAAAAAAAAM/TDOPoHCJLUE/s320/positiv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5166160"/>
            <a:ext cx="2286000" cy="1691841"/>
          </a:xfrm>
          <a:prstGeom prst="rect">
            <a:avLst/>
          </a:prstGeom>
          <a:noFill/>
          <a:effectLst>
            <a:softEdge rad="889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origen</a:t>
            </a:r>
            <a:r>
              <a:rPr lang="en-US" dirty="0"/>
              <a:t> del </a:t>
            </a:r>
            <a:r>
              <a:rPr lang="en-US" dirty="0" err="1"/>
              <a:t>trabajo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6416" y="1905000"/>
            <a:ext cx="6591985" cy="3777622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“Y </a:t>
            </a:r>
            <a:r>
              <a:rPr lang="en-US" sz="3600" dirty="0" err="1"/>
              <a:t>creó</a:t>
            </a:r>
            <a:r>
              <a:rPr lang="en-US" sz="3600" dirty="0"/>
              <a:t> Dios al hombre a </a:t>
            </a:r>
            <a:r>
              <a:rPr lang="en-US" sz="3600" dirty="0" err="1"/>
              <a:t>su</a:t>
            </a:r>
            <a:r>
              <a:rPr lang="en-US" sz="3600" dirty="0"/>
              <a:t> imagen, a imagen de Dios lo </a:t>
            </a:r>
            <a:r>
              <a:rPr lang="en-US" sz="3600" dirty="0" err="1"/>
              <a:t>creó</a:t>
            </a:r>
            <a:r>
              <a:rPr lang="en-US" sz="3600" dirty="0"/>
              <a:t>; </a:t>
            </a:r>
            <a:r>
              <a:rPr lang="en-US" sz="3600" dirty="0" err="1"/>
              <a:t>varón</a:t>
            </a:r>
            <a:r>
              <a:rPr lang="en-US" sz="3600" dirty="0"/>
              <a:t> y hembra </a:t>
            </a:r>
            <a:r>
              <a:rPr lang="en-US" sz="3600" dirty="0" err="1"/>
              <a:t>los</a:t>
            </a:r>
            <a:r>
              <a:rPr lang="en-US" sz="3600" dirty="0"/>
              <a:t> </a:t>
            </a:r>
            <a:r>
              <a:rPr lang="en-US" sz="3600" dirty="0" err="1"/>
              <a:t>creó</a:t>
            </a:r>
            <a:r>
              <a:rPr lang="en-US" sz="3600" dirty="0"/>
              <a:t>. Y </a:t>
            </a:r>
            <a:r>
              <a:rPr lang="en-US" sz="3600" dirty="0" err="1"/>
              <a:t>los</a:t>
            </a:r>
            <a:r>
              <a:rPr lang="en-US" sz="3600" dirty="0"/>
              <a:t> </a:t>
            </a:r>
            <a:r>
              <a:rPr lang="en-US" sz="3600" dirty="0" err="1"/>
              <a:t>bendijo</a:t>
            </a:r>
            <a:r>
              <a:rPr lang="en-US" sz="3600" dirty="0"/>
              <a:t> Dios, y les </a:t>
            </a:r>
            <a:r>
              <a:rPr lang="en-US" sz="3600" dirty="0" err="1"/>
              <a:t>dijo</a:t>
            </a:r>
            <a:r>
              <a:rPr lang="en-US" sz="3600" dirty="0"/>
              <a:t>: </a:t>
            </a:r>
            <a:r>
              <a:rPr lang="en-US" sz="3600" dirty="0" err="1"/>
              <a:t>Fructificad</a:t>
            </a:r>
            <a:r>
              <a:rPr lang="en-US" sz="3600" dirty="0"/>
              <a:t> y </a:t>
            </a:r>
            <a:r>
              <a:rPr lang="en-US" sz="3600" dirty="0" err="1"/>
              <a:t>multiplicaos</a:t>
            </a:r>
            <a:r>
              <a:rPr lang="en-US" sz="3600" dirty="0"/>
              <a:t>; </a:t>
            </a:r>
            <a:r>
              <a:rPr lang="en-US" sz="3600" dirty="0" err="1"/>
              <a:t>llenad</a:t>
            </a:r>
            <a:r>
              <a:rPr lang="en-US" sz="3600" dirty="0"/>
              <a:t> la </a:t>
            </a:r>
            <a:r>
              <a:rPr lang="en-US" sz="3600" dirty="0" err="1"/>
              <a:t>tierra</a:t>
            </a:r>
            <a:r>
              <a:rPr lang="en-US" sz="3600" dirty="0"/>
              <a:t>, y </a:t>
            </a:r>
            <a:r>
              <a:rPr lang="en-US" sz="3600" b="1" i="1" dirty="0" err="1"/>
              <a:t>sojuzgadla</a:t>
            </a:r>
            <a:r>
              <a:rPr lang="en-US" sz="3600" dirty="0"/>
              <a:t>, </a:t>
            </a:r>
            <a:r>
              <a:rPr lang="en-US" sz="3600" b="1" i="1" dirty="0"/>
              <a:t>y </a:t>
            </a:r>
            <a:r>
              <a:rPr lang="en-US" sz="3600" b="1" i="1" dirty="0" err="1"/>
              <a:t>señoread</a:t>
            </a:r>
            <a:r>
              <a:rPr lang="en-US" sz="3600" dirty="0"/>
              <a:t>…”</a:t>
            </a:r>
            <a:endParaRPr lang="en-US" sz="3600" b="1" i="1" dirty="0"/>
          </a:p>
          <a:p>
            <a:pPr lvl="1"/>
            <a:r>
              <a:rPr lang="en-US" b="1" i="1" dirty="0" err="1"/>
              <a:t>Génesis</a:t>
            </a:r>
            <a:r>
              <a:rPr lang="en-US" b="1" i="1" dirty="0"/>
              <a:t> 1:27-28</a:t>
            </a:r>
          </a:p>
        </p:txBody>
      </p:sp>
    </p:spTree>
    <p:extLst>
      <p:ext uri="{BB962C8B-B14F-4D97-AF65-F5344CB8AC3E}">
        <p14:creationId xmlns:p14="http://schemas.microsoft.com/office/powerpoint/2010/main" val="5119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Con Oración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1" y="2133600"/>
            <a:ext cx="7162800" cy="3777622"/>
          </a:xfrm>
        </p:spPr>
        <p:txBody>
          <a:bodyPr/>
          <a:lstStyle/>
          <a:p>
            <a:r>
              <a:rPr lang="es-ES" sz="2800" b="1" baseline="30000" dirty="0"/>
              <a:t> </a:t>
            </a:r>
            <a:r>
              <a:rPr lang="es-ES" sz="3200" b="1" baseline="30000" dirty="0"/>
              <a:t>”</a:t>
            </a:r>
            <a:r>
              <a:rPr lang="es-ES" sz="3200" dirty="0"/>
              <a:t>Pedid, y se os dará; buscad, y hallaréis; llamad, y se os abrirá.</a:t>
            </a:r>
            <a:r>
              <a:rPr lang="es-ES" sz="3200" b="1" baseline="30000" dirty="0"/>
              <a:t> </a:t>
            </a:r>
            <a:r>
              <a:rPr lang="es-ES" sz="3200" dirty="0"/>
              <a:t>Porque todo aquel que pide, recibe; y el que busca, halla; y al que llama, se le abrirá.”</a:t>
            </a:r>
          </a:p>
          <a:p>
            <a:pPr lvl="2"/>
            <a:r>
              <a:rPr lang="es-ES" dirty="0"/>
              <a:t>Mateo 7:7-8</a:t>
            </a:r>
          </a:p>
        </p:txBody>
      </p:sp>
    </p:spTree>
    <p:extLst>
      <p:ext uri="{BB962C8B-B14F-4D97-AF65-F5344CB8AC3E}">
        <p14:creationId xmlns:p14="http://schemas.microsoft.com/office/powerpoint/2010/main" val="19485540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Con 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1" y="2133600"/>
            <a:ext cx="7391399" cy="4267200"/>
          </a:xfrm>
        </p:spPr>
        <p:txBody>
          <a:bodyPr>
            <a:normAutofit/>
          </a:bodyPr>
          <a:lstStyle/>
          <a:p>
            <a:r>
              <a:rPr lang="es-ES" sz="2800" dirty="0"/>
              <a:t>“Pero </a:t>
            </a:r>
            <a:r>
              <a:rPr lang="es-ES" sz="2800" b="1" i="1" dirty="0"/>
              <a:t>pida con fe</a:t>
            </a:r>
            <a:r>
              <a:rPr lang="es-ES" sz="2800" dirty="0"/>
              <a:t>, </a:t>
            </a:r>
            <a:r>
              <a:rPr lang="es-ES" sz="2800" b="1" i="1" dirty="0"/>
              <a:t>no dudando nada</a:t>
            </a:r>
            <a:r>
              <a:rPr lang="es-ES" sz="2800" dirty="0"/>
              <a:t>; porque el que duda es semejante a la onda del mar, que es arrastrada por el viento y echada de una parte a otra.</a:t>
            </a:r>
            <a:r>
              <a:rPr lang="es-ES" sz="2800" b="1" baseline="30000" dirty="0"/>
              <a:t> </a:t>
            </a:r>
            <a:r>
              <a:rPr lang="es-ES" sz="2800" dirty="0"/>
              <a:t>No piense, pues, quien tal haga, que recibirá cosa alguna del Señor.”</a:t>
            </a:r>
          </a:p>
          <a:p>
            <a:pPr lvl="2"/>
            <a:r>
              <a:rPr lang="es-ES" dirty="0"/>
              <a:t>Santiago 1:6-7</a:t>
            </a:r>
          </a:p>
          <a:p>
            <a:pPr lvl="2"/>
            <a:endParaRPr lang="es-ES" dirty="0"/>
          </a:p>
          <a:p>
            <a:r>
              <a:rPr lang="es-SV" dirty="0"/>
              <a:t>Caso de Pedro y la pesca</a:t>
            </a:r>
          </a:p>
          <a:p>
            <a:r>
              <a:rPr lang="es-SV" dirty="0"/>
              <a:t>Jesús y la falta de milagros en  Nazaret</a:t>
            </a:r>
            <a:endParaRPr lang="en-US" dirty="0"/>
          </a:p>
          <a:p>
            <a:pPr lvl="2"/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644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Reconocer</a:t>
            </a:r>
            <a:r>
              <a:rPr lang="en-US" dirty="0"/>
              <a:t> 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verdadero</a:t>
            </a:r>
            <a:r>
              <a:rPr lang="en-US" dirty="0"/>
              <a:t> Jefe.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“Y todo lo que hagáis, hacedlo </a:t>
            </a:r>
            <a:r>
              <a:rPr lang="es-ES_tradnl" sz="3200" b="1" i="1" dirty="0"/>
              <a:t>de corazón</a:t>
            </a:r>
            <a:r>
              <a:rPr lang="es-ES_tradnl" sz="3200" dirty="0"/>
              <a:t>, como para el Señor y no para los hombres; sabiendo que </a:t>
            </a:r>
            <a:r>
              <a:rPr lang="es-ES_tradnl" sz="3200" b="1" i="1" dirty="0"/>
              <a:t>del Señor recibiréis la recompensa</a:t>
            </a:r>
            <a:r>
              <a:rPr lang="es-ES_tradnl" sz="3200" dirty="0"/>
              <a:t> de la herencia, porque a Cristo el Señor servís.” 	</a:t>
            </a:r>
          </a:p>
          <a:p>
            <a:pPr lvl="1"/>
            <a:r>
              <a:rPr lang="es-ES_tradnl" dirty="0"/>
              <a:t>Colosenses 3:23-24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Y no ser esclavo del afán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95601" y="2133600"/>
            <a:ext cx="7162801" cy="3777622"/>
          </a:xfrm>
        </p:spPr>
        <p:txBody>
          <a:bodyPr>
            <a:normAutofit/>
          </a:bodyPr>
          <a:lstStyle/>
          <a:p>
            <a:r>
              <a:rPr lang="es-SV" sz="3200" dirty="0"/>
              <a:t>“No os afanéis, pues, diciendo: ¿Qué comeremos, o qué beberemos, o qué vestiremos?... </a:t>
            </a:r>
            <a:r>
              <a:rPr lang="es-SV" sz="3200" b="1" i="1" dirty="0"/>
              <a:t>Mas buscad primeramente el reino de Dios y su justicia</a:t>
            </a:r>
            <a:r>
              <a:rPr lang="es-SV" sz="3200" dirty="0"/>
              <a:t>, y todas estas cosas os serán añadidas.”</a:t>
            </a:r>
          </a:p>
          <a:p>
            <a:pPr lvl="2"/>
            <a:r>
              <a:rPr lang="es-SV" sz="2000" dirty="0"/>
              <a:t>Mateo 6:31-33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795318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Jesucristo predicó ese reino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2800" dirty="0"/>
              <a:t>“Jesús vino a Galilea predicando </a:t>
            </a:r>
            <a:r>
              <a:rPr lang="es-SV" sz="2800" b="1" i="1" dirty="0"/>
              <a:t>el evangelio del reino de Dios</a:t>
            </a:r>
            <a:r>
              <a:rPr lang="es-SV" sz="2800" dirty="0"/>
              <a:t>, diciendo: El tiempo se ha cumplido, y </a:t>
            </a:r>
            <a:r>
              <a:rPr lang="es-SV" sz="2800" b="1" i="1" dirty="0"/>
              <a:t>el reino de Dios se ha acercado</a:t>
            </a:r>
            <a:r>
              <a:rPr lang="es-SV" sz="2800" dirty="0"/>
              <a:t>; arrepentíos, y creed en el evangelio.”</a:t>
            </a:r>
          </a:p>
          <a:p>
            <a:pPr lvl="1"/>
            <a:r>
              <a:rPr lang="es-SV" sz="2000" dirty="0"/>
              <a:t>Marcos 1:14-15</a:t>
            </a:r>
          </a:p>
        </p:txBody>
      </p:sp>
    </p:spTree>
    <p:extLst>
      <p:ext uri="{BB962C8B-B14F-4D97-AF65-F5344CB8AC3E}">
        <p14:creationId xmlns:p14="http://schemas.microsoft.com/office/powerpoint/2010/main" val="162612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/>
              <a:t>Jesucristo es la manifestación de la justicia de Dios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9401" y="2133600"/>
            <a:ext cx="7619999" cy="4191000"/>
          </a:xfrm>
        </p:spPr>
        <p:txBody>
          <a:bodyPr>
            <a:normAutofit/>
          </a:bodyPr>
          <a:lstStyle/>
          <a:p>
            <a:r>
              <a:rPr lang="es-SV" sz="2800" dirty="0"/>
              <a:t>“Pero ahora, aparte de la ley, se ha manifestado la justicia de Dios, testificada por la ley y por los profetas; </a:t>
            </a:r>
            <a:r>
              <a:rPr lang="es-SV" sz="2800" b="1" i="1" dirty="0"/>
              <a:t>la justicia de Dios por medio de la fe en Jesucristo,</a:t>
            </a:r>
            <a:r>
              <a:rPr lang="es-SV" sz="2800" dirty="0"/>
              <a:t> para todos los que creen en él. Porque no hay diferencia, por cuanto todos pecaron, y están destituidos de la gloria de Dios,”</a:t>
            </a:r>
          </a:p>
          <a:p>
            <a:r>
              <a:rPr lang="es-SV" sz="2800" dirty="0"/>
              <a:t>Romanos 3:21-23 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177399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Por medio de la fe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3200" dirty="0"/>
              <a:t>“Justificados, pues, por la fe, tenemos paz para con Dios por medio de nuestro Señor Jesucristo;”</a:t>
            </a:r>
          </a:p>
          <a:p>
            <a:pPr lvl="1"/>
            <a:r>
              <a:rPr lang="es-SV" sz="2200" dirty="0"/>
              <a:t>Romanos 5:1</a:t>
            </a:r>
          </a:p>
        </p:txBody>
      </p:sp>
    </p:spTree>
    <p:extLst>
      <p:ext uri="{BB962C8B-B14F-4D97-AF65-F5344CB8AC3E}">
        <p14:creationId xmlns:p14="http://schemas.microsoft.com/office/powerpoint/2010/main" val="34094951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por Cristo entramos en él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9401" y="2133600"/>
            <a:ext cx="7467599" cy="4343400"/>
          </a:xfrm>
        </p:spPr>
        <p:txBody>
          <a:bodyPr>
            <a:normAutofit/>
          </a:bodyPr>
          <a:lstStyle/>
          <a:p>
            <a:r>
              <a:rPr lang="es-SV" sz="2800" dirty="0"/>
              <a:t>“En aquel tiempo estabais sin Cristo, alejados de la ciudadanía de Israel y </a:t>
            </a:r>
            <a:r>
              <a:rPr lang="es-SV" sz="2800" b="1" i="1" dirty="0"/>
              <a:t>ajenos a los pactos de la promesa, sin esperanza y sin Dios en el mundo</a:t>
            </a:r>
            <a:r>
              <a:rPr lang="es-SV" sz="2800" dirty="0"/>
              <a:t>. Pero ahora en Cristo Jesús, vosotros que en otro tiempo estabais lejos, habéis sido hechos cercanos </a:t>
            </a:r>
            <a:r>
              <a:rPr lang="es-SV" sz="2800" b="1" i="1" dirty="0"/>
              <a:t>por la sangre de Cristo.”</a:t>
            </a:r>
          </a:p>
          <a:p>
            <a:pPr lvl="1"/>
            <a:r>
              <a:rPr lang="es-SV" sz="2600" dirty="0"/>
              <a:t>Efesios 2:12-13</a:t>
            </a:r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989656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Y nos trasladó de reino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3200" dirty="0"/>
              <a:t>“el cual nos ha librado de la potestad de las tinieblas, </a:t>
            </a:r>
            <a:r>
              <a:rPr lang="es-SV" sz="3200" b="1" i="1" dirty="0"/>
              <a:t>y trasladado al reino de su amado Hijo</a:t>
            </a:r>
            <a:r>
              <a:rPr lang="es-SV" sz="3200" dirty="0"/>
              <a:t>, en quien tenemos redención por su sangre, el perdón de pecados.”</a:t>
            </a:r>
          </a:p>
          <a:p>
            <a:pPr lvl="2"/>
            <a:r>
              <a:rPr lang="es-SV" sz="2800" dirty="0"/>
              <a:t>Colosenses 1:13-14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9699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Nos hacemos miembros de la familia de Dios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43201" y="2133600"/>
            <a:ext cx="7772399" cy="4267200"/>
          </a:xfrm>
        </p:spPr>
        <p:txBody>
          <a:bodyPr/>
          <a:lstStyle/>
          <a:p>
            <a:r>
              <a:rPr lang="es-SV" sz="2800" dirty="0"/>
              <a:t>“Así que ya no sois extranjeros ni advenedizos, </a:t>
            </a:r>
            <a:r>
              <a:rPr lang="es-SV" sz="2800" b="1" i="1" dirty="0"/>
              <a:t>sino conciudadanos de los santos, y miembros de la familia de Dios</a:t>
            </a:r>
            <a:r>
              <a:rPr lang="es-SV" sz="2800" dirty="0"/>
              <a:t>, edificados sobre el fundamento de los apóstoles y profetas, siendo la principal piedra del ángulo Jesucristo mismo”</a:t>
            </a:r>
          </a:p>
          <a:p>
            <a:pPr lvl="1"/>
            <a:r>
              <a:rPr lang="es-SV" sz="2400" dirty="0"/>
              <a:t>Efesios 2:19-20</a:t>
            </a:r>
          </a:p>
        </p:txBody>
      </p:sp>
    </p:spTree>
    <p:extLst>
      <p:ext uri="{BB962C8B-B14F-4D97-AF65-F5344CB8AC3E}">
        <p14:creationId xmlns:p14="http://schemas.microsoft.com/office/powerpoint/2010/main" val="381075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origen</a:t>
            </a:r>
            <a:r>
              <a:rPr lang="en-US" dirty="0"/>
              <a:t> del </a:t>
            </a:r>
            <a:r>
              <a:rPr lang="en-US" dirty="0" err="1"/>
              <a:t>trabajo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“</a:t>
            </a:r>
            <a:r>
              <a:rPr lang="en-US" sz="3600" dirty="0" err="1"/>
              <a:t>Tomó</a:t>
            </a:r>
            <a:r>
              <a:rPr lang="en-US" sz="3600" dirty="0"/>
              <a:t> </a:t>
            </a:r>
            <a:r>
              <a:rPr lang="en-US" sz="3600" dirty="0" err="1"/>
              <a:t>pues</a:t>
            </a:r>
            <a:r>
              <a:rPr lang="en-US" sz="3600" dirty="0"/>
              <a:t> </a:t>
            </a:r>
            <a:r>
              <a:rPr lang="en-US" sz="3600" dirty="0" err="1"/>
              <a:t>Jehová</a:t>
            </a:r>
            <a:r>
              <a:rPr lang="en-US" sz="3600" dirty="0"/>
              <a:t> Dios al hombre, y lo </a:t>
            </a:r>
            <a:r>
              <a:rPr lang="en-US" sz="3600" dirty="0" err="1"/>
              <a:t>puso</a:t>
            </a:r>
            <a:r>
              <a:rPr lang="en-US" sz="3600" dirty="0"/>
              <a:t> en el </a:t>
            </a:r>
            <a:r>
              <a:rPr lang="en-US" sz="3600" dirty="0" err="1"/>
              <a:t>huerto</a:t>
            </a:r>
            <a:r>
              <a:rPr lang="en-US" sz="3600" dirty="0"/>
              <a:t> de </a:t>
            </a:r>
            <a:r>
              <a:rPr lang="en-US" sz="3600" dirty="0" err="1"/>
              <a:t>Edén</a:t>
            </a:r>
            <a:r>
              <a:rPr lang="en-US" sz="3600" dirty="0"/>
              <a:t>,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que</a:t>
            </a:r>
            <a:r>
              <a:rPr lang="en-US" sz="3600" dirty="0"/>
              <a:t> lo </a:t>
            </a:r>
            <a:r>
              <a:rPr lang="en-US" sz="3600" b="1" i="1" dirty="0" err="1"/>
              <a:t>labrara</a:t>
            </a:r>
            <a:r>
              <a:rPr lang="en-US" sz="3600" b="1" i="1" dirty="0"/>
              <a:t> y lo </a:t>
            </a:r>
            <a:r>
              <a:rPr lang="en-US" sz="3600" b="1" i="1" dirty="0" err="1"/>
              <a:t>guardase</a:t>
            </a:r>
            <a:r>
              <a:rPr lang="en-US" sz="3600" b="1" i="1" dirty="0"/>
              <a:t>.”</a:t>
            </a:r>
          </a:p>
          <a:p>
            <a:pPr lvl="1"/>
            <a:r>
              <a:rPr lang="en-US" b="1" i="1" dirty="0" err="1"/>
              <a:t>Génesis</a:t>
            </a:r>
            <a:r>
              <a:rPr lang="en-US" b="1" i="1" dirty="0"/>
              <a:t> 2:15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Y tenemos una nueva ciudadanía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3200" dirty="0"/>
              <a:t>“Mas nuestra ciudadanía está en los cielos, de donde también esperamos al Salvador, al Señor Jesucristo;”</a:t>
            </a:r>
          </a:p>
          <a:p>
            <a:pPr lvl="2"/>
            <a:r>
              <a:rPr lang="es-SV" sz="2800" dirty="0"/>
              <a:t>Filipenses 3:20</a:t>
            </a:r>
          </a:p>
        </p:txBody>
      </p:sp>
    </p:spTree>
    <p:extLst>
      <p:ext uri="{BB962C8B-B14F-4D97-AF65-F5344CB8AC3E}">
        <p14:creationId xmlns:p14="http://schemas.microsoft.com/office/powerpoint/2010/main" val="220155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El hombre con capacidad administrativa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9401" y="2133600"/>
            <a:ext cx="7239000" cy="3777622"/>
          </a:xfrm>
        </p:spPr>
        <p:txBody>
          <a:bodyPr/>
          <a:lstStyle/>
          <a:p>
            <a:r>
              <a:rPr lang="es-SV" sz="2800" dirty="0"/>
              <a:t>“Jehová Dios formó, pues, de la tierra toda bestia del campo, y toda ave de los cielos, </a:t>
            </a:r>
            <a:r>
              <a:rPr lang="es-SV" sz="2800" b="1" i="1" dirty="0"/>
              <a:t>y los trajo a Adán </a:t>
            </a:r>
            <a:r>
              <a:rPr lang="es-SV" sz="2800" dirty="0"/>
              <a:t>para que viese cómo las había de llamar; </a:t>
            </a:r>
            <a:r>
              <a:rPr lang="es-SV" sz="2800" b="1" i="1" dirty="0"/>
              <a:t>y todo lo que Adán llamó</a:t>
            </a:r>
            <a:r>
              <a:rPr lang="es-SV" sz="2800" dirty="0"/>
              <a:t> a los animales vivientes, ese es su nombre”</a:t>
            </a:r>
          </a:p>
          <a:p>
            <a:pPr lvl="1"/>
            <a:r>
              <a:rPr lang="es-SV" dirty="0"/>
              <a:t>Génesis 2:19-20</a:t>
            </a:r>
          </a:p>
        </p:txBody>
      </p:sp>
    </p:spTree>
    <p:extLst>
      <p:ext uri="{BB962C8B-B14F-4D97-AF65-F5344CB8AC3E}">
        <p14:creationId xmlns:p14="http://schemas.microsoft.com/office/powerpoint/2010/main" val="219554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Y todo era bueno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3200" dirty="0"/>
              <a:t>“Y vio Dios todo lo que había hecho, y he aquí que </a:t>
            </a:r>
            <a:r>
              <a:rPr lang="es-SV" sz="3200" b="1" i="1" dirty="0"/>
              <a:t>era bueno </a:t>
            </a:r>
            <a:r>
              <a:rPr lang="es-SV" sz="3200" dirty="0"/>
              <a:t>en gran manera.”</a:t>
            </a:r>
          </a:p>
          <a:p>
            <a:pPr lvl="2"/>
            <a:r>
              <a:rPr lang="es-SV" sz="2400" dirty="0"/>
              <a:t>Génesis 1:31</a:t>
            </a:r>
          </a:p>
        </p:txBody>
      </p:sp>
    </p:spTree>
    <p:extLst>
      <p:ext uri="{BB962C8B-B14F-4D97-AF65-F5344CB8AC3E}">
        <p14:creationId xmlns:p14="http://schemas.microsoft.com/office/powerpoint/2010/main" val="226781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Ruptura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1" y="2133600"/>
            <a:ext cx="7467599" cy="4191000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n-US" sz="3200" dirty="0"/>
              <a:t>Y al hombre </a:t>
            </a:r>
            <a:r>
              <a:rPr lang="en-US" sz="3200" dirty="0" err="1"/>
              <a:t>dijo</a:t>
            </a:r>
            <a:r>
              <a:rPr lang="en-US" sz="3200" dirty="0"/>
              <a:t>:… </a:t>
            </a:r>
            <a:r>
              <a:rPr lang="en-US" sz="3200" b="1" i="1" dirty="0" err="1"/>
              <a:t>maldita</a:t>
            </a:r>
            <a:r>
              <a:rPr lang="en-US" sz="3200" b="1" i="1" dirty="0"/>
              <a:t> </a:t>
            </a:r>
            <a:r>
              <a:rPr lang="en-US" sz="3200" b="1" i="1" dirty="0" err="1"/>
              <a:t>será</a:t>
            </a:r>
            <a:r>
              <a:rPr lang="en-US" sz="3200" b="1" i="1" dirty="0"/>
              <a:t> la </a:t>
            </a:r>
            <a:r>
              <a:rPr lang="en-US" sz="3200" b="1" i="1" dirty="0" err="1"/>
              <a:t>tierra</a:t>
            </a:r>
            <a:r>
              <a:rPr lang="en-US" sz="3200" b="1" i="1" dirty="0"/>
              <a:t> </a:t>
            </a:r>
            <a:r>
              <a:rPr lang="en-US" sz="3200" b="1" i="1" dirty="0" err="1"/>
              <a:t>por</a:t>
            </a:r>
            <a:r>
              <a:rPr lang="en-US" sz="3200" b="1" i="1" dirty="0"/>
              <a:t> </a:t>
            </a:r>
            <a:r>
              <a:rPr lang="en-US" sz="3200" b="1" i="1" dirty="0" err="1"/>
              <a:t>tu</a:t>
            </a:r>
            <a:r>
              <a:rPr lang="en-US" sz="3200" b="1" i="1" dirty="0"/>
              <a:t> </a:t>
            </a:r>
            <a:r>
              <a:rPr lang="en-US" sz="3200" b="1" i="1" dirty="0" err="1"/>
              <a:t>causa</a:t>
            </a:r>
            <a:r>
              <a:rPr lang="en-US" sz="3200" dirty="0"/>
              <a:t>; con dolor </a:t>
            </a:r>
            <a:r>
              <a:rPr lang="en-US" sz="3200" dirty="0" err="1"/>
              <a:t>comerás</a:t>
            </a:r>
            <a:r>
              <a:rPr lang="en-US" sz="3200" dirty="0"/>
              <a:t> de </a:t>
            </a:r>
            <a:r>
              <a:rPr lang="en-US" sz="3200" dirty="0" err="1"/>
              <a:t>ella</a:t>
            </a:r>
            <a:r>
              <a:rPr lang="en-US" sz="3200" dirty="0"/>
              <a:t> </a:t>
            </a:r>
            <a:r>
              <a:rPr lang="en-US" sz="3200" dirty="0" err="1"/>
              <a:t>todos</a:t>
            </a:r>
            <a:r>
              <a:rPr lang="en-US" sz="3200" dirty="0"/>
              <a:t> los </a:t>
            </a:r>
            <a:r>
              <a:rPr lang="en-US" sz="3200" dirty="0" err="1"/>
              <a:t>días</a:t>
            </a:r>
            <a:r>
              <a:rPr lang="en-US" sz="3200" dirty="0"/>
              <a:t> de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. </a:t>
            </a:r>
            <a:r>
              <a:rPr lang="en-US" sz="3200" b="1" i="1" dirty="0" err="1"/>
              <a:t>Espinos</a:t>
            </a:r>
            <a:r>
              <a:rPr lang="en-US" sz="3200" b="1" i="1" dirty="0"/>
              <a:t> y </a:t>
            </a:r>
            <a:r>
              <a:rPr lang="en-US" sz="3200" b="1" i="1" dirty="0" err="1"/>
              <a:t>cardos</a:t>
            </a:r>
            <a:r>
              <a:rPr lang="en-US" sz="3200" b="1" i="1" dirty="0"/>
              <a:t> </a:t>
            </a:r>
            <a:r>
              <a:rPr lang="en-US" sz="3200" b="1" i="1" dirty="0" err="1"/>
              <a:t>te</a:t>
            </a:r>
            <a:r>
              <a:rPr lang="en-US" sz="3200" b="1" i="1" dirty="0"/>
              <a:t> </a:t>
            </a:r>
            <a:r>
              <a:rPr lang="en-US" sz="3200" b="1" i="1" dirty="0" err="1"/>
              <a:t>producirá</a:t>
            </a:r>
            <a:r>
              <a:rPr lang="en-US" sz="3200" b="1" i="1" dirty="0"/>
              <a:t>…</a:t>
            </a:r>
            <a:r>
              <a:rPr lang="en-US" sz="3200" dirty="0"/>
              <a:t> </a:t>
            </a:r>
            <a:r>
              <a:rPr lang="en-US" sz="3200" b="1" i="1" dirty="0"/>
              <a:t>Con el sudor de </a:t>
            </a:r>
            <a:r>
              <a:rPr lang="en-US" sz="3200" b="1" i="1" dirty="0" err="1"/>
              <a:t>tu</a:t>
            </a:r>
            <a:r>
              <a:rPr lang="en-US" sz="3200" b="1" i="1" dirty="0"/>
              <a:t> rostro </a:t>
            </a:r>
            <a:r>
              <a:rPr lang="en-US" sz="3200" b="1" i="1" dirty="0" err="1"/>
              <a:t>comerás</a:t>
            </a:r>
            <a:r>
              <a:rPr lang="en-US" sz="3200" b="1" i="1" dirty="0"/>
              <a:t> el pan </a:t>
            </a:r>
            <a:r>
              <a:rPr lang="en-US" sz="3200" dirty="0"/>
              <a:t>hasta que </a:t>
            </a:r>
            <a:r>
              <a:rPr lang="en-US" sz="3200" dirty="0" err="1"/>
              <a:t>vuelvas</a:t>
            </a:r>
            <a:r>
              <a:rPr lang="en-US" sz="3200" dirty="0"/>
              <a:t> a la </a:t>
            </a:r>
            <a:r>
              <a:rPr lang="en-US" sz="3200" dirty="0" err="1"/>
              <a:t>tierra</a:t>
            </a:r>
            <a:r>
              <a:rPr lang="en-US" sz="3200" dirty="0"/>
              <a:t>.”</a:t>
            </a:r>
          </a:p>
          <a:p>
            <a:pPr lvl="1"/>
            <a:r>
              <a:rPr lang="en-US" dirty="0" err="1"/>
              <a:t>Génesis</a:t>
            </a:r>
            <a:r>
              <a:rPr lang="en-US" dirty="0"/>
              <a:t> 3:17-19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2201</TotalTime>
  <Words>2579</Words>
  <Application>Microsoft Office PowerPoint</Application>
  <PresentationFormat>Panorámica</PresentationFormat>
  <Paragraphs>236</Paragraphs>
  <Slides>60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60</vt:i4>
      </vt:variant>
    </vt:vector>
  </HeadingPairs>
  <TitlesOfParts>
    <vt:vector size="65" baseType="lpstr">
      <vt:lpstr>Arial</vt:lpstr>
      <vt:lpstr>Calibri</vt:lpstr>
      <vt:lpstr>Century Gothic</vt:lpstr>
      <vt:lpstr>Wingdings 3</vt:lpstr>
      <vt:lpstr>Espiral</vt:lpstr>
      <vt:lpstr>Principios Bíblicos para  Prosperar en el Trabajo</vt:lpstr>
      <vt:lpstr>Reconocer la autoridad de las Escrituras.</vt:lpstr>
      <vt:lpstr>Estar dispuesto a renovar nuestra forma de pensar.</vt:lpstr>
      <vt:lpstr>Reconocer el trabajo como un ministerio</vt:lpstr>
      <vt:lpstr>El origen del trabajo</vt:lpstr>
      <vt:lpstr>El origen del trabajo</vt:lpstr>
      <vt:lpstr>El hombre con capacidad administrativa</vt:lpstr>
      <vt:lpstr>Y todo era bueno</vt:lpstr>
      <vt:lpstr>La Ruptura</vt:lpstr>
      <vt:lpstr>La Necesidad de Reglas</vt:lpstr>
      <vt:lpstr>Conociendo El Objetivo del Trabajo</vt:lpstr>
      <vt:lpstr>Proveer Sustento Familiar</vt:lpstr>
      <vt:lpstr>Disfrutar  de la Cosecha</vt:lpstr>
      <vt:lpstr>Ayudar a Otros</vt:lpstr>
      <vt:lpstr>Para aportar al bienestar público</vt:lpstr>
      <vt:lpstr>Provisionar para el Futuro</vt:lpstr>
      <vt:lpstr>Para buenas obras</vt:lpstr>
      <vt:lpstr>Para dar Gloria a Dios</vt:lpstr>
      <vt:lpstr>Principios Fundamentales para Prosperar en el Trabajo</vt:lpstr>
      <vt:lpstr>Obediencia</vt:lpstr>
      <vt:lpstr>Cumplir con la ley gubernamental.     </vt:lpstr>
      <vt:lpstr>Buena disposición</vt:lpstr>
      <vt:lpstr>La Diligencia</vt:lpstr>
      <vt:lpstr>Diligencia vrs Negligencia</vt:lpstr>
      <vt:lpstr>La Honestidad</vt:lpstr>
      <vt:lpstr>Casos </vt:lpstr>
      <vt:lpstr>Presentación de PowerPoint</vt:lpstr>
      <vt:lpstr>Ser Autodidáctico (capacitarse)</vt:lpstr>
      <vt:lpstr>Caminar la Milla Extra</vt:lpstr>
      <vt:lpstr>Aceptar la disciplina</vt:lpstr>
      <vt:lpstr>Ser disciplinado</vt:lpstr>
      <vt:lpstr>Definición de disciplina</vt:lpstr>
      <vt:lpstr>No envidiar la prosperidad del inconverso</vt:lpstr>
      <vt:lpstr>Hacer buen uso del salario</vt:lpstr>
      <vt:lpstr>No sustituir el trabajo por la comunión íntima con Dios.</vt:lpstr>
      <vt:lpstr>Diezmar</vt:lpstr>
      <vt:lpstr>No aceptar ni dar soborno</vt:lpstr>
      <vt:lpstr>Con buena actitud</vt:lpstr>
      <vt:lpstr>Cómo respondo cuando…</vt:lpstr>
      <vt:lpstr>A considerar</vt:lpstr>
      <vt:lpstr>Pacificador, humilde y empático.</vt:lpstr>
      <vt:lpstr>La importancia de la actitud</vt:lpstr>
      <vt:lpstr>Con la Palabra</vt:lpstr>
      <vt:lpstr>Con Respeto</vt:lpstr>
      <vt:lpstr>Con Sujeción</vt:lpstr>
      <vt:lpstr>Con las Conversaciones</vt:lpstr>
      <vt:lpstr>Con el Tipo de Lenguaje</vt:lpstr>
      <vt:lpstr>Sin Excusas</vt:lpstr>
      <vt:lpstr>Con Gratitud</vt:lpstr>
      <vt:lpstr>Con Oración  </vt:lpstr>
      <vt:lpstr>Con Fe</vt:lpstr>
      <vt:lpstr>Reconocer quién es nuestro verdadero Jefe.</vt:lpstr>
      <vt:lpstr>Y no ser esclavo del afán</vt:lpstr>
      <vt:lpstr>Jesucristo predicó ese reino</vt:lpstr>
      <vt:lpstr>Jesucristo es la manifestación de la justicia de Dios</vt:lpstr>
      <vt:lpstr>Por medio de la fe</vt:lpstr>
      <vt:lpstr>Y por Cristo entramos en él</vt:lpstr>
      <vt:lpstr>Y nos trasladó de reino</vt:lpstr>
      <vt:lpstr>Nos hacemos miembros de la familia de Dios</vt:lpstr>
      <vt:lpstr>Y tenemos una nueva ciudadanía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Prosperar en el Trabajo</dc:title>
  <dc:creator>Ale</dc:creator>
  <cp:lastModifiedBy>Iglesia Josué</cp:lastModifiedBy>
  <cp:revision>104</cp:revision>
  <dcterms:created xsi:type="dcterms:W3CDTF">2012-08-31T11:50:22Z</dcterms:created>
  <dcterms:modified xsi:type="dcterms:W3CDTF">2017-02-17T13:02:46Z</dcterms:modified>
</cp:coreProperties>
</file>