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300" r:id="rId4"/>
    <p:sldId id="258" r:id="rId5"/>
    <p:sldId id="259" r:id="rId6"/>
    <p:sldId id="260" r:id="rId7"/>
    <p:sldId id="261" r:id="rId8"/>
    <p:sldId id="275" r:id="rId9"/>
    <p:sldId id="262" r:id="rId10"/>
    <p:sldId id="281" r:id="rId11"/>
    <p:sldId id="263" r:id="rId12"/>
    <p:sldId id="282" r:id="rId13"/>
    <p:sldId id="278" r:id="rId14"/>
    <p:sldId id="264" r:id="rId15"/>
    <p:sldId id="276" r:id="rId16"/>
    <p:sldId id="283" r:id="rId17"/>
    <p:sldId id="265" r:id="rId18"/>
    <p:sldId id="266" r:id="rId19"/>
    <p:sldId id="295" r:id="rId20"/>
    <p:sldId id="267" r:id="rId21"/>
    <p:sldId id="268" r:id="rId22"/>
    <p:sldId id="272" r:id="rId23"/>
    <p:sldId id="269" r:id="rId24"/>
    <p:sldId id="280" r:id="rId25"/>
    <p:sldId id="292" r:id="rId26"/>
    <p:sldId id="293" r:id="rId27"/>
    <p:sldId id="299" r:id="rId28"/>
    <p:sldId id="291" r:id="rId29"/>
    <p:sldId id="286" r:id="rId30"/>
    <p:sldId id="297" r:id="rId31"/>
    <p:sldId id="290" r:id="rId32"/>
    <p:sldId id="289" r:id="rId3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_tradnl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D669A84-AF89-4B04-8A94-4729AD88619E}" type="datetimeFigureOut">
              <a:rPr lang="es-ES_tradnl" smtClean="0"/>
              <a:pPr/>
              <a:t>15/2/12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3BC849-19CA-4F9B-92A5-20758B4AB475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amond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9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1152128"/>
          </a:xfrm>
        </p:spPr>
        <p:txBody>
          <a:bodyPr>
            <a:normAutofit fontScale="25000" lnSpcReduction="20000"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sz="3200" dirty="0" smtClean="0"/>
              <a:t>Preparado por Guillermo hasbun.</a:t>
            </a:r>
          </a:p>
          <a:p>
            <a:r>
              <a:rPr lang="es-ES_tradnl" sz="3200" dirty="0" smtClean="0"/>
              <a:t> Año 2012</a:t>
            </a:r>
            <a:r>
              <a:rPr lang="es-ES_tradnl" sz="3200" dirty="0" smtClean="0"/>
              <a:t>.</a:t>
            </a:r>
            <a:endParaRPr lang="es-ES_tradnl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COMO FORMAR UN EQUIPO DE TRABAJO DE ALTO DESEMPEÑO</a:t>
            </a:r>
            <a:endParaRPr lang="es-ES_tradnl" dirty="0"/>
          </a:p>
        </p:txBody>
      </p:sp>
      <p:pic>
        <p:nvPicPr>
          <p:cNvPr id="22530" name="Picture 2" descr="http://t0.gstatic.com/images?q=tbn:ANd9GcQJpmPsGwOitkAlSnKIW_ktSB1aFwr_SpglQfgIqgQi-i8zKr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140968"/>
            <a:ext cx="2611526" cy="23152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Consejo Sabio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ES_tradnl" sz="3200" dirty="0" smtClean="0"/>
          </a:p>
          <a:p>
            <a:r>
              <a:rPr lang="es-ES_tradnl" sz="3200" dirty="0" smtClean="0"/>
              <a:t>“Además escoge tú de entre todo el pueblo varones de virtud, temerosos de Dios, varones de verdad, que aborrezcan la avaricia; y ponlos sobre el pueblo por jefes de millares, de centenas, de cincuenta y de diez.”</a:t>
            </a:r>
          </a:p>
          <a:p>
            <a:pPr lvl="2"/>
            <a:r>
              <a:rPr lang="es-ES_tradnl" dirty="0" err="1" smtClean="0"/>
              <a:t>Exodo</a:t>
            </a:r>
            <a:r>
              <a:rPr lang="es-ES_tradnl" dirty="0" smtClean="0"/>
              <a:t> 18:21</a:t>
            </a:r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3. Prepare a su Equipo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Un buen programa de inducción.</a:t>
            </a:r>
          </a:p>
          <a:p>
            <a:r>
              <a:rPr lang="es-ES_tradnl" dirty="0" smtClean="0"/>
              <a:t>Capacítelos y entrénelos.</a:t>
            </a:r>
          </a:p>
          <a:p>
            <a:r>
              <a:rPr lang="es-ES_tradnl" dirty="0" smtClean="0"/>
              <a:t>Transmita la Visión.</a:t>
            </a:r>
          </a:p>
          <a:p>
            <a:r>
              <a:rPr lang="es-ES_tradnl" dirty="0" smtClean="0"/>
              <a:t>Describa el objetivo del puesto y sus funciones.</a:t>
            </a:r>
          </a:p>
          <a:p>
            <a:r>
              <a:rPr lang="es-ES_tradnl" dirty="0" smtClean="0"/>
              <a:t>Provea de las herramientas y delegue. </a:t>
            </a:r>
          </a:p>
          <a:p>
            <a:r>
              <a:rPr lang="es-ES_tradnl" dirty="0" smtClean="0"/>
              <a:t>Motívelos de forma permanente. </a:t>
            </a:r>
          </a:p>
          <a:p>
            <a:r>
              <a:rPr lang="es-ES_tradnl" dirty="0" smtClean="0"/>
              <a:t>Maneje las expectativas. (qué espera de ellos y qué deben ellos esperar de usted) </a:t>
            </a:r>
          </a:p>
          <a:p>
            <a:r>
              <a:rPr lang="es-ES_tradnl" dirty="0" smtClean="0"/>
              <a:t>Exija rendimiento de cuentas.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Consejo Sabio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ES_tradnl" sz="3600" dirty="0" smtClean="0"/>
          </a:p>
          <a:p>
            <a:r>
              <a:rPr lang="es-ES_tradnl" sz="3600" dirty="0" smtClean="0"/>
              <a:t>“Y enseña a ellos las ordenanzas y las leyes, y muéstrales el camino por donde deben andar, y lo que han de hacer.”</a:t>
            </a:r>
          </a:p>
          <a:p>
            <a:pPr lvl="2"/>
            <a:r>
              <a:rPr lang="es-ES_tradnl" dirty="0" err="1" smtClean="0"/>
              <a:t>Exodo</a:t>
            </a:r>
            <a:r>
              <a:rPr lang="es-ES_tradnl" dirty="0" smtClean="0"/>
              <a:t> 18:20</a:t>
            </a:r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Liderazgo Situacional*</a:t>
            </a:r>
            <a:endParaRPr lang="es-ES_tradnl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79712" y="1988840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79712" y="5517232"/>
            <a:ext cx="43204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95936" y="2204864"/>
            <a:ext cx="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1760" y="357301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99992" y="2204864"/>
            <a:ext cx="215283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 smtClean="0"/>
              <a:t>S2</a:t>
            </a:r>
          </a:p>
          <a:p>
            <a:r>
              <a:rPr lang="es-ES_tradnl" b="1" u="sng" dirty="0" smtClean="0"/>
              <a:t>Persuadir</a:t>
            </a:r>
          </a:p>
          <a:p>
            <a:r>
              <a:rPr lang="es-ES_tradnl" dirty="0" smtClean="0"/>
              <a:t>Explicar decisiones y </a:t>
            </a:r>
          </a:p>
          <a:p>
            <a:r>
              <a:rPr lang="es-ES_tradnl" dirty="0" smtClean="0"/>
              <a:t>Aclarar dudas</a:t>
            </a:r>
            <a:endParaRPr lang="es-ES_tradnl" dirty="0"/>
          </a:p>
        </p:txBody>
      </p:sp>
      <p:sp>
        <p:nvSpPr>
          <p:cNvPr id="16" name="TextBox 15"/>
          <p:cNvSpPr txBox="1"/>
          <p:nvPr/>
        </p:nvSpPr>
        <p:spPr>
          <a:xfrm>
            <a:off x="4499992" y="4005064"/>
            <a:ext cx="22322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/>
              <a:t>S1</a:t>
            </a:r>
          </a:p>
          <a:p>
            <a:r>
              <a:rPr lang="es-ES_tradnl" b="1" u="sng" dirty="0" smtClean="0"/>
              <a:t>Dirigir</a:t>
            </a:r>
          </a:p>
          <a:p>
            <a:r>
              <a:rPr lang="es-ES_tradnl" dirty="0" smtClean="0"/>
              <a:t>De instrucciones y </a:t>
            </a:r>
          </a:p>
          <a:p>
            <a:r>
              <a:rPr lang="es-ES_tradnl" dirty="0" smtClean="0"/>
              <a:t>Supervise.</a:t>
            </a:r>
            <a:endParaRPr lang="es-ES_tradnl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2204864"/>
            <a:ext cx="15121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/>
              <a:t>S3</a:t>
            </a:r>
          </a:p>
          <a:p>
            <a:r>
              <a:rPr lang="es-ES_tradnl" b="1" u="sng" dirty="0" smtClean="0"/>
              <a:t>Instruir</a:t>
            </a:r>
          </a:p>
          <a:p>
            <a:r>
              <a:rPr lang="es-ES_tradnl" dirty="0" smtClean="0"/>
              <a:t>Escuchar</a:t>
            </a:r>
          </a:p>
          <a:p>
            <a:r>
              <a:rPr lang="es-ES_tradnl" dirty="0" smtClean="0"/>
              <a:t>Facilitar</a:t>
            </a:r>
          </a:p>
          <a:p>
            <a:endParaRPr lang="es-ES_tradnl" dirty="0"/>
          </a:p>
        </p:txBody>
      </p:sp>
      <p:sp>
        <p:nvSpPr>
          <p:cNvPr id="18" name="TextBox 17"/>
          <p:cNvSpPr txBox="1"/>
          <p:nvPr/>
        </p:nvSpPr>
        <p:spPr>
          <a:xfrm>
            <a:off x="2411760" y="4005064"/>
            <a:ext cx="154632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/>
              <a:t>S4</a:t>
            </a:r>
          </a:p>
          <a:p>
            <a:r>
              <a:rPr lang="es-ES_tradnl" b="1" u="sng" dirty="0" smtClean="0"/>
              <a:t>Delegar </a:t>
            </a:r>
          </a:p>
          <a:p>
            <a:r>
              <a:rPr lang="es-ES_tradnl" dirty="0" smtClean="0"/>
              <a:t>Puede tomar</a:t>
            </a:r>
          </a:p>
          <a:p>
            <a:r>
              <a:rPr lang="es-ES_tradnl" dirty="0" smtClean="0"/>
              <a:t>decisiones</a:t>
            </a:r>
            <a:endParaRPr lang="es-ES_tradnl" dirty="0"/>
          </a:p>
        </p:txBody>
      </p:sp>
      <p:sp>
        <p:nvSpPr>
          <p:cNvPr id="19" name="TextBox 18"/>
          <p:cNvSpPr txBox="1"/>
          <p:nvPr/>
        </p:nvSpPr>
        <p:spPr>
          <a:xfrm>
            <a:off x="3203848" y="594928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Conducta de Tarea</a:t>
            </a:r>
            <a:endParaRPr lang="es-ES_tradnl" dirty="0"/>
          </a:p>
        </p:txBody>
      </p:sp>
      <p:sp>
        <p:nvSpPr>
          <p:cNvPr id="20" name="TextBox 19"/>
          <p:cNvSpPr txBox="1"/>
          <p:nvPr/>
        </p:nvSpPr>
        <p:spPr>
          <a:xfrm>
            <a:off x="395536" y="3212976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Conducta </a:t>
            </a:r>
          </a:p>
          <a:p>
            <a:r>
              <a:rPr lang="es-ES_tradnl" dirty="0" smtClean="0"/>
              <a:t>de</a:t>
            </a:r>
          </a:p>
          <a:p>
            <a:r>
              <a:rPr lang="es-ES_tradnl" dirty="0" smtClean="0"/>
              <a:t>Relación</a:t>
            </a:r>
            <a:endParaRPr lang="es-ES_tradnl" dirty="0"/>
          </a:p>
        </p:txBody>
      </p:sp>
      <p:sp>
        <p:nvSpPr>
          <p:cNvPr id="22" name="Up-Down Arrow 21"/>
          <p:cNvSpPr/>
          <p:nvPr/>
        </p:nvSpPr>
        <p:spPr>
          <a:xfrm>
            <a:off x="1547664" y="2204864"/>
            <a:ext cx="216024" cy="31683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eft-Right Arrow 22"/>
          <p:cNvSpPr/>
          <p:nvPr/>
        </p:nvSpPr>
        <p:spPr>
          <a:xfrm>
            <a:off x="2267744" y="5661248"/>
            <a:ext cx="3888432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TextBox 23"/>
          <p:cNvSpPr txBox="1"/>
          <p:nvPr/>
        </p:nvSpPr>
        <p:spPr>
          <a:xfrm>
            <a:off x="1187624" y="17728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Alta</a:t>
            </a:r>
            <a:endParaRPr lang="es-ES_tradnl" dirty="0"/>
          </a:p>
        </p:txBody>
      </p:sp>
      <p:sp>
        <p:nvSpPr>
          <p:cNvPr id="25" name="TextBox 24"/>
          <p:cNvSpPr txBox="1"/>
          <p:nvPr/>
        </p:nvSpPr>
        <p:spPr>
          <a:xfrm>
            <a:off x="1259632" y="55892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Baja</a:t>
            </a:r>
            <a:endParaRPr lang="es-ES_tradnl" dirty="0"/>
          </a:p>
        </p:txBody>
      </p:sp>
      <p:sp>
        <p:nvSpPr>
          <p:cNvPr id="21" name="TextBox 20"/>
          <p:cNvSpPr txBox="1"/>
          <p:nvPr/>
        </p:nvSpPr>
        <p:spPr>
          <a:xfrm>
            <a:off x="5940152" y="58052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(-)</a:t>
            </a:r>
            <a:endParaRPr lang="es-ES_tradnl" dirty="0"/>
          </a:p>
        </p:txBody>
      </p:sp>
      <p:sp>
        <p:nvSpPr>
          <p:cNvPr id="26" name="TextBox 25"/>
          <p:cNvSpPr txBox="1"/>
          <p:nvPr/>
        </p:nvSpPr>
        <p:spPr>
          <a:xfrm>
            <a:off x="1979712" y="58052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(+)</a:t>
            </a:r>
            <a:endParaRPr lang="es-ES_tradnl" dirty="0"/>
          </a:p>
        </p:txBody>
      </p:sp>
      <p:sp>
        <p:nvSpPr>
          <p:cNvPr id="27" name="TextBox 26"/>
          <p:cNvSpPr txBox="1"/>
          <p:nvPr/>
        </p:nvSpPr>
        <p:spPr>
          <a:xfrm>
            <a:off x="6732240" y="5805264"/>
            <a:ext cx="25922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*Creado por Paul </a:t>
            </a:r>
            <a:r>
              <a:rPr lang="es-ES_tradnl" sz="1400" dirty="0" err="1" smtClean="0"/>
              <a:t>Hersey</a:t>
            </a:r>
            <a:r>
              <a:rPr lang="es-ES_tradnl" sz="1400" dirty="0" smtClean="0"/>
              <a:t> </a:t>
            </a:r>
            <a:r>
              <a:rPr lang="en-US" sz="1400" dirty="0" smtClean="0"/>
              <a:t>&amp; </a:t>
            </a:r>
            <a:r>
              <a:rPr lang="es-ES_tradnl" sz="1400" dirty="0" smtClean="0"/>
              <a:t>Ken </a:t>
            </a:r>
            <a:r>
              <a:rPr lang="es-ES_tradnl" sz="1400" dirty="0" err="1" smtClean="0"/>
              <a:t>Blanchard</a:t>
            </a:r>
            <a:endParaRPr lang="es-ES_tradnl" sz="1400" dirty="0" smtClean="0"/>
          </a:p>
          <a:p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4. Establezca las Metas en Conjunto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916832"/>
            <a:ext cx="4038600" cy="4136496"/>
          </a:xfrm>
        </p:spPr>
        <p:txBody>
          <a:bodyPr/>
          <a:lstStyle/>
          <a:p>
            <a:r>
              <a:rPr lang="es-ES_tradnl" sz="2800" dirty="0" smtClean="0"/>
              <a:t>Logre compromiso.</a:t>
            </a:r>
          </a:p>
          <a:p>
            <a:r>
              <a:rPr lang="es-ES_tradnl" sz="2800" dirty="0" smtClean="0"/>
              <a:t>Explique cómo se pueden alcanzar.</a:t>
            </a:r>
          </a:p>
          <a:p>
            <a:r>
              <a:rPr lang="es-ES_tradnl" sz="2800" dirty="0" smtClean="0"/>
              <a:t>Ofrezca su apoyo en el proceso.</a:t>
            </a:r>
          </a:p>
          <a:p>
            <a:r>
              <a:rPr lang="es-ES_tradnl" sz="2800" dirty="0" smtClean="0"/>
              <a:t>Ayúdeles a alcanzar sus intereses personales.</a:t>
            </a:r>
          </a:p>
          <a:p>
            <a:pPr>
              <a:buNone/>
            </a:pPr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.</a:t>
            </a:r>
            <a:endParaRPr lang="es-ES_tradnl" dirty="0"/>
          </a:p>
        </p:txBody>
      </p:sp>
      <p:pic>
        <p:nvPicPr>
          <p:cNvPr id="14338" name="Picture 2" descr="http://t3.gstatic.com/images?q=tbn:ANd9GcTIpgSpjrrO-Jyxbilek1W5VCyGSq3M24Q4X2AG4dWigKSFsJ0A7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060848"/>
            <a:ext cx="2694432" cy="33848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5.  Solucione los Problemas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628800"/>
            <a:ext cx="4038600" cy="4424528"/>
          </a:xfrm>
        </p:spPr>
        <p:txBody>
          <a:bodyPr/>
          <a:lstStyle/>
          <a:p>
            <a:r>
              <a:rPr lang="es-ES_tradnl" dirty="0" smtClean="0"/>
              <a:t>No postergue la toma de decisiones. (evite la parálisis por análisis)</a:t>
            </a:r>
          </a:p>
          <a:p>
            <a:r>
              <a:rPr lang="es-ES_tradnl" dirty="0" smtClean="0"/>
              <a:t>Evite la dualidad de mando.</a:t>
            </a:r>
          </a:p>
          <a:p>
            <a:r>
              <a:rPr lang="es-ES_tradnl" dirty="0" smtClean="0"/>
              <a:t>Priorice los problemas.</a:t>
            </a:r>
          </a:p>
          <a:p>
            <a:r>
              <a:rPr lang="es-ES_tradnl" dirty="0" smtClean="0"/>
              <a:t>Busque consejo en decisiones difíciles. </a:t>
            </a:r>
          </a:p>
          <a:p>
            <a:r>
              <a:rPr lang="es-ES_tradnl" dirty="0" smtClean="0"/>
              <a:t>Transmita el sentido de urgencia.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800" dirty="0" smtClean="0"/>
              <a:t>.</a:t>
            </a:r>
            <a:endParaRPr lang="es-ES_tradnl" sz="800" dirty="0"/>
          </a:p>
        </p:txBody>
      </p:sp>
      <p:pic>
        <p:nvPicPr>
          <p:cNvPr id="21506" name="Picture 2" descr="http://t1.gstatic.com/images?q=tbn:ANd9GcQG61_rXeJ_hH5cVXJgNpK49_eDjuv3jVUuDrZ5JCxMFuZgryj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132856"/>
            <a:ext cx="3194609" cy="32375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importancia de la “urgencia”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556792"/>
            <a:ext cx="4038600" cy="4496536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“Por la flojera se cae la techumbre, y por la flojera de las manos se llueve la casa.”</a:t>
            </a:r>
          </a:p>
          <a:p>
            <a:pPr lvl="2"/>
            <a:r>
              <a:rPr lang="es-ES_tradnl" sz="1800" dirty="0" smtClean="0"/>
              <a:t>Eclesiastés 10:18</a:t>
            </a:r>
          </a:p>
          <a:p>
            <a:r>
              <a:rPr lang="es-ES_tradnl" sz="2800" dirty="0" smtClean="0"/>
              <a:t>“No te jactes del día de mañana, porque no sabes que dará de sí el día.”</a:t>
            </a:r>
          </a:p>
          <a:p>
            <a:pPr lvl="2"/>
            <a:r>
              <a:rPr lang="es-ES_tradnl" sz="1800" dirty="0" smtClean="0"/>
              <a:t>Proverbios 27:1</a:t>
            </a:r>
            <a:endParaRPr lang="es-ES_tradnl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800" dirty="0" smtClean="0"/>
              <a:t>.</a:t>
            </a:r>
            <a:endParaRPr lang="es-ES_tradnl" sz="800" dirty="0"/>
          </a:p>
        </p:txBody>
      </p:sp>
      <p:pic>
        <p:nvPicPr>
          <p:cNvPr id="6" name="Picture 2" descr="http://t2.gstatic.com/images?q=tbn:ANd9GcTezU1Sv36v9h0DLN7cnQPpY1h03JIzQaWEYY6cFP4VAV5CC0il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844824"/>
            <a:ext cx="2745943" cy="41641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6. Mida los Resultados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844824"/>
            <a:ext cx="4038600" cy="4208504"/>
          </a:xfrm>
        </p:spPr>
        <p:txBody>
          <a:bodyPr/>
          <a:lstStyle/>
          <a:p>
            <a:r>
              <a:rPr lang="es-ES_tradnl" sz="3200" dirty="0" smtClean="0"/>
              <a:t>Establezca estándares del desempeño (KPI)</a:t>
            </a:r>
          </a:p>
          <a:p>
            <a:endParaRPr lang="es-ES_tradnl" sz="3200" dirty="0" smtClean="0"/>
          </a:p>
          <a:p>
            <a:r>
              <a:rPr lang="es-ES_tradnl" sz="3200" dirty="0" smtClean="0"/>
              <a:t>Evalúe de forma periódica y programada.</a:t>
            </a:r>
          </a:p>
          <a:p>
            <a:pPr>
              <a:buNone/>
            </a:pPr>
            <a:endParaRPr lang="es-ES_tradnl" dirty="0" smtClean="0"/>
          </a:p>
          <a:p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.</a:t>
            </a:r>
            <a:endParaRPr lang="es-ES_tradnl" dirty="0"/>
          </a:p>
        </p:txBody>
      </p:sp>
      <p:pic>
        <p:nvPicPr>
          <p:cNvPr id="13314" name="Picture 2" descr="http://t3.gstatic.com/images?q=tbn:ANd9GcR5fYqwGz_BA6p94onR7Vl3rIBIuOBdlT8WteSy9ul7Yra_gu4o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916832"/>
            <a:ext cx="3499104" cy="35147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7. Premie los Logros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2800" dirty="0" smtClean="0"/>
              <a:t>Individuales y de Grupo</a:t>
            </a:r>
          </a:p>
          <a:p>
            <a:r>
              <a:rPr lang="es-ES_tradnl" sz="2800" dirty="0" smtClean="0"/>
              <a:t>Programe una reunión mensual con todo el equipo de trabajo.</a:t>
            </a:r>
          </a:p>
          <a:p>
            <a:r>
              <a:rPr lang="es-ES_tradnl" sz="2800" dirty="0" smtClean="0"/>
              <a:t>Recompense la labor. Sea generoso.</a:t>
            </a:r>
          </a:p>
          <a:p>
            <a:r>
              <a:rPr lang="es-ES_tradnl" sz="2800" dirty="0" smtClean="0"/>
              <a:t>Elogie los avances aunque sean pequeños.</a:t>
            </a:r>
          </a:p>
          <a:p>
            <a:r>
              <a:rPr lang="es-ES_tradnl" sz="2800" dirty="0" smtClean="0"/>
              <a:t>Permita equivocarse.</a:t>
            </a:r>
          </a:p>
          <a:p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sz="800" dirty="0" smtClean="0"/>
              <a:t>.</a:t>
            </a:r>
            <a:endParaRPr lang="es-ES_tradnl" sz="800" dirty="0"/>
          </a:p>
        </p:txBody>
      </p:sp>
      <p:pic>
        <p:nvPicPr>
          <p:cNvPr id="12290" name="Picture 2" descr="http://t2.gstatic.com/images?q=tbn:ANd9GcQaUEpsEnr1W1qXa2tGLIYC1t5bQIk9HPzl0arPyfEj3cHmqq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132856"/>
            <a:ext cx="2631338" cy="35129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Consejo</a:t>
            </a:r>
            <a:r>
              <a:rPr lang="en-US" dirty="0" smtClean="0"/>
              <a:t> de </a:t>
            </a:r>
            <a:r>
              <a:rPr lang="en-US" dirty="0" err="1" smtClean="0"/>
              <a:t>Proverbios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628800"/>
            <a:ext cx="4038600" cy="4424528"/>
          </a:xfrm>
        </p:spPr>
        <p:txBody>
          <a:bodyPr/>
          <a:lstStyle/>
          <a:p>
            <a:r>
              <a:rPr lang="es-ES_tradnl" sz="3200" dirty="0" smtClean="0"/>
              <a:t>“El hombre será saciado de bien del fruto de su boca. Y le será pagado según la obra de sus manos.”</a:t>
            </a:r>
          </a:p>
          <a:p>
            <a:pPr lvl="1"/>
            <a:r>
              <a:rPr lang="es-ES_tradnl" dirty="0" smtClean="0"/>
              <a:t>Proverbios 12:14</a:t>
            </a:r>
            <a:endParaRPr lang="es-ES_tradnl" dirty="0"/>
          </a:p>
        </p:txBody>
      </p:sp>
      <p:pic>
        <p:nvPicPr>
          <p:cNvPr id="9" name="Picture 2" descr="http://us.123rf.com/400wm/400/400/dirkercken/dirkercken1007/dirkercken100700001/7338104-hormigas-trabajando-siendo-ocupado-ocupan-3d-de-trabajo-en-curso-palabra-con-insectos-construcci-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314003"/>
            <a:ext cx="4038600" cy="279673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Equipos de Trabajo de Alto Rendimiento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700808"/>
            <a:ext cx="4038600" cy="4352520"/>
          </a:xfrm>
        </p:spPr>
        <p:txBody>
          <a:bodyPr/>
          <a:lstStyle/>
          <a:p>
            <a:r>
              <a:rPr lang="es-ES_tradnl" sz="2800" dirty="0" smtClean="0"/>
              <a:t>EAR: Son Equipos de Trabajo que se auto-dirigen y se exigen calidad en sus funciones y calidad en sus conductas, en busca de superar el cumplimiento de sus objetivos.</a:t>
            </a:r>
          </a:p>
          <a:p>
            <a:pPr>
              <a:buNone/>
            </a:pPr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800" dirty="0" smtClean="0"/>
              <a:t>.</a:t>
            </a:r>
            <a:endParaRPr lang="es-ES_tradnl" sz="800" dirty="0"/>
          </a:p>
        </p:txBody>
      </p:sp>
      <p:pic>
        <p:nvPicPr>
          <p:cNvPr id="21506" name="Picture 2" descr="http://t0.gstatic.com/images?q=tbn:ANd9GcR4Y6J6ckZuEEKNEC0QY8vU3iDz3NF2nJy-zs-aJh6DbFfF4se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204864"/>
            <a:ext cx="2927604" cy="288874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8. Aplique el Reglamento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Hágalo en privado. (nunca en público)</a:t>
            </a:r>
          </a:p>
          <a:p>
            <a:r>
              <a:rPr lang="es-ES_tradnl" dirty="0" smtClean="0"/>
              <a:t>Explique la razón de la amonestación.</a:t>
            </a:r>
          </a:p>
          <a:p>
            <a:r>
              <a:rPr lang="es-ES_tradnl" dirty="0" smtClean="0"/>
              <a:t>Nunca se enfoque en la persona, sino en la conducta.</a:t>
            </a:r>
          </a:p>
          <a:p>
            <a:r>
              <a:rPr lang="es-ES_tradnl" dirty="0" smtClean="0"/>
              <a:t>Explique las consecuencias.</a:t>
            </a:r>
          </a:p>
          <a:p>
            <a:r>
              <a:rPr lang="es-ES_tradnl" dirty="0" smtClean="0"/>
              <a:t>Refuerce la autoestima.</a:t>
            </a:r>
          </a:p>
          <a:p>
            <a:r>
              <a:rPr lang="es-ES_tradnl" dirty="0" smtClean="0"/>
              <a:t>Logre compromiso de cambio.</a:t>
            </a:r>
          </a:p>
          <a:p>
            <a:pPr>
              <a:buNone/>
            </a:pPr>
            <a:endParaRPr lang="es-ES_tradnl" dirty="0"/>
          </a:p>
        </p:txBody>
      </p:sp>
      <p:pic>
        <p:nvPicPr>
          <p:cNvPr id="16386" name="Picture 2" descr="http://t1.gstatic.com/images?q=tbn:ANd9GcS1kEd4BwklRh6rOX9EXctdYGoZevd45szMjpy5VR4Dn8i2scei7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365104"/>
            <a:ext cx="2476500" cy="18478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Un Jefe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_tradnl" dirty="0" smtClean="0"/>
              <a:t>Un Líder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Da órdenes</a:t>
            </a:r>
          </a:p>
          <a:p>
            <a:r>
              <a:rPr lang="es-ES_tradnl" dirty="0" smtClean="0"/>
              <a:t>Los critica.</a:t>
            </a:r>
          </a:p>
          <a:p>
            <a:r>
              <a:rPr lang="es-ES_tradnl" dirty="0" smtClean="0"/>
              <a:t>Depende de su autoridad</a:t>
            </a:r>
          </a:p>
          <a:p>
            <a:r>
              <a:rPr lang="es-ES_tradnl" dirty="0" smtClean="0"/>
              <a:t>Motiva con la amenaza</a:t>
            </a:r>
          </a:p>
          <a:p>
            <a:r>
              <a:rPr lang="es-ES_tradnl" dirty="0" smtClean="0"/>
              <a:t>Inspira miedo</a:t>
            </a:r>
          </a:p>
          <a:p>
            <a:r>
              <a:rPr lang="es-ES_tradnl" dirty="0" smtClean="0"/>
              <a:t>El Jefe dice: “YO”</a:t>
            </a:r>
          </a:p>
          <a:p>
            <a:r>
              <a:rPr lang="es-ES_tradnl" dirty="0" smtClean="0"/>
              <a:t>Está interesado en si mismo</a:t>
            </a:r>
          </a:p>
          <a:p>
            <a:r>
              <a:rPr lang="es-ES_tradnl" dirty="0" smtClean="0"/>
              <a:t>Se ocupa de la culpa</a:t>
            </a:r>
          </a:p>
          <a:p>
            <a:r>
              <a:rPr lang="es-ES_tradnl" dirty="0" smtClean="0"/>
              <a:t>Se excusa en su equipo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Los instruye</a:t>
            </a:r>
          </a:p>
          <a:p>
            <a:r>
              <a:rPr lang="es-ES_tradnl" dirty="0" smtClean="0"/>
              <a:t>Los adiestra</a:t>
            </a:r>
          </a:p>
          <a:p>
            <a:r>
              <a:rPr lang="es-ES_tradnl" dirty="0" smtClean="0"/>
              <a:t>Depende de su liderazgo</a:t>
            </a:r>
          </a:p>
          <a:p>
            <a:r>
              <a:rPr lang="es-ES_tradnl" dirty="0" smtClean="0"/>
              <a:t>Motiva con el ejemplo</a:t>
            </a:r>
          </a:p>
          <a:p>
            <a:r>
              <a:rPr lang="es-ES_tradnl" dirty="0" smtClean="0"/>
              <a:t>Inspira entusiasmo.</a:t>
            </a:r>
          </a:p>
          <a:p>
            <a:r>
              <a:rPr lang="es-ES_tradnl" dirty="0" smtClean="0"/>
              <a:t>El líder dice: “Nosotros”</a:t>
            </a:r>
          </a:p>
          <a:p>
            <a:r>
              <a:rPr lang="es-ES_tradnl" dirty="0" smtClean="0"/>
              <a:t>Está interesado en el equipo</a:t>
            </a:r>
          </a:p>
          <a:p>
            <a:r>
              <a:rPr lang="es-ES_tradnl" dirty="0" smtClean="0"/>
              <a:t>Se ocupa de la falla.</a:t>
            </a:r>
          </a:p>
          <a:p>
            <a:r>
              <a:rPr lang="es-ES_tradnl" dirty="0" smtClean="0"/>
              <a:t>Defiende a su equipo.</a:t>
            </a:r>
          </a:p>
          <a:p>
            <a:endParaRPr lang="es-ES_trad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9. Sea un Líder no un Jefe.</a:t>
            </a:r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Para </a:t>
            </a:r>
            <a:r>
              <a:rPr lang="en-US" dirty="0" err="1" smtClean="0"/>
              <a:t>Recordar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/>
          <a:lstStyle/>
          <a:p>
            <a:r>
              <a:rPr lang="es-ES_tradnl" dirty="0" smtClean="0"/>
              <a:t>La verdadera medida del liderazgo es la influencia. Nada más, nada menos.”</a:t>
            </a:r>
          </a:p>
          <a:p>
            <a:pPr lvl="2"/>
            <a:r>
              <a:rPr lang="es-ES_tradnl" dirty="0" smtClean="0"/>
              <a:t>John Maxwell.</a:t>
            </a:r>
          </a:p>
          <a:p>
            <a:endParaRPr lang="es-ES_tradnl" dirty="0" smtClean="0"/>
          </a:p>
          <a:p>
            <a:r>
              <a:rPr lang="es-ES_tradnl" dirty="0" smtClean="0"/>
              <a:t>“Un buen líder nunca se pone por encima de sus seguidores excepto para cargar con las responsabilidades”</a:t>
            </a:r>
          </a:p>
          <a:p>
            <a:pPr lvl="2"/>
            <a:r>
              <a:rPr lang="es-ES_tradnl" dirty="0" smtClean="0"/>
              <a:t>Jules  </a:t>
            </a:r>
            <a:r>
              <a:rPr lang="es-ES_tradnl" dirty="0" err="1" smtClean="0"/>
              <a:t>Ormont</a:t>
            </a:r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Principios</a:t>
            </a:r>
            <a:r>
              <a:rPr lang="en-US" dirty="0" smtClean="0"/>
              <a:t> B</a:t>
            </a:r>
            <a:r>
              <a:rPr lang="es-ES_tradnl" dirty="0" err="1" smtClean="0"/>
              <a:t>íblicos</a:t>
            </a:r>
            <a:r>
              <a:rPr lang="es-ES_tradnl" dirty="0" smtClean="0"/>
              <a:t> para el Alto Desempeño</a:t>
            </a:r>
            <a:endParaRPr lang="es-ES_tradnl" dirty="0"/>
          </a:p>
        </p:txBody>
      </p:sp>
      <p:pic>
        <p:nvPicPr>
          <p:cNvPr id="13314" name="Picture 2" descr="http://t2.gstatic.com/images?q=tbn:ANd9GcTujEz_mrHLexKhfYZIhxVG_pmqt5jE1-2RhCunCZHpbkBo4C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852936"/>
            <a:ext cx="4547235" cy="30259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Reconocer que Somos parte de la Visión de Dios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r>
              <a:rPr lang="es-ES_tradnl" sz="3200" dirty="0" smtClean="0"/>
              <a:t>“Porque yo sé los pensamientos que tengo acerca de vosotros, dice Jehová, pensamientos de paz y no de mal, para daros el fin que esperáis.”</a:t>
            </a:r>
          </a:p>
          <a:p>
            <a:pPr lvl="2"/>
            <a:r>
              <a:rPr lang="es-ES_tradnl" dirty="0" smtClean="0"/>
              <a:t>Jeremías 29:11</a:t>
            </a:r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 Reconocer que la Visión tiene un Propósito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r>
              <a:rPr lang="es-ES_tradnl" sz="3200" dirty="0" smtClean="0"/>
              <a:t>“Así alumbre vuestra luz delante de los hombres, para que vean vuestra buenas obras, y </a:t>
            </a:r>
            <a:r>
              <a:rPr lang="es-ES_tradnl" sz="3200" b="1" i="1" dirty="0" smtClean="0"/>
              <a:t>glorifiquen a vuestro Padre </a:t>
            </a:r>
            <a:r>
              <a:rPr lang="es-ES_tradnl" sz="3200" dirty="0" smtClean="0"/>
              <a:t>que está en los cielos.”</a:t>
            </a:r>
          </a:p>
          <a:p>
            <a:pPr lvl="2"/>
            <a:r>
              <a:rPr lang="es-ES_tradnl" dirty="0" smtClean="0"/>
              <a:t>Mateo 5:16</a:t>
            </a:r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Reconocer la verdadera motivación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r>
              <a:rPr lang="es-ES_tradnl" sz="3200" dirty="0" smtClean="0"/>
              <a:t>“Y todo lo que hagáis hacedlo de corazón, </a:t>
            </a:r>
            <a:r>
              <a:rPr lang="es-ES_tradnl" sz="3200" b="1" i="1" dirty="0" smtClean="0"/>
              <a:t>como para el Señor </a:t>
            </a:r>
            <a:r>
              <a:rPr lang="es-ES_tradnl" sz="3200" dirty="0" smtClean="0"/>
              <a:t>y no para los hombres; sabiendo que del Señor recibiréis la recompensa porque </a:t>
            </a:r>
            <a:r>
              <a:rPr lang="es-ES_tradnl" sz="3200" b="1" i="1" dirty="0" smtClean="0"/>
              <a:t>a Cristo el Señor servís</a:t>
            </a:r>
            <a:r>
              <a:rPr lang="es-ES_tradnl" sz="3200" dirty="0" smtClean="0"/>
              <a:t>.”</a:t>
            </a:r>
          </a:p>
          <a:p>
            <a:pPr>
              <a:buNone/>
            </a:pPr>
            <a:r>
              <a:rPr lang="es-ES_tradnl" dirty="0" smtClean="0"/>
              <a:t>		</a:t>
            </a:r>
            <a:r>
              <a:rPr lang="es-ES_tradnl" sz="2400" dirty="0" smtClean="0"/>
              <a:t>Colosenses 3:23-24</a:t>
            </a:r>
            <a:endParaRPr lang="es-ES_tradnl" sz="24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No contaminarse con la visión humana.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_tradnl" sz="3200" dirty="0" smtClean="0"/>
          </a:p>
          <a:p>
            <a:r>
              <a:rPr lang="es-ES_tradnl" sz="3200" dirty="0" smtClean="0"/>
              <a:t>“Así ha dicho Jehová de los ejércitos: No escuchéis las palabras de los profetas que os profetizan; os alimentan con vanas esperanzas; </a:t>
            </a:r>
            <a:r>
              <a:rPr lang="es-ES_tradnl" sz="3200" b="1" i="1" dirty="0" smtClean="0"/>
              <a:t>hablan visión de su propio corazón</a:t>
            </a:r>
            <a:r>
              <a:rPr lang="es-ES_tradnl" sz="3200" dirty="0" smtClean="0"/>
              <a:t>, no de la boca de Jehová.”</a:t>
            </a:r>
          </a:p>
          <a:p>
            <a:pPr lvl="2"/>
            <a:r>
              <a:rPr lang="es-ES_tradnl" dirty="0" smtClean="0"/>
              <a:t>Jeremías 23:16</a:t>
            </a:r>
          </a:p>
          <a:p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Reconocer que la Palabra nos capacita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“Toda la Escritura es inspirada por Dios, y útil para enseñar, para </a:t>
            </a:r>
            <a:r>
              <a:rPr lang="es-ES_tradnl" sz="3200" dirty="0" err="1" smtClean="0"/>
              <a:t>redarguir</a:t>
            </a:r>
            <a:r>
              <a:rPr lang="es-ES_tradnl" sz="3200" dirty="0" smtClean="0"/>
              <a:t>, para corregir, para instruir en justicia, a fin de que le hombre de Dios sea perfecto, </a:t>
            </a:r>
            <a:r>
              <a:rPr lang="es-ES_tradnl" sz="3200" b="1" i="1" dirty="0" smtClean="0"/>
              <a:t>enteramente preparado para toda buena obra</a:t>
            </a:r>
            <a:r>
              <a:rPr lang="es-ES_tradnl" sz="3200" dirty="0" smtClean="0"/>
              <a:t>.”</a:t>
            </a:r>
          </a:p>
          <a:p>
            <a:pPr lvl="5"/>
            <a:r>
              <a:rPr lang="es-ES_tradnl" sz="3000" dirty="0" smtClean="0"/>
              <a:t>2 Timoteo 3:16-17</a:t>
            </a:r>
            <a:endParaRPr lang="es-ES_tradnl" sz="3000" dirty="0"/>
          </a:p>
        </p:txBody>
      </p:sp>
      <p:pic>
        <p:nvPicPr>
          <p:cNvPr id="9218" name="Picture 2" descr="http://t2.gstatic.com/images?q=tbn:ANd9GcQpdvPbIxUhqJhToFaQQW6X4PyL2npwjHQkj2vncQDOkAjELeN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293096"/>
            <a:ext cx="2286000" cy="2000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Reconocer nuestra dependencia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_tradnl" sz="2800" dirty="0" smtClean="0"/>
              <a:t>“Permaneced en mí, y yo en vosotros. Como el pámpano no puede llevar fruto por sí mismo, si no permanece en la vid, así tampoco vosotros, </a:t>
            </a:r>
            <a:r>
              <a:rPr lang="es-ES_tradnl" sz="2800" b="1" i="1" dirty="0" smtClean="0"/>
              <a:t>si no permanecéis en mí</a:t>
            </a:r>
            <a:r>
              <a:rPr lang="es-ES_tradnl" sz="2800" dirty="0" smtClean="0"/>
              <a:t>.”</a:t>
            </a:r>
          </a:p>
          <a:p>
            <a:pPr lvl="2"/>
            <a:r>
              <a:rPr lang="es-ES_tradnl" sz="2100" dirty="0" smtClean="0"/>
              <a:t>Juan 15:4</a:t>
            </a:r>
          </a:p>
          <a:p>
            <a:endParaRPr lang="es-ES_tradnl" dirty="0" smtClean="0"/>
          </a:p>
          <a:p>
            <a:pPr lvl="2"/>
            <a:endParaRPr lang="es-ES_tradnl" dirty="0" smtClean="0"/>
          </a:p>
          <a:p>
            <a:pPr lvl="2"/>
            <a:endParaRPr lang="es-ES_tradnl" dirty="0" smtClean="0"/>
          </a:p>
          <a:p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800" dirty="0" smtClean="0"/>
              <a:t>.</a:t>
            </a:r>
            <a:endParaRPr lang="es-ES_tradnl" sz="800" dirty="0"/>
          </a:p>
        </p:txBody>
      </p:sp>
      <p:pic>
        <p:nvPicPr>
          <p:cNvPr id="6148" name="Picture 4" descr="http://t2.gstatic.com/images?q=tbn:ANd9GcRU_NY_QWsF2-OpMOa6fN721LWsI1QUNFhsDi6v_AyxWp1fqlT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420888"/>
            <a:ext cx="3352800" cy="28346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Estudios</a:t>
            </a:r>
            <a:r>
              <a:rPr lang="en-US" dirty="0" smtClean="0"/>
              <a:t> </a:t>
            </a:r>
            <a:r>
              <a:rPr lang="en-US" dirty="0" err="1" smtClean="0"/>
              <a:t>Acerca</a:t>
            </a:r>
            <a:r>
              <a:rPr lang="en-US" dirty="0" smtClean="0"/>
              <a:t> del </a:t>
            </a:r>
            <a:r>
              <a:rPr lang="en-US" dirty="0" err="1" smtClean="0"/>
              <a:t>Desempe</a:t>
            </a:r>
            <a:r>
              <a:rPr lang="es-ES_tradnl" dirty="0" err="1" smtClean="0"/>
              <a:t>ño</a:t>
            </a:r>
            <a:endParaRPr lang="es-ES_tradnl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1600" dirty="0" smtClean="0"/>
              <a:t>Según un estudio  del  </a:t>
            </a:r>
            <a:r>
              <a:rPr lang="es-ES_tradnl" sz="1600" dirty="0" err="1" smtClean="0"/>
              <a:t>Public</a:t>
            </a:r>
            <a:r>
              <a:rPr lang="es-ES_tradnl" sz="1600" dirty="0" smtClean="0"/>
              <a:t> Agenda </a:t>
            </a:r>
            <a:r>
              <a:rPr lang="en-US" sz="1600" dirty="0" smtClean="0"/>
              <a:t>Forum de </a:t>
            </a:r>
            <a:r>
              <a:rPr lang="en-US" sz="1600" dirty="0" err="1" smtClean="0"/>
              <a:t>Estados</a:t>
            </a:r>
            <a:r>
              <a:rPr lang="en-US" sz="1600" dirty="0" smtClean="0"/>
              <a:t> </a:t>
            </a:r>
            <a:r>
              <a:rPr lang="en-US" sz="1600" dirty="0" err="1" smtClean="0"/>
              <a:t>Unidos</a:t>
            </a:r>
            <a:r>
              <a:rPr lang="es-ES_tradnl" sz="1600" dirty="0" smtClean="0"/>
              <a:t>:</a:t>
            </a:r>
          </a:p>
          <a:p>
            <a:pPr lvl="1"/>
            <a:r>
              <a:rPr lang="es-ES_tradnl" sz="2800" dirty="0" smtClean="0"/>
              <a:t>Menos del 20% de los trabajadores sentían que trabajaban a plena capacidad.</a:t>
            </a:r>
          </a:p>
          <a:p>
            <a:pPr lvl="1"/>
            <a:r>
              <a:rPr lang="es-ES_tradnl" sz="2800" dirty="0" smtClean="0"/>
              <a:t>El 75% afirmó que podía ser significativamente más eficaz que en el presente.</a:t>
            </a:r>
            <a:endParaRPr lang="es-ES_tradnl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sz="800" dirty="0" smtClean="0"/>
              <a:t>.</a:t>
            </a:r>
            <a:endParaRPr lang="es-ES_tradnl" sz="800" dirty="0"/>
          </a:p>
        </p:txBody>
      </p:sp>
      <p:pic>
        <p:nvPicPr>
          <p:cNvPr id="1028" name="Picture 4" descr="http://t2.gstatic.com/images?q=tbn:ANd9GcTa7iwpLvgOu78-x_wc4qIAZMaarnYxOa6wkv9hiYPTnimy0o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060848"/>
            <a:ext cx="2577922" cy="364182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…la dependencia de la Vid</a:t>
            </a:r>
            <a:endParaRPr lang="es-ES_tradnl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_tradnl" sz="2800" dirty="0" smtClean="0"/>
              <a:t>“Yo soy la vid vosotros los pámpanos; el que permanece en mí y yo en él, </a:t>
            </a:r>
            <a:r>
              <a:rPr lang="es-ES_tradnl" sz="2800" b="1" i="1" dirty="0" smtClean="0"/>
              <a:t>éste lleva mucho fruto</a:t>
            </a:r>
            <a:r>
              <a:rPr lang="es-ES_tradnl" sz="2800" dirty="0" smtClean="0"/>
              <a:t>; porque separados de mí nada podéis hacer.”</a:t>
            </a:r>
          </a:p>
          <a:p>
            <a:pPr lvl="2"/>
            <a:r>
              <a:rPr lang="es-ES_tradnl" dirty="0" smtClean="0"/>
              <a:t>Juan 15:5</a:t>
            </a:r>
            <a:endParaRPr lang="es-ES_tradnl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800" dirty="0" smtClean="0"/>
              <a:t>.</a:t>
            </a:r>
            <a:endParaRPr lang="es-ES_tradnl" sz="800" dirty="0"/>
          </a:p>
        </p:txBody>
      </p:sp>
      <p:pic>
        <p:nvPicPr>
          <p:cNvPr id="53250" name="Picture 2" descr="http://t1.gstatic.com/images?q=tbn:ANd9GcTSjd-u7IAQ0u0LjGGfNcomtD7Gt7pnvG9vGwwpBTo2m3g2I6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84784"/>
            <a:ext cx="3168396" cy="44759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Resultado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“Bienaventurado todo aquel que teme a Jehová, que anda en sus caminos. Cuando comieres el trabajo de tus manos, </a:t>
            </a:r>
            <a:r>
              <a:rPr lang="es-ES_tradnl" b="1" i="1" dirty="0" smtClean="0"/>
              <a:t>bienaventurado serás y te irá bien</a:t>
            </a:r>
            <a:r>
              <a:rPr lang="es-ES_tradnl" dirty="0" smtClean="0"/>
              <a:t>. Tu mujer será como vid que lleva fruto a los lados de tu casa; tus hijos como plantas de olivo alrededor de tu mesa. He aquí asé será bendecido el hombre que teme a Jehová.”</a:t>
            </a:r>
          </a:p>
          <a:p>
            <a:pPr lvl="2"/>
            <a:r>
              <a:rPr lang="es-ES_tradnl" dirty="0" smtClean="0"/>
              <a:t>Salmo 128:1-4 </a:t>
            </a:r>
            <a:endParaRPr lang="es-ES_tradnl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RkZ5AMJ8WcLN3TjXEl-GSDWFoZaMwsw4SiMPlYaD_VCA1a1VoNv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7854848" cy="58835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Factor Crítico en los EAR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La Calidad del Liderazgo</a:t>
            </a:r>
          </a:p>
          <a:p>
            <a:pPr lvl="1"/>
            <a:r>
              <a:rPr lang="es-ES_tradnl" dirty="0" smtClean="0"/>
              <a:t>“Los grandes líderes nos conmueven. Disparan nuestra pasión e inspiran lo mejor de nosotros. Cuando tratamos de explicar por qué son tan efectivos, hablamos de estrategia, de visión, o de ideas poderosas. Pero en realidad, lo más importante es que </a:t>
            </a:r>
            <a:r>
              <a:rPr lang="es-ES_tradnl" b="1" i="1" dirty="0" smtClean="0">
                <a:solidFill>
                  <a:schemeClr val="tx2">
                    <a:lumMod val="75000"/>
                  </a:schemeClr>
                </a:solidFill>
              </a:rPr>
              <a:t>el Gran Liderazgo opera a través de las emociones</a:t>
            </a:r>
            <a:r>
              <a:rPr lang="es-ES_tradnl" dirty="0" smtClean="0"/>
              <a:t>.”</a:t>
            </a:r>
          </a:p>
          <a:p>
            <a:pPr lvl="3"/>
            <a:r>
              <a:rPr lang="es-ES_tradnl" sz="1100" dirty="0" smtClean="0"/>
              <a:t>Daniel </a:t>
            </a:r>
            <a:r>
              <a:rPr lang="es-ES_tradnl" sz="1100" dirty="0" err="1" smtClean="0"/>
              <a:t>Goleman</a:t>
            </a:r>
            <a:r>
              <a:rPr lang="es-ES_tradnl" sz="1100" dirty="0" smtClean="0"/>
              <a:t>, Richard </a:t>
            </a:r>
            <a:r>
              <a:rPr lang="es-ES_tradnl" sz="1100" dirty="0" err="1" smtClean="0"/>
              <a:t>Boyatzis</a:t>
            </a:r>
            <a:r>
              <a:rPr lang="es-ES_tradnl" sz="1100" dirty="0" smtClean="0"/>
              <a:t> and </a:t>
            </a:r>
            <a:r>
              <a:rPr lang="es-ES_tradnl" sz="1100" dirty="0" err="1" smtClean="0"/>
              <a:t>Annie</a:t>
            </a:r>
            <a:r>
              <a:rPr lang="es-ES_tradnl" sz="1100" dirty="0" smtClean="0"/>
              <a:t> </a:t>
            </a:r>
            <a:r>
              <a:rPr lang="es-ES_tradnl" sz="1100" dirty="0" err="1" smtClean="0"/>
              <a:t>McKee</a:t>
            </a:r>
            <a:r>
              <a:rPr lang="es-ES_tradnl" sz="1100" dirty="0" smtClean="0"/>
              <a:t>. Prime </a:t>
            </a:r>
            <a:r>
              <a:rPr lang="es-ES_tradnl" sz="1100" dirty="0" err="1" smtClean="0"/>
              <a:t>Lidership</a:t>
            </a:r>
            <a:r>
              <a:rPr lang="es-ES_tradnl" sz="1100" dirty="0" smtClean="0"/>
              <a:t>, Harvard Business </a:t>
            </a:r>
            <a:r>
              <a:rPr lang="es-ES_tradnl" sz="1100" dirty="0" err="1" smtClean="0"/>
              <a:t>School</a:t>
            </a:r>
            <a:r>
              <a:rPr lang="es-ES_tradnl" sz="1100" dirty="0" smtClean="0"/>
              <a:t> Press,2002.</a:t>
            </a:r>
            <a:endParaRPr lang="es-ES_tradnl" sz="1100" dirty="0"/>
          </a:p>
        </p:txBody>
      </p:sp>
      <p:pic>
        <p:nvPicPr>
          <p:cNvPr id="20484" name="Picture 4" descr="http://t0.gstatic.com/images?q=tbn:ANd9GcRCjL9OwgvqB0WGSmwB9u4vK_vV8FAgNM3kGTAbvnk3tPqaycun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149080"/>
            <a:ext cx="2975610" cy="198013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Pasos para formar un EAR</a:t>
            </a:r>
            <a:endParaRPr lang="es-ES_tradnl" dirty="0"/>
          </a:p>
        </p:txBody>
      </p:sp>
      <p:pic>
        <p:nvPicPr>
          <p:cNvPr id="33800" name="Picture 8" descr="http://t3.gstatic.com/images?q=tbn:ANd9GcSvUlX31MI5J9Y2Rod5oDcfhE-kCSk9JvTmzlmJl-sNAEBL3rF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24944"/>
            <a:ext cx="4184294" cy="302727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1. Tener una Visión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Debe trascender lo tangible.</a:t>
            </a:r>
          </a:p>
          <a:p>
            <a:r>
              <a:rPr lang="es-ES_tradnl" dirty="0" smtClean="0"/>
              <a:t>Debe manifestar un legado.</a:t>
            </a:r>
          </a:p>
          <a:p>
            <a:r>
              <a:rPr lang="es-ES_tradnl" dirty="0" smtClean="0"/>
              <a:t>Esta tiene que responder lo siguiente: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¿Qué necesidad pretendo satisfacer?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dirty="0" smtClean="0"/>
              <a:t>¿A quién beneficio con ello</a:t>
            </a:r>
            <a:r>
              <a:rPr lang="es-ES_tradnl" sz="3200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_tradnl" sz="3200" dirty="0" smtClean="0"/>
              <a:t>¿Para qué propósito?</a:t>
            </a:r>
          </a:p>
          <a:p>
            <a:pPr marL="971550" lvl="1" indent="-514350">
              <a:buFont typeface="+mj-lt"/>
              <a:buAutoNum type="arabicPeriod"/>
            </a:pPr>
            <a:endParaRPr lang="es-ES_tradnl" sz="3200" dirty="0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Ejemplo De la Visión que Trasciende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NOVACARE</a:t>
            </a:r>
          </a:p>
          <a:p>
            <a:pPr lvl="1"/>
            <a:r>
              <a:rPr lang="es-ES_tradnl" sz="2800" dirty="0" smtClean="0"/>
              <a:t>“Somos una compañía del cuidado de la salud. Estamos comprometidos a marcar una diferencia mejorando el futuro de todos los pacientes. Trabajamos juntos para mejorar la calidad de vida de los mismos, recobrando la pérdida de sus habilidades y enseñando nuevas. Reconstruimos esperanza, confianza, auto estima y el deseo de continuar viviendo.”</a:t>
            </a:r>
            <a:endParaRPr lang="es-ES_tradnl" sz="28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Personas con Visión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dirty="0" smtClean="0"/>
              <a:t>“Si no limpiamos con un esfuerzo de calidad, no podemos mantener a los doctores y a las enfermeras en el negocio, no podemos contener pacientes. Este lugar estaría cerrado si no hubiera pacientes.”</a:t>
            </a:r>
          </a:p>
          <a:p>
            <a:pPr lvl="2"/>
            <a:r>
              <a:rPr lang="es-ES_tradnl" sz="1800" dirty="0" smtClean="0"/>
              <a:t>Comentario de una empleada de limpieza de un hospital con un record de quince años de labores.</a:t>
            </a:r>
            <a:endParaRPr lang="es-ES_tradnl" sz="18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2. Seleccionar a su Equipo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_tradnl" sz="2800" dirty="0" smtClean="0"/>
              <a:t>Busque Talento y Actitud sobre el conocimiento.</a:t>
            </a:r>
          </a:p>
          <a:p>
            <a:r>
              <a:rPr lang="es-ES_tradnl" sz="2800" dirty="0" smtClean="0"/>
              <a:t>Busque personas que compartan sus mismos principios y valores. </a:t>
            </a:r>
          </a:p>
          <a:p>
            <a:r>
              <a:rPr lang="es-ES_tradnl" sz="2800" dirty="0" smtClean="0"/>
              <a:t>Busque un conjunto de personas que se complementen.</a:t>
            </a:r>
          </a:p>
          <a:p>
            <a:pPr lvl="1">
              <a:buNone/>
            </a:pPr>
            <a:endParaRPr lang="es-ES_tradnl" dirty="0"/>
          </a:p>
        </p:txBody>
      </p:sp>
      <p:pic>
        <p:nvPicPr>
          <p:cNvPr id="6" name="Picture 2" descr="http://www.gomanzanillo.com/features/amy/teamwor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700808"/>
            <a:ext cx="3193542" cy="42622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1539</TotalTime>
  <Words>1409</Words>
  <Application>Microsoft Macintosh PowerPoint</Application>
  <PresentationFormat>Presentación en pantalla (4:3)</PresentationFormat>
  <Paragraphs>193</Paragraphs>
  <Slides>32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Civic</vt:lpstr>
      <vt:lpstr>COMO FORMAR UN EQUIPO DE TRABAJO DE ALTO DESEMPEÑO</vt:lpstr>
      <vt:lpstr>Equipos de Trabajo de Alto Rendimiento</vt:lpstr>
      <vt:lpstr>Estudios Acerca del Desempeño</vt:lpstr>
      <vt:lpstr>Factor Crítico en los EAR</vt:lpstr>
      <vt:lpstr>Pasos para formar un EAR</vt:lpstr>
      <vt:lpstr>1. Tener una Visión</vt:lpstr>
      <vt:lpstr>Ejemplo De la Visión que Trasciende</vt:lpstr>
      <vt:lpstr>Personas con Visión</vt:lpstr>
      <vt:lpstr>2. Seleccionar a su Equipo</vt:lpstr>
      <vt:lpstr>Consejo Sabio</vt:lpstr>
      <vt:lpstr>3. Prepare a su Equipo</vt:lpstr>
      <vt:lpstr>Consejo Sabio</vt:lpstr>
      <vt:lpstr>Liderazgo Situacional*</vt:lpstr>
      <vt:lpstr>4. Establezca las Metas en Conjunto</vt:lpstr>
      <vt:lpstr>5.  Solucione los Problemas </vt:lpstr>
      <vt:lpstr>La importancia de la “urgencia”</vt:lpstr>
      <vt:lpstr>6. Mida los Resultados</vt:lpstr>
      <vt:lpstr>7. Premie los Logros</vt:lpstr>
      <vt:lpstr>Un Consejo de Proverbios</vt:lpstr>
      <vt:lpstr>8. Aplique el Reglamento</vt:lpstr>
      <vt:lpstr>9. Sea un Líder no un Jefe.</vt:lpstr>
      <vt:lpstr>Para Recordar</vt:lpstr>
      <vt:lpstr>Principios Bíblicos para el Alto Desempeño</vt:lpstr>
      <vt:lpstr>Reconocer que Somos parte de la Visión de Dios</vt:lpstr>
      <vt:lpstr> Reconocer que la Visión tiene un Propósito</vt:lpstr>
      <vt:lpstr>Reconocer la verdadera motivación</vt:lpstr>
      <vt:lpstr>No contaminarse con la visión humana.</vt:lpstr>
      <vt:lpstr>Reconocer que la Palabra nos capacita</vt:lpstr>
      <vt:lpstr>Reconocer nuestra dependencia</vt:lpstr>
      <vt:lpstr>…la dependencia de la Vid</vt:lpstr>
      <vt:lpstr>El Resultado</vt:lpstr>
      <vt:lpstr>Diapositiva 32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FORMAR UN EQUIPO DE TRABAJO DE ALTO DESEMPEÑO</dc:title>
  <dc:creator>Karla de Hasbun</dc:creator>
  <cp:lastModifiedBy>Iglesia Cristiana Josue Iglesia Cristiana Josue</cp:lastModifiedBy>
  <cp:revision>26</cp:revision>
  <dcterms:created xsi:type="dcterms:W3CDTF">2012-02-15T21:04:35Z</dcterms:created>
  <dcterms:modified xsi:type="dcterms:W3CDTF">2012-02-15T21:06:44Z</dcterms:modified>
</cp:coreProperties>
</file>