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3" r:id="rId6"/>
    <p:sldId id="265" r:id="rId7"/>
    <p:sldId id="267" r:id="rId8"/>
    <p:sldId id="269" r:id="rId9"/>
    <p:sldId id="273" r:id="rId10"/>
    <p:sldId id="275" r:id="rId11"/>
    <p:sldId id="276" r:id="rId12"/>
    <p:sldId id="277" r:id="rId13"/>
    <p:sldId id="278" r:id="rId14"/>
    <p:sldId id="279" r:id="rId15"/>
    <p:sldId id="281" r:id="rId16"/>
    <p:sldId id="282" r:id="rId17"/>
    <p:sldId id="283" r:id="rId18"/>
    <p:sldId id="285" r:id="rId19"/>
    <p:sldId id="286" r:id="rId20"/>
    <p:sldId id="288" r:id="rId21"/>
    <p:sldId id="28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2730" y="-9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3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0D6F-428E-4231-B719-710A926A9C02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26D3-2AAC-499B-8267-050BEA6FE32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5050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0D6F-428E-4231-B719-710A926A9C02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26D3-2AAC-499B-8267-050BEA6FE32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3793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0D6F-428E-4231-B719-710A926A9C02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26D3-2AAC-499B-8267-050BEA6FE32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2193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0D6F-428E-4231-B719-710A926A9C02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26D3-2AAC-499B-8267-050BEA6FE32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6291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0D6F-428E-4231-B719-710A926A9C02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26D3-2AAC-499B-8267-050BEA6FE32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3440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0D6F-428E-4231-B719-710A926A9C02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26D3-2AAC-499B-8267-050BEA6FE32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6998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0D6F-428E-4231-B719-710A926A9C02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26D3-2AAC-499B-8267-050BEA6FE32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576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0D6F-428E-4231-B719-710A926A9C02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26D3-2AAC-499B-8267-050BEA6FE32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77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0D6F-428E-4231-B719-710A926A9C02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26D3-2AAC-499B-8267-050BEA6FE32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8801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0D6F-428E-4231-B719-710A926A9C02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26D3-2AAC-499B-8267-050BEA6FE32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1922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0D6F-428E-4231-B719-710A926A9C02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26D3-2AAC-499B-8267-050BEA6FE32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941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60D6F-428E-4231-B719-710A926A9C02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426D3-2AAC-499B-8267-050BEA6FE32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5509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1981200"/>
            <a:ext cx="8153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HACIENDO DE LA NECESIDAD UNA VIRTUD: </a:t>
            </a:r>
            <a:endParaRPr lang="es-SV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s-SV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REDEFINAMOS </a:t>
            </a:r>
            <a:r>
              <a:rPr lang="es-SV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NUESTROS CRITERIOS </a:t>
            </a:r>
            <a:r>
              <a:rPr lang="es-SV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ECONÓMICOS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469900" y="214313"/>
            <a:ext cx="82296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IGLESIA CRISTIANA </a:t>
            </a:r>
            <a:r>
              <a:rPr lang="es-SV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JOSUÉ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800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5800" y="1600200"/>
            <a:ext cx="2133600" cy="1295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AMIGO DE DIOS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ight Arrow 6"/>
          <p:cNvSpPr/>
          <p:nvPr/>
        </p:nvSpPr>
        <p:spPr>
          <a:xfrm rot="5400000">
            <a:off x="2819400" y="2876550"/>
            <a:ext cx="685800" cy="533400"/>
          </a:xfrm>
          <a:prstGeom prst="rightArrow">
            <a:avLst/>
          </a:prstGeom>
          <a:ln w="381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38500" y="3409950"/>
            <a:ext cx="2133600" cy="1295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PAZ y GOZO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ight Arrow 8"/>
          <p:cNvSpPr/>
          <p:nvPr/>
        </p:nvSpPr>
        <p:spPr>
          <a:xfrm rot="5400000">
            <a:off x="5486400" y="4178300"/>
            <a:ext cx="685800" cy="533400"/>
          </a:xfrm>
          <a:prstGeom prst="rightArrow">
            <a:avLst/>
          </a:prstGeom>
          <a:ln w="381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72200" y="4476750"/>
            <a:ext cx="2514600" cy="1295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PERSPECTIVA </a:t>
            </a:r>
            <a:r>
              <a:rPr lang="es-SV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CORRECTA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469900" y="214313"/>
            <a:ext cx="82296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IGLESIA CRISTIANA </a:t>
            </a:r>
            <a:r>
              <a:rPr lang="es-SV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JOSUÉ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618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" y="1905000"/>
            <a:ext cx="7086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DEFINICIÓN </a:t>
            </a:r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DE NECESIDAD</a:t>
            </a:r>
          </a:p>
          <a:p>
            <a:endParaRPr lang="es-SV" sz="2400" b="1" dirty="0" smtClean="0">
              <a:latin typeface="Agency FB" pitchFamily="34" charset="0"/>
              <a:cs typeface="Aharoni" pitchFamily="2" charset="-79"/>
            </a:endParaRPr>
          </a:p>
          <a:p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NECESIDAD COMO VIRTUD</a:t>
            </a:r>
          </a:p>
          <a:p>
            <a:endParaRPr lang="es-SV" sz="2400" b="1" dirty="0" smtClean="0">
              <a:latin typeface="Agency FB" pitchFamily="34" charset="0"/>
              <a:cs typeface="Aharoni" pitchFamily="2" charset="-79"/>
            </a:endParaRPr>
          </a:p>
          <a:p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CRITERIO 1: QUE ES LO QUE NECESITO</a:t>
            </a:r>
          </a:p>
          <a:p>
            <a:endParaRPr lang="es-SV" sz="2400" b="1" dirty="0" smtClean="0">
              <a:latin typeface="Agency FB" pitchFamily="34" charset="0"/>
              <a:cs typeface="Aharoni" pitchFamily="2" charset="-79"/>
            </a:endParaRPr>
          </a:p>
          <a:p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CRITERIO 2: EL ÉXITO </a:t>
            </a:r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ECONÓMICO</a:t>
            </a:r>
            <a:endParaRPr lang="es-SV" sz="2400" b="1" dirty="0" smtClean="0">
              <a:latin typeface="Agency FB" pitchFamily="34" charset="0"/>
              <a:cs typeface="Aharoni" pitchFamily="2" charset="-79"/>
            </a:endParaRPr>
          </a:p>
          <a:p>
            <a:endParaRPr lang="es-SV" sz="2400" b="1" dirty="0" smtClean="0">
              <a:latin typeface="Agency FB" pitchFamily="34" charset="0"/>
              <a:cs typeface="Aharoni" pitchFamily="2" charset="-79"/>
            </a:endParaRPr>
          </a:p>
          <a:p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CRITERIO 3: COMO MOVER LA MANO DE DIOS</a:t>
            </a:r>
          </a:p>
          <a:p>
            <a:endParaRPr lang="es-SV" sz="2400" b="1" dirty="0" smtClean="0">
              <a:latin typeface="Agency FB" pitchFamily="34" charset="0"/>
              <a:cs typeface="Aharoni" pitchFamily="2" charset="-79"/>
            </a:endParaRPr>
          </a:p>
          <a:p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CRITERIO 4: TENEMOS </a:t>
            </a:r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PASIÓN </a:t>
            </a:r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POR DIOS??</a:t>
            </a:r>
            <a:endParaRPr lang="es-SV" sz="2400" b="1" dirty="0">
              <a:latin typeface="Agency FB" pitchFamily="34" charset="0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6300" y="4114800"/>
            <a:ext cx="5448300" cy="369332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469900" y="214313"/>
            <a:ext cx="82296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IGLESIA CRISTIANA </a:t>
            </a:r>
            <a:r>
              <a:rPr lang="es-SV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JOSUÉ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082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1676400"/>
            <a:ext cx="815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EL ÉXITO </a:t>
            </a:r>
            <a:r>
              <a:rPr lang="es-SV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ECONÓMICO </a:t>
            </a:r>
            <a:r>
              <a:rPr lang="es-SV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SE PRODUCE CUANDO SE TIENE CONTENTAMIENTO CON LO QUE SE POSEE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3886200"/>
            <a:ext cx="6553200" cy="1754326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es-SV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 </a:t>
            </a:r>
            <a:r>
              <a:rPr lang="es-SV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Pero gran ganancia es la piedad acompañada de contentamiento (1 </a:t>
            </a:r>
            <a:r>
              <a:rPr lang="es-SV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TIM. </a:t>
            </a:r>
            <a:r>
              <a:rPr lang="es-SV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6:6)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69900" y="214313"/>
            <a:ext cx="82296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IGLESIA CRISTIANA </a:t>
            </a:r>
            <a:r>
              <a:rPr lang="es-SV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JOSUÉ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745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1765280"/>
            <a:ext cx="8077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SIN EMBARGO, ESTE ES UNA DE LAS VERDADES </a:t>
            </a:r>
            <a:r>
              <a:rPr lang="es-SV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ESPIRITUALES </a:t>
            </a:r>
            <a:r>
              <a:rPr lang="es-SV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MENOS COMPRENDIDAS. </a:t>
            </a:r>
            <a:endParaRPr lang="es-SV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  <a:p>
            <a:pPr algn="ctr"/>
            <a:r>
              <a:rPr lang="es-SV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EL </a:t>
            </a:r>
            <a:r>
              <a:rPr lang="es-SV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RESULTADO ES DESALIENTO, AMARGURA, QUEBRANTAMIENTO DE LA FE Y ENOJO CONTRA DIOS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69900" y="214313"/>
            <a:ext cx="82296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IGLESIA CRISTIANA </a:t>
            </a:r>
            <a:r>
              <a:rPr lang="es-SV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JOSUÉ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291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1600200"/>
            <a:ext cx="8077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400" b="1" dirty="0">
                <a:latin typeface="Agency FB" pitchFamily="34" charset="0"/>
              </a:rPr>
              <a:t>ESCRIBE al ángel de la iglesia en EFESO: </a:t>
            </a:r>
            <a:r>
              <a:rPr lang="es-SV" sz="2400" b="1" dirty="0" smtClean="0">
                <a:latin typeface="Agency FB" pitchFamily="34" charset="0"/>
              </a:rPr>
              <a:t>El </a:t>
            </a:r>
            <a:r>
              <a:rPr lang="es-SV" sz="2400" b="1" dirty="0">
                <a:latin typeface="Agency FB" pitchFamily="34" charset="0"/>
              </a:rPr>
              <a:t>que tiene las siete estrellas en su diestra, el cual anda en medio de los siete candeleros de oro, dice estas cosas: </a:t>
            </a:r>
            <a:endParaRPr lang="es-SV" sz="2400" b="1" dirty="0" smtClean="0">
              <a:latin typeface="Agency FB" pitchFamily="34" charset="0"/>
            </a:endParaRPr>
          </a:p>
          <a:p>
            <a:pPr algn="ctr"/>
            <a:r>
              <a:rPr lang="es-SV" sz="2400" b="1" dirty="0" smtClean="0">
                <a:latin typeface="Agency FB" pitchFamily="34" charset="0"/>
              </a:rPr>
              <a:t>2</a:t>
            </a:r>
            <a:r>
              <a:rPr lang="es-SV" sz="2400" b="1" dirty="0">
                <a:latin typeface="Agency FB" pitchFamily="34" charset="0"/>
              </a:rPr>
              <a:t> Yo sé </a:t>
            </a:r>
            <a:r>
              <a:rPr lang="es-SV" sz="2400" b="1" u="sng" dirty="0">
                <a:latin typeface="Agency FB" pitchFamily="34" charset="0"/>
              </a:rPr>
              <a:t>tus obras, y tu trabajo </a:t>
            </a:r>
            <a:r>
              <a:rPr lang="es-SV" sz="2400" b="1" dirty="0">
                <a:latin typeface="Agency FB" pitchFamily="34" charset="0"/>
              </a:rPr>
              <a:t>y paciencia; y que tú no puedes sufrir los malos, y has probado á los que se dicen ser apóstoles, y no lo son, y los has hallado mentirosos; </a:t>
            </a:r>
            <a:r>
              <a:rPr lang="es-SV" sz="2400" b="1" dirty="0" smtClean="0">
                <a:latin typeface="Agency FB" pitchFamily="34" charset="0"/>
              </a:rPr>
              <a:t>3</a:t>
            </a:r>
            <a:r>
              <a:rPr lang="es-SV" sz="2400" b="1" dirty="0">
                <a:latin typeface="Agency FB" pitchFamily="34" charset="0"/>
              </a:rPr>
              <a:t> Y has sufrido, y has tenido paciencia, y has trabajado por mi nombre, y no has desfallecido. 4 Pero tengo contra ti </a:t>
            </a:r>
            <a:r>
              <a:rPr lang="es-SV" sz="2400" b="1" u="sng" dirty="0">
                <a:latin typeface="Agency FB" pitchFamily="34" charset="0"/>
              </a:rPr>
              <a:t>que has dejado tu primer </a:t>
            </a:r>
            <a:r>
              <a:rPr lang="es-SV" sz="2400" b="1" u="sng" dirty="0" smtClean="0">
                <a:latin typeface="Agency FB" pitchFamily="34" charset="0"/>
              </a:rPr>
              <a:t>amor</a:t>
            </a:r>
            <a:r>
              <a:rPr lang="es-SV" sz="2400" b="1" dirty="0" smtClean="0">
                <a:latin typeface="Agency FB" pitchFamily="34" charset="0"/>
              </a:rPr>
              <a:t> </a:t>
            </a:r>
            <a:r>
              <a:rPr lang="es-SV" sz="2400" b="1" dirty="0" smtClean="0">
                <a:latin typeface="Agency FB" pitchFamily="34" charset="0"/>
              </a:rPr>
              <a:t>(</a:t>
            </a:r>
            <a:r>
              <a:rPr lang="es-SV" sz="2400" b="1" dirty="0" smtClean="0">
                <a:latin typeface="Agency FB" pitchFamily="34" charset="0"/>
              </a:rPr>
              <a:t>Apocalipsis 2:1-4)</a:t>
            </a:r>
            <a:endParaRPr lang="en-US" sz="2400" b="1" dirty="0">
              <a:latin typeface="Agency FB" pitchFamily="34" charset="0"/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69900" y="214313"/>
            <a:ext cx="82296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IGLESIA CRISTIANA </a:t>
            </a:r>
            <a:r>
              <a:rPr lang="es-SV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JOSUÉ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58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1562993"/>
            <a:ext cx="8229600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 smtClean="0">
                <a:latin typeface="Agency FB" pitchFamily="34" charset="0"/>
              </a:rPr>
              <a:t>PROBLEMA MODERNO</a:t>
            </a:r>
          </a:p>
          <a:p>
            <a:endParaRPr lang="es-SV" sz="2800" b="1" dirty="0">
              <a:latin typeface="Agency FB" pitchFamily="34" charset="0"/>
            </a:endParaRPr>
          </a:p>
          <a:p>
            <a:pPr algn="ctr"/>
            <a:r>
              <a:rPr lang="es-SV" sz="2800" b="1" dirty="0" smtClean="0">
                <a:latin typeface="Agency FB" pitchFamily="34" charset="0"/>
              </a:rPr>
              <a:t>SE ESTA </a:t>
            </a:r>
            <a:r>
              <a:rPr lang="es-SV" sz="2800" b="1" dirty="0" smtClean="0">
                <a:latin typeface="Agency FB" pitchFamily="34" charset="0"/>
              </a:rPr>
              <a:t>INMERSO </a:t>
            </a:r>
            <a:r>
              <a:rPr lang="es-SV" sz="2800" b="1" dirty="0" smtClean="0">
                <a:latin typeface="Agency FB" pitchFamily="34" charset="0"/>
              </a:rPr>
              <a:t>EN LA </a:t>
            </a:r>
            <a:r>
              <a:rPr lang="es-SV" sz="2800" b="1" dirty="0" smtClean="0">
                <a:latin typeface="Agency FB" pitchFamily="34" charset="0"/>
              </a:rPr>
              <a:t>REALIZACIÓN </a:t>
            </a:r>
            <a:r>
              <a:rPr lang="es-SV" sz="2800" b="1" dirty="0" smtClean="0">
                <a:latin typeface="Agency FB" pitchFamily="34" charset="0"/>
              </a:rPr>
              <a:t>DE ACTIVIDADES CORRECTAS PERO QUE AHOGAN LA </a:t>
            </a:r>
            <a:r>
              <a:rPr lang="es-SV" sz="2800" b="1" dirty="0" smtClean="0">
                <a:latin typeface="Agency FB" pitchFamily="34" charset="0"/>
              </a:rPr>
              <a:t>PASIÓN </a:t>
            </a:r>
            <a:r>
              <a:rPr lang="es-SV" sz="2800" b="1" dirty="0" smtClean="0">
                <a:latin typeface="Agency FB" pitchFamily="34" charset="0"/>
              </a:rPr>
              <a:t>POR DIOS</a:t>
            </a:r>
          </a:p>
          <a:p>
            <a:endParaRPr lang="es-SV" sz="2400" b="1" dirty="0">
              <a:latin typeface="Agency FB" pitchFamily="34" charset="0"/>
            </a:endParaRPr>
          </a:p>
          <a:p>
            <a:endParaRPr lang="es-SV" sz="2400" b="1" dirty="0" smtClean="0">
              <a:latin typeface="Agency FB" pitchFamily="34" charset="0"/>
            </a:endParaRPr>
          </a:p>
          <a:p>
            <a:pPr algn="ctr"/>
            <a:r>
              <a:rPr lang="es-SV" sz="2700" b="1" dirty="0">
                <a:solidFill>
                  <a:srgbClr val="FF0000"/>
                </a:solidFill>
                <a:latin typeface="Agency FB" pitchFamily="34" charset="0"/>
              </a:rPr>
              <a:t>DEJAMOS NUESTRO “PRIMER AMOR” CUANDO PERDEMOS LA CONCIENCIA DE NUESTRA NECESIDAD DEL SEÑOR DIA TRAS DIA</a:t>
            </a:r>
            <a:endParaRPr lang="en-US" sz="2700" b="1" dirty="0">
              <a:solidFill>
                <a:srgbClr val="FF0000"/>
              </a:solidFill>
              <a:latin typeface="Agency FB" pitchFamily="34" charset="0"/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69900" y="214313"/>
            <a:ext cx="82296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IGLESIA CRISTIANA </a:t>
            </a:r>
            <a:r>
              <a:rPr lang="es-SV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JOSUÉ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318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" y="1905000"/>
            <a:ext cx="7086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DEFINICIÓN </a:t>
            </a:r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DE NECESIDAD</a:t>
            </a:r>
          </a:p>
          <a:p>
            <a:endParaRPr lang="es-SV" sz="2400" b="1" dirty="0" smtClean="0">
              <a:latin typeface="Agency FB" pitchFamily="34" charset="0"/>
              <a:cs typeface="Aharoni" pitchFamily="2" charset="-79"/>
            </a:endParaRPr>
          </a:p>
          <a:p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NECESIDAD COMO VIRTUD</a:t>
            </a:r>
          </a:p>
          <a:p>
            <a:endParaRPr lang="es-SV" sz="2400" b="1" dirty="0" smtClean="0">
              <a:latin typeface="Agency FB" pitchFamily="34" charset="0"/>
              <a:cs typeface="Aharoni" pitchFamily="2" charset="-79"/>
            </a:endParaRPr>
          </a:p>
          <a:p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CRITERIO 1: QUE ES LO QUE NECESITO</a:t>
            </a:r>
          </a:p>
          <a:p>
            <a:endParaRPr lang="es-SV" sz="2400" b="1" dirty="0" smtClean="0">
              <a:latin typeface="Agency FB" pitchFamily="34" charset="0"/>
              <a:cs typeface="Aharoni" pitchFamily="2" charset="-79"/>
            </a:endParaRPr>
          </a:p>
          <a:p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CRITERIO 2: EL ÉXITO ECONOMICO</a:t>
            </a:r>
          </a:p>
          <a:p>
            <a:endParaRPr lang="es-SV" sz="2400" b="1" dirty="0" smtClean="0">
              <a:latin typeface="Agency FB" pitchFamily="34" charset="0"/>
              <a:cs typeface="Aharoni" pitchFamily="2" charset="-79"/>
            </a:endParaRPr>
          </a:p>
          <a:p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CRITERIO 3: COMO MOVER LA MANO DE DIOS</a:t>
            </a:r>
          </a:p>
          <a:p>
            <a:endParaRPr lang="es-SV" sz="2400" b="1" dirty="0" smtClean="0">
              <a:latin typeface="Agency FB" pitchFamily="34" charset="0"/>
              <a:cs typeface="Aharoni" pitchFamily="2" charset="-79"/>
            </a:endParaRPr>
          </a:p>
          <a:p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CRITERIO 4: TENEMOS </a:t>
            </a:r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PASIÓN </a:t>
            </a:r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POR DIOS??</a:t>
            </a:r>
            <a:endParaRPr lang="es-SV" sz="2400" b="1" dirty="0">
              <a:latin typeface="Agency FB" pitchFamily="34" charset="0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6300" y="4876800"/>
            <a:ext cx="7048500" cy="369332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469900" y="214313"/>
            <a:ext cx="82296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IGLESIA CRISTIANA </a:t>
            </a:r>
            <a:r>
              <a:rPr lang="es-SV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JOSUÉ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261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1824841"/>
            <a:ext cx="8229600" cy="3970318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gency FB" pitchFamily="34" charset="0"/>
                <a:cs typeface="Arial" pitchFamily="34" charset="0"/>
              </a:rPr>
              <a:t>1:1</a:t>
            </a: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gency FB" pitchFamily="34" charset="0"/>
                <a:cs typeface="Arial" pitchFamily="34" charset="0"/>
              </a:rPr>
              <a:t> Bienaventurado el varón que no anduvo en consejo de </a:t>
            </a: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gency FB" pitchFamily="34" charset="0"/>
                <a:cs typeface="Arial" pitchFamily="34" charset="0"/>
              </a:rPr>
              <a:t>malos, ni </a:t>
            </a: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gency FB" pitchFamily="34" charset="0"/>
                <a:cs typeface="Arial" pitchFamily="34" charset="0"/>
              </a:rPr>
              <a:t>estuvo en camino </a:t>
            </a: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gency FB" pitchFamily="34" charset="0"/>
                <a:cs typeface="Arial" pitchFamily="34" charset="0"/>
              </a:rPr>
              <a:t>de</a:t>
            </a:r>
            <a:r>
              <a:rPr kumimoji="0" lang="en-US" sz="2800" b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gency FB" pitchFamily="34" charset="0"/>
                <a:cs typeface="Arial" pitchFamily="34" charset="0"/>
              </a:rPr>
              <a:t> </a:t>
            </a: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gency FB" pitchFamily="34" charset="0"/>
                <a:cs typeface="Arial" pitchFamily="34" charset="0"/>
              </a:rPr>
              <a:t>pecadores,</a:t>
            </a:r>
            <a:r>
              <a:rPr lang="en-US" sz="2800" dirty="0" smtClean="0">
                <a:solidFill>
                  <a:srgbClr val="000000"/>
                </a:solidFill>
                <a:latin typeface="Agency FB" pitchFamily="34" charset="0"/>
                <a:cs typeface="Arial" pitchFamily="34" charset="0"/>
              </a:rPr>
              <a:t>n</a:t>
            </a: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gency FB" pitchFamily="34" charset="0"/>
                <a:cs typeface="Arial" pitchFamily="34" charset="0"/>
              </a:rPr>
              <a:t>i </a:t>
            </a: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gency FB" pitchFamily="34" charset="0"/>
                <a:cs typeface="Arial" pitchFamily="34" charset="0"/>
              </a:rPr>
              <a:t>en silla de escarnecedores se </a:t>
            </a: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gency FB" pitchFamily="34" charset="0"/>
                <a:cs typeface="Arial" pitchFamily="34" charset="0"/>
              </a:rPr>
              <a:t>ha</a:t>
            </a:r>
            <a:r>
              <a:rPr kumimoji="0" lang="en-US" sz="2800" b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gency FB" pitchFamily="34" charset="0"/>
                <a:cs typeface="Arial" pitchFamily="34" charset="0"/>
              </a:rPr>
              <a:t> </a:t>
            </a: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gency FB" pitchFamily="34" charset="0"/>
                <a:cs typeface="Arial" pitchFamily="34" charset="0"/>
              </a:rPr>
              <a:t>sentado</a:t>
            </a: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gency FB" pitchFamily="34" charset="0"/>
                <a:cs typeface="Arial" pitchFamily="34" charset="0"/>
              </a:rPr>
              <a:t>;</a:t>
            </a: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itchFamily="34" charset="0"/>
                <a:cs typeface="Arial" pitchFamily="34" charset="0"/>
              </a:rPr>
              <a:t/>
            </a:r>
            <a:b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itchFamily="34" charset="0"/>
                <a:cs typeface="Arial" pitchFamily="34" charset="0"/>
              </a:rPr>
            </a:b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gency FB" pitchFamily="34" charset="0"/>
                <a:cs typeface="Arial" pitchFamily="34" charset="0"/>
              </a:rPr>
              <a:t>1:2</a:t>
            </a: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gency FB" pitchFamily="34" charset="0"/>
                <a:cs typeface="Arial" pitchFamily="34" charset="0"/>
              </a:rPr>
              <a:t> </a:t>
            </a:r>
            <a:r>
              <a:rPr kumimoji="0" lang="en-US" sz="2800" b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gency FB" pitchFamily="34" charset="0"/>
                <a:cs typeface="Arial" pitchFamily="34" charset="0"/>
              </a:rPr>
              <a:t>Sino que en la ley de Jehová está su </a:t>
            </a:r>
            <a:r>
              <a:rPr kumimoji="0" lang="en-US" sz="2800" b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gency FB" pitchFamily="34" charset="0"/>
                <a:cs typeface="Arial" pitchFamily="34" charset="0"/>
              </a:rPr>
              <a:t>delicia</a:t>
            </a: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gency FB" pitchFamily="34" charset="0"/>
                <a:cs typeface="Arial" pitchFamily="34" charset="0"/>
              </a:rPr>
              <a:t>,</a:t>
            </a: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itchFamily="34" charset="0"/>
                <a:cs typeface="Arial" pitchFamily="34" charset="0"/>
              </a:rPr>
              <a:t/>
            </a:r>
            <a:b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itchFamily="34" charset="0"/>
                <a:cs typeface="Arial" pitchFamily="34" charset="0"/>
              </a:rPr>
            </a:b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gency FB" pitchFamily="34" charset="0"/>
                <a:cs typeface="Arial" pitchFamily="34" charset="0"/>
              </a:rPr>
              <a:t>Y en su ley medita de día y de noche.</a:t>
            </a: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itchFamily="34" charset="0"/>
                <a:cs typeface="Arial" pitchFamily="34" charset="0"/>
              </a:rPr>
              <a:t/>
            </a:r>
            <a:b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itchFamily="34" charset="0"/>
                <a:cs typeface="Arial" pitchFamily="34" charset="0"/>
              </a:rPr>
            </a:b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gency FB" pitchFamily="34" charset="0"/>
                <a:cs typeface="Arial" pitchFamily="34" charset="0"/>
              </a:rPr>
              <a:t>1:3</a:t>
            </a: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gency FB" pitchFamily="34" charset="0"/>
                <a:cs typeface="Arial" pitchFamily="34" charset="0"/>
              </a:rPr>
              <a:t> Será como árbol plantado junto a </a:t>
            </a:r>
            <a:r>
              <a:rPr kumimoji="0" lang="en-US" sz="2800" b="0" u="none" strike="noStrike" cap="none" normalizeH="0" baseline="0" dirty="0" smtClean="0">
                <a:ln>
                  <a:noFill/>
                </a:ln>
                <a:effectLst/>
                <a:latin typeface="Agency FB" pitchFamily="34" charset="0"/>
                <a:cs typeface="Arial" pitchFamily="34" charset="0"/>
              </a:rPr>
              <a:t>corrientes de</a:t>
            </a:r>
            <a:r>
              <a:rPr kumimoji="0" lang="en-US" sz="2800" b="0" u="none" strike="noStrike" cap="none" normalizeH="0" dirty="0" smtClean="0">
                <a:ln>
                  <a:noFill/>
                </a:ln>
                <a:effectLst/>
                <a:latin typeface="Agency FB" pitchFamily="34" charset="0"/>
                <a:cs typeface="Arial" pitchFamily="34" charset="0"/>
              </a:rPr>
              <a:t> </a:t>
            </a:r>
            <a:r>
              <a:rPr kumimoji="0" lang="en-US" sz="2800" b="0" u="none" strike="noStrike" cap="none" normalizeH="0" dirty="0" smtClean="0">
                <a:ln>
                  <a:noFill/>
                </a:ln>
                <a:effectLst/>
                <a:latin typeface="Agency FB" pitchFamily="34" charset="0"/>
                <a:cs typeface="Arial" pitchFamily="34" charset="0"/>
              </a:rPr>
              <a:t>aguas</a:t>
            </a:r>
            <a:r>
              <a:rPr kumimoji="0" lang="en-US" sz="2800" b="0" u="none" strike="noStrike" cap="none" normalizeH="0" baseline="0" dirty="0" smtClean="0">
                <a:ln>
                  <a:noFill/>
                </a:ln>
                <a:effectLst/>
                <a:latin typeface="Agency FB" pitchFamily="34" charset="0"/>
                <a:cs typeface="Arial" pitchFamily="34" charset="0"/>
              </a:rPr>
              <a:t>, </a:t>
            </a:r>
            <a:r>
              <a:rPr lang="en-US" sz="2800" u="sng" dirty="0" smtClean="0">
                <a:solidFill>
                  <a:srgbClr val="000000"/>
                </a:solidFill>
                <a:latin typeface="Agency FB" pitchFamily="34" charset="0"/>
                <a:cs typeface="Arial" pitchFamily="34" charset="0"/>
              </a:rPr>
              <a:t>q</a:t>
            </a:r>
            <a:r>
              <a:rPr kumimoji="0" lang="en-US" sz="2800" b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gency FB" pitchFamily="34" charset="0"/>
                <a:cs typeface="Arial" pitchFamily="34" charset="0"/>
              </a:rPr>
              <a:t>ue </a:t>
            </a:r>
            <a:r>
              <a:rPr kumimoji="0" lang="en-US" sz="2800" b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gency FB" pitchFamily="34" charset="0"/>
                <a:cs typeface="Arial" pitchFamily="34" charset="0"/>
              </a:rPr>
              <a:t>da su fruto en su </a:t>
            </a:r>
            <a:r>
              <a:rPr kumimoji="0" lang="en-US" sz="2800" b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gency FB" pitchFamily="34" charset="0"/>
                <a:cs typeface="Arial" pitchFamily="34" charset="0"/>
              </a:rPr>
              <a:t>tiempo,y </a:t>
            </a:r>
            <a:r>
              <a:rPr kumimoji="0" lang="en-US" sz="2800" b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gency FB" pitchFamily="34" charset="0"/>
                <a:cs typeface="Arial" pitchFamily="34" charset="0"/>
              </a:rPr>
              <a:t>su hoja no </a:t>
            </a:r>
            <a:r>
              <a:rPr kumimoji="0" lang="en-US" sz="2800" b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gency FB" pitchFamily="34" charset="0"/>
                <a:cs typeface="Arial" pitchFamily="34" charset="0"/>
              </a:rPr>
              <a:t>cae;</a:t>
            </a:r>
            <a:r>
              <a:rPr lang="en-US" sz="2800" u="sng" dirty="0" smtClean="0">
                <a:solidFill>
                  <a:srgbClr val="000000"/>
                </a:solidFill>
                <a:latin typeface="Agency FB" pitchFamily="34" charset="0"/>
                <a:cs typeface="Arial" pitchFamily="34" charset="0"/>
              </a:rPr>
              <a:t>y</a:t>
            </a:r>
            <a:r>
              <a:rPr kumimoji="0" lang="en-US" sz="2800" b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gency FB" pitchFamily="34" charset="0"/>
                <a:cs typeface="Arial" pitchFamily="34" charset="0"/>
              </a:rPr>
              <a:t> </a:t>
            </a:r>
            <a:r>
              <a:rPr kumimoji="0" lang="en-US" sz="2800" b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gency FB" pitchFamily="34" charset="0"/>
                <a:cs typeface="Arial" pitchFamily="34" charset="0"/>
              </a:rPr>
              <a:t>todo lo que </a:t>
            </a:r>
            <a:r>
              <a:rPr kumimoji="0" lang="en-US" sz="2800" b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gency FB" pitchFamily="34" charset="0"/>
                <a:cs typeface="Arial" pitchFamily="34" charset="0"/>
              </a:rPr>
              <a:t>hace</a:t>
            </a:r>
            <a:r>
              <a:rPr kumimoji="0" lang="en-US" sz="2800" b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gency FB" pitchFamily="34" charset="0"/>
                <a:cs typeface="Arial" pitchFamily="34" charset="0"/>
              </a:rPr>
              <a:t>, </a:t>
            </a:r>
            <a:r>
              <a:rPr kumimoji="0" lang="en-US" sz="2800" b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gency FB" pitchFamily="34" charset="0"/>
                <a:cs typeface="Arial" pitchFamily="34" charset="0"/>
              </a:rPr>
              <a:t>prosperará</a:t>
            </a:r>
            <a:r>
              <a:rPr kumimoji="0" lang="en-US" sz="2800" b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gency FB" pitchFamily="34" charset="0"/>
                <a:cs typeface="Arial" pitchFamily="34" charset="0"/>
              </a:rPr>
              <a:t>.</a:t>
            </a:r>
            <a:r>
              <a:rPr kumimoji="0" lang="en-US" sz="2800" b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itchFamily="34" charset="0"/>
                <a:cs typeface="Arial" pitchFamily="34" charset="0"/>
              </a:rPr>
              <a:t> </a:t>
            </a:r>
            <a:endParaRPr kumimoji="0" lang="en-US" sz="2800" b="0" u="sng" strike="noStrike" cap="none" normalizeH="0" baseline="0" dirty="0" smtClean="0">
              <a:ln>
                <a:noFill/>
              </a:ln>
              <a:solidFill>
                <a:srgbClr val="8B0000"/>
              </a:solidFill>
              <a:effectLst/>
              <a:latin typeface="Agency FB" pitchFamily="34" charset="0"/>
              <a:cs typeface="Arial" pitchFamily="34" charset="0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469900" y="214313"/>
            <a:ext cx="82296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IGLESIA CRISTIANA </a:t>
            </a:r>
            <a:r>
              <a:rPr lang="es-SV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JOSUÉ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285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69900" y="214313"/>
            <a:ext cx="82296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IGLESIA CRISTIANA </a:t>
            </a:r>
            <a:r>
              <a:rPr lang="es-SV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JOSUÉ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09600" y="1813679"/>
            <a:ext cx="7870424" cy="34778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sz="4400" b="1" u="sng" dirty="0" smtClean="0">
                <a:solidFill>
                  <a:srgbClr val="8B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Arial" pitchFamily="34" charset="0"/>
              </a:rPr>
              <a:t>PROPOSITO UNICO AÑO 2013</a:t>
            </a:r>
            <a:r>
              <a:rPr lang="es-SV" sz="4400" b="1" u="sng" dirty="0" smtClean="0">
                <a:solidFill>
                  <a:srgbClr val="8B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Arial" pitchFamily="34" charset="0"/>
              </a:rPr>
              <a:t>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SV" sz="4400" b="1" u="sng" dirty="0" smtClean="0">
              <a:solidFill>
                <a:srgbClr val="8B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sz="4400" b="1" u="sng" dirty="0" smtClean="0">
                <a:solidFill>
                  <a:srgbClr val="8B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Arial" pitchFamily="34" charset="0"/>
              </a:rPr>
              <a:t> </a:t>
            </a:r>
            <a:r>
              <a:rPr lang="es-SV" sz="4400" b="1" u="sng" dirty="0" smtClean="0">
                <a:solidFill>
                  <a:srgbClr val="8B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Arial" pitchFamily="34" charset="0"/>
              </a:rPr>
              <a:t>JEHOVA SERA NUESTRA </a:t>
            </a:r>
            <a:r>
              <a:rPr lang="es-SV" sz="4400" b="1" u="sng" dirty="0" smtClean="0">
                <a:solidFill>
                  <a:srgbClr val="8B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Arial" pitchFamily="34" charset="0"/>
              </a:rPr>
              <a:t>DELICIA.</a:t>
            </a:r>
            <a:endParaRPr kumimoji="0" lang="en-US" sz="4400" b="1" u="sng" strike="noStrike" cap="none" normalizeH="0" baseline="0" dirty="0" smtClean="0">
              <a:ln>
                <a:noFill/>
              </a:ln>
              <a:solidFill>
                <a:srgbClr val="8B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404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" y="1905000"/>
            <a:ext cx="7086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DEFINICIÓN </a:t>
            </a:r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DE NECESIDAD</a:t>
            </a:r>
          </a:p>
          <a:p>
            <a:endParaRPr lang="es-SV" sz="2400" b="1" dirty="0" smtClean="0">
              <a:latin typeface="Agency FB" pitchFamily="34" charset="0"/>
              <a:cs typeface="Aharoni" pitchFamily="2" charset="-79"/>
            </a:endParaRPr>
          </a:p>
          <a:p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NECESIDAD COMO VIRTUD</a:t>
            </a:r>
          </a:p>
          <a:p>
            <a:endParaRPr lang="es-SV" sz="2400" b="1" dirty="0" smtClean="0">
              <a:latin typeface="Agency FB" pitchFamily="34" charset="0"/>
              <a:cs typeface="Aharoni" pitchFamily="2" charset="-79"/>
            </a:endParaRPr>
          </a:p>
          <a:p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CRITERIO 1: QUE ES LO QUE NECESITO</a:t>
            </a:r>
          </a:p>
          <a:p>
            <a:endParaRPr lang="es-SV" sz="2400" b="1" dirty="0" smtClean="0">
              <a:latin typeface="Agency FB" pitchFamily="34" charset="0"/>
              <a:cs typeface="Aharoni" pitchFamily="2" charset="-79"/>
            </a:endParaRPr>
          </a:p>
          <a:p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CRITERIO 2: EL ÉXITO ECONOMICO</a:t>
            </a:r>
          </a:p>
          <a:p>
            <a:endParaRPr lang="es-SV" sz="2400" b="1" dirty="0" smtClean="0">
              <a:latin typeface="Agency FB" pitchFamily="34" charset="0"/>
              <a:cs typeface="Aharoni" pitchFamily="2" charset="-79"/>
            </a:endParaRPr>
          </a:p>
          <a:p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CRITERIO 3: COMO MOVER LA MANO DE DIOS</a:t>
            </a:r>
          </a:p>
          <a:p>
            <a:endParaRPr lang="es-SV" sz="2400" b="1" dirty="0" smtClean="0">
              <a:latin typeface="Agency FB" pitchFamily="34" charset="0"/>
              <a:cs typeface="Aharoni" pitchFamily="2" charset="-79"/>
            </a:endParaRPr>
          </a:p>
          <a:p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CRITERIO 4: TENEMOS </a:t>
            </a:r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PASIÓN </a:t>
            </a:r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POR DIOS??</a:t>
            </a:r>
            <a:endParaRPr lang="es-SV" sz="2400" b="1" dirty="0">
              <a:latin typeface="Agency FB" pitchFamily="34" charset="0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6300" y="5562600"/>
            <a:ext cx="6743700" cy="369332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469900" y="214313"/>
            <a:ext cx="82296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IGLESIA CRISTIANA </a:t>
            </a:r>
            <a:r>
              <a:rPr lang="es-SV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JOSUÉ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242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" y="1752600"/>
            <a:ext cx="7086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DEFINICIÓN </a:t>
            </a:r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DE NECESIDAD</a:t>
            </a:r>
          </a:p>
          <a:p>
            <a:endParaRPr lang="es-SV" sz="2400" b="1" dirty="0" smtClean="0">
              <a:latin typeface="Agency FB" pitchFamily="34" charset="0"/>
              <a:cs typeface="Aharoni" pitchFamily="2" charset="-79"/>
            </a:endParaRPr>
          </a:p>
          <a:p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NECESIDAD COMO VIRTUD</a:t>
            </a:r>
          </a:p>
          <a:p>
            <a:endParaRPr lang="es-SV" sz="2400" b="1" dirty="0" smtClean="0">
              <a:latin typeface="Agency FB" pitchFamily="34" charset="0"/>
              <a:cs typeface="Aharoni" pitchFamily="2" charset="-79"/>
            </a:endParaRPr>
          </a:p>
          <a:p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CRITERIO 1: QUE ES LO QUE NECESITO</a:t>
            </a:r>
          </a:p>
          <a:p>
            <a:endParaRPr lang="es-SV" sz="2400" b="1" dirty="0" smtClean="0">
              <a:latin typeface="Agency FB" pitchFamily="34" charset="0"/>
              <a:cs typeface="Aharoni" pitchFamily="2" charset="-79"/>
            </a:endParaRPr>
          </a:p>
          <a:p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CRITERIO 2: EL ÉXITO ECONOMICO</a:t>
            </a:r>
          </a:p>
          <a:p>
            <a:endParaRPr lang="es-SV" sz="2400" b="1" dirty="0" smtClean="0">
              <a:latin typeface="Agency FB" pitchFamily="34" charset="0"/>
              <a:cs typeface="Aharoni" pitchFamily="2" charset="-79"/>
            </a:endParaRPr>
          </a:p>
          <a:p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CRITERIO 3: COMO MOVER LA MANO DE DIOS</a:t>
            </a:r>
          </a:p>
          <a:p>
            <a:endParaRPr lang="es-SV" sz="2400" b="1" dirty="0" smtClean="0">
              <a:latin typeface="Agency FB" pitchFamily="34" charset="0"/>
              <a:cs typeface="Aharoni" pitchFamily="2" charset="-79"/>
            </a:endParaRPr>
          </a:p>
          <a:p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CRITERIO 4: TENEMOS </a:t>
            </a:r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PASIÓN </a:t>
            </a:r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POR DIOS??</a:t>
            </a:r>
            <a:endParaRPr lang="es-SV" sz="2400" b="1" dirty="0">
              <a:latin typeface="Agency FB" pitchFamily="34" charset="0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1752600"/>
            <a:ext cx="4267200" cy="3810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469900" y="214313"/>
            <a:ext cx="82296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IGLESIA CRISTIANA </a:t>
            </a:r>
            <a:r>
              <a:rPr lang="es-SV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JOSUÉ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198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5400000">
            <a:off x="-3086102" y="3464867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CUESTIONARIO</a:t>
            </a:r>
            <a:endParaRPr lang="es-SV" sz="2400" b="1" dirty="0">
              <a:latin typeface="Agency FB" pitchFamily="34" charset="0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8031" y="1524001"/>
            <a:ext cx="7998769" cy="4593565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s-SV" sz="1950" b="1" dirty="0" smtClean="0"/>
              <a:t>TIEMPO DIARIO DE </a:t>
            </a:r>
            <a:r>
              <a:rPr lang="es-SV" sz="1950" b="1" dirty="0" smtClean="0"/>
              <a:t>ORACIÓN </a:t>
            </a:r>
            <a:r>
              <a:rPr lang="es-SV" sz="1950" b="1" dirty="0" smtClean="0"/>
              <a:t>DIARIO MINIMO DE 30 MINUTOS DIARIOS</a:t>
            </a:r>
          </a:p>
          <a:p>
            <a:pPr marL="285750" indent="-285750">
              <a:buFont typeface="Wingdings" pitchFamily="2" charset="2"/>
              <a:buChar char="q"/>
            </a:pPr>
            <a:endParaRPr lang="es-SV" sz="1950" b="1" dirty="0"/>
          </a:p>
          <a:p>
            <a:pPr marL="285750" indent="-285750">
              <a:buFont typeface="Wingdings" pitchFamily="2" charset="2"/>
              <a:buChar char="q"/>
            </a:pPr>
            <a:r>
              <a:rPr lang="es-SV" sz="1950" b="1" dirty="0" smtClean="0"/>
              <a:t>ANGUSTIA POR PECADO OCULTO</a:t>
            </a:r>
          </a:p>
          <a:p>
            <a:pPr marL="285750" indent="-285750">
              <a:buFont typeface="Wingdings" pitchFamily="2" charset="2"/>
              <a:buChar char="q"/>
            </a:pPr>
            <a:endParaRPr lang="es-SV" sz="1950" b="1" dirty="0"/>
          </a:p>
          <a:p>
            <a:pPr marL="285750" indent="-285750">
              <a:buFont typeface="Wingdings" pitchFamily="2" charset="2"/>
              <a:buChar char="q"/>
            </a:pPr>
            <a:r>
              <a:rPr lang="es-SV" sz="1950" b="1" dirty="0" smtClean="0"/>
              <a:t>ESTOY SIEMPRE CANSADO PARA ACUDIR A UN GRUPO DE CRECIMIENTO</a:t>
            </a:r>
          </a:p>
          <a:p>
            <a:pPr marL="285750" indent="-285750">
              <a:buFont typeface="Wingdings" pitchFamily="2" charset="2"/>
              <a:buChar char="q"/>
            </a:pPr>
            <a:endParaRPr lang="es-SV" sz="1950" b="1" dirty="0"/>
          </a:p>
          <a:p>
            <a:pPr marL="285750" indent="-285750">
              <a:buFont typeface="Wingdings" pitchFamily="2" charset="2"/>
              <a:buChar char="q"/>
            </a:pPr>
            <a:r>
              <a:rPr lang="es-SV" sz="1950" b="1" dirty="0" smtClean="0"/>
              <a:t>COLABORAR CON LAS TAREAS DE MIS HIJOS ES PRETEXTO FRECUENTE PARA NO CONGREGARME O SERVIR</a:t>
            </a:r>
          </a:p>
          <a:p>
            <a:pPr marL="285750" indent="-285750">
              <a:buFont typeface="Wingdings" pitchFamily="2" charset="2"/>
              <a:buChar char="q"/>
            </a:pPr>
            <a:endParaRPr lang="es-SV" sz="1950" b="1" dirty="0"/>
          </a:p>
          <a:p>
            <a:pPr marL="285750" indent="-285750">
              <a:buFont typeface="Wingdings" pitchFamily="2" charset="2"/>
              <a:buChar char="q"/>
            </a:pPr>
            <a:r>
              <a:rPr lang="es-SV" sz="1950" b="1" dirty="0" smtClean="0"/>
              <a:t>NO LEO LA BIBILIA AL MENOS 1 VEZ AL DIA</a:t>
            </a:r>
          </a:p>
          <a:p>
            <a:pPr marL="285750" indent="-285750">
              <a:buFont typeface="Wingdings" pitchFamily="2" charset="2"/>
              <a:buChar char="q"/>
            </a:pPr>
            <a:endParaRPr lang="es-SV" sz="1950" b="1" dirty="0"/>
          </a:p>
          <a:p>
            <a:pPr marL="285750" indent="-285750">
              <a:buFont typeface="Wingdings" pitchFamily="2" charset="2"/>
              <a:buChar char="q"/>
            </a:pPr>
            <a:r>
              <a:rPr lang="es-SV" sz="1950" b="1" dirty="0" smtClean="0"/>
              <a:t>OFRENDAR Y DIEZMAR ME ES UNA CARGA</a:t>
            </a:r>
          </a:p>
          <a:p>
            <a:pPr marL="285750" indent="-285750">
              <a:buFont typeface="Wingdings" pitchFamily="2" charset="2"/>
              <a:buChar char="q"/>
            </a:pPr>
            <a:endParaRPr lang="es-SV" sz="1950" b="1" dirty="0"/>
          </a:p>
          <a:p>
            <a:pPr marL="285750" indent="-285750">
              <a:buFont typeface="Wingdings" pitchFamily="2" charset="2"/>
              <a:buChar char="q"/>
            </a:pPr>
            <a:r>
              <a:rPr lang="es-SV" sz="1950" b="1" dirty="0" smtClean="0"/>
              <a:t>SIENTO UNA ENORME INDIFERENCIA ANTE LA NECESIDAD DEL PROJIMO</a:t>
            </a:r>
          </a:p>
          <a:p>
            <a:endParaRPr lang="en-US" sz="1950" b="1" dirty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469900" y="214313"/>
            <a:ext cx="82296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IGLESIA CRISTIANA </a:t>
            </a:r>
            <a:r>
              <a:rPr lang="es-SV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JOSUÉ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183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1" y="1660654"/>
            <a:ext cx="8153400" cy="4154984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Arial" pitchFamily="34" charset="0"/>
              </a:rPr>
              <a:t>LLEVE A CABO ESTA </a:t>
            </a:r>
            <a:r>
              <a:rPr lang="es-SV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Arial" pitchFamily="34" charset="0"/>
              </a:rPr>
              <a:t>EVALUACIÓN </a:t>
            </a:r>
            <a:r>
              <a:rPr lang="es-SV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Arial" pitchFamily="34" charset="0"/>
              </a:rPr>
              <a:t>ANTES </a:t>
            </a:r>
            <a:r>
              <a:rPr lang="es-SV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Arial" pitchFamily="34" charset="0"/>
              </a:rPr>
              <a:t>DE </a:t>
            </a:r>
            <a:r>
              <a:rPr lang="es-SV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Arial" pitchFamily="34" charset="0"/>
              </a:rPr>
              <a:t>FINAL DE ESTE AÑO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sz="2400" b="1" strike="noStrike" cap="none" normalizeH="0" baseline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Arial" pitchFamily="34" charset="0"/>
              </a:rPr>
              <a:t>SI NO RESULTA APROBADO, USTED TIENE UNA GRAN </a:t>
            </a:r>
            <a:r>
              <a:rPr lang="es-SV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Arial" pitchFamily="34" charset="0"/>
              </a:rPr>
              <a:t>BENDICIÓN </a:t>
            </a:r>
            <a:r>
              <a:rPr kumimoji="0" lang="es-SV" sz="2400" b="1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Arial" pitchFamily="34" charset="0"/>
              </a:rPr>
              <a:t>ANTE</a:t>
            </a:r>
            <a:r>
              <a:rPr kumimoji="0" lang="es-SV" sz="2400" b="1" strike="noStrike" cap="none" normalizeH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Arial" pitchFamily="34" charset="0"/>
              </a:rPr>
              <a:t> </a:t>
            </a:r>
            <a:r>
              <a:rPr kumimoji="0" lang="es-SV" sz="2400" b="1" strike="noStrike" cap="none" normalizeH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Arial" pitchFamily="34" charset="0"/>
              </a:rPr>
              <a:t>SI PARA EL AÑO 2013.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SV" sz="2400" b="1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sz="2400" b="1" strike="noStrike" cap="none" normalizeH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Arial" pitchFamily="34" charset="0"/>
              </a:rPr>
              <a:t>CLAME A DIOS POR AMOR Y </a:t>
            </a:r>
            <a:r>
              <a:rPr kumimoji="0" lang="es-SV" sz="2400" b="1" strike="noStrike" cap="none" normalizeH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Arial" pitchFamily="34" charset="0"/>
              </a:rPr>
              <a:t>PASIÓN </a:t>
            </a:r>
            <a:r>
              <a:rPr kumimoji="0" lang="es-SV" sz="2400" b="1" strike="noStrike" cap="none" normalizeH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Arial" pitchFamily="34" charset="0"/>
              </a:rPr>
              <a:t>POR EL. </a:t>
            </a:r>
            <a:endParaRPr kumimoji="0" lang="es-SV" sz="2400" b="1" strike="noStrike" cap="none" normalizeH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sz="2400" b="1" strike="noStrike" cap="none" normalizeH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Arial" pitchFamily="34" charset="0"/>
              </a:rPr>
              <a:t>SU </a:t>
            </a:r>
            <a:r>
              <a:rPr kumimoji="0" lang="es-SV" sz="2400" b="1" strike="noStrike" cap="none" normalizeH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Arial" pitchFamily="34" charset="0"/>
              </a:rPr>
              <a:t>VIDA </a:t>
            </a:r>
            <a:endParaRPr kumimoji="0" lang="es-SV" sz="2400" b="1" strike="noStrike" cap="none" normalizeH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sz="2400" b="1" strike="noStrike" cap="none" normalizeH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sz="2400" b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Arial" pitchFamily="34" charset="0"/>
              </a:rPr>
              <a:t>EXPERIMENTARÁ</a:t>
            </a:r>
            <a:r>
              <a:rPr lang="es-SV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Arial" pitchFamily="34" charset="0"/>
              </a:rPr>
              <a:t> </a:t>
            </a:r>
            <a:r>
              <a:rPr lang="es-SV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Arial" pitchFamily="34" charset="0"/>
              </a:rPr>
              <a:t>UN CRECIMIENTO SIN PRECEDENTE</a:t>
            </a:r>
            <a:endParaRPr kumimoji="0" lang="en-US" sz="2400" b="1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  <a:cs typeface="Arial" pitchFamily="34" charset="0"/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69900" y="214313"/>
            <a:ext cx="82296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IGLESIA CRISTIANA </a:t>
            </a:r>
            <a:r>
              <a:rPr lang="es-SV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JOSUÉ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630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" y="1752600"/>
            <a:ext cx="762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LA </a:t>
            </a:r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PERCEPCIÓN </a:t>
            </a:r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DE UNA NECESIDAD NO SATISFECHA CREA ZOZOBRA, </a:t>
            </a:r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VACÍO </a:t>
            </a:r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Y PRODUCE UN FUERTE CUESTIONAMIENTO DE LA FE. ES POR ESO QUE ES IMPORTANTE DETERMINAR QUE ES NECESIDAD</a:t>
            </a:r>
          </a:p>
        </p:txBody>
      </p:sp>
      <p:sp>
        <p:nvSpPr>
          <p:cNvPr id="8" name="TextBox 7"/>
          <p:cNvSpPr txBox="1"/>
          <p:nvPr/>
        </p:nvSpPr>
        <p:spPr>
          <a:xfrm rot="21600000">
            <a:off x="981738" y="4057470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NECESIDAD ES LA OBLIGATORIEDAD DE OBTENER </a:t>
            </a:r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ALGUN </a:t>
            </a:r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ELEMENTO 	QUE ES INDIPSENSABLE PARA TENER UNA VIDA FISICA Y EMOCIONAL SANA</a:t>
            </a:r>
          </a:p>
        </p:txBody>
      </p:sp>
      <p:sp>
        <p:nvSpPr>
          <p:cNvPr id="5" name="Rectangle 4"/>
          <p:cNvSpPr/>
          <p:nvPr/>
        </p:nvSpPr>
        <p:spPr>
          <a:xfrm>
            <a:off x="981738" y="4038600"/>
            <a:ext cx="7086600" cy="1674665"/>
          </a:xfrm>
          <a:prstGeom prst="rect">
            <a:avLst/>
          </a:prstGeom>
          <a:noFill/>
          <a:ln w="508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469900" y="214313"/>
            <a:ext cx="82296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IGLESIA CRISTIANA </a:t>
            </a:r>
            <a:r>
              <a:rPr lang="es-SV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JOSUÉ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020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16002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ES IMPORTANTE PARA UNA VIDA ESPIRITUAL FIRME DIFERENCIAR ENTRE NECESIDAD Y VACIO</a:t>
            </a:r>
          </a:p>
        </p:txBody>
      </p:sp>
      <p:sp>
        <p:nvSpPr>
          <p:cNvPr id="8" name="TextBox 7"/>
          <p:cNvSpPr txBox="1"/>
          <p:nvPr/>
        </p:nvSpPr>
        <p:spPr>
          <a:xfrm rot="21600000">
            <a:off x="958701" y="2826602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VACIO: APARENTE NECESIDAD MATERIAL O EMOCIONAL ORIGINADA EN UNA FALTA DE UN ENCUENTRO PERSONAL CON DIOS</a:t>
            </a:r>
          </a:p>
        </p:txBody>
      </p:sp>
      <p:sp>
        <p:nvSpPr>
          <p:cNvPr id="7" name="Rectangle 6"/>
          <p:cNvSpPr/>
          <p:nvPr/>
        </p:nvSpPr>
        <p:spPr>
          <a:xfrm>
            <a:off x="958701" y="2743200"/>
            <a:ext cx="7194699" cy="1236795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76400" y="4191000"/>
            <a:ext cx="5410200" cy="18288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SV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Pedís y no recibís, porque pedís con malos propósitos, para gastar lo en vuestros </a:t>
            </a:r>
            <a:r>
              <a:rPr lang="es-SV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placeres (SANTIAGO 4:3)</a:t>
            </a:r>
            <a:endParaRPr lang="en-US" sz="28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469900" y="214313"/>
            <a:ext cx="82296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IGLESIA CRISTIANA </a:t>
            </a:r>
            <a:r>
              <a:rPr lang="es-SV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JOSUÉ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560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600200"/>
            <a:ext cx="7086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DEFINICIÓN </a:t>
            </a:r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DE NECESIDAD</a:t>
            </a:r>
          </a:p>
          <a:p>
            <a:endParaRPr lang="es-SV" sz="2400" b="1" dirty="0" smtClean="0">
              <a:latin typeface="Agency FB" pitchFamily="34" charset="0"/>
              <a:cs typeface="Aharoni" pitchFamily="2" charset="-79"/>
            </a:endParaRPr>
          </a:p>
          <a:p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NECESIDAD COMO VIRTUD</a:t>
            </a:r>
          </a:p>
          <a:p>
            <a:endParaRPr lang="es-SV" sz="2400" b="1" dirty="0" smtClean="0">
              <a:latin typeface="Agency FB" pitchFamily="34" charset="0"/>
              <a:cs typeface="Aharoni" pitchFamily="2" charset="-79"/>
            </a:endParaRPr>
          </a:p>
          <a:p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CRITERIO 1: QUE ES LO QUE NECESITO</a:t>
            </a:r>
          </a:p>
          <a:p>
            <a:endParaRPr lang="es-SV" sz="2400" b="1" dirty="0" smtClean="0">
              <a:latin typeface="Agency FB" pitchFamily="34" charset="0"/>
              <a:cs typeface="Aharoni" pitchFamily="2" charset="-79"/>
            </a:endParaRPr>
          </a:p>
          <a:p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CRITERIO 2: EL ÉXITO ECONOMICO</a:t>
            </a:r>
          </a:p>
          <a:p>
            <a:endParaRPr lang="es-SV" sz="2400" b="1" dirty="0" smtClean="0">
              <a:latin typeface="Agency FB" pitchFamily="34" charset="0"/>
              <a:cs typeface="Aharoni" pitchFamily="2" charset="-79"/>
            </a:endParaRPr>
          </a:p>
          <a:p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CRITERIO 3: COMO MOVER LA MANO DE DIOS</a:t>
            </a:r>
          </a:p>
          <a:p>
            <a:endParaRPr lang="es-SV" sz="2400" b="1" dirty="0" smtClean="0">
              <a:latin typeface="Agency FB" pitchFamily="34" charset="0"/>
              <a:cs typeface="Aharoni" pitchFamily="2" charset="-79"/>
            </a:endParaRPr>
          </a:p>
          <a:p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CRITERIO 4: TENEMOS </a:t>
            </a:r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PASIÓN </a:t>
            </a:r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POR DIOS??</a:t>
            </a:r>
            <a:endParaRPr lang="es-SV" sz="2400" b="1" dirty="0">
              <a:latin typeface="Agency FB" pitchFamily="34" charset="0"/>
              <a:cs typeface="Aharoni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2362200"/>
            <a:ext cx="4343400" cy="369332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69900" y="214313"/>
            <a:ext cx="82296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IGLESIA CRISTIANA </a:t>
            </a:r>
            <a:r>
              <a:rPr lang="es-SV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JOSUÉ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770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" y="1524000"/>
            <a:ext cx="769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EN MOMENTOS PUNTUALES EN LA VIDA, EL PLAN DE DIOS PUEDE PERMITIR QUE NO SE SATISFAGAN NECESIDADES MATERIALES: FINANCIERAS, SALUD, PROFESIONALES</a:t>
            </a:r>
          </a:p>
        </p:txBody>
      </p:sp>
      <p:sp>
        <p:nvSpPr>
          <p:cNvPr id="8" name="TextBox 7"/>
          <p:cNvSpPr txBox="1"/>
          <p:nvPr/>
        </p:nvSpPr>
        <p:spPr>
          <a:xfrm rot="21600000">
            <a:off x="1143000" y="3276601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EL EJEMPLO MAS CLARO DE ESTA REALIDAD ES JOB</a:t>
            </a:r>
          </a:p>
        </p:txBody>
      </p:sp>
      <p:sp>
        <p:nvSpPr>
          <p:cNvPr id="7" name="Rectangle 6"/>
          <p:cNvSpPr/>
          <p:nvPr/>
        </p:nvSpPr>
        <p:spPr>
          <a:xfrm>
            <a:off x="1034901" y="3283801"/>
            <a:ext cx="7194699" cy="830999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58701" y="4419600"/>
            <a:ext cx="7347099" cy="156966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SV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“En el día del bien goza del bien; y en día de la adversidad considera, Dios hizo tanto lo uno como lo otro, a fin de que el hombre nada halle después de Él”    Eclesiastés 7:14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469900" y="214313"/>
            <a:ext cx="82296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IGLESIA CRISTIANA </a:t>
            </a:r>
            <a:r>
              <a:rPr lang="es-SV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JOSUÉ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104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2090678"/>
            <a:ext cx="8001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Aharoni" pitchFamily="2" charset="-79"/>
              </a:rPr>
              <a:t>TODA CARENCIA MATERIAL ES PARTE DE UN PROCESO EMINENTEMENTE ESPIRITUAL PARA MOSTRARLE AL CRISTIANO EL REINO DE LOS CIELOS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69900" y="214313"/>
            <a:ext cx="82296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IGLESIA CRISTIANA </a:t>
            </a:r>
            <a:r>
              <a:rPr lang="es-SV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JOSUÉ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994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" y="1905000"/>
            <a:ext cx="7086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DEFINICIÓN </a:t>
            </a:r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DE NECESIDAD</a:t>
            </a:r>
          </a:p>
          <a:p>
            <a:endParaRPr lang="es-SV" sz="2400" b="1" dirty="0" smtClean="0">
              <a:latin typeface="Agency FB" pitchFamily="34" charset="0"/>
              <a:cs typeface="Aharoni" pitchFamily="2" charset="-79"/>
            </a:endParaRPr>
          </a:p>
          <a:p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NECESIDAD COMO VIRTUD</a:t>
            </a:r>
          </a:p>
          <a:p>
            <a:endParaRPr lang="es-SV" sz="2400" b="1" dirty="0" smtClean="0">
              <a:latin typeface="Agency FB" pitchFamily="34" charset="0"/>
              <a:cs typeface="Aharoni" pitchFamily="2" charset="-79"/>
            </a:endParaRPr>
          </a:p>
          <a:p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CRITERIO 1: QUE ES LO QUE NECESITO</a:t>
            </a:r>
          </a:p>
          <a:p>
            <a:endParaRPr lang="es-SV" sz="2400" b="1" dirty="0" smtClean="0">
              <a:latin typeface="Agency FB" pitchFamily="34" charset="0"/>
              <a:cs typeface="Aharoni" pitchFamily="2" charset="-79"/>
            </a:endParaRPr>
          </a:p>
          <a:p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CRITERIO 2: EL ÉXITO ECONOMICO</a:t>
            </a:r>
          </a:p>
          <a:p>
            <a:endParaRPr lang="es-SV" sz="2400" b="1" dirty="0" smtClean="0">
              <a:latin typeface="Agency FB" pitchFamily="34" charset="0"/>
              <a:cs typeface="Aharoni" pitchFamily="2" charset="-79"/>
            </a:endParaRPr>
          </a:p>
          <a:p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CRITERIO 3: COMO MOVER LA MANO DE DIOS</a:t>
            </a:r>
          </a:p>
          <a:p>
            <a:endParaRPr lang="es-SV" sz="2400" b="1" dirty="0" smtClean="0">
              <a:latin typeface="Agency FB" pitchFamily="34" charset="0"/>
              <a:cs typeface="Aharoni" pitchFamily="2" charset="-79"/>
            </a:endParaRPr>
          </a:p>
          <a:p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CRITERIO 4: TENEMOS </a:t>
            </a:r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PASIÓN </a:t>
            </a:r>
            <a:r>
              <a:rPr lang="es-SV" sz="2400" b="1" dirty="0" smtClean="0">
                <a:latin typeface="Agency FB" pitchFamily="34" charset="0"/>
                <a:cs typeface="Aharoni" pitchFamily="2" charset="-79"/>
              </a:rPr>
              <a:t>POR DIOS??</a:t>
            </a:r>
            <a:endParaRPr lang="es-SV" sz="2400" b="1" dirty="0">
              <a:latin typeface="Agency FB" pitchFamily="34" charset="0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6300" y="3429000"/>
            <a:ext cx="6057900" cy="369332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469900" y="214313"/>
            <a:ext cx="82296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IGLESIA CRISTIANA </a:t>
            </a:r>
            <a:r>
              <a:rPr lang="es-SV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JOSUÉ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718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187476"/>
            <a:ext cx="7162800" cy="2308324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r>
              <a:rPr lang="es-SV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LA NECESIDAD </a:t>
            </a:r>
            <a:r>
              <a:rPr lang="es-SV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PRIMORDIAL </a:t>
            </a:r>
            <a:r>
              <a:rPr lang="es-SV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DE TODO SER HUMANO ES:</a:t>
            </a:r>
          </a:p>
          <a:p>
            <a:pPr algn="just"/>
            <a:endParaRPr lang="es-SV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  <a:p>
            <a:pPr algn="ctr"/>
            <a:r>
              <a:rPr lang="es-SV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SER AMIGO DE DIOS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69900" y="214313"/>
            <a:ext cx="82296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IGLESIA CRISTIANA </a:t>
            </a:r>
            <a:r>
              <a:rPr lang="es-SV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JOSUÉ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547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743</Words>
  <Application>Microsoft Office PowerPoint</Application>
  <PresentationFormat>Presentación en pantalla (4:3)</PresentationFormat>
  <Paragraphs>142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Office Theme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IGLESIA CRISTIANA JOSUE</dc:title>
  <dc:creator>Daniel Castillo</dc:creator>
  <cp:lastModifiedBy>Josue-edit</cp:lastModifiedBy>
  <cp:revision>12</cp:revision>
  <dcterms:created xsi:type="dcterms:W3CDTF">2012-12-09T15:50:18Z</dcterms:created>
  <dcterms:modified xsi:type="dcterms:W3CDTF">2012-12-11T21:00:15Z</dcterms:modified>
</cp:coreProperties>
</file>